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90C18B36-0CED-4817-B9CF-29CC446CDEF2}" type="datetimeFigureOut">
              <a:rPr lang="en-US" smtClean="0"/>
              <a:t>2/12/2025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1CE08EF-A597-46D9-98C0-1AB20A78461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0C18B36-0CED-4817-B9CF-29CC446CDEF2}"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E08EF-A597-46D9-98C0-1AB20A7846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0C18B36-0CED-4817-B9CF-29CC446CDEF2}"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E08EF-A597-46D9-98C0-1AB20A7846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0C18B36-0CED-4817-B9CF-29CC446CDEF2}"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E08EF-A597-46D9-98C0-1AB20A78461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90C18B36-0CED-4817-B9CF-29CC446CDEF2}"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E08EF-A597-46D9-98C0-1AB20A78461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90C18B36-0CED-4817-B9CF-29CC446CDEF2}"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E08EF-A597-46D9-98C0-1AB20A78461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90C18B36-0CED-4817-B9CF-29CC446CDEF2}" type="datetimeFigureOut">
              <a:rPr lang="en-US" smtClean="0"/>
              <a:t>2/12/2025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CE08EF-A597-46D9-98C0-1AB20A78461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90C18B36-0CED-4817-B9CF-29CC446CDEF2}" type="datetimeFigureOut">
              <a:rPr lang="en-US" smtClean="0"/>
              <a:t>2/12/2025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CE08EF-A597-46D9-98C0-1AB20A7846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C18B36-0CED-4817-B9CF-29CC446CDEF2}" type="datetimeFigureOut">
              <a:rPr lang="en-US" smtClean="0"/>
              <a:t>2/12/2025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CE08EF-A597-46D9-98C0-1AB20A7846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90C18B36-0CED-4817-B9CF-29CC446CDEF2}"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E08EF-A597-46D9-98C0-1AB20A78461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90C18B36-0CED-4817-B9CF-29CC446CDEF2}"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1CE08EF-A597-46D9-98C0-1AB20A78461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0C18B36-0CED-4817-B9CF-29CC446CDEF2}" type="datetimeFigureOut">
              <a:rPr lang="en-US" smtClean="0"/>
              <a:t>2/12/2025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1CE08EF-A597-46D9-98C0-1AB20A78461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solidFill>
                  <a:schemeClr val="tx1"/>
                </a:solidFill>
              </a:rPr>
              <a:t>LEGAL ENGLISH</a:t>
            </a:r>
            <a:endParaRPr lang="en-US" dirty="0">
              <a:solidFill>
                <a:schemeClr val="tx1"/>
              </a:solidFill>
            </a:endParaRPr>
          </a:p>
        </p:txBody>
      </p:sp>
      <p:sp>
        <p:nvSpPr>
          <p:cNvPr id="3" name="Alt Başlık 2"/>
          <p:cNvSpPr>
            <a:spLocks noGrp="1"/>
          </p:cNvSpPr>
          <p:nvPr>
            <p:ph type="subTitle" idx="1"/>
          </p:nvPr>
        </p:nvSpPr>
        <p:spPr/>
        <p:txBody>
          <a:bodyPr/>
          <a:lstStyle/>
          <a:p>
            <a:r>
              <a:rPr lang="tr-TR" dirty="0" smtClean="0"/>
              <a:t>Öğretim Görevlisi Özen TEKİN</a:t>
            </a:r>
            <a:endParaRPr lang="en-US" dirty="0"/>
          </a:p>
        </p:txBody>
      </p:sp>
    </p:spTree>
    <p:extLst>
      <p:ext uri="{BB962C8B-B14F-4D97-AF65-F5344CB8AC3E}">
        <p14:creationId xmlns:p14="http://schemas.microsoft.com/office/powerpoint/2010/main" val="361556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548680"/>
            <a:ext cx="8435280" cy="5775920"/>
          </a:xfrm>
        </p:spPr>
        <p:txBody>
          <a:bodyPr>
            <a:normAutofit lnSpcReduction="10000"/>
          </a:bodyPr>
          <a:lstStyle/>
          <a:p>
            <a:pPr marL="0" indent="0">
              <a:buNone/>
            </a:pPr>
            <a:r>
              <a:rPr lang="en-US" b="1" u="sng" dirty="0" err="1" smtClean="0"/>
              <a:t>Nemo</a:t>
            </a:r>
            <a:r>
              <a:rPr lang="en-US" b="1" u="sng" dirty="0" smtClean="0"/>
              <a:t> </a:t>
            </a:r>
            <a:r>
              <a:rPr lang="en-US" b="1" u="sng" dirty="0" err="1"/>
              <a:t>Dat</a:t>
            </a:r>
            <a:r>
              <a:rPr lang="en-US" b="1" u="sng" dirty="0"/>
              <a:t> </a:t>
            </a:r>
            <a:r>
              <a:rPr lang="en-US" b="1" u="sng" dirty="0" smtClean="0"/>
              <a:t>Rule</a:t>
            </a:r>
            <a:r>
              <a:rPr lang="tr-TR" b="1" dirty="0" smtClean="0"/>
              <a:t/>
            </a:r>
            <a:br>
              <a:rPr lang="tr-TR" b="1" dirty="0" smtClean="0"/>
            </a:br>
            <a:endParaRPr lang="en-US" b="1" dirty="0"/>
          </a:p>
          <a:p>
            <a:pPr marL="0" indent="0">
              <a:buNone/>
            </a:pPr>
            <a:r>
              <a:rPr lang="en-US" dirty="0"/>
              <a:t>📜 </a:t>
            </a:r>
            <a:r>
              <a:rPr lang="en-US" b="1" dirty="0"/>
              <a:t>"</a:t>
            </a:r>
            <a:r>
              <a:rPr lang="en-US" b="1" dirty="0" err="1"/>
              <a:t>Nemo</a:t>
            </a:r>
            <a:r>
              <a:rPr lang="en-US" b="1" dirty="0"/>
              <a:t> </a:t>
            </a:r>
            <a:r>
              <a:rPr lang="en-US" b="1" dirty="0" err="1"/>
              <a:t>dat</a:t>
            </a:r>
            <a:r>
              <a:rPr lang="en-US" b="1" dirty="0"/>
              <a:t> quod non </a:t>
            </a:r>
            <a:r>
              <a:rPr lang="en-US" b="1" dirty="0" err="1"/>
              <a:t>habet</a:t>
            </a:r>
            <a:r>
              <a:rPr lang="en-US" b="1" dirty="0"/>
              <a:t>"</a:t>
            </a:r>
            <a:r>
              <a:rPr lang="en-US" dirty="0"/>
              <a:t> means </a:t>
            </a:r>
            <a:r>
              <a:rPr lang="en-US" b="1" dirty="0"/>
              <a:t>"no one can give what they do not have</a:t>
            </a:r>
            <a:r>
              <a:rPr lang="en-US" b="1" dirty="0" smtClean="0"/>
              <a:t>.«</a:t>
            </a:r>
            <a:r>
              <a:rPr lang="tr-TR" b="1" dirty="0" smtClean="0"/>
              <a:t/>
            </a:r>
            <a:br>
              <a:rPr lang="tr-TR" b="1" dirty="0" smtClean="0"/>
            </a:br>
            <a:endParaRPr lang="en-US" dirty="0"/>
          </a:p>
          <a:p>
            <a:pPr marL="0" indent="0">
              <a:buNone/>
            </a:pPr>
            <a:r>
              <a:rPr lang="en-US" dirty="0"/>
              <a:t>If someone </a:t>
            </a:r>
            <a:r>
              <a:rPr lang="en-US" b="1" dirty="0"/>
              <a:t>sells a stolen check or promissory note</a:t>
            </a:r>
            <a:r>
              <a:rPr lang="en-US" dirty="0"/>
              <a:t>, the buyer </a:t>
            </a:r>
            <a:r>
              <a:rPr lang="en-US" b="1" dirty="0"/>
              <a:t>does not get valid ownership</a:t>
            </a:r>
            <a:r>
              <a:rPr lang="en-US" dirty="0"/>
              <a:t>.</a:t>
            </a:r>
          </a:p>
          <a:p>
            <a:pPr marL="0" indent="0">
              <a:buNone/>
            </a:pPr>
            <a:r>
              <a:rPr lang="en-US" dirty="0"/>
              <a:t>Protects the </a:t>
            </a:r>
            <a:r>
              <a:rPr lang="en-US" b="1" dirty="0"/>
              <a:t>original owner’s rights</a:t>
            </a:r>
            <a:r>
              <a:rPr lang="en-US" dirty="0" smtClean="0"/>
              <a:t>.</a:t>
            </a:r>
            <a:r>
              <a:rPr lang="tr-TR" dirty="0" smtClean="0"/>
              <a:t/>
            </a:r>
            <a:br>
              <a:rPr lang="tr-TR" dirty="0" smtClean="0"/>
            </a:br>
            <a:endParaRPr lang="en-US" dirty="0"/>
          </a:p>
          <a:p>
            <a:pPr marL="0" indent="0">
              <a:buNone/>
            </a:pPr>
            <a:r>
              <a:rPr lang="en-US" dirty="0"/>
              <a:t>🔹 </a:t>
            </a:r>
            <a:r>
              <a:rPr lang="en-US" b="1" dirty="0"/>
              <a:t>Example:</a:t>
            </a:r>
            <a:r>
              <a:rPr lang="en-US" dirty="0"/>
              <a:t> Bob steals Alice’s check and gives it to Charlie. Even though Charlie paid in good faith, he </a:t>
            </a:r>
            <a:r>
              <a:rPr lang="en-US" b="1" dirty="0"/>
              <a:t>does not</a:t>
            </a:r>
            <a:r>
              <a:rPr lang="en-US" dirty="0"/>
              <a:t> have legal ownership.</a:t>
            </a:r>
          </a:p>
          <a:p>
            <a:pPr marL="0" indent="0">
              <a:buNone/>
            </a:pPr>
            <a:r>
              <a:rPr lang="en-US" dirty="0"/>
              <a:t>🚨 </a:t>
            </a:r>
            <a:r>
              <a:rPr lang="en-US" b="1" dirty="0"/>
              <a:t>Exception:</a:t>
            </a:r>
            <a:r>
              <a:rPr lang="en-US" dirty="0"/>
              <a:t> If Charlie is a </a:t>
            </a:r>
            <a:r>
              <a:rPr lang="en-US" b="1" dirty="0"/>
              <a:t>holder in due course (HDC)</a:t>
            </a:r>
            <a:r>
              <a:rPr lang="en-US" dirty="0"/>
              <a:t>, he may still have rights.</a:t>
            </a:r>
          </a:p>
          <a:p>
            <a:pPr marL="0" indent="0">
              <a:buNone/>
            </a:pPr>
            <a:endParaRPr lang="en-US" dirty="0"/>
          </a:p>
        </p:txBody>
      </p:sp>
    </p:spTree>
    <p:extLst>
      <p:ext uri="{BB962C8B-B14F-4D97-AF65-F5344CB8AC3E}">
        <p14:creationId xmlns:p14="http://schemas.microsoft.com/office/powerpoint/2010/main" val="3472983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836712"/>
            <a:ext cx="8856984" cy="5832648"/>
          </a:xfrm>
        </p:spPr>
        <p:txBody>
          <a:bodyPr/>
          <a:lstStyle/>
          <a:p>
            <a:pPr marL="0" indent="0">
              <a:buNone/>
            </a:pPr>
            <a:r>
              <a:rPr lang="en-US" b="1" u="sng" dirty="0"/>
              <a:t>Alienability (Transferability) of Negotiable </a:t>
            </a:r>
            <a:r>
              <a:rPr lang="en-US" b="1" u="sng" dirty="0" smtClean="0"/>
              <a:t>Instruments</a:t>
            </a:r>
            <a:r>
              <a:rPr lang="tr-TR" b="1" u="sng" dirty="0" smtClean="0"/>
              <a:t/>
            </a:r>
            <a:br>
              <a:rPr lang="tr-TR" b="1" u="sng" dirty="0" smtClean="0"/>
            </a:br>
            <a:endParaRPr lang="en-US" b="1" u="sng" dirty="0"/>
          </a:p>
          <a:p>
            <a:pPr marL="0" indent="0">
              <a:buNone/>
            </a:pPr>
            <a:r>
              <a:rPr lang="en-US" b="1" dirty="0"/>
              <a:t>Negotiable instruments must be easy to transfer.</a:t>
            </a:r>
            <a:endParaRPr lang="en-US" dirty="0"/>
          </a:p>
          <a:p>
            <a:pPr marL="0" indent="0">
              <a:buNone/>
            </a:pPr>
            <a:r>
              <a:rPr lang="en-US" dirty="0"/>
              <a:t>This means they can be </a:t>
            </a:r>
            <a:r>
              <a:rPr lang="en-US" b="1" dirty="0"/>
              <a:t>endorsed</a:t>
            </a:r>
            <a:r>
              <a:rPr lang="en-US" dirty="0"/>
              <a:t> (signed over) or </a:t>
            </a:r>
            <a:r>
              <a:rPr lang="en-US" b="1" dirty="0"/>
              <a:t>delivered</a:t>
            </a:r>
            <a:r>
              <a:rPr lang="en-US" dirty="0"/>
              <a:t> to a new holder.</a:t>
            </a:r>
          </a:p>
          <a:p>
            <a:pPr marL="0" indent="0">
              <a:buNone/>
            </a:pPr>
            <a:r>
              <a:rPr lang="en-US" dirty="0"/>
              <a:t>Some require the </a:t>
            </a:r>
            <a:r>
              <a:rPr lang="en-US" dirty="0" smtClean="0"/>
              <a:t>holder </a:t>
            </a:r>
            <a:r>
              <a:rPr lang="en-US" dirty="0"/>
              <a:t>to </a:t>
            </a:r>
            <a:r>
              <a:rPr lang="en-US" b="1" dirty="0"/>
              <a:t>sign</a:t>
            </a:r>
            <a:r>
              <a:rPr lang="en-US" dirty="0"/>
              <a:t> before transferring (order instruments</a:t>
            </a:r>
            <a:r>
              <a:rPr lang="en-US" dirty="0" smtClean="0"/>
              <a:t>).</a:t>
            </a:r>
            <a:r>
              <a:rPr lang="tr-TR" dirty="0" smtClean="0"/>
              <a:t/>
            </a:r>
            <a:br>
              <a:rPr lang="tr-TR" dirty="0" smtClean="0"/>
            </a:br>
            <a:endParaRPr lang="en-US" dirty="0"/>
          </a:p>
          <a:p>
            <a:pPr marL="0" indent="0">
              <a:buNone/>
            </a:pPr>
            <a:r>
              <a:rPr lang="en-US" dirty="0"/>
              <a:t>🔹 </a:t>
            </a:r>
            <a:r>
              <a:rPr lang="en-US" b="1" dirty="0"/>
              <a:t>Example:</a:t>
            </a:r>
            <a:r>
              <a:rPr lang="en-US" dirty="0"/>
              <a:t> Alice writes a check to Bob. Bob endorses it by signing the back and gives it to Charlie. Now </a:t>
            </a:r>
            <a:r>
              <a:rPr lang="en-US" b="1" dirty="0"/>
              <a:t>Charlie</a:t>
            </a:r>
            <a:r>
              <a:rPr lang="en-US" dirty="0"/>
              <a:t> is the new holder.</a:t>
            </a:r>
          </a:p>
          <a:p>
            <a:pPr marL="0" indent="0">
              <a:buNone/>
            </a:pPr>
            <a:endParaRPr lang="en-US" dirty="0"/>
          </a:p>
        </p:txBody>
      </p:sp>
    </p:spTree>
    <p:extLst>
      <p:ext uri="{BB962C8B-B14F-4D97-AF65-F5344CB8AC3E}">
        <p14:creationId xmlns:p14="http://schemas.microsoft.com/office/powerpoint/2010/main" val="897852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908720"/>
            <a:ext cx="8640960" cy="5688632"/>
          </a:xfrm>
        </p:spPr>
        <p:txBody>
          <a:bodyPr>
            <a:normAutofit fontScale="92500"/>
          </a:bodyPr>
          <a:lstStyle/>
          <a:p>
            <a:pPr marL="0" indent="0" algn="ctr">
              <a:buNone/>
            </a:pPr>
            <a:r>
              <a:rPr lang="en-US" b="1" dirty="0"/>
              <a:t>Scenario: The Case of the Missing Check</a:t>
            </a:r>
          </a:p>
          <a:p>
            <a:pPr marL="0" indent="0">
              <a:buNone/>
            </a:pPr>
            <a:r>
              <a:rPr lang="en-US" u="sng" dirty="0"/>
              <a:t>🔹 </a:t>
            </a:r>
            <a:r>
              <a:rPr lang="en-US" b="1" u="sng" dirty="0"/>
              <a:t>Background:</a:t>
            </a:r>
            <a:r>
              <a:rPr lang="en-US" dirty="0"/>
              <a:t/>
            </a:r>
            <a:br>
              <a:rPr lang="en-US" dirty="0"/>
            </a:br>
            <a:r>
              <a:rPr lang="en-US" dirty="0"/>
              <a:t>David owns a car dealership. One day, he sells a car to Emma for </a:t>
            </a:r>
            <a:r>
              <a:rPr lang="en-US" b="1" dirty="0"/>
              <a:t>$10,000</a:t>
            </a:r>
            <a:r>
              <a:rPr lang="en-US" dirty="0"/>
              <a:t>, and Emma writes him a </a:t>
            </a:r>
            <a:r>
              <a:rPr lang="en-US" b="1" dirty="0"/>
              <a:t>check</a:t>
            </a:r>
            <a:r>
              <a:rPr lang="en-US" dirty="0"/>
              <a:t> as payment.</a:t>
            </a:r>
          </a:p>
          <a:p>
            <a:pPr marL="0" indent="0">
              <a:buNone/>
            </a:pPr>
            <a:r>
              <a:rPr lang="en-US" b="1" dirty="0"/>
              <a:t>1. Transfer of the Negotiable Instrument</a:t>
            </a:r>
          </a:p>
          <a:p>
            <a:pPr marL="0" indent="0">
              <a:buNone/>
            </a:pPr>
            <a:r>
              <a:rPr lang="en-US" dirty="0"/>
              <a:t>David needs cash immediately, so he </a:t>
            </a:r>
            <a:r>
              <a:rPr lang="en-US" b="1" dirty="0"/>
              <a:t>endorses the check</a:t>
            </a:r>
            <a:r>
              <a:rPr lang="en-US" dirty="0"/>
              <a:t> and gives it to his supplier, Mark, to pay for new cars. Now, Mark is the new </a:t>
            </a:r>
            <a:r>
              <a:rPr lang="en-US" b="1" dirty="0"/>
              <a:t>holder</a:t>
            </a:r>
            <a:r>
              <a:rPr lang="en-US" dirty="0"/>
              <a:t> of the check.</a:t>
            </a:r>
          </a:p>
          <a:p>
            <a:pPr marL="0" indent="0">
              <a:buNone/>
            </a:pPr>
            <a:r>
              <a:rPr lang="en-US" dirty="0"/>
              <a:t>👉 </a:t>
            </a:r>
            <a:r>
              <a:rPr lang="en-US" b="1" dirty="0"/>
              <a:t>Concepts:</a:t>
            </a:r>
            <a:endParaRPr lang="en-US" dirty="0"/>
          </a:p>
          <a:p>
            <a:pPr marL="0" indent="0">
              <a:buNone/>
            </a:pPr>
            <a:r>
              <a:rPr lang="en-US" b="1" dirty="0"/>
              <a:t>Negotiable Instrument</a:t>
            </a:r>
            <a:r>
              <a:rPr lang="en-US" dirty="0"/>
              <a:t> – The check is a written promise to pay money.</a:t>
            </a:r>
          </a:p>
          <a:p>
            <a:pPr marL="0" indent="0">
              <a:buNone/>
            </a:pPr>
            <a:r>
              <a:rPr lang="en-US" b="1" dirty="0"/>
              <a:t>Alienability</a:t>
            </a:r>
            <a:r>
              <a:rPr lang="en-US" dirty="0"/>
              <a:t> – David transfers the check to Mark by endorsing it</a:t>
            </a:r>
            <a:r>
              <a:rPr lang="en-US" dirty="0" smtClean="0"/>
              <a:t>.</a:t>
            </a:r>
            <a:r>
              <a:rPr lang="tr-TR" dirty="0" smtClean="0"/>
              <a:t/>
            </a:r>
            <a:br>
              <a:rPr lang="tr-TR" dirty="0" smtClean="0"/>
            </a:br>
            <a:endParaRPr lang="en-US" dirty="0"/>
          </a:p>
          <a:p>
            <a:pPr marL="0" indent="0">
              <a:buNone/>
            </a:pPr>
            <a:endParaRPr lang="en-US" dirty="0"/>
          </a:p>
        </p:txBody>
      </p:sp>
    </p:spTree>
    <p:extLst>
      <p:ext uri="{BB962C8B-B14F-4D97-AF65-F5344CB8AC3E}">
        <p14:creationId xmlns:p14="http://schemas.microsoft.com/office/powerpoint/2010/main" val="3317102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135" y="692696"/>
            <a:ext cx="8856984" cy="6148683"/>
          </a:xfrm>
        </p:spPr>
        <p:txBody>
          <a:bodyPr>
            <a:normAutofit fontScale="55000" lnSpcReduction="20000"/>
          </a:bodyPr>
          <a:lstStyle/>
          <a:p>
            <a:pPr marL="0" indent="0">
              <a:buNone/>
            </a:pPr>
            <a:r>
              <a:rPr lang="en-US" sz="3400" b="1" dirty="0"/>
              <a:t>2. The Stolen Check and the </a:t>
            </a:r>
            <a:r>
              <a:rPr lang="en-US" sz="3400" b="1" dirty="0" err="1"/>
              <a:t>Nemo</a:t>
            </a:r>
            <a:r>
              <a:rPr lang="en-US" sz="3400" b="1" dirty="0"/>
              <a:t> </a:t>
            </a:r>
            <a:r>
              <a:rPr lang="en-US" sz="3400" b="1" dirty="0" err="1"/>
              <a:t>Dat</a:t>
            </a:r>
            <a:r>
              <a:rPr lang="en-US" sz="3400" b="1" dirty="0"/>
              <a:t> Rule</a:t>
            </a:r>
          </a:p>
          <a:p>
            <a:pPr marL="0" indent="0">
              <a:buNone/>
            </a:pPr>
            <a:r>
              <a:rPr lang="en-US" sz="3400" dirty="0"/>
              <a:t>Mark puts the check in his office, but that night, a thief named Kevin </a:t>
            </a:r>
            <a:r>
              <a:rPr lang="en-US" sz="3400" b="1" dirty="0"/>
              <a:t>steals it</a:t>
            </a:r>
            <a:r>
              <a:rPr lang="en-US" sz="3400" dirty="0"/>
              <a:t>. Kevin then </a:t>
            </a:r>
            <a:r>
              <a:rPr lang="en-US" sz="3400" b="1" dirty="0"/>
              <a:t>sells the check</a:t>
            </a:r>
            <a:r>
              <a:rPr lang="en-US" sz="3400" dirty="0"/>
              <a:t> to Olivia, an innocent buyer, for </a:t>
            </a:r>
            <a:r>
              <a:rPr lang="en-US" sz="3400" b="1" dirty="0"/>
              <a:t>$9,000</a:t>
            </a:r>
            <a:r>
              <a:rPr lang="en-US" sz="3400" dirty="0"/>
              <a:t>.</a:t>
            </a:r>
          </a:p>
          <a:p>
            <a:pPr marL="0" indent="0">
              <a:buNone/>
            </a:pPr>
            <a:r>
              <a:rPr lang="en-US" sz="3400" dirty="0"/>
              <a:t>When Mark realizes the check is missing, he reports the theft to the bank, which </a:t>
            </a:r>
            <a:r>
              <a:rPr lang="en-US" sz="3400" b="1" dirty="0"/>
              <a:t>refuses to honor the check</a:t>
            </a:r>
            <a:r>
              <a:rPr lang="en-US" sz="3400" dirty="0"/>
              <a:t> when Olivia tries to cash it.</a:t>
            </a:r>
          </a:p>
          <a:p>
            <a:pPr marL="0" indent="0">
              <a:buNone/>
            </a:pPr>
            <a:r>
              <a:rPr lang="en-US" sz="3400" dirty="0"/>
              <a:t>👉 </a:t>
            </a:r>
            <a:r>
              <a:rPr lang="en-US" sz="3400" b="1" dirty="0"/>
              <a:t>Concepts:</a:t>
            </a:r>
            <a:endParaRPr lang="en-US" sz="3400" dirty="0"/>
          </a:p>
          <a:p>
            <a:pPr marL="0" indent="0">
              <a:buNone/>
            </a:pPr>
            <a:r>
              <a:rPr lang="en-US" sz="3400" b="1" dirty="0" err="1"/>
              <a:t>Nemo</a:t>
            </a:r>
            <a:r>
              <a:rPr lang="en-US" sz="3400" b="1" dirty="0"/>
              <a:t> </a:t>
            </a:r>
            <a:r>
              <a:rPr lang="en-US" sz="3400" b="1" dirty="0" err="1"/>
              <a:t>Dat</a:t>
            </a:r>
            <a:r>
              <a:rPr lang="en-US" sz="3400" b="1" dirty="0"/>
              <a:t> Rule</a:t>
            </a:r>
            <a:r>
              <a:rPr lang="en-US" sz="3400" dirty="0"/>
              <a:t> – Kevin cannot transfer a better title than he had (which was none, since he stole the check).</a:t>
            </a:r>
          </a:p>
          <a:p>
            <a:pPr marL="0" indent="0">
              <a:buNone/>
            </a:pPr>
            <a:r>
              <a:rPr lang="en-US" sz="3400" b="1" dirty="0"/>
              <a:t>Bona Fide Purchaser for Value</a:t>
            </a:r>
            <a:r>
              <a:rPr lang="en-US" sz="3400" dirty="0"/>
              <a:t> – Olivia </a:t>
            </a:r>
            <a:r>
              <a:rPr lang="en-US" sz="3400" b="1" dirty="0"/>
              <a:t>paid for the check</a:t>
            </a:r>
            <a:r>
              <a:rPr lang="en-US" sz="3400" dirty="0"/>
              <a:t> in good faith, but because of the </a:t>
            </a:r>
            <a:r>
              <a:rPr lang="en-US" sz="3400" dirty="0" err="1"/>
              <a:t>Nemo</a:t>
            </a:r>
            <a:r>
              <a:rPr lang="en-US" sz="3400" dirty="0"/>
              <a:t> </a:t>
            </a:r>
            <a:r>
              <a:rPr lang="en-US" sz="3400" dirty="0" err="1"/>
              <a:t>Dat</a:t>
            </a:r>
            <a:r>
              <a:rPr lang="en-US" sz="3400" dirty="0"/>
              <a:t> rule, she does not have a valid claim.</a:t>
            </a:r>
            <a:r>
              <a:rPr lang="tr-TR" sz="3400" dirty="0"/>
              <a:t/>
            </a:r>
            <a:br>
              <a:rPr lang="tr-TR" sz="3400" dirty="0"/>
            </a:br>
            <a:endParaRPr lang="en-US" sz="3400" dirty="0"/>
          </a:p>
          <a:p>
            <a:pPr marL="0" indent="0">
              <a:buNone/>
            </a:pPr>
            <a:r>
              <a:rPr lang="en-US" sz="3400" b="1" dirty="0"/>
              <a:t>3. Holder in Due Course (HDC) Exception</a:t>
            </a:r>
          </a:p>
          <a:p>
            <a:pPr marL="0" indent="0">
              <a:buNone/>
            </a:pPr>
            <a:r>
              <a:rPr lang="en-US" sz="3400" dirty="0"/>
              <a:t>However, Olivia argues that she is a </a:t>
            </a:r>
            <a:r>
              <a:rPr lang="en-US" sz="3400" b="1" dirty="0"/>
              <a:t>Holder in Due Course (HDC)</a:t>
            </a:r>
            <a:r>
              <a:rPr lang="en-US" sz="3400" dirty="0"/>
              <a:t> because:</a:t>
            </a:r>
          </a:p>
          <a:p>
            <a:pPr marL="0" indent="0">
              <a:buNone/>
            </a:pPr>
            <a:r>
              <a:rPr lang="en-US" sz="3400" dirty="0"/>
              <a:t>She </a:t>
            </a:r>
            <a:r>
              <a:rPr lang="en-US" sz="3400" b="1" dirty="0"/>
              <a:t>paid value</a:t>
            </a:r>
            <a:r>
              <a:rPr lang="en-US" sz="3400" dirty="0"/>
              <a:t> for the check.</a:t>
            </a:r>
          </a:p>
          <a:p>
            <a:pPr marL="0" indent="0">
              <a:buNone/>
            </a:pPr>
            <a:r>
              <a:rPr lang="en-US" sz="3400" dirty="0"/>
              <a:t>She acted </a:t>
            </a:r>
            <a:r>
              <a:rPr lang="en-US" sz="3400" b="1" dirty="0"/>
              <a:t>in good faith</a:t>
            </a:r>
            <a:r>
              <a:rPr lang="en-US" sz="3400" dirty="0"/>
              <a:t>.</a:t>
            </a:r>
          </a:p>
          <a:p>
            <a:pPr marL="0" indent="0">
              <a:buNone/>
            </a:pPr>
            <a:r>
              <a:rPr lang="en-US" sz="3400" dirty="0"/>
              <a:t>She had </a:t>
            </a:r>
            <a:r>
              <a:rPr lang="en-US" sz="3400" b="1" dirty="0"/>
              <a:t>no knowledge of the theft</a:t>
            </a:r>
            <a:r>
              <a:rPr lang="en-US" sz="3400" dirty="0"/>
              <a:t>.</a:t>
            </a:r>
          </a:p>
          <a:p>
            <a:pPr marL="0" indent="0">
              <a:buNone/>
            </a:pPr>
            <a:r>
              <a:rPr lang="en-US" sz="3400" dirty="0"/>
              <a:t>If the court agrees that Olivia is an </a:t>
            </a:r>
            <a:r>
              <a:rPr lang="en-US" sz="3400" b="1" dirty="0"/>
              <a:t>HDC</a:t>
            </a:r>
            <a:r>
              <a:rPr lang="en-US" sz="3400" dirty="0"/>
              <a:t>, she </a:t>
            </a:r>
            <a:r>
              <a:rPr lang="en-US" sz="3400" b="1" dirty="0"/>
              <a:t>can still enforce the check</a:t>
            </a:r>
            <a:r>
              <a:rPr lang="en-US" sz="3400" dirty="0"/>
              <a:t> and get paid by the bank.</a:t>
            </a:r>
          </a:p>
          <a:p>
            <a:pPr marL="0" indent="0">
              <a:buNone/>
            </a:pPr>
            <a:r>
              <a:rPr lang="en-US" sz="3400" dirty="0"/>
              <a:t>👉 </a:t>
            </a:r>
            <a:r>
              <a:rPr lang="en-US" sz="3400" b="1" dirty="0"/>
              <a:t>Concepts:</a:t>
            </a:r>
            <a:endParaRPr lang="en-US" sz="3400" dirty="0"/>
          </a:p>
          <a:p>
            <a:pPr marL="0" indent="0">
              <a:buNone/>
            </a:pPr>
            <a:r>
              <a:rPr lang="en-US" sz="3400" b="1" dirty="0"/>
              <a:t>Holder in Due Course (HDC)</a:t>
            </a:r>
            <a:r>
              <a:rPr lang="en-US" sz="3400" dirty="0"/>
              <a:t> – Olivia meets the legal requirements to claim payment despite the theft</a:t>
            </a:r>
            <a:r>
              <a:rPr lang="en-US" sz="3400" dirty="0" smtClean="0"/>
              <a:t>.</a:t>
            </a:r>
            <a:r>
              <a:rPr lang="tr-TR" sz="3400" dirty="0" smtClean="0"/>
              <a:t/>
            </a:r>
            <a:br>
              <a:rPr lang="tr-TR" sz="3400" dirty="0" smtClean="0"/>
            </a:br>
            <a:endParaRPr lang="en-US" sz="3400" dirty="0"/>
          </a:p>
        </p:txBody>
      </p:sp>
    </p:spTree>
    <p:extLst>
      <p:ext uri="{BB962C8B-B14F-4D97-AF65-F5344CB8AC3E}">
        <p14:creationId xmlns:p14="http://schemas.microsoft.com/office/powerpoint/2010/main" val="1059376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pPr marL="0" indent="0">
              <a:buNone/>
            </a:pPr>
            <a:r>
              <a:rPr lang="en-US" sz="2800" b="1" dirty="0"/>
              <a:t>4. Business Transactions with Debentures &amp; Letters of </a:t>
            </a:r>
            <a:r>
              <a:rPr lang="en-US" sz="2800" b="1" dirty="0" smtClean="0"/>
              <a:t>Credit</a:t>
            </a:r>
            <a:r>
              <a:rPr lang="tr-TR" sz="2800" b="1" dirty="0" smtClean="0"/>
              <a:t/>
            </a:r>
            <a:br>
              <a:rPr lang="tr-TR" sz="2800" b="1" dirty="0" smtClean="0"/>
            </a:br>
            <a:endParaRPr lang="en-US" sz="2800" b="1" dirty="0"/>
          </a:p>
          <a:p>
            <a:pPr marL="0" indent="0">
              <a:buNone/>
            </a:pPr>
            <a:r>
              <a:rPr lang="en-US" sz="2800" dirty="0"/>
              <a:t>Meanwhile, David’s car dealership wants to expand, so he issues </a:t>
            </a:r>
            <a:r>
              <a:rPr lang="en-US" sz="2800" b="1" dirty="0"/>
              <a:t>debentures</a:t>
            </a:r>
            <a:r>
              <a:rPr lang="en-US" sz="2800" dirty="0"/>
              <a:t> worth </a:t>
            </a:r>
            <a:r>
              <a:rPr lang="en-US" sz="2800" b="1" dirty="0"/>
              <a:t>$500,000</a:t>
            </a:r>
            <a:r>
              <a:rPr lang="en-US" sz="2800" dirty="0"/>
              <a:t> to investors. The investors will receive </a:t>
            </a:r>
            <a:r>
              <a:rPr lang="en-US" sz="2800" b="1" dirty="0"/>
              <a:t>interest payments</a:t>
            </a:r>
            <a:r>
              <a:rPr lang="en-US" sz="2800" dirty="0"/>
              <a:t> but will not own the company.</a:t>
            </a:r>
          </a:p>
          <a:p>
            <a:pPr marL="0" indent="0">
              <a:buNone/>
            </a:pPr>
            <a:r>
              <a:rPr lang="en-US" sz="2800" dirty="0"/>
              <a:t>At the same time, David orders </a:t>
            </a:r>
            <a:r>
              <a:rPr lang="en-US" sz="2800" b="1" dirty="0"/>
              <a:t>luxury cars from Germany</a:t>
            </a:r>
            <a:r>
              <a:rPr lang="en-US" sz="2800" dirty="0"/>
              <a:t>, and the German company asks for a </a:t>
            </a:r>
            <a:r>
              <a:rPr lang="en-US" sz="2800" b="1" dirty="0"/>
              <a:t>Letter of Credit (LC)</a:t>
            </a:r>
            <a:r>
              <a:rPr lang="en-US" sz="2800" dirty="0"/>
              <a:t> from David’s bank to ensure payment before shipping the cars.</a:t>
            </a:r>
          </a:p>
          <a:p>
            <a:pPr marL="0" indent="0">
              <a:buNone/>
            </a:pPr>
            <a:r>
              <a:rPr lang="en-US" sz="2800" dirty="0"/>
              <a:t>👉 </a:t>
            </a:r>
            <a:r>
              <a:rPr lang="en-US" sz="2800" b="1" dirty="0"/>
              <a:t>Concepts:</a:t>
            </a:r>
            <a:endParaRPr lang="en-US" sz="2800" dirty="0"/>
          </a:p>
          <a:p>
            <a:pPr marL="0" indent="0">
              <a:buNone/>
            </a:pPr>
            <a:r>
              <a:rPr lang="en-US" sz="2800" b="1" dirty="0"/>
              <a:t>Debenture</a:t>
            </a:r>
            <a:r>
              <a:rPr lang="en-US" sz="2800" dirty="0"/>
              <a:t> – A loan where investors get interest but not ownership.</a:t>
            </a:r>
          </a:p>
          <a:p>
            <a:pPr marL="0" indent="0">
              <a:buNone/>
            </a:pPr>
            <a:r>
              <a:rPr lang="en-US" sz="2800" b="1" dirty="0"/>
              <a:t>Letter of Credit (LC)</a:t>
            </a:r>
            <a:r>
              <a:rPr lang="en-US" sz="2800" dirty="0"/>
              <a:t> – The bank guarantees payment to the German supplier.</a:t>
            </a:r>
          </a:p>
          <a:p>
            <a:endParaRPr lang="en-US" dirty="0"/>
          </a:p>
          <a:p>
            <a:endParaRPr lang="en-US" dirty="0"/>
          </a:p>
        </p:txBody>
      </p:sp>
    </p:spTree>
    <p:extLst>
      <p:ext uri="{BB962C8B-B14F-4D97-AF65-F5344CB8AC3E}">
        <p14:creationId xmlns:p14="http://schemas.microsoft.com/office/powerpoint/2010/main" val="3888647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268760"/>
            <a:ext cx="8640960" cy="5112568"/>
          </a:xfrm>
        </p:spPr>
        <p:txBody>
          <a:bodyPr/>
          <a:lstStyle/>
          <a:p>
            <a:pPr marL="0" indent="0">
              <a:buNone/>
            </a:pPr>
            <a:r>
              <a:rPr lang="en-US" b="1" dirty="0"/>
              <a:t>Key Takeaways from This Scenario</a:t>
            </a:r>
            <a:r>
              <a:rPr lang="en-US" b="1" dirty="0" smtClean="0"/>
              <a:t>:</a:t>
            </a:r>
            <a:r>
              <a:rPr lang="tr-TR" b="1" dirty="0" smtClean="0"/>
              <a:t/>
            </a:r>
            <a:br>
              <a:rPr lang="tr-TR" b="1" dirty="0" smtClean="0"/>
            </a:br>
            <a:endParaRPr lang="en-US" b="1" dirty="0"/>
          </a:p>
          <a:p>
            <a:pPr marL="0" indent="0">
              <a:buNone/>
            </a:pPr>
            <a:r>
              <a:rPr lang="en-US" dirty="0"/>
              <a:t>✔ </a:t>
            </a:r>
            <a:r>
              <a:rPr lang="en-US" b="1" dirty="0"/>
              <a:t>Negotiable Instruments</a:t>
            </a:r>
            <a:r>
              <a:rPr lang="en-US" dirty="0"/>
              <a:t> can be transferred easily.</a:t>
            </a:r>
            <a:br>
              <a:rPr lang="en-US" dirty="0"/>
            </a:br>
            <a:r>
              <a:rPr lang="en-US" dirty="0"/>
              <a:t>✔ </a:t>
            </a:r>
            <a:r>
              <a:rPr lang="en-US" b="1" dirty="0" err="1"/>
              <a:t>Nemo</a:t>
            </a:r>
            <a:r>
              <a:rPr lang="en-US" b="1" dirty="0"/>
              <a:t> </a:t>
            </a:r>
            <a:r>
              <a:rPr lang="en-US" b="1" dirty="0" err="1"/>
              <a:t>Dat</a:t>
            </a:r>
            <a:r>
              <a:rPr lang="en-US" b="1" dirty="0"/>
              <a:t> Rule</a:t>
            </a:r>
            <a:r>
              <a:rPr lang="en-US" dirty="0"/>
              <a:t> protects original owners from theft.</a:t>
            </a:r>
            <a:br>
              <a:rPr lang="en-US" dirty="0"/>
            </a:br>
            <a:r>
              <a:rPr lang="en-US" dirty="0"/>
              <a:t>✔ </a:t>
            </a:r>
            <a:r>
              <a:rPr lang="en-US" b="1" dirty="0"/>
              <a:t>Holder in Due Course (HDC)</a:t>
            </a:r>
            <a:r>
              <a:rPr lang="en-US" dirty="0"/>
              <a:t> gets special legal rights.</a:t>
            </a:r>
            <a:br>
              <a:rPr lang="en-US" dirty="0"/>
            </a:br>
            <a:r>
              <a:rPr lang="en-US" dirty="0"/>
              <a:t>✔ </a:t>
            </a:r>
            <a:r>
              <a:rPr lang="en-US" b="1" dirty="0"/>
              <a:t>Debentures</a:t>
            </a:r>
            <a:r>
              <a:rPr lang="en-US" dirty="0"/>
              <a:t> help companies raise money.</a:t>
            </a:r>
            <a:br>
              <a:rPr lang="en-US" dirty="0"/>
            </a:br>
            <a:r>
              <a:rPr lang="en-US" dirty="0"/>
              <a:t>✔ </a:t>
            </a:r>
            <a:r>
              <a:rPr lang="en-US" b="1" dirty="0"/>
              <a:t>Letters of Credit (LC)</a:t>
            </a:r>
            <a:r>
              <a:rPr lang="en-US" dirty="0"/>
              <a:t> ensure safe international transactions.</a:t>
            </a:r>
          </a:p>
          <a:p>
            <a:pPr marL="0" indent="0">
              <a:buNone/>
            </a:pPr>
            <a:endParaRPr lang="en-US" dirty="0"/>
          </a:p>
        </p:txBody>
      </p:sp>
    </p:spTree>
    <p:extLst>
      <p:ext uri="{BB962C8B-B14F-4D97-AF65-F5344CB8AC3E}">
        <p14:creationId xmlns:p14="http://schemas.microsoft.com/office/powerpoint/2010/main" val="566608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332656"/>
            <a:ext cx="8229600" cy="782960"/>
          </a:xfrm>
        </p:spPr>
        <p:txBody>
          <a:bodyPr>
            <a:normAutofit fontScale="90000"/>
          </a:bodyPr>
          <a:lstStyle/>
          <a:p>
            <a:r>
              <a:rPr lang="tr-TR" dirty="0" smtClean="0"/>
              <a:t>READING B: A </a:t>
            </a:r>
            <a:r>
              <a:rPr lang="tr-TR" dirty="0" err="1" smtClean="0"/>
              <a:t>Promissory</a:t>
            </a:r>
            <a:r>
              <a:rPr lang="tr-TR" dirty="0" smtClean="0"/>
              <a:t> </a:t>
            </a:r>
            <a:r>
              <a:rPr lang="tr-TR" dirty="0" err="1" smtClean="0"/>
              <a:t>Note</a:t>
            </a:r>
            <a:endParaRPr lang="en-US" dirty="0"/>
          </a:p>
        </p:txBody>
      </p:sp>
      <p:sp>
        <p:nvSpPr>
          <p:cNvPr id="3" name="İçerik Yer Tutucusu 2"/>
          <p:cNvSpPr>
            <a:spLocks noGrp="1"/>
          </p:cNvSpPr>
          <p:nvPr>
            <p:ph idx="1"/>
          </p:nvPr>
        </p:nvSpPr>
        <p:spPr>
          <a:xfrm>
            <a:off x="107504" y="1052736"/>
            <a:ext cx="9036496" cy="5472608"/>
          </a:xfrm>
        </p:spPr>
        <p:txBody>
          <a:bodyPr>
            <a:noAutofit/>
          </a:bodyPr>
          <a:lstStyle/>
          <a:p>
            <a:pPr marL="0" indent="0">
              <a:buNone/>
            </a:pPr>
            <a:r>
              <a:rPr lang="en-US" sz="1600" dirty="0"/>
              <a:t>An </a:t>
            </a:r>
            <a:r>
              <a:rPr lang="en-US" sz="1600" b="1" dirty="0"/>
              <a:t>acceleration clause</a:t>
            </a:r>
            <a:r>
              <a:rPr lang="en-US" sz="1600" dirty="0"/>
              <a:t> is a provision in a </a:t>
            </a:r>
            <a:r>
              <a:rPr lang="en-US" sz="1600" b="1" dirty="0"/>
              <a:t>promissory note</a:t>
            </a:r>
            <a:r>
              <a:rPr lang="en-US" sz="1600" dirty="0"/>
              <a:t> that allows the lender (the holder of the note) to </a:t>
            </a:r>
            <a:r>
              <a:rPr lang="en-US" sz="1600" b="1" dirty="0"/>
              <a:t>demand full repayment of the remaining balance immediately</a:t>
            </a:r>
            <a:r>
              <a:rPr lang="en-US" sz="1600" dirty="0"/>
              <a:t> if certain conditions are met.</a:t>
            </a:r>
          </a:p>
          <a:p>
            <a:pPr marL="0" indent="0">
              <a:buNone/>
            </a:pPr>
            <a:r>
              <a:rPr lang="en-US" sz="1600" b="1" u="sng" dirty="0"/>
              <a:t>When Does an Acceleration Clause Apply?</a:t>
            </a:r>
          </a:p>
          <a:p>
            <a:pPr marL="0" indent="0">
              <a:buNone/>
            </a:pPr>
            <a:r>
              <a:rPr lang="en-US" sz="1600" dirty="0"/>
              <a:t>The lender can enforce the acceleration clause when the borrower (the maker of the note) </a:t>
            </a:r>
            <a:r>
              <a:rPr lang="en-US" sz="1600" b="1" dirty="0"/>
              <a:t>violates the terms</a:t>
            </a:r>
            <a:r>
              <a:rPr lang="en-US" sz="1600" dirty="0"/>
              <a:t> of the agreement, such as:</a:t>
            </a:r>
            <a:br>
              <a:rPr lang="en-US" sz="1600" dirty="0"/>
            </a:br>
            <a:r>
              <a:rPr lang="en-US" sz="1600" dirty="0"/>
              <a:t>✔ </a:t>
            </a:r>
            <a:r>
              <a:rPr lang="en-US" sz="1600" b="1" dirty="0"/>
              <a:t>Missing a payment</a:t>
            </a:r>
            <a:r>
              <a:rPr lang="en-US" sz="1600" dirty="0"/>
              <a:t> (default).</a:t>
            </a:r>
            <a:br>
              <a:rPr lang="en-US" sz="1600" dirty="0"/>
            </a:br>
            <a:r>
              <a:rPr lang="en-US" sz="1600" dirty="0"/>
              <a:t>✔ </a:t>
            </a:r>
            <a:r>
              <a:rPr lang="en-US" sz="1600" b="1" dirty="0"/>
              <a:t>Filing for bankruptcy</a:t>
            </a:r>
            <a:r>
              <a:rPr lang="en-US" sz="1600" dirty="0"/>
              <a:t>.</a:t>
            </a:r>
            <a:br>
              <a:rPr lang="en-US" sz="1600" dirty="0"/>
            </a:br>
            <a:r>
              <a:rPr lang="en-US" sz="1600" dirty="0"/>
              <a:t>✔ </a:t>
            </a:r>
            <a:r>
              <a:rPr lang="en-US" sz="1600" b="1" dirty="0"/>
              <a:t>Selling the collateral</a:t>
            </a:r>
            <a:r>
              <a:rPr lang="en-US" sz="1600" dirty="0"/>
              <a:t> (if the note is secured by an asset, like a house or car).</a:t>
            </a:r>
          </a:p>
          <a:p>
            <a:pPr marL="0" indent="0">
              <a:buNone/>
            </a:pPr>
            <a:r>
              <a:rPr lang="en-US" sz="1600" b="1" u="sng" dirty="0"/>
              <a:t>Example Scenario:</a:t>
            </a:r>
          </a:p>
          <a:p>
            <a:pPr marL="0" indent="0">
              <a:buNone/>
            </a:pPr>
            <a:r>
              <a:rPr lang="en-US" sz="1600" dirty="0"/>
              <a:t>📌 </a:t>
            </a:r>
            <a:r>
              <a:rPr lang="en-US" sz="1600" b="1" dirty="0"/>
              <a:t>David borrows $50,000</a:t>
            </a:r>
            <a:r>
              <a:rPr lang="en-US" sz="1600" dirty="0"/>
              <a:t> from a bank through a </a:t>
            </a:r>
            <a:r>
              <a:rPr lang="en-US" sz="1600" b="1" dirty="0"/>
              <a:t>promissory note</a:t>
            </a:r>
            <a:r>
              <a:rPr lang="en-US" sz="1600" dirty="0"/>
              <a:t> and agrees to pay in </a:t>
            </a:r>
            <a:r>
              <a:rPr lang="en-US" sz="1600" b="1" dirty="0"/>
              <a:t>monthly installments</a:t>
            </a:r>
            <a:r>
              <a:rPr lang="en-US" sz="1600" dirty="0"/>
              <a:t> over 5 years. The note includes an </a:t>
            </a:r>
            <a:r>
              <a:rPr lang="en-US" sz="1600" b="1" dirty="0"/>
              <a:t>acceleration clause</a:t>
            </a:r>
            <a:r>
              <a:rPr lang="en-US" sz="1600" dirty="0"/>
              <a:t> stating that if David misses </a:t>
            </a:r>
            <a:r>
              <a:rPr lang="en-US" sz="1600" b="1" dirty="0"/>
              <a:t>two consecutive payments</a:t>
            </a:r>
            <a:r>
              <a:rPr lang="en-US" sz="1600" dirty="0"/>
              <a:t>, the bank can demand the entire remaining balance immediately.</a:t>
            </a:r>
          </a:p>
          <a:p>
            <a:pPr marL="0" indent="0">
              <a:buNone/>
            </a:pPr>
            <a:r>
              <a:rPr lang="en-US" sz="1600" u="sng" dirty="0"/>
              <a:t>🔹 </a:t>
            </a:r>
            <a:r>
              <a:rPr lang="en-US" sz="1600" b="1" u="sng" dirty="0"/>
              <a:t>What Happens?</a:t>
            </a:r>
            <a:endParaRPr lang="en-US" sz="1600" u="sng" dirty="0"/>
          </a:p>
          <a:p>
            <a:pPr marL="0" indent="0">
              <a:buNone/>
            </a:pPr>
            <a:r>
              <a:rPr lang="en-US" sz="1600" dirty="0"/>
              <a:t>David </a:t>
            </a:r>
            <a:r>
              <a:rPr lang="en-US" sz="1600" b="1" dirty="0"/>
              <a:t>misses two payments</a:t>
            </a:r>
            <a:r>
              <a:rPr lang="en-US" sz="1600" dirty="0"/>
              <a:t>.</a:t>
            </a:r>
          </a:p>
          <a:p>
            <a:pPr marL="0" indent="0">
              <a:buNone/>
            </a:pPr>
            <a:r>
              <a:rPr lang="en-US" sz="1600" dirty="0"/>
              <a:t>The bank </a:t>
            </a:r>
            <a:r>
              <a:rPr lang="en-US" sz="1600" b="1" dirty="0"/>
              <a:t>invokes the acceleration clause</a:t>
            </a:r>
            <a:r>
              <a:rPr lang="en-US" sz="1600" dirty="0"/>
              <a:t> and demands </a:t>
            </a:r>
            <a:r>
              <a:rPr lang="en-US" sz="1600" b="1" dirty="0"/>
              <a:t>full repayment</a:t>
            </a:r>
            <a:r>
              <a:rPr lang="en-US" sz="1600" dirty="0"/>
              <a:t> of the remaining balance.</a:t>
            </a:r>
          </a:p>
          <a:p>
            <a:pPr marL="0" indent="0">
              <a:buNone/>
            </a:pPr>
            <a:r>
              <a:rPr lang="en-US" sz="1600" dirty="0"/>
              <a:t>If David cannot pay, the bank may </a:t>
            </a:r>
            <a:r>
              <a:rPr lang="en-US" sz="1600" b="1" dirty="0"/>
              <a:t>take legal action</a:t>
            </a:r>
            <a:r>
              <a:rPr lang="en-US" sz="1600" dirty="0"/>
              <a:t> or seize assets if the loan is secured.</a:t>
            </a:r>
          </a:p>
          <a:p>
            <a:pPr marL="0" indent="0">
              <a:buNone/>
            </a:pPr>
            <a:r>
              <a:rPr lang="en-US" sz="1600" b="1" dirty="0"/>
              <a:t>Why Do Lenders Use Acceleration Clauses?</a:t>
            </a:r>
          </a:p>
          <a:p>
            <a:pPr marL="0" indent="0">
              <a:buNone/>
            </a:pPr>
            <a:r>
              <a:rPr lang="en-US" sz="1600" dirty="0"/>
              <a:t>✔ Protects lenders from </a:t>
            </a:r>
            <a:r>
              <a:rPr lang="en-US" sz="1600" b="1" dirty="0"/>
              <a:t>risky borrowers</a:t>
            </a:r>
            <a:r>
              <a:rPr lang="en-US" sz="1600" dirty="0"/>
              <a:t>.</a:t>
            </a:r>
            <a:br>
              <a:rPr lang="en-US" sz="1600" dirty="0"/>
            </a:br>
            <a:r>
              <a:rPr lang="en-US" sz="1600" dirty="0"/>
              <a:t>✔ Ensures they can recover their money </a:t>
            </a:r>
            <a:r>
              <a:rPr lang="en-US" sz="1600" b="1" dirty="0"/>
              <a:t>faster</a:t>
            </a:r>
            <a:r>
              <a:rPr lang="en-US" sz="1600" dirty="0"/>
              <a:t> if the borrower defaults.</a:t>
            </a:r>
            <a:br>
              <a:rPr lang="en-US" sz="1600" dirty="0"/>
            </a:br>
            <a:r>
              <a:rPr lang="en-US" sz="1600" dirty="0"/>
              <a:t>✔ Helps maintain </a:t>
            </a:r>
            <a:r>
              <a:rPr lang="en-US" sz="1600" b="1" dirty="0"/>
              <a:t>financial stability</a:t>
            </a:r>
            <a:r>
              <a:rPr lang="en-US" sz="1600" dirty="0"/>
              <a:t> for banks and creditors.</a:t>
            </a:r>
          </a:p>
          <a:p>
            <a:pPr marL="0" indent="0">
              <a:buNone/>
            </a:pPr>
            <a:endParaRPr lang="en-US" sz="1600" dirty="0"/>
          </a:p>
        </p:txBody>
      </p:sp>
    </p:spTree>
    <p:extLst>
      <p:ext uri="{BB962C8B-B14F-4D97-AF65-F5344CB8AC3E}">
        <p14:creationId xmlns:p14="http://schemas.microsoft.com/office/powerpoint/2010/main" val="3021103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188640"/>
            <a:ext cx="8229600" cy="866360"/>
          </a:xfrm>
        </p:spPr>
        <p:txBody>
          <a:bodyPr/>
          <a:lstStyle/>
          <a:p>
            <a:r>
              <a:rPr lang="tr-TR" dirty="0" err="1" smtClean="0"/>
              <a:t>Extra</a:t>
            </a:r>
            <a:r>
              <a:rPr lang="tr-TR" dirty="0" smtClean="0"/>
              <a:t> Point Activity</a:t>
            </a:r>
            <a:endParaRPr lang="en-US" dirty="0"/>
          </a:p>
        </p:txBody>
      </p:sp>
      <p:sp>
        <p:nvSpPr>
          <p:cNvPr id="3" name="İçerik Yer Tutucusu 2"/>
          <p:cNvSpPr>
            <a:spLocks noGrp="1"/>
          </p:cNvSpPr>
          <p:nvPr>
            <p:ph idx="1"/>
          </p:nvPr>
        </p:nvSpPr>
        <p:spPr>
          <a:xfrm>
            <a:off x="395536" y="1124744"/>
            <a:ext cx="8352928" cy="5199856"/>
          </a:xfrm>
        </p:spPr>
        <p:txBody>
          <a:bodyPr>
            <a:normAutofit fontScale="77500" lnSpcReduction="20000"/>
          </a:bodyPr>
          <a:lstStyle/>
          <a:p>
            <a:pPr marL="0" indent="0" algn="ctr">
              <a:buNone/>
            </a:pPr>
            <a:r>
              <a:rPr lang="en-US" b="1" dirty="0"/>
              <a:t>The Case of the Disputed Check</a:t>
            </a:r>
          </a:p>
          <a:p>
            <a:pPr marL="0" indent="0">
              <a:buNone/>
            </a:pPr>
            <a:r>
              <a:rPr lang="en-US" b="1" dirty="0"/>
              <a:t>Background:</a:t>
            </a:r>
          </a:p>
          <a:p>
            <a:pPr marL="0" indent="0">
              <a:buNone/>
            </a:pPr>
            <a:r>
              <a:rPr lang="en-US" dirty="0"/>
              <a:t>Sophia owns a </a:t>
            </a:r>
            <a:r>
              <a:rPr lang="en-US" b="1" dirty="0"/>
              <a:t>luxury furniture business</a:t>
            </a:r>
            <a:r>
              <a:rPr lang="en-US" dirty="0"/>
              <a:t> and frequently deals with high-value customers. One of her regular clients, Robert, orders </a:t>
            </a:r>
            <a:r>
              <a:rPr lang="en-US" b="1" dirty="0"/>
              <a:t>custom-made furniture worth $50,000</a:t>
            </a:r>
            <a:r>
              <a:rPr lang="en-US" dirty="0"/>
              <a:t> and gives Sophia a </a:t>
            </a:r>
            <a:r>
              <a:rPr lang="en-US" b="1" dirty="0"/>
              <a:t>post-dated check</a:t>
            </a:r>
            <a:r>
              <a:rPr lang="en-US" dirty="0"/>
              <a:t> as payment.</a:t>
            </a:r>
          </a:p>
          <a:p>
            <a:pPr marL="0" indent="0">
              <a:buNone/>
            </a:pPr>
            <a:r>
              <a:rPr lang="en-US" dirty="0"/>
              <a:t>The check is </a:t>
            </a:r>
            <a:r>
              <a:rPr lang="en-US" b="1" dirty="0"/>
              <a:t>a negotiable instrument</a:t>
            </a:r>
            <a:r>
              <a:rPr lang="en-US" dirty="0"/>
              <a:t>, meaning it can be transferred to others. Since Sophia needs cash urgently to pay her suppliers, she </a:t>
            </a:r>
            <a:r>
              <a:rPr lang="en-US" b="1" dirty="0"/>
              <a:t>endorses the check</a:t>
            </a:r>
            <a:r>
              <a:rPr lang="en-US" dirty="0"/>
              <a:t> and transfers it to Ethan, a supplier, as payment for raw materials</a:t>
            </a:r>
            <a:r>
              <a:rPr lang="en-US" dirty="0" smtClean="0"/>
              <a:t>.</a:t>
            </a:r>
            <a:r>
              <a:rPr lang="tr-TR" dirty="0" smtClean="0"/>
              <a:t/>
            </a:r>
            <a:br>
              <a:rPr lang="tr-TR" dirty="0" smtClean="0"/>
            </a:br>
            <a:endParaRPr lang="en-US" dirty="0"/>
          </a:p>
          <a:p>
            <a:pPr marL="0" indent="0">
              <a:buNone/>
            </a:pPr>
            <a:r>
              <a:rPr lang="en-US" b="1" dirty="0"/>
              <a:t>The Conflict:</a:t>
            </a:r>
          </a:p>
          <a:p>
            <a:pPr marL="0" indent="0">
              <a:buNone/>
            </a:pPr>
            <a:r>
              <a:rPr lang="en-US" dirty="0"/>
              <a:t>🔹 When the check reaches the bank, </a:t>
            </a:r>
            <a:r>
              <a:rPr lang="en-US" b="1" dirty="0"/>
              <a:t>Robert stops the payment</a:t>
            </a:r>
            <a:r>
              <a:rPr lang="en-US" dirty="0"/>
              <a:t>, claiming that the furniture was delivered late.</a:t>
            </a:r>
            <a:br>
              <a:rPr lang="en-US" dirty="0"/>
            </a:br>
            <a:r>
              <a:rPr lang="en-US" dirty="0"/>
              <a:t>🔹 Ethan, who now holds the check, demands payment from Robert’s bank, arguing that he is a </a:t>
            </a:r>
            <a:r>
              <a:rPr lang="en-US" b="1" dirty="0"/>
              <a:t>Holder in Due Course (HDC)</a:t>
            </a:r>
            <a:r>
              <a:rPr lang="en-US" dirty="0"/>
              <a:t> and should be paid.</a:t>
            </a:r>
            <a:br>
              <a:rPr lang="en-US" dirty="0"/>
            </a:br>
            <a:r>
              <a:rPr lang="en-US" dirty="0"/>
              <a:t>🔹 Meanwhile, Sophia insists that Robert had no valid reason to stop the payment, while Robert argues that the late delivery </a:t>
            </a:r>
            <a:r>
              <a:rPr lang="en-US" b="1" dirty="0"/>
              <a:t>voids his obligation</a:t>
            </a:r>
            <a:r>
              <a:rPr lang="en-US" dirty="0"/>
              <a:t> to pay.</a:t>
            </a:r>
          </a:p>
          <a:p>
            <a:pPr marL="0" indent="0">
              <a:buNone/>
            </a:pPr>
            <a:endParaRPr lang="en-US" dirty="0"/>
          </a:p>
        </p:txBody>
      </p:sp>
    </p:spTree>
    <p:extLst>
      <p:ext uri="{BB962C8B-B14F-4D97-AF65-F5344CB8AC3E}">
        <p14:creationId xmlns:p14="http://schemas.microsoft.com/office/powerpoint/2010/main" val="3812926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908720"/>
            <a:ext cx="8229600" cy="5397232"/>
          </a:xfrm>
        </p:spPr>
        <p:txBody>
          <a:bodyPr>
            <a:normAutofit fontScale="77500" lnSpcReduction="20000"/>
          </a:bodyPr>
          <a:lstStyle/>
          <a:p>
            <a:pPr marL="0" indent="0">
              <a:buNone/>
            </a:pPr>
            <a:r>
              <a:rPr lang="en-US" b="1" dirty="0"/>
              <a:t>Understanding Negotiable Instruments:</a:t>
            </a:r>
          </a:p>
          <a:p>
            <a:pPr marL="0" indent="0">
              <a:buNone/>
            </a:pPr>
            <a:r>
              <a:rPr lang="tr-TR" dirty="0" smtClean="0"/>
              <a:t>1. </a:t>
            </a:r>
            <a:r>
              <a:rPr lang="en-US" dirty="0" smtClean="0"/>
              <a:t>Is </a:t>
            </a:r>
            <a:r>
              <a:rPr lang="en-US" dirty="0"/>
              <a:t>the check a negotiable instrument? Why?</a:t>
            </a:r>
          </a:p>
          <a:p>
            <a:pPr marL="0" indent="0">
              <a:buNone/>
            </a:pPr>
            <a:r>
              <a:rPr lang="tr-TR" dirty="0" smtClean="0"/>
              <a:t>2. </a:t>
            </a:r>
            <a:r>
              <a:rPr lang="en-US" dirty="0" smtClean="0"/>
              <a:t>What </a:t>
            </a:r>
            <a:r>
              <a:rPr lang="en-US" dirty="0"/>
              <a:t>does it mean that Sophia endorsed the check?</a:t>
            </a:r>
          </a:p>
          <a:p>
            <a:pPr marL="0" indent="0">
              <a:buNone/>
            </a:pPr>
            <a:r>
              <a:rPr lang="tr-TR" dirty="0" smtClean="0"/>
              <a:t>3. </a:t>
            </a:r>
            <a:r>
              <a:rPr lang="en-US" dirty="0" smtClean="0"/>
              <a:t>Does </a:t>
            </a:r>
            <a:r>
              <a:rPr lang="en-US" dirty="0"/>
              <a:t>Robert have the legal right to stop payment? Why or why not</a:t>
            </a:r>
            <a:r>
              <a:rPr lang="en-US" dirty="0" smtClean="0"/>
              <a:t>?</a:t>
            </a:r>
            <a:r>
              <a:rPr lang="tr-TR" dirty="0" smtClean="0"/>
              <a:t/>
            </a:r>
            <a:br>
              <a:rPr lang="tr-TR" dirty="0" smtClean="0"/>
            </a:br>
            <a:endParaRPr lang="en-US" dirty="0"/>
          </a:p>
          <a:p>
            <a:pPr marL="0" indent="0">
              <a:buNone/>
            </a:pPr>
            <a:r>
              <a:rPr lang="en-US" b="1" dirty="0"/>
              <a:t>Legal &amp; Financial Consequences:</a:t>
            </a:r>
          </a:p>
          <a:p>
            <a:pPr marL="0" indent="0">
              <a:buNone/>
            </a:pPr>
            <a:r>
              <a:rPr lang="tr-TR" dirty="0" smtClean="0"/>
              <a:t>4. </a:t>
            </a:r>
            <a:r>
              <a:rPr lang="en-US" dirty="0" smtClean="0"/>
              <a:t>If </a:t>
            </a:r>
            <a:r>
              <a:rPr lang="en-US" dirty="0"/>
              <a:t>Ethan is a Holder in Due Course, does Robert still have to pay him?</a:t>
            </a:r>
          </a:p>
          <a:p>
            <a:pPr marL="0" indent="0">
              <a:buNone/>
            </a:pPr>
            <a:r>
              <a:rPr lang="tr-TR" dirty="0" smtClean="0"/>
              <a:t>5. </a:t>
            </a:r>
            <a:r>
              <a:rPr lang="en-US" dirty="0" smtClean="0"/>
              <a:t>How </a:t>
            </a:r>
            <a:r>
              <a:rPr lang="en-US" dirty="0"/>
              <a:t>does the </a:t>
            </a:r>
            <a:r>
              <a:rPr lang="en-US" dirty="0" err="1"/>
              <a:t>Nemo</a:t>
            </a:r>
            <a:r>
              <a:rPr lang="en-US" dirty="0"/>
              <a:t> </a:t>
            </a:r>
            <a:r>
              <a:rPr lang="en-US" dirty="0" err="1"/>
              <a:t>Dat</a:t>
            </a:r>
            <a:r>
              <a:rPr lang="en-US" dirty="0"/>
              <a:t> Rule apply in this situation?</a:t>
            </a:r>
          </a:p>
          <a:p>
            <a:pPr marL="0" indent="0">
              <a:buNone/>
            </a:pPr>
            <a:r>
              <a:rPr lang="tr-TR" dirty="0" smtClean="0"/>
              <a:t>6. </a:t>
            </a:r>
            <a:r>
              <a:rPr lang="en-US" dirty="0" smtClean="0"/>
              <a:t>What </a:t>
            </a:r>
            <a:r>
              <a:rPr lang="en-US" dirty="0"/>
              <a:t>could Sophia have done differently to ensure she got paid</a:t>
            </a:r>
            <a:r>
              <a:rPr lang="en-US" dirty="0" smtClean="0"/>
              <a:t>?</a:t>
            </a:r>
            <a:r>
              <a:rPr lang="tr-TR" dirty="0" smtClean="0"/>
              <a:t/>
            </a:r>
            <a:br>
              <a:rPr lang="tr-TR" dirty="0" smtClean="0"/>
            </a:br>
            <a:endParaRPr lang="en-US" dirty="0"/>
          </a:p>
          <a:p>
            <a:pPr marL="0" indent="0">
              <a:buNone/>
            </a:pPr>
            <a:r>
              <a:rPr lang="en-US" b="1" dirty="0"/>
              <a:t>Critical Thinking &amp; Real-World Application:</a:t>
            </a:r>
          </a:p>
          <a:p>
            <a:pPr marL="0" indent="0">
              <a:buNone/>
            </a:pPr>
            <a:r>
              <a:rPr lang="tr-TR" dirty="0" smtClean="0"/>
              <a:t>7. </a:t>
            </a:r>
            <a:r>
              <a:rPr lang="en-US" dirty="0" smtClean="0"/>
              <a:t>Should </a:t>
            </a:r>
            <a:r>
              <a:rPr lang="en-US" dirty="0"/>
              <a:t>Robert be allowed to stop payment after transferring the check?</a:t>
            </a:r>
          </a:p>
          <a:p>
            <a:pPr marL="0" indent="0">
              <a:buNone/>
            </a:pPr>
            <a:r>
              <a:rPr lang="tr-TR" dirty="0" smtClean="0"/>
              <a:t>8. </a:t>
            </a:r>
            <a:r>
              <a:rPr lang="en-US" dirty="0" smtClean="0"/>
              <a:t>If </a:t>
            </a:r>
            <a:r>
              <a:rPr lang="en-US" dirty="0"/>
              <a:t>you were Ethan, how would you argue for your right to payment?</a:t>
            </a:r>
          </a:p>
          <a:p>
            <a:pPr marL="0" indent="0">
              <a:buNone/>
            </a:pPr>
            <a:r>
              <a:rPr lang="tr-TR" dirty="0" smtClean="0"/>
              <a:t>9. </a:t>
            </a:r>
            <a:r>
              <a:rPr lang="en-US" dirty="0" smtClean="0"/>
              <a:t>If </a:t>
            </a:r>
            <a:r>
              <a:rPr lang="en-US" dirty="0"/>
              <a:t>you were the bank, would you honor the check or refuse payment? Why?</a:t>
            </a:r>
          </a:p>
          <a:p>
            <a:pPr marL="0" indent="0">
              <a:buNone/>
            </a:pPr>
            <a:endParaRPr lang="en-US" dirty="0"/>
          </a:p>
        </p:txBody>
      </p:sp>
    </p:spTree>
    <p:extLst>
      <p:ext uri="{BB962C8B-B14F-4D97-AF65-F5344CB8AC3E}">
        <p14:creationId xmlns:p14="http://schemas.microsoft.com/office/powerpoint/2010/main" val="3394762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980728"/>
            <a:ext cx="8435280" cy="5544616"/>
          </a:xfrm>
        </p:spPr>
        <p:txBody>
          <a:bodyPr>
            <a:normAutofit fontScale="77500" lnSpcReduction="20000"/>
          </a:bodyPr>
          <a:lstStyle/>
          <a:p>
            <a:pPr marL="0" indent="0">
              <a:buNone/>
            </a:pPr>
            <a:r>
              <a:rPr lang="en-US" b="1" dirty="0"/>
              <a:t>1. Is the check a negotiable instrument? Why?</a:t>
            </a:r>
          </a:p>
          <a:p>
            <a:pPr marL="0" indent="0">
              <a:buNone/>
            </a:pPr>
            <a:r>
              <a:rPr lang="en-US" b="1" dirty="0"/>
              <a:t>Answer:</a:t>
            </a:r>
            <a:r>
              <a:rPr lang="en-US" dirty="0"/>
              <a:t/>
            </a:r>
            <a:br>
              <a:rPr lang="en-US" dirty="0"/>
            </a:br>
            <a:r>
              <a:rPr lang="en-US" dirty="0"/>
              <a:t>Yes, the check is a </a:t>
            </a:r>
            <a:r>
              <a:rPr lang="en-US" b="1" dirty="0"/>
              <a:t>negotiable instrument</a:t>
            </a:r>
            <a:r>
              <a:rPr lang="en-US" dirty="0"/>
              <a:t> because it meets the necessary criteria:</a:t>
            </a:r>
          </a:p>
          <a:p>
            <a:pPr marL="0" indent="0">
              <a:buNone/>
            </a:pPr>
            <a:r>
              <a:rPr lang="en-US" dirty="0"/>
              <a:t>It is in writing.</a:t>
            </a:r>
          </a:p>
          <a:p>
            <a:pPr marL="0" indent="0">
              <a:buNone/>
            </a:pPr>
            <a:r>
              <a:rPr lang="en-US" dirty="0"/>
              <a:t>It contains an </a:t>
            </a:r>
            <a:r>
              <a:rPr lang="en-US" b="1" dirty="0"/>
              <a:t>unconditional promise</a:t>
            </a:r>
            <a:r>
              <a:rPr lang="en-US" dirty="0"/>
              <a:t> to pay a specific amount of money ($50,000).</a:t>
            </a:r>
          </a:p>
          <a:p>
            <a:pPr marL="0" indent="0">
              <a:buNone/>
            </a:pPr>
            <a:r>
              <a:rPr lang="en-US" dirty="0"/>
              <a:t>It is </a:t>
            </a:r>
            <a:r>
              <a:rPr lang="en-US" b="1" dirty="0"/>
              <a:t>payable on demand</a:t>
            </a:r>
            <a:r>
              <a:rPr lang="en-US" dirty="0"/>
              <a:t> (upon presentation to the bank).</a:t>
            </a:r>
          </a:p>
          <a:p>
            <a:pPr marL="0" indent="0">
              <a:buNone/>
            </a:pPr>
            <a:r>
              <a:rPr lang="en-US" dirty="0" smtClean="0"/>
              <a:t>It is </a:t>
            </a:r>
            <a:r>
              <a:rPr lang="en-US" b="1" dirty="0" smtClean="0"/>
              <a:t>signed by Robert</a:t>
            </a:r>
            <a:r>
              <a:rPr lang="en-US" dirty="0" smtClean="0"/>
              <a:t> (the maker).</a:t>
            </a:r>
            <a:r>
              <a:rPr lang="tr-TR" dirty="0" smtClean="0"/>
              <a:t/>
            </a:r>
            <a:br>
              <a:rPr lang="tr-TR" dirty="0" smtClean="0"/>
            </a:br>
            <a:r>
              <a:rPr lang="tr-TR" dirty="0" smtClean="0"/>
              <a:t/>
            </a:r>
            <a:br>
              <a:rPr lang="tr-TR" dirty="0" smtClean="0"/>
            </a:br>
            <a:r>
              <a:rPr lang="tr-TR" dirty="0" smtClean="0"/>
              <a:t/>
            </a:r>
            <a:br>
              <a:rPr lang="tr-TR" dirty="0" smtClean="0"/>
            </a:br>
            <a:r>
              <a:rPr lang="en-US" b="1" dirty="0"/>
              <a:t>2. What does it mean that Sophia endorsed the check?</a:t>
            </a:r>
          </a:p>
          <a:p>
            <a:pPr marL="0" indent="0">
              <a:buNone/>
            </a:pPr>
            <a:r>
              <a:rPr lang="en-US" b="1" dirty="0"/>
              <a:t>Answer:</a:t>
            </a:r>
            <a:r>
              <a:rPr lang="en-US" dirty="0"/>
              <a:t/>
            </a:r>
            <a:br>
              <a:rPr lang="en-US" dirty="0"/>
            </a:br>
            <a:r>
              <a:rPr lang="en-US" dirty="0"/>
              <a:t>Sophia </a:t>
            </a:r>
            <a:r>
              <a:rPr lang="en-US" b="1" dirty="0"/>
              <a:t>endorsed the check</a:t>
            </a:r>
            <a:r>
              <a:rPr lang="en-US" dirty="0"/>
              <a:t>, meaning she transferred her right to receive payment to </a:t>
            </a:r>
            <a:r>
              <a:rPr lang="en-US" b="1" dirty="0"/>
              <a:t>Ethan</a:t>
            </a:r>
            <a:r>
              <a:rPr lang="en-US" dirty="0"/>
              <a:t> by signing the back of the check. This endorsement makes Ethan the </a:t>
            </a:r>
            <a:r>
              <a:rPr lang="en-US" b="1" dirty="0"/>
              <a:t>holder</a:t>
            </a:r>
            <a:r>
              <a:rPr lang="en-US" dirty="0"/>
              <a:t> of the check and gives him the right to </a:t>
            </a:r>
            <a:r>
              <a:rPr lang="en-US" b="1" dirty="0"/>
              <a:t>present the check to the bank</a:t>
            </a:r>
            <a:r>
              <a:rPr lang="en-US" dirty="0"/>
              <a:t> for payment.</a:t>
            </a:r>
          </a:p>
          <a:p>
            <a:pPr marL="0" indent="0">
              <a:buNone/>
            </a:pPr>
            <a:r>
              <a:rPr lang="en-US" dirty="0"/>
              <a:t>However, the endorsement must be done correctly, and Ethan's rights to the check depend on whether he is a </a:t>
            </a:r>
            <a:r>
              <a:rPr lang="en-US" b="1" dirty="0"/>
              <a:t>Holder in Due Course (HDC)</a:t>
            </a:r>
            <a:r>
              <a:rPr lang="en-US" dirty="0"/>
              <a: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141667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476672"/>
            <a:ext cx="8507288" cy="1143000"/>
          </a:xfrm>
        </p:spPr>
        <p:txBody>
          <a:bodyPr>
            <a:normAutofit/>
          </a:bodyPr>
          <a:lstStyle/>
          <a:p>
            <a:r>
              <a:rPr lang="tr-TR" dirty="0" smtClean="0"/>
              <a:t>UNIT 12: </a:t>
            </a:r>
            <a:r>
              <a:rPr lang="tr-TR" dirty="0" err="1" smtClean="0"/>
              <a:t>Negotiable</a:t>
            </a:r>
            <a:r>
              <a:rPr lang="tr-TR" dirty="0" smtClean="0"/>
              <a:t> Instruments</a:t>
            </a:r>
            <a:endParaRPr lang="en-US" dirty="0"/>
          </a:p>
        </p:txBody>
      </p:sp>
      <p:sp>
        <p:nvSpPr>
          <p:cNvPr id="3" name="İçerik Yer Tutucusu 2"/>
          <p:cNvSpPr>
            <a:spLocks noGrp="1"/>
          </p:cNvSpPr>
          <p:nvPr>
            <p:ph idx="1"/>
          </p:nvPr>
        </p:nvSpPr>
        <p:spPr>
          <a:xfrm>
            <a:off x="251520" y="1844824"/>
            <a:ext cx="8568952" cy="4752528"/>
          </a:xfrm>
        </p:spPr>
        <p:txBody>
          <a:bodyPr/>
          <a:lstStyle/>
          <a:p>
            <a:pPr marL="0" indent="0">
              <a:buNone/>
            </a:pPr>
            <a:r>
              <a:rPr lang="tr-TR" dirty="0" smtClean="0"/>
              <a:t>	</a:t>
            </a:r>
            <a:r>
              <a:rPr lang="en-US" dirty="0" smtClean="0"/>
              <a:t>A </a:t>
            </a:r>
            <a:r>
              <a:rPr lang="en-US" b="1" dirty="0"/>
              <a:t>negotiable instrument</a:t>
            </a:r>
            <a:r>
              <a:rPr lang="en-US" dirty="0"/>
              <a:t> is a </a:t>
            </a:r>
            <a:r>
              <a:rPr lang="en-US" b="1" dirty="0"/>
              <a:t>written document</a:t>
            </a:r>
            <a:r>
              <a:rPr lang="en-US" dirty="0"/>
              <a:t> that guarantees the payment of a certain amount of money, either on demand or at a future date. These instruments are transferable from one person to another and are commonly used in business and finance.</a:t>
            </a:r>
          </a:p>
        </p:txBody>
      </p:sp>
    </p:spTree>
    <p:extLst>
      <p:ext uri="{BB962C8B-B14F-4D97-AF65-F5344CB8AC3E}">
        <p14:creationId xmlns:p14="http://schemas.microsoft.com/office/powerpoint/2010/main" val="3747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404664"/>
            <a:ext cx="8856984" cy="6264696"/>
          </a:xfrm>
        </p:spPr>
        <p:txBody>
          <a:bodyPr>
            <a:noAutofit/>
          </a:bodyPr>
          <a:lstStyle/>
          <a:p>
            <a:pPr marL="0" indent="0">
              <a:buNone/>
            </a:pPr>
            <a:r>
              <a:rPr lang="en-US" sz="1800" b="1" dirty="0"/>
              <a:t>3. Does Robert have the legal right to stop payment? Why or why not?</a:t>
            </a:r>
          </a:p>
          <a:p>
            <a:pPr marL="0" indent="0">
              <a:buNone/>
            </a:pPr>
            <a:r>
              <a:rPr lang="en-US" sz="1800" b="1" dirty="0"/>
              <a:t>Answer:</a:t>
            </a:r>
            <a:r>
              <a:rPr lang="en-US" sz="1800" dirty="0"/>
              <a:t/>
            </a:r>
            <a:br>
              <a:rPr lang="en-US" sz="1800" dirty="0"/>
            </a:br>
            <a:r>
              <a:rPr lang="en-US" sz="1800" dirty="0"/>
              <a:t>Yes, Robert may have the </a:t>
            </a:r>
            <a:r>
              <a:rPr lang="en-US" sz="1800" b="1" dirty="0"/>
              <a:t>legal right</a:t>
            </a:r>
            <a:r>
              <a:rPr lang="en-US" sz="1800" dirty="0"/>
              <a:t> to stop payment, depending on the circumstances. If he can prove that the </a:t>
            </a:r>
            <a:r>
              <a:rPr lang="en-US" sz="1800" b="1" dirty="0"/>
              <a:t>furniture was delivered late</a:t>
            </a:r>
            <a:r>
              <a:rPr lang="en-US" sz="1800" dirty="0"/>
              <a:t>, this could be seen as a </a:t>
            </a:r>
            <a:r>
              <a:rPr lang="en-US" sz="1800" b="1" dirty="0"/>
              <a:t>breach of contract</a:t>
            </a:r>
            <a:r>
              <a:rPr lang="en-US" sz="1800" dirty="0"/>
              <a:t>. In this case, Robert may have a valid defense to not pay the check.</a:t>
            </a:r>
          </a:p>
          <a:p>
            <a:pPr marL="0" indent="0">
              <a:buNone/>
            </a:pPr>
            <a:r>
              <a:rPr lang="en-US" sz="1800" dirty="0"/>
              <a:t>However, this becomes complicated because the </a:t>
            </a:r>
            <a:r>
              <a:rPr lang="en-US" sz="1800" b="1" dirty="0"/>
              <a:t>check is a negotiable instrument</a:t>
            </a:r>
            <a:r>
              <a:rPr lang="en-US" sz="1800" dirty="0"/>
              <a:t>. Once the check is transferred to a third party (Ethan), Robert's rights to stop payment could be limited if Ethan is a </a:t>
            </a:r>
            <a:r>
              <a:rPr lang="en-US" sz="1800" b="1" dirty="0"/>
              <a:t>Holder in Due Course (HDC</a:t>
            </a:r>
            <a:r>
              <a:rPr lang="en-US" sz="1800" b="1" dirty="0" smtClean="0"/>
              <a:t>)</a:t>
            </a:r>
            <a:r>
              <a:rPr lang="en-US" sz="1800" dirty="0" smtClean="0"/>
              <a:t>.</a:t>
            </a:r>
            <a:r>
              <a:rPr lang="tr-TR" sz="1800" dirty="0" smtClean="0"/>
              <a:t/>
            </a:r>
            <a:br>
              <a:rPr lang="tr-TR" sz="1800" dirty="0" smtClean="0"/>
            </a:br>
            <a:endParaRPr lang="en-US" sz="1800" dirty="0"/>
          </a:p>
          <a:p>
            <a:pPr marL="0" indent="0">
              <a:buNone/>
            </a:pPr>
            <a:r>
              <a:rPr lang="en-US" sz="1800" b="1" dirty="0"/>
              <a:t>4. If Ethan is a Holder in Due Course, does Robert still have to pay him?</a:t>
            </a:r>
          </a:p>
          <a:p>
            <a:pPr marL="0" indent="0">
              <a:buNone/>
            </a:pPr>
            <a:r>
              <a:rPr lang="en-US" sz="1800" b="1" dirty="0"/>
              <a:t>Answer:</a:t>
            </a:r>
            <a:r>
              <a:rPr lang="en-US" sz="1800" dirty="0"/>
              <a:t/>
            </a:r>
            <a:br>
              <a:rPr lang="en-US" sz="1800" dirty="0"/>
            </a:br>
            <a:r>
              <a:rPr lang="en-US" sz="1800" dirty="0"/>
              <a:t>Yes, if Ethan is a </a:t>
            </a:r>
            <a:r>
              <a:rPr lang="en-US" sz="1800" b="1" dirty="0"/>
              <a:t>Holder in Due Course (HDC)</a:t>
            </a:r>
            <a:r>
              <a:rPr lang="en-US" sz="1800" dirty="0"/>
              <a:t>, he </a:t>
            </a:r>
            <a:r>
              <a:rPr lang="en-US" sz="1800" b="1" dirty="0"/>
              <a:t>can enforce the check</a:t>
            </a:r>
            <a:r>
              <a:rPr lang="en-US" sz="1800" dirty="0"/>
              <a:t> and Robert must still pay. An HDC is protected from certain defenses, like the dispute over the late delivery of the furniture.</a:t>
            </a:r>
          </a:p>
          <a:p>
            <a:pPr marL="0" indent="0">
              <a:buNone/>
            </a:pPr>
            <a:r>
              <a:rPr lang="en-US" sz="1800" dirty="0"/>
              <a:t>To be considered an HDC, Ethan must meet these requirements:</a:t>
            </a:r>
          </a:p>
          <a:p>
            <a:pPr marL="0" indent="0">
              <a:buNone/>
            </a:pPr>
            <a:r>
              <a:rPr lang="en-US" sz="1800" dirty="0"/>
              <a:t>He </a:t>
            </a:r>
            <a:r>
              <a:rPr lang="en-US" sz="1800" b="1" dirty="0"/>
              <a:t>took the check in good faith</a:t>
            </a:r>
            <a:r>
              <a:rPr lang="en-US" sz="1800" dirty="0"/>
              <a:t>.</a:t>
            </a:r>
          </a:p>
          <a:p>
            <a:pPr marL="0" indent="0">
              <a:buNone/>
            </a:pPr>
            <a:r>
              <a:rPr lang="en-US" sz="1800" dirty="0"/>
              <a:t>He </a:t>
            </a:r>
            <a:r>
              <a:rPr lang="en-US" sz="1800" b="1" dirty="0"/>
              <a:t>paid value</a:t>
            </a:r>
            <a:r>
              <a:rPr lang="en-US" sz="1800" dirty="0"/>
              <a:t> for the check (which he did by taking it as payment for the raw materials).</a:t>
            </a:r>
          </a:p>
          <a:p>
            <a:pPr marL="0" indent="0">
              <a:buNone/>
            </a:pPr>
            <a:r>
              <a:rPr lang="en-US" sz="1800" dirty="0"/>
              <a:t>He had </a:t>
            </a:r>
            <a:r>
              <a:rPr lang="en-US" sz="1800" b="1" dirty="0"/>
              <a:t>no knowledge</a:t>
            </a:r>
            <a:r>
              <a:rPr lang="en-US" sz="1800" dirty="0"/>
              <a:t> of the issue (in this case, the dispute over the furniture delivery).</a:t>
            </a:r>
          </a:p>
          <a:p>
            <a:pPr marL="0" indent="0">
              <a:buNone/>
            </a:pPr>
            <a:r>
              <a:rPr lang="en-US" sz="1800" dirty="0"/>
              <a:t>If Ethan meets these criteria, Robert cannot use his defense (the late delivery) against Ethan.</a:t>
            </a:r>
          </a:p>
          <a:p>
            <a:pPr marL="0" indent="0">
              <a:buNone/>
            </a:pPr>
            <a:endParaRPr lang="en-US" sz="1800" dirty="0"/>
          </a:p>
        </p:txBody>
      </p:sp>
    </p:spTree>
    <p:extLst>
      <p:ext uri="{BB962C8B-B14F-4D97-AF65-F5344CB8AC3E}">
        <p14:creationId xmlns:p14="http://schemas.microsoft.com/office/powerpoint/2010/main" val="2520832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836712"/>
            <a:ext cx="8435280" cy="5487888"/>
          </a:xfrm>
        </p:spPr>
        <p:txBody>
          <a:bodyPr>
            <a:normAutofit fontScale="70000" lnSpcReduction="20000"/>
          </a:bodyPr>
          <a:lstStyle/>
          <a:p>
            <a:pPr marL="0" indent="0">
              <a:buNone/>
            </a:pPr>
            <a:r>
              <a:rPr lang="en-US" b="1" dirty="0"/>
              <a:t>5. How does the </a:t>
            </a:r>
            <a:r>
              <a:rPr lang="en-US" b="1" dirty="0" err="1"/>
              <a:t>Nemo</a:t>
            </a:r>
            <a:r>
              <a:rPr lang="en-US" b="1" dirty="0"/>
              <a:t> </a:t>
            </a:r>
            <a:r>
              <a:rPr lang="en-US" b="1" dirty="0" err="1"/>
              <a:t>Dat</a:t>
            </a:r>
            <a:r>
              <a:rPr lang="en-US" b="1" dirty="0"/>
              <a:t> Rule apply in this situation?</a:t>
            </a:r>
          </a:p>
          <a:p>
            <a:pPr marL="0" indent="0">
              <a:buNone/>
            </a:pPr>
            <a:r>
              <a:rPr lang="en-US" b="1" dirty="0"/>
              <a:t>Answer:</a:t>
            </a:r>
            <a:r>
              <a:rPr lang="en-US" dirty="0"/>
              <a:t/>
            </a:r>
            <a:br>
              <a:rPr lang="en-US" dirty="0"/>
            </a:br>
            <a:r>
              <a:rPr lang="en-US" dirty="0"/>
              <a:t>The </a:t>
            </a:r>
            <a:r>
              <a:rPr lang="en-US" b="1" dirty="0" err="1"/>
              <a:t>Nemo</a:t>
            </a:r>
            <a:r>
              <a:rPr lang="en-US" b="1" dirty="0"/>
              <a:t> </a:t>
            </a:r>
            <a:r>
              <a:rPr lang="en-US" b="1" dirty="0" err="1"/>
              <a:t>Dat</a:t>
            </a:r>
            <a:r>
              <a:rPr lang="en-US" b="1" dirty="0"/>
              <a:t> Rule</a:t>
            </a:r>
            <a:r>
              <a:rPr lang="en-US" dirty="0"/>
              <a:t> means "no one can give a better title than they have." In this case, if Sophia did not have a valid right to the check (because Robert stopped payment), she could not transfer a better right to Ethan.</a:t>
            </a:r>
          </a:p>
          <a:p>
            <a:pPr marL="0" indent="0">
              <a:buNone/>
            </a:pPr>
            <a:r>
              <a:rPr lang="en-US" dirty="0"/>
              <a:t>However, </a:t>
            </a:r>
            <a:r>
              <a:rPr lang="en-US" b="1" dirty="0"/>
              <a:t>Ethan may still be protected</a:t>
            </a:r>
            <a:r>
              <a:rPr lang="en-US" dirty="0"/>
              <a:t> if he qualifies as a </a:t>
            </a:r>
            <a:r>
              <a:rPr lang="en-US" b="1" dirty="0"/>
              <a:t>Holder in Due Course</a:t>
            </a:r>
            <a:r>
              <a:rPr lang="en-US" dirty="0"/>
              <a:t> (HDC). In that case, the </a:t>
            </a:r>
            <a:r>
              <a:rPr lang="en-US" dirty="0" err="1"/>
              <a:t>Nemo</a:t>
            </a:r>
            <a:r>
              <a:rPr lang="en-US" dirty="0"/>
              <a:t> </a:t>
            </a:r>
            <a:r>
              <a:rPr lang="en-US" dirty="0" err="1"/>
              <a:t>Dat</a:t>
            </a:r>
            <a:r>
              <a:rPr lang="en-US" dirty="0"/>
              <a:t> Rule does not apply, and he could still enforce the check against Robert, even though Sophia may not have had full rights to the check herself</a:t>
            </a:r>
            <a:r>
              <a:rPr lang="en-US" dirty="0" smtClean="0"/>
              <a:t>.</a:t>
            </a:r>
            <a:r>
              <a:rPr lang="tr-TR" dirty="0" smtClean="0"/>
              <a:t/>
            </a:r>
            <a:br>
              <a:rPr lang="tr-TR" dirty="0" smtClean="0"/>
            </a:br>
            <a:endParaRPr lang="en-US" dirty="0"/>
          </a:p>
          <a:p>
            <a:pPr marL="0" indent="0">
              <a:buNone/>
            </a:pPr>
            <a:r>
              <a:rPr lang="en-US" b="1" dirty="0"/>
              <a:t>6. What could Sophia have done differently to ensure she got paid?</a:t>
            </a:r>
          </a:p>
          <a:p>
            <a:pPr marL="0" indent="0">
              <a:buNone/>
            </a:pPr>
            <a:r>
              <a:rPr lang="en-US" b="1" dirty="0"/>
              <a:t>Answer:</a:t>
            </a:r>
            <a:r>
              <a:rPr lang="en-US" dirty="0"/>
              <a:t/>
            </a:r>
            <a:br>
              <a:rPr lang="en-US" dirty="0"/>
            </a:br>
            <a:r>
              <a:rPr lang="en-US" dirty="0"/>
              <a:t>To ensure payment, Sophia could have:</a:t>
            </a:r>
          </a:p>
          <a:p>
            <a:pPr marL="0" indent="0">
              <a:buNone/>
            </a:pPr>
            <a:r>
              <a:rPr lang="en-US" b="1" dirty="0"/>
              <a:t>Waited until the check cleared</a:t>
            </a:r>
            <a:r>
              <a:rPr lang="en-US" dirty="0"/>
              <a:t> before transferring it to Ethan.</a:t>
            </a:r>
          </a:p>
          <a:p>
            <a:pPr marL="0" indent="0">
              <a:buNone/>
            </a:pPr>
            <a:r>
              <a:rPr lang="en-US" dirty="0"/>
              <a:t>Used other forms of </a:t>
            </a:r>
            <a:r>
              <a:rPr lang="en-US" b="1" dirty="0"/>
              <a:t>payment</a:t>
            </a:r>
            <a:r>
              <a:rPr lang="en-US" dirty="0"/>
              <a:t>, like cash, a wire transfer, or a </a:t>
            </a:r>
            <a:r>
              <a:rPr lang="en-US" b="1" dirty="0"/>
              <a:t>letter of credit</a:t>
            </a:r>
            <a:r>
              <a:rPr lang="en-US" dirty="0"/>
              <a:t>.</a:t>
            </a:r>
          </a:p>
          <a:p>
            <a:pPr marL="0" indent="0">
              <a:buNone/>
            </a:pPr>
            <a:r>
              <a:rPr lang="en-US" dirty="0"/>
              <a:t>Ensured that Robert's </a:t>
            </a:r>
            <a:r>
              <a:rPr lang="en-US" b="1" dirty="0"/>
              <a:t>payment was guaranteed</a:t>
            </a:r>
            <a:r>
              <a:rPr lang="en-US" dirty="0"/>
              <a:t> by a third party or another form of security.</a:t>
            </a:r>
          </a:p>
          <a:p>
            <a:pPr marL="0" indent="0">
              <a:buNone/>
            </a:pPr>
            <a:r>
              <a:rPr lang="en-US" b="1" dirty="0"/>
              <a:t>Not transferred the check</a:t>
            </a:r>
            <a:r>
              <a:rPr lang="en-US" dirty="0"/>
              <a:t> to Ethan before verifying that the funds were available and that the payment was not stopped.</a:t>
            </a:r>
          </a:p>
          <a:p>
            <a:pPr marL="0" indent="0">
              <a:buNone/>
            </a:pPr>
            <a:r>
              <a:rPr lang="en-US" dirty="0"/>
              <a:t>By doing these, she would have reduced the risk of being caught in the dispute between Robert and Ethan.</a:t>
            </a:r>
          </a:p>
          <a:p>
            <a:pPr marL="0" indent="0">
              <a:buNone/>
            </a:pPr>
            <a:endParaRPr lang="en-US" dirty="0"/>
          </a:p>
        </p:txBody>
      </p:sp>
    </p:spTree>
    <p:extLst>
      <p:ext uri="{BB962C8B-B14F-4D97-AF65-F5344CB8AC3E}">
        <p14:creationId xmlns:p14="http://schemas.microsoft.com/office/powerpoint/2010/main" val="898299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836712"/>
            <a:ext cx="8507288" cy="5487888"/>
          </a:xfrm>
        </p:spPr>
        <p:txBody>
          <a:bodyPr>
            <a:normAutofit fontScale="70000" lnSpcReduction="20000"/>
          </a:bodyPr>
          <a:lstStyle/>
          <a:p>
            <a:pPr marL="0" indent="0">
              <a:buNone/>
            </a:pPr>
            <a:r>
              <a:rPr lang="en-US" b="1" dirty="0"/>
              <a:t>7. Should Robert be allowed to stop payment after transferring the check?</a:t>
            </a:r>
          </a:p>
          <a:p>
            <a:pPr marL="0" indent="0">
              <a:buNone/>
            </a:pPr>
            <a:r>
              <a:rPr lang="en-US" b="1" dirty="0"/>
              <a:t>Answer:</a:t>
            </a:r>
            <a:r>
              <a:rPr lang="en-US" dirty="0"/>
              <a:t/>
            </a:r>
            <a:br>
              <a:rPr lang="en-US" dirty="0"/>
            </a:br>
            <a:r>
              <a:rPr lang="en-US" dirty="0"/>
              <a:t>This depends on the specific terms of the contract between Robert and Sophia. While Robert </a:t>
            </a:r>
            <a:r>
              <a:rPr lang="en-US" b="1" dirty="0"/>
              <a:t>might be justified in stopping the payment</a:t>
            </a:r>
            <a:r>
              <a:rPr lang="en-US" dirty="0"/>
              <a:t> if he believes Sophia </a:t>
            </a:r>
            <a:r>
              <a:rPr lang="en-US" b="1" dirty="0"/>
              <a:t>breached the contract</a:t>
            </a:r>
            <a:r>
              <a:rPr lang="en-US" dirty="0"/>
              <a:t> (for example, by delivering the furniture late), once he gives the check to a third party (like Ethan), the situation becomes more complicated because of the </a:t>
            </a:r>
            <a:r>
              <a:rPr lang="en-US" b="1" dirty="0"/>
              <a:t>negotiable nature of the instrument</a:t>
            </a:r>
            <a:r>
              <a:rPr lang="en-US" dirty="0"/>
              <a:t>.</a:t>
            </a:r>
          </a:p>
          <a:p>
            <a:pPr marL="0" indent="0">
              <a:buNone/>
            </a:pPr>
            <a:r>
              <a:rPr lang="en-US" dirty="0"/>
              <a:t>If Ethan is a </a:t>
            </a:r>
            <a:r>
              <a:rPr lang="en-US" b="1" dirty="0"/>
              <a:t>Holder in Due Course (HDC)</a:t>
            </a:r>
            <a:r>
              <a:rPr lang="en-US" dirty="0"/>
              <a:t>, Robert might not be able to stop payment against Ethan, even if he had a valid defense against Sophia. Therefore, while Robert might have a right to stop payment initially, that right could be limited once the check is transferred to a third party</a:t>
            </a:r>
            <a:r>
              <a:rPr lang="en-US" dirty="0" smtClean="0"/>
              <a:t>.</a:t>
            </a:r>
            <a:r>
              <a:rPr lang="tr-TR" dirty="0" smtClean="0"/>
              <a:t/>
            </a:r>
            <a:br>
              <a:rPr lang="tr-TR" dirty="0" smtClean="0"/>
            </a:br>
            <a:endParaRPr lang="en-US" dirty="0"/>
          </a:p>
          <a:p>
            <a:pPr marL="0" indent="0">
              <a:buNone/>
            </a:pPr>
            <a:r>
              <a:rPr lang="en-US" b="1" dirty="0"/>
              <a:t>8. If you were Ethan, how would you argue for your right to payment?</a:t>
            </a:r>
          </a:p>
          <a:p>
            <a:pPr marL="0" indent="0">
              <a:buNone/>
            </a:pPr>
            <a:r>
              <a:rPr lang="en-US" b="1" dirty="0"/>
              <a:t>Answer:</a:t>
            </a:r>
            <a:r>
              <a:rPr lang="en-US" dirty="0"/>
              <a:t/>
            </a:r>
            <a:br>
              <a:rPr lang="en-US" dirty="0"/>
            </a:br>
            <a:r>
              <a:rPr lang="en-US" dirty="0"/>
              <a:t>As Ethan, I would argue that I am a </a:t>
            </a:r>
            <a:r>
              <a:rPr lang="en-US" b="1" dirty="0"/>
              <a:t>Holder in Due Course (HDC)</a:t>
            </a:r>
            <a:r>
              <a:rPr lang="en-US" dirty="0"/>
              <a:t> because:</a:t>
            </a:r>
          </a:p>
          <a:p>
            <a:pPr marL="0" indent="0">
              <a:buNone/>
            </a:pPr>
            <a:r>
              <a:rPr lang="en-US" dirty="0"/>
              <a:t>I </a:t>
            </a:r>
            <a:r>
              <a:rPr lang="en-US" b="1" dirty="0"/>
              <a:t>took the check in good faith</a:t>
            </a:r>
            <a:r>
              <a:rPr lang="en-US" dirty="0"/>
              <a:t> and </a:t>
            </a:r>
            <a:r>
              <a:rPr lang="en-US" b="1" dirty="0"/>
              <a:t>paid value</a:t>
            </a:r>
            <a:r>
              <a:rPr lang="en-US" dirty="0"/>
              <a:t> for it (raw materials for Sophia’s business).</a:t>
            </a:r>
          </a:p>
          <a:p>
            <a:pPr marL="0" indent="0">
              <a:buNone/>
            </a:pPr>
            <a:r>
              <a:rPr lang="en-US" dirty="0"/>
              <a:t>I had no knowledge of any issue or dispute regarding the furniture delivery.</a:t>
            </a:r>
          </a:p>
          <a:p>
            <a:pPr marL="0" indent="0">
              <a:buNone/>
            </a:pPr>
            <a:r>
              <a:rPr lang="en-US" dirty="0"/>
              <a:t>I should be entitled to </a:t>
            </a:r>
            <a:r>
              <a:rPr lang="en-US" b="1" dirty="0"/>
              <a:t>enforce the check</a:t>
            </a:r>
            <a:r>
              <a:rPr lang="en-US" dirty="0"/>
              <a:t> and receive payment, despite Robert’s claim of late delivery.</a:t>
            </a:r>
          </a:p>
          <a:p>
            <a:pPr marL="0" indent="0">
              <a:buNone/>
            </a:pPr>
            <a:r>
              <a:rPr lang="en-US" dirty="0"/>
              <a:t>Since I am a </a:t>
            </a:r>
            <a:r>
              <a:rPr lang="en-US" b="1" dirty="0"/>
              <a:t>Holder in Due Course</a:t>
            </a:r>
            <a:r>
              <a:rPr lang="en-US" dirty="0"/>
              <a:t>, I am protected from Robert's defense, and the bank should honor the check.</a:t>
            </a:r>
          </a:p>
          <a:p>
            <a:pPr marL="0" indent="0">
              <a:buNone/>
            </a:pPr>
            <a:endParaRPr lang="en-US" dirty="0"/>
          </a:p>
        </p:txBody>
      </p:sp>
    </p:spTree>
    <p:extLst>
      <p:ext uri="{BB962C8B-B14F-4D97-AF65-F5344CB8AC3E}">
        <p14:creationId xmlns:p14="http://schemas.microsoft.com/office/powerpoint/2010/main" val="174354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20000"/>
          </a:bodyPr>
          <a:lstStyle/>
          <a:p>
            <a:pPr marL="0" indent="0">
              <a:buNone/>
            </a:pPr>
            <a:r>
              <a:rPr lang="en-US" b="1" dirty="0"/>
              <a:t>9. If you were the bank, would you honor the check or refuse payment? Why</a:t>
            </a:r>
            <a:r>
              <a:rPr lang="en-US" b="1" dirty="0" smtClean="0"/>
              <a:t>?</a:t>
            </a:r>
            <a:r>
              <a:rPr lang="tr-TR" b="1" dirty="0" smtClean="0"/>
              <a:t/>
            </a:r>
            <a:br>
              <a:rPr lang="tr-TR" b="1" dirty="0" smtClean="0"/>
            </a:br>
            <a:endParaRPr lang="en-US" b="1" dirty="0"/>
          </a:p>
          <a:p>
            <a:pPr marL="0" indent="0">
              <a:buNone/>
            </a:pPr>
            <a:r>
              <a:rPr lang="en-US" b="1" dirty="0"/>
              <a:t>Answer:</a:t>
            </a:r>
            <a:r>
              <a:rPr lang="en-US" dirty="0"/>
              <a:t/>
            </a:r>
            <a:br>
              <a:rPr lang="en-US" dirty="0"/>
            </a:br>
            <a:r>
              <a:rPr lang="en-US" dirty="0"/>
              <a:t>If I were the bank, I would honor the check </a:t>
            </a:r>
            <a:r>
              <a:rPr lang="en-US" b="1" dirty="0"/>
              <a:t>only if Ethan is a Holder in Due Course (HDC)</a:t>
            </a:r>
            <a:r>
              <a:rPr lang="en-US" dirty="0"/>
              <a:t>. If Ethan meets the HDC criteria (good faith, no knowledge of the dispute, and paid value), the bank is required to </a:t>
            </a:r>
            <a:r>
              <a:rPr lang="en-US" b="1" dirty="0"/>
              <a:t>honor the check</a:t>
            </a:r>
            <a:r>
              <a:rPr lang="en-US" dirty="0"/>
              <a:t> and pay Ethan, despite Robert’s claim of late delivery.</a:t>
            </a:r>
          </a:p>
          <a:p>
            <a:pPr marL="0" indent="0">
              <a:buNone/>
            </a:pPr>
            <a:r>
              <a:rPr lang="en-US" dirty="0"/>
              <a:t>If Ethan does not qualify as an HDC, the bank could refuse to honor the check because Robert has stopped payment due to the breach of contract. The bank would need to evaluate whether Ethan is an HDC before deciding whether to process the payment.</a:t>
            </a:r>
          </a:p>
          <a:p>
            <a:pPr marL="0" indent="0">
              <a:buNone/>
            </a:pPr>
            <a:endParaRPr lang="en-US" dirty="0"/>
          </a:p>
        </p:txBody>
      </p:sp>
    </p:spTree>
    <p:extLst>
      <p:ext uri="{BB962C8B-B14F-4D97-AF65-F5344CB8AC3E}">
        <p14:creationId xmlns:p14="http://schemas.microsoft.com/office/powerpoint/2010/main" val="2182617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51520" y="1124744"/>
            <a:ext cx="8136904" cy="5262979"/>
          </a:xfrm>
          <a:prstGeom prst="rect">
            <a:avLst/>
          </a:prstGeom>
        </p:spPr>
        <p:txBody>
          <a:bodyPr wrap="square">
            <a:spAutoFit/>
          </a:bodyPr>
          <a:lstStyle/>
          <a:p>
            <a:r>
              <a:rPr lang="en-US" sz="2400" b="1" dirty="0" smtClean="0"/>
              <a:t>1. Features of Negotiable Instruments</a:t>
            </a:r>
          </a:p>
          <a:p>
            <a:r>
              <a:rPr lang="en-US" sz="2400" dirty="0" smtClean="0"/>
              <a:t>A valid negotiable instrument must have the following features:</a:t>
            </a:r>
            <a:r>
              <a:rPr lang="tr-TR" sz="2400" dirty="0" smtClean="0"/>
              <a:t/>
            </a:r>
            <a:br>
              <a:rPr lang="tr-TR" sz="2400" dirty="0" smtClean="0"/>
            </a:br>
            <a:endParaRPr lang="en-US" sz="2400" dirty="0" smtClean="0"/>
          </a:p>
          <a:p>
            <a:r>
              <a:rPr lang="en-US" sz="2400" b="1" dirty="0" smtClean="0"/>
              <a:t>Written &amp; Signed:</a:t>
            </a:r>
            <a:r>
              <a:rPr lang="en-US" sz="2400" dirty="0" smtClean="0"/>
              <a:t> It must be in writing and signed by the person issuing it.</a:t>
            </a:r>
          </a:p>
          <a:p>
            <a:r>
              <a:rPr lang="en-US" sz="2400" b="1" dirty="0" smtClean="0"/>
              <a:t>Unconditional Payment:</a:t>
            </a:r>
            <a:r>
              <a:rPr lang="en-US" sz="2400" dirty="0" smtClean="0"/>
              <a:t> The payment must be made without any conditions.</a:t>
            </a:r>
          </a:p>
          <a:p>
            <a:r>
              <a:rPr lang="en-US" sz="2400" b="1" dirty="0" smtClean="0"/>
              <a:t>Fixed Amount:</a:t>
            </a:r>
            <a:r>
              <a:rPr lang="en-US" sz="2400" dirty="0" smtClean="0"/>
              <a:t> The amount of money must be certain.</a:t>
            </a:r>
          </a:p>
          <a:p>
            <a:r>
              <a:rPr lang="en-US" sz="2400" b="1" dirty="0" smtClean="0"/>
              <a:t>Transferable:</a:t>
            </a:r>
            <a:r>
              <a:rPr lang="en-US" sz="2400" dirty="0" smtClean="0"/>
              <a:t> It can be transferred from one person to another.</a:t>
            </a:r>
          </a:p>
          <a:p>
            <a:r>
              <a:rPr lang="en-US" sz="2400" b="1" dirty="0" smtClean="0"/>
              <a:t>Payable on Demand or at a Future Date:</a:t>
            </a:r>
            <a:r>
              <a:rPr lang="en-US" sz="2400" dirty="0" smtClean="0"/>
              <a:t> Some instruments are payable immediately, while others have a set payment date.</a:t>
            </a:r>
            <a:endParaRPr lang="en-US" sz="2400" dirty="0"/>
          </a:p>
        </p:txBody>
      </p:sp>
    </p:spTree>
    <p:extLst>
      <p:ext uri="{BB962C8B-B14F-4D97-AF65-F5344CB8AC3E}">
        <p14:creationId xmlns:p14="http://schemas.microsoft.com/office/powerpoint/2010/main" val="3914484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980728"/>
            <a:ext cx="8352928" cy="5703912"/>
          </a:xfrm>
        </p:spPr>
        <p:txBody>
          <a:bodyPr>
            <a:normAutofit fontScale="85000" lnSpcReduction="20000"/>
          </a:bodyPr>
          <a:lstStyle/>
          <a:p>
            <a:pPr marL="0" indent="0">
              <a:buNone/>
            </a:pPr>
            <a:r>
              <a:rPr lang="en-US" b="1" dirty="0"/>
              <a:t>2. Types of Negotiable Instruments</a:t>
            </a:r>
          </a:p>
          <a:p>
            <a:pPr marL="0" indent="0">
              <a:buNone/>
            </a:pPr>
            <a:r>
              <a:rPr lang="en-US" dirty="0"/>
              <a:t>There are three main types of negotiable instruments</a:t>
            </a:r>
            <a:r>
              <a:rPr lang="en-US" dirty="0" smtClean="0"/>
              <a:t>:</a:t>
            </a:r>
            <a:r>
              <a:rPr lang="tr-TR" dirty="0" smtClean="0"/>
              <a:t/>
            </a:r>
            <a:br>
              <a:rPr lang="tr-TR" dirty="0" smtClean="0"/>
            </a:br>
            <a:endParaRPr lang="en-US" dirty="0"/>
          </a:p>
          <a:p>
            <a:pPr marL="0" indent="0">
              <a:buNone/>
            </a:pPr>
            <a:r>
              <a:rPr lang="en-US" b="1" dirty="0"/>
              <a:t>a) Promissory Note</a:t>
            </a:r>
          </a:p>
          <a:p>
            <a:pPr marL="0" indent="0">
              <a:buNone/>
            </a:pPr>
            <a:r>
              <a:rPr lang="en-US" dirty="0"/>
              <a:t>A written promise by one party (</a:t>
            </a:r>
            <a:r>
              <a:rPr lang="en-US" b="1" dirty="0"/>
              <a:t>the maker</a:t>
            </a:r>
            <a:r>
              <a:rPr lang="en-US" dirty="0"/>
              <a:t>) to pay a fixed sum to another party (</a:t>
            </a:r>
            <a:r>
              <a:rPr lang="en-US" b="1" dirty="0"/>
              <a:t>the payee</a:t>
            </a:r>
            <a:r>
              <a:rPr lang="en-US" dirty="0"/>
              <a:t>) on demand or at a specified date.</a:t>
            </a:r>
          </a:p>
          <a:p>
            <a:pPr marL="0" indent="0">
              <a:buNone/>
            </a:pPr>
            <a:r>
              <a:rPr lang="en-US" dirty="0"/>
              <a:t>Example: A person borrows money from a bank and signs a promissory note agreeing to pay it back with interest.</a:t>
            </a:r>
          </a:p>
          <a:p>
            <a:pPr marL="0" indent="0">
              <a:buNone/>
            </a:pPr>
            <a:r>
              <a:rPr lang="en-US" b="1" dirty="0"/>
              <a:t>b) Bill of Exchange</a:t>
            </a:r>
          </a:p>
          <a:p>
            <a:pPr marL="0" indent="0">
              <a:buNone/>
            </a:pPr>
            <a:r>
              <a:rPr lang="en-US" dirty="0"/>
              <a:t>A written order from one party (</a:t>
            </a:r>
            <a:r>
              <a:rPr lang="en-US" b="1" dirty="0"/>
              <a:t>the drawer</a:t>
            </a:r>
            <a:r>
              <a:rPr lang="en-US" dirty="0"/>
              <a:t>) directing another party (</a:t>
            </a:r>
            <a:r>
              <a:rPr lang="en-US" b="1" dirty="0"/>
              <a:t>the </a:t>
            </a:r>
            <a:r>
              <a:rPr lang="en-US" b="1" dirty="0" err="1"/>
              <a:t>drawee</a:t>
            </a:r>
            <a:r>
              <a:rPr lang="en-US" dirty="0"/>
              <a:t>) to pay a certain amount to a third party (</a:t>
            </a:r>
            <a:r>
              <a:rPr lang="en-US" b="1" dirty="0"/>
              <a:t>the payee</a:t>
            </a:r>
            <a:r>
              <a:rPr lang="en-US" dirty="0"/>
              <a:t>).</a:t>
            </a:r>
          </a:p>
          <a:p>
            <a:pPr marL="0" indent="0">
              <a:buNone/>
            </a:pPr>
            <a:r>
              <a:rPr lang="en-US" dirty="0"/>
              <a:t>Example: A seller in international trade asks the buyer’s bank to pay a specific amount for goods.</a:t>
            </a:r>
          </a:p>
          <a:p>
            <a:pPr marL="0" indent="0">
              <a:buNone/>
            </a:pPr>
            <a:r>
              <a:rPr lang="en-US" b="1" dirty="0"/>
              <a:t>c) </a:t>
            </a:r>
            <a:r>
              <a:rPr lang="en-US" b="1" dirty="0" err="1"/>
              <a:t>Cheque</a:t>
            </a:r>
            <a:endParaRPr lang="en-US" b="1" dirty="0"/>
          </a:p>
          <a:p>
            <a:pPr marL="0" indent="0">
              <a:buNone/>
            </a:pPr>
            <a:r>
              <a:rPr lang="en-US" dirty="0"/>
              <a:t>A written order directing a </a:t>
            </a:r>
            <a:r>
              <a:rPr lang="en-US" b="1" dirty="0"/>
              <a:t>bank</a:t>
            </a:r>
            <a:r>
              <a:rPr lang="en-US" dirty="0"/>
              <a:t> to pay a specific amount from the account of the drawer to the payee.</a:t>
            </a:r>
          </a:p>
          <a:p>
            <a:pPr marL="0" indent="0">
              <a:buNone/>
            </a:pPr>
            <a:r>
              <a:rPr lang="en-US" dirty="0"/>
              <a:t>Example: A person writes a </a:t>
            </a:r>
            <a:r>
              <a:rPr lang="en-US" dirty="0" err="1"/>
              <a:t>cheque</a:t>
            </a:r>
            <a:r>
              <a:rPr lang="en-US" dirty="0"/>
              <a:t> to pay rent to their landlord.</a:t>
            </a:r>
          </a:p>
          <a:p>
            <a:endParaRPr lang="en-US" dirty="0"/>
          </a:p>
        </p:txBody>
      </p:sp>
    </p:spTree>
    <p:extLst>
      <p:ext uri="{BB962C8B-B14F-4D97-AF65-F5344CB8AC3E}">
        <p14:creationId xmlns:p14="http://schemas.microsoft.com/office/powerpoint/2010/main" val="3041065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836712"/>
            <a:ext cx="8352928" cy="5760640"/>
          </a:xfrm>
        </p:spPr>
        <p:txBody>
          <a:bodyPr>
            <a:normAutofit/>
          </a:bodyPr>
          <a:lstStyle/>
          <a:p>
            <a:pPr marL="0" indent="0">
              <a:buNone/>
            </a:pPr>
            <a:r>
              <a:rPr lang="en-US" b="1" dirty="0"/>
              <a:t>3. Parties Involved in a Negotiable Instrument</a:t>
            </a:r>
          </a:p>
          <a:p>
            <a:pPr marL="0" indent="0">
              <a:buNone/>
            </a:pPr>
            <a:r>
              <a:rPr lang="en-US" dirty="0"/>
              <a:t>Each type of negotiable instrument involves different parties</a:t>
            </a:r>
            <a:r>
              <a:rPr lang="en-US" dirty="0" smtClean="0"/>
              <a:t>:</a:t>
            </a:r>
            <a:r>
              <a:rPr lang="tr-TR" dirty="0" smtClean="0"/>
              <a:t/>
            </a:r>
            <a:br>
              <a:rPr lang="tr-TR" dirty="0" smtClean="0"/>
            </a:br>
            <a:endParaRPr lang="en-US" dirty="0"/>
          </a:p>
          <a:p>
            <a:pPr marL="0" indent="0">
              <a:buNone/>
            </a:pPr>
            <a:r>
              <a:rPr lang="en-US" b="1" dirty="0"/>
              <a:t>Drawer:</a:t>
            </a:r>
            <a:r>
              <a:rPr lang="en-US" dirty="0"/>
              <a:t> The person who creates and signs the instrument.</a:t>
            </a:r>
          </a:p>
          <a:p>
            <a:pPr marL="0" indent="0">
              <a:buNone/>
            </a:pPr>
            <a:r>
              <a:rPr lang="en-US" b="1" dirty="0" err="1"/>
              <a:t>Drawee</a:t>
            </a:r>
            <a:r>
              <a:rPr lang="en-US" b="1" dirty="0"/>
              <a:t>:</a:t>
            </a:r>
            <a:r>
              <a:rPr lang="en-US" dirty="0"/>
              <a:t> The person or entity (often a bank) that is directed to pay.</a:t>
            </a:r>
          </a:p>
          <a:p>
            <a:pPr marL="0" indent="0">
              <a:buNone/>
            </a:pPr>
            <a:r>
              <a:rPr lang="en-US" b="1" dirty="0"/>
              <a:t>Payee:</a:t>
            </a:r>
            <a:r>
              <a:rPr lang="en-US" dirty="0"/>
              <a:t> The person who receives the payment.</a:t>
            </a:r>
          </a:p>
          <a:p>
            <a:pPr marL="0" indent="0">
              <a:buNone/>
            </a:pPr>
            <a:r>
              <a:rPr lang="en-US" b="1" dirty="0"/>
              <a:t>Endorser:</a:t>
            </a:r>
            <a:r>
              <a:rPr lang="en-US" dirty="0"/>
              <a:t> A person who transfers the instrument to another person by signing it.</a:t>
            </a:r>
          </a:p>
          <a:p>
            <a:pPr marL="0" indent="0">
              <a:buNone/>
            </a:pPr>
            <a:r>
              <a:rPr lang="en-US" b="1" dirty="0"/>
              <a:t>Holder:</a:t>
            </a:r>
            <a:r>
              <a:rPr lang="en-US" dirty="0"/>
              <a:t> The person who legally owns the instrument and can claim payment.</a:t>
            </a:r>
          </a:p>
          <a:p>
            <a:pPr marL="0" indent="0">
              <a:buNone/>
            </a:pPr>
            <a:endParaRPr lang="en-US" dirty="0"/>
          </a:p>
        </p:txBody>
      </p:sp>
    </p:spTree>
    <p:extLst>
      <p:ext uri="{BB962C8B-B14F-4D97-AF65-F5344CB8AC3E}">
        <p14:creationId xmlns:p14="http://schemas.microsoft.com/office/powerpoint/2010/main" val="2623088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124744"/>
            <a:ext cx="8291264" cy="5199856"/>
          </a:xfrm>
        </p:spPr>
        <p:txBody>
          <a:bodyPr/>
          <a:lstStyle/>
          <a:p>
            <a:pPr marL="0" indent="0">
              <a:buNone/>
            </a:pPr>
            <a:r>
              <a:rPr lang="en-US" b="1" dirty="0"/>
              <a:t>4. Endorsement &amp; </a:t>
            </a:r>
            <a:r>
              <a:rPr lang="en-US" b="1" dirty="0" smtClean="0"/>
              <a:t>Transfer</a:t>
            </a:r>
            <a:r>
              <a:rPr lang="tr-TR" b="1" dirty="0" smtClean="0"/>
              <a:t/>
            </a:r>
            <a:br>
              <a:rPr lang="tr-TR" b="1" dirty="0" smtClean="0"/>
            </a:br>
            <a:endParaRPr lang="en-US" b="1" dirty="0"/>
          </a:p>
          <a:p>
            <a:pPr marL="0" indent="0">
              <a:buNone/>
            </a:pPr>
            <a:r>
              <a:rPr lang="en-US" dirty="0"/>
              <a:t>A negotiable instrument can be transferred by </a:t>
            </a:r>
            <a:r>
              <a:rPr lang="en-US" b="1" dirty="0"/>
              <a:t>endorsement</a:t>
            </a:r>
            <a:r>
              <a:rPr lang="en-US" dirty="0"/>
              <a:t> (signing on the back) and </a:t>
            </a:r>
            <a:r>
              <a:rPr lang="en-US" b="1" dirty="0"/>
              <a:t>delivery</a:t>
            </a:r>
            <a:r>
              <a:rPr lang="en-US" dirty="0"/>
              <a:t> to another party. The types of endorsements include:</a:t>
            </a:r>
          </a:p>
          <a:p>
            <a:pPr marL="0" indent="0">
              <a:buNone/>
            </a:pPr>
            <a:r>
              <a:rPr lang="en-US" b="1" dirty="0"/>
              <a:t>Blank Endorsement:</a:t>
            </a:r>
            <a:r>
              <a:rPr lang="en-US" dirty="0"/>
              <a:t> A simple signature that makes the instrument payable to anyone who holds it.</a:t>
            </a:r>
          </a:p>
          <a:p>
            <a:pPr marL="0" indent="0">
              <a:buNone/>
            </a:pPr>
            <a:r>
              <a:rPr lang="en-US" b="1" dirty="0"/>
              <a:t>Special Endorsement:</a:t>
            </a:r>
            <a:r>
              <a:rPr lang="en-US" dirty="0"/>
              <a:t> Specifies a particular person to whom the instrument should be paid.</a:t>
            </a:r>
          </a:p>
          <a:p>
            <a:pPr marL="0" indent="0">
              <a:buNone/>
            </a:pPr>
            <a:r>
              <a:rPr lang="en-US" b="1" dirty="0"/>
              <a:t>Restrictive Endorsement:</a:t>
            </a:r>
            <a:r>
              <a:rPr lang="en-US" dirty="0"/>
              <a:t> Limits how the instrument can be used (e.g., "For deposit only").</a:t>
            </a:r>
          </a:p>
          <a:p>
            <a:pPr marL="0" indent="0">
              <a:buNone/>
            </a:pPr>
            <a:endParaRPr lang="en-US" dirty="0"/>
          </a:p>
        </p:txBody>
      </p:sp>
    </p:spTree>
    <p:extLst>
      <p:ext uri="{BB962C8B-B14F-4D97-AF65-F5344CB8AC3E}">
        <p14:creationId xmlns:p14="http://schemas.microsoft.com/office/powerpoint/2010/main" val="2720031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340768"/>
            <a:ext cx="8229600" cy="4389120"/>
          </a:xfrm>
        </p:spPr>
        <p:txBody>
          <a:bodyPr/>
          <a:lstStyle/>
          <a:p>
            <a:pPr marL="0" indent="0">
              <a:buNone/>
            </a:pPr>
            <a:r>
              <a:rPr lang="en-US" b="1" dirty="0"/>
              <a:t>5. Dishonor &amp; Legal </a:t>
            </a:r>
            <a:r>
              <a:rPr lang="en-US" b="1" dirty="0" smtClean="0"/>
              <a:t>Action</a:t>
            </a:r>
            <a:r>
              <a:rPr lang="tr-TR" b="1" dirty="0" smtClean="0"/>
              <a:t/>
            </a:r>
            <a:br>
              <a:rPr lang="tr-TR" b="1" dirty="0" smtClean="0"/>
            </a:br>
            <a:endParaRPr lang="en-US" b="1" dirty="0"/>
          </a:p>
          <a:p>
            <a:pPr marL="0" indent="0">
              <a:buNone/>
            </a:pPr>
            <a:r>
              <a:rPr lang="en-US" dirty="0"/>
              <a:t>A negotiable instrument may be </a:t>
            </a:r>
            <a:r>
              <a:rPr lang="en-US" b="1" dirty="0"/>
              <a:t>dishonored</a:t>
            </a:r>
            <a:r>
              <a:rPr lang="en-US" dirty="0"/>
              <a:t> if the payment is refused. This can happen if:</a:t>
            </a:r>
          </a:p>
          <a:p>
            <a:pPr marL="0" indent="0">
              <a:buNone/>
            </a:pPr>
            <a:r>
              <a:rPr lang="en-US" dirty="0"/>
              <a:t>The drawer has </a:t>
            </a:r>
            <a:r>
              <a:rPr lang="en-US" b="1" dirty="0"/>
              <a:t>insufficient funds</a:t>
            </a:r>
            <a:r>
              <a:rPr lang="en-US" dirty="0"/>
              <a:t>.</a:t>
            </a:r>
          </a:p>
          <a:p>
            <a:pPr marL="0" indent="0">
              <a:buNone/>
            </a:pPr>
            <a:r>
              <a:rPr lang="en-US" dirty="0"/>
              <a:t>The signature is </a:t>
            </a:r>
            <a:r>
              <a:rPr lang="en-US" b="1" dirty="0"/>
              <a:t>not valid</a:t>
            </a:r>
            <a:r>
              <a:rPr lang="en-US" dirty="0"/>
              <a:t>.</a:t>
            </a:r>
          </a:p>
          <a:p>
            <a:pPr marL="0" indent="0">
              <a:buNone/>
            </a:pPr>
            <a:r>
              <a:rPr lang="en-US" dirty="0"/>
              <a:t>The instrument is </a:t>
            </a:r>
            <a:r>
              <a:rPr lang="en-US" b="1" dirty="0"/>
              <a:t>altered or fraudulent</a:t>
            </a:r>
            <a:r>
              <a:rPr lang="en-US" dirty="0"/>
              <a:t>.</a:t>
            </a:r>
          </a:p>
          <a:p>
            <a:pPr marL="0" indent="0">
              <a:buNone/>
            </a:pPr>
            <a:r>
              <a:rPr lang="en-US" dirty="0"/>
              <a:t>If a negotiable instrument is dishonored, the holder can take </a:t>
            </a:r>
            <a:r>
              <a:rPr lang="en-US" b="1" dirty="0"/>
              <a:t>legal action</a:t>
            </a:r>
            <a:r>
              <a:rPr lang="en-US" dirty="0"/>
              <a:t> to recover the amount.</a:t>
            </a:r>
          </a:p>
          <a:p>
            <a:endParaRPr lang="en-US" dirty="0"/>
          </a:p>
        </p:txBody>
      </p:sp>
    </p:spTree>
    <p:extLst>
      <p:ext uri="{BB962C8B-B14F-4D97-AF65-F5344CB8AC3E}">
        <p14:creationId xmlns:p14="http://schemas.microsoft.com/office/powerpoint/2010/main" val="3890927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412776"/>
            <a:ext cx="8291264" cy="4911824"/>
          </a:xfrm>
        </p:spPr>
        <p:txBody>
          <a:bodyPr/>
          <a:lstStyle/>
          <a:p>
            <a:pPr marL="0" indent="0">
              <a:buNone/>
            </a:pPr>
            <a:r>
              <a:rPr lang="en-US" b="1" dirty="0"/>
              <a:t>6. Importance of Negotiable </a:t>
            </a:r>
            <a:r>
              <a:rPr lang="en-US" b="1" dirty="0" smtClean="0"/>
              <a:t>Instruments</a:t>
            </a:r>
            <a:r>
              <a:rPr lang="tr-TR" b="1" dirty="0" smtClean="0"/>
              <a:t/>
            </a:r>
            <a:br>
              <a:rPr lang="tr-TR" b="1" dirty="0" smtClean="0"/>
            </a:br>
            <a:endParaRPr lang="en-US" b="1" dirty="0"/>
          </a:p>
          <a:p>
            <a:pPr marL="0" indent="0">
              <a:buNone/>
            </a:pPr>
            <a:r>
              <a:rPr lang="en-US" b="1" dirty="0"/>
              <a:t>Facilitate Business Transactions:</a:t>
            </a:r>
            <a:r>
              <a:rPr lang="en-US" dirty="0"/>
              <a:t> Businesses use them to make large payments without carrying cash.</a:t>
            </a:r>
          </a:p>
          <a:p>
            <a:pPr marL="0" indent="0">
              <a:buNone/>
            </a:pPr>
            <a:r>
              <a:rPr lang="en-US" b="1" dirty="0"/>
              <a:t>Provide Security:</a:t>
            </a:r>
            <a:r>
              <a:rPr lang="en-US" dirty="0"/>
              <a:t> They are legally enforceable documents.</a:t>
            </a:r>
          </a:p>
          <a:p>
            <a:pPr marL="0" indent="0">
              <a:buNone/>
            </a:pPr>
            <a:r>
              <a:rPr lang="en-US" b="1" dirty="0"/>
              <a:t>Ease of Transfer:</a:t>
            </a:r>
            <a:r>
              <a:rPr lang="en-US" dirty="0"/>
              <a:t> They allow easy transfer of money between parties.</a:t>
            </a:r>
          </a:p>
          <a:p>
            <a:endParaRPr lang="en-US" dirty="0"/>
          </a:p>
        </p:txBody>
      </p:sp>
    </p:spTree>
    <p:extLst>
      <p:ext uri="{BB962C8B-B14F-4D97-AF65-F5344CB8AC3E}">
        <p14:creationId xmlns:p14="http://schemas.microsoft.com/office/powerpoint/2010/main" val="2487836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1143000"/>
          </a:xfrm>
        </p:spPr>
        <p:txBody>
          <a:bodyPr/>
          <a:lstStyle/>
          <a:p>
            <a:r>
              <a:rPr lang="tr-TR" dirty="0" smtClean="0"/>
              <a:t>Reading 1: Pro-</a:t>
            </a:r>
            <a:r>
              <a:rPr lang="tr-TR" dirty="0" err="1" smtClean="0"/>
              <a:t>Overview</a:t>
            </a:r>
            <a:endParaRPr lang="en-US" dirty="0"/>
          </a:p>
        </p:txBody>
      </p:sp>
      <p:sp>
        <p:nvSpPr>
          <p:cNvPr id="3" name="İçerik Yer Tutucusu 2"/>
          <p:cNvSpPr>
            <a:spLocks noGrp="1"/>
          </p:cNvSpPr>
          <p:nvPr>
            <p:ph idx="1"/>
          </p:nvPr>
        </p:nvSpPr>
        <p:spPr>
          <a:xfrm>
            <a:off x="323528" y="1628800"/>
            <a:ext cx="8363272" cy="4695800"/>
          </a:xfrm>
        </p:spPr>
        <p:txBody>
          <a:bodyPr>
            <a:normAutofit fontScale="92500" lnSpcReduction="20000"/>
          </a:bodyPr>
          <a:lstStyle/>
          <a:p>
            <a:pPr marL="0" indent="0">
              <a:buNone/>
            </a:pPr>
            <a:r>
              <a:rPr lang="en-US" b="1" u="sng" dirty="0"/>
              <a:t>What Are Negotiable Instruments</a:t>
            </a:r>
            <a:r>
              <a:rPr lang="en-US" b="1" u="sng" dirty="0" smtClean="0"/>
              <a:t>?</a:t>
            </a:r>
            <a:r>
              <a:rPr lang="tr-TR" b="1" u="sng" dirty="0" smtClean="0"/>
              <a:t/>
            </a:r>
            <a:br>
              <a:rPr lang="tr-TR" b="1" u="sng" dirty="0" smtClean="0"/>
            </a:br>
            <a:endParaRPr lang="en-US" b="1" u="sng" dirty="0"/>
          </a:p>
          <a:p>
            <a:pPr marL="0" indent="0">
              <a:buNone/>
            </a:pPr>
            <a:r>
              <a:rPr lang="en-US" dirty="0"/>
              <a:t>A </a:t>
            </a:r>
            <a:r>
              <a:rPr lang="en-US" b="1" dirty="0"/>
              <a:t>negotiable instrument</a:t>
            </a:r>
            <a:r>
              <a:rPr lang="en-US" dirty="0"/>
              <a:t> is a </a:t>
            </a:r>
            <a:r>
              <a:rPr lang="en-US" b="1" dirty="0"/>
              <a:t>written document</a:t>
            </a:r>
            <a:r>
              <a:rPr lang="en-US" dirty="0"/>
              <a:t> that guarantees the payment of a specific amount of money </a:t>
            </a:r>
            <a:r>
              <a:rPr lang="en-US" b="1" dirty="0"/>
              <a:t>either on demand or at a set time</a:t>
            </a:r>
            <a:r>
              <a:rPr lang="en-US" dirty="0"/>
              <a:t>.</a:t>
            </a:r>
          </a:p>
          <a:p>
            <a:pPr marL="0" indent="0">
              <a:buNone/>
            </a:pPr>
            <a:r>
              <a:rPr lang="en-US" dirty="0"/>
              <a:t>It can be transferred </a:t>
            </a:r>
            <a:r>
              <a:rPr lang="en-US" b="1" dirty="0"/>
              <a:t>from one person to another</a:t>
            </a:r>
            <a:r>
              <a:rPr lang="en-US" dirty="0"/>
              <a:t> like cash.</a:t>
            </a:r>
          </a:p>
          <a:p>
            <a:pPr marL="0" indent="0">
              <a:buNone/>
            </a:pPr>
            <a:r>
              <a:rPr lang="en-US" dirty="0"/>
              <a:t>The new holder gets the </a:t>
            </a:r>
            <a:r>
              <a:rPr lang="en-US" b="1" dirty="0"/>
              <a:t>right to receive payment</a:t>
            </a:r>
            <a:r>
              <a:rPr lang="en-US" dirty="0"/>
              <a:t>.</a:t>
            </a:r>
          </a:p>
          <a:p>
            <a:pPr marL="0" indent="0">
              <a:buNone/>
            </a:pPr>
            <a:r>
              <a:rPr lang="en-US" b="1" dirty="0"/>
              <a:t>Common Examples:</a:t>
            </a:r>
          </a:p>
          <a:p>
            <a:pPr marL="0" indent="0">
              <a:buNone/>
            </a:pPr>
            <a:r>
              <a:rPr lang="en-US" b="1" dirty="0"/>
              <a:t>Checks</a:t>
            </a:r>
            <a:r>
              <a:rPr lang="en-US" dirty="0"/>
              <a:t> – A written order to a bank to pay a specific amount.</a:t>
            </a:r>
          </a:p>
          <a:p>
            <a:pPr marL="0" indent="0">
              <a:buNone/>
            </a:pPr>
            <a:r>
              <a:rPr lang="en-US" b="1" dirty="0"/>
              <a:t>Promissory Notes</a:t>
            </a:r>
            <a:r>
              <a:rPr lang="en-US" dirty="0"/>
              <a:t> – A written promise to pay a sum of money.</a:t>
            </a:r>
          </a:p>
          <a:p>
            <a:pPr marL="0" indent="0">
              <a:buNone/>
            </a:pPr>
            <a:r>
              <a:rPr lang="en-US" b="1" dirty="0"/>
              <a:t>Bills of Exchange</a:t>
            </a:r>
            <a:r>
              <a:rPr lang="en-US" dirty="0"/>
              <a:t> – An order from one person to another to pay money.</a:t>
            </a:r>
          </a:p>
          <a:p>
            <a:endParaRPr lang="en-US" dirty="0"/>
          </a:p>
        </p:txBody>
      </p:sp>
    </p:spTree>
    <p:extLst>
      <p:ext uri="{BB962C8B-B14F-4D97-AF65-F5344CB8AC3E}">
        <p14:creationId xmlns:p14="http://schemas.microsoft.com/office/powerpoint/2010/main" val="17353055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95</TotalTime>
  <Words>547</Words>
  <Application>Microsoft Office PowerPoint</Application>
  <PresentationFormat>Ekran Gösterisi (4:3)</PresentationFormat>
  <Paragraphs>164</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Akış</vt:lpstr>
      <vt:lpstr>LEGAL ENGLISH</vt:lpstr>
      <vt:lpstr>UNIT 12: Negotiable Instruments</vt:lpstr>
      <vt:lpstr>PowerPoint Sunusu</vt:lpstr>
      <vt:lpstr>PowerPoint Sunusu</vt:lpstr>
      <vt:lpstr>PowerPoint Sunusu</vt:lpstr>
      <vt:lpstr>PowerPoint Sunusu</vt:lpstr>
      <vt:lpstr>PowerPoint Sunusu</vt:lpstr>
      <vt:lpstr>PowerPoint Sunusu</vt:lpstr>
      <vt:lpstr>Reading 1: Pro-Overview</vt:lpstr>
      <vt:lpstr>PowerPoint Sunusu</vt:lpstr>
      <vt:lpstr>PowerPoint Sunusu</vt:lpstr>
      <vt:lpstr>PowerPoint Sunusu</vt:lpstr>
      <vt:lpstr>PowerPoint Sunusu</vt:lpstr>
      <vt:lpstr>PowerPoint Sunusu</vt:lpstr>
      <vt:lpstr>PowerPoint Sunusu</vt:lpstr>
      <vt:lpstr>READING B: A Promissory Note</vt:lpstr>
      <vt:lpstr>Extra Point Activity</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ENGLISH</dc:title>
  <dc:creator>Ozen TEKIN</dc:creator>
  <cp:lastModifiedBy>Ozen TEKIN</cp:lastModifiedBy>
  <cp:revision>4</cp:revision>
  <dcterms:created xsi:type="dcterms:W3CDTF">2025-02-12T10:34:11Z</dcterms:created>
  <dcterms:modified xsi:type="dcterms:W3CDTF">2025-02-12T12:09:59Z</dcterms:modified>
</cp:coreProperties>
</file>