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3" r:id="rId3"/>
    <p:sldId id="294" r:id="rId4"/>
    <p:sldId id="295" r:id="rId5"/>
    <p:sldId id="296"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49"/>
  </p:normalViewPr>
  <p:slideViewPr>
    <p:cSldViewPr snapToGrid="0" snapToObjects="1">
      <p:cViewPr varScale="1">
        <p:scale>
          <a:sx n="102" d="100"/>
          <a:sy n="102" d="100"/>
        </p:scale>
        <p:origin x="81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49CC6B-4721-9E10-6616-8D31F8B41D38}"/>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E0563B02-28E6-87E7-F2FA-AB7CA6EE515A}"/>
              </a:ext>
            </a:extLst>
          </p:cNvPr>
          <p:cNvSpPr>
            <a:spLocks noGrp="1"/>
          </p:cNvSpPr>
          <p:nvPr>
            <p:ph idx="1"/>
          </p:nvPr>
        </p:nvSpPr>
        <p:spPr>
          <a:xfrm>
            <a:off x="311973" y="1417638"/>
            <a:ext cx="8374828" cy="5440362"/>
          </a:xfrm>
        </p:spPr>
        <p:txBody>
          <a:bodyPr>
            <a:normAutofit fontScale="92500"/>
          </a:bodyPr>
          <a:lstStyle/>
          <a:p>
            <a:pPr marL="0" indent="0" algn="just">
              <a:buNone/>
            </a:pPr>
            <a:r>
              <a:rPr lang="tr-TR" sz="2400" dirty="0"/>
              <a:t>Delil, bir vakıanın doğruluğu hakkında hâkimde kanaat uyandırmak için kullanılan araçlara denir.</a:t>
            </a:r>
          </a:p>
          <a:p>
            <a:pPr marL="0" indent="0" algn="just">
              <a:buNone/>
            </a:pPr>
            <a:endParaRPr lang="tr-TR" sz="2400" dirty="0"/>
          </a:p>
          <a:p>
            <a:pPr marL="0" indent="0" algn="just">
              <a:buNone/>
            </a:pPr>
            <a:r>
              <a:rPr lang="tr-TR" sz="2400" dirty="0"/>
              <a:t>Delil: vakıayı temsile elverişli, bilimsel açıdan kabul edilmiş, bilgi taşıyıcısı.</a:t>
            </a:r>
          </a:p>
          <a:p>
            <a:pPr marL="0" indent="0" algn="just">
              <a:buNone/>
            </a:pPr>
            <a:endParaRPr lang="tr-TR" sz="2400" dirty="0"/>
          </a:p>
          <a:p>
            <a:pPr marL="0" indent="0" algn="just">
              <a:buNone/>
            </a:pPr>
            <a:r>
              <a:rPr lang="tr-TR" sz="2400" dirty="0"/>
              <a:t>HMK m. 189/2: Hukuka aykırı olarak elde edilmiş olan deliller, mahkeme tarafından bir vakıanın ispatında dikkate alınamaz. Örneğin, eşinin telefonuna gizlice yüklediği programla zina yaptığına dair görüntülerin kullanılması, telefonla görüşürken hoparlöre konuşmanın alınması ve bir üçüncü kişiyi tanık olarak dinletmek.</a:t>
            </a:r>
          </a:p>
          <a:p>
            <a:pPr marL="0" indent="0" algn="just">
              <a:buNone/>
            </a:pPr>
            <a:endParaRPr lang="tr-TR" sz="2400" dirty="0"/>
          </a:p>
          <a:p>
            <a:pPr marL="0" indent="0" algn="just">
              <a:buNone/>
            </a:pPr>
            <a:r>
              <a:rPr lang="tr-TR" sz="2400" dirty="0"/>
              <a:t>Delil hukuka aykırı ise davada kullanılamaz. Hakim bunu resen dikkate almalıdır.</a:t>
            </a:r>
          </a:p>
          <a:p>
            <a:pPr marL="0" indent="0" algn="just">
              <a:buNone/>
            </a:pPr>
            <a:endParaRPr lang="tr-TR" sz="2400" dirty="0"/>
          </a:p>
          <a:p>
            <a:pPr marL="0" indent="0">
              <a:buNone/>
            </a:pPr>
            <a:endParaRPr lang="tr-TR"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508454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5DEB9-62D0-1B45-7568-4131C7530D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62AF20-1D18-025F-7F52-11D201165E93}"/>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F2BF69B1-45B5-41CC-E0A7-7BF76DA7C943}"/>
              </a:ext>
            </a:extLst>
          </p:cNvPr>
          <p:cNvSpPr>
            <a:spLocks noGrp="1"/>
          </p:cNvSpPr>
          <p:nvPr>
            <p:ph idx="1"/>
          </p:nvPr>
        </p:nvSpPr>
        <p:spPr>
          <a:xfrm>
            <a:off x="311973" y="1417638"/>
            <a:ext cx="8374828" cy="5440362"/>
          </a:xfrm>
        </p:spPr>
        <p:txBody>
          <a:bodyPr>
            <a:normAutofit/>
          </a:bodyPr>
          <a:lstStyle/>
          <a:p>
            <a:pPr marL="0" indent="0" algn="just">
              <a:buNone/>
            </a:pPr>
            <a:r>
              <a:rPr lang="tr-TR" sz="2400" dirty="0"/>
              <a:t>Delil sistemleri:</a:t>
            </a:r>
          </a:p>
          <a:p>
            <a:pPr marL="0" indent="0" algn="just">
              <a:buNone/>
            </a:pPr>
            <a:endParaRPr lang="tr-TR" sz="2400" dirty="0"/>
          </a:p>
          <a:p>
            <a:pPr algn="just"/>
            <a:r>
              <a:rPr lang="tr-TR" sz="2000" dirty="0"/>
              <a:t>Kanuni delil sistemi: Kanun belli vakıaların ancak belli delillerle ispat edileceğini öngörür. HMK m. 189: </a:t>
            </a:r>
            <a:r>
              <a:rPr lang="tr-TR" sz="2000" i="1" dirty="0"/>
              <a:t>Kanunun belirli delillerle ispatını emrettiği hususlar, başka delillerle ispat olunamaz.</a:t>
            </a:r>
            <a:endParaRPr lang="tr-TR" sz="2000" dirty="0"/>
          </a:p>
          <a:p>
            <a:pPr marL="0" indent="0">
              <a:buNone/>
            </a:pPr>
            <a:endParaRPr lang="tr-TR" sz="2400" dirty="0"/>
          </a:p>
          <a:p>
            <a:pPr algn="just"/>
            <a:r>
              <a:rPr lang="tr-TR" sz="2000" dirty="0"/>
              <a:t>Serbest delil sistemi: Bütün vakıalar, her türlü delil ile ispat edilebilir ve hâkim delilleri serbestçe takdir eder.  HMK m. 192: </a:t>
            </a:r>
            <a:r>
              <a:rPr lang="tr-TR" sz="2000" i="1" dirty="0"/>
              <a:t>Kanunun belirli bir delille ispat zorunluluğunu öngörmediği hâllerde, Kanunda düzenlenmemiş olan diğer delillere de başvurulabilir. </a:t>
            </a:r>
            <a:r>
              <a:rPr lang="tr-TR" sz="2000" dirty="0"/>
              <a:t>HMK m. 198: </a:t>
            </a:r>
            <a:r>
              <a:rPr lang="tr-TR" sz="2000" i="1" dirty="0"/>
              <a:t>Kanuni istisnalar dışında hâkim delilleri serbestçe değerlendirir.</a:t>
            </a:r>
            <a:endParaRPr lang="tr-TR" dirty="0"/>
          </a:p>
          <a:p>
            <a:pPr algn="just"/>
            <a:endParaRPr lang="tr-TR" sz="2000" dirty="0"/>
          </a:p>
          <a:p>
            <a:endParaRPr lang="tr-TR" sz="20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616146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92CD2-A80D-59EE-B3D6-1AF6672A8F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BAB737-28EC-09E5-721E-4A0608E7263E}"/>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0FC55D80-6477-261A-6E2B-87D6497211A8}"/>
              </a:ext>
            </a:extLst>
          </p:cNvPr>
          <p:cNvSpPr>
            <a:spLocks noGrp="1"/>
          </p:cNvSpPr>
          <p:nvPr>
            <p:ph idx="1"/>
          </p:nvPr>
        </p:nvSpPr>
        <p:spPr>
          <a:xfrm>
            <a:off x="311973" y="1417638"/>
            <a:ext cx="8374828" cy="5440362"/>
          </a:xfrm>
        </p:spPr>
        <p:txBody>
          <a:bodyPr>
            <a:normAutofit/>
          </a:bodyPr>
          <a:lstStyle/>
          <a:p>
            <a:pPr marL="0" indent="0" algn="just">
              <a:buNone/>
            </a:pPr>
            <a:r>
              <a:rPr lang="tr-TR" sz="2400" dirty="0"/>
              <a:t>Delil türleri:</a:t>
            </a:r>
          </a:p>
          <a:p>
            <a:pPr marL="0" indent="0" algn="just">
              <a:buNone/>
            </a:pPr>
            <a:endParaRPr lang="tr-TR" sz="2400" dirty="0"/>
          </a:p>
          <a:p>
            <a:pPr algn="just"/>
            <a:r>
              <a:rPr lang="tr-TR" sz="2000" dirty="0"/>
              <a:t>Kesin delil: bir vakıaya ilişkin olarak mevcut bulunmaları ve </a:t>
            </a:r>
            <a:r>
              <a:rPr lang="tr-TR" sz="2000" dirty="0" err="1"/>
              <a:t>usûlünce</a:t>
            </a:r>
            <a:r>
              <a:rPr lang="tr-TR" sz="2000" dirty="0"/>
              <a:t> mahkemeye sunulmuş olmaları durumunda, hâkimin takdir yetkisini kaldırarak o vakıanın doğru kabul edilmesi sonucunu doğuran delillerdir. </a:t>
            </a:r>
          </a:p>
          <a:p>
            <a:pPr marL="0" indent="0" algn="just">
              <a:buNone/>
            </a:pPr>
            <a:r>
              <a:rPr lang="tr-TR" sz="2000" dirty="0"/>
              <a:t>	Senet, kesin hüküm, yemin.</a:t>
            </a:r>
          </a:p>
          <a:p>
            <a:pPr marL="0" indent="0" algn="just">
              <a:buNone/>
            </a:pPr>
            <a:endParaRPr lang="tr-TR" sz="2000" dirty="0"/>
          </a:p>
          <a:p>
            <a:pPr marL="0" indent="0" algn="just">
              <a:buNone/>
            </a:pPr>
            <a:endParaRPr lang="tr-TR" sz="2000" dirty="0"/>
          </a:p>
          <a:p>
            <a:pPr algn="just"/>
            <a:r>
              <a:rPr lang="tr-TR" sz="2000" dirty="0"/>
              <a:t>Takdiri delil: Kesin deliller dışında kalan bütün ispat araçları, ‘delil’ vasfı taşımak ve bu şekilde nitelendirilebilmek koşuluyla, </a:t>
            </a:r>
            <a:r>
              <a:rPr lang="tr-TR" sz="2000" dirty="0" err="1"/>
              <a:t>takdirî</a:t>
            </a:r>
            <a:r>
              <a:rPr lang="tr-TR" sz="2000" dirty="0"/>
              <a:t> delildir. </a:t>
            </a:r>
          </a:p>
          <a:p>
            <a:pPr marL="0" indent="0" algn="just">
              <a:buNone/>
            </a:pPr>
            <a:r>
              <a:rPr lang="tr-TR" sz="2000" dirty="0"/>
              <a:t>	Tanık, belge, bilirkişi, keşif, kanunda sayılmamış diğer deliller. </a:t>
            </a:r>
          </a:p>
          <a:p>
            <a:pPr algn="just"/>
            <a:endParaRPr lang="tr-TR" dirty="0"/>
          </a:p>
          <a:p>
            <a:pPr algn="just"/>
            <a:endParaRPr lang="tr-TR" sz="2000" dirty="0"/>
          </a:p>
          <a:p>
            <a:endParaRPr lang="tr-TR" sz="20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265487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AAE98-28A5-2CC5-A9AB-EBF6B113C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EBCD8-4D04-D361-642A-AA503CE43735}"/>
              </a:ext>
            </a:extLst>
          </p:cNvPr>
          <p:cNvSpPr>
            <a:spLocks noGrp="1"/>
          </p:cNvSpPr>
          <p:nvPr>
            <p:ph type="title"/>
          </p:nvPr>
        </p:nvSpPr>
        <p:spPr/>
        <p:txBody>
          <a:bodyPr/>
          <a:lstStyle/>
          <a:p>
            <a:r>
              <a:rPr lang="tr-TR" dirty="0"/>
              <a:t>Deliller</a:t>
            </a:r>
            <a:endParaRPr dirty="0"/>
          </a:p>
        </p:txBody>
      </p:sp>
      <p:sp>
        <p:nvSpPr>
          <p:cNvPr id="3" name="Content Placeholder 2">
            <a:extLst>
              <a:ext uri="{FF2B5EF4-FFF2-40B4-BE49-F238E27FC236}">
                <a16:creationId xmlns:a16="http://schemas.microsoft.com/office/drawing/2014/main" id="{1CF6B78E-41B9-EBB7-1598-11971ACA4966}"/>
              </a:ext>
            </a:extLst>
          </p:cNvPr>
          <p:cNvSpPr>
            <a:spLocks noGrp="1"/>
          </p:cNvSpPr>
          <p:nvPr>
            <p:ph idx="1"/>
          </p:nvPr>
        </p:nvSpPr>
        <p:spPr>
          <a:xfrm>
            <a:off x="311973" y="1417638"/>
            <a:ext cx="8374828" cy="5440362"/>
          </a:xfrm>
        </p:spPr>
        <p:txBody>
          <a:bodyPr>
            <a:normAutofit fontScale="92500" lnSpcReduction="20000"/>
          </a:bodyPr>
          <a:lstStyle/>
          <a:p>
            <a:pPr algn="just"/>
            <a:r>
              <a:rPr lang="tr-TR" dirty="0"/>
              <a:t>Delil sözleşmesi,</a:t>
            </a:r>
          </a:p>
          <a:p>
            <a:pPr marL="0" indent="0" algn="just">
              <a:buNone/>
            </a:pPr>
            <a:r>
              <a:rPr lang="tr-TR" sz="2400" i="1" dirty="0"/>
              <a:t>HMK m. 193: Taraflar yazılı olarak veya mahkeme önünde tutanağa geçirilecek imzalı beyanlarıyla kanunda belirli</a:t>
            </a:r>
            <a:r>
              <a:rPr lang="tr-TR" sz="2400" dirty="0"/>
              <a:t> </a:t>
            </a:r>
            <a:r>
              <a:rPr lang="tr-TR" sz="2400" i="1" dirty="0"/>
              <a:t>delillerle ispatı öngörülen vakıaların başka delil veya delillerle ispatını</a:t>
            </a:r>
            <a:r>
              <a:rPr lang="tr-TR" sz="2400" dirty="0"/>
              <a:t> </a:t>
            </a:r>
            <a:r>
              <a:rPr lang="tr-TR" sz="2400" i="1" dirty="0"/>
              <a:t>kararlaştırabilecekleri gibi; belirli delillerle ispatı öngörülmeyen vakıaların da sadece belirli delil veya delillerle ispatını kabul edebilirler</a:t>
            </a:r>
            <a:r>
              <a:rPr lang="tr-TR" sz="2400" dirty="0"/>
              <a:t>.</a:t>
            </a:r>
          </a:p>
          <a:p>
            <a:pPr marL="0" indent="0" algn="just">
              <a:buNone/>
            </a:pPr>
            <a:endParaRPr lang="tr-TR" sz="2400" dirty="0"/>
          </a:p>
          <a:p>
            <a:pPr algn="just"/>
            <a:r>
              <a:rPr lang="tr-TR" sz="2400" dirty="0"/>
              <a:t>Delil sözleşmesinin belli bir vakıanın sadece belli bir delille ispatını öngörmesi durumunda, </a:t>
            </a:r>
            <a:r>
              <a:rPr lang="tr-TR" sz="2400" i="1" dirty="0"/>
              <a:t>münhasır delil sözleşmesi; </a:t>
            </a:r>
            <a:r>
              <a:rPr lang="tr-TR" sz="2400" dirty="0"/>
              <a:t>kanunun kesin delille ispatını öngördüğü bir vakıanın sadece bu delillerle değil, bunun yanında kanunen caiz olan diğer başka delillerle de (her türlü delil olabilir) ispatını öngören delil sözleşmeleri ise </a:t>
            </a:r>
            <a:r>
              <a:rPr lang="tr-TR" sz="2400" i="1" dirty="0"/>
              <a:t>münhasır olmayan delil sözleşm</a:t>
            </a:r>
            <a:r>
              <a:rPr lang="tr-TR" sz="2400" dirty="0"/>
              <a:t>esi olarak adlandırılır. </a:t>
            </a:r>
          </a:p>
          <a:p>
            <a:pPr algn="just"/>
            <a:r>
              <a:rPr lang="tr-TR" sz="2400" dirty="0"/>
              <a:t>Taraflardan birinin ispat hakkının kullanımını imkânsız kılan veya fevkalâde güçleştiren delil sözleşmeleri geçersizdir (HMK m. 193, II). uyuşmazlık çıkması hâlinde yalnızca bir tarafın elindeki araçların delil olarak kullanılacağını öngören hükümler</a:t>
            </a:r>
          </a:p>
          <a:p>
            <a:pPr algn="just"/>
            <a:endParaRPr lang="tr-TR" sz="2600" dirty="0"/>
          </a:p>
          <a:p>
            <a:pPr algn="just"/>
            <a:endParaRPr lang="tr-TR" sz="2000" dirty="0"/>
          </a:p>
          <a:p>
            <a:endParaRPr lang="tr-TR" sz="2000" dirty="0"/>
          </a:p>
          <a:p>
            <a:pPr marL="0" indent="0" algn="just">
              <a:buNone/>
            </a:pPr>
            <a:endParaRPr lang="tr-TR" sz="2400"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144857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13441</TotalTime>
  <Words>400</Words>
  <Application>Microsoft Macintosh PowerPoint</Application>
  <PresentationFormat>Ekran Gösterisi (4:3)</PresentationFormat>
  <Paragraphs>75</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Arial</vt:lpstr>
      <vt:lpstr>Calibri</vt:lpstr>
      <vt:lpstr>Office Theme</vt:lpstr>
      <vt:lpstr>Medeni Usul Hukuku</vt:lpstr>
      <vt:lpstr>Deliller</vt:lpstr>
      <vt:lpstr>Deliller</vt:lpstr>
      <vt:lpstr>Deliller</vt:lpstr>
      <vt:lpstr>Deliller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Gülsu Korkmaz</cp:lastModifiedBy>
  <cp:revision>40</cp:revision>
  <dcterms:created xsi:type="dcterms:W3CDTF">2013-01-27T09:14:16Z</dcterms:created>
  <dcterms:modified xsi:type="dcterms:W3CDTF">2026-03-11T07:21:38Z</dcterms:modified>
  <cp:category/>
</cp:coreProperties>
</file>