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47"/>
  </p:notesMasterIdLst>
  <p:handoutMasterIdLst>
    <p:handoutMasterId r:id="rId48"/>
  </p:handoutMasterIdLst>
  <p:sldIdLst>
    <p:sldId id="288" r:id="rId5"/>
    <p:sldId id="260" r:id="rId6"/>
    <p:sldId id="330" r:id="rId7"/>
    <p:sldId id="257" r:id="rId8"/>
    <p:sldId id="261" r:id="rId9"/>
    <p:sldId id="331" r:id="rId10"/>
    <p:sldId id="259" r:id="rId11"/>
    <p:sldId id="291" r:id="rId12"/>
    <p:sldId id="292" r:id="rId13"/>
    <p:sldId id="293" r:id="rId14"/>
    <p:sldId id="296"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474" autoAdjust="0"/>
  </p:normalViewPr>
  <p:slideViewPr>
    <p:cSldViewPr snapToGrid="0" snapToObjects="1">
      <p:cViewPr varScale="1">
        <p:scale>
          <a:sx n="77" d="100"/>
          <a:sy n="77" d="100"/>
        </p:scale>
        <p:origin x="835" y="58"/>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arih Yer Tutucusu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FB138B2-18CD-1D41-89B0-ADB5F3BA92A3}" type="datetimeFigureOut">
              <a:rPr lang="en-US" smtClean="0"/>
              <a:t>5/8/2026</a:t>
            </a:fld>
            <a:endParaRPr lang="en-US" dirty="0"/>
          </a:p>
        </p:txBody>
      </p:sp>
      <p:sp>
        <p:nvSpPr>
          <p:cNvPr id="4" name="Alt Bilgi Yer Tutucusu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Slayt Numarası Yer Tutucusu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2E7A355-8776-CB43-838E-ED9EE2F8390B}" type="datetimeFigureOut">
              <a:rPr lang="en-US" smtClean="0"/>
              <a:t>5/8/2026</a:t>
            </a:fld>
            <a:endParaRPr lang="en-US"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bg>
      <p:bgPr>
        <a:solidFill>
          <a:schemeClr val="accent4">
            <a:alpha val="40000"/>
          </a:schemeClr>
        </a:solidFill>
        <a:effectLst/>
      </p:bgPr>
    </p:bg>
    <p:spTree>
      <p:nvGrpSpPr>
        <p:cNvPr id="1" name=""/>
        <p:cNvGrpSpPr/>
        <p:nvPr/>
      </p:nvGrpSpPr>
      <p:grpSpPr>
        <a:xfrm>
          <a:off x="0" y="0"/>
          <a:ext cx="0" cy="0"/>
          <a:chOff x="0" y="0"/>
          <a:chExt cx="0" cy="0"/>
        </a:xfrm>
      </p:grpSpPr>
      <p:sp>
        <p:nvSpPr>
          <p:cNvPr id="10" name="Yuvarlatılmış Dikdörtgen 9">
            <a:extLst>
              <a:ext uri="{FF2B5EF4-FFF2-40B4-BE49-F238E27FC236}">
                <a16:creationId xmlns:a16="http://schemas.microsoft.com/office/drawing/2014/main" id="{0FA637AC-751E-9E9D-7175-A0FADF858F5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Başlık 1">
            <a:extLst>
              <a:ext uri="{FF2B5EF4-FFF2-40B4-BE49-F238E27FC236}">
                <a16:creationId xmlns:a16="http://schemas.microsoft.com/office/drawing/2014/main" id="{042BB51D-E7C1-3746-85E9-889CCB24F741}"/>
              </a:ext>
            </a:extLst>
          </p:cNvPr>
          <p:cNvSpPr>
            <a:spLocks noGrp="1"/>
          </p:cNvSpPr>
          <p:nvPr>
            <p:ph type="ctrTitle"/>
          </p:nvPr>
        </p:nvSpPr>
        <p:spPr>
          <a:xfrm>
            <a:off x="731520" y="1645920"/>
            <a:ext cx="7772400" cy="4572000"/>
          </a:xfrm>
        </p:spPr>
        <p:txBody>
          <a:bodyPr rtlCol="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0" i="0" baseline="0">
                <a:solidFill>
                  <a:schemeClr val="tx1"/>
                </a:solidFill>
                <a:latin typeface="+mj-lt"/>
                <a:ea typeface="Meiryo UI" panose="020B0604030504040204" pitchFamily="34" charset="-128"/>
              </a:defRPr>
            </a:lvl1pPr>
          </a:lstStyle>
          <a:p>
            <a:pPr rtl="0"/>
            <a:r>
              <a:rPr lang="tr-TR" noProof="0"/>
              <a:t>Asıl başlık stilini düzenlemek için tıklayın</a:t>
            </a:r>
            <a:endParaRPr lang="en-US" noProof="0" dirty="0"/>
          </a:p>
        </p:txBody>
      </p:sp>
      <p:sp>
        <p:nvSpPr>
          <p:cNvPr id="7" name="Alt Başlık 2">
            <a:extLst>
              <a:ext uri="{FF2B5EF4-FFF2-40B4-BE49-F238E27FC236}">
                <a16:creationId xmlns:a16="http://schemas.microsoft.com/office/drawing/2014/main" id="{7E016467-0564-6D4C-BF17-F4FA3991C1FD}"/>
              </a:ext>
            </a:extLst>
          </p:cNvPr>
          <p:cNvSpPr>
            <a:spLocks noGrp="1"/>
          </p:cNvSpPr>
          <p:nvPr>
            <p:ph type="subTitle" idx="1"/>
          </p:nvPr>
        </p:nvSpPr>
        <p:spPr>
          <a:xfrm>
            <a:off x="731520" y="731520"/>
            <a:ext cx="6858000" cy="731520"/>
          </a:xfrm>
        </p:spPr>
        <p:txBody>
          <a:bodyPr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ltLang="ja-JP" noProof="0"/>
              <a:t>Asıl alt başlık stilini düzenlemek için tıklayın</a:t>
            </a:r>
            <a:endParaRPr lang="en-US" altLang="ja-JP" noProof="0" dirty="0"/>
          </a:p>
        </p:txBody>
      </p:sp>
      <p:grpSp>
        <p:nvGrpSpPr>
          <p:cNvPr id="2" name="Grup 1">
            <a:extLst>
              <a:ext uri="{FF2B5EF4-FFF2-40B4-BE49-F238E27FC236}">
                <a16:creationId xmlns:a16="http://schemas.microsoft.com/office/drawing/2014/main" id="{C31E1467-7F21-7E40-BF7A-27FECC27EFB8}"/>
              </a:ext>
            </a:extLst>
          </p:cNvPr>
          <p:cNvGrpSpPr/>
          <p:nvPr userDrawn="1"/>
        </p:nvGrpSpPr>
        <p:grpSpPr>
          <a:xfrm>
            <a:off x="8208409" y="591476"/>
            <a:ext cx="3257061" cy="3329423"/>
            <a:chOff x="8490839" y="413500"/>
            <a:chExt cx="3257061" cy="3329423"/>
          </a:xfrm>
        </p:grpSpPr>
        <p:pic>
          <p:nvPicPr>
            <p:cNvPr id="3" name="Grafik 2">
              <a:extLst>
                <a:ext uri="{FF2B5EF4-FFF2-40B4-BE49-F238E27FC236}">
                  <a16:creationId xmlns:a16="http://schemas.microsoft.com/office/drawing/2014/main" id="{7D81FEF9-779F-20FF-5FC1-5D766A29353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341911">
              <a:off x="9344585" y="677068"/>
              <a:ext cx="2057606" cy="2724154"/>
            </a:xfrm>
            <a:prstGeom prst="rect">
              <a:avLst/>
            </a:prstGeom>
          </p:spPr>
        </p:pic>
        <p:pic>
          <p:nvPicPr>
            <p:cNvPr id="4" name="Grafik 3">
              <a:extLst>
                <a:ext uri="{FF2B5EF4-FFF2-40B4-BE49-F238E27FC236}">
                  <a16:creationId xmlns:a16="http://schemas.microsoft.com/office/drawing/2014/main" id="{9CCC497C-E1BC-E9FA-71FF-2422756A4A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1767570">
              <a:off x="10241214" y="491479"/>
              <a:ext cx="529789" cy="550166"/>
            </a:xfrm>
            <a:prstGeom prst="rect">
              <a:avLst/>
            </a:prstGeom>
          </p:spPr>
        </p:pic>
        <p:pic>
          <p:nvPicPr>
            <p:cNvPr id="5" name="Grafik 4">
              <a:extLst>
                <a:ext uri="{FF2B5EF4-FFF2-40B4-BE49-F238E27FC236}">
                  <a16:creationId xmlns:a16="http://schemas.microsoft.com/office/drawing/2014/main" id="{C3B983FC-FFFB-72DC-76ED-D5B4822D91D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5259" y="450169"/>
              <a:ext cx="782641" cy="812743"/>
            </a:xfrm>
            <a:prstGeom prst="rect">
              <a:avLst/>
            </a:prstGeom>
          </p:spPr>
        </p:pic>
        <p:pic>
          <p:nvPicPr>
            <p:cNvPr id="8" name="Grafik 7">
              <a:extLst>
                <a:ext uri="{FF2B5EF4-FFF2-40B4-BE49-F238E27FC236}">
                  <a16:creationId xmlns:a16="http://schemas.microsoft.com/office/drawing/2014/main" id="{314DFC72-C039-4990-8FBE-CD9655DD6B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252117" flipH="1">
              <a:off x="8490839" y="413500"/>
              <a:ext cx="782641" cy="812743"/>
            </a:xfrm>
            <a:prstGeom prst="rect">
              <a:avLst/>
            </a:prstGeom>
          </p:spPr>
        </p:pic>
        <p:pic>
          <p:nvPicPr>
            <p:cNvPr id="9" name="Grafik 8">
              <a:extLst>
                <a:ext uri="{FF2B5EF4-FFF2-40B4-BE49-F238E27FC236}">
                  <a16:creationId xmlns:a16="http://schemas.microsoft.com/office/drawing/2014/main" id="{4C9D146A-74DD-B2C2-3952-AFC3A7AE5A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566579">
              <a:off x="11156191" y="3188887"/>
              <a:ext cx="543582" cy="564489"/>
            </a:xfrm>
            <a:prstGeom prst="rect">
              <a:avLst/>
            </a:prstGeom>
          </p:spPr>
        </p:pic>
      </p:grpSp>
    </p:spTree>
    <p:extLst>
      <p:ext uri="{BB962C8B-B14F-4D97-AF65-F5344CB8AC3E}">
        <p14:creationId xmlns:p14="http://schemas.microsoft.com/office/powerpoint/2010/main" val="18768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 ve içerik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rtlCol="0" anchor="b" anchorCtr="0">
            <a:normAutofit/>
          </a:bodyPr>
          <a:lstStyle>
            <a:lvl1pPr algn="ctr">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4F14DA03-155B-0EEF-AE9A-B3002ECE64CB}"/>
              </a:ext>
            </a:extLst>
          </p:cNvPr>
          <p:cNvSpPr>
            <a:spLocks noGrp="1"/>
          </p:cNvSpPr>
          <p:nvPr>
            <p:ph idx="14"/>
          </p:nvPr>
        </p:nvSpPr>
        <p:spPr>
          <a:xfrm>
            <a:off x="841248" y="2377440"/>
            <a:ext cx="10515600" cy="36576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spTree>
    <p:extLst>
      <p:ext uri="{BB962C8B-B14F-4D97-AF65-F5344CB8AC3E}">
        <p14:creationId xmlns:p14="http://schemas.microsoft.com/office/powerpoint/2010/main" val="310554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 resim">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731520" y="2560320"/>
            <a:ext cx="6400800" cy="3657600"/>
          </a:xfrm>
        </p:spPr>
        <p:txBody>
          <a:bodyPr rtlCol="0" anchor="b">
            <a:normAutofit/>
          </a:bodyPr>
          <a:lstStyle>
            <a:lvl1pPr algn="l">
              <a:defRPr sz="4800"/>
            </a:lvl1pPr>
          </a:lstStyle>
          <a:p>
            <a:pPr rtl="0"/>
            <a:r>
              <a:rPr lang="tr-TR"/>
              <a:t>Asıl başlık stilini düzenlemek için tıklayın</a:t>
            </a:r>
            <a:endParaRPr lang="tr"/>
          </a:p>
        </p:txBody>
      </p:sp>
      <p:sp>
        <p:nvSpPr>
          <p:cNvPr id="10" name="Resim Yer Tutucusu 9">
            <a:extLst>
              <a:ext uri="{FF2B5EF4-FFF2-40B4-BE49-F238E27FC236}">
                <a16:creationId xmlns:a16="http://schemas.microsoft.com/office/drawing/2014/main" id="{E805F030-D6EA-F6A3-3B68-7FD969DD8F65}"/>
              </a:ext>
            </a:extLst>
          </p:cNvPr>
          <p:cNvSpPr>
            <a:spLocks noGrp="1"/>
          </p:cNvSpPr>
          <p:nvPr>
            <p:ph type="pic" sz="quarter" idx="13"/>
          </p:nvPr>
        </p:nvSpPr>
        <p:spPr>
          <a:xfrm>
            <a:off x="7415784"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grpSp>
        <p:nvGrpSpPr>
          <p:cNvPr id="4" name="Grup 3">
            <a:extLst>
              <a:ext uri="{FF2B5EF4-FFF2-40B4-BE49-F238E27FC236}">
                <a16:creationId xmlns:a16="http://schemas.microsoft.com/office/drawing/2014/main" id="{D2EFE84E-0920-FAF1-6CA8-DC5A96D2F870}"/>
              </a:ext>
            </a:extLst>
          </p:cNvPr>
          <p:cNvGrpSpPr/>
          <p:nvPr userDrawn="1"/>
        </p:nvGrpSpPr>
        <p:grpSpPr>
          <a:xfrm rot="15816438">
            <a:off x="615660" y="629558"/>
            <a:ext cx="1484669" cy="1452524"/>
            <a:chOff x="5437042" y="654465"/>
            <a:chExt cx="1484669" cy="1452524"/>
          </a:xfrm>
        </p:grpSpPr>
        <p:pic>
          <p:nvPicPr>
            <p:cNvPr id="19" name="Grafik 18">
              <a:extLst>
                <a:ext uri="{FF2B5EF4-FFF2-40B4-BE49-F238E27FC236}">
                  <a16:creationId xmlns:a16="http://schemas.microsoft.com/office/drawing/2014/main" id="{E01DCE20-09C5-0306-8775-265D4CF977D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4939004">
              <a:off x="5444492" y="657537"/>
              <a:ext cx="387385" cy="402285"/>
            </a:xfrm>
            <a:prstGeom prst="rect">
              <a:avLst/>
            </a:prstGeom>
          </p:spPr>
        </p:pic>
        <p:pic>
          <p:nvPicPr>
            <p:cNvPr id="20" name="Grafik 19">
              <a:extLst>
                <a:ext uri="{FF2B5EF4-FFF2-40B4-BE49-F238E27FC236}">
                  <a16:creationId xmlns:a16="http://schemas.microsoft.com/office/drawing/2014/main" id="{92584158-AAE2-FED3-948E-78EE07EE2C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194546">
              <a:off x="6479159" y="654465"/>
              <a:ext cx="442552" cy="459573"/>
            </a:xfrm>
            <a:prstGeom prst="rect">
              <a:avLst/>
            </a:prstGeom>
          </p:spPr>
        </p:pic>
        <p:pic>
          <p:nvPicPr>
            <p:cNvPr id="21" name="Grafik 20">
              <a:extLst>
                <a:ext uri="{FF2B5EF4-FFF2-40B4-BE49-F238E27FC236}">
                  <a16:creationId xmlns:a16="http://schemas.microsoft.com/office/drawing/2014/main" id="{722E4E58-0AB1-23E3-BD3F-B997103B9D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715989">
              <a:off x="5893647" y="1267000"/>
              <a:ext cx="808878" cy="839989"/>
            </a:xfrm>
            <a:prstGeom prst="rect">
              <a:avLst/>
            </a:prstGeom>
          </p:spPr>
        </p:pic>
      </p:grpSp>
    </p:spTree>
    <p:extLst>
      <p:ext uri="{BB962C8B-B14F-4D97-AF65-F5344CB8AC3E}">
        <p14:creationId xmlns:p14="http://schemas.microsoft.com/office/powerpoint/2010/main" val="11017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ki içerik 04">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CBBE321C-2EF3-1AF9-6D78-453D4F3CC11E}"/>
              </a:ext>
            </a:extLst>
          </p:cNvPr>
          <p:cNvSpPr>
            <a:spLocks noGrp="1"/>
          </p:cNvSpPr>
          <p:nvPr>
            <p:ph idx="1"/>
          </p:nvPr>
        </p:nvSpPr>
        <p:spPr>
          <a:xfrm>
            <a:off x="731520" y="2340864"/>
            <a:ext cx="5486400" cy="3749040"/>
          </a:xfrm>
        </p:spPr>
        <p:txBody>
          <a:bodyPr lIns="91440" tIns="45720" rIns="91440" bIns="45720" rtlCol="0" anchor="t" anchorCtr="0"/>
          <a:lstStyle>
            <a:lvl1pPr marL="512064" indent="-512064">
              <a:buClr>
                <a:schemeClr val="tx1"/>
              </a:buClr>
              <a:buSzPct val="100000"/>
              <a:buFont typeface="+mj-lt"/>
              <a:buAutoNum type="arabicPeriod"/>
              <a:defRPr sz="1800"/>
            </a:lvl1pPr>
            <a:lvl2pPr marL="1028700" indent="-342900">
              <a:buClr>
                <a:schemeClr val="tx1"/>
              </a:buClr>
              <a:buSzPct val="100000"/>
              <a:buFont typeface="+mj-lt"/>
              <a:buAutoNum type="alphaLcPeriod"/>
              <a:defRPr sz="1600"/>
            </a:lvl2pPr>
            <a:lvl3pPr marL="1543050" indent="-400050">
              <a:buClr>
                <a:schemeClr val="tx1"/>
              </a:buClr>
              <a:buSzPct val="100000"/>
              <a:buFont typeface="+mj-lt"/>
              <a:buAutoNum type="romanLcPeriod"/>
              <a:defRPr sz="1600"/>
            </a:lvl3pPr>
            <a:lvl4pPr marL="1943100" indent="-342900">
              <a:buClr>
                <a:schemeClr val="tx1"/>
              </a:buClr>
              <a:buSzPct val="100000"/>
              <a:buFont typeface="+mj-lt"/>
              <a:buAutoNum type="arabicParenR"/>
              <a:defRPr sz="1600"/>
            </a:lvl4pPr>
            <a:lvl5pPr marL="2400300" indent="-342900">
              <a:buClr>
                <a:schemeClr val="tx1"/>
              </a:buClr>
              <a:buSzPct val="100000"/>
              <a:buFont typeface="+mj-lt"/>
              <a:buAutoNum type="alphaLcParenR"/>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2" name="İçerik Yer Tutucusu 2">
            <a:extLst>
              <a:ext uri="{FF2B5EF4-FFF2-40B4-BE49-F238E27FC236}">
                <a16:creationId xmlns:a16="http://schemas.microsoft.com/office/drawing/2014/main" id="{D7967943-29F6-8B4F-D85A-3E3BC79F55C3}"/>
              </a:ext>
            </a:extLst>
          </p:cNvPr>
          <p:cNvSpPr>
            <a:spLocks noGrp="1"/>
          </p:cNvSpPr>
          <p:nvPr>
            <p:ph idx="13"/>
          </p:nvPr>
        </p:nvSpPr>
        <p:spPr>
          <a:xfrm>
            <a:off x="6885432" y="2340864"/>
            <a:ext cx="2834640" cy="3840480"/>
          </a:xfrm>
        </p:spPr>
        <p:txBody>
          <a:bodyPr rtlCol="0" anchor="t" anchorCtr="0"/>
          <a:lstStyle>
            <a:lvl1pPr marL="0" indent="0">
              <a:buClr>
                <a:schemeClr val="accent1"/>
              </a:buClr>
              <a:buSzPct val="90000"/>
              <a:buNone/>
              <a:defRPr sz="1800"/>
            </a:lvl1pPr>
            <a:lvl2pPr marL="457200" indent="-228600">
              <a:buClr>
                <a:schemeClr val="accent1"/>
              </a:buClr>
              <a:buSzPct val="90000"/>
              <a:defRPr sz="1600"/>
            </a:lvl2pPr>
            <a:lvl3pPr marL="914400" indent="-228600">
              <a:buClr>
                <a:schemeClr val="accent1"/>
              </a:buClr>
              <a:buSzPct val="90000"/>
              <a:defRPr sz="1600"/>
            </a:lvl3pPr>
            <a:lvl4pPr marL="13716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cxnSp>
        <p:nvCxnSpPr>
          <p:cNvPr id="3" name="Düz Bağlayıcı 2">
            <a:extLst>
              <a:ext uri="{FF2B5EF4-FFF2-40B4-BE49-F238E27FC236}">
                <a16:creationId xmlns:a16="http://schemas.microsoft.com/office/drawing/2014/main" id="{7ED4B7AC-0A74-D081-4126-7D5BB0DF978A}"/>
              </a:ext>
            </a:extLst>
          </p:cNvPr>
          <p:cNvCxnSpPr/>
          <p:nvPr userDrawn="1"/>
        </p:nvCxnSpPr>
        <p:spPr>
          <a:xfrm>
            <a:off x="6478854"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B193C94A-0AB2-B395-E722-487D1EB8AC5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69293"/>
          <a:stretch/>
        </p:blipFill>
        <p:spPr>
          <a:xfrm rot="16200000">
            <a:off x="9209319" y="2954216"/>
            <a:ext cx="3351115" cy="1371600"/>
          </a:xfrm>
          <a:prstGeom prst="rect">
            <a:avLst/>
          </a:prstGeom>
        </p:spPr>
      </p:pic>
      <p:pic>
        <p:nvPicPr>
          <p:cNvPr id="11" name="Grafik 10">
            <a:extLst>
              <a:ext uri="{FF2B5EF4-FFF2-40B4-BE49-F238E27FC236}">
                <a16:creationId xmlns:a16="http://schemas.microsoft.com/office/drawing/2014/main" id="{B79E72A1-BF08-EE06-7D8C-4AA04F7849E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5533699" flipH="1">
            <a:off x="10582146" y="593463"/>
            <a:ext cx="831783" cy="863775"/>
          </a:xfrm>
          <a:prstGeom prst="rect">
            <a:avLst/>
          </a:prstGeom>
        </p:spPr>
      </p:pic>
      <p:pic>
        <p:nvPicPr>
          <p:cNvPr id="13" name="Grafik 12">
            <a:extLst>
              <a:ext uri="{FF2B5EF4-FFF2-40B4-BE49-F238E27FC236}">
                <a16:creationId xmlns:a16="http://schemas.microsoft.com/office/drawing/2014/main" id="{73A906E1-E32B-5A1F-2D56-B49187E0F2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6066301" flipH="1" flipV="1">
            <a:off x="10582146" y="5416335"/>
            <a:ext cx="831783" cy="863775"/>
          </a:xfrm>
          <a:prstGeom prst="rect">
            <a:avLst/>
          </a:prstGeom>
        </p:spPr>
      </p:pic>
    </p:spTree>
    <p:extLst>
      <p:ext uri="{BB962C8B-B14F-4D97-AF65-F5344CB8AC3E}">
        <p14:creationId xmlns:p14="http://schemas.microsoft.com/office/powerpoint/2010/main" val="241578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04">
    <p:bg>
      <p:bgPr>
        <a:solidFill>
          <a:schemeClr val="accent4">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B4A504C4-F594-8A14-20FD-71ABDA846B4B}"/>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5303520" cy="4023360"/>
          </a:xfrm>
        </p:spPr>
        <p:txBody>
          <a:bodyPr lIns="0" rIns="0" rtlCol="0">
            <a:normAutofit/>
          </a:bodyPr>
          <a:lstStyle>
            <a:lvl1pPr algn="ctr">
              <a:defRPr sz="4600"/>
            </a:lvl1pPr>
          </a:lstStyle>
          <a:p>
            <a:pPr rtl="0"/>
            <a:r>
              <a:rPr lang="tr-TR"/>
              <a:t>Asıl başlık stilini düzenlemek için tıklayın</a:t>
            </a:r>
            <a:endParaRPr lang="en-US" dirty="0"/>
          </a:p>
        </p:txBody>
      </p:sp>
      <p:sp>
        <p:nvSpPr>
          <p:cNvPr id="3" name="İçerik Yer Tutucusu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rtlCol="0" anchor="ctr" anchorCtr="0"/>
          <a:lstStyle>
            <a:lvl1pPr marL="0" indent="0">
              <a:buNone/>
              <a:defRPr sz="20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pic>
        <p:nvPicPr>
          <p:cNvPr id="7" name="Grafik 6">
            <a:extLst>
              <a:ext uri="{FF2B5EF4-FFF2-40B4-BE49-F238E27FC236}">
                <a16:creationId xmlns:a16="http://schemas.microsoft.com/office/drawing/2014/main" id="{4EECEFCD-B1A9-DF64-DD0A-FB2E7AE952D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9857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4937760" cy="4023360"/>
          </a:xfrm>
        </p:spPr>
        <p:txBody>
          <a:bodyPr lIns="0" tIns="0" rIns="0" bIns="0" rtlCol="0">
            <a:normAutofit/>
          </a:bodyPr>
          <a:lstStyle>
            <a:lvl1pPr algn="ctr">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rtlCol="0"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4" name="Tarih Yer Tutucusu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5" name="Alt Bilgi Yer Tutucusu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p>
            <a:pPr rtl="0"/>
            <a:endParaRPr lang="en-US" dirty="0"/>
          </a:p>
        </p:txBody>
      </p:sp>
      <p:sp>
        <p:nvSpPr>
          <p:cNvPr id="6" name="Slayt Numarası Yer Tutucusu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8" name="Grafik 7">
            <a:extLst>
              <a:ext uri="{FF2B5EF4-FFF2-40B4-BE49-F238E27FC236}">
                <a16:creationId xmlns:a16="http://schemas.microsoft.com/office/drawing/2014/main" id="{14A4B7E5-B9DF-4656-97A9-2E604E49E20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17712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 alt başlık">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F60195EE-CFED-7B58-C5A5-E6E1E87B304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rtlCol="0" anchor="b">
            <a:normAutofit/>
          </a:bodyPr>
          <a:lstStyle>
            <a:lvl1pPr algn="l">
              <a:defRPr sz="4800"/>
            </a:lvl1pPr>
          </a:lstStyle>
          <a:p>
            <a:pPr rtl="0"/>
            <a:r>
              <a:rPr lang="tr-TR"/>
              <a:t>Asıl başlık stilini düzenlemek için tıklayın</a:t>
            </a:r>
            <a:endParaRPr lang="tr"/>
          </a:p>
        </p:txBody>
      </p:sp>
      <p:sp>
        <p:nvSpPr>
          <p:cNvPr id="3" name="Alt Başlık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9144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
          </a:p>
        </p:txBody>
      </p:sp>
      <p:grpSp>
        <p:nvGrpSpPr>
          <p:cNvPr id="16" name="Grup 15">
            <a:extLst>
              <a:ext uri="{FF2B5EF4-FFF2-40B4-BE49-F238E27FC236}">
                <a16:creationId xmlns:a16="http://schemas.microsoft.com/office/drawing/2014/main" id="{33E18BAB-7B25-780A-BE65-350200AA4D7A}"/>
              </a:ext>
            </a:extLst>
          </p:cNvPr>
          <p:cNvGrpSpPr/>
          <p:nvPr userDrawn="1"/>
        </p:nvGrpSpPr>
        <p:grpSpPr>
          <a:xfrm>
            <a:off x="577213" y="507265"/>
            <a:ext cx="3844662" cy="3928902"/>
            <a:chOff x="797347" y="638844"/>
            <a:chExt cx="3729519" cy="3811236"/>
          </a:xfrm>
        </p:grpSpPr>
        <p:sp>
          <p:nvSpPr>
            <p:cNvPr id="13" name="Oval 12">
              <a:extLst>
                <a:ext uri="{FF2B5EF4-FFF2-40B4-BE49-F238E27FC236}">
                  <a16:creationId xmlns:a16="http://schemas.microsoft.com/office/drawing/2014/main" id="{8D24158F-3B6B-E5FD-893D-E161110F443C}"/>
                </a:ext>
              </a:extLst>
            </p:cNvPr>
            <p:cNvSpPr/>
            <p:nvPr/>
          </p:nvSpPr>
          <p:spPr>
            <a:xfrm>
              <a:off x="1285729" y="1158795"/>
              <a:ext cx="2771335" cy="277133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5" name="Grafik 14">
              <a:extLst>
                <a:ext uri="{FF2B5EF4-FFF2-40B4-BE49-F238E27FC236}">
                  <a16:creationId xmlns:a16="http://schemas.microsoft.com/office/drawing/2014/main" id="{55E909EE-5132-14BC-E20E-412B591A61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138">
              <a:off x="797347" y="2793821"/>
              <a:ext cx="2505773" cy="1422196"/>
            </a:xfrm>
            <a:prstGeom prst="rect">
              <a:avLst/>
            </a:prstGeom>
          </p:spPr>
        </p:pic>
        <p:pic>
          <p:nvPicPr>
            <p:cNvPr id="12" name="Grafik 11">
              <a:extLst>
                <a:ext uri="{FF2B5EF4-FFF2-40B4-BE49-F238E27FC236}">
                  <a16:creationId xmlns:a16="http://schemas.microsoft.com/office/drawing/2014/main" id="{B6888180-4AC6-A959-2940-10BF0CA404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5926" y="638844"/>
              <a:ext cx="3710940" cy="3811236"/>
            </a:xfrm>
            <a:prstGeom prst="rect">
              <a:avLst/>
            </a:prstGeom>
          </p:spPr>
        </p:pic>
      </p:grpSp>
    </p:spTree>
    <p:extLst>
      <p:ext uri="{BB962C8B-B14F-4D97-AF65-F5344CB8AC3E}">
        <p14:creationId xmlns:p14="http://schemas.microsoft.com/office/powerpoint/2010/main" val="152822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içerik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Grafik 7">
            <a:extLst>
              <a:ext uri="{FF2B5EF4-FFF2-40B4-BE49-F238E27FC236}">
                <a16:creationId xmlns:a16="http://schemas.microsoft.com/office/drawing/2014/main" id="{7FE40C8E-7A79-6285-A56D-54B714BE562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flipV="1">
            <a:off x="639420" y="731520"/>
            <a:ext cx="10913161" cy="1371600"/>
          </a:xfrm>
          <a:prstGeom prst="rect">
            <a:avLst/>
          </a:prstGeom>
        </p:spPr>
      </p:pic>
      <p:sp>
        <p:nvSpPr>
          <p:cNvPr id="9" name="Başlık 1">
            <a:extLst>
              <a:ext uri="{FF2B5EF4-FFF2-40B4-BE49-F238E27FC236}">
                <a16:creationId xmlns:a16="http://schemas.microsoft.com/office/drawing/2014/main" id="{3258B21D-A539-48D1-461B-7C16E045AD38}"/>
              </a:ext>
            </a:extLst>
          </p:cNvPr>
          <p:cNvSpPr>
            <a:spLocks noGrp="1"/>
          </p:cNvSpPr>
          <p:nvPr>
            <p:ph type="title"/>
          </p:nvPr>
        </p:nvSpPr>
        <p:spPr>
          <a:xfrm>
            <a:off x="731520" y="2203704"/>
            <a:ext cx="4937760" cy="4023360"/>
          </a:xfrm>
        </p:spPr>
        <p:txBody>
          <a:bodyPr lIns="0" tIns="0" rIns="0" bIns="0" rtlCol="0">
            <a:normAutofit/>
          </a:bodyPr>
          <a:lstStyle>
            <a:lvl1pPr algn="ctr">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81D1FCDB-AFA4-5977-8DBB-07E6F6BDDFC6}"/>
              </a:ext>
            </a:extLst>
          </p:cNvPr>
          <p:cNvSpPr>
            <a:spLocks noGrp="1"/>
          </p:cNvSpPr>
          <p:nvPr>
            <p:ph idx="1"/>
          </p:nvPr>
        </p:nvSpPr>
        <p:spPr>
          <a:xfrm>
            <a:off x="6099048" y="2203704"/>
            <a:ext cx="5303520" cy="4023360"/>
          </a:xfrm>
        </p:spPr>
        <p:txBody>
          <a:bodyPr rtlCol="0"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Tree>
    <p:extLst>
      <p:ext uri="{BB962C8B-B14F-4D97-AF65-F5344CB8AC3E}">
        <p14:creationId xmlns:p14="http://schemas.microsoft.com/office/powerpoint/2010/main" val="37524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 alt başlık + resim">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rtlCol="0" anchor="b">
            <a:normAutofit/>
          </a:bodyPr>
          <a:lstStyle>
            <a:lvl1pPr algn="l">
              <a:defRPr sz="4800"/>
            </a:lvl1pPr>
          </a:lstStyle>
          <a:p>
            <a:pPr rtl="0"/>
            <a:r>
              <a:rPr lang="tr-TR"/>
              <a:t>Asıl başlık stilini düzenlemek için tıklayın</a:t>
            </a:r>
            <a:endParaRPr lang="tr"/>
          </a:p>
        </p:txBody>
      </p:sp>
      <p:sp>
        <p:nvSpPr>
          <p:cNvPr id="3" name="Alt Başlık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731520"/>
          </a:xfrm>
        </p:spPr>
        <p:txBody>
          <a:bodyPr rtlCol="0">
            <a:normAutofit/>
          </a:bodyPr>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
          </a:p>
        </p:txBody>
      </p:sp>
      <p:sp>
        <p:nvSpPr>
          <p:cNvPr id="10" name="Resim Yer Tutucusu 9">
            <a:extLst>
              <a:ext uri="{FF2B5EF4-FFF2-40B4-BE49-F238E27FC236}">
                <a16:creationId xmlns:a16="http://schemas.microsoft.com/office/drawing/2014/main" id="{E805F030-D6EA-F6A3-3B68-7FD969DD8F65}"/>
              </a:ext>
            </a:extLst>
          </p:cNvPr>
          <p:cNvSpPr>
            <a:spLocks noGrp="1"/>
          </p:cNvSpPr>
          <p:nvPr>
            <p:ph type="pic" sz="quarter" idx="13"/>
          </p:nvPr>
        </p:nvSpPr>
        <p:spPr>
          <a:xfrm>
            <a:off x="731520"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grpSp>
        <p:nvGrpSpPr>
          <p:cNvPr id="12" name="Grup 11">
            <a:extLst>
              <a:ext uri="{FF2B5EF4-FFF2-40B4-BE49-F238E27FC236}">
                <a16:creationId xmlns:a16="http://schemas.microsoft.com/office/drawing/2014/main" id="{C9159AF6-DC73-3F3B-4DE1-FF96E102AD91}"/>
              </a:ext>
            </a:extLst>
          </p:cNvPr>
          <p:cNvGrpSpPr/>
          <p:nvPr userDrawn="1"/>
        </p:nvGrpSpPr>
        <p:grpSpPr>
          <a:xfrm>
            <a:off x="5151782" y="718837"/>
            <a:ext cx="6448714" cy="1109963"/>
            <a:chOff x="5151782" y="718837"/>
            <a:chExt cx="6448714" cy="1109963"/>
          </a:xfrm>
        </p:grpSpPr>
        <p:pic>
          <p:nvPicPr>
            <p:cNvPr id="11" name="Grafik 10">
              <a:extLst>
                <a:ext uri="{FF2B5EF4-FFF2-40B4-BE49-F238E27FC236}">
                  <a16:creationId xmlns:a16="http://schemas.microsoft.com/office/drawing/2014/main" id="{FF27E39F-E57E-E1BA-1D9F-200F07AF3DF9}"/>
                </a:ext>
              </a:extLst>
            </p:cNvPr>
            <p:cNvPicPr>
              <a:picLocks noChangeAspect="1"/>
            </p:cNvPicPr>
            <p:nvPr/>
          </p:nvPicPr>
          <p:blipFill rotWithShape="1">
            <a:blip>
              <a:extLst>
                <a:ext uri="{96DAC541-7B7A-43D3-8B79-37D633B846F1}">
                  <asvg:svgBlip xmlns:asvg="http://schemas.microsoft.com/office/drawing/2016/SVG/main" r:embed="rId2"/>
                </a:ext>
              </a:extLst>
            </a:blip>
            <a:srcRect l="33966" r="30980"/>
            <a:stretch/>
          </p:blipFill>
          <p:spPr>
            <a:xfrm flipV="1">
              <a:off x="5151782" y="731520"/>
              <a:ext cx="3060401" cy="1097280"/>
            </a:xfrm>
            <a:prstGeom prst="rect">
              <a:avLst/>
            </a:prstGeom>
          </p:spPr>
        </p:pic>
        <p:pic>
          <p:nvPicPr>
            <p:cNvPr id="13" name="Grafik 12">
              <a:extLst>
                <a:ext uri="{FF2B5EF4-FFF2-40B4-BE49-F238E27FC236}">
                  <a16:creationId xmlns:a16="http://schemas.microsoft.com/office/drawing/2014/main" id="{AE6E711D-4BC1-A8B6-96F6-4D100948DDC5}"/>
                </a:ext>
              </a:extLst>
            </p:cNvPr>
            <p:cNvPicPr>
              <a:picLocks noChangeAspect="1"/>
            </p:cNvPicPr>
            <p:nvPr/>
          </p:nvPicPr>
          <p:blipFill rotWithShape="1">
            <a:blip>
              <a:extLst>
                <a:ext uri="{96DAC541-7B7A-43D3-8B79-37D633B846F1}">
                  <asvg:svgBlip xmlns:asvg="http://schemas.microsoft.com/office/drawing/2016/SVG/main" r:embed="rId2"/>
                </a:ext>
              </a:extLst>
            </a:blip>
            <a:srcRect l="67374"/>
            <a:stretch/>
          </p:blipFill>
          <p:spPr>
            <a:xfrm flipV="1">
              <a:off x="8752114" y="731520"/>
              <a:ext cx="2848382" cy="1097280"/>
            </a:xfrm>
            <a:prstGeom prst="rect">
              <a:avLst/>
            </a:prstGeom>
          </p:spPr>
        </p:pic>
        <p:pic>
          <p:nvPicPr>
            <p:cNvPr id="14" name="Grafik 13">
              <a:extLst>
                <a:ext uri="{FF2B5EF4-FFF2-40B4-BE49-F238E27FC236}">
                  <a16:creationId xmlns:a16="http://schemas.microsoft.com/office/drawing/2014/main" id="{2966DB51-3326-B7CD-79CC-419B0BAA4E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001933">
              <a:off x="8148575" y="718837"/>
              <a:ext cx="716638" cy="744201"/>
            </a:xfrm>
            <a:prstGeom prst="rect">
              <a:avLst/>
            </a:prstGeom>
          </p:spPr>
        </p:pic>
      </p:grpSp>
    </p:spTree>
    <p:extLst>
      <p:ext uri="{BB962C8B-B14F-4D97-AF65-F5344CB8AC3E}">
        <p14:creationId xmlns:p14="http://schemas.microsoft.com/office/powerpoint/2010/main" val="197609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i içerik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rtlCol="0" anchor="b" anchorCtr="0">
            <a:normAutofit/>
          </a:bodyPr>
          <a:lstStyle>
            <a:lvl1pPr algn="ctr">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CBBE321C-2EF3-1AF9-6D78-453D4F3CC11E}"/>
              </a:ext>
            </a:extLst>
          </p:cNvPr>
          <p:cNvSpPr>
            <a:spLocks noGrp="1"/>
          </p:cNvSpPr>
          <p:nvPr>
            <p:ph idx="1"/>
          </p:nvPr>
        </p:nvSpPr>
        <p:spPr>
          <a:xfrm>
            <a:off x="749808" y="2340864"/>
            <a:ext cx="3849624" cy="3840480"/>
          </a:xfrm>
        </p:spPr>
        <p:txBody>
          <a:bodyPr lIns="0" tIns="0" rIns="0" bIns="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4" name="Metin Yer Tutucusu 13">
            <a:extLst>
              <a:ext uri="{FF2B5EF4-FFF2-40B4-BE49-F238E27FC236}">
                <a16:creationId xmlns:a16="http://schemas.microsoft.com/office/drawing/2014/main" id="{C7F250DD-8A39-BA2C-52AA-D45675F76B14}"/>
              </a:ext>
            </a:extLst>
          </p:cNvPr>
          <p:cNvSpPr>
            <a:spLocks noGrp="1"/>
          </p:cNvSpPr>
          <p:nvPr>
            <p:ph type="body" sz="quarter" idx="14"/>
          </p:nvPr>
        </p:nvSpPr>
        <p:spPr>
          <a:xfrm>
            <a:off x="5549900" y="2341563"/>
            <a:ext cx="5815584" cy="452437"/>
          </a:xfrm>
        </p:spPr>
        <p:txBody>
          <a:bodyPr lIns="0" tIns="0" rIns="0" bIns="0" rtlCol="0">
            <a:noAutofit/>
          </a:bodyPr>
          <a:lstStyle>
            <a:lvl1pPr marL="0" indent="0">
              <a:spcBef>
                <a:spcPts val="0"/>
              </a:spcBef>
              <a:buNone/>
              <a:defRPr sz="1800"/>
            </a:lvl1pPr>
          </a:lstStyle>
          <a:p>
            <a:pPr lvl="0" rtl="0"/>
            <a:r>
              <a:rPr lang="tr-TR"/>
              <a:t>Asıl metin stillerini düzenlemek için tıklayın</a:t>
            </a:r>
          </a:p>
        </p:txBody>
      </p:sp>
      <p:sp>
        <p:nvSpPr>
          <p:cNvPr id="12" name="İçerik Yer Tutucusu 2">
            <a:extLst>
              <a:ext uri="{FF2B5EF4-FFF2-40B4-BE49-F238E27FC236}">
                <a16:creationId xmlns:a16="http://schemas.microsoft.com/office/drawing/2014/main" id="{D7967943-29F6-8B4F-D85A-3E3BC79F55C3}"/>
              </a:ext>
            </a:extLst>
          </p:cNvPr>
          <p:cNvSpPr>
            <a:spLocks noGrp="1"/>
          </p:cNvSpPr>
          <p:nvPr>
            <p:ph idx="13"/>
          </p:nvPr>
        </p:nvSpPr>
        <p:spPr>
          <a:xfrm>
            <a:off x="5550408" y="2794683"/>
            <a:ext cx="5696712" cy="3532965"/>
          </a:xfrm>
        </p:spPr>
        <p:txBody>
          <a:bodyPr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cxnSp>
        <p:nvCxnSpPr>
          <p:cNvPr id="9" name="Düz Bağlayıcı 8">
            <a:extLst>
              <a:ext uri="{FF2B5EF4-FFF2-40B4-BE49-F238E27FC236}">
                <a16:creationId xmlns:a16="http://schemas.microsoft.com/office/drawing/2014/main" id="{E8FA209F-9796-B2AD-2E33-AE47DA0240A3}"/>
              </a:ext>
            </a:extLst>
          </p:cNvPr>
          <p:cNvCxnSpPr/>
          <p:nvPr userDrawn="1"/>
        </p:nvCxnSpPr>
        <p:spPr>
          <a:xfrm>
            <a:off x="5043951"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çerik + resim ">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Başlık 1">
            <a:extLst>
              <a:ext uri="{FF2B5EF4-FFF2-40B4-BE49-F238E27FC236}">
                <a16:creationId xmlns:a16="http://schemas.microsoft.com/office/drawing/2014/main" id="{ED119E5E-F8F1-0767-C2E4-4F21FEBDAAFC}"/>
              </a:ext>
            </a:extLst>
          </p:cNvPr>
          <p:cNvSpPr>
            <a:spLocks noGrp="1"/>
          </p:cNvSpPr>
          <p:nvPr>
            <p:ph type="ctrTitle"/>
          </p:nvPr>
        </p:nvSpPr>
        <p:spPr>
          <a:xfrm>
            <a:off x="731520" y="1554480"/>
            <a:ext cx="6400800" cy="2103120"/>
          </a:xfrm>
        </p:spPr>
        <p:txBody>
          <a:bodyPr rtlCol="0" anchor="ctr">
            <a:normAutofit/>
          </a:bodyPr>
          <a:lstStyle>
            <a:lvl1pPr algn="ctr">
              <a:defRPr sz="3600"/>
            </a:lvl1pPr>
          </a:lstStyle>
          <a:p>
            <a:pPr rtl="0"/>
            <a:r>
              <a:rPr lang="tr-TR"/>
              <a:t>Asıl başlık stilini düzenlemek için tıklayın</a:t>
            </a:r>
            <a:endParaRPr lang="tr"/>
          </a:p>
        </p:txBody>
      </p:sp>
      <p:sp>
        <p:nvSpPr>
          <p:cNvPr id="11" name="İçerik Yer Tutucusu 2">
            <a:extLst>
              <a:ext uri="{FF2B5EF4-FFF2-40B4-BE49-F238E27FC236}">
                <a16:creationId xmlns:a16="http://schemas.microsoft.com/office/drawing/2014/main" id="{F48D61E1-F43F-7EC3-A01D-52F8769F1003}"/>
              </a:ext>
            </a:extLst>
          </p:cNvPr>
          <p:cNvSpPr>
            <a:spLocks noGrp="1"/>
          </p:cNvSpPr>
          <p:nvPr>
            <p:ph idx="1"/>
          </p:nvPr>
        </p:nvSpPr>
        <p:spPr>
          <a:xfrm>
            <a:off x="731520" y="3840480"/>
            <a:ext cx="6400800" cy="22860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0" name="Resim Yer Tutucusu 9">
            <a:extLst>
              <a:ext uri="{FF2B5EF4-FFF2-40B4-BE49-F238E27FC236}">
                <a16:creationId xmlns:a16="http://schemas.microsoft.com/office/drawing/2014/main" id="{22423177-D8B7-2418-2C26-96BD628397A9}"/>
              </a:ext>
            </a:extLst>
          </p:cNvPr>
          <p:cNvSpPr>
            <a:spLocks noGrp="1"/>
          </p:cNvSpPr>
          <p:nvPr>
            <p:ph type="pic" sz="quarter" idx="13"/>
          </p:nvPr>
        </p:nvSpPr>
        <p:spPr>
          <a:xfrm>
            <a:off x="7580376"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12" name="Grafik 11">
            <a:extLst>
              <a:ext uri="{FF2B5EF4-FFF2-40B4-BE49-F238E27FC236}">
                <a16:creationId xmlns:a16="http://schemas.microsoft.com/office/drawing/2014/main" id="{58A9C5B8-2990-93CB-7146-611D366766F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2738" r="35243"/>
          <a:stretch/>
        </p:blipFill>
        <p:spPr>
          <a:xfrm>
            <a:off x="740233" y="470266"/>
            <a:ext cx="2562499" cy="1005840"/>
          </a:xfrm>
          <a:prstGeom prst="rect">
            <a:avLst/>
          </a:prstGeom>
        </p:spPr>
      </p:pic>
    </p:spTree>
    <p:extLst>
      <p:ext uri="{BB962C8B-B14F-4D97-AF65-F5344CB8AC3E}">
        <p14:creationId xmlns:p14="http://schemas.microsoft.com/office/powerpoint/2010/main" val="138139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ki içerik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Başlık 1">
            <a:extLst>
              <a:ext uri="{FF2B5EF4-FFF2-40B4-BE49-F238E27FC236}">
                <a16:creationId xmlns:a16="http://schemas.microsoft.com/office/drawing/2014/main" id="{35CB646E-623F-ACC0-0BCC-D09DB046C073}"/>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0C813049-5F46-053E-6279-8183259649A6}"/>
              </a:ext>
            </a:extLst>
          </p:cNvPr>
          <p:cNvSpPr>
            <a:spLocks noGrp="1"/>
          </p:cNvSpPr>
          <p:nvPr>
            <p:ph sz="half" idx="1"/>
          </p:nvPr>
        </p:nvSpPr>
        <p:spPr>
          <a:xfrm>
            <a:off x="731520" y="2377440"/>
            <a:ext cx="4846320" cy="2011680"/>
          </a:xfrm>
        </p:spPr>
        <p:txBody>
          <a:bodyPr rtlCol="0"/>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4" name="İçerik Yer Tutucusu 3">
            <a:extLst>
              <a:ext uri="{FF2B5EF4-FFF2-40B4-BE49-F238E27FC236}">
                <a16:creationId xmlns:a16="http://schemas.microsoft.com/office/drawing/2014/main" id="{72DFB03A-367B-9ADA-8071-E22871EC115F}"/>
              </a:ext>
            </a:extLst>
          </p:cNvPr>
          <p:cNvSpPr>
            <a:spLocks noGrp="1"/>
          </p:cNvSpPr>
          <p:nvPr>
            <p:ph sz="half" idx="2"/>
          </p:nvPr>
        </p:nvSpPr>
        <p:spPr>
          <a:xfrm>
            <a:off x="6492240" y="2377440"/>
            <a:ext cx="4846320" cy="2011680"/>
          </a:xfrm>
        </p:spPr>
        <p:txBody>
          <a:bodyPr rtlCol="0"/>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9" name="Grafik 8">
            <a:extLst>
              <a:ext uri="{FF2B5EF4-FFF2-40B4-BE49-F238E27FC236}">
                <a16:creationId xmlns:a16="http://schemas.microsoft.com/office/drawing/2014/main" id="{AAE407CB-377A-BED8-EF6C-5B5B9D236E9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51646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ki içerik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11" name="İçerik Yer Tutucusu 2">
            <a:extLst>
              <a:ext uri="{FF2B5EF4-FFF2-40B4-BE49-F238E27FC236}">
                <a16:creationId xmlns:a16="http://schemas.microsoft.com/office/drawing/2014/main" id="{F48D61E1-F43F-7EC3-A01D-52F8769F1003}"/>
              </a:ext>
            </a:extLst>
          </p:cNvPr>
          <p:cNvSpPr>
            <a:spLocks noGrp="1"/>
          </p:cNvSpPr>
          <p:nvPr>
            <p:ph idx="1"/>
          </p:nvPr>
        </p:nvSpPr>
        <p:spPr>
          <a:xfrm>
            <a:off x="841248" y="2377439"/>
            <a:ext cx="2834640" cy="3657599"/>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p:txBody>
      </p:sp>
      <p:sp>
        <p:nvSpPr>
          <p:cNvPr id="3" name="İçerik Yer Tutucusu 2">
            <a:extLst>
              <a:ext uri="{FF2B5EF4-FFF2-40B4-BE49-F238E27FC236}">
                <a16:creationId xmlns:a16="http://schemas.microsoft.com/office/drawing/2014/main" id="{4F14DA03-155B-0EEF-AE9A-B3002ECE64CB}"/>
              </a:ext>
            </a:extLst>
          </p:cNvPr>
          <p:cNvSpPr>
            <a:spLocks noGrp="1"/>
          </p:cNvSpPr>
          <p:nvPr>
            <p:ph idx="14"/>
          </p:nvPr>
        </p:nvSpPr>
        <p:spPr>
          <a:xfrm>
            <a:off x="4361688" y="2377440"/>
            <a:ext cx="6986016" cy="36576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5/8/2026</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spTree>
    <p:extLst>
      <p:ext uri="{BB962C8B-B14F-4D97-AF65-F5344CB8AC3E}">
        <p14:creationId xmlns:p14="http://schemas.microsoft.com/office/powerpoint/2010/main" val="330698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alpha val="40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
              <a:t>Asıl başlık stilini düzenlemek için tıklayın</a:t>
            </a:r>
          </a:p>
        </p:txBody>
      </p:sp>
      <p:sp>
        <p:nvSpPr>
          <p:cNvPr id="3" name="Metin Yer Tutucusu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p>
        </p:txBody>
      </p:sp>
      <p:sp>
        <p:nvSpPr>
          <p:cNvPr id="4" name="Tarih Yer Tutucusu 3">
            <a:extLst>
              <a:ext uri="{FF2B5EF4-FFF2-40B4-BE49-F238E27FC236}">
                <a16:creationId xmlns:a16="http://schemas.microsoft.com/office/drawing/2014/main" id="{65CC2195-E771-AB42-B5A7-7832D8F418C4}"/>
              </a:ext>
            </a:extLst>
          </p:cNvPr>
          <p:cNvSpPr>
            <a:spLocks noGrp="1"/>
          </p:cNvSpPr>
          <p:nvPr>
            <p:ph type="dt" sz="half" idx="2"/>
          </p:nvPr>
        </p:nvSpPr>
        <p:spPr>
          <a:xfrm>
            <a:off x="838200" y="6254339"/>
            <a:ext cx="2743200" cy="228600"/>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pPr rtl="0"/>
            <a:fld id="{906A8E3A-8DBF-0542-BC99-444DCA0CC2C2}" type="datetimeFigureOut">
              <a:rPr lang="en-US" smtClean="0"/>
              <a:pPr rtl="0"/>
              <a:t>5/8/2026</a:t>
            </a:fld>
            <a:endParaRPr lang="en-US" dirty="0"/>
          </a:p>
        </p:txBody>
      </p:sp>
      <p:sp>
        <p:nvSpPr>
          <p:cNvPr id="5" name="Alt Bilgi Yer Tutucusu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254339"/>
            <a:ext cx="4114800" cy="228600"/>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pPr rtl="0"/>
            <a:endParaRPr lang="en-US" dirty="0"/>
          </a:p>
        </p:txBody>
      </p:sp>
      <p:sp>
        <p:nvSpPr>
          <p:cNvPr id="6" name="Slayt Numarası Yer Tutucusu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254339"/>
            <a:ext cx="416859" cy="228600"/>
          </a:xfrm>
          <a:prstGeom prst="rect">
            <a:avLst/>
          </a:prstGeom>
        </p:spPr>
        <p:txBody>
          <a:bodyPr vert="horz" lIns="91440" tIns="45720" rIns="91440" bIns="45720" rtlCol="0" anchor="ctr"/>
          <a:lstStyle>
            <a:lvl1pPr algn="r">
              <a:defRPr sz="800">
                <a:solidFill>
                  <a:schemeClr val="tx1">
                    <a:tint val="75000"/>
                  </a:schemeClr>
                </a:solidFill>
                <a:latin typeface="+mn-lt"/>
              </a:defRPr>
            </a:lvl1pPr>
          </a:lstStyle>
          <a:p>
            <a:pPr rtl="0"/>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703" r:id="rId2"/>
    <p:sldLayoutId id="2147483695" r:id="rId3"/>
    <p:sldLayoutId id="2147483694" r:id="rId4"/>
    <p:sldLayoutId id="2147483696" r:id="rId5"/>
    <p:sldLayoutId id="2147483704" r:id="rId6"/>
    <p:sldLayoutId id="2147483698" r:id="rId7"/>
    <p:sldLayoutId id="2147483705" r:id="rId8"/>
    <p:sldLayoutId id="2147483706" r:id="rId9"/>
    <p:sldLayoutId id="2147483707" r:id="rId10"/>
    <p:sldLayoutId id="2147483708" r:id="rId11"/>
    <p:sldLayoutId id="2147483709" r:id="rId12"/>
    <p:sldLayoutId id="2147483702" r:id="rId13"/>
  </p:sldLayoutIdLst>
  <p:txStyles>
    <p:titleStyle>
      <a:lvl1pPr algn="l" defTabSz="914400" rtl="0" eaLnBrk="1" latinLnBrk="0" hangingPunct="1">
        <a:lnSpc>
          <a:spcPct val="90000"/>
        </a:lnSpc>
        <a:spcBef>
          <a:spcPct val="0"/>
        </a:spcBef>
        <a:buNone/>
        <a:defRPr sz="2400" b="0" kern="1200" spc="150" baseline="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40000"/>
          </a:schemeClr>
        </a:solidFill>
        <a:effectLst/>
      </p:bgPr>
    </p:bg>
    <p:spTree>
      <p:nvGrpSpPr>
        <p:cNvPr id="1" name=""/>
        <p:cNvGrpSpPr/>
        <p:nvPr/>
      </p:nvGrpSpPr>
      <p:grpSpPr>
        <a:xfrm>
          <a:off x="0" y="0"/>
          <a:ext cx="0" cy="0"/>
          <a:chOff x="0" y="0"/>
          <a:chExt cx="0" cy="0"/>
        </a:xfrm>
      </p:grpSpPr>
      <p:sp>
        <p:nvSpPr>
          <p:cNvPr id="17" name="Başlık 16">
            <a:extLst>
              <a:ext uri="{FF2B5EF4-FFF2-40B4-BE49-F238E27FC236}">
                <a16:creationId xmlns:a16="http://schemas.microsoft.com/office/drawing/2014/main" id="{3D0CB20F-6AE1-1AD7-2AA5-50FACF083EFD}"/>
              </a:ext>
            </a:extLst>
          </p:cNvPr>
          <p:cNvSpPr>
            <a:spLocks noGrp="1"/>
          </p:cNvSpPr>
          <p:nvPr>
            <p:ph type="ctrTitle"/>
          </p:nvPr>
        </p:nvSpPr>
        <p:spPr>
          <a:xfrm>
            <a:off x="2097598" y="1645920"/>
            <a:ext cx="7772400" cy="2194560"/>
          </a:xfrm>
        </p:spPr>
        <p:txBody>
          <a:bodyPr lIns="0" tIns="0" rIns="0" bIns="0" rtlCol="0">
            <a:normAutofit/>
          </a:bodyPr>
          <a:lstStyle/>
          <a:p>
            <a:pPr algn="ctr" rtl="0"/>
            <a:r>
              <a:rPr lang="tr" dirty="0">
                <a:latin typeface="Times New Roman" panose="02020603050405020304" pitchFamily="18" charset="0"/>
                <a:cs typeface="Times New Roman" panose="02020603050405020304" pitchFamily="18" charset="0"/>
              </a:rPr>
              <a:t>CÜMLE TÜRLERİ</a:t>
            </a:r>
          </a:p>
        </p:txBody>
      </p:sp>
    </p:spTree>
    <p:extLst>
      <p:ext uri="{BB962C8B-B14F-4D97-AF65-F5344CB8AC3E}">
        <p14:creationId xmlns:p14="http://schemas.microsoft.com/office/powerpoint/2010/main" val="258231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9F8BD8-47F8-4F47-DA1F-C4935E43CEC5}"/>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2.1. Şartlı Birleşik Cümleler: </a:t>
            </a:r>
            <a:r>
              <a:rPr lang="tr-TR" sz="1800" b="0" i="0" u="none" strike="noStrike" baseline="0" dirty="0">
                <a:latin typeface="Times New Roman" panose="02020603050405020304" pitchFamily="18" charset="0"/>
                <a:cs typeface="Times New Roman" panose="02020603050405020304" pitchFamily="18" charset="0"/>
              </a:rPr>
              <a:t>Temel cümleye şart ifadesine dayalı bir yan cümle ile bağlanmış cümlelerdir. Türkçede –</a:t>
            </a:r>
            <a:r>
              <a:rPr lang="tr-TR" sz="1800" b="0" i="0" u="none" strike="noStrike" baseline="0" dirty="0" err="1">
                <a:latin typeface="Times New Roman" panose="02020603050405020304" pitchFamily="18" charset="0"/>
                <a:cs typeface="Times New Roman" panose="02020603050405020304" pitchFamily="18" charset="0"/>
              </a:rPr>
              <a:t>sA</a:t>
            </a:r>
            <a:r>
              <a:rPr lang="tr-TR" sz="1800" b="0" i="0" u="none" strike="noStrike" baseline="0" dirty="0">
                <a:latin typeface="Times New Roman" panose="02020603050405020304" pitchFamily="18" charset="0"/>
                <a:cs typeface="Times New Roman" panose="02020603050405020304" pitchFamily="18" charset="0"/>
              </a:rPr>
              <a:t> şart eki almış yan cümle, temel cümleyi şart, zaman, tahmin, benzetme gibi anlamlarla tamamlar ve çoğu zaman zarf işlevinde temel cümleden önce gelir.</a:t>
            </a: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none" strike="noStrike" baseline="0" dirty="0">
                <a:latin typeface="Times New Roman" panose="02020603050405020304" pitchFamily="18" charset="0"/>
                <a:cs typeface="Times New Roman" panose="02020603050405020304" pitchFamily="18" charset="0"/>
              </a:rPr>
              <a:t>Bu sefer de geç gelirse </a:t>
            </a:r>
            <a:r>
              <a:rPr lang="tr-TR" sz="1800" b="0" i="0" u="none" strike="noStrike" baseline="0" dirty="0">
                <a:latin typeface="Times New Roman" panose="02020603050405020304" pitchFamily="18" charset="0"/>
                <a:cs typeface="Times New Roman" panose="02020603050405020304" pitchFamily="18" charset="0"/>
              </a:rPr>
              <a:t>/ bir daha beklemem.</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                   yan cümle                         temel cümle</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Onu seviyorsan, ayrılamayacaksan / </a:t>
            </a:r>
            <a:r>
              <a:rPr lang="tr-TR" sz="1800" b="0" i="0" u="none" strike="noStrike" baseline="0" dirty="0">
                <a:latin typeface="Times New Roman" panose="02020603050405020304" pitchFamily="18" charset="0"/>
                <a:cs typeface="Times New Roman" panose="02020603050405020304" pitchFamily="18" charset="0"/>
              </a:rPr>
              <a:t>bunu ona söylemelisin.</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yan cümle                  yan cümle                    temel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10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11E2E6-A609-CB1B-EEE1-70BD08487AC4}"/>
              </a:ext>
            </a:extLst>
          </p:cNvPr>
          <p:cNvSpPr>
            <a:spLocks noGrp="1"/>
          </p:cNvSpPr>
          <p:nvPr>
            <p:ph idx="1"/>
          </p:nvPr>
        </p:nvSpPr>
        <p:spPr>
          <a:xfrm>
            <a:off x="731520" y="2340864"/>
            <a:ext cx="9001760" cy="3749040"/>
          </a:xfrm>
        </p:spPr>
        <p:txBody>
          <a:bodyPr rtlCol="0"/>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2.2. İç İçe Birleşik Cümle: </a:t>
            </a:r>
            <a:r>
              <a:rPr lang="tr-TR" sz="1800" b="0" i="0" u="none" strike="noStrike" baseline="0" dirty="0">
                <a:latin typeface="Times New Roman" panose="02020603050405020304" pitchFamily="18" charset="0"/>
                <a:cs typeface="Times New Roman" panose="02020603050405020304" pitchFamily="18" charset="0"/>
              </a:rPr>
              <a:t>Bir cümlenin, bir görevle başka bir cümlenin içinde yer almasıyla oluşan birleşik cümleye iç içe birleşik cümle adı verilir. İç içe birleşik cümlede, iç cümle temel cümlenin nesnesi olur (Özkan, 2013). Temel cümlenin yüklemi çoklukla </a:t>
            </a:r>
            <a:r>
              <a:rPr lang="tr-TR" sz="1800" b="0" i="1" u="none" strike="noStrike" baseline="0" dirty="0">
                <a:latin typeface="Times New Roman" panose="02020603050405020304" pitchFamily="18" charset="0"/>
                <a:cs typeface="Times New Roman" panose="02020603050405020304" pitchFamily="18" charset="0"/>
              </a:rPr>
              <a:t>“de-, say-, zannet-, farz et-, bil-, gör-, addet-, duy-, işit-, um-” </a:t>
            </a:r>
            <a:r>
              <a:rPr lang="tr-TR" sz="1800" b="0" i="0" u="none" strike="noStrike" baseline="0" dirty="0">
                <a:latin typeface="Times New Roman" panose="02020603050405020304" pitchFamily="18" charset="0"/>
                <a:cs typeface="Times New Roman" panose="02020603050405020304" pitchFamily="18" charset="0"/>
              </a:rPr>
              <a:t>gibi duygu ifadesi taşıyan eylemlerden oluşur.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1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30A8-200A-2A0B-F17D-8EF18CD75E3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2F1BB2-DE72-E169-996D-1FD99C8ACDEF}"/>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MinionPro-Bold"/>
              </a:rPr>
              <a:t>Örnek: </a:t>
            </a:r>
            <a:r>
              <a:rPr lang="tr-TR" sz="1800" b="0" i="1" u="none" strike="noStrike" baseline="0" dirty="0">
                <a:latin typeface="MinionPro-It"/>
              </a:rPr>
              <a:t>Hangi liseyi bitirdiniz Selim Bey, / </a:t>
            </a:r>
            <a:r>
              <a:rPr lang="tr-TR" sz="1800" b="0" i="0" u="none" strike="noStrike" baseline="0" dirty="0">
                <a:latin typeface="MinionPro-Regular"/>
              </a:rPr>
              <a:t>diye soruyorum, daha önce sormadığımı düşünerek.</a:t>
            </a:r>
          </a:p>
          <a:p>
            <a:pPr marL="0" indent="0" algn="just">
              <a:lnSpc>
                <a:spcPct val="150000"/>
              </a:lnSpc>
              <a:buNone/>
            </a:pPr>
            <a:r>
              <a:rPr lang="tr-TR" sz="1800" b="0" i="1" u="none" strike="noStrike" baseline="0" dirty="0">
                <a:latin typeface="MinionPro-It"/>
              </a:rPr>
              <a:t>                            yan cümle                                                                temel cümle</a:t>
            </a:r>
          </a:p>
          <a:p>
            <a:pPr marL="0" indent="0" algn="just">
              <a:lnSpc>
                <a:spcPct val="150000"/>
              </a:lnSpc>
              <a:buNone/>
            </a:pPr>
            <a:r>
              <a:rPr lang="tr-TR" sz="1800" b="0" i="1" u="none" strike="noStrike" baseline="0" dirty="0">
                <a:latin typeface="MinionPro-It"/>
              </a:rPr>
              <a:t>Keşke teyzene benzeseydin </a:t>
            </a:r>
            <a:r>
              <a:rPr lang="tr-TR" sz="1800" b="1" i="1" u="none" strike="noStrike" baseline="0" dirty="0">
                <a:latin typeface="MinionPro-BoldIt"/>
              </a:rPr>
              <a:t>/ </a:t>
            </a:r>
            <a:r>
              <a:rPr lang="tr-TR" sz="1800" b="0" i="0" u="none" strike="noStrike" baseline="0" dirty="0">
                <a:latin typeface="MinionPro-Regular"/>
              </a:rPr>
              <a:t>demişti bana.</a:t>
            </a:r>
          </a:p>
          <a:p>
            <a:pPr marL="0" indent="0" algn="just">
              <a:lnSpc>
                <a:spcPct val="150000"/>
              </a:lnSpc>
              <a:buNone/>
            </a:pPr>
            <a:r>
              <a:rPr lang="tr-TR" i="1" dirty="0">
                <a:latin typeface="MinionPro-It"/>
              </a:rPr>
              <a:t>            y</a:t>
            </a:r>
            <a:r>
              <a:rPr lang="tr-TR" sz="1800" b="0" i="1" u="none" strike="noStrike" baseline="0" dirty="0">
                <a:latin typeface="MinionPro-It"/>
              </a:rPr>
              <a:t>an cümle                     temel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5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9C30-6E6E-EA83-0C94-E8EC2D7F506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8BFDC5-70C1-02AE-01CE-B664EF252BA0}"/>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1" u="none" strike="noStrike" baseline="0" dirty="0">
                <a:latin typeface="Times New Roman" panose="02020603050405020304" pitchFamily="18" charset="0"/>
                <a:cs typeface="Times New Roman" panose="02020603050405020304" pitchFamily="18" charset="0"/>
              </a:rPr>
              <a:t>2.3. </a:t>
            </a:r>
            <a:r>
              <a:rPr lang="tr-TR" sz="1800" b="1" i="1" u="none" strike="noStrike" baseline="0" dirty="0" err="1">
                <a:latin typeface="Times New Roman" panose="02020603050405020304" pitchFamily="18" charset="0"/>
                <a:cs typeface="Times New Roman" panose="02020603050405020304" pitchFamily="18" charset="0"/>
              </a:rPr>
              <a:t>ki’li</a:t>
            </a:r>
            <a:r>
              <a:rPr lang="tr-TR" sz="1800" b="1" i="1" u="none" strike="noStrike" baseline="0" dirty="0">
                <a:latin typeface="Times New Roman" panose="02020603050405020304" pitchFamily="18" charset="0"/>
                <a:cs typeface="Times New Roman" panose="02020603050405020304" pitchFamily="18" charset="0"/>
              </a:rPr>
              <a:t> Birleşik Cümle: </a:t>
            </a:r>
            <a:r>
              <a:rPr lang="tr-TR" sz="1800" b="0" i="0" u="none" strike="noStrike" baseline="0" dirty="0">
                <a:latin typeface="Times New Roman" panose="02020603050405020304" pitchFamily="18" charset="0"/>
                <a:cs typeface="Times New Roman" panose="02020603050405020304" pitchFamily="18" charset="0"/>
              </a:rPr>
              <a:t>Bir temel cümle ile temel cümleye ki bağlacı ile bağlanan bir yan cümleden oluşan birleşik cümledir. Bu yapıdaki cümlelerde temel cümle, yan cümleden önce yer alır. Bu durum Türkçenin öge sırasını belirleyen yardımcı ögenin asıl ögeden önce gelmesi kuralına uymaz.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55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B1DC-7EC6-470E-4EBC-376B7BE3BA8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615A27-EBF0-6734-5733-1D37D63D1E22}"/>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MinionPro-Bold"/>
              </a:rPr>
              <a:t>Örnek: </a:t>
            </a:r>
            <a:r>
              <a:rPr lang="tr-TR" sz="1800" b="0" i="0" u="none" strike="noStrike" baseline="0" dirty="0">
                <a:latin typeface="MinionPro-Regular"/>
              </a:rPr>
              <a:t>Buraya gelenler hep aynı kişiler olmalı</a:t>
            </a:r>
            <a:r>
              <a:rPr lang="tr-TR" sz="1800" b="0" i="1" u="none" strike="noStrike" baseline="0" dirty="0">
                <a:latin typeface="MinionPro-It"/>
              </a:rPr>
              <a:t>/ ki / </a:t>
            </a:r>
            <a:r>
              <a:rPr lang="tr-TR" sz="1800" b="0" i="0" u="none" strike="noStrike" baseline="0" dirty="0">
                <a:latin typeface="MinionPro-Regular"/>
              </a:rPr>
              <a:t>içeri girince bana garip garip baktılar.</a:t>
            </a:r>
          </a:p>
          <a:p>
            <a:pPr marL="0" indent="0" algn="just">
              <a:buNone/>
            </a:pPr>
            <a:r>
              <a:rPr lang="tr-TR" sz="1800" b="0" i="1" u="none" strike="noStrike" baseline="0" dirty="0">
                <a:latin typeface="MinionPro-It"/>
              </a:rPr>
              <a:t>                             temel cümle                                                            yan cümle</a:t>
            </a:r>
          </a:p>
          <a:p>
            <a:pPr marL="0" indent="0" algn="just">
              <a:buNone/>
            </a:pPr>
            <a:r>
              <a:rPr lang="tr-TR" sz="1800" b="0" i="0" u="none" strike="noStrike" baseline="0" dirty="0">
                <a:latin typeface="MinionPro-Regular"/>
              </a:rPr>
              <a:t>Örnekteki y</a:t>
            </a:r>
            <a:r>
              <a:rPr lang="tr-TR" sz="1800" b="0" i="1" u="none" strike="noStrike" baseline="0" dirty="0">
                <a:latin typeface="MinionPro-It"/>
              </a:rPr>
              <a:t>an cümle temel cümleyi zarf işlevi ile tamamlamaktadır. </a:t>
            </a:r>
            <a:r>
              <a:rPr lang="tr-TR" sz="1800" b="0" i="0" u="none" strike="noStrike" baseline="0" dirty="0">
                <a:latin typeface="MinionPro-Regular"/>
              </a:rPr>
              <a:t>Cümle, “İçeri girince bana garip garip baktıklarına göre buraya gelenler hep aynı kişiler olmalı.” biçiminde de olabilirdi.</a:t>
            </a:r>
          </a:p>
          <a:p>
            <a:pPr marL="0" indent="0" algn="just">
              <a:buNone/>
            </a:pPr>
            <a:r>
              <a:rPr lang="tr-TR" sz="1800" b="0" i="1" u="none" strike="noStrike" baseline="0" dirty="0">
                <a:latin typeface="MinionPro-It"/>
              </a:rPr>
              <a:t>Sanıyordu </a:t>
            </a:r>
            <a:r>
              <a:rPr lang="tr-TR" sz="1800" b="1" i="1" u="none" strike="noStrike" baseline="0" dirty="0">
                <a:latin typeface="MinionPro-BoldIt"/>
              </a:rPr>
              <a:t>/</a:t>
            </a:r>
            <a:r>
              <a:rPr lang="tr-TR" sz="1800" b="0" i="1" u="none" strike="noStrike" baseline="0" dirty="0">
                <a:latin typeface="MinionPro-It"/>
              </a:rPr>
              <a:t>ki/ </a:t>
            </a:r>
            <a:r>
              <a:rPr lang="tr-TR" sz="1800" b="0" i="0" u="none" strike="noStrike" baseline="0" dirty="0">
                <a:latin typeface="MinionPro-Regular"/>
              </a:rPr>
              <a:t>bir daha hiç mutlu olamayacak.</a:t>
            </a:r>
          </a:p>
          <a:p>
            <a:pPr marL="0" indent="0" algn="just">
              <a:buNone/>
            </a:pPr>
            <a:r>
              <a:rPr lang="tr-TR" sz="1800" b="0" i="1" u="none" strike="noStrike" baseline="0" dirty="0">
                <a:latin typeface="MinionPro-It"/>
              </a:rPr>
              <a:t>temel cümle                       yan cümle</a:t>
            </a:r>
          </a:p>
          <a:p>
            <a:pPr marL="0" indent="0" algn="just">
              <a:buNone/>
            </a:pPr>
            <a:r>
              <a:rPr lang="tr-TR" sz="1800" b="0" i="0" u="none" strike="noStrike" baseline="0" dirty="0">
                <a:latin typeface="MinionPro-Regular"/>
              </a:rPr>
              <a:t>Örnekteki y</a:t>
            </a:r>
            <a:r>
              <a:rPr lang="tr-TR" sz="1800" b="0" i="1" u="none" strike="noStrike" baseline="0" dirty="0">
                <a:latin typeface="MinionPro-It"/>
              </a:rPr>
              <a:t>an cümle, temel cümlenin nesnesi durumundadır. Cümle “</a:t>
            </a:r>
            <a:r>
              <a:rPr lang="tr-TR" sz="1800" b="0" i="0" u="none" strike="noStrike" baseline="0" dirty="0">
                <a:latin typeface="MinionPro-Regular"/>
              </a:rPr>
              <a:t>Bir daha hiç mutlu olamayacağını sanıyordu.” biçiminde de olabilirdi.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91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D2AD-EDB8-7E3A-8CB0-2299385BC86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C291FD-95DA-3E09-33C8-349646590739}"/>
              </a:ext>
            </a:extLst>
          </p:cNvPr>
          <p:cNvSpPr>
            <a:spLocks noGrp="1"/>
          </p:cNvSpPr>
          <p:nvPr>
            <p:ph idx="14"/>
          </p:nvPr>
        </p:nvSpPr>
        <p:spPr>
          <a:xfrm>
            <a:off x="1209040" y="196088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3. Sıralı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Sıralı cümle, yapıca ve/ya anlamca birbirine bağlı ancak tek başlarına kullanıldıklarında kendi içinde anlam bütünlüğü bulunan cümlelerden oluşan birleşik cümle türüdür (Eker, 2006). Sıralı cümleler yapısal olarak birbirlerine bağlama edatlarının yerine virgül(,) veya noktalı virgül(;) ile bağlanır. Cümleler arasında yan cümle temel cümle bağı yoktur. En az iki basit cümle arasında eş zamanda olma, ardışık olma, karşılaştırma ya da denkleştirme ilgisi vardır (Özkan, 2013).</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5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A254-C7C1-2EDB-2593-9410E1E034D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80A155-FDC6-033F-915B-F142F255FB5A}"/>
              </a:ext>
            </a:extLst>
          </p:cNvPr>
          <p:cNvSpPr>
            <a:spLocks noGrp="1"/>
          </p:cNvSpPr>
          <p:nvPr>
            <p:ph idx="14"/>
          </p:nvPr>
        </p:nvSpPr>
        <p:spPr>
          <a:xfrm>
            <a:off x="1402080" y="2377440"/>
            <a:ext cx="9945624" cy="3657600"/>
          </a:xfrm>
        </p:spPr>
        <p:txBody>
          <a:bodyPr/>
          <a:lstStyle/>
          <a:p>
            <a:pPr marL="0" indent="0" algn="just">
              <a:lnSpc>
                <a:spcPct val="150000"/>
              </a:lnSpc>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Sıralı cümleler; anlam bakımından birbirlerini tamamlayan, özneleri tümleçleri veya yüklemleri ortak olan cümlelerse </a:t>
            </a:r>
            <a:r>
              <a:rPr lang="tr-TR" sz="1800" b="0" i="1" u="none" strike="noStrike" baseline="0" dirty="0">
                <a:latin typeface="Times New Roman" panose="02020603050405020304" pitchFamily="18" charset="0"/>
                <a:cs typeface="Times New Roman" panose="02020603050405020304" pitchFamily="18" charset="0"/>
              </a:rPr>
              <a:t>bağımlı sıralı cümleler; </a:t>
            </a:r>
            <a:r>
              <a:rPr lang="tr-TR" sz="1800" b="0" i="0" u="none" strike="noStrike" baseline="0" dirty="0">
                <a:latin typeface="Times New Roman" panose="02020603050405020304" pitchFamily="18" charset="0"/>
                <a:cs typeface="Times New Roman" panose="02020603050405020304" pitchFamily="18" charset="0"/>
              </a:rPr>
              <a:t>aralarında anlamca yakınlık olan ancak özne, tümleç ya da yüklemleri ortak olmayan cümlelerse </a:t>
            </a:r>
            <a:r>
              <a:rPr lang="tr-TR" sz="1800" b="0" i="1" u="none" strike="noStrike" baseline="0" dirty="0">
                <a:latin typeface="Times New Roman" panose="02020603050405020304" pitchFamily="18" charset="0"/>
                <a:cs typeface="Times New Roman" panose="02020603050405020304" pitchFamily="18" charset="0"/>
              </a:rPr>
              <a:t>bağımsız sıralı cümleler </a:t>
            </a:r>
            <a:r>
              <a:rPr lang="tr-TR" sz="1800" b="0" i="0" u="none" strike="noStrike" baseline="0" dirty="0">
                <a:latin typeface="Times New Roman" panose="02020603050405020304" pitchFamily="18" charset="0"/>
                <a:cs typeface="Times New Roman" panose="02020603050405020304" pitchFamily="18" charset="0"/>
              </a:rPr>
              <a:t>olarak adlandırılır.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2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5A842-EA5E-1936-C666-6AA92B84E197}"/>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4600FB-9040-6410-EE69-E7DEC4D1D50F}"/>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Bir öğrenci geldi sınıfa /, /etrafa şöyle bir bakıp arka sıraya geçti.</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Örnekteki sıralı cümlenin öznesi (bir öğrenci) ortak olduğu için </a:t>
            </a:r>
            <a:r>
              <a:rPr lang="tr-TR" sz="1800" b="0" i="0" u="none" strike="noStrike" baseline="0" dirty="0">
                <a:latin typeface="Times New Roman" panose="02020603050405020304" pitchFamily="18" charset="0"/>
                <a:cs typeface="Times New Roman" panose="02020603050405020304" pitchFamily="18" charset="0"/>
              </a:rPr>
              <a:t>bağımlı sıralı cümledir.</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Yapısal olarak virgül ile birbirlerine bağlanan iki cümle de bağımsız yargı bildirmektedir.</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Ancak eylemlerde anlamsal olarak ardışıklık söz konusudur.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76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7724-D766-CE99-E41E-9ACB8EC0926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D34139-9AE2-0370-699D-8683508A3EF8}"/>
              </a:ext>
            </a:extLst>
          </p:cNvPr>
          <p:cNvSpPr>
            <a:spLocks noGrp="1"/>
          </p:cNvSpPr>
          <p:nvPr>
            <p:ph idx="14"/>
          </p:nvPr>
        </p:nvSpPr>
        <p:spPr>
          <a:xfrm>
            <a:off x="1402080" y="2377440"/>
            <a:ext cx="9945624" cy="3657600"/>
          </a:xfrm>
        </p:spPr>
        <p:txBody>
          <a:bodyPr/>
          <a:lstStyle/>
          <a:p>
            <a:pPr marL="0" indent="0" algn="just">
              <a:buNone/>
            </a:pPr>
            <a:r>
              <a:rPr lang="tr-TR" sz="1800" b="0" i="0" u="none" strike="noStrike" baseline="0" dirty="0">
                <a:latin typeface="MinionPro-Regular"/>
              </a:rPr>
              <a:t>Annem her sabah saat 7’de beni uyandırır /, / öperek okula uğurlardı.</a:t>
            </a:r>
          </a:p>
          <a:p>
            <a:pPr marL="0" indent="0" algn="just">
              <a:buNone/>
            </a:pPr>
            <a:r>
              <a:rPr lang="tr-TR" sz="1800" b="0" i="1" u="none" strike="noStrike" baseline="0" dirty="0">
                <a:latin typeface="MinionPro-It"/>
              </a:rPr>
              <a:t>Örnekteki sıralı cümlenin hem öznesi (annem) hem de nesnesi (beni) ortak </a:t>
            </a:r>
            <a:r>
              <a:rPr lang="tr-TR" sz="1800" b="0" i="0" u="none" strike="noStrike" baseline="0" dirty="0">
                <a:latin typeface="MinionPro-Regular"/>
              </a:rPr>
              <a:t>bağımlı sıralı cümledir.</a:t>
            </a:r>
          </a:p>
          <a:p>
            <a:pPr marL="0" indent="0" algn="just">
              <a:buNone/>
            </a:pPr>
            <a:endParaRPr lang="tr-TR" sz="1800" b="0" i="0" u="none" strike="noStrike" baseline="0" dirty="0">
              <a:latin typeface="MinionPro-Regular"/>
            </a:endParaRPr>
          </a:p>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Yüksek makamlar yüksek tepeler gibidir/, /koşarak çıkanlar nefes darlığı hisseder. (Cenap </a:t>
            </a:r>
            <a:r>
              <a:rPr lang="tr-TR" sz="1800" b="0" i="0" u="none" strike="noStrike" baseline="0" dirty="0" err="1">
                <a:latin typeface="Times New Roman" panose="02020603050405020304" pitchFamily="18" charset="0"/>
                <a:cs typeface="Times New Roman" panose="02020603050405020304" pitchFamily="18" charset="0"/>
              </a:rPr>
              <a:t>Şahabeddin</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Örnekteki sıralı cümle aralarında benzetme ilgisi bulunan </a:t>
            </a:r>
            <a:r>
              <a:rPr lang="tr-TR" sz="1800" b="0" i="0" u="none" strike="noStrike" baseline="0" dirty="0">
                <a:latin typeface="Times New Roman" panose="02020603050405020304" pitchFamily="18" charset="0"/>
                <a:cs typeface="Times New Roman" panose="02020603050405020304" pitchFamily="18" charset="0"/>
              </a:rPr>
              <a:t>bağımsız sıralı cümledir. Ortak ögeleri yoktur.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51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3252-4482-5EE8-0DC2-257A56EE3C1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F0934D-E6CE-9824-1A1F-E0D73DB6E82E}"/>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4. Bağlı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Bağlama edatlarıyla (bağlaç) birbirine bağlanmış ve aralarında anlamca ilişki bulunan sıralı cümlelere bağlı cümle denir (Eker, 2006). Bağlı cümleler “ve, veya, da, fakat, ama, lakin, halbuki, meğer, -</a:t>
            </a:r>
            <a:r>
              <a:rPr lang="tr-TR" sz="1800" b="0" i="0" u="none" strike="noStrike" baseline="0" dirty="0" err="1">
                <a:latin typeface="Times New Roman" panose="02020603050405020304" pitchFamily="18" charset="0"/>
                <a:cs typeface="Times New Roman" panose="02020603050405020304" pitchFamily="18" charset="0"/>
              </a:rPr>
              <a:t>masına</a:t>
            </a:r>
            <a:r>
              <a:rPr lang="tr-TR" sz="1800" b="0" i="0" u="none" strike="noStrike" baseline="0" dirty="0">
                <a:latin typeface="Times New Roman" panose="02020603050405020304" pitchFamily="18" charset="0"/>
                <a:cs typeface="Times New Roman" panose="02020603050405020304" pitchFamily="18" charset="0"/>
              </a:rPr>
              <a:t> rağmen, -</a:t>
            </a:r>
            <a:r>
              <a:rPr lang="tr-TR" sz="1800" b="0" i="0" u="none" strike="noStrike" baseline="0" dirty="0" err="1">
                <a:latin typeface="Times New Roman" panose="02020603050405020304" pitchFamily="18" charset="0"/>
                <a:cs typeface="Times New Roman" panose="02020603050405020304" pitchFamily="18" charset="0"/>
              </a:rPr>
              <a:t>dığı</a:t>
            </a:r>
            <a:r>
              <a:rPr lang="tr-TR" sz="1800" b="0" i="0" u="none" strike="noStrike" baseline="0" dirty="0">
                <a:latin typeface="Times New Roman" panose="02020603050405020304" pitchFamily="18" charset="0"/>
                <a:cs typeface="Times New Roman" panose="02020603050405020304" pitchFamily="18" charset="0"/>
              </a:rPr>
              <a:t> halde, bu nedenle, bu yüzden vb.” bağlaçlarla birbirine bağlanmış cümleler topluluğudur. Her biri bağımsız bir cümle olan bu cümleler arasındaki anlam ilişkisi, bağlaçlarla sağlanmakta ya da pekiştirilmektedir. (Karahan, 1995: 65).</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13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7E8C8E5-56E0-6B01-6C85-084D354E3403}"/>
              </a:ext>
            </a:extLst>
          </p:cNvPr>
          <p:cNvPicPr>
            <a:picLocks noGrp="1" noChangeAspect="1"/>
          </p:cNvPicPr>
          <p:nvPr>
            <p:ph idx="1"/>
          </p:nvPr>
        </p:nvPicPr>
        <p:blipFill>
          <a:blip r:embed="rId2"/>
          <a:stretch>
            <a:fillRect/>
          </a:stretch>
        </p:blipFill>
        <p:spPr>
          <a:xfrm>
            <a:off x="893618" y="612611"/>
            <a:ext cx="10089573" cy="5645727"/>
          </a:xfrm>
          <a:prstGeom prst="rect">
            <a:avLst/>
          </a:prstGeom>
        </p:spPr>
      </p:pic>
    </p:spTree>
    <p:extLst>
      <p:ext uri="{BB962C8B-B14F-4D97-AF65-F5344CB8AC3E}">
        <p14:creationId xmlns:p14="http://schemas.microsoft.com/office/powerpoint/2010/main" val="416955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81F8-C2E4-0020-1F72-25863FC71BFE}"/>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A84442-EB2F-9536-0210-78F9A9923291}"/>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sng" strike="noStrike" baseline="0" dirty="0">
                <a:latin typeface="Times New Roman" panose="02020603050405020304" pitchFamily="18" charset="0"/>
                <a:cs typeface="Times New Roman" panose="02020603050405020304" pitchFamily="18" charset="0"/>
              </a:rPr>
              <a:t>Dünyada her şeye değer biçmek mümkündür </a:t>
            </a:r>
            <a:r>
              <a:rPr lang="tr-TR" sz="1800" b="0" i="1" u="none" strike="noStrike" baseline="0" dirty="0">
                <a:latin typeface="Times New Roman" panose="02020603050405020304" pitchFamily="18" charset="0"/>
                <a:cs typeface="Times New Roman" panose="02020603050405020304" pitchFamily="18" charset="0"/>
              </a:rPr>
              <a:t>fakat </a:t>
            </a:r>
            <a:r>
              <a:rPr lang="tr-TR" u="sng" dirty="0">
                <a:latin typeface="Times New Roman" panose="02020603050405020304" pitchFamily="18" charset="0"/>
                <a:cs typeface="Times New Roman" panose="02020603050405020304" pitchFamily="18" charset="0"/>
              </a:rPr>
              <a:t>öğretmenin eserine değer biçilemez</a:t>
            </a:r>
            <a:r>
              <a:rPr lang="tr-TR" dirty="0">
                <a:latin typeface="Times New Roman" panose="02020603050405020304" pitchFamily="18" charset="0"/>
                <a:cs typeface="Times New Roman" panose="02020603050405020304" pitchFamily="18" charset="0"/>
              </a:rPr>
              <a:t>. (Sokrates)</a:t>
            </a: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I. cümle                                               </a:t>
            </a:r>
            <a:r>
              <a:rPr lang="tr-TR" sz="1800" b="0" i="1" u="none" strike="noStrike" baseline="0" dirty="0" err="1">
                <a:latin typeface="Times New Roman" panose="02020603050405020304" pitchFamily="18" charset="0"/>
                <a:cs typeface="Times New Roman" panose="02020603050405020304" pitchFamily="18" charset="0"/>
              </a:rPr>
              <a:t>II.cümle</a:t>
            </a:r>
            <a:r>
              <a:rPr lang="tr-TR" sz="1800" b="0" i="1" u="none" strike="noStrike" baseline="0" dirty="0">
                <a:latin typeface="Times New Roman" panose="02020603050405020304" pitchFamily="18" charset="0"/>
                <a:cs typeface="Times New Roman" panose="02020603050405020304" pitchFamily="18" charset="0"/>
              </a:rPr>
              <a:t> </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Yukarıdaki cümle </a:t>
            </a:r>
            <a:r>
              <a:rPr lang="tr-TR" sz="1800" b="0" i="0" u="none" strike="noStrike" baseline="0" dirty="0">
                <a:latin typeface="Times New Roman" panose="02020603050405020304" pitchFamily="18" charset="0"/>
                <a:cs typeface="Times New Roman" panose="02020603050405020304" pitchFamily="18" charset="0"/>
              </a:rPr>
              <a:t>“fakat” </a:t>
            </a:r>
            <a:r>
              <a:rPr lang="tr-TR" sz="1800" b="0" i="1" u="none" strike="noStrike" baseline="0" dirty="0">
                <a:latin typeface="Times New Roman" panose="02020603050405020304" pitchFamily="18" charset="0"/>
                <a:cs typeface="Times New Roman" panose="02020603050405020304" pitchFamily="18" charset="0"/>
              </a:rPr>
              <a:t>bağlacıyla birbirine bağlanmış bağlı cümledir.</a:t>
            </a:r>
          </a:p>
        </p:txBody>
      </p:sp>
    </p:spTree>
    <p:extLst>
      <p:ext uri="{BB962C8B-B14F-4D97-AF65-F5344CB8AC3E}">
        <p14:creationId xmlns:p14="http://schemas.microsoft.com/office/powerpoint/2010/main" val="303201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2CD8-E251-8CB9-A7FB-D11BCC9D7A8D}"/>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584BE1-452A-D8D9-04DE-07FE0638A30A}"/>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0" i="0" u="sng" strike="noStrike" baseline="0" dirty="0">
                <a:latin typeface="Times New Roman" panose="02020603050405020304" pitchFamily="18" charset="0"/>
                <a:cs typeface="Times New Roman" panose="02020603050405020304" pitchFamily="18" charset="0"/>
              </a:rPr>
              <a:t>Belki onlar seviyorlar</a:t>
            </a:r>
            <a:r>
              <a:rPr lang="tr-TR" sz="1800" b="0" i="0"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da </a:t>
            </a:r>
            <a:r>
              <a:rPr lang="tr-TR" sz="1800" b="0" i="0" u="sng" strike="noStrike" baseline="0" dirty="0">
                <a:latin typeface="Times New Roman" panose="02020603050405020304" pitchFamily="18" charset="0"/>
                <a:cs typeface="Times New Roman" panose="02020603050405020304" pitchFamily="18" charset="0"/>
              </a:rPr>
              <a:t>ben farkına varmıyorum</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Yukarıdaki cümle </a:t>
            </a:r>
            <a:r>
              <a:rPr lang="tr-TR" sz="1800" b="0" i="0" u="none" strike="noStrike" baseline="0" dirty="0">
                <a:latin typeface="Times New Roman" panose="02020603050405020304" pitchFamily="18" charset="0"/>
                <a:cs typeface="Times New Roman" panose="02020603050405020304" pitchFamily="18" charset="0"/>
              </a:rPr>
              <a:t>“de” </a:t>
            </a:r>
            <a:r>
              <a:rPr lang="tr-TR" sz="1800" b="0" i="1" u="none" strike="noStrike" baseline="0" dirty="0">
                <a:latin typeface="Times New Roman" panose="02020603050405020304" pitchFamily="18" charset="0"/>
                <a:cs typeface="Times New Roman" panose="02020603050405020304" pitchFamily="18" charset="0"/>
              </a:rPr>
              <a:t>bağlacıyla birbirine bağlanmış bağlı cümledir.</a:t>
            </a:r>
          </a:p>
          <a:p>
            <a:pPr marL="0"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41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05E8-2C35-5CD0-2CD9-6320C650A86E}"/>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46627A-C5E7-AF09-BAC7-286340232AEF}"/>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Yüklemin Türüne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Türkçede söz varlığı adlar ve eylemler olarak iki temel grupta toplanır. Türkçe söz diziminde de yüklem, bu iki türden biri ile oluşur. Bir cümlenin yüklemi çekimli bir eylem ya da ek-eylem almış ad türünden bir sözcüktür. Buna göre Türkçede cümleler yüklemin türüne göre </a:t>
            </a:r>
            <a:r>
              <a:rPr lang="tr-TR" sz="1800" b="0" i="1" u="none" strike="noStrike" baseline="0" dirty="0">
                <a:latin typeface="Times New Roman" panose="02020603050405020304" pitchFamily="18" charset="0"/>
                <a:cs typeface="Times New Roman" panose="02020603050405020304" pitchFamily="18" charset="0"/>
              </a:rPr>
              <a:t>eylem cümlesi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ad cümlesi </a:t>
            </a:r>
            <a:r>
              <a:rPr lang="tr-TR" sz="1800" b="0" i="0" u="none" strike="noStrike" baseline="0" dirty="0">
                <a:latin typeface="Times New Roman" panose="02020603050405020304" pitchFamily="18" charset="0"/>
                <a:cs typeface="Times New Roman" panose="02020603050405020304" pitchFamily="18" charset="0"/>
              </a:rPr>
              <a:t>olarak ikiye ayrılır.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2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3FFF-69E4-96C2-E606-3444C578BD0D}"/>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D9DE7F-D22D-E555-0C70-93405B9023FB}"/>
              </a:ext>
            </a:extLst>
          </p:cNvPr>
          <p:cNvSpPr>
            <a:spLocks noGrp="1"/>
          </p:cNvSpPr>
          <p:nvPr>
            <p:ph idx="14"/>
          </p:nvPr>
        </p:nvSpPr>
        <p:spPr>
          <a:xfrm>
            <a:off x="1402080" y="1544320"/>
            <a:ext cx="9945624" cy="449072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1. Eylem Cümlesi</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çekimli bir eylem ya da birleşik eylem olan cümlelere eylem cümlesi denir (Eker, 2006; Özkan, 2013). Yüklem olan ve yargı taşıyan bütün eylemler kip ve kişi eki –emir kipinin 2. kişi ve bütün kiplerin 3. tekil kişileri dışında- taşırlar. </a:t>
            </a:r>
            <a:r>
              <a:rPr lang="tr-TR" sz="1800" b="1" i="0" u="none" strike="noStrike" baseline="0" dirty="0">
                <a:latin typeface="Times New Roman" panose="02020603050405020304" pitchFamily="18" charset="0"/>
                <a:cs typeface="Times New Roman" panose="02020603050405020304" pitchFamily="18" charset="0"/>
              </a:rPr>
              <a:t>Bildirme kipleri </a:t>
            </a:r>
            <a:r>
              <a:rPr lang="tr-TR" sz="1800" b="0" i="0" u="none" strike="noStrike" baseline="0" dirty="0">
                <a:latin typeface="Times New Roman" panose="02020603050405020304" pitchFamily="18" charset="0"/>
                <a:cs typeface="Times New Roman" panose="02020603050405020304" pitchFamily="18" charset="0"/>
              </a:rPr>
              <a:t>kurulan eylem cümleleri bir oluşu, bir durumu bildirir. </a:t>
            </a:r>
            <a:r>
              <a:rPr lang="tr-TR" sz="1800" b="1" i="0" u="none" strike="noStrike" baseline="0" dirty="0">
                <a:latin typeface="Times New Roman" panose="02020603050405020304" pitchFamily="18" charset="0"/>
                <a:cs typeface="Times New Roman" panose="02020603050405020304" pitchFamily="18" charset="0"/>
              </a:rPr>
              <a:t>Tasarlama kipleriyle </a:t>
            </a:r>
            <a:r>
              <a:rPr lang="tr-TR" sz="1800" b="0" i="0" u="none" strike="noStrike" baseline="0" dirty="0">
                <a:latin typeface="Times New Roman" panose="02020603050405020304" pitchFamily="18" charset="0"/>
                <a:cs typeface="Times New Roman" panose="02020603050405020304" pitchFamily="18" charset="0"/>
              </a:rPr>
              <a:t>kurulan eylem cümleleri ise bir duyguyu bir isteği belirtme ifadesi taşır. Eylem cümlelerinde yüklem olan eylem, basit, türemiş ya da birleşik eylem olabilir, bildirme ve tasarlama kiplerinden biriyle basit ya da birleşik çekime girebilir.</a:t>
            </a:r>
          </a:p>
        </p:txBody>
      </p:sp>
    </p:spTree>
    <p:extLst>
      <p:ext uri="{BB962C8B-B14F-4D97-AF65-F5344CB8AC3E}">
        <p14:creationId xmlns:p14="http://schemas.microsoft.com/office/powerpoint/2010/main" val="303301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D72A-BE58-157F-62BA-0510F94F49E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AFECE8-3BA5-92EB-E336-6FD131C5D07C}"/>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0" i="0" u="none" strike="noStrike" baseline="0">
                <a:latin typeface="Times New Roman" panose="02020603050405020304" pitchFamily="18" charset="0"/>
                <a:cs typeface="Times New Roman" panose="02020603050405020304" pitchFamily="18" charset="0"/>
              </a:rPr>
              <a:t>Geçişli eylem </a:t>
            </a:r>
            <a:r>
              <a:rPr lang="tr-TR" sz="1800" b="0" i="0" u="none" strike="noStrike" baseline="0" dirty="0">
                <a:latin typeface="Times New Roman" panose="02020603050405020304" pitchFamily="18" charset="0"/>
                <a:cs typeface="Times New Roman" panose="02020603050405020304" pitchFamily="18" charset="0"/>
              </a:rPr>
              <a:t>cümlelerinde cümlenin bütün ögeleri (özne, yüklem, nesne, yer tamlayıcısı ve zarf tümleci) bulunabilirken; geçişsiz eylem cümlelerinde nesne, geçişsiz- edilgen eylemli cümlelerde özne bulunmaz.</a:t>
            </a:r>
          </a:p>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Bir yanımda sızlayan bir yara </a:t>
            </a:r>
            <a:r>
              <a:rPr lang="tr-TR" sz="1800" b="0" i="1" u="none" strike="noStrike" baseline="0" dirty="0">
                <a:latin typeface="Times New Roman" panose="02020603050405020304" pitchFamily="18" charset="0"/>
                <a:cs typeface="Times New Roman" panose="02020603050405020304" pitchFamily="18" charset="0"/>
              </a:rPr>
              <a:t>kaldı.</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Senin bugün geleceğini </a:t>
            </a:r>
            <a:r>
              <a:rPr lang="tr-TR" sz="1800" b="0" i="1" u="none" strike="noStrike" baseline="0" dirty="0">
                <a:latin typeface="Times New Roman" panose="02020603050405020304" pitchFamily="18" charset="0"/>
                <a:cs typeface="Times New Roman" panose="02020603050405020304" pitchFamily="18" charset="0"/>
              </a:rPr>
              <a:t>biliyor muydu?</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Memurluk sınavına sen de </a:t>
            </a:r>
            <a:r>
              <a:rPr lang="tr-TR" sz="1800" b="0" i="1" u="none" strike="noStrike" baseline="0" dirty="0">
                <a:latin typeface="Times New Roman" panose="02020603050405020304" pitchFamily="18" charset="0"/>
                <a:cs typeface="Times New Roman" panose="02020603050405020304" pitchFamily="18" charset="0"/>
              </a:rPr>
              <a:t>başvursan.</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Oturduğumuz kattan şehrin bütün ışıkları </a:t>
            </a:r>
            <a:r>
              <a:rPr lang="tr-TR" sz="1800" b="0" i="1" u="none" strike="noStrike" baseline="0" dirty="0">
                <a:latin typeface="Times New Roman" panose="02020603050405020304" pitchFamily="18" charset="0"/>
                <a:cs typeface="Times New Roman" panose="02020603050405020304" pitchFamily="18" charset="0"/>
              </a:rPr>
              <a:t>görülüyordu.</a:t>
            </a: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65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704C-9F6A-5B12-79BA-3EEDE5263BB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AA0C46-BF66-9910-B8C4-12561B4EBF91}"/>
              </a:ext>
            </a:extLst>
          </p:cNvPr>
          <p:cNvSpPr>
            <a:spLocks noGrp="1"/>
          </p:cNvSpPr>
          <p:nvPr>
            <p:ph idx="14"/>
          </p:nvPr>
        </p:nvSpPr>
        <p:spPr>
          <a:xfrm>
            <a:off x="1402080" y="2377440"/>
            <a:ext cx="9945624" cy="3657600"/>
          </a:xfrm>
        </p:spPr>
        <p:txBody>
          <a:bodyPr>
            <a:normAutofit/>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2. Ad Cümlesi</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Yüklemi ad, ad soylu sözcük ya da söz sözcük öbeği olan bağımsız yargılı anlatıma </a:t>
            </a:r>
            <a:r>
              <a:rPr lang="tr-TR" sz="1800" b="0" i="1" u="none" strike="noStrike" baseline="0" dirty="0">
                <a:latin typeface="Times New Roman" panose="02020603050405020304" pitchFamily="18" charset="0"/>
                <a:cs typeface="Times New Roman" panose="02020603050405020304" pitchFamily="18" charset="0"/>
              </a:rPr>
              <a:t>ad cümlesi </a:t>
            </a:r>
            <a:r>
              <a:rPr lang="tr-TR" sz="1800" b="0" i="0" u="none" strike="noStrike" baseline="0" dirty="0">
                <a:latin typeface="Times New Roman" panose="02020603050405020304" pitchFamily="18" charset="0"/>
                <a:cs typeface="Times New Roman" panose="02020603050405020304" pitchFamily="18" charset="0"/>
              </a:rPr>
              <a:t>denir. Ad türünden bir sözcük veya sözcük öbeği </a:t>
            </a:r>
            <a:r>
              <a:rPr lang="tr-TR" sz="1800" b="1" i="0" u="none" strike="noStrike" baseline="0" dirty="0">
                <a:latin typeface="Times New Roman" panose="02020603050405020304" pitchFamily="18" charset="0"/>
                <a:cs typeface="Times New Roman" panose="02020603050405020304" pitchFamily="18" charset="0"/>
              </a:rPr>
              <a:t>ek-eylemle </a:t>
            </a:r>
            <a:r>
              <a:rPr lang="tr-TR" sz="1800" b="0" i="0" u="none" strike="noStrike" baseline="0" dirty="0">
                <a:latin typeface="Times New Roman" panose="02020603050405020304" pitchFamily="18" charset="0"/>
                <a:cs typeface="Times New Roman" panose="02020603050405020304" pitchFamily="18" charset="0"/>
              </a:rPr>
              <a:t>çekimlenerek yargı </a:t>
            </a:r>
            <a:r>
              <a:rPr lang="nb-NO" sz="1800" b="0" i="0" u="none" strike="noStrike" baseline="0" dirty="0">
                <a:latin typeface="Times New Roman" panose="02020603050405020304" pitchFamily="18" charset="0"/>
                <a:cs typeface="Times New Roman" panose="02020603050405020304" pitchFamily="18" charset="0"/>
              </a:rPr>
              <a:t>bildirir (Eker, 2006; Özkan, 2013).</a:t>
            </a:r>
            <a:r>
              <a:rPr lang="tr-TR" sz="1800" b="0" i="0" u="none" strike="noStrike" baseline="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00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D27A-51C3-FC47-AAFE-43E952DF029F}"/>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4BF0CA-099E-F0E3-70F5-5071265C8590}"/>
              </a:ext>
            </a:extLst>
          </p:cNvPr>
          <p:cNvSpPr>
            <a:spLocks noGrp="1"/>
          </p:cNvSpPr>
          <p:nvPr>
            <p:ph idx="14"/>
          </p:nvPr>
        </p:nvSpPr>
        <p:spPr>
          <a:xfrm>
            <a:off x="1402080" y="2377440"/>
            <a:ext cx="9945624" cy="3657600"/>
          </a:xfrm>
        </p:spPr>
        <p:txBody>
          <a:bodyPr/>
          <a:lstStyle/>
          <a:p>
            <a:pPr marL="0" indent="0" algn="just">
              <a:lnSpc>
                <a:spcPct val="150000"/>
              </a:lnSpc>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Genellikle özne ve yüklemden oluşan ad cümlelerinde çok sık olmasa da diğer öğelere de rastlanır ve bu cümleler genellikle nesne almazlar. Eğer bir ad cümlesinde nesne varsa o nesne, temel cümlenin değil söz konusu ad cümlesinin ögelerinden birinin nesnesidir. Çeşitli kiplerde çekimlenmiş olan “var” ve “yok” adlarının yüklem olduğu cümleler de en sık karşılaşılan ad cümlelerindendir.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8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4840-317C-D86C-423C-1A95307BC8CF}"/>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020AF0-270A-E178-C8D8-A026C211F518}"/>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Ne dilenecek hali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var</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ne zekat verecek malı </a:t>
            </a:r>
            <a:r>
              <a:rPr lang="tr-TR" sz="1800" b="0" i="1" u="none" strike="noStrike" baseline="0" dirty="0">
                <a:latin typeface="Times New Roman" panose="02020603050405020304" pitchFamily="18" charset="0"/>
                <a:cs typeface="Times New Roman" panose="02020603050405020304" pitchFamily="18" charset="0"/>
              </a:rPr>
              <a:t>var.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Anadolu’da kutsal sayılan ağaçlardan biri de </a:t>
            </a:r>
            <a:r>
              <a:rPr lang="tr-TR" sz="1800" b="0" i="1" u="none" strike="noStrike" baseline="0" dirty="0">
                <a:latin typeface="Times New Roman" panose="02020603050405020304" pitchFamily="18" charset="0"/>
                <a:cs typeface="Times New Roman" panose="02020603050405020304" pitchFamily="18" charset="0"/>
              </a:rPr>
              <a:t>gürgen ağacıdır.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Onun gibi sevilmiş, benimsenmiş bir lider </a:t>
            </a:r>
            <a:r>
              <a:rPr lang="tr-TR" sz="1800" b="0" i="1" u="none" strike="noStrike" baseline="0" dirty="0">
                <a:latin typeface="Times New Roman" panose="02020603050405020304" pitchFamily="18" charset="0"/>
                <a:cs typeface="Times New Roman" panose="02020603050405020304" pitchFamily="18" charset="0"/>
              </a:rPr>
              <a:t>yoktur </a:t>
            </a:r>
            <a:r>
              <a:rPr lang="tr-TR" sz="1800" b="0" i="0" u="none" strike="noStrike" baseline="0" dirty="0">
                <a:latin typeface="Times New Roman" panose="02020603050405020304" pitchFamily="18" charset="0"/>
                <a:cs typeface="Times New Roman" panose="02020603050405020304" pitchFamily="18" charset="0"/>
              </a:rPr>
              <a:t>bu coğrafyada.</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259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736C-E6E2-AB10-EF1B-FF1B0CA6852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C48A35-B6D4-C807-7EA4-F7077A82D06D}"/>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Yüklemin Yerine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Türkçede söz diziminin en temel kuralı yüklemin sonda olmasıdır. Ancak yüklem çeşitli nedenlerle cümle içinde farklı yerlerde kullanılabilir. Kimi zaman da yüklem cümlede olmayabilir. Söz diziminde yüklemin cümlede bulunduğu yere bakılarak cümleler, </a:t>
            </a:r>
            <a:r>
              <a:rPr lang="tr-TR" sz="1800" b="0" i="1" u="none" strike="noStrike" baseline="0" dirty="0">
                <a:latin typeface="Times New Roman" panose="02020603050405020304" pitchFamily="18" charset="0"/>
                <a:cs typeface="Times New Roman" panose="02020603050405020304" pitchFamily="18" charset="0"/>
              </a:rPr>
              <a:t>kurallı cümle </a:t>
            </a:r>
            <a:r>
              <a:rPr lang="tr-TR" sz="1800" b="0" i="0" u="none" strike="noStrike" baseline="0" dirty="0">
                <a:latin typeface="Times New Roman" panose="02020603050405020304" pitchFamily="18" charset="0"/>
                <a:cs typeface="Times New Roman" panose="02020603050405020304" pitchFamily="18" charset="0"/>
              </a:rPr>
              <a:t>veya </a:t>
            </a:r>
            <a:r>
              <a:rPr lang="tr-TR" sz="1800" b="0" i="1" u="none" strike="noStrike" baseline="0" dirty="0">
                <a:latin typeface="Times New Roman" panose="02020603050405020304" pitchFamily="18" charset="0"/>
                <a:cs typeface="Times New Roman" panose="02020603050405020304" pitchFamily="18" charset="0"/>
              </a:rPr>
              <a:t>devrik cümle </a:t>
            </a:r>
            <a:r>
              <a:rPr lang="tr-TR" sz="1800" b="0" i="0" u="none" strike="noStrike" baseline="0" dirty="0">
                <a:latin typeface="Times New Roman" panose="02020603050405020304" pitchFamily="18" charset="0"/>
                <a:cs typeface="Times New Roman" panose="02020603050405020304" pitchFamily="18" charset="0"/>
              </a:rPr>
              <a:t>olarak adlandırılır.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86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1D31-9FF7-981A-AAF1-31B808FD00C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1EBA8B-87E6-F40E-9EC6-9EBD083A2CE3}"/>
              </a:ext>
            </a:extLst>
          </p:cNvPr>
          <p:cNvSpPr>
            <a:spLocks noGrp="1"/>
          </p:cNvSpPr>
          <p:nvPr>
            <p:ph idx="14"/>
          </p:nvPr>
        </p:nvSpPr>
        <p:spPr>
          <a:xfrm>
            <a:off x="1402080" y="1371600"/>
            <a:ext cx="9945624" cy="4663440"/>
          </a:xfrm>
        </p:spPr>
        <p:txBody>
          <a:bodyPr>
            <a:normAutofit lnSpcReduction="10000"/>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1. Kurallı (Düz) Cümle</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Türkçenin söz dizimi kurallarına uygun olarak yüklemin sonda olduğu cümlelere </a:t>
            </a:r>
            <a:r>
              <a:rPr lang="tr-TR" sz="1800" b="0" i="1" u="none" strike="noStrike" baseline="0" dirty="0">
                <a:latin typeface="Times New Roman" panose="02020603050405020304" pitchFamily="18" charset="0"/>
                <a:cs typeface="Times New Roman" panose="02020603050405020304" pitchFamily="18" charset="0"/>
              </a:rPr>
              <a:t>kurallı cümle </a:t>
            </a:r>
            <a:r>
              <a:rPr lang="tr-TR" sz="1800" b="0" i="0" u="none" strike="noStrike" baseline="0" dirty="0">
                <a:latin typeface="Times New Roman" panose="02020603050405020304" pitchFamily="18" charset="0"/>
                <a:cs typeface="Times New Roman" panose="02020603050405020304" pitchFamily="18" charset="0"/>
              </a:rPr>
              <a:t>denir. Cümlenin temel ögesi olan yüklem sonda, tamamlayıcı ve yardımcı ögeler yüklemden önce bulunur (Özkan, 2013). Kurallı cümlede söz dizimi Özne + Nesne/Tümleç + Yüklem biçimindedir.</a:t>
            </a:r>
          </a:p>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Cebinden mendilini çıkarıp gözlerimi </a:t>
            </a:r>
            <a:r>
              <a:rPr lang="tr-TR" sz="1800" b="0" i="1" u="sng" strike="noStrike" baseline="0" dirty="0">
                <a:latin typeface="Times New Roman" panose="02020603050405020304" pitchFamily="18" charset="0"/>
                <a:cs typeface="Times New Roman" panose="02020603050405020304" pitchFamily="18" charset="0"/>
              </a:rPr>
              <a:t>siliyor.</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(eylem)</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Bugün çok </a:t>
            </a:r>
            <a:r>
              <a:rPr lang="tr-TR" sz="1800" b="0" i="1" u="sng" strike="noStrike" baseline="0" dirty="0">
                <a:latin typeface="Times New Roman" panose="02020603050405020304" pitchFamily="18" charset="0"/>
                <a:cs typeface="Times New Roman" panose="02020603050405020304" pitchFamily="18" charset="0"/>
              </a:rPr>
              <a:t>hastayım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(ad)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96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E190DE-7038-A78B-4C8D-7C00A492015E}"/>
              </a:ext>
            </a:extLst>
          </p:cNvPr>
          <p:cNvSpPr>
            <a:spLocks noGrp="1"/>
          </p:cNvSpPr>
          <p:nvPr>
            <p:ph idx="1"/>
          </p:nvPr>
        </p:nvSpPr>
        <p:spPr>
          <a:xfrm>
            <a:off x="1162878" y="731520"/>
            <a:ext cx="10239690" cy="4023360"/>
          </a:xfrm>
        </p:spPr>
        <p:txBody>
          <a:bodyPr>
            <a:normAutofit/>
          </a:bodyPr>
          <a:lstStyle/>
          <a:p>
            <a:pPr marL="0" indent="0" algn="ctr">
              <a:buNone/>
            </a:pPr>
            <a:r>
              <a:rPr lang="tr-TR" sz="2400" dirty="0">
                <a:latin typeface="Times New Roman" panose="02020603050405020304" pitchFamily="18" charset="0"/>
                <a:cs typeface="Times New Roman" panose="02020603050405020304" pitchFamily="18" charset="0"/>
              </a:rPr>
              <a:t>Bu yarı aydınlık gecede siyahımtırak bir mavinin bütün değişik şekilleri kucakladığı bu bahçede, insanın içini bayıltan hanımeli, gül ve salkım kokuları bin bir ot kokusuna karışıyordu.</a:t>
            </a:r>
          </a:p>
        </p:txBody>
      </p:sp>
    </p:spTree>
    <p:extLst>
      <p:ext uri="{BB962C8B-B14F-4D97-AF65-F5344CB8AC3E}">
        <p14:creationId xmlns:p14="http://schemas.microsoft.com/office/powerpoint/2010/main" val="360583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CF49-B345-B9F1-0C96-FC4B6EF7C6CC}"/>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4376BA-FC23-B69F-45AC-DEF354EFD288}"/>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 Devrik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cümlenin sonunda bulunmayan cümlelere </a:t>
            </a:r>
            <a:r>
              <a:rPr lang="tr-TR" sz="1800" b="0" i="1" u="none" strike="noStrike" baseline="0" dirty="0">
                <a:latin typeface="Times New Roman" panose="02020603050405020304" pitchFamily="18" charset="0"/>
                <a:cs typeface="Times New Roman" panose="02020603050405020304" pitchFamily="18" charset="0"/>
              </a:rPr>
              <a:t>devrik cümle </a:t>
            </a:r>
            <a:r>
              <a:rPr lang="tr-TR" sz="1800" b="0" i="0" u="none" strike="noStrike" baseline="0" dirty="0">
                <a:latin typeface="Times New Roman" panose="02020603050405020304" pitchFamily="18" charset="0"/>
                <a:cs typeface="Times New Roman" panose="02020603050405020304" pitchFamily="18" charset="0"/>
              </a:rPr>
              <a:t>denir. Bu tür cümlelerde yüklemin sonda olmayışının nedeni farklı olabilir. Genellikle günlük dilde ve edebî eserlerde daha etkili bir anlatım sağlamak, kimi zaman bir duyguyu daha belirgin olarak öne çıkarmak, herhangi bir anlamı vurgulamak gibi amaçlarla yüklemin yeri cümle sonunda olmayabilir. Devrik cümle yapısı atasözleri ve deyimlerde de sıklıkla kullanılır. Yüklemin sonda olmaması Türkçenin söz dizimine uygun olmasa da bu tür kullanım yanlış kullanım değildir (Karabulut, 2009).</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97CD-F82A-EBFC-811C-7F7BDE9D175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8D143C-4984-EA24-D50B-419951A71FB5}"/>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Kim </a:t>
            </a:r>
            <a:r>
              <a:rPr lang="tr-TR" sz="1800" b="0" i="1" u="sng" strike="noStrike" baseline="0" dirty="0">
                <a:latin typeface="Times New Roman" panose="02020603050405020304" pitchFamily="18" charset="0"/>
                <a:cs typeface="Times New Roman" panose="02020603050405020304" pitchFamily="18" charset="0"/>
              </a:rPr>
              <a:t>alabilir</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çocukluğunu insanın elinden?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“Eve gitmek ister misin?” diye </a:t>
            </a:r>
            <a:r>
              <a:rPr lang="tr-TR" sz="1800" b="0" i="1" u="sng" strike="noStrike" baseline="0" dirty="0">
                <a:latin typeface="Times New Roman" panose="02020603050405020304" pitchFamily="18" charset="0"/>
                <a:cs typeface="Times New Roman" panose="02020603050405020304" pitchFamily="18" charset="0"/>
              </a:rPr>
              <a:t>sordu</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yeniden.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a:t>
            </a:r>
          </a:p>
          <a:p>
            <a:pPr marL="0" indent="0" algn="just">
              <a:lnSpc>
                <a:spcPct val="150000"/>
              </a:lnSpc>
              <a:buNone/>
            </a:pPr>
            <a:r>
              <a:rPr lang="tr-TR" sz="1800" b="0" i="1" u="sng" strike="noStrike" baseline="0" dirty="0">
                <a:latin typeface="Times New Roman" panose="02020603050405020304" pitchFamily="18" charset="0"/>
                <a:cs typeface="Times New Roman" panose="02020603050405020304" pitchFamily="18" charset="0"/>
              </a:rPr>
              <a:t>Bu adam mıymış </a:t>
            </a:r>
            <a:r>
              <a:rPr lang="tr-TR" sz="1800" b="0" i="0" u="none" strike="noStrike" baseline="0" dirty="0">
                <a:latin typeface="Times New Roman" panose="02020603050405020304" pitchFamily="18" charset="0"/>
                <a:cs typeface="Times New Roman" panose="02020603050405020304" pitchFamily="18" charset="0"/>
              </a:rPr>
              <a:t>bizi bütün gün oradan oraya koşturan?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165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A449-2672-E49D-E333-C8B459DB9CD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F91048-0BC0-6555-AC2B-A7DDEC418DE4}"/>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Anlamlarına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Her cümle, yüklemin taşıdığı anlama göre farklı biçimlerde bulunur. Bir cümle hangi anlam özelliğine sahip olursa olsun, mutlaka ya olumlu ya da olumsuz bir anlam taşır. Bununla birlikte cümleler; soru, ünlem, dilek, emir gibi anlamlar da taşıyabilir. Anlamsal özelliklerine göre cümleleri </a:t>
            </a:r>
            <a:r>
              <a:rPr lang="tr-TR" sz="1800" b="0" i="1" u="none" strike="noStrike" baseline="0" dirty="0">
                <a:latin typeface="Times New Roman" panose="02020603050405020304" pitchFamily="18" charset="0"/>
                <a:cs typeface="Times New Roman" panose="02020603050405020304" pitchFamily="18" charset="0"/>
              </a:rPr>
              <a:t>olumlu, olumsuz, soru, ünlem ve emir cümleleri </a:t>
            </a:r>
            <a:r>
              <a:rPr lang="tr-TR" sz="1800" b="0" i="0" u="none" strike="noStrike" baseline="0" dirty="0">
                <a:latin typeface="Times New Roman" panose="02020603050405020304" pitchFamily="18" charset="0"/>
                <a:cs typeface="Times New Roman" panose="02020603050405020304" pitchFamily="18" charset="0"/>
              </a:rPr>
              <a:t>olarak sınıflandırabiliriz.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76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BDCB-F37A-CB2C-42DF-620349680B9A}"/>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041257-B644-A4E2-9B2D-E3BC7E597944}"/>
              </a:ext>
            </a:extLst>
          </p:cNvPr>
          <p:cNvSpPr>
            <a:spLocks noGrp="1"/>
          </p:cNvSpPr>
          <p:nvPr>
            <p:ph idx="14"/>
          </p:nvPr>
        </p:nvSpPr>
        <p:spPr>
          <a:xfrm>
            <a:off x="1402080" y="1341120"/>
            <a:ext cx="9945624" cy="4693920"/>
          </a:xfrm>
        </p:spPr>
        <p:txBody>
          <a:bodyPr>
            <a:normAutofit fontScale="92500"/>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1. Olumlu Cümle</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Yüklemi olumsuzluk ifadesi taşımayan; işin, oluşun, hareketin, düşüncenin gerçekleştiğini veya gerçekleşeceğini bildiren cümleye </a:t>
            </a:r>
            <a:r>
              <a:rPr lang="tr-TR" sz="1800" b="0" i="1" u="none" strike="noStrike" baseline="0" dirty="0">
                <a:latin typeface="Times New Roman" panose="02020603050405020304" pitchFamily="18" charset="0"/>
                <a:cs typeface="Times New Roman" panose="02020603050405020304" pitchFamily="18" charset="0"/>
              </a:rPr>
              <a:t>olumlu cümle </a:t>
            </a:r>
            <a:r>
              <a:rPr lang="tr-TR" sz="1800" b="0" i="0" u="none" strike="noStrike" baseline="0" dirty="0">
                <a:latin typeface="Times New Roman" panose="02020603050405020304" pitchFamily="18" charset="0"/>
                <a:cs typeface="Times New Roman" panose="02020603050405020304" pitchFamily="18" charset="0"/>
              </a:rPr>
              <a:t>denir (Eker, 2006; Karahan, 2006, Karabulut, 2009; Özkan, 2013).</a:t>
            </a:r>
          </a:p>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Filmin en heyecanlı, şamatalı kavga sahnelerinde, herkes nefeslerini tutmuş olup biteni seyrederken birden sinemanın perdesi </a:t>
            </a:r>
            <a:r>
              <a:rPr lang="tr-TR" sz="1800" b="0" i="1" u="sng" strike="noStrike" baseline="0" dirty="0">
                <a:latin typeface="Times New Roman" panose="02020603050405020304" pitchFamily="18" charset="0"/>
                <a:cs typeface="Times New Roman" panose="02020603050405020304" pitchFamily="18" charset="0"/>
              </a:rPr>
              <a:t>alev aldı</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(olumlu eylem)</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Nehir ile bizim evin arasında dedemlerin yazları kaldığı büyük bağ evi </a:t>
            </a:r>
            <a:r>
              <a:rPr lang="tr-TR" sz="1800" b="0" i="1" u="sng" strike="noStrike" baseline="0" dirty="0">
                <a:latin typeface="Times New Roman" panose="02020603050405020304" pitchFamily="18" charset="0"/>
                <a:cs typeface="Times New Roman" panose="02020603050405020304" pitchFamily="18" charset="0"/>
              </a:rPr>
              <a:t>vardı</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(olumlu ad)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07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628D-45F3-ED72-F7D2-577D3C2C4E5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A9A602-9C63-0398-04D0-20A396459F78}"/>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Her karanlık gecenin bir sabahı olduğunu </a:t>
            </a:r>
            <a:r>
              <a:rPr lang="tr-TR" sz="1800" b="0" i="1" u="none" strike="noStrike" baseline="0" dirty="0">
                <a:latin typeface="Times New Roman" panose="02020603050405020304" pitchFamily="18" charset="0"/>
                <a:cs typeface="Times New Roman" panose="02020603050405020304" pitchFamily="18" charset="0"/>
              </a:rPr>
              <a:t>bilmiyor değilsin.</a:t>
            </a:r>
          </a:p>
          <a:p>
            <a:pPr marL="0" indent="0" algn="just">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Bu akşam bizde kalacaklarını sanki </a:t>
            </a:r>
            <a:r>
              <a:rPr lang="tr-TR" sz="1800" b="0" i="1" u="none" strike="noStrike" baseline="0" dirty="0">
                <a:latin typeface="Times New Roman" panose="02020603050405020304" pitchFamily="18" charset="0"/>
                <a:cs typeface="Times New Roman" panose="02020603050405020304" pitchFamily="18" charset="0"/>
              </a:rPr>
              <a:t>anlamamış mıydık?</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Şu anda yüzümüze gülüp arkamızdan kötüleyenler de </a:t>
            </a:r>
            <a:r>
              <a:rPr lang="tr-TR" sz="1800" b="0" i="1" u="none" strike="noStrike" baseline="0" dirty="0">
                <a:latin typeface="Times New Roman" panose="02020603050405020304" pitchFamily="18" charset="0"/>
                <a:cs typeface="Times New Roman" panose="02020603050405020304" pitchFamily="18" charset="0"/>
              </a:rPr>
              <a:t>yok değil.</a:t>
            </a:r>
          </a:p>
        </p:txBody>
      </p:sp>
    </p:spTree>
    <p:extLst>
      <p:ext uri="{BB962C8B-B14F-4D97-AF65-F5344CB8AC3E}">
        <p14:creationId xmlns:p14="http://schemas.microsoft.com/office/powerpoint/2010/main" val="1336241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013C-800C-3469-6D34-44739274045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7F7452-CFDB-3341-8F35-455A8FBC877E}"/>
              </a:ext>
            </a:extLst>
          </p:cNvPr>
          <p:cNvSpPr>
            <a:spLocks noGrp="1"/>
          </p:cNvSpPr>
          <p:nvPr>
            <p:ph idx="14"/>
          </p:nvPr>
        </p:nvSpPr>
        <p:spPr>
          <a:xfrm>
            <a:off x="1402080" y="1259840"/>
            <a:ext cx="9945624" cy="4775200"/>
          </a:xfrm>
        </p:spPr>
        <p:txBody>
          <a:bodyPr>
            <a:normAutofit/>
          </a:bodyPr>
          <a:lstStyle/>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Bazı cümleler şekilce olumsuz olduğu hâlde anlamca olumludur. Olumsuzluk ifadesi taşıyan bir yüklemden sonra “değil” veya “yok” sözcüğü getirilirse cümle, olumlu bir anlam ifade eder. Bazı cümleler de yapı olarak olumsuz olmalarına rağmen soru ile olumlu bir anlam kazanır.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Her karanlık gecenin bir sabahı olduğunu </a:t>
            </a:r>
            <a:r>
              <a:rPr lang="tr-TR" sz="1800" b="0" i="1" u="sng" strike="noStrike" baseline="0" dirty="0">
                <a:latin typeface="Times New Roman" panose="02020603050405020304" pitchFamily="18" charset="0"/>
                <a:cs typeface="Times New Roman" panose="02020603050405020304" pitchFamily="18" charset="0"/>
              </a:rPr>
              <a:t>bilmiyor değilsin</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(biliyorsun)</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Bu akşam bizde kalacaklarını sanki </a:t>
            </a:r>
            <a:r>
              <a:rPr lang="tr-TR" sz="1800" b="0" i="1" u="sng" strike="noStrike" baseline="0" dirty="0">
                <a:latin typeface="Times New Roman" panose="02020603050405020304" pitchFamily="18" charset="0"/>
                <a:cs typeface="Times New Roman" panose="02020603050405020304" pitchFamily="18" charset="0"/>
              </a:rPr>
              <a:t>anlamamış mıydık</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(anlamıştık)</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Şu anda yüzümüze gülüp arkamızdan kötüleyenler de </a:t>
            </a:r>
            <a:r>
              <a:rPr lang="tr-TR" sz="1800" b="0" i="1" u="sng" strike="noStrike" baseline="0" dirty="0">
                <a:latin typeface="Times New Roman" panose="02020603050405020304" pitchFamily="18" charset="0"/>
                <a:cs typeface="Times New Roman" panose="02020603050405020304" pitchFamily="18" charset="0"/>
              </a:rPr>
              <a:t>yok değil</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(var)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8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07AC-2911-AC3A-4470-59727B6F3C49}"/>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51F99C-4694-A134-71FC-2BAE7F4E10AA}"/>
              </a:ext>
            </a:extLst>
          </p:cNvPr>
          <p:cNvSpPr>
            <a:spLocks noGrp="1"/>
          </p:cNvSpPr>
          <p:nvPr>
            <p:ph idx="14"/>
          </p:nvPr>
        </p:nvSpPr>
        <p:spPr>
          <a:xfrm>
            <a:off x="1402080" y="1320800"/>
            <a:ext cx="9945624" cy="471424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 Olumsuz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olumsuz yargı bildiren, yani yargının gerçekleşmediğini bildiren, eylem cümlesiyse olumsuzluk eki (-</a:t>
            </a:r>
            <a:r>
              <a:rPr lang="tr-TR" sz="1800" b="0" i="0" u="none" strike="noStrike" baseline="0" dirty="0" err="1">
                <a:latin typeface="Times New Roman" panose="02020603050405020304" pitchFamily="18" charset="0"/>
                <a:cs typeface="Times New Roman" panose="02020603050405020304" pitchFamily="18" charset="0"/>
              </a:rPr>
              <a:t>mA</a:t>
            </a:r>
            <a:r>
              <a:rPr lang="tr-TR"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err="1">
                <a:latin typeface="Times New Roman" panose="02020603050405020304" pitchFamily="18" charset="0"/>
                <a:cs typeface="Times New Roman" panose="02020603050405020304" pitchFamily="18" charset="0"/>
              </a:rPr>
              <a:t>mAz</a:t>
            </a:r>
            <a:r>
              <a:rPr lang="tr-TR" sz="1800" b="0" i="0" u="none" strike="noStrike" baseline="0" dirty="0">
                <a:latin typeface="Times New Roman" panose="02020603050405020304" pitchFamily="18" charset="0"/>
                <a:cs typeface="Times New Roman" panose="02020603050405020304" pitchFamily="18" charset="0"/>
              </a:rPr>
              <a:t>); ad cümlesiyse “değil ve yok” sözcüklerinden biri ile kurulan cümleye </a:t>
            </a:r>
            <a:r>
              <a:rPr lang="tr-TR" sz="1800" b="0" i="1" u="none" strike="noStrike" baseline="0" dirty="0">
                <a:latin typeface="Times New Roman" panose="02020603050405020304" pitchFamily="18" charset="0"/>
                <a:cs typeface="Times New Roman" panose="02020603050405020304" pitchFamily="18" charset="0"/>
              </a:rPr>
              <a:t>olumsuz c</a:t>
            </a:r>
            <a:r>
              <a:rPr lang="tr-TR" sz="1800" b="0" i="0" u="none" strike="noStrike" baseline="0" dirty="0">
                <a:latin typeface="Times New Roman" panose="02020603050405020304" pitchFamily="18" charset="0"/>
                <a:cs typeface="Times New Roman" panose="02020603050405020304" pitchFamily="18" charset="0"/>
              </a:rPr>
              <a:t>ü</a:t>
            </a:r>
            <a:r>
              <a:rPr lang="tr-TR" sz="1800" b="0" i="1" u="none" strike="noStrike" baseline="0" dirty="0">
                <a:latin typeface="Times New Roman" panose="02020603050405020304" pitchFamily="18" charset="0"/>
                <a:cs typeface="Times New Roman" panose="02020603050405020304" pitchFamily="18" charset="0"/>
              </a:rPr>
              <a:t>mle </a:t>
            </a:r>
            <a:r>
              <a:rPr lang="tr-TR" sz="1800" b="0" i="0" u="none" strike="noStrike" baseline="0" dirty="0">
                <a:latin typeface="Times New Roman" panose="02020603050405020304" pitchFamily="18" charset="0"/>
                <a:cs typeface="Times New Roman" panose="02020603050405020304" pitchFamily="18" charset="0"/>
              </a:rPr>
              <a:t>denir (Eker, 2006, Karahan, 2006, Özkan, 2013).</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Şehrin kalabalığında arkadaşını bulmasına </a:t>
            </a:r>
            <a:r>
              <a:rPr lang="tr-TR" sz="1800" b="0" i="1" u="sng" strike="noStrike" baseline="0" dirty="0">
                <a:latin typeface="Times New Roman" panose="02020603050405020304" pitchFamily="18" charset="0"/>
                <a:cs typeface="Times New Roman" panose="02020603050405020304" pitchFamily="18" charset="0"/>
              </a:rPr>
              <a:t>imkan yoktu</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Oğlumla katılacağımız gezide bir sorun olsun </a:t>
            </a:r>
            <a:r>
              <a:rPr lang="tr-TR" sz="1800" b="0" i="1" u="sng" strike="noStrike" baseline="0" dirty="0">
                <a:latin typeface="Times New Roman" panose="02020603050405020304" pitchFamily="18" charset="0"/>
                <a:cs typeface="Times New Roman" panose="02020603050405020304" pitchFamily="18" charset="0"/>
              </a:rPr>
              <a:t>istemem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06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BC75-7C0C-80D4-9763-3DCF7B47223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AF7787-02B6-89A9-D391-748BB121A17B}"/>
              </a:ext>
            </a:extLst>
          </p:cNvPr>
          <p:cNvSpPr>
            <a:spLocks noGrp="1"/>
          </p:cNvSpPr>
          <p:nvPr>
            <p:ph idx="14"/>
          </p:nvPr>
        </p:nvSpPr>
        <p:spPr>
          <a:xfrm>
            <a:off x="1402080" y="2377440"/>
            <a:ext cx="9945624" cy="3657600"/>
          </a:xfrm>
        </p:spPr>
        <p:txBody>
          <a:bodyPr>
            <a:normAutofit/>
          </a:bodyPr>
          <a:lstStyle/>
          <a:p>
            <a:pPr marL="0" indent="0" algn="just">
              <a:buNone/>
            </a:pPr>
            <a:r>
              <a:rPr lang="tr-TR" sz="1800" b="0" i="0" u="none" strike="noStrike" baseline="0" dirty="0">
                <a:latin typeface="Times New Roman" panose="02020603050405020304" pitchFamily="18" charset="0"/>
                <a:cs typeface="Times New Roman" panose="02020603050405020304" pitchFamily="18" charset="0"/>
              </a:rPr>
              <a:t>Olumsuzluk eki barındırmadığı ve biçim bakımından olumlu göründüğü hâlde “ne….. ne” bağlacı ile cümleler anlamca olumsuzdur. Bu cümleler </a:t>
            </a:r>
            <a:r>
              <a:rPr lang="tr-TR" sz="1800" b="0" i="1" u="none" strike="noStrike" baseline="0" dirty="0">
                <a:latin typeface="Times New Roman" panose="02020603050405020304" pitchFamily="18" charset="0"/>
                <a:cs typeface="Times New Roman" panose="02020603050405020304" pitchFamily="18" charset="0"/>
              </a:rPr>
              <a:t>biçimce olumlu anlamca olumsuz cümleler </a:t>
            </a:r>
            <a:r>
              <a:rPr lang="tr-TR" sz="1800" b="0" i="0" u="none" strike="noStrike" baseline="0" dirty="0">
                <a:latin typeface="Times New Roman" panose="02020603050405020304" pitchFamily="18" charset="0"/>
                <a:cs typeface="Times New Roman" panose="02020603050405020304" pitchFamily="18" charset="0"/>
              </a:rPr>
              <a:t>olarak tanımlanır.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sng" strike="noStrike" baseline="0" dirty="0">
                <a:latin typeface="Times New Roman" panose="02020603050405020304" pitchFamily="18" charset="0"/>
                <a:cs typeface="Times New Roman" panose="02020603050405020304" pitchFamily="18" charset="0"/>
              </a:rPr>
              <a:t>Ne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Selim Bey </a:t>
            </a:r>
            <a:r>
              <a:rPr lang="tr-TR" sz="1800" b="0" i="1" u="sng" strike="noStrike" baseline="0" dirty="0">
                <a:latin typeface="Times New Roman" panose="02020603050405020304" pitchFamily="18" charset="0"/>
                <a:cs typeface="Times New Roman" panose="02020603050405020304" pitchFamily="18" charset="0"/>
              </a:rPr>
              <a:t>ne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Emine Hanım anlattıklarına </a:t>
            </a:r>
            <a:r>
              <a:rPr lang="tr-TR" sz="1800" b="0" i="1" u="sng" strike="noStrike" baseline="0" dirty="0">
                <a:latin typeface="Times New Roman" panose="02020603050405020304" pitchFamily="18" charset="0"/>
                <a:cs typeface="Times New Roman" panose="02020603050405020304" pitchFamily="18" charset="0"/>
              </a:rPr>
              <a:t>inandılar</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 (inanmadılar)</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Bazen de çekimli eylemlerden sonra “değil” olumsuzluk sözü getirilerek </a:t>
            </a:r>
            <a:r>
              <a:rPr lang="tr-TR" sz="1800" b="0" i="0" u="none" strike="noStrike" baseline="0" dirty="0" err="1">
                <a:latin typeface="Times New Roman" panose="02020603050405020304" pitchFamily="18" charset="0"/>
                <a:cs typeface="Times New Roman" panose="02020603050405020304" pitchFamily="18" charset="0"/>
              </a:rPr>
              <a:t>cümlelerde</a:t>
            </a:r>
            <a:r>
              <a:rPr lang="tr-TR" sz="1800" b="0" i="0" u="none" strike="noStrike" baseline="0" dirty="0">
                <a:latin typeface="Times New Roman" panose="02020603050405020304" pitchFamily="18" charset="0"/>
                <a:cs typeface="Times New Roman" panose="02020603050405020304" pitchFamily="18" charset="0"/>
              </a:rPr>
              <a:t> olumsuzluk sağlanır.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sng" strike="noStrike" baseline="0" dirty="0">
                <a:latin typeface="Times New Roman" panose="02020603050405020304" pitchFamily="18" charset="0"/>
                <a:cs typeface="Times New Roman" panose="02020603050405020304" pitchFamily="18" charset="0"/>
              </a:rPr>
              <a:t>Merak etme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seninle konuştuklarımızı annene </a:t>
            </a:r>
            <a:r>
              <a:rPr lang="tr-TR" sz="1800" b="0" i="1" u="sng" strike="noStrike" baseline="0" dirty="0">
                <a:latin typeface="Times New Roman" panose="02020603050405020304" pitchFamily="18" charset="0"/>
                <a:cs typeface="Times New Roman" panose="02020603050405020304" pitchFamily="18" charset="0"/>
              </a:rPr>
              <a:t>anlatacak değilim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                                                                  </a:t>
            </a:r>
            <a:r>
              <a:rPr lang="tr-TR" sz="1800" b="0" i="1" u="none" strike="noStrike" baseline="0" dirty="0" err="1">
                <a:latin typeface="Times New Roman" panose="02020603050405020304" pitchFamily="18" charset="0"/>
                <a:cs typeface="Times New Roman" panose="02020603050405020304" pitchFamily="18" charset="0"/>
              </a:rPr>
              <a:t>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116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188A-8C85-3A3E-6578-DDFADF43C46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476973-93D3-9259-EB75-3073FCE82E35}"/>
              </a:ext>
            </a:extLst>
          </p:cNvPr>
          <p:cNvSpPr>
            <a:spLocks noGrp="1"/>
          </p:cNvSpPr>
          <p:nvPr>
            <p:ph idx="14"/>
          </p:nvPr>
        </p:nvSpPr>
        <p:spPr>
          <a:xfrm>
            <a:off x="1402080" y="1402080"/>
            <a:ext cx="9945624" cy="4632960"/>
          </a:xfrm>
        </p:spPr>
        <p:txBody>
          <a:bodyPr>
            <a:normAutofit fontScale="92500" lnSpcReduction="10000"/>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3. Soru Cümlesi</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Herhangi bir konuda bilgi edinmek, haber almak ya da bir düşünceyi onaylatmak gibi amaçlarla kurulmuş cümlelere </a:t>
            </a:r>
            <a:r>
              <a:rPr lang="tr-TR" sz="1800" b="0" i="1" u="none" strike="noStrike" baseline="0" dirty="0">
                <a:latin typeface="Times New Roman" panose="02020603050405020304" pitchFamily="18" charset="0"/>
                <a:cs typeface="Times New Roman" panose="02020603050405020304" pitchFamily="18" charset="0"/>
              </a:rPr>
              <a:t>soru cümlesi </a:t>
            </a:r>
            <a:r>
              <a:rPr lang="tr-TR" sz="1800" b="0" i="0" u="none" strike="noStrike" baseline="0" dirty="0">
                <a:latin typeface="Times New Roman" panose="02020603050405020304" pitchFamily="18" charset="0"/>
                <a:cs typeface="Times New Roman" panose="02020603050405020304" pitchFamily="18" charset="0"/>
              </a:rPr>
              <a:t>denir (Eker, 2006; Karahan, 2006; Karabulut, 2009). Soru cümleleri </a:t>
            </a:r>
            <a:r>
              <a:rPr lang="tr-TR" sz="1800" b="0" i="0" u="none" strike="noStrike" baseline="0" dirty="0" err="1">
                <a:latin typeface="Times New Roman" panose="02020603050405020304" pitchFamily="18" charset="0"/>
                <a:cs typeface="Times New Roman" panose="02020603050405020304" pitchFamily="18" charset="0"/>
              </a:rPr>
              <a:t>mI</a:t>
            </a:r>
            <a:r>
              <a:rPr lang="tr-TR" sz="1800" b="0" i="0" u="none" strike="noStrike" baseline="0" dirty="0">
                <a:latin typeface="Times New Roman" panose="02020603050405020304" pitchFamily="18" charset="0"/>
                <a:cs typeface="Times New Roman" panose="02020603050405020304" pitchFamily="18" charset="0"/>
              </a:rPr>
              <a:t> soru eki ile soru sıfatları, soru zamirleri ve soru edatları ile kurulur. Kimi zaman da yalnızca vurgu ile cümleye soru anlamı katılabilir.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Ağlasam, sesimi </a:t>
            </a:r>
            <a:r>
              <a:rPr lang="tr-TR" sz="1800" b="0" i="1" u="sng" strike="noStrike" baseline="0" dirty="0">
                <a:latin typeface="Times New Roman" panose="02020603050405020304" pitchFamily="18" charset="0"/>
                <a:cs typeface="Times New Roman" panose="02020603050405020304" pitchFamily="18" charset="0"/>
              </a:rPr>
              <a:t>duyar mısınız</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Mısralarımda?</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                                (Orhan Veli Kanık)</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Acaba bu şehirde güzel bir kitabevi yok mudur? </a:t>
            </a:r>
            <a:r>
              <a:rPr lang="tr-TR" sz="1800" b="0" i="1" u="none" strike="noStrike" baseline="0" dirty="0">
                <a:latin typeface="Times New Roman" panose="02020603050405020304" pitchFamily="18" charset="0"/>
                <a:cs typeface="Times New Roman" panose="02020603050405020304" pitchFamily="18" charset="0"/>
              </a:rPr>
              <a:t>(soru eki)</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Evde kaç kişi yaşıyorsunuz? </a:t>
            </a:r>
            <a:r>
              <a:rPr lang="tr-TR" sz="1800" b="0" i="1" u="none" strike="noStrike" baseline="0" dirty="0">
                <a:latin typeface="Times New Roman" panose="02020603050405020304" pitchFamily="18" charset="0"/>
                <a:cs typeface="Times New Roman" panose="02020603050405020304" pitchFamily="18" charset="0"/>
              </a:rPr>
              <a:t>(soru sıfatı)</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Köyden buraya nasıl geldiniz? </a:t>
            </a:r>
            <a:r>
              <a:rPr lang="tr-TR" sz="1800" b="0" i="1" u="none" strike="noStrike" baseline="0" dirty="0">
                <a:latin typeface="Times New Roman" panose="02020603050405020304" pitchFamily="18" charset="0"/>
                <a:cs typeface="Times New Roman" panose="02020603050405020304" pitchFamily="18" charset="0"/>
              </a:rPr>
              <a:t>(soru zarfı)</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Sence bu elbiselerden hangisi bana yakıştı? </a:t>
            </a:r>
            <a:r>
              <a:rPr lang="tr-TR" sz="1800" b="0" i="1" u="none" strike="noStrike" baseline="0" dirty="0">
                <a:latin typeface="Times New Roman" panose="02020603050405020304" pitchFamily="18" charset="0"/>
                <a:cs typeface="Times New Roman" panose="02020603050405020304" pitchFamily="18" charset="0"/>
              </a:rPr>
              <a:t>(soru zamiri)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614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BFA0-4186-BE55-1927-4224F1CF63E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4CB556-342A-F0D3-D2F2-1339D2484FE2}"/>
              </a:ext>
            </a:extLst>
          </p:cNvPr>
          <p:cNvSpPr>
            <a:spLocks noGrp="1"/>
          </p:cNvSpPr>
          <p:nvPr>
            <p:ph idx="14"/>
          </p:nvPr>
        </p:nvSpPr>
        <p:spPr>
          <a:xfrm>
            <a:off x="1402080" y="2377440"/>
            <a:ext cx="9945624" cy="3657600"/>
          </a:xfrm>
        </p:spPr>
        <p:txBody>
          <a:bodyPr>
            <a:normAutofit/>
          </a:bodyPr>
          <a:lstStyle/>
          <a:p>
            <a:pPr marL="0" indent="0" algn="just">
              <a:buNone/>
            </a:pPr>
            <a:r>
              <a:rPr lang="tr-TR" sz="1800" b="0" i="0" u="none" strike="noStrike" baseline="0" dirty="0">
                <a:solidFill>
                  <a:srgbClr val="000000"/>
                </a:solidFill>
                <a:latin typeface="Times New Roman" panose="02020603050405020304" pitchFamily="18" charset="0"/>
                <a:cs typeface="Times New Roman" panose="02020603050405020304" pitchFamily="18" charset="0"/>
              </a:rPr>
              <a:t>“Vagonun çatısına çekilmiş iplere dolaşık ebruli, mavi kahkaha çiçekleri, cennet süpürgeleri, gece </a:t>
            </a:r>
            <a:r>
              <a:rPr lang="tr-TR" sz="1800" b="0" i="0" u="none" strike="noStrike" baseline="0" dirty="0" err="1">
                <a:solidFill>
                  <a:srgbClr val="000000"/>
                </a:solidFill>
                <a:latin typeface="Times New Roman" panose="02020603050405020304" pitchFamily="18" charset="0"/>
                <a:cs typeface="Times New Roman" panose="02020603050405020304" pitchFamily="18" charset="0"/>
              </a:rPr>
              <a:t>safaları</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kadifeler, hatta teneke kutulara dikilmiş iki de karanfil vardı.”</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1- </a:t>
            </a:r>
            <a:r>
              <a:rPr lang="tr-TR" sz="1800" b="1" i="0" u="none" strike="noStrike" baseline="0" dirty="0">
                <a:solidFill>
                  <a:srgbClr val="000000"/>
                </a:solidFill>
                <a:latin typeface="Times New Roman" panose="02020603050405020304" pitchFamily="18" charset="0"/>
                <a:cs typeface="Times New Roman" panose="02020603050405020304" pitchFamily="18" charset="0"/>
              </a:rPr>
              <a:t>Yukarıdaki cümleyle ilgili aşağıdakilerden hangisi doğrudur?</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A-</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Sıralı cümle</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B- </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Basit cümle</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C- </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Ünlem cümlesi</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D-</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Eylem cümlesi</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E-</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Devrik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41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EECEBD4-35BF-26BB-D438-DA43EBD5EE89}"/>
              </a:ext>
            </a:extLst>
          </p:cNvPr>
          <p:cNvSpPr>
            <a:spLocks noGrp="1"/>
          </p:cNvSpPr>
          <p:nvPr>
            <p:ph type="subTitle" idx="1"/>
          </p:nvPr>
        </p:nvSpPr>
        <p:spPr>
          <a:xfrm>
            <a:off x="4297680" y="1371600"/>
            <a:ext cx="7061200" cy="4693920"/>
          </a:xfrm>
          <a:noFill/>
        </p:spPr>
        <p:txBody>
          <a:bodyPr lIns="0" tIns="0" rIns="0" bIns="0" rtlCol="0">
            <a:noAutofit/>
          </a:bodyPr>
          <a:lstStyle/>
          <a:p>
            <a:pPr algn="l"/>
            <a:r>
              <a:rPr lang="tr-TR" sz="1800" b="1" i="0" u="none" strike="noStrike" baseline="0" dirty="0">
                <a:latin typeface="Times New Roman" panose="02020603050405020304" pitchFamily="18" charset="0"/>
                <a:cs typeface="Times New Roman" panose="02020603050405020304" pitchFamily="18" charset="0"/>
              </a:rPr>
              <a:t>Yapısına Göre Cümleler</a:t>
            </a:r>
          </a:p>
          <a:p>
            <a:pPr algn="l"/>
            <a:r>
              <a:rPr lang="tr-TR" sz="1800" b="1" i="0" u="none" strike="noStrike" baseline="0" dirty="0">
                <a:latin typeface="Times New Roman" panose="02020603050405020304" pitchFamily="18" charset="0"/>
                <a:cs typeface="Times New Roman" panose="02020603050405020304" pitchFamily="18" charset="0"/>
              </a:rPr>
              <a:t>1. Basit Cümle</a:t>
            </a:r>
          </a:p>
          <a:p>
            <a:pPr algn="just"/>
            <a:r>
              <a:rPr lang="tr-TR" sz="1800" b="0" i="0" u="none" strike="noStrike" baseline="0" dirty="0">
                <a:latin typeface="Times New Roman" panose="02020603050405020304" pitchFamily="18" charset="0"/>
                <a:cs typeface="Times New Roman" panose="02020603050405020304" pitchFamily="18" charset="0"/>
              </a:rPr>
              <a:t>-Kuruluşunda bağımsız olarak tek yargı bulunan ve tek yükleme sahip olan cümlelere </a:t>
            </a:r>
            <a:r>
              <a:rPr lang="tr-TR" sz="1800" b="1" i="1" u="none" strike="noStrike" baseline="0" dirty="0">
                <a:latin typeface="Times New Roman" panose="02020603050405020304" pitchFamily="18" charset="0"/>
                <a:cs typeface="Times New Roman" panose="02020603050405020304" pitchFamily="18" charset="0"/>
              </a:rPr>
              <a:t>basit cümle </a:t>
            </a:r>
            <a:r>
              <a:rPr lang="tr-TR" sz="1800" b="0" i="0" u="none" strike="noStrike" baseline="0" dirty="0">
                <a:latin typeface="Times New Roman" panose="02020603050405020304" pitchFamily="18" charset="0"/>
                <a:cs typeface="Times New Roman" panose="02020603050405020304" pitchFamily="18" charset="0"/>
              </a:rPr>
              <a:t>denir. </a:t>
            </a:r>
          </a:p>
          <a:p>
            <a:pPr algn="just"/>
            <a:r>
              <a:rPr lang="tr-TR" sz="1800" dirty="0">
                <a:latin typeface="Times New Roman" panose="02020603050405020304" pitchFamily="18" charset="0"/>
                <a:cs typeface="Times New Roman" panose="02020603050405020304" pitchFamily="18" charset="0"/>
              </a:rPr>
              <a:t>-</a:t>
            </a:r>
            <a:r>
              <a:rPr lang="tr-TR" sz="1800" b="0" i="0" u="none" strike="noStrike" baseline="0" dirty="0">
                <a:latin typeface="Times New Roman" panose="02020603050405020304" pitchFamily="18" charset="0"/>
                <a:cs typeface="Times New Roman" panose="02020603050405020304" pitchFamily="18" charset="0"/>
              </a:rPr>
              <a:t>Basit cümlede yüklem ya çekimli bir eylemdir veya ek-eylem almış ad ya da ad gibi kullanılan bir sözcük öbeğidir (Eker, 2006; Özkan, 2013). </a:t>
            </a:r>
          </a:p>
          <a:p>
            <a:pPr algn="just"/>
            <a:r>
              <a:rPr lang="tr-TR" sz="1800" dirty="0">
                <a:latin typeface="Times New Roman" panose="02020603050405020304" pitchFamily="18" charset="0"/>
                <a:cs typeface="Times New Roman" panose="02020603050405020304" pitchFamily="18" charset="0"/>
              </a:rPr>
              <a:t>-</a:t>
            </a:r>
            <a:r>
              <a:rPr lang="tr-TR" sz="1800" b="0" i="0" u="none" strike="noStrike" baseline="0" dirty="0">
                <a:latin typeface="Times New Roman" panose="02020603050405020304" pitchFamily="18" charset="0"/>
                <a:cs typeface="Times New Roman" panose="02020603050405020304" pitchFamily="18" charset="0"/>
              </a:rPr>
              <a:t>Basit cümlede cümlenin yapısını belirleyen, cümledeki sözcüklerin veya sözcük öbeklerinin sayısı değil bunların tek bir yükleme bağlanmış olmalarıdır (Özkan, 2013).</a:t>
            </a:r>
            <a:endParaRPr lang="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9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FCF61-4996-A81E-A808-60E6F814392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E892E7-1DF8-6390-3D3B-FD7AC9EA23F6}"/>
              </a:ext>
            </a:extLst>
          </p:cNvPr>
          <p:cNvSpPr>
            <a:spLocks noGrp="1"/>
          </p:cNvSpPr>
          <p:nvPr>
            <p:ph idx="14"/>
          </p:nvPr>
        </p:nvSpPr>
        <p:spPr>
          <a:xfrm>
            <a:off x="1402080" y="2377440"/>
            <a:ext cx="9945624" cy="3657600"/>
          </a:xfrm>
        </p:spPr>
        <p:txBody>
          <a:bodyPr/>
          <a:lstStyle/>
          <a:p>
            <a:pPr marL="0" indent="0" algn="just">
              <a:buNone/>
            </a:pPr>
            <a:r>
              <a:rPr lang="tr-TR" dirty="0">
                <a:latin typeface="Times New Roman" panose="02020603050405020304" pitchFamily="18" charset="0"/>
                <a:cs typeface="Times New Roman" panose="02020603050405020304" pitchFamily="18" charset="0"/>
              </a:rPr>
              <a:t>2- Aşağıdaki cümlelerden hangisi kurallı bir isim cümlesidir?</a:t>
            </a:r>
          </a:p>
          <a:p>
            <a:pPr marL="0" indent="0" algn="just">
              <a:buNone/>
            </a:pPr>
            <a:r>
              <a:rPr lang="tr-TR" dirty="0">
                <a:latin typeface="Times New Roman" panose="02020603050405020304" pitchFamily="18" charset="0"/>
                <a:cs typeface="Times New Roman" panose="02020603050405020304" pitchFamily="18" charset="0"/>
              </a:rPr>
              <a:t>A- Babam akşamları erkenden gelirdi.</a:t>
            </a:r>
          </a:p>
          <a:p>
            <a:pPr marL="0" indent="0" algn="just">
              <a:buNone/>
            </a:pPr>
            <a:r>
              <a:rPr lang="tr-TR" dirty="0">
                <a:latin typeface="Times New Roman" panose="02020603050405020304" pitchFamily="18" charset="0"/>
                <a:cs typeface="Times New Roman" panose="02020603050405020304" pitchFamily="18" charset="0"/>
              </a:rPr>
              <a:t>B- Cephede kalan çocukları hatırlatırdı her zaman.</a:t>
            </a:r>
          </a:p>
          <a:p>
            <a:pPr marL="0" indent="0" algn="l">
              <a:buNone/>
            </a:pPr>
            <a:r>
              <a:rPr lang="tr-TR" dirty="0">
                <a:latin typeface="Times New Roman" panose="02020603050405020304" pitchFamily="18" charset="0"/>
                <a:cs typeface="Times New Roman" panose="02020603050405020304" pitchFamily="18" charset="0"/>
              </a:rPr>
              <a:t>C- </a:t>
            </a:r>
            <a:r>
              <a:rPr lang="tr-TR" sz="1800" b="0" i="0" u="none" strike="noStrike" baseline="0" dirty="0">
                <a:latin typeface="Times New Roman" panose="02020603050405020304" pitchFamily="18" charset="0"/>
                <a:cs typeface="Times New Roman" panose="02020603050405020304" pitchFamily="18" charset="0"/>
              </a:rPr>
              <a:t>Kız kardeşimin saçları, elbisesi ve çantası rüzgardan uçuşuyordu. </a:t>
            </a:r>
          </a:p>
          <a:p>
            <a:pPr marL="0" indent="0" algn="l">
              <a:buNone/>
            </a:pPr>
            <a:r>
              <a:rPr lang="tr-TR" dirty="0">
                <a:latin typeface="Times New Roman" panose="02020603050405020304" pitchFamily="18" charset="0"/>
                <a:cs typeface="Times New Roman" panose="02020603050405020304" pitchFamily="18" charset="0"/>
              </a:rPr>
              <a:t>D- Dünyanın en mutlu, en huzurlu, en şanslı bir o kadar da en yalnız insanıydı.</a:t>
            </a:r>
          </a:p>
          <a:p>
            <a:pPr marL="0" indent="0" algn="l">
              <a:buNone/>
            </a:pPr>
            <a:r>
              <a:rPr lang="tr-TR" dirty="0">
                <a:latin typeface="Times New Roman" panose="02020603050405020304" pitchFamily="18" charset="0"/>
                <a:cs typeface="Times New Roman" panose="02020603050405020304" pitchFamily="18" charset="0"/>
              </a:rPr>
              <a:t>E- Hayatıydı ellerinden kayıp giden.</a:t>
            </a:r>
          </a:p>
        </p:txBody>
      </p:sp>
    </p:spTree>
    <p:extLst>
      <p:ext uri="{BB962C8B-B14F-4D97-AF65-F5344CB8AC3E}">
        <p14:creationId xmlns:p14="http://schemas.microsoft.com/office/powerpoint/2010/main" val="2342912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22CF-0F54-A459-82A6-47F1373B723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35A73F-B2E6-C317-9ADE-9CCA41D71F60}"/>
              </a:ext>
            </a:extLst>
          </p:cNvPr>
          <p:cNvSpPr>
            <a:spLocks noGrp="1"/>
          </p:cNvSpPr>
          <p:nvPr>
            <p:ph idx="14"/>
          </p:nvPr>
        </p:nvSpPr>
        <p:spPr>
          <a:xfrm>
            <a:off x="1402080" y="782320"/>
            <a:ext cx="9945624" cy="5252720"/>
          </a:xfrm>
        </p:spPr>
        <p:txBody>
          <a:bodyPr>
            <a:normAutofit/>
          </a:bodyPr>
          <a:lstStyle/>
          <a:p>
            <a:pPr marL="0" indent="0" algn="just">
              <a:buNone/>
            </a:pPr>
            <a:r>
              <a:rPr lang="tr-TR" b="0" i="0" dirty="0">
                <a:solidFill>
                  <a:srgbClr val="000000"/>
                </a:solidFill>
                <a:effectLst/>
                <a:latin typeface="Times New Roman" panose="02020603050405020304" pitchFamily="18" charset="0"/>
                <a:cs typeface="Times New Roman" panose="02020603050405020304" pitchFamily="18" charset="0"/>
              </a:rPr>
              <a:t>(I) Çiğdemlerden sonra gök rengindeki elbisesiyle yeni açmış sümbül görünür. (II) Gözleri yaşlı, saçları dağınık ve hâli perişandır. (III) Güzel kokusundan sarhoşa dönen şair, ona bu gönül okşayıcı kokuyu nereden, hangi aktardan aldığını sorar. (IV) Sümbülün verdiği cevap çiğdemin cevabına karşılık gelmektedir. (V) Önceleri ezel bağında henüz açılmadık bir gonca olan ve güzel kokusunu sevgilinin rüzgârından alan sümbül, bu bahar ülkesinden hicran sahiline atılmıştır.</a:t>
            </a:r>
            <a:br>
              <a:rPr lang="tr-TR" b="0" i="0" dirty="0">
                <a:solidFill>
                  <a:srgbClr val="000000"/>
                </a:solidFill>
                <a:effectLst/>
                <a:latin typeface="Times New Roman" panose="02020603050405020304" pitchFamily="18" charset="0"/>
                <a:cs typeface="Times New Roman" panose="02020603050405020304" pitchFamily="18" charset="0"/>
              </a:rPr>
            </a:br>
            <a:r>
              <a:rPr lang="tr-TR" b="1" dirty="0">
                <a:solidFill>
                  <a:srgbClr val="000000"/>
                </a:solidFill>
                <a:latin typeface="Times New Roman" panose="02020603050405020304" pitchFamily="18" charset="0"/>
                <a:cs typeface="Times New Roman" panose="02020603050405020304" pitchFamily="18" charset="0"/>
              </a:rPr>
              <a:t>3-</a:t>
            </a:r>
            <a:r>
              <a:rPr lang="tr-TR" b="1" i="0" dirty="0">
                <a:solidFill>
                  <a:srgbClr val="000000"/>
                </a:solidFill>
                <a:effectLst/>
                <a:latin typeface="Times New Roman" panose="02020603050405020304" pitchFamily="18" charset="0"/>
                <a:cs typeface="Times New Roman" panose="02020603050405020304" pitchFamily="18" charset="0"/>
              </a:rPr>
              <a:t> Bu parçadaki numaralanmış cümlelerden hangisi, yüklemin türü bakımından ötekilerden farklıdır? </a:t>
            </a:r>
          </a:p>
          <a:p>
            <a:pPr marL="0" indent="0" algn="just">
              <a:buNone/>
            </a:pPr>
            <a:r>
              <a:rPr lang="tr-TR" b="0" i="0" dirty="0">
                <a:solidFill>
                  <a:srgbClr val="000000"/>
                </a:solidFill>
                <a:effectLst/>
                <a:latin typeface="Times New Roman" panose="02020603050405020304" pitchFamily="18" charset="0"/>
                <a:cs typeface="Times New Roman" panose="02020603050405020304" pitchFamily="18" charset="0"/>
              </a:rPr>
              <a:t>A)I.   B) II.    C)III.    D)IV.    E)V.</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51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B646-0C43-F13C-D65C-868609A905E7}"/>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5FF329-C2C2-8906-4F70-70E8D54D9569}"/>
              </a:ext>
            </a:extLst>
          </p:cNvPr>
          <p:cNvSpPr>
            <a:spLocks noGrp="1"/>
          </p:cNvSpPr>
          <p:nvPr>
            <p:ph idx="14"/>
          </p:nvPr>
        </p:nvSpPr>
        <p:spPr>
          <a:xfrm>
            <a:off x="1402080" y="2377440"/>
            <a:ext cx="9945624" cy="3657600"/>
          </a:xfrm>
        </p:spPr>
        <p:txBody>
          <a:bodyPr/>
          <a:lstStyle/>
          <a:p>
            <a:pPr marL="0" indent="0" algn="just">
              <a:buNone/>
            </a:pPr>
            <a:r>
              <a:rPr lang="tr-TR" dirty="0">
                <a:latin typeface="Times New Roman" panose="02020603050405020304" pitchFamily="18" charset="0"/>
                <a:cs typeface="Times New Roman" panose="02020603050405020304" pitchFamily="18" charset="0"/>
              </a:rPr>
              <a:t>Cevaplar</a:t>
            </a:r>
          </a:p>
          <a:p>
            <a:pPr marL="0" indent="0" algn="just">
              <a:buNone/>
            </a:pPr>
            <a:r>
              <a:rPr lang="tr-TR" dirty="0">
                <a:latin typeface="Times New Roman" panose="02020603050405020304" pitchFamily="18" charset="0"/>
                <a:cs typeface="Times New Roman" panose="02020603050405020304" pitchFamily="18" charset="0"/>
              </a:rPr>
              <a:t>1-B</a:t>
            </a:r>
          </a:p>
          <a:p>
            <a:pPr marL="0" indent="0" algn="just">
              <a:buNone/>
            </a:pPr>
            <a:r>
              <a:rPr lang="tr-TR" dirty="0">
                <a:latin typeface="Times New Roman" panose="02020603050405020304" pitchFamily="18" charset="0"/>
                <a:cs typeface="Times New Roman" panose="02020603050405020304" pitchFamily="18" charset="0"/>
              </a:rPr>
              <a:t>2-D</a:t>
            </a:r>
          </a:p>
          <a:p>
            <a:pPr marL="0" indent="0" algn="just">
              <a:buNone/>
            </a:pPr>
            <a:r>
              <a:rPr lang="tr-TR" dirty="0">
                <a:latin typeface="Times New Roman" panose="02020603050405020304" pitchFamily="18" charset="0"/>
                <a:cs typeface="Times New Roman" panose="02020603050405020304" pitchFamily="18" charset="0"/>
              </a:rPr>
              <a:t>3-B</a:t>
            </a:r>
          </a:p>
        </p:txBody>
      </p:sp>
    </p:spTree>
    <p:extLst>
      <p:ext uri="{BB962C8B-B14F-4D97-AF65-F5344CB8AC3E}">
        <p14:creationId xmlns:p14="http://schemas.microsoft.com/office/powerpoint/2010/main" val="183602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A33159-D030-2F82-A142-F75940728319}"/>
              </a:ext>
            </a:extLst>
          </p:cNvPr>
          <p:cNvSpPr>
            <a:spLocks noGrp="1"/>
          </p:cNvSpPr>
          <p:nvPr>
            <p:ph idx="1"/>
          </p:nvPr>
        </p:nvSpPr>
        <p:spPr>
          <a:xfrm>
            <a:off x="924560" y="2203704"/>
            <a:ext cx="10119360" cy="4023360"/>
          </a:xfrm>
          <a:noFill/>
        </p:spPr>
        <p:txBody>
          <a:bodyPr lIns="0" tIns="0" rIns="0" bIns="0" rtlCol="0">
            <a:normAutofit/>
          </a:bodyPr>
          <a:lstStyle/>
          <a:p>
            <a:pPr marL="0" indent="0" algn="just">
              <a:buNone/>
            </a:pPr>
            <a:r>
              <a:rPr lang="tr-TR" sz="1800" i="0" u="none" strike="noStrike" baseline="0" dirty="0">
                <a:latin typeface="Times New Roman" panose="02020603050405020304" pitchFamily="18" charset="0"/>
                <a:cs typeface="Times New Roman" panose="02020603050405020304" pitchFamily="18" charset="0"/>
              </a:rPr>
              <a:t>-Yapısında isim-fiil, sıfat-fiil ve zarf-fiil sözcük öbeği bulunan cümlelerin “birleşik cümle” içinde ele alınması ve “girişik cümle” olarak adlandırılması sıklıkla karşılaşılan bir durumdur (</a:t>
            </a:r>
            <a:r>
              <a:rPr lang="tr-TR" sz="1800" i="0" u="none" strike="noStrike" baseline="0" dirty="0" err="1">
                <a:latin typeface="Times New Roman" panose="02020603050405020304" pitchFamily="18" charset="0"/>
                <a:cs typeface="Times New Roman" panose="02020603050405020304" pitchFamily="18" charset="0"/>
              </a:rPr>
              <a:t>Bilgegil</a:t>
            </a:r>
            <a:r>
              <a:rPr lang="tr-TR" sz="1800" i="0" u="none" strike="noStrike" baseline="0" dirty="0">
                <a:latin typeface="Times New Roman" panose="02020603050405020304" pitchFamily="18" charset="0"/>
                <a:cs typeface="Times New Roman" panose="02020603050405020304" pitchFamily="18" charset="0"/>
              </a:rPr>
              <a:t>, 1984; Şimşek, 1987; Karabulut, 2009). </a:t>
            </a:r>
          </a:p>
          <a:p>
            <a:pPr marL="0" indent="0" algn="just">
              <a:buNone/>
            </a:pPr>
            <a:r>
              <a:rPr lang="tr-TR" dirty="0">
                <a:latin typeface="Times New Roman" panose="02020603050405020304" pitchFamily="18" charset="0"/>
                <a:cs typeface="Times New Roman" panose="02020603050405020304" pitchFamily="18" charset="0"/>
              </a:rPr>
              <a:t>-</a:t>
            </a:r>
            <a:r>
              <a:rPr lang="tr-TR" sz="1800" i="0" u="none" strike="noStrike" baseline="0" dirty="0">
                <a:latin typeface="Times New Roman" panose="02020603050405020304" pitchFamily="18" charset="0"/>
                <a:cs typeface="Times New Roman" panose="02020603050405020304" pitchFamily="18" charset="0"/>
              </a:rPr>
              <a:t>Ancak eylemsiler her ne kadar kökleri eylem olsa da bunlarla oluşturulan yapıları, “yan cümle” olarak değil, cümlede isim, sıfat ya da zarf görevindeki sözcük öbeği olarak değerlendirmek doğru olacaktır (Banguoğlu, 1990; Eker, 2006; Özkan, 2013).</a:t>
            </a:r>
            <a:endParaRPr lang="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4628B6-86E9-2F7E-5F38-A67242C5318E}"/>
              </a:ext>
            </a:extLst>
          </p:cNvPr>
          <p:cNvSpPr>
            <a:spLocks noGrp="1"/>
          </p:cNvSpPr>
          <p:nvPr>
            <p:ph idx="1"/>
          </p:nvPr>
        </p:nvSpPr>
        <p:spPr>
          <a:xfrm>
            <a:off x="1311965" y="2203704"/>
            <a:ext cx="10090603" cy="4023360"/>
          </a:xfrm>
        </p:spPr>
        <p:txBody>
          <a:bodyPr>
            <a:normAutofit/>
          </a:bodyPr>
          <a:lstStyle/>
          <a:p>
            <a:pPr marL="0" indent="0" algn="ctr">
              <a:buNone/>
            </a:pPr>
            <a:r>
              <a:rPr lang="tr-TR" sz="2400" dirty="0">
                <a:latin typeface="Times New Roman" panose="02020603050405020304" pitchFamily="18" charset="0"/>
                <a:cs typeface="Times New Roman" panose="02020603050405020304" pitchFamily="18" charset="0"/>
              </a:rPr>
              <a:t>Yağmurlarda ıslanmay</a:t>
            </a:r>
            <a:r>
              <a:rPr lang="tr-TR" sz="2400" dirty="0">
                <a:solidFill>
                  <a:srgbClr val="FF0000"/>
                </a:solidFill>
                <a:latin typeface="Times New Roman" panose="02020603050405020304" pitchFamily="18" charset="0"/>
                <a:cs typeface="Times New Roman" panose="02020603050405020304" pitchFamily="18" charset="0"/>
              </a:rPr>
              <a:t>an</a:t>
            </a:r>
            <a:r>
              <a:rPr lang="tr-TR" sz="2400" dirty="0">
                <a:latin typeface="Times New Roman" panose="02020603050405020304" pitchFamily="18" charset="0"/>
                <a:cs typeface="Times New Roman" panose="02020603050405020304" pitchFamily="18" charset="0"/>
              </a:rPr>
              <a:t>, temiz sularla yıkanmay</a:t>
            </a:r>
            <a:r>
              <a:rPr lang="tr-TR" sz="2400" dirty="0">
                <a:solidFill>
                  <a:srgbClr val="FF0000"/>
                </a:solidFill>
                <a:latin typeface="Times New Roman" panose="02020603050405020304" pitchFamily="18" charset="0"/>
                <a:cs typeface="Times New Roman" panose="02020603050405020304" pitchFamily="18" charset="0"/>
              </a:rPr>
              <a:t>an</a:t>
            </a:r>
            <a:r>
              <a:rPr lang="tr-TR" sz="2400" dirty="0">
                <a:latin typeface="Times New Roman" panose="02020603050405020304" pitchFamily="18" charset="0"/>
                <a:cs typeface="Times New Roman" panose="02020603050405020304" pitchFamily="18" charset="0"/>
              </a:rPr>
              <a:t> memleketler gördük biz bu zaman dilimlerinde.</a:t>
            </a:r>
          </a:p>
        </p:txBody>
      </p:sp>
    </p:spTree>
    <p:extLst>
      <p:ext uri="{BB962C8B-B14F-4D97-AF65-F5344CB8AC3E}">
        <p14:creationId xmlns:p14="http://schemas.microsoft.com/office/powerpoint/2010/main" val="322054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2446868-83F0-CEEF-5E60-6D55C93B523F}"/>
              </a:ext>
            </a:extLst>
          </p:cNvPr>
          <p:cNvSpPr>
            <a:spLocks noGrp="1"/>
          </p:cNvSpPr>
          <p:nvPr>
            <p:ph type="subTitle" idx="1"/>
          </p:nvPr>
        </p:nvSpPr>
        <p:spPr>
          <a:xfrm>
            <a:off x="5029200" y="1696720"/>
            <a:ext cx="6400800" cy="4663440"/>
          </a:xfrm>
          <a:noFill/>
        </p:spPr>
        <p:txBody>
          <a:bodyPr lIns="0" tIns="0" rIns="0" bIns="0" rtlCol="0">
            <a:noAutofit/>
          </a:bodyPr>
          <a:lstStyle/>
          <a:p>
            <a:pPr algn="just">
              <a:lnSpc>
                <a:spcPct val="150000"/>
              </a:lnSpc>
            </a:pPr>
            <a:r>
              <a:rPr lang="tr-TR" sz="1800" b="1" i="0" u="none" strike="noStrike" baseline="0" dirty="0">
                <a:latin typeface="Times New Roman" panose="02020603050405020304" pitchFamily="18" charset="0"/>
                <a:cs typeface="Times New Roman" panose="02020603050405020304" pitchFamily="18" charset="0"/>
              </a:rPr>
              <a:t>Örnek: </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Bilemedim.</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Kardeşiniz burada mı?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Benim gecem yeni bir umutla başladı.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Evin önünde mahallenin çocuklarıyla top oynarlardı.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Kapının önünde gülümseyerek bana bakıyordu.</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Kimseyle konuşmayan, tuhaf biriydi Ali.</a:t>
            </a:r>
          </a:p>
          <a:p>
            <a:pPr algn="just">
              <a:lnSpc>
                <a:spcPct val="150000"/>
              </a:lnSpc>
            </a:pPr>
            <a:endParaRPr lang="tr-TR" sz="1800" b="0"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sz="1800" b="0" i="1" u="none" strike="noStrike" baseline="0" dirty="0">
                <a:latin typeface="Times New Roman" panose="02020603050405020304" pitchFamily="18" charset="0"/>
                <a:cs typeface="Times New Roman" panose="02020603050405020304" pitchFamily="18" charset="0"/>
              </a:rPr>
              <a:t>-Yukarıdaki cümlelerin her birinin sözcük sayısı farklı olsa da eylemsilerle oluşturulmuş sözcük öbeği bulunsa da tek yargı bildirdiği ve tek yükleme sahip olduğu </a:t>
            </a:r>
            <a:r>
              <a:rPr lang="tr-TR" sz="1800" b="0" i="0" u="none" strike="noStrike" baseline="0" dirty="0">
                <a:latin typeface="Times New Roman" panose="02020603050405020304" pitchFamily="18" charset="0"/>
                <a:cs typeface="Times New Roman" panose="02020603050405020304" pitchFamily="18" charset="0"/>
              </a:rPr>
              <a:t>için basit cümledir.</a:t>
            </a:r>
            <a:endParaRPr lang="tr" dirty="0">
              <a:latin typeface="Times New Roman" panose="02020603050405020304" pitchFamily="18" charset="0"/>
              <a:cs typeface="Times New Roman" panose="02020603050405020304" pitchFamily="18" charset="0"/>
            </a:endParaRPr>
          </a:p>
        </p:txBody>
      </p:sp>
      <p:pic>
        <p:nvPicPr>
          <p:cNvPr id="10" name="Resim Yer Tutucusu 9" descr="Ağaçtaki çiçeklerin üzerinden dağ manzarası">
            <a:extLst>
              <a:ext uri="{FF2B5EF4-FFF2-40B4-BE49-F238E27FC236}">
                <a16:creationId xmlns:a16="http://schemas.microsoft.com/office/drawing/2014/main" id="{A6601023-33B9-F08C-D175-8659CBDC50EA}"/>
              </a:ext>
            </a:extLst>
          </p:cNvPr>
          <p:cNvPicPr>
            <a:picLocks noGrp="1"/>
          </p:cNvPicPr>
          <p:nvPr>
            <p:ph type="pic" sz="quarter" idx="13"/>
          </p:nvPr>
        </p:nvPicPr>
        <p:blipFill>
          <a:blip r:embed="rId2">
            <a:duotone>
              <a:prstClr val="black"/>
              <a:srgbClr val="D9C3A5">
                <a:tint val="50000"/>
                <a:satMod val="180000"/>
              </a:srgbClr>
            </a:duotone>
          </a:blip>
          <a:srcRect l="30132" r="30132"/>
          <a:stretch/>
        </p:blipFill>
        <p:spPr>
          <a:xfrm>
            <a:off x="731520" y="685800"/>
            <a:ext cx="3840480" cy="5486400"/>
          </a:xfrm>
          <a:solidFill>
            <a:schemeClr val="bg1">
              <a:lumMod val="95000"/>
            </a:schemeClr>
          </a:solidFill>
          <a:ln w="6350">
            <a:noFill/>
          </a:ln>
        </p:spPr>
      </p:pic>
    </p:spTree>
    <p:extLst>
      <p:ext uri="{BB962C8B-B14F-4D97-AF65-F5344CB8AC3E}">
        <p14:creationId xmlns:p14="http://schemas.microsoft.com/office/powerpoint/2010/main" val="100803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EE29B928-4F72-F3C1-12C2-E28EA7794684}"/>
              </a:ext>
            </a:extLst>
          </p:cNvPr>
          <p:cNvSpPr>
            <a:spLocks noGrp="1"/>
          </p:cNvSpPr>
          <p:nvPr>
            <p:ph idx="1"/>
          </p:nvPr>
        </p:nvSpPr>
        <p:spPr>
          <a:xfrm>
            <a:off x="731520" y="1788160"/>
            <a:ext cx="6400800" cy="4338320"/>
          </a:xfrm>
        </p:spPr>
        <p:txBody>
          <a:bodyPr rtlCol="0"/>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2. Birleşik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İçinde esas yargının bulunduğu bir temel cümle ile onu anlam ve görev bakımından tamamlayan bir veya birden fazla yan cümleden oluşan cümlelere </a:t>
            </a:r>
            <a:r>
              <a:rPr lang="tr-TR" sz="1800" b="0" i="1" u="none" strike="noStrike" baseline="0" dirty="0">
                <a:latin typeface="Times New Roman" panose="02020603050405020304" pitchFamily="18" charset="0"/>
                <a:cs typeface="Times New Roman" panose="02020603050405020304" pitchFamily="18" charset="0"/>
              </a:rPr>
              <a:t>birleşik cümle </a:t>
            </a:r>
            <a:r>
              <a:rPr lang="tr-TR" sz="1800" b="0" i="0" u="none" strike="noStrike" baseline="0" dirty="0">
                <a:latin typeface="Times New Roman" panose="02020603050405020304" pitchFamily="18" charset="0"/>
                <a:cs typeface="Times New Roman" panose="02020603050405020304" pitchFamily="18" charset="0"/>
              </a:rPr>
              <a:t>denir (Özkan, 2013). Yan cümle(</a:t>
            </a:r>
            <a:r>
              <a:rPr lang="tr-TR" sz="1800" b="0" i="0" u="none" strike="noStrike" baseline="0" dirty="0" err="1">
                <a:latin typeface="Times New Roman" panose="02020603050405020304" pitchFamily="18" charset="0"/>
                <a:cs typeface="Times New Roman" panose="02020603050405020304" pitchFamily="18" charset="0"/>
              </a:rPr>
              <a:t>ler</a:t>
            </a:r>
            <a:r>
              <a:rPr lang="tr-TR" sz="1800" b="0" i="0" u="none" strike="noStrike" baseline="0" dirty="0">
                <a:latin typeface="Times New Roman" panose="02020603050405020304" pitchFamily="18" charset="0"/>
                <a:cs typeface="Times New Roman" panose="02020603050405020304" pitchFamily="18" charset="0"/>
              </a:rPr>
              <a:t>) temel cümlenin yargısını, şart, sebep, dilek açıklama gibi anlamlarla tamamlar, destekler (Eker, 2006). Bu anlamda birleşik cümle, içinde birden fazla yargı bulundurur.</a:t>
            </a:r>
            <a:endParaRPr lang="en-US" dirty="0">
              <a:latin typeface="Times New Roman" panose="02020603050405020304" pitchFamily="18" charset="0"/>
              <a:cs typeface="Times New Roman" panose="02020603050405020304" pitchFamily="18" charset="0"/>
            </a:endParaRPr>
          </a:p>
        </p:txBody>
      </p:sp>
      <p:pic>
        <p:nvPicPr>
          <p:cNvPr id="11" name="Resim Yer Tutucusu 10" descr="Ağaçlarla çevrili bir köprüde yürüyen bir kişi">
            <a:extLst>
              <a:ext uri="{FF2B5EF4-FFF2-40B4-BE49-F238E27FC236}">
                <a16:creationId xmlns:a16="http://schemas.microsoft.com/office/drawing/2014/main" id="{4618CDC1-6CAF-B008-4054-3E5E6BDF476F}"/>
              </a:ext>
            </a:extLst>
          </p:cNvPr>
          <p:cNvPicPr>
            <a:picLocks noGrp="1" noChangeAspect="1"/>
          </p:cNvPicPr>
          <p:nvPr>
            <p:ph type="pic" sz="quarter" idx="13"/>
          </p:nvPr>
        </p:nvPicPr>
        <p:blipFill>
          <a:blip r:embed="rId2"/>
          <a:srcRect l="4" r="4"/>
          <a:stretch/>
        </p:blipFill>
        <p:spPr>
          <a:xfrm>
            <a:off x="7580376" y="685800"/>
            <a:ext cx="3840480" cy="5486400"/>
          </a:xfrm>
        </p:spPr>
      </p:pic>
    </p:spTree>
    <p:extLst>
      <p:ext uri="{BB962C8B-B14F-4D97-AF65-F5344CB8AC3E}">
        <p14:creationId xmlns:p14="http://schemas.microsoft.com/office/powerpoint/2010/main" val="277638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1DAE621-45F5-27DA-0E0F-3961355B2454}"/>
              </a:ext>
            </a:extLst>
          </p:cNvPr>
          <p:cNvSpPr>
            <a:spLocks noGrp="1"/>
          </p:cNvSpPr>
          <p:nvPr>
            <p:ph sz="half" idx="1"/>
          </p:nvPr>
        </p:nvSpPr>
        <p:spPr>
          <a:xfrm>
            <a:off x="1910080" y="2423160"/>
            <a:ext cx="8666480" cy="2011680"/>
          </a:xfrm>
        </p:spPr>
        <p:txBody>
          <a:bodyPr rtlCol="0">
            <a:normAutofit lnSpcReduction="10000"/>
          </a:bodyPr>
          <a:lstStyle/>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Birleşik cümlenin yapısında bir </a:t>
            </a:r>
            <a:r>
              <a:rPr lang="tr-TR" sz="1800" b="1" i="1" u="none" strike="noStrike" baseline="0" dirty="0">
                <a:latin typeface="Times New Roman" panose="02020603050405020304" pitchFamily="18" charset="0"/>
                <a:cs typeface="Times New Roman" panose="02020603050405020304" pitchFamily="18" charset="0"/>
              </a:rPr>
              <a:t>temel cümle </a:t>
            </a:r>
            <a:r>
              <a:rPr lang="tr-TR" sz="1800" b="0" i="0" u="none" strike="noStrike" baseline="0" dirty="0">
                <a:latin typeface="Times New Roman" panose="02020603050405020304" pitchFamily="18" charset="0"/>
                <a:cs typeface="Times New Roman" panose="02020603050405020304" pitchFamily="18" charset="0"/>
              </a:rPr>
              <a:t>bir de </a:t>
            </a:r>
            <a:r>
              <a:rPr lang="tr-TR" sz="1800" b="1" i="1" u="none" strike="noStrike" baseline="0" dirty="0">
                <a:latin typeface="Times New Roman" panose="02020603050405020304" pitchFamily="18" charset="0"/>
                <a:cs typeface="Times New Roman" panose="02020603050405020304" pitchFamily="18" charset="0"/>
              </a:rPr>
              <a:t>yan cümle </a:t>
            </a:r>
            <a:r>
              <a:rPr lang="tr-TR" sz="1800" b="0" i="0" u="none" strike="noStrike" baseline="0" dirty="0">
                <a:latin typeface="Times New Roman" panose="02020603050405020304" pitchFamily="18" charset="0"/>
                <a:cs typeface="Times New Roman" panose="02020603050405020304" pitchFamily="18" charset="0"/>
              </a:rPr>
              <a:t>bulunur. </a:t>
            </a:r>
            <a:r>
              <a:rPr lang="tr-TR" sz="1800" b="0" i="1" u="none" strike="noStrike" baseline="0" dirty="0">
                <a:latin typeface="Times New Roman" panose="02020603050405020304" pitchFamily="18" charset="0"/>
                <a:cs typeface="Times New Roman" panose="02020603050405020304" pitchFamily="18" charset="0"/>
              </a:rPr>
              <a:t>Temel cümle </a:t>
            </a:r>
            <a:r>
              <a:rPr lang="tr-TR" sz="1800" b="0" i="0" u="none" strike="noStrike" baseline="0" dirty="0">
                <a:latin typeface="Times New Roman" panose="02020603050405020304" pitchFamily="18" charset="0"/>
                <a:cs typeface="Times New Roman" panose="02020603050405020304" pitchFamily="18" charset="0"/>
              </a:rPr>
              <a:t>tek başına da kullanılabilen, asıl yargının bildirildiği cümledir. Temel cümlenin yargısını değişik yönlerden tamamlayan cümlelere </a:t>
            </a:r>
            <a:r>
              <a:rPr lang="tr-TR" sz="1800" b="0" i="1" u="none" strike="noStrike" baseline="0" dirty="0">
                <a:latin typeface="Times New Roman" panose="02020603050405020304" pitchFamily="18" charset="0"/>
                <a:cs typeface="Times New Roman" panose="02020603050405020304" pitchFamily="18" charset="0"/>
              </a:rPr>
              <a:t>yan cümle/</a:t>
            </a:r>
            <a:r>
              <a:rPr lang="tr-TR" sz="1800" b="0" i="1" u="none" strike="noStrike" baseline="0" dirty="0" err="1">
                <a:latin typeface="Times New Roman" panose="02020603050405020304" pitchFamily="18" charset="0"/>
                <a:cs typeface="Times New Roman" panose="02020603050405020304" pitchFamily="18" charset="0"/>
              </a:rPr>
              <a:t>ler</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denir. Buna göre yan cümlesi çekimli eylemle kurulan birleşik cümleler şunlardır: </a:t>
            </a:r>
            <a:r>
              <a:rPr lang="tr-TR" sz="1800" b="0" i="1" u="none" strike="noStrike" baseline="0" dirty="0">
                <a:latin typeface="Times New Roman" panose="02020603050405020304" pitchFamily="18" charset="0"/>
                <a:cs typeface="Times New Roman" panose="02020603050405020304" pitchFamily="18" charset="0"/>
              </a:rPr>
              <a:t>Şartlı birleşik cümle, iç içe birleşik cümle ve </a:t>
            </a:r>
            <a:r>
              <a:rPr lang="tr-TR" sz="1800" b="0" i="1" u="none" strike="noStrike" baseline="0" dirty="0" err="1">
                <a:latin typeface="Times New Roman" panose="02020603050405020304" pitchFamily="18" charset="0"/>
                <a:cs typeface="Times New Roman" panose="02020603050405020304" pitchFamily="18" charset="0"/>
              </a:rPr>
              <a:t>ki’li</a:t>
            </a:r>
            <a:r>
              <a:rPr lang="tr-TR" sz="1800" b="0" i="1" u="none" strike="noStrike" baseline="0" dirty="0">
                <a:latin typeface="Times New Roman" panose="02020603050405020304" pitchFamily="18" charset="0"/>
                <a:cs typeface="Times New Roman" panose="02020603050405020304" pitchFamily="18" charset="0"/>
              </a:rPr>
              <a:t> birleşik cümle.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796"/>
      </p:ext>
    </p:extLst>
  </p:cSld>
  <p:clrMapOvr>
    <a:masterClrMapping/>
  </p:clrMapOvr>
</p:sld>
</file>

<file path=ppt/theme/theme1.xml><?xml version="1.0" encoding="utf-8"?>
<a:theme xmlns:a="http://schemas.openxmlformats.org/drawingml/2006/main" name="Yaratıcı Gradyan ">
  <a:themeElements>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fontScheme name="Custom 33">
      <a:majorFont>
        <a:latin typeface="Perpetua Titling M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176810_win32_EF_v3" id="{23AE6A88-72AF-46C7-89B7-449EB9FADA56}" vid="{778CED17-04A8-4798-A8A2-38679DD162A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6D6625-0C6A-47B9-9FF8-70FAB9A23EE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9A2D85B-06BE-42C0-9F9D-010F2E25A61A}">
  <ds:schemaRefs>
    <ds:schemaRef ds:uri="http://schemas.microsoft.com/sharepoint/v3/contenttype/forms"/>
  </ds:schemaRefs>
</ds:datastoreItem>
</file>

<file path=customXml/itemProps3.xml><?xml version="1.0" encoding="utf-8"?>
<ds:datastoreItem xmlns:ds="http://schemas.openxmlformats.org/officeDocument/2006/customXml" ds:itemID="{7021479C-C6C8-4A13-8A99-BC01E1880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Kiraz çiçeği yaprakları sunusu</Template>
  <TotalTime>521</TotalTime>
  <Words>2512</Words>
  <Application>Microsoft Office PowerPoint</Application>
  <PresentationFormat>Geniş ekran</PresentationFormat>
  <Paragraphs>152</Paragraphs>
  <Slides>42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42</vt:i4>
      </vt:variant>
    </vt:vector>
  </HeadingPairs>
  <TitlesOfParts>
    <vt:vector size="52" baseType="lpstr">
      <vt:lpstr>Aptos</vt:lpstr>
      <vt:lpstr>Arial</vt:lpstr>
      <vt:lpstr>Calibri</vt:lpstr>
      <vt:lpstr>MinionPro-Bold</vt:lpstr>
      <vt:lpstr>MinionPro-BoldIt</vt:lpstr>
      <vt:lpstr>MinionPro-It</vt:lpstr>
      <vt:lpstr>MinionPro-Regular</vt:lpstr>
      <vt:lpstr>Perpetua Titling MT</vt:lpstr>
      <vt:lpstr>Times New Roman</vt:lpstr>
      <vt:lpstr>Yaratıcı Gradyan </vt:lpstr>
      <vt:lpstr>CÜMLE TÜRLERİ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Hakem</dc:creator>
  <cp:lastModifiedBy>Hakem</cp:lastModifiedBy>
  <cp:revision>51</cp:revision>
  <dcterms:created xsi:type="dcterms:W3CDTF">2025-05-08T07:21:32Z</dcterms:created>
  <dcterms:modified xsi:type="dcterms:W3CDTF">2026-05-08T10:37:27Z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