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2" r:id="rId4"/>
  </p:sldMasterIdLst>
  <p:notesMasterIdLst>
    <p:notesMasterId r:id="rId32"/>
  </p:notesMasterIdLst>
  <p:handoutMasterIdLst>
    <p:handoutMasterId r:id="rId33"/>
  </p:handoutMasterIdLst>
  <p:sldIdLst>
    <p:sldId id="322" r:id="rId5"/>
    <p:sldId id="290" r:id="rId6"/>
    <p:sldId id="326" r:id="rId7"/>
    <p:sldId id="307" r:id="rId8"/>
    <p:sldId id="312" r:id="rId9"/>
    <p:sldId id="291" r:id="rId10"/>
    <p:sldId id="292" r:id="rId11"/>
    <p:sldId id="293" r:id="rId12"/>
    <p:sldId id="314" r:id="rId13"/>
    <p:sldId id="294" r:id="rId14"/>
    <p:sldId id="327" r:id="rId15"/>
    <p:sldId id="295" r:id="rId16"/>
    <p:sldId id="296" r:id="rId17"/>
    <p:sldId id="328" r:id="rId18"/>
    <p:sldId id="324" r:id="rId19"/>
    <p:sldId id="297" r:id="rId20"/>
    <p:sldId id="329" r:id="rId21"/>
    <p:sldId id="330" r:id="rId22"/>
    <p:sldId id="298" r:id="rId23"/>
    <p:sldId id="316" r:id="rId24"/>
    <p:sldId id="299" r:id="rId25"/>
    <p:sldId id="300" r:id="rId26"/>
    <p:sldId id="301" r:id="rId27"/>
    <p:sldId id="302" r:id="rId28"/>
    <p:sldId id="303" r:id="rId29"/>
    <p:sldId id="304" r:id="rId30"/>
    <p:sldId id="317" r:id="rId3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FBE"/>
    <a:srgbClr val="CC0000"/>
    <a:srgbClr val="FFCC00"/>
    <a:srgbClr val="000066"/>
    <a:srgbClr val="663300"/>
    <a:srgbClr val="1C1C1C"/>
    <a:srgbClr val="CC9900"/>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8" autoAdjust="0"/>
    <p:restoredTop sz="68673" autoAdjust="0"/>
  </p:normalViewPr>
  <p:slideViewPr>
    <p:cSldViewPr snapToGrid="0" snapToObjects="1">
      <p:cViewPr varScale="1">
        <p:scale>
          <a:sx n="111" d="100"/>
          <a:sy n="111" d="100"/>
        </p:scale>
        <p:origin x="3210"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2" d="100"/>
          <a:sy n="42" d="100"/>
        </p:scale>
        <p:origin x="2060" y="4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747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747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747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B12873A4-6A93-4B4F-B9F8-1D764E3F1672}" type="slidenum">
              <a:rPr lang="en-US"/>
              <a:pPr>
                <a:defRPr/>
              </a:pPr>
              <a:t>‹#›</a:t>
            </a:fld>
            <a:endParaRPr lang="en-US"/>
          </a:p>
        </p:txBody>
      </p:sp>
    </p:spTree>
    <p:extLst>
      <p:ext uri="{BB962C8B-B14F-4D97-AF65-F5344CB8AC3E}">
        <p14:creationId xmlns:p14="http://schemas.microsoft.com/office/powerpoint/2010/main" val="380216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737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37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737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2FD6281-4E67-4D69-8F3C-6AC33A99650D}" type="slidenum">
              <a:rPr lang="en-US"/>
              <a:pPr>
                <a:defRPr/>
              </a:pPr>
              <a:t>‹#›</a:t>
            </a:fld>
            <a:endParaRPr lang="en-US"/>
          </a:p>
        </p:txBody>
      </p:sp>
    </p:spTree>
    <p:extLst>
      <p:ext uri="{BB962C8B-B14F-4D97-AF65-F5344CB8AC3E}">
        <p14:creationId xmlns:p14="http://schemas.microsoft.com/office/powerpoint/2010/main" val="24384589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mn-cs"/>
      </a:defRPr>
    </a:lvl1pPr>
    <a:lvl2pPr marL="457200" algn="l"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mn-cs"/>
      </a:defRPr>
    </a:lvl2pPr>
    <a:lvl3pPr marL="914400" algn="l"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mn-cs"/>
      </a:defRPr>
    </a:lvl3pPr>
    <a:lvl4pPr marL="1371600" algn="l"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mn-cs"/>
      </a:defRPr>
    </a:lvl4pPr>
    <a:lvl5pPr marL="1828800" algn="l"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A8E938E-6CC9-4C7D-B7B1-FD098372574C}" type="slidenum">
              <a:rPr lang="en-US" altLang="en-US" sz="1200" smtClean="0"/>
              <a:pPr/>
              <a:t>2</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BB0F7EC-F86B-4798-AD88-F04A7010F14A}" type="slidenum">
              <a:rPr lang="en-US" altLang="en-US" sz="1200" smtClean="0"/>
              <a:pPr/>
              <a:t>11</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76135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679708E-2E98-43A7-BCD4-F889F3A3735F}" type="slidenum">
              <a:rPr lang="en-US" altLang="en-US" sz="1200" smtClean="0"/>
              <a:pPr/>
              <a:t>12</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9BBB88B-182F-46E2-974C-8DE17A143D07}" type="slidenum">
              <a:rPr lang="en-US" altLang="en-US" sz="1200" smtClean="0"/>
              <a:pPr/>
              <a:t>13</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OBS activities are less obvious and often invisible to financial statement readers because they usually appear “below the bottom line,” frequently as footnotes to accounts. </a:t>
            </a:r>
            <a:endParaRPr lang="en-US" altLang="en-US" sz="1200" dirty="0">
              <a:latin typeface="+mn-l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9BBB88B-182F-46E2-974C-8DE17A143D07}" type="slidenum">
              <a:rPr lang="en-US" altLang="en-US" sz="1200" smtClean="0"/>
              <a:pPr/>
              <a:t>14</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5616008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9BBB88B-182F-46E2-974C-8DE17A143D07}" type="slidenum">
              <a:rPr lang="en-US" altLang="en-US" sz="1200" smtClean="0"/>
              <a:pPr/>
              <a:t>15</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Commercial banks engage in other fee-generating activities that cannot be easily identified from analyzing their on- and off-balance-sheet accounts. These include trust services, processing services, and correspondent banking. </a:t>
            </a:r>
            <a:endParaRPr lang="en-US" altLang="en-US" sz="1200" dirty="0">
              <a:latin typeface="+mn-lt"/>
            </a:endParaRPr>
          </a:p>
        </p:txBody>
      </p:sp>
    </p:spTree>
    <p:extLst>
      <p:ext uri="{BB962C8B-B14F-4D97-AF65-F5344CB8AC3E}">
        <p14:creationId xmlns:p14="http://schemas.microsoft.com/office/powerpoint/2010/main" val="17804501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EC357C0-B963-4D9A-A508-0A1A3A94E8C1}" type="slidenum">
              <a:rPr lang="en-US" altLang="en-US" sz="1200" smtClean="0"/>
              <a:pPr/>
              <a:t>16</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EC357C0-B963-4D9A-A508-0A1A3A94E8C1}" type="slidenum">
              <a:rPr lang="en-US" altLang="en-US" sz="1200" smtClean="0"/>
              <a:pPr/>
              <a:t>17</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5430879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EC357C0-B963-4D9A-A508-0A1A3A94E8C1}" type="slidenum">
              <a:rPr lang="en-US" altLang="en-US" sz="1200" smtClean="0"/>
              <a:pPr/>
              <a:t>18</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6878909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ED41AD-8EAD-456F-B74A-E6E5E5302F39}" type="slidenum">
              <a:rPr lang="en-US" altLang="en-US" sz="1200" smtClean="0"/>
              <a:pPr/>
              <a:t>19</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baseline="0" dirty="0">
                <a:solidFill>
                  <a:srgbClr val="424D67"/>
                </a:solidFill>
                <a:latin typeface="+mn-lt"/>
              </a:rPr>
              <a:t>Net income is the direct result of (1) the amount and mix of assets and liabilities held by the bank taken from the balance sheet and (2) the interest rate on each of them. For example, increasing the dollar value of an asset, all else constant, results in a direct increase in the bank’s net income equal to the size of the increase times the rate of interest on the asset. Likewise, decreasing the rate paid on a liability, all else constant, directly increases net income by the size of the rate decrease times the dollar value of the liability on the balance sheet. </a:t>
            </a:r>
            <a:endParaRPr lang="en-US" altLang="en-US" sz="1200" dirty="0">
              <a:latin typeface="+mn-lt"/>
            </a:endParaRPr>
          </a:p>
          <a:p>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BC323D2-6B63-4C60-AB29-FC77E54EC54E}" type="slidenum">
              <a:rPr lang="en-US" altLang="en-US" sz="1200" smtClean="0"/>
              <a:pPr/>
              <a:t>20</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A8E938E-6CC9-4C7D-B7B1-FD098372574C}" type="slidenum">
              <a:rPr lang="en-US" altLang="en-US" sz="1200" smtClean="0"/>
              <a:pPr/>
              <a:t>3</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150325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8DA11DD-0C88-43EA-A9CD-BAD83C18907D}" type="slidenum">
              <a:rPr lang="en-US" altLang="en-US" sz="1200" smtClean="0"/>
              <a:pPr/>
              <a:t>21</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B4EF1FF-61AC-43A7-B513-A062519CD217}" type="slidenum">
              <a:rPr lang="en-US" altLang="en-US" sz="1200" smtClean="0"/>
              <a:pPr/>
              <a:t>22</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0F5DEBE-E8B4-4D81-8533-51D5F81FA760}" type="slidenum">
              <a:rPr lang="en-US" altLang="en-US" sz="1200" smtClean="0"/>
              <a:pPr/>
              <a:t>23</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1300EF8-C3E8-4459-BC9D-CCAAF574E054}" type="slidenum">
              <a:rPr lang="en-US" altLang="en-US" sz="1200" smtClean="0"/>
              <a:pPr/>
              <a:t>24</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BDC615F-2785-4668-BFA9-6DA916202E70}" type="slidenum">
              <a:rPr lang="en-US" altLang="en-US" sz="1200" smtClean="0"/>
              <a:pPr/>
              <a:t>25</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A43F90C-E776-4539-831E-B806870D522A}" type="slidenum">
              <a:rPr lang="en-US" altLang="en-US" sz="1200" smtClean="0"/>
              <a:pPr/>
              <a:t>26</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In general, the higher overhead efficiency, the better. However, because of the high levels of noninterest expense relative to noninterest income, overhead efficiency is rarely higher than 1 (or in percentage terms, 100 percent). Further, low operating expenses (and thus low noninterest expenses) can also indicate increased risk if the institution is not investing in the most efficient technology or its back office systems are poorly supported. </a:t>
            </a:r>
            <a:endParaRPr lang="en-US" altLang="en-US" sz="1200" dirty="0">
              <a:latin typeface="+mn-lt"/>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F03DACF-4A20-4485-AEFB-9AEB416FC5A1}" type="slidenum">
              <a:rPr lang="en-US" altLang="en-US" sz="1200" smtClean="0"/>
              <a:pPr/>
              <a:t>27</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A1F65CC-6728-454C-A889-40701EBD1775}" type="slidenum">
              <a:rPr lang="en-US" altLang="en-US" sz="1200" smtClean="0"/>
              <a:pPr/>
              <a:t>4</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56174F0-679A-4C5F-9E00-6166707CF9D8}" type="slidenum">
              <a:rPr lang="en-US" altLang="en-US" sz="1200" smtClean="0"/>
              <a:pPr/>
              <a:t>5</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AF1039A-BE29-4327-83FD-892CD2D4D0A7}" type="slidenum">
              <a:rPr lang="en-US" altLang="en-US" sz="1200" smtClean="0"/>
              <a:pPr/>
              <a:t>6</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4AE3982-E91D-4ECF-BF29-4FD00653EBF0}" type="slidenum">
              <a:rPr lang="en-US" altLang="en-US" sz="1200" smtClean="0"/>
              <a:pPr/>
              <a:t>7</a:t>
            </a:fld>
            <a:endParaRPr lang="en-US"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balance sheet reports a bank’s condition at a single point in time. </a:t>
            </a:r>
            <a:endParaRPr lang="en-US" altLang="en-US" sz="1200"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9247532-E909-4933-9C9C-6C6E1796C672}" type="slidenum">
              <a:rPr lang="en-US" altLang="en-US" sz="1200" smtClean="0"/>
              <a:pPr/>
              <a:t>8</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 bank’s assets are grouped into four major subcategories: (1) cash and due from depository institutions, (2) investment securities, (3) loans and leases, and (4) other assets. </a:t>
            </a:r>
            <a:endParaRPr lang="en-US" alt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05DCC3C-F19A-433D-B064-7D4A249383DA}" type="slidenum">
              <a:rPr lang="en-US" altLang="en-US" sz="1200" smtClean="0"/>
              <a:pPr/>
              <a:t>9</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BB0F7EC-F86B-4798-AD88-F04A7010F14A}" type="slidenum">
              <a:rPr lang="en-US" altLang="en-US" sz="1200" smtClean="0"/>
              <a:pPr/>
              <a:t>10</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2" name="Rectangle 5">
            <a:extLst>
              <a:ext uri="{FF2B5EF4-FFF2-40B4-BE49-F238E27FC236}">
                <a16:creationId xmlns:a16="http://schemas.microsoft.com/office/drawing/2014/main" id="{46A0DDA5-D622-4418-96E2-9CFE05F75A70}"/>
              </a:ext>
            </a:extLst>
          </p:cNvPr>
          <p:cNvSpPr>
            <a:spLocks noGrp="1" noChangeArrowheads="1"/>
          </p:cNvSpPr>
          <p:nvPr>
            <p:ph type="dt" sz="half" idx="10"/>
          </p:nvPr>
        </p:nvSpPr>
        <p:spPr>
          <a:xfrm>
            <a:off x="457200" y="6248400"/>
            <a:ext cx="2133600" cy="457200"/>
          </a:xfrm>
        </p:spPr>
        <p:txBody>
          <a:bodyPr/>
          <a:lstStyle>
            <a:lvl1pPr>
              <a:defRPr/>
            </a:lvl1pPr>
          </a:lstStyle>
          <a:p>
            <a:pPr>
              <a:defRPr/>
            </a:pPr>
            <a:fld id="{C6A0C016-4F7B-42B9-A7B6-407686D6EDE6}" type="datetime1">
              <a:rPr lang="en-US" smtClean="0"/>
              <a:t>9/4/2023</a:t>
            </a:fld>
            <a:endParaRPr lang="en-US" altLang="en-US"/>
          </a:p>
        </p:txBody>
      </p:sp>
      <p:sp>
        <p:nvSpPr>
          <p:cNvPr id="43" name="Line 2">
            <a:extLst>
              <a:ext uri="{FF2B5EF4-FFF2-40B4-BE49-F238E27FC236}">
                <a16:creationId xmlns:a16="http://schemas.microsoft.com/office/drawing/2014/main" id="{8457014F-30FD-42CE-90AA-C23AECF124C7}"/>
              </a:ext>
            </a:extLst>
          </p:cNvPr>
          <p:cNvSpPr>
            <a:spLocks noChangeShapeType="1"/>
          </p:cNvSpPr>
          <p:nvPr userDrawn="1"/>
        </p:nvSpPr>
        <p:spPr bwMode="auto">
          <a:xfrm>
            <a:off x="6019800" y="11811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44" name="Group 8">
            <a:extLst>
              <a:ext uri="{FF2B5EF4-FFF2-40B4-BE49-F238E27FC236}">
                <a16:creationId xmlns:a16="http://schemas.microsoft.com/office/drawing/2014/main" id="{6014B06E-4DFA-43AA-AD8A-694225AE9BD9}"/>
              </a:ext>
            </a:extLst>
          </p:cNvPr>
          <p:cNvGrpSpPr>
            <a:grpSpLocks/>
          </p:cNvGrpSpPr>
          <p:nvPr userDrawn="1"/>
        </p:nvGrpSpPr>
        <p:grpSpPr bwMode="auto">
          <a:xfrm rot="16200000">
            <a:off x="6595105" y="186698"/>
            <a:ext cx="1287785" cy="2133599"/>
            <a:chOff x="4704" y="1885"/>
            <a:chExt cx="843" cy="1379"/>
          </a:xfrm>
        </p:grpSpPr>
        <p:sp>
          <p:nvSpPr>
            <p:cNvPr id="45" name="Oval 9">
              <a:extLst>
                <a:ext uri="{FF2B5EF4-FFF2-40B4-BE49-F238E27FC236}">
                  <a16:creationId xmlns:a16="http://schemas.microsoft.com/office/drawing/2014/main" id="{BC5E7695-9D33-45D0-B1F6-6FA700A9E094}"/>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6" name="Oval 10">
              <a:extLst>
                <a:ext uri="{FF2B5EF4-FFF2-40B4-BE49-F238E27FC236}">
                  <a16:creationId xmlns:a16="http://schemas.microsoft.com/office/drawing/2014/main" id="{80B540E1-DA5B-4416-ACCF-12D8B058C657}"/>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7" name="Oval 11">
              <a:extLst>
                <a:ext uri="{FF2B5EF4-FFF2-40B4-BE49-F238E27FC236}">
                  <a16:creationId xmlns:a16="http://schemas.microsoft.com/office/drawing/2014/main" id="{20419B66-1B68-4D8A-B10D-3651F6C38261}"/>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8" name="Oval 12">
              <a:extLst>
                <a:ext uri="{FF2B5EF4-FFF2-40B4-BE49-F238E27FC236}">
                  <a16:creationId xmlns:a16="http://schemas.microsoft.com/office/drawing/2014/main" id="{B136F213-D431-4F6D-99C3-0D46793048F6}"/>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9" name="Oval 13">
              <a:extLst>
                <a:ext uri="{FF2B5EF4-FFF2-40B4-BE49-F238E27FC236}">
                  <a16:creationId xmlns:a16="http://schemas.microsoft.com/office/drawing/2014/main" id="{8BA62AF3-2665-45F9-B1B5-74DAEAE0A745}"/>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0" name="Oval 14">
              <a:extLst>
                <a:ext uri="{FF2B5EF4-FFF2-40B4-BE49-F238E27FC236}">
                  <a16:creationId xmlns:a16="http://schemas.microsoft.com/office/drawing/2014/main" id="{0B9D2B6A-7986-4B58-AD2C-290518AD6808}"/>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1" name="Oval 15">
              <a:extLst>
                <a:ext uri="{FF2B5EF4-FFF2-40B4-BE49-F238E27FC236}">
                  <a16:creationId xmlns:a16="http://schemas.microsoft.com/office/drawing/2014/main" id="{E88B10FB-7F4D-4F23-BDFF-222A9AD451DB}"/>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2" name="Oval 16">
              <a:extLst>
                <a:ext uri="{FF2B5EF4-FFF2-40B4-BE49-F238E27FC236}">
                  <a16:creationId xmlns:a16="http://schemas.microsoft.com/office/drawing/2014/main" id="{B3A84D0D-D3AB-475A-9DA3-BCC1F8F2D42D}"/>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3" name="Oval 17">
              <a:extLst>
                <a:ext uri="{FF2B5EF4-FFF2-40B4-BE49-F238E27FC236}">
                  <a16:creationId xmlns:a16="http://schemas.microsoft.com/office/drawing/2014/main" id="{6FF04991-83EA-4B3C-A9F2-99D9A043EE65}"/>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4" name="Oval 18">
              <a:extLst>
                <a:ext uri="{FF2B5EF4-FFF2-40B4-BE49-F238E27FC236}">
                  <a16:creationId xmlns:a16="http://schemas.microsoft.com/office/drawing/2014/main" id="{0C2C1C17-2F68-4A9F-8BBB-95983DADD386}"/>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5" name="Oval 19">
              <a:extLst>
                <a:ext uri="{FF2B5EF4-FFF2-40B4-BE49-F238E27FC236}">
                  <a16:creationId xmlns:a16="http://schemas.microsoft.com/office/drawing/2014/main" id="{04C40AFB-C1E5-4C2A-BB5F-CD6AE812ECAD}"/>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6" name="Oval 20">
              <a:extLst>
                <a:ext uri="{FF2B5EF4-FFF2-40B4-BE49-F238E27FC236}">
                  <a16:creationId xmlns:a16="http://schemas.microsoft.com/office/drawing/2014/main" id="{911F86C6-1D09-4A21-954A-06FDB9748580}"/>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7" name="Oval 21">
              <a:extLst>
                <a:ext uri="{FF2B5EF4-FFF2-40B4-BE49-F238E27FC236}">
                  <a16:creationId xmlns:a16="http://schemas.microsoft.com/office/drawing/2014/main" id="{EBCED790-2FEB-4CD9-8993-845C1C14157D}"/>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8" name="Oval 22">
              <a:extLst>
                <a:ext uri="{FF2B5EF4-FFF2-40B4-BE49-F238E27FC236}">
                  <a16:creationId xmlns:a16="http://schemas.microsoft.com/office/drawing/2014/main" id="{15147568-89DA-4166-B931-398B74DAC3B2}"/>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9" name="Oval 23">
              <a:extLst>
                <a:ext uri="{FF2B5EF4-FFF2-40B4-BE49-F238E27FC236}">
                  <a16:creationId xmlns:a16="http://schemas.microsoft.com/office/drawing/2014/main" id="{2EF6CE38-68FA-4807-BAD8-59B1479FD91C}"/>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0" name="Oval 24">
              <a:extLst>
                <a:ext uri="{FF2B5EF4-FFF2-40B4-BE49-F238E27FC236}">
                  <a16:creationId xmlns:a16="http://schemas.microsoft.com/office/drawing/2014/main" id="{2BFA3F0A-7ABC-4FC7-AFEC-A5C77CB7F05F}"/>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1" name="Oval 25">
              <a:extLst>
                <a:ext uri="{FF2B5EF4-FFF2-40B4-BE49-F238E27FC236}">
                  <a16:creationId xmlns:a16="http://schemas.microsoft.com/office/drawing/2014/main" id="{0BB27CB5-75A8-46EA-BF12-29CDD3E9F8D9}"/>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2" name="Oval 26">
              <a:extLst>
                <a:ext uri="{FF2B5EF4-FFF2-40B4-BE49-F238E27FC236}">
                  <a16:creationId xmlns:a16="http://schemas.microsoft.com/office/drawing/2014/main" id="{29D0047D-4505-4D7C-8937-0FF4092AFBE0}"/>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3" name="Oval 27">
              <a:extLst>
                <a:ext uri="{FF2B5EF4-FFF2-40B4-BE49-F238E27FC236}">
                  <a16:creationId xmlns:a16="http://schemas.microsoft.com/office/drawing/2014/main" id="{60896DB1-EDEE-458B-81EC-9057B70C483A}"/>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4" name="Oval 28">
              <a:extLst>
                <a:ext uri="{FF2B5EF4-FFF2-40B4-BE49-F238E27FC236}">
                  <a16:creationId xmlns:a16="http://schemas.microsoft.com/office/drawing/2014/main" id="{C778F423-212E-4CC3-9180-1521BA766ECC}"/>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5" name="Oval 29">
              <a:extLst>
                <a:ext uri="{FF2B5EF4-FFF2-40B4-BE49-F238E27FC236}">
                  <a16:creationId xmlns:a16="http://schemas.microsoft.com/office/drawing/2014/main" id="{1B3AA010-27CF-4DA0-9026-B80A432C2C68}"/>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6" name="Oval 30">
              <a:extLst>
                <a:ext uri="{FF2B5EF4-FFF2-40B4-BE49-F238E27FC236}">
                  <a16:creationId xmlns:a16="http://schemas.microsoft.com/office/drawing/2014/main" id="{80CBD5C6-21A5-4352-AAD7-6E7FE04EF56D}"/>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7" name="Oval 31">
              <a:extLst>
                <a:ext uri="{FF2B5EF4-FFF2-40B4-BE49-F238E27FC236}">
                  <a16:creationId xmlns:a16="http://schemas.microsoft.com/office/drawing/2014/main" id="{9A907C77-7B18-43C5-AA4E-7680452E6E21}"/>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8" name="Oval 32">
              <a:extLst>
                <a:ext uri="{FF2B5EF4-FFF2-40B4-BE49-F238E27FC236}">
                  <a16:creationId xmlns:a16="http://schemas.microsoft.com/office/drawing/2014/main" id="{94BAC8FA-74F3-4459-9AED-DE83F1E14DFD}"/>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9" name="Oval 33">
              <a:extLst>
                <a:ext uri="{FF2B5EF4-FFF2-40B4-BE49-F238E27FC236}">
                  <a16:creationId xmlns:a16="http://schemas.microsoft.com/office/drawing/2014/main" id="{D75F8CF4-814D-42C8-8D62-FA88956CD6CA}"/>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0" name="Oval 34">
              <a:extLst>
                <a:ext uri="{FF2B5EF4-FFF2-40B4-BE49-F238E27FC236}">
                  <a16:creationId xmlns:a16="http://schemas.microsoft.com/office/drawing/2014/main" id="{C4E5C4B9-86C5-47F3-93BC-77701004BA49}"/>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1" name="Oval 35">
              <a:extLst>
                <a:ext uri="{FF2B5EF4-FFF2-40B4-BE49-F238E27FC236}">
                  <a16:creationId xmlns:a16="http://schemas.microsoft.com/office/drawing/2014/main" id="{73DAE9CD-47FF-4542-A0BF-660446326A6F}"/>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2" name="Oval 36">
              <a:extLst>
                <a:ext uri="{FF2B5EF4-FFF2-40B4-BE49-F238E27FC236}">
                  <a16:creationId xmlns:a16="http://schemas.microsoft.com/office/drawing/2014/main" id="{DCC27AD7-ED8F-40A2-A538-351F06E523DA}"/>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3" name="Oval 37">
              <a:extLst>
                <a:ext uri="{FF2B5EF4-FFF2-40B4-BE49-F238E27FC236}">
                  <a16:creationId xmlns:a16="http://schemas.microsoft.com/office/drawing/2014/main" id="{04FECFAA-8231-4A55-89BF-7A3F3699217E}"/>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4" name="Oval 38">
              <a:extLst>
                <a:ext uri="{FF2B5EF4-FFF2-40B4-BE49-F238E27FC236}">
                  <a16:creationId xmlns:a16="http://schemas.microsoft.com/office/drawing/2014/main" id="{0174E669-A9B8-4963-A6DC-AAC4EC21A570}"/>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5" name="Oval 39">
              <a:extLst>
                <a:ext uri="{FF2B5EF4-FFF2-40B4-BE49-F238E27FC236}">
                  <a16:creationId xmlns:a16="http://schemas.microsoft.com/office/drawing/2014/main" id="{A5209102-6618-426A-9007-482B9FB100E6}"/>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grpSp>
      <p:sp>
        <p:nvSpPr>
          <p:cNvPr id="76" name="Rectangle 3">
            <a:extLst>
              <a:ext uri="{FF2B5EF4-FFF2-40B4-BE49-F238E27FC236}">
                <a16:creationId xmlns:a16="http://schemas.microsoft.com/office/drawing/2014/main" id="{1C747ED6-3FD6-4514-BE65-5BCF57F4DB61}"/>
              </a:ext>
            </a:extLst>
          </p:cNvPr>
          <p:cNvSpPr>
            <a:spLocks noGrp="1" noChangeArrowheads="1"/>
          </p:cNvSpPr>
          <p:nvPr>
            <p:ph type="ctrTitle"/>
          </p:nvPr>
        </p:nvSpPr>
        <p:spPr>
          <a:xfrm>
            <a:off x="336986" y="329594"/>
            <a:ext cx="5530414" cy="1550916"/>
          </a:xfrm>
        </p:spPr>
        <p:txBody>
          <a:bodyPr/>
          <a:lstStyle>
            <a:lvl1pPr algn="r">
              <a:defRPr sz="4800"/>
            </a:lvl1pPr>
          </a:lstStyle>
          <a:p>
            <a:pPr lvl="0"/>
            <a:r>
              <a:rPr lang="en-US" altLang="en-US" noProof="0" dirty="0"/>
              <a:t>Click to edit Master title style</a:t>
            </a:r>
          </a:p>
        </p:txBody>
      </p:sp>
      <p:sp>
        <p:nvSpPr>
          <p:cNvPr id="77" name="Rectangle 4">
            <a:extLst>
              <a:ext uri="{FF2B5EF4-FFF2-40B4-BE49-F238E27FC236}">
                <a16:creationId xmlns:a16="http://schemas.microsoft.com/office/drawing/2014/main" id="{8CCE2FC0-989F-410D-9521-6021B5A69CF5}"/>
              </a:ext>
            </a:extLst>
          </p:cNvPr>
          <p:cNvSpPr>
            <a:spLocks noGrp="1" noChangeArrowheads="1"/>
          </p:cNvSpPr>
          <p:nvPr>
            <p:ph type="subTitle" idx="1"/>
          </p:nvPr>
        </p:nvSpPr>
        <p:spPr>
          <a:xfrm>
            <a:off x="288912" y="2247900"/>
            <a:ext cx="5575354" cy="2362200"/>
          </a:xfrm>
        </p:spPr>
        <p:txBody>
          <a:bodyPr/>
          <a:lstStyle>
            <a:lvl1pPr marL="0" indent="0" algn="r">
              <a:buFont typeface="Wingdings" pitchFamily="2" charset="2"/>
              <a:buNone/>
              <a:defRPr sz="3200"/>
            </a:lvl1pPr>
          </a:lstStyle>
          <a:p>
            <a:pPr lvl="0"/>
            <a:r>
              <a:rPr lang="en-US" altLang="en-US" noProof="0" dirty="0"/>
              <a:t>Click to edit Master subtitle style</a:t>
            </a:r>
          </a:p>
        </p:txBody>
      </p:sp>
      <p:pic>
        <p:nvPicPr>
          <p:cNvPr id="78" name="Picture 77" descr="A city skyline with tall buildings&#10;&#10;Description automatically generated with low confidence">
            <a:extLst>
              <a:ext uri="{FF2B5EF4-FFF2-40B4-BE49-F238E27FC236}">
                <a16:creationId xmlns:a16="http://schemas.microsoft.com/office/drawing/2014/main" id="{AD9FAFB7-25FC-4F18-B441-AEC5865E05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2200" y="2162174"/>
            <a:ext cx="2716145" cy="3514721"/>
          </a:xfrm>
          <a:prstGeom prst="rect">
            <a:avLst/>
          </a:prstGeom>
        </p:spPr>
      </p:pic>
      <p:sp>
        <p:nvSpPr>
          <p:cNvPr id="79" name="Line 40">
            <a:extLst>
              <a:ext uri="{FF2B5EF4-FFF2-40B4-BE49-F238E27FC236}">
                <a16:creationId xmlns:a16="http://schemas.microsoft.com/office/drawing/2014/main" id="{08ADF0F9-8DBD-4939-A27A-4FD86DBFE1A6}"/>
              </a:ext>
            </a:extLst>
          </p:cNvPr>
          <p:cNvSpPr>
            <a:spLocks noChangeShapeType="1"/>
          </p:cNvSpPr>
          <p:nvPr userDrawn="1"/>
        </p:nvSpPr>
        <p:spPr bwMode="auto">
          <a:xfrm>
            <a:off x="341603" y="2017712"/>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0" name="Rectangle 6">
            <a:extLst>
              <a:ext uri="{FF2B5EF4-FFF2-40B4-BE49-F238E27FC236}">
                <a16:creationId xmlns:a16="http://schemas.microsoft.com/office/drawing/2014/main" id="{49BBA981-B7EB-4A5C-8AF1-358FF602118D}"/>
              </a:ext>
            </a:extLst>
          </p:cNvPr>
          <p:cNvSpPr>
            <a:spLocks noGrp="1" noChangeArrowheads="1"/>
          </p:cNvSpPr>
          <p:nvPr>
            <p:ph type="ftr" sz="quarter" idx="11"/>
          </p:nvPr>
        </p:nvSpPr>
        <p:spPr>
          <a:xfrm>
            <a:off x="3124200" y="6248400"/>
            <a:ext cx="2895600" cy="457200"/>
          </a:xfrm>
        </p:spPr>
        <p:txBody>
          <a:bodyPr/>
          <a:lstStyle>
            <a:lvl1pPr>
              <a:defRPr dirty="0"/>
            </a:lvl1pPr>
          </a:lstStyle>
          <a:p>
            <a:pPr>
              <a:defRPr/>
            </a:pPr>
            <a:r>
              <a:rPr lang="en-US" altLang="en-US" dirty="0"/>
              <a:t>© 2022 McGraw Hill Education.</a:t>
            </a:r>
          </a:p>
        </p:txBody>
      </p:sp>
    </p:spTree>
    <p:extLst>
      <p:ext uri="{BB962C8B-B14F-4D97-AF65-F5344CB8AC3E}">
        <p14:creationId xmlns:p14="http://schemas.microsoft.com/office/powerpoint/2010/main" val="3854840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035871D-2ABC-4395-BA91-170052125339}" type="datetime1">
              <a:rPr lang="en-US" smtClean="0"/>
              <a:t>9/4/2023</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170C55A8-CDDB-4B44-B2CE-53030688AEDF}" type="slidenum">
              <a:rPr lang="en-US" altLang="en-US"/>
              <a:pPr>
                <a:defRPr/>
              </a:pPr>
              <a:t>‹#›</a:t>
            </a:fld>
            <a:endParaRPr lang="en-US" altLang="en-US"/>
          </a:p>
        </p:txBody>
      </p:sp>
    </p:spTree>
    <p:extLst>
      <p:ext uri="{BB962C8B-B14F-4D97-AF65-F5344CB8AC3E}">
        <p14:creationId xmlns:p14="http://schemas.microsoft.com/office/powerpoint/2010/main" val="3663012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259EC78-D0CD-4091-A283-E1419AA44350}" type="datetime1">
              <a:rPr lang="en-US" smtClean="0"/>
              <a:t>9/4/2023</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30E91DCC-82A1-4187-9994-B39C07F085D1}" type="slidenum">
              <a:rPr lang="en-US" altLang="en-US"/>
              <a:pPr>
                <a:defRPr/>
              </a:pPr>
              <a:t>‹#›</a:t>
            </a:fld>
            <a:endParaRPr lang="en-US" altLang="en-US"/>
          </a:p>
        </p:txBody>
      </p:sp>
    </p:spTree>
    <p:extLst>
      <p:ext uri="{BB962C8B-B14F-4D97-AF65-F5344CB8AC3E}">
        <p14:creationId xmlns:p14="http://schemas.microsoft.com/office/powerpoint/2010/main" val="121285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1EA2329-E862-4DA1-A3EC-52C2004715A7}" type="datetime1">
              <a:rPr lang="en-US" smtClean="0"/>
              <a:t>9/4/2023</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0060939A-20D2-4584-9A07-592E991463E0}" type="slidenum">
              <a:rPr lang="en-US" altLang="en-US"/>
              <a:pPr>
                <a:defRPr/>
              </a:pPr>
              <a:t>‹#›</a:t>
            </a:fld>
            <a:endParaRPr lang="en-US" altLang="en-US"/>
          </a:p>
        </p:txBody>
      </p:sp>
    </p:spTree>
    <p:extLst>
      <p:ext uri="{BB962C8B-B14F-4D97-AF65-F5344CB8AC3E}">
        <p14:creationId xmlns:p14="http://schemas.microsoft.com/office/powerpoint/2010/main" val="2401254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D68CFAE-E1A8-4992-A4DA-DD3EC8458D10}" type="datetime1">
              <a:rPr lang="en-US" smtClean="0"/>
              <a:t>9/4/2023</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5B1594E7-15DB-45A8-ACB9-7D9A6AC9C72A}" type="slidenum">
              <a:rPr lang="en-US" altLang="en-US"/>
              <a:pPr>
                <a:defRPr/>
              </a:pPr>
              <a:t>‹#›</a:t>
            </a:fld>
            <a:endParaRPr lang="en-US" altLang="en-US"/>
          </a:p>
        </p:txBody>
      </p:sp>
    </p:spTree>
    <p:extLst>
      <p:ext uri="{BB962C8B-B14F-4D97-AF65-F5344CB8AC3E}">
        <p14:creationId xmlns:p14="http://schemas.microsoft.com/office/powerpoint/2010/main" val="1935545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B4A35059-9BBD-49AD-9941-E0C8A75879E0}" type="datetime1">
              <a:rPr lang="en-US" smtClean="0"/>
              <a:t>9/4/2023</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11BE2A40-1BC6-488B-B5F8-85DB73CE3F41}" type="slidenum">
              <a:rPr lang="en-US" altLang="en-US"/>
              <a:pPr>
                <a:defRPr/>
              </a:pPr>
              <a:t>‹#›</a:t>
            </a:fld>
            <a:endParaRPr lang="en-US" altLang="en-US"/>
          </a:p>
        </p:txBody>
      </p:sp>
    </p:spTree>
    <p:extLst>
      <p:ext uri="{BB962C8B-B14F-4D97-AF65-F5344CB8AC3E}">
        <p14:creationId xmlns:p14="http://schemas.microsoft.com/office/powerpoint/2010/main" val="1253494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5C647AB0-1593-404D-85A4-70ACDD15D4EE}" type="datetime1">
              <a:rPr lang="en-US" smtClean="0"/>
              <a:t>9/4/2023</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2F8EB6A1-D4EE-41C1-8050-99D3FEC21F5C}" type="slidenum">
              <a:rPr lang="en-US" altLang="en-US"/>
              <a:pPr>
                <a:defRPr/>
              </a:pPr>
              <a:t>‹#›</a:t>
            </a:fld>
            <a:endParaRPr lang="en-US" altLang="en-US"/>
          </a:p>
        </p:txBody>
      </p:sp>
    </p:spTree>
    <p:extLst>
      <p:ext uri="{BB962C8B-B14F-4D97-AF65-F5344CB8AC3E}">
        <p14:creationId xmlns:p14="http://schemas.microsoft.com/office/powerpoint/2010/main" val="948030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5B37F605-62A5-4A2E-B8DD-82A93B0740C2}" type="datetime1">
              <a:rPr lang="en-US" smtClean="0"/>
              <a:t>9/4/2023</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B8268683-2C56-4556-BF55-6B145ACF38B5}" type="slidenum">
              <a:rPr lang="en-US" altLang="en-US"/>
              <a:pPr>
                <a:defRPr/>
              </a:pPr>
              <a:t>‹#›</a:t>
            </a:fld>
            <a:endParaRPr lang="en-US" altLang="en-US"/>
          </a:p>
        </p:txBody>
      </p:sp>
    </p:spTree>
    <p:extLst>
      <p:ext uri="{BB962C8B-B14F-4D97-AF65-F5344CB8AC3E}">
        <p14:creationId xmlns:p14="http://schemas.microsoft.com/office/powerpoint/2010/main" val="166029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6C2A57E-D056-407E-B71B-8503E61E41CF}" type="datetime1">
              <a:rPr lang="en-US" smtClean="0"/>
              <a:t>9/4/2023</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3F71401D-B1E5-4B98-B459-E5B65BEF89F3}" type="slidenum">
              <a:rPr lang="en-US" altLang="en-US"/>
              <a:pPr>
                <a:defRPr/>
              </a:pPr>
              <a:t>‹#›</a:t>
            </a:fld>
            <a:endParaRPr lang="en-US" altLang="en-US"/>
          </a:p>
        </p:txBody>
      </p:sp>
    </p:spTree>
    <p:extLst>
      <p:ext uri="{BB962C8B-B14F-4D97-AF65-F5344CB8AC3E}">
        <p14:creationId xmlns:p14="http://schemas.microsoft.com/office/powerpoint/2010/main" val="2335534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1EDA60C7-F921-493A-80AB-EADAAB9B8D0D}" type="datetime1">
              <a:rPr lang="en-US" smtClean="0"/>
              <a:t>9/4/2023</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9EF0689C-6F64-46D4-AD5C-CEC2DCE8171A}" type="slidenum">
              <a:rPr lang="en-US" altLang="en-US"/>
              <a:pPr>
                <a:defRPr/>
              </a:pPr>
              <a:t>‹#›</a:t>
            </a:fld>
            <a:endParaRPr lang="en-US" altLang="en-US"/>
          </a:p>
        </p:txBody>
      </p:sp>
    </p:spTree>
    <p:extLst>
      <p:ext uri="{BB962C8B-B14F-4D97-AF65-F5344CB8AC3E}">
        <p14:creationId xmlns:p14="http://schemas.microsoft.com/office/powerpoint/2010/main" val="408706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06957C7-9539-4B17-9839-B776CF4DB10E}" type="datetime1">
              <a:rPr lang="en-US" smtClean="0"/>
              <a:t>9/4/2023</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AEE17F88-B49F-44B1-805B-CD33B6AE288A}" type="slidenum">
              <a:rPr lang="en-US" altLang="en-US"/>
              <a:pPr>
                <a:defRPr/>
              </a:pPr>
              <a:t>‹#›</a:t>
            </a:fld>
            <a:endParaRPr lang="en-US" altLang="en-US"/>
          </a:p>
        </p:txBody>
      </p:sp>
    </p:spTree>
    <p:extLst>
      <p:ext uri="{BB962C8B-B14F-4D97-AF65-F5344CB8AC3E}">
        <p14:creationId xmlns:p14="http://schemas.microsoft.com/office/powerpoint/2010/main" val="1468043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8853"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latin typeface="+mn-lt"/>
              </a:defRPr>
            </a:lvl1pPr>
          </a:lstStyle>
          <a:p>
            <a:pPr>
              <a:defRPr/>
            </a:pPr>
            <a:fld id="{07F4099F-7288-48BC-A2F7-6FD3F6D5BB99}" type="datetime1">
              <a:rPr lang="en-US" smtClean="0"/>
              <a:t>9/4/2023</a:t>
            </a:fld>
            <a:endParaRPr lang="en-US" altLang="en-US"/>
          </a:p>
        </p:txBody>
      </p:sp>
      <p:sp>
        <p:nvSpPr>
          <p:cNvPr id="78854"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8855"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latin typeface="+mn-lt"/>
              </a:defRPr>
            </a:lvl1pPr>
          </a:lstStyle>
          <a:p>
            <a:pPr>
              <a:defRPr/>
            </a:pPr>
            <a:r>
              <a:rPr lang="en-US" altLang="en-US"/>
              <a:t>1-</a:t>
            </a:r>
            <a:fld id="{DD40A8F6-741F-4A36-BF0E-395E699905AE}"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4"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5"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6"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7"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8"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39"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0"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1"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2"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3"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4"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6"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7"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8"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0"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1"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2"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4"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5"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6"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7"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8"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59"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0"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1"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2"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sp>
          <p:nvSpPr>
            <p:cNvPr id="1063"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a:p>
          </p:txBody>
        </p:sp>
      </p:gr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a:t>Chapter Twelve</a:t>
            </a:r>
          </a:p>
        </p:txBody>
      </p:sp>
      <p:sp>
        <p:nvSpPr>
          <p:cNvPr id="3075" name="Rectangle 5"/>
          <p:cNvSpPr>
            <a:spLocks noGrp="1" noChangeArrowheads="1"/>
          </p:cNvSpPr>
          <p:nvPr>
            <p:ph type="subTitle" idx="1"/>
          </p:nvPr>
        </p:nvSpPr>
        <p:spPr/>
        <p:txBody>
          <a:bodyPr/>
          <a:lstStyle/>
          <a:p>
            <a:pPr eaLnBrk="1" hangingPunct="1"/>
            <a:r>
              <a:rPr lang="en-US" altLang="en-US" sz="5000"/>
              <a:t>Commercial Banks’ Financial Statements and Analysis</a:t>
            </a:r>
          </a:p>
        </p:txBody>
      </p:sp>
      <p:sp>
        <p:nvSpPr>
          <p:cNvPr id="2" name="Content Placeholder 1">
            <a:extLst>
              <a:ext uri="{FF2B5EF4-FFF2-40B4-BE49-F238E27FC236}">
                <a16:creationId xmlns:a16="http://schemas.microsoft.com/office/drawing/2014/main" id="{0144CE61-B39A-4599-A3BA-3A25D5E5AA78}"/>
              </a:ext>
            </a:extLst>
          </p:cNvPr>
          <p:cNvSpPr txBox="1">
            <a:spLocks/>
          </p:cNvSpPr>
          <p:nvPr/>
        </p:nvSpPr>
        <p:spPr bwMode="auto">
          <a:xfrm>
            <a:off x="315913" y="6392777"/>
            <a:ext cx="8617072" cy="325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000" kern="1200" dirty="0">
                <a:solidFill>
                  <a:schemeClr val="tx1"/>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dirty="0">
                <a:latin typeface="+mj-lt"/>
                <a:cs typeface="Calibri" panose="020F0502020204030204" pitchFamily="34" charset="0"/>
              </a:rPr>
              <a:t>©McGraw Hill LLC. All rights reserved. No reproduction or distribution without the prior written consent of McGraw Hill. </a:t>
            </a:r>
          </a:p>
          <a:p>
            <a:pPr algn="l"/>
            <a:endParaRPr lang="en-US" dirty="0">
              <a:latin typeface="+mj-lt"/>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defRPr/>
            </a:pPr>
            <a:r>
              <a:rPr lang="en-US" sz="3500" dirty="0"/>
              <a:t>Liabilities</a:t>
            </a:r>
          </a:p>
        </p:txBody>
      </p:sp>
      <p:sp>
        <p:nvSpPr>
          <p:cNvPr id="13317" name="Rectangle 3"/>
          <p:cNvSpPr>
            <a:spLocks noGrp="1" noChangeArrowheads="1"/>
          </p:cNvSpPr>
          <p:nvPr>
            <p:ph type="body" sz="half" idx="4294967295"/>
          </p:nvPr>
        </p:nvSpPr>
        <p:spPr>
          <a:xfrm>
            <a:off x="304800" y="1719262"/>
            <a:ext cx="8524568"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Liabilities consist of various types of deposit accounts and other borrowings used to fund the investments and loans on the asset side of the balance sheet</a:t>
            </a:r>
          </a:p>
          <a:p>
            <a:pPr marL="457200" indent="-457200" eaLnBrk="1" hangingPunct="1">
              <a:buFont typeface="+mj-lt"/>
              <a:buAutoNum type="arabicPeriod"/>
            </a:pPr>
            <a:r>
              <a:rPr lang="en-US" altLang="en-US" sz="2400" b="1" i="1" dirty="0"/>
              <a:t>Deposits</a:t>
            </a:r>
          </a:p>
          <a:p>
            <a:pPr lvl="1" eaLnBrk="1" hangingPunct="1"/>
            <a:r>
              <a:rPr lang="en-US" altLang="en-US" sz="2200" dirty="0"/>
              <a:t>Demand deposits are transaction accounts that generally pay no explicit interest</a:t>
            </a:r>
          </a:p>
          <a:p>
            <a:pPr lvl="1" eaLnBrk="1" hangingPunct="1"/>
            <a:r>
              <a:rPr lang="en-US" altLang="en-US" sz="2200" b="1" dirty="0"/>
              <a:t>Negotiable order of withdrawal (NOW) accounts </a:t>
            </a:r>
            <a:r>
              <a:rPr lang="en-US" altLang="en-US" sz="2200" dirty="0"/>
              <a:t>pay interest when a minimum balance is maintained</a:t>
            </a:r>
            <a:endParaRPr lang="en-US" altLang="en-US" sz="2200" b="1" dirty="0"/>
          </a:p>
          <a:p>
            <a:pPr lvl="1" eaLnBrk="1" hangingPunct="1"/>
            <a:r>
              <a:rPr lang="en-US" altLang="en-US" sz="2200" b="1" dirty="0"/>
              <a:t>Money market deposit accounts (MMDAs) </a:t>
            </a:r>
            <a:r>
              <a:rPr lang="en-US" altLang="en-US" sz="2200" dirty="0"/>
              <a:t>have retail savings accounts and some limited checking account features</a:t>
            </a:r>
            <a:endParaRPr lang="en-US" altLang="en-US" sz="2200" b="1" dirty="0"/>
          </a:p>
          <a:p>
            <a:pPr lvl="1" eaLnBrk="1" hangingPunct="1"/>
            <a:r>
              <a:rPr lang="en-US" altLang="en-US" sz="2200" b="1" dirty="0"/>
              <a:t>Other savings deposits </a:t>
            </a:r>
            <a:r>
              <a:rPr lang="en-US" altLang="en-US" sz="2200" dirty="0"/>
              <a:t>include all savings accounts other than MMDAs</a:t>
            </a:r>
          </a:p>
        </p:txBody>
      </p:sp>
      <p:sp>
        <p:nvSpPr>
          <p:cNvPr id="5" name="Footer Placeholder 3">
            <a:extLst>
              <a:ext uri="{FF2B5EF4-FFF2-40B4-BE49-F238E27FC236}">
                <a16:creationId xmlns:a16="http://schemas.microsoft.com/office/drawing/2014/main" id="{572B64BD-7766-48F0-B02A-CBAD96C84F62}"/>
              </a:ext>
            </a:extLst>
          </p:cNvPr>
          <p:cNvSpPr>
            <a:spLocks noGrp="1"/>
          </p:cNvSpPr>
          <p:nvPr>
            <p:ph type="ftr" sz="quarter" idx="11"/>
          </p:nvPr>
        </p:nvSpPr>
        <p:spPr>
          <a:xfrm>
            <a:off x="1077699" y="6606336"/>
            <a:ext cx="6978770"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1CB59139-7CC4-4F55-8486-810530EDE1FC}"/>
              </a:ext>
            </a:extLst>
          </p:cNvPr>
          <p:cNvSpPr>
            <a:spLocks noGrp="1"/>
          </p:cNvSpPr>
          <p:nvPr>
            <p:ph type="sldNum" sz="quarter" idx="12"/>
          </p:nvPr>
        </p:nvSpPr>
        <p:spPr>
          <a:xfrm>
            <a:off x="6523222" y="6569075"/>
            <a:ext cx="2133600" cy="273050"/>
          </a:xfrm>
        </p:spPr>
        <p:txBody>
          <a:bodyPr/>
          <a:lstStyle/>
          <a:p>
            <a:pPr>
              <a:defRPr/>
            </a:pPr>
            <a:r>
              <a:rPr lang="en-US" altLang="en-US" dirty="0"/>
              <a:t>12-10</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defRPr/>
            </a:pPr>
            <a:r>
              <a:rPr lang="en-US" sz="3500" dirty="0"/>
              <a:t>Liabilities (Continued)</a:t>
            </a:r>
          </a:p>
        </p:txBody>
      </p:sp>
      <p:sp>
        <p:nvSpPr>
          <p:cNvPr id="13317" name="Rectangle 3"/>
          <p:cNvSpPr>
            <a:spLocks noGrp="1" noChangeArrowheads="1"/>
          </p:cNvSpPr>
          <p:nvPr>
            <p:ph type="body" sz="half" idx="4294967295"/>
          </p:nvPr>
        </p:nvSpPr>
        <p:spPr>
          <a:xfrm>
            <a:off x="304800" y="1719262"/>
            <a:ext cx="8524568"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lvl="1" eaLnBrk="1" hangingPunct="1"/>
            <a:r>
              <a:rPr lang="en-US" altLang="en-US" sz="2200" dirty="0"/>
              <a:t>Deposits in foreign offices are generally large and held by corporations with a high level of international transactions and activities</a:t>
            </a:r>
            <a:endParaRPr lang="en-US" altLang="en-US" sz="2200" b="1" dirty="0"/>
          </a:p>
          <a:p>
            <a:pPr lvl="1" eaLnBrk="1" hangingPunct="1"/>
            <a:r>
              <a:rPr lang="en-US" altLang="en-US" sz="2200" b="1" dirty="0"/>
              <a:t>Retail certificates of deposits (CDs) </a:t>
            </a:r>
            <a:r>
              <a:rPr lang="en-US" altLang="en-US" sz="2200" dirty="0"/>
              <a:t>are time deposits with a face value below $100,000</a:t>
            </a:r>
            <a:endParaRPr lang="en-US" altLang="en-US" sz="2200" b="1" dirty="0"/>
          </a:p>
          <a:p>
            <a:pPr lvl="1" eaLnBrk="1" hangingPunct="1"/>
            <a:r>
              <a:rPr lang="en-US" altLang="en-US" sz="2200" dirty="0"/>
              <a:t>Core deposits</a:t>
            </a:r>
          </a:p>
          <a:p>
            <a:pPr lvl="1" eaLnBrk="1" hangingPunct="1"/>
            <a:r>
              <a:rPr lang="en-US" altLang="en-US" sz="2200" b="1" dirty="0"/>
              <a:t>Wholesale certificates of deposits (CDs) </a:t>
            </a:r>
            <a:r>
              <a:rPr lang="en-US" altLang="en-US" sz="2200" dirty="0"/>
              <a:t>are time deposits with a face value of $100,000 or more</a:t>
            </a:r>
          </a:p>
          <a:p>
            <a:pPr lvl="2" eaLnBrk="1" hangingPunct="1"/>
            <a:r>
              <a:rPr lang="en-US" altLang="en-US" sz="2000" b="1" dirty="0"/>
              <a:t>Negotiable instruments</a:t>
            </a:r>
            <a:r>
              <a:rPr lang="en-US" altLang="en-US" sz="2000" dirty="0"/>
              <a:t>, meaning they can be resold by title assignment in a secondary market to other investors</a:t>
            </a:r>
          </a:p>
          <a:p>
            <a:pPr lvl="2" eaLnBrk="1" hangingPunct="1"/>
            <a:r>
              <a:rPr lang="en-US" altLang="en-US" sz="2000" dirty="0"/>
              <a:t>If wholesale CDs are obtained through a brokerage or investment house rather than directly from a customer, they are referred to as </a:t>
            </a:r>
            <a:r>
              <a:rPr lang="en-US" altLang="en-US" sz="2000" b="1" dirty="0"/>
              <a:t>brokered deposits</a:t>
            </a:r>
          </a:p>
        </p:txBody>
      </p:sp>
      <p:sp>
        <p:nvSpPr>
          <p:cNvPr id="5" name="Footer Placeholder 3">
            <a:extLst>
              <a:ext uri="{FF2B5EF4-FFF2-40B4-BE49-F238E27FC236}">
                <a16:creationId xmlns:a16="http://schemas.microsoft.com/office/drawing/2014/main" id="{572B64BD-7766-48F0-B02A-CBAD96C84F62}"/>
              </a:ext>
            </a:extLst>
          </p:cNvPr>
          <p:cNvSpPr>
            <a:spLocks noGrp="1"/>
          </p:cNvSpPr>
          <p:nvPr>
            <p:ph type="ftr" sz="quarter" idx="11"/>
          </p:nvPr>
        </p:nvSpPr>
        <p:spPr>
          <a:xfrm>
            <a:off x="676570" y="6583362"/>
            <a:ext cx="7781027"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1CB59139-7CC4-4F55-8486-810530EDE1FC}"/>
              </a:ext>
            </a:extLst>
          </p:cNvPr>
          <p:cNvSpPr>
            <a:spLocks noGrp="1"/>
          </p:cNvSpPr>
          <p:nvPr>
            <p:ph type="sldNum" sz="quarter" idx="12"/>
          </p:nvPr>
        </p:nvSpPr>
        <p:spPr>
          <a:xfrm>
            <a:off x="6523222" y="6569075"/>
            <a:ext cx="2133600" cy="273050"/>
          </a:xfrm>
        </p:spPr>
        <p:txBody>
          <a:bodyPr/>
          <a:lstStyle/>
          <a:p>
            <a:pPr>
              <a:defRPr/>
            </a:pPr>
            <a:r>
              <a:rPr lang="en-US" altLang="en-US" dirty="0"/>
              <a:t>12-11</a:t>
            </a:r>
          </a:p>
        </p:txBody>
      </p:sp>
    </p:spTree>
    <p:extLst>
      <p:ext uri="{BB962C8B-B14F-4D97-AF65-F5344CB8AC3E}">
        <p14:creationId xmlns:p14="http://schemas.microsoft.com/office/powerpoint/2010/main" val="122283186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p:txBody>
          <a:bodyPr anchor="ctr"/>
          <a:lstStyle/>
          <a:p>
            <a:pPr eaLnBrk="1" hangingPunct="1">
              <a:defRPr/>
            </a:pPr>
            <a:r>
              <a:rPr lang="en-US" sz="3500" dirty="0"/>
              <a:t>Liabilities (Concluded)</a:t>
            </a:r>
          </a:p>
        </p:txBody>
      </p:sp>
      <p:sp>
        <p:nvSpPr>
          <p:cNvPr id="14341" name="Rectangle 3"/>
          <p:cNvSpPr>
            <a:spLocks noGrp="1" noChangeArrowheads="1"/>
          </p:cNvSpPr>
          <p:nvPr>
            <p:ph type="body" sz="half" idx="4294967295"/>
          </p:nvPr>
        </p:nvSpPr>
        <p:spPr>
          <a:xfrm>
            <a:off x="196645" y="1719263"/>
            <a:ext cx="8721213" cy="472086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7200" indent="-457200" eaLnBrk="1" hangingPunct="1">
              <a:lnSpc>
                <a:spcPct val="80000"/>
              </a:lnSpc>
              <a:buFont typeface="+mj-lt"/>
              <a:buAutoNum type="arabicPeriod" startAt="2"/>
            </a:pPr>
            <a:r>
              <a:rPr lang="en-US" altLang="en-US" sz="2400" b="1" i="1" dirty="0"/>
              <a:t>Borrowed funds</a:t>
            </a:r>
          </a:p>
          <a:p>
            <a:pPr lvl="1" eaLnBrk="1" hangingPunct="1">
              <a:lnSpc>
                <a:spcPct val="80000"/>
              </a:lnSpc>
            </a:pPr>
            <a:r>
              <a:rPr lang="en-US" altLang="en-US" sz="2200" dirty="0"/>
              <a:t>Federal funds</a:t>
            </a:r>
          </a:p>
          <a:p>
            <a:pPr lvl="1" eaLnBrk="1" hangingPunct="1">
              <a:lnSpc>
                <a:spcPct val="80000"/>
              </a:lnSpc>
            </a:pPr>
            <a:r>
              <a:rPr lang="en-US" altLang="en-US" sz="2200" dirty="0"/>
              <a:t>Repurchase agreements (RPs or repos)</a:t>
            </a:r>
          </a:p>
          <a:p>
            <a:pPr lvl="1" eaLnBrk="1" hangingPunct="1">
              <a:lnSpc>
                <a:spcPct val="80000"/>
              </a:lnSpc>
            </a:pPr>
            <a:r>
              <a:rPr lang="en-US" altLang="en-US" sz="2200" dirty="0"/>
              <a:t>Other borrowing</a:t>
            </a:r>
          </a:p>
          <a:p>
            <a:pPr lvl="2" eaLnBrk="1" hangingPunct="1">
              <a:lnSpc>
                <a:spcPct val="80000"/>
              </a:lnSpc>
            </a:pPr>
            <a:r>
              <a:rPr lang="en-US" altLang="en-US" sz="2000" dirty="0"/>
              <a:t>Banker’s acceptances (BAs), commercial paper, medium-term notes, and discount window loans</a:t>
            </a:r>
          </a:p>
          <a:p>
            <a:pPr marL="457200" indent="-457200" eaLnBrk="1" hangingPunct="1">
              <a:lnSpc>
                <a:spcPct val="80000"/>
              </a:lnSpc>
              <a:buFont typeface="+mj-lt"/>
              <a:buAutoNum type="arabicPeriod" startAt="3"/>
            </a:pPr>
            <a:r>
              <a:rPr lang="en-US" altLang="en-US" sz="2400" b="1" i="1" dirty="0"/>
              <a:t>Other liabilities</a:t>
            </a:r>
          </a:p>
          <a:p>
            <a:pPr lvl="1" eaLnBrk="1" hangingPunct="1">
              <a:lnSpc>
                <a:spcPct val="80000"/>
              </a:lnSpc>
            </a:pPr>
            <a:r>
              <a:rPr lang="en-US" altLang="en-US" sz="2200" dirty="0"/>
              <a:t>Do not require interest to be paid</a:t>
            </a:r>
          </a:p>
          <a:p>
            <a:pPr lvl="2" eaLnBrk="1" hangingPunct="1">
              <a:lnSpc>
                <a:spcPct val="80000"/>
              </a:lnSpc>
            </a:pPr>
            <a:r>
              <a:rPr lang="en-US" altLang="en-US" sz="2000" dirty="0"/>
              <a:t>Accrued interest, deferred taxes, dividends payable, minority interests in consolidates subsidies, and other miscellaneous claims</a:t>
            </a:r>
          </a:p>
          <a:p>
            <a:pPr marL="457200" indent="-457200" eaLnBrk="1" hangingPunct="1">
              <a:lnSpc>
                <a:spcPct val="80000"/>
              </a:lnSpc>
              <a:buFont typeface="+mj-lt"/>
              <a:buAutoNum type="arabicPeriod" startAt="3"/>
            </a:pPr>
            <a:r>
              <a:rPr lang="en-US" altLang="en-US" sz="2400" b="1" i="1" dirty="0"/>
              <a:t>Equity capital</a:t>
            </a:r>
          </a:p>
          <a:p>
            <a:pPr lvl="1" eaLnBrk="1" hangingPunct="1">
              <a:lnSpc>
                <a:spcPct val="80000"/>
              </a:lnSpc>
            </a:pPr>
            <a:r>
              <a:rPr lang="en-US" altLang="en-US" sz="2200" dirty="0"/>
              <a:t>Preferred and common stock</a:t>
            </a:r>
          </a:p>
          <a:p>
            <a:pPr lvl="1" eaLnBrk="1" hangingPunct="1">
              <a:lnSpc>
                <a:spcPct val="80000"/>
              </a:lnSpc>
            </a:pPr>
            <a:r>
              <a:rPr lang="en-US" altLang="en-US" sz="2200" dirty="0"/>
              <a:t>Surplus and additional paid-in capital</a:t>
            </a:r>
          </a:p>
          <a:p>
            <a:pPr lvl="1" eaLnBrk="1" hangingPunct="1">
              <a:lnSpc>
                <a:spcPct val="80000"/>
              </a:lnSpc>
            </a:pPr>
            <a:r>
              <a:rPr lang="en-US" altLang="en-US" sz="2200" dirty="0"/>
              <a:t>Retained earnings</a:t>
            </a:r>
          </a:p>
        </p:txBody>
      </p:sp>
      <p:sp>
        <p:nvSpPr>
          <p:cNvPr id="5" name="Footer Placeholder 3">
            <a:extLst>
              <a:ext uri="{FF2B5EF4-FFF2-40B4-BE49-F238E27FC236}">
                <a16:creationId xmlns:a16="http://schemas.microsoft.com/office/drawing/2014/main" id="{448C1115-69CE-4511-A405-44B12F6A53A9}"/>
              </a:ext>
            </a:extLst>
          </p:cNvPr>
          <p:cNvSpPr>
            <a:spLocks noGrp="1"/>
          </p:cNvSpPr>
          <p:nvPr>
            <p:ph type="ftr" sz="quarter" idx="11"/>
          </p:nvPr>
        </p:nvSpPr>
        <p:spPr>
          <a:xfrm>
            <a:off x="839266" y="6597710"/>
            <a:ext cx="7435970"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6638931A-FE3D-4149-A22C-30B8098B8CD5}"/>
              </a:ext>
            </a:extLst>
          </p:cNvPr>
          <p:cNvSpPr>
            <a:spLocks noGrp="1"/>
          </p:cNvSpPr>
          <p:nvPr>
            <p:ph type="sldNum" sz="quarter" idx="12"/>
          </p:nvPr>
        </p:nvSpPr>
        <p:spPr>
          <a:xfrm>
            <a:off x="6523222" y="6569075"/>
            <a:ext cx="2133600" cy="273050"/>
          </a:xfrm>
        </p:spPr>
        <p:txBody>
          <a:bodyPr/>
          <a:lstStyle/>
          <a:p>
            <a:pPr>
              <a:defRPr/>
            </a:pPr>
            <a:r>
              <a:rPr lang="en-US" altLang="en-US" dirty="0"/>
              <a:t>12-12</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defRPr/>
            </a:pPr>
            <a:r>
              <a:rPr lang="en-US" sz="3500" dirty="0"/>
              <a:t>Off-Balance-Sheet Assets and Liabilities</a:t>
            </a:r>
          </a:p>
        </p:txBody>
      </p:sp>
      <p:sp>
        <p:nvSpPr>
          <p:cNvPr id="15365" name="Rectangle 3"/>
          <p:cNvSpPr>
            <a:spLocks noGrp="1" noChangeArrowheads="1"/>
          </p:cNvSpPr>
          <p:nvPr>
            <p:ph type="body" sz="half" idx="4294967295"/>
          </p:nvPr>
        </p:nvSpPr>
        <p:spPr>
          <a:xfrm>
            <a:off x="339213" y="1719263"/>
            <a:ext cx="8465573" cy="4750363"/>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dirty="0"/>
              <a:t>Off-balance-sheet items are </a:t>
            </a:r>
            <a:r>
              <a:rPr lang="en-US" altLang="en-US" sz="2300" i="1" dirty="0"/>
              <a:t>contingent</a:t>
            </a:r>
            <a:r>
              <a:rPr lang="en-US" altLang="en-US" sz="2300" dirty="0"/>
              <a:t> assets and liabilities that </a:t>
            </a:r>
            <a:r>
              <a:rPr lang="en-US" altLang="en-US" sz="2300" i="1" dirty="0"/>
              <a:t>may</a:t>
            </a:r>
            <a:r>
              <a:rPr lang="en-US" altLang="en-US" sz="2300" dirty="0"/>
              <a:t> affect future status of a FI’s balance sheet</a:t>
            </a:r>
          </a:p>
          <a:p>
            <a:pPr eaLnBrk="1" hangingPunct="1">
              <a:spcBef>
                <a:spcPts val="250"/>
              </a:spcBef>
            </a:pPr>
            <a:r>
              <a:rPr lang="en-US" altLang="en-US" sz="2300" b="1" dirty="0"/>
              <a:t>Loan commitments </a:t>
            </a:r>
            <a:r>
              <a:rPr lang="en-US" altLang="en-US" sz="2300" dirty="0"/>
              <a:t>are contractual commitments to loan to a firm a certain maximum amount at given interest rate terms</a:t>
            </a:r>
          </a:p>
          <a:p>
            <a:pPr lvl="1" eaLnBrk="1" hangingPunct="1">
              <a:spcBef>
                <a:spcPts val="250"/>
              </a:spcBef>
            </a:pPr>
            <a:r>
              <a:rPr lang="en-US" altLang="en-US" sz="2100" dirty="0"/>
              <a:t>Bank may charge </a:t>
            </a:r>
            <a:r>
              <a:rPr lang="en-US" altLang="en-US" sz="2100" b="1" dirty="0"/>
              <a:t>up-front fee </a:t>
            </a:r>
            <a:r>
              <a:rPr lang="en-US" altLang="en-US" sz="2100" dirty="0"/>
              <a:t>and/or </a:t>
            </a:r>
            <a:r>
              <a:rPr lang="en-US" altLang="en-US" sz="2100" b="1" dirty="0"/>
              <a:t>commitment fee</a:t>
            </a:r>
          </a:p>
          <a:p>
            <a:pPr lvl="1" eaLnBrk="1" hangingPunct="1">
              <a:spcBef>
                <a:spcPts val="250"/>
              </a:spcBef>
            </a:pPr>
            <a:r>
              <a:rPr lang="en-US" sz="2100" dirty="0"/>
              <a:t>O</a:t>
            </a:r>
            <a:r>
              <a:rPr lang="en-US" sz="2100" b="0" i="0" u="none" strike="noStrike" baseline="0" dirty="0"/>
              <a:t>nly when the borrower draws on the commitment do the loans made under the commitment appear on the balance sheet </a:t>
            </a:r>
            <a:endParaRPr lang="en-US" altLang="en-US" sz="2100" b="1" dirty="0"/>
          </a:p>
          <a:p>
            <a:pPr eaLnBrk="1" hangingPunct="1">
              <a:spcBef>
                <a:spcPts val="250"/>
              </a:spcBef>
            </a:pPr>
            <a:r>
              <a:rPr lang="en-US" altLang="en-US" sz="2300" b="1" dirty="0"/>
              <a:t>Letters of credit (LCs)</a:t>
            </a:r>
          </a:p>
          <a:p>
            <a:pPr lvl="1" eaLnBrk="1" hangingPunct="1">
              <a:spcBef>
                <a:spcPts val="250"/>
              </a:spcBef>
            </a:pPr>
            <a:r>
              <a:rPr lang="en-US" altLang="en-US" sz="2100" b="1" dirty="0"/>
              <a:t>Commercial LCs </a:t>
            </a:r>
            <a:r>
              <a:rPr lang="en-US" altLang="en-US" sz="2100" dirty="0"/>
              <a:t>are contingent guarantees sold by an FI to underwrite the trade or commercial performance of the buyers of the guarantees</a:t>
            </a:r>
            <a:endParaRPr lang="en-US" altLang="en-US" sz="2100" b="1" dirty="0"/>
          </a:p>
          <a:p>
            <a:pPr lvl="1" eaLnBrk="1" hangingPunct="1">
              <a:spcBef>
                <a:spcPts val="250"/>
              </a:spcBef>
            </a:pPr>
            <a:r>
              <a:rPr lang="en-US" altLang="en-US" sz="2100" b="1" dirty="0"/>
              <a:t>Standby LCs </a:t>
            </a:r>
            <a:r>
              <a:rPr lang="en-US" altLang="en-US" sz="2100" dirty="0"/>
              <a:t>cover contingencies that are potentially more severe than contingencies covered under trade/commercial LCs</a:t>
            </a:r>
            <a:endParaRPr lang="en-US" altLang="en-US" sz="2100" b="1" dirty="0"/>
          </a:p>
        </p:txBody>
      </p:sp>
      <p:sp>
        <p:nvSpPr>
          <p:cNvPr id="5" name="Footer Placeholder 3">
            <a:extLst>
              <a:ext uri="{FF2B5EF4-FFF2-40B4-BE49-F238E27FC236}">
                <a16:creationId xmlns:a16="http://schemas.microsoft.com/office/drawing/2014/main" id="{A13303B1-7E9B-4FC0-8AF0-556363AED66D}"/>
              </a:ext>
            </a:extLst>
          </p:cNvPr>
          <p:cNvSpPr>
            <a:spLocks noGrp="1"/>
          </p:cNvSpPr>
          <p:nvPr>
            <p:ph type="ftr" sz="quarter" idx="11"/>
          </p:nvPr>
        </p:nvSpPr>
        <p:spPr>
          <a:xfrm>
            <a:off x="499016" y="6583362"/>
            <a:ext cx="8157806"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C7529F29-430C-4087-A888-25192E85CFEB}"/>
              </a:ext>
            </a:extLst>
          </p:cNvPr>
          <p:cNvSpPr>
            <a:spLocks noGrp="1"/>
          </p:cNvSpPr>
          <p:nvPr>
            <p:ph type="sldNum" sz="quarter" idx="12"/>
          </p:nvPr>
        </p:nvSpPr>
        <p:spPr>
          <a:xfrm>
            <a:off x="6523222" y="6569075"/>
            <a:ext cx="2133600" cy="273050"/>
          </a:xfrm>
        </p:spPr>
        <p:txBody>
          <a:bodyPr/>
          <a:lstStyle/>
          <a:p>
            <a:pPr>
              <a:defRPr/>
            </a:pPr>
            <a:r>
              <a:rPr lang="en-US" altLang="en-US" dirty="0"/>
              <a:t>12-13</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defRPr/>
            </a:pPr>
            <a:r>
              <a:rPr lang="en-US" sz="3500" dirty="0"/>
              <a:t>Off-Balance-Sheet Assets and Liabilities (Continued)</a:t>
            </a:r>
          </a:p>
        </p:txBody>
      </p:sp>
      <p:sp>
        <p:nvSpPr>
          <p:cNvPr id="15365" name="Rectangle 3"/>
          <p:cNvSpPr>
            <a:spLocks noGrp="1" noChangeArrowheads="1"/>
          </p:cNvSpPr>
          <p:nvPr>
            <p:ph type="body" sz="half" idx="4294967295"/>
          </p:nvPr>
        </p:nvSpPr>
        <p:spPr>
          <a:xfrm>
            <a:off x="157317" y="1719263"/>
            <a:ext cx="8799870" cy="473069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dirty="0"/>
              <a:t>Loans sold </a:t>
            </a:r>
            <a:r>
              <a:rPr lang="en-US" altLang="en-US" sz="2300" dirty="0"/>
              <a:t>are loans originated by the bank and then sold to other investors that can be returned (sold with </a:t>
            </a:r>
            <a:r>
              <a:rPr lang="en-US" altLang="en-US" sz="2300" b="1" dirty="0"/>
              <a:t>recourse</a:t>
            </a:r>
            <a:r>
              <a:rPr lang="en-US" altLang="en-US" sz="2300" dirty="0"/>
              <a:t>) to the originating institution</a:t>
            </a:r>
          </a:p>
          <a:p>
            <a:pPr lvl="1" eaLnBrk="1" hangingPunct="1">
              <a:spcBef>
                <a:spcPts val="250"/>
              </a:spcBef>
            </a:pPr>
            <a:r>
              <a:rPr lang="en-US" altLang="en-US" sz="2100" b="1" dirty="0"/>
              <a:t>Recourse</a:t>
            </a:r>
            <a:r>
              <a:rPr lang="en-US" altLang="en-US" sz="2100" dirty="0"/>
              <a:t> is the ability to put an asset or loan back to the seller should the credit quality of that asset deteriorate </a:t>
            </a:r>
          </a:p>
          <a:p>
            <a:pPr lvl="1" eaLnBrk="1" hangingPunct="1">
              <a:spcBef>
                <a:spcPts val="250"/>
              </a:spcBef>
            </a:pPr>
            <a:endParaRPr lang="en-US" altLang="en-US" sz="2100" dirty="0"/>
          </a:p>
          <a:p>
            <a:pPr eaLnBrk="1" hangingPunct="1">
              <a:spcBef>
                <a:spcPts val="250"/>
              </a:spcBef>
            </a:pPr>
            <a:r>
              <a:rPr lang="en-US" altLang="en-US" sz="2300" b="1" dirty="0"/>
              <a:t>Derivative securities </a:t>
            </a:r>
            <a:r>
              <a:rPr lang="en-US" altLang="en-US" sz="2300" dirty="0"/>
              <a:t>include futures, forward, swap, and option positions taken by the FI for hedging or other purposes</a:t>
            </a:r>
          </a:p>
          <a:p>
            <a:pPr lvl="1" eaLnBrk="1" hangingPunct="1">
              <a:spcBef>
                <a:spcPts val="250"/>
              </a:spcBef>
            </a:pPr>
            <a:r>
              <a:rPr lang="en-US" altLang="en-US" sz="2100" dirty="0"/>
              <a:t>Banks can be either users or dealers of derivatives</a:t>
            </a:r>
          </a:p>
          <a:p>
            <a:pPr lvl="1" eaLnBrk="1" hangingPunct="1">
              <a:spcBef>
                <a:spcPts val="250"/>
              </a:spcBef>
            </a:pPr>
            <a:r>
              <a:rPr lang="en-US" altLang="en-US" sz="2100" dirty="0"/>
              <a:t>Counterparty, or contingent credit, risk is likely to be present when banks expand their positions in futures, forward, swap, and option contracts</a:t>
            </a:r>
          </a:p>
        </p:txBody>
      </p:sp>
      <p:sp>
        <p:nvSpPr>
          <p:cNvPr id="5" name="Footer Placeholder 3">
            <a:extLst>
              <a:ext uri="{FF2B5EF4-FFF2-40B4-BE49-F238E27FC236}">
                <a16:creationId xmlns:a16="http://schemas.microsoft.com/office/drawing/2014/main" id="{A13303B1-7E9B-4FC0-8AF0-556363AED66D}"/>
              </a:ext>
            </a:extLst>
          </p:cNvPr>
          <p:cNvSpPr>
            <a:spLocks noGrp="1"/>
          </p:cNvSpPr>
          <p:nvPr>
            <p:ph type="ftr" sz="quarter" idx="11"/>
          </p:nvPr>
        </p:nvSpPr>
        <p:spPr>
          <a:xfrm>
            <a:off x="1026543" y="6583362"/>
            <a:ext cx="7090913"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C7529F29-430C-4087-A888-25192E85CFEB}"/>
              </a:ext>
            </a:extLst>
          </p:cNvPr>
          <p:cNvSpPr>
            <a:spLocks noGrp="1"/>
          </p:cNvSpPr>
          <p:nvPr>
            <p:ph type="sldNum" sz="quarter" idx="12"/>
          </p:nvPr>
        </p:nvSpPr>
        <p:spPr>
          <a:xfrm>
            <a:off x="6523222" y="6569075"/>
            <a:ext cx="2133600" cy="273050"/>
          </a:xfrm>
        </p:spPr>
        <p:txBody>
          <a:bodyPr/>
          <a:lstStyle/>
          <a:p>
            <a:pPr>
              <a:defRPr/>
            </a:pPr>
            <a:r>
              <a:rPr lang="en-US" altLang="en-US" dirty="0"/>
              <a:t>12-14</a:t>
            </a:r>
          </a:p>
        </p:txBody>
      </p:sp>
    </p:spTree>
    <p:extLst>
      <p:ext uri="{BB962C8B-B14F-4D97-AF65-F5344CB8AC3E}">
        <p14:creationId xmlns:p14="http://schemas.microsoft.com/office/powerpoint/2010/main" val="104437026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defRPr/>
            </a:pPr>
            <a:r>
              <a:rPr lang="en-US" sz="3500" dirty="0"/>
              <a:t>Other Fee-Generating Activities</a:t>
            </a:r>
          </a:p>
        </p:txBody>
      </p:sp>
      <p:sp>
        <p:nvSpPr>
          <p:cNvPr id="15365" name="Rectangle 3"/>
          <p:cNvSpPr>
            <a:spLocks noGrp="1" noChangeArrowheads="1"/>
          </p:cNvSpPr>
          <p:nvPr>
            <p:ph type="body" sz="half" idx="4294967295"/>
          </p:nvPr>
        </p:nvSpPr>
        <p:spPr>
          <a:xfrm>
            <a:off x="324465" y="1719262"/>
            <a:ext cx="8426245" cy="4750363"/>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i="1" dirty="0"/>
              <a:t>Trust services</a:t>
            </a:r>
          </a:p>
          <a:p>
            <a:pPr lvl="1" eaLnBrk="1" hangingPunct="1">
              <a:spcBef>
                <a:spcPts val="250"/>
              </a:spcBef>
            </a:pPr>
            <a:r>
              <a:rPr lang="en-US" altLang="en-US" sz="2100" dirty="0"/>
              <a:t>Trust departments of commercial banks hold and manage assets for individuals or corporations</a:t>
            </a:r>
          </a:p>
          <a:p>
            <a:pPr eaLnBrk="1" hangingPunct="1">
              <a:spcBef>
                <a:spcPts val="250"/>
              </a:spcBef>
            </a:pPr>
            <a:r>
              <a:rPr lang="en-US" altLang="en-US" sz="2300" b="1" i="1" dirty="0"/>
              <a:t>Processing services</a:t>
            </a:r>
          </a:p>
          <a:p>
            <a:pPr lvl="1" eaLnBrk="1" hangingPunct="1">
              <a:spcBef>
                <a:spcPts val="250"/>
              </a:spcBef>
            </a:pPr>
            <a:r>
              <a:rPr lang="en-US" altLang="en-US" sz="2100" dirty="0"/>
              <a:t>Commercial banks have traditionally provided financial data processing services for their business customers, including managing a customer’s accounts receivable and accounts payable</a:t>
            </a:r>
          </a:p>
          <a:p>
            <a:pPr lvl="1" eaLnBrk="1" hangingPunct="1">
              <a:spcBef>
                <a:spcPts val="250"/>
              </a:spcBef>
            </a:pPr>
            <a:r>
              <a:rPr lang="en-US" altLang="en-US" sz="2100" dirty="0"/>
              <a:t>Bank cash management services include the provision of lockbox services</a:t>
            </a:r>
          </a:p>
          <a:p>
            <a:pPr eaLnBrk="1" hangingPunct="1">
              <a:spcBef>
                <a:spcPts val="250"/>
              </a:spcBef>
            </a:pPr>
            <a:r>
              <a:rPr lang="en-US" altLang="en-US" sz="2300" b="1" i="1" dirty="0"/>
              <a:t>Correspondent banking</a:t>
            </a:r>
          </a:p>
          <a:p>
            <a:pPr lvl="1" eaLnBrk="1" hangingPunct="1">
              <a:spcBef>
                <a:spcPts val="250"/>
              </a:spcBef>
            </a:pPr>
            <a:r>
              <a:rPr lang="en-US" altLang="en-US" sz="2100" dirty="0"/>
              <a:t>Provision of banking services to other banks that do not have the staff resources to perform the service themselves</a:t>
            </a:r>
          </a:p>
        </p:txBody>
      </p:sp>
      <p:sp>
        <p:nvSpPr>
          <p:cNvPr id="5" name="Footer Placeholder 3">
            <a:extLst>
              <a:ext uri="{FF2B5EF4-FFF2-40B4-BE49-F238E27FC236}">
                <a16:creationId xmlns:a16="http://schemas.microsoft.com/office/drawing/2014/main" id="{0BCC647D-9191-442B-B44A-074BABC80346}"/>
              </a:ext>
            </a:extLst>
          </p:cNvPr>
          <p:cNvSpPr>
            <a:spLocks noGrp="1"/>
          </p:cNvSpPr>
          <p:nvPr>
            <p:ph type="ftr" sz="quarter" idx="11"/>
          </p:nvPr>
        </p:nvSpPr>
        <p:spPr>
          <a:xfrm>
            <a:off x="866955" y="6583362"/>
            <a:ext cx="7410090"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99EF165A-A1AA-4405-842F-DAD9BDC6AADD}"/>
              </a:ext>
            </a:extLst>
          </p:cNvPr>
          <p:cNvSpPr>
            <a:spLocks noGrp="1"/>
          </p:cNvSpPr>
          <p:nvPr>
            <p:ph type="sldNum" sz="quarter" idx="12"/>
          </p:nvPr>
        </p:nvSpPr>
        <p:spPr>
          <a:xfrm>
            <a:off x="6523222" y="6569075"/>
            <a:ext cx="2133600" cy="273050"/>
          </a:xfrm>
        </p:spPr>
        <p:txBody>
          <a:bodyPr/>
          <a:lstStyle/>
          <a:p>
            <a:pPr>
              <a:defRPr/>
            </a:pPr>
            <a:r>
              <a:rPr lang="en-US" altLang="en-US" dirty="0"/>
              <a:t>12-15</a:t>
            </a:r>
          </a:p>
        </p:txBody>
      </p:sp>
    </p:spTree>
    <p:extLst>
      <p:ext uri="{BB962C8B-B14F-4D97-AF65-F5344CB8AC3E}">
        <p14:creationId xmlns:p14="http://schemas.microsoft.com/office/powerpoint/2010/main" val="44137539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p:txBody>
          <a:bodyPr anchor="ctr"/>
          <a:lstStyle/>
          <a:p>
            <a:pPr eaLnBrk="1" hangingPunct="1">
              <a:defRPr/>
            </a:pPr>
            <a:r>
              <a:rPr lang="en-US" sz="3500"/>
              <a:t>Income Statement</a:t>
            </a:r>
          </a:p>
        </p:txBody>
      </p:sp>
      <p:sp>
        <p:nvSpPr>
          <p:cNvPr id="16389" name="Rectangle 3"/>
          <p:cNvSpPr>
            <a:spLocks noGrp="1" noChangeArrowheads="1"/>
          </p:cNvSpPr>
          <p:nvPr>
            <p:ph type="body" sz="half" idx="4294967295"/>
          </p:nvPr>
        </p:nvSpPr>
        <p:spPr>
          <a:xfrm>
            <a:off x="240890" y="1719262"/>
            <a:ext cx="8662219" cy="474053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dirty="0"/>
              <a:t>Income statement </a:t>
            </a:r>
            <a:r>
              <a:rPr lang="en-US" altLang="en-US" sz="2300" dirty="0"/>
              <a:t>identifies interest income and expenses, net interest income, provision for loan losses, noninterest income and expenses, income before taxes and extraordinary items, and net income from on- and off-balance sheet activities</a:t>
            </a:r>
          </a:p>
          <a:p>
            <a:pPr eaLnBrk="1" hangingPunct="1">
              <a:spcBef>
                <a:spcPts val="250"/>
              </a:spcBef>
            </a:pPr>
            <a:r>
              <a:rPr lang="en-US" altLang="en-US" sz="2300" b="1" i="1" dirty="0"/>
              <a:t>Interest income </a:t>
            </a:r>
            <a:r>
              <a:rPr lang="en-US" altLang="en-US" sz="2300" dirty="0"/>
              <a:t>is taxable, except for that on municipal securities and tax-exempt income from direct lease financing</a:t>
            </a:r>
          </a:p>
          <a:p>
            <a:pPr lvl="1" eaLnBrk="1" hangingPunct="1">
              <a:spcBef>
                <a:spcPts val="250"/>
              </a:spcBef>
            </a:pPr>
            <a:r>
              <a:rPr lang="en-US" altLang="en-US" sz="2100" dirty="0"/>
              <a:t>Interest and fee income on loans and leases is the largest interest income-producing category</a:t>
            </a:r>
          </a:p>
          <a:p>
            <a:pPr lvl="1" eaLnBrk="1" hangingPunct="1">
              <a:spcBef>
                <a:spcPts val="250"/>
              </a:spcBef>
            </a:pPr>
            <a:r>
              <a:rPr lang="en-US" altLang="en-US" sz="2100" dirty="0"/>
              <a:t>Taxable equivalent interest income is equal to interest income divided by 1 minus the banks’ tax rate</a:t>
            </a:r>
            <a:endParaRPr lang="en-US" altLang="en-US" sz="2300" dirty="0"/>
          </a:p>
          <a:p>
            <a:pPr eaLnBrk="1" hangingPunct="1">
              <a:spcBef>
                <a:spcPts val="250"/>
              </a:spcBef>
            </a:pPr>
            <a:r>
              <a:rPr lang="en-US" altLang="en-US" sz="2300" b="1" i="1" dirty="0"/>
              <a:t>Interest expense </a:t>
            </a:r>
            <a:r>
              <a:rPr lang="en-US" altLang="en-US" sz="2300" dirty="0"/>
              <a:t>is the second major category on a bank’s income statement, and items listed here come directly from the liability section of the balance sheet</a:t>
            </a:r>
          </a:p>
        </p:txBody>
      </p:sp>
      <p:sp>
        <p:nvSpPr>
          <p:cNvPr id="5" name="Footer Placeholder 3">
            <a:extLst>
              <a:ext uri="{FF2B5EF4-FFF2-40B4-BE49-F238E27FC236}">
                <a16:creationId xmlns:a16="http://schemas.microsoft.com/office/drawing/2014/main" id="{EDE6A7A7-0D2D-43ED-BE86-B2DA8E822066}"/>
              </a:ext>
            </a:extLst>
          </p:cNvPr>
          <p:cNvSpPr>
            <a:spLocks noGrp="1"/>
          </p:cNvSpPr>
          <p:nvPr>
            <p:ph type="ftr" sz="quarter" idx="11"/>
          </p:nvPr>
        </p:nvSpPr>
        <p:spPr>
          <a:xfrm>
            <a:off x="862640" y="6583362"/>
            <a:ext cx="7418717"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4A0F269C-38CA-4CBA-8F5B-5ACE8DFF6ED4}"/>
              </a:ext>
            </a:extLst>
          </p:cNvPr>
          <p:cNvSpPr>
            <a:spLocks noGrp="1"/>
          </p:cNvSpPr>
          <p:nvPr>
            <p:ph type="sldNum" sz="quarter" idx="12"/>
          </p:nvPr>
        </p:nvSpPr>
        <p:spPr>
          <a:xfrm>
            <a:off x="6523222" y="6569075"/>
            <a:ext cx="2133600" cy="273050"/>
          </a:xfrm>
        </p:spPr>
        <p:txBody>
          <a:bodyPr/>
          <a:lstStyle/>
          <a:p>
            <a:pPr>
              <a:defRPr/>
            </a:pPr>
            <a:r>
              <a:rPr lang="en-US" altLang="en-US" dirty="0"/>
              <a:t>12-16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p:txBody>
          <a:bodyPr anchor="ctr"/>
          <a:lstStyle/>
          <a:p>
            <a:pPr eaLnBrk="1" hangingPunct="1">
              <a:defRPr/>
            </a:pPr>
            <a:r>
              <a:rPr lang="en-US" sz="3500" dirty="0"/>
              <a:t>Income Statement (Continued)</a:t>
            </a:r>
          </a:p>
        </p:txBody>
      </p:sp>
      <p:sp>
        <p:nvSpPr>
          <p:cNvPr id="16389" name="Rectangle 3"/>
          <p:cNvSpPr>
            <a:spLocks noGrp="1" noChangeArrowheads="1"/>
          </p:cNvSpPr>
          <p:nvPr>
            <p:ph type="body" sz="half" idx="4294967295"/>
          </p:nvPr>
        </p:nvSpPr>
        <p:spPr>
          <a:xfrm>
            <a:off x="147484" y="1719262"/>
            <a:ext cx="8770374" cy="474053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i="1" dirty="0"/>
              <a:t>Net interest income </a:t>
            </a:r>
            <a:r>
              <a:rPr lang="en-US" altLang="en-US" sz="2300" dirty="0"/>
              <a:t>= interest income - interest expense</a:t>
            </a:r>
          </a:p>
          <a:p>
            <a:pPr eaLnBrk="1" hangingPunct="1">
              <a:spcBef>
                <a:spcPts val="250"/>
              </a:spcBef>
            </a:pPr>
            <a:r>
              <a:rPr lang="en-US" altLang="en-US" sz="2300" b="1" i="1" dirty="0"/>
              <a:t>Provision for loan losses </a:t>
            </a:r>
            <a:r>
              <a:rPr lang="en-US" altLang="en-US" sz="2300" dirty="0"/>
              <a:t>is a noncash, tax-deductible expense, and it is the current period’s allocation to the allowance for loan losses listed on the balance sheet</a:t>
            </a:r>
          </a:p>
          <a:p>
            <a:pPr eaLnBrk="1" hangingPunct="1">
              <a:spcBef>
                <a:spcPts val="250"/>
              </a:spcBef>
            </a:pPr>
            <a:r>
              <a:rPr lang="en-US" altLang="en-US" sz="2300" b="1" i="1" dirty="0"/>
              <a:t>Noninterest income </a:t>
            </a:r>
            <a:r>
              <a:rPr lang="en-US" altLang="en-US" sz="2300" dirty="0"/>
              <a:t>include all other income received by the bank as a result of its on- and off-balance sheet activities</a:t>
            </a:r>
          </a:p>
          <a:p>
            <a:pPr lvl="1" eaLnBrk="1" hangingPunct="1">
              <a:spcBef>
                <a:spcPts val="250"/>
              </a:spcBef>
            </a:pPr>
            <a:r>
              <a:rPr lang="en-US" altLang="en-US" sz="2000" b="1" dirty="0"/>
              <a:t>Total operating income </a:t>
            </a:r>
            <a:r>
              <a:rPr lang="en-US" altLang="en-US" sz="2000" dirty="0"/>
              <a:t>= interest income + noninterest income</a:t>
            </a:r>
          </a:p>
          <a:p>
            <a:pPr eaLnBrk="1" hangingPunct="1">
              <a:spcBef>
                <a:spcPts val="250"/>
              </a:spcBef>
            </a:pPr>
            <a:r>
              <a:rPr lang="en-US" altLang="en-US" sz="2300" b="1" i="1" dirty="0"/>
              <a:t>Noninterest expense </a:t>
            </a:r>
            <a:r>
              <a:rPr lang="en-US" altLang="en-US" sz="2300" dirty="0"/>
              <a:t>items consist mainly of personnel expenses and are generally large relative to noninterest income</a:t>
            </a:r>
          </a:p>
          <a:p>
            <a:pPr lvl="1" eaLnBrk="1" hangingPunct="1">
              <a:spcBef>
                <a:spcPts val="250"/>
              </a:spcBef>
            </a:pPr>
            <a:r>
              <a:rPr lang="en-US" altLang="en-US" sz="2000" dirty="0"/>
              <a:t>Items in this category include salaries and employee benefits, expenses of premises and fixed assets, and other operating expenses</a:t>
            </a:r>
          </a:p>
          <a:p>
            <a:pPr lvl="1" eaLnBrk="1" hangingPunct="1">
              <a:spcBef>
                <a:spcPts val="250"/>
              </a:spcBef>
            </a:pPr>
            <a:r>
              <a:rPr lang="en-US" altLang="en-US" sz="2000" dirty="0"/>
              <a:t>For almost all banks, noninterest expense is greater than noninterest income</a:t>
            </a:r>
          </a:p>
        </p:txBody>
      </p:sp>
      <p:sp>
        <p:nvSpPr>
          <p:cNvPr id="5" name="Footer Placeholder 3">
            <a:extLst>
              <a:ext uri="{FF2B5EF4-FFF2-40B4-BE49-F238E27FC236}">
                <a16:creationId xmlns:a16="http://schemas.microsoft.com/office/drawing/2014/main" id="{EDE6A7A7-0D2D-43ED-BE86-B2DA8E822066}"/>
              </a:ext>
            </a:extLst>
          </p:cNvPr>
          <p:cNvSpPr>
            <a:spLocks noGrp="1"/>
          </p:cNvSpPr>
          <p:nvPr>
            <p:ph type="ftr" sz="quarter" idx="11"/>
          </p:nvPr>
        </p:nvSpPr>
        <p:spPr>
          <a:xfrm>
            <a:off x="763438" y="6583362"/>
            <a:ext cx="7617124"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4A0F269C-38CA-4CBA-8F5B-5ACE8DFF6ED4}"/>
              </a:ext>
            </a:extLst>
          </p:cNvPr>
          <p:cNvSpPr>
            <a:spLocks noGrp="1"/>
          </p:cNvSpPr>
          <p:nvPr>
            <p:ph type="sldNum" sz="quarter" idx="12"/>
          </p:nvPr>
        </p:nvSpPr>
        <p:spPr>
          <a:xfrm>
            <a:off x="6523222" y="6569075"/>
            <a:ext cx="2133600" cy="273050"/>
          </a:xfrm>
        </p:spPr>
        <p:txBody>
          <a:bodyPr/>
          <a:lstStyle/>
          <a:p>
            <a:pPr>
              <a:defRPr/>
            </a:pPr>
            <a:r>
              <a:rPr lang="en-US" altLang="en-US" dirty="0"/>
              <a:t>12-17</a:t>
            </a:r>
          </a:p>
        </p:txBody>
      </p:sp>
    </p:spTree>
    <p:extLst>
      <p:ext uri="{BB962C8B-B14F-4D97-AF65-F5344CB8AC3E}">
        <p14:creationId xmlns:p14="http://schemas.microsoft.com/office/powerpoint/2010/main" val="393183521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p:txBody>
          <a:bodyPr anchor="ctr"/>
          <a:lstStyle/>
          <a:p>
            <a:pPr eaLnBrk="1" hangingPunct="1">
              <a:defRPr/>
            </a:pPr>
            <a:r>
              <a:rPr lang="en-US" sz="3500" dirty="0"/>
              <a:t>Income Statement (Concluded)</a:t>
            </a:r>
          </a:p>
        </p:txBody>
      </p:sp>
      <p:sp>
        <p:nvSpPr>
          <p:cNvPr id="16389" name="Rectangle 3"/>
          <p:cNvSpPr>
            <a:spLocks noGrp="1" noChangeArrowheads="1"/>
          </p:cNvSpPr>
          <p:nvPr>
            <p:ph type="body" sz="half" idx="4294967295"/>
          </p:nvPr>
        </p:nvSpPr>
        <p:spPr>
          <a:xfrm>
            <a:off x="147484" y="1719262"/>
            <a:ext cx="8770374" cy="474053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i="1" dirty="0"/>
              <a:t>Income before taxes and extraordinary items </a:t>
            </a:r>
            <a:r>
              <a:rPr lang="en-US" altLang="en-US" sz="2300" dirty="0"/>
              <a:t>(i.e., operating profit) is calculated as net interest income minus provisions for loan losses plus noninterest income minus noninterest expense</a:t>
            </a:r>
            <a:endParaRPr lang="en-US" altLang="en-US" sz="2300" b="1" i="1" dirty="0"/>
          </a:p>
          <a:p>
            <a:pPr eaLnBrk="1" hangingPunct="1">
              <a:spcBef>
                <a:spcPts val="250"/>
              </a:spcBef>
            </a:pPr>
            <a:r>
              <a:rPr lang="en-US" altLang="en-US" sz="2300" b="1" i="1" dirty="0"/>
              <a:t>Income taxes </a:t>
            </a:r>
            <a:r>
              <a:rPr lang="en-US" altLang="en-US" sz="2300" dirty="0"/>
              <a:t>include federal, state, local, and foreign income taxes due from the bank</a:t>
            </a:r>
          </a:p>
          <a:p>
            <a:pPr eaLnBrk="1" hangingPunct="1">
              <a:spcBef>
                <a:spcPts val="250"/>
              </a:spcBef>
            </a:pPr>
            <a:r>
              <a:rPr lang="en-US" altLang="en-US" sz="2300" b="1" i="1" dirty="0"/>
              <a:t>Extraordinary items </a:t>
            </a:r>
            <a:r>
              <a:rPr lang="en-US" altLang="en-US" sz="2300" dirty="0"/>
              <a:t>and other adjustments are events or transactions that are both unusual and infrequent</a:t>
            </a:r>
          </a:p>
          <a:p>
            <a:pPr lvl="1" eaLnBrk="1" hangingPunct="1">
              <a:spcBef>
                <a:spcPts val="250"/>
              </a:spcBef>
            </a:pPr>
            <a:r>
              <a:rPr lang="en-US" altLang="en-US" sz="2100" dirty="0"/>
              <a:t>E.g., changes in accounting rules, corrections of accounting errors made in previous years, and equity capital adjustments</a:t>
            </a:r>
          </a:p>
          <a:p>
            <a:pPr eaLnBrk="1" hangingPunct="1">
              <a:spcBef>
                <a:spcPts val="250"/>
              </a:spcBef>
            </a:pPr>
            <a:r>
              <a:rPr lang="en-US" altLang="en-US" sz="2300" b="1" i="1" dirty="0"/>
              <a:t>Net income </a:t>
            </a:r>
            <a:r>
              <a:rPr lang="en-US" altLang="en-US" sz="2300" dirty="0"/>
              <a:t>is calculated as income before taxes and extraordinary items minus income taxes plus (or minus) extraordinary items </a:t>
            </a:r>
          </a:p>
          <a:p>
            <a:pPr lvl="1" eaLnBrk="1" hangingPunct="1">
              <a:spcBef>
                <a:spcPts val="250"/>
              </a:spcBef>
            </a:pPr>
            <a:r>
              <a:rPr lang="en-US" altLang="en-US" sz="2100" dirty="0"/>
              <a:t>Bottom line on the income statement</a:t>
            </a:r>
          </a:p>
        </p:txBody>
      </p:sp>
      <p:sp>
        <p:nvSpPr>
          <p:cNvPr id="5" name="Footer Placeholder 3">
            <a:extLst>
              <a:ext uri="{FF2B5EF4-FFF2-40B4-BE49-F238E27FC236}">
                <a16:creationId xmlns:a16="http://schemas.microsoft.com/office/drawing/2014/main" id="{EDE6A7A7-0D2D-43ED-BE86-B2DA8E822066}"/>
              </a:ext>
            </a:extLst>
          </p:cNvPr>
          <p:cNvSpPr>
            <a:spLocks noGrp="1"/>
          </p:cNvSpPr>
          <p:nvPr>
            <p:ph type="ftr" sz="quarter" idx="11"/>
          </p:nvPr>
        </p:nvSpPr>
        <p:spPr>
          <a:xfrm>
            <a:off x="983411" y="6590461"/>
            <a:ext cx="7177178"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4A0F269C-38CA-4CBA-8F5B-5ACE8DFF6ED4}"/>
              </a:ext>
            </a:extLst>
          </p:cNvPr>
          <p:cNvSpPr>
            <a:spLocks noGrp="1"/>
          </p:cNvSpPr>
          <p:nvPr>
            <p:ph type="sldNum" sz="quarter" idx="12"/>
          </p:nvPr>
        </p:nvSpPr>
        <p:spPr>
          <a:xfrm>
            <a:off x="6523222" y="6569075"/>
            <a:ext cx="2133600" cy="273050"/>
          </a:xfrm>
        </p:spPr>
        <p:txBody>
          <a:bodyPr/>
          <a:lstStyle/>
          <a:p>
            <a:pPr>
              <a:defRPr/>
            </a:pPr>
            <a:r>
              <a:rPr lang="en-US" altLang="en-US" dirty="0"/>
              <a:t>12-18</a:t>
            </a:r>
          </a:p>
        </p:txBody>
      </p:sp>
    </p:spTree>
    <p:extLst>
      <p:ext uri="{BB962C8B-B14F-4D97-AF65-F5344CB8AC3E}">
        <p14:creationId xmlns:p14="http://schemas.microsoft.com/office/powerpoint/2010/main" val="323556069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21" name="Rectangle 2"/>
          <p:cNvSpPr>
            <a:spLocks noGrp="1" noChangeArrowheads="1"/>
          </p:cNvSpPr>
          <p:nvPr>
            <p:ph type="title" idx="4294967295"/>
          </p:nvPr>
        </p:nvSpPr>
        <p:spPr/>
        <p:txBody>
          <a:bodyPr anchor="ctr"/>
          <a:lstStyle/>
          <a:p>
            <a:pPr eaLnBrk="1" hangingPunct="1">
              <a:defRPr/>
            </a:pPr>
            <a:r>
              <a:rPr lang="en-US" sz="3500" dirty="0"/>
              <a:t>Relationship between Income Statement and Balance Sheet</a:t>
            </a:r>
          </a:p>
        </p:txBody>
      </p:sp>
      <p:sp>
        <p:nvSpPr>
          <p:cNvPr id="17413" name="Rectangle 3"/>
          <p:cNvSpPr>
            <a:spLocks noGrp="1" noChangeArrowheads="1"/>
          </p:cNvSpPr>
          <p:nvPr>
            <p:ph type="body" sz="half" idx="4294967295"/>
          </p:nvPr>
        </p:nvSpPr>
        <p:spPr>
          <a:xfrm>
            <a:off x="457200" y="1719262"/>
            <a:ext cx="8148638" cy="48339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25"/>
              </a:spcBef>
            </a:pPr>
            <a:r>
              <a:rPr lang="en-US" altLang="en-US" sz="2300" dirty="0"/>
              <a:t>There is a direct relationship between the income statement and the balance sheet of commercial banks</a:t>
            </a:r>
          </a:p>
          <a:p>
            <a:pPr eaLnBrk="1" hangingPunct="1">
              <a:spcBef>
                <a:spcPts val="225"/>
              </a:spcBef>
            </a:pPr>
            <a:endParaRPr lang="en-US" altLang="en-US" sz="2300" dirty="0"/>
          </a:p>
          <a:p>
            <a:pPr eaLnBrk="1" hangingPunct="1">
              <a:spcBef>
                <a:spcPts val="225"/>
              </a:spcBef>
            </a:pPr>
            <a:endParaRPr lang="en-US" altLang="en-US" sz="2300" dirty="0"/>
          </a:p>
          <a:p>
            <a:pPr lvl="1" eaLnBrk="1" hangingPunct="1">
              <a:spcBef>
                <a:spcPts val="225"/>
              </a:spcBef>
              <a:buFontTx/>
              <a:buNone/>
            </a:pPr>
            <a:endParaRPr lang="en-US" altLang="en-US" sz="1200" b="1" dirty="0">
              <a:sym typeface="Symbol" pitchFamily="18" charset="2"/>
            </a:endParaRPr>
          </a:p>
          <a:p>
            <a:pPr lvl="1" eaLnBrk="1" hangingPunct="1">
              <a:spcBef>
                <a:spcPts val="225"/>
              </a:spcBef>
              <a:buFontTx/>
              <a:buNone/>
            </a:pPr>
            <a:endParaRPr lang="en-US" altLang="en-US" sz="1200" b="1" dirty="0">
              <a:sym typeface="Symbol" pitchFamily="18" charset="2"/>
            </a:endParaRPr>
          </a:p>
          <a:p>
            <a:pPr lvl="1" eaLnBrk="1" hangingPunct="1">
              <a:spcBef>
                <a:spcPts val="225"/>
              </a:spcBef>
              <a:buFontTx/>
              <a:buNone/>
            </a:pPr>
            <a:r>
              <a:rPr lang="en-US" altLang="en-US" sz="1200" b="1" dirty="0">
                <a:sym typeface="Symbol" pitchFamily="18" charset="2"/>
              </a:rPr>
              <a:t>	</a:t>
            </a:r>
          </a:p>
          <a:p>
            <a:pPr lvl="1" eaLnBrk="1" hangingPunct="1">
              <a:spcBef>
                <a:spcPts val="225"/>
              </a:spcBef>
              <a:buFontTx/>
              <a:buNone/>
            </a:pPr>
            <a:r>
              <a:rPr lang="en-US" altLang="en-US" sz="1800" b="1" i="1" dirty="0">
                <a:sym typeface="Symbol" pitchFamily="18" charset="2"/>
              </a:rPr>
              <a:t>	</a:t>
            </a:r>
          </a:p>
          <a:p>
            <a:pPr lvl="1" eaLnBrk="1" hangingPunct="1">
              <a:spcBef>
                <a:spcPts val="225"/>
              </a:spcBef>
              <a:buFontTx/>
              <a:buNone/>
            </a:pPr>
            <a:r>
              <a:rPr lang="en-US" altLang="en-US" sz="1800" b="1" i="1" dirty="0">
                <a:sym typeface="Symbol" pitchFamily="18" charset="2"/>
              </a:rPr>
              <a:t>	</a:t>
            </a:r>
          </a:p>
          <a:p>
            <a:pPr lvl="1" eaLnBrk="1" hangingPunct="1">
              <a:spcBef>
                <a:spcPts val="225"/>
              </a:spcBef>
              <a:buFontTx/>
              <a:buNone/>
            </a:pPr>
            <a:r>
              <a:rPr lang="en-US" altLang="en-US" sz="1800" b="1" i="1" dirty="0">
                <a:sym typeface="Symbol" pitchFamily="18" charset="2"/>
              </a:rPr>
              <a:t>	</a:t>
            </a:r>
            <a:endParaRPr lang="en-US" altLang="en-US" sz="1800" dirty="0"/>
          </a:p>
        </p:txBody>
      </p:sp>
      <p:sp>
        <p:nvSpPr>
          <p:cNvPr id="6" name="Footer Placeholder 3">
            <a:extLst>
              <a:ext uri="{FF2B5EF4-FFF2-40B4-BE49-F238E27FC236}">
                <a16:creationId xmlns:a16="http://schemas.microsoft.com/office/drawing/2014/main" id="{CC05C86C-AE1A-4550-90BA-F1D163861DC9}"/>
              </a:ext>
            </a:extLst>
          </p:cNvPr>
          <p:cNvSpPr>
            <a:spLocks noGrp="1"/>
          </p:cNvSpPr>
          <p:nvPr>
            <p:ph type="ftr" sz="quarter" idx="11"/>
          </p:nvPr>
        </p:nvSpPr>
        <p:spPr>
          <a:xfrm>
            <a:off x="754811" y="6583362"/>
            <a:ext cx="7553415" cy="304800"/>
          </a:xfrm>
        </p:spPr>
        <p:txBody>
          <a:bodyPr/>
          <a:lstStyle/>
          <a:p>
            <a:pPr>
              <a:defRPr/>
            </a:pPr>
            <a:r>
              <a:rPr lang="en-US" altLang="en-US" dirty="0"/>
              <a:t>©McGraw Hill LLC. All rights reserved. No reproduction or distribution without the prior written consent of McGraw Hill.</a:t>
            </a:r>
          </a:p>
        </p:txBody>
      </p:sp>
      <p:sp>
        <p:nvSpPr>
          <p:cNvPr id="7" name="Slide Number Placeholder 2">
            <a:extLst>
              <a:ext uri="{FF2B5EF4-FFF2-40B4-BE49-F238E27FC236}">
                <a16:creationId xmlns:a16="http://schemas.microsoft.com/office/drawing/2014/main" id="{CB1D8D4D-9B3F-47F6-8473-F9E4CFA9B6B1}"/>
              </a:ext>
            </a:extLst>
          </p:cNvPr>
          <p:cNvSpPr>
            <a:spLocks noGrp="1"/>
          </p:cNvSpPr>
          <p:nvPr>
            <p:ph type="sldNum" sz="quarter" idx="12"/>
          </p:nvPr>
        </p:nvSpPr>
        <p:spPr>
          <a:xfrm>
            <a:off x="6523222" y="6569075"/>
            <a:ext cx="2133600" cy="273050"/>
          </a:xfrm>
        </p:spPr>
        <p:txBody>
          <a:bodyPr/>
          <a:lstStyle/>
          <a:p>
            <a:pPr>
              <a:defRPr/>
            </a:pPr>
            <a:r>
              <a:rPr lang="en-US" altLang="en-US" dirty="0"/>
              <a:t>12-19</a:t>
            </a:r>
          </a:p>
        </p:txBody>
      </p:sp>
      <p:pic>
        <p:nvPicPr>
          <p:cNvPr id="4" name="Picture 3">
            <a:extLst>
              <a:ext uri="{FF2B5EF4-FFF2-40B4-BE49-F238E27FC236}">
                <a16:creationId xmlns:a16="http://schemas.microsoft.com/office/drawing/2014/main" id="{4BAF854E-EB2B-43D8-B03B-39F02967D25A}"/>
              </a:ext>
            </a:extLst>
          </p:cNvPr>
          <p:cNvPicPr>
            <a:picLocks noChangeAspect="1"/>
          </p:cNvPicPr>
          <p:nvPr/>
        </p:nvPicPr>
        <p:blipFill>
          <a:blip r:embed="rId3"/>
          <a:stretch>
            <a:fillRect/>
          </a:stretch>
        </p:blipFill>
        <p:spPr>
          <a:xfrm>
            <a:off x="1517451" y="2618342"/>
            <a:ext cx="6109097" cy="3895530"/>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defRPr/>
            </a:pPr>
            <a:r>
              <a:rPr lang="en-US" sz="3500" dirty="0"/>
              <a:t>Why Evaluate the Performance of Commercial Banks?</a:t>
            </a:r>
          </a:p>
        </p:txBody>
      </p:sp>
      <p:sp>
        <p:nvSpPr>
          <p:cNvPr id="4101" name="Rectangle 3"/>
          <p:cNvSpPr>
            <a:spLocks noGrp="1" noChangeArrowheads="1"/>
          </p:cNvSpPr>
          <p:nvPr>
            <p:ph type="body" sz="half" idx="4294967295"/>
          </p:nvPr>
        </p:nvSpPr>
        <p:spPr>
          <a:xfrm>
            <a:off x="457200" y="1719263"/>
            <a:ext cx="8148638" cy="4711034"/>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Commercial banks (CBs) are unique in the special services they perform and the level of regulatory attention they receive</a:t>
            </a:r>
          </a:p>
          <a:p>
            <a:pPr lvl="1" eaLnBrk="1" hangingPunct="1"/>
            <a:r>
              <a:rPr lang="en-US" altLang="en-US" sz="2200" dirty="0"/>
              <a:t>As a result, they are also unique in the type of assets and liabilities they hold</a:t>
            </a:r>
          </a:p>
          <a:p>
            <a:pPr eaLnBrk="1" hangingPunct="1"/>
            <a:r>
              <a:rPr lang="en-US" altLang="en-US" sz="2400" dirty="0"/>
              <a:t>Ultimate measure of a CB’s performance is the value of its common equity to its shareholders</a:t>
            </a:r>
          </a:p>
          <a:p>
            <a:pPr eaLnBrk="1" hangingPunct="1"/>
            <a:r>
              <a:rPr lang="en-US" altLang="en-US" sz="2400" dirty="0"/>
              <a:t>Financial statements of commercial banks are ideal candidates to use in examining the performance of depository institutions, given the extensive regulation and accompanying requirements for public availability of financial information</a:t>
            </a:r>
          </a:p>
        </p:txBody>
      </p:sp>
      <p:sp>
        <p:nvSpPr>
          <p:cNvPr id="5" name="Footer Placeholder 3">
            <a:extLst>
              <a:ext uri="{FF2B5EF4-FFF2-40B4-BE49-F238E27FC236}">
                <a16:creationId xmlns:a16="http://schemas.microsoft.com/office/drawing/2014/main" id="{B0B91BD1-AC45-4A7A-8B1D-15C8336A5F5F}"/>
              </a:ext>
            </a:extLst>
          </p:cNvPr>
          <p:cNvSpPr>
            <a:spLocks noGrp="1"/>
          </p:cNvSpPr>
          <p:nvPr>
            <p:ph type="ftr" sz="quarter" idx="11"/>
          </p:nvPr>
        </p:nvSpPr>
        <p:spPr>
          <a:xfrm>
            <a:off x="668547" y="6569075"/>
            <a:ext cx="7806906"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88419B86-2B27-4858-A2DC-1F898FB4F81A}"/>
              </a:ext>
            </a:extLst>
          </p:cNvPr>
          <p:cNvSpPr>
            <a:spLocks noGrp="1"/>
          </p:cNvSpPr>
          <p:nvPr>
            <p:ph type="sldNum" sz="quarter" idx="12"/>
          </p:nvPr>
        </p:nvSpPr>
        <p:spPr>
          <a:xfrm>
            <a:off x="6523222" y="6569075"/>
            <a:ext cx="2133600" cy="273050"/>
          </a:xfrm>
        </p:spPr>
        <p:txBody>
          <a:bodyPr/>
          <a:lstStyle/>
          <a:p>
            <a:pPr>
              <a:defRPr/>
            </a:pPr>
            <a:r>
              <a:rPr lang="en-US" altLang="en-US" dirty="0"/>
              <a:t>12-2</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21" name="Rectangle 2"/>
          <p:cNvSpPr>
            <a:spLocks noGrp="1" noChangeArrowheads="1"/>
          </p:cNvSpPr>
          <p:nvPr>
            <p:ph type="title" idx="4294967295"/>
          </p:nvPr>
        </p:nvSpPr>
        <p:spPr/>
        <p:txBody>
          <a:bodyPr anchor="ctr"/>
          <a:lstStyle/>
          <a:p>
            <a:pPr eaLnBrk="1" hangingPunct="1">
              <a:defRPr/>
            </a:pPr>
            <a:r>
              <a:rPr lang="en-US" sz="3500" dirty="0"/>
              <a:t>Income Statement Example</a:t>
            </a:r>
          </a:p>
        </p:txBody>
      </p:sp>
      <p:sp>
        <p:nvSpPr>
          <p:cNvPr id="90115" name="Rectangle 3"/>
          <p:cNvSpPr>
            <a:spLocks noGrp="1" noChangeArrowheads="1"/>
          </p:cNvSpPr>
          <p:nvPr>
            <p:ph type="body" sz="half" idx="4294967295"/>
          </p:nvPr>
        </p:nvSpPr>
        <p:spPr>
          <a:xfrm>
            <a:off x="245805" y="1719262"/>
            <a:ext cx="8613059" cy="484377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sz="2300" dirty="0"/>
              <a:t>Changing the mix of assets or liabilities on the balance sheet has a direct effect on net income equal to the size of the rate difference times the dollar value of the asset or liability being changed</a:t>
            </a:r>
            <a:endParaRPr lang="en-US" altLang="en-US" sz="2300" dirty="0"/>
          </a:p>
          <a:p>
            <a:pPr eaLnBrk="1" hangingPunct="1">
              <a:spcBef>
                <a:spcPts val="250"/>
              </a:spcBef>
            </a:pPr>
            <a:r>
              <a:rPr lang="en-US" altLang="en-US" sz="2300" dirty="0"/>
              <a:t>Suppose that a bank has the following net income:</a:t>
            </a:r>
          </a:p>
          <a:p>
            <a:pPr eaLnBrk="1" hangingPunct="1">
              <a:spcBef>
                <a:spcPts val="250"/>
              </a:spcBef>
            </a:pPr>
            <a:endParaRPr lang="en-US" altLang="en-US" sz="2300" dirty="0"/>
          </a:p>
          <a:p>
            <a:pPr eaLnBrk="1" hangingPunct="1">
              <a:spcBef>
                <a:spcPts val="250"/>
              </a:spcBef>
            </a:pPr>
            <a:endParaRPr lang="en-US" altLang="en-US" sz="2300" dirty="0"/>
          </a:p>
          <a:p>
            <a:pPr eaLnBrk="1" hangingPunct="1">
              <a:spcBef>
                <a:spcPts val="250"/>
              </a:spcBef>
            </a:pPr>
            <a:r>
              <a:rPr lang="en-US" altLang="en-US" sz="2300" dirty="0"/>
              <a:t>The bank replaces $500,000 of assets currently yielding 4.60 percent with assets yielding 6 percent. As a result, net income increases by $7,000 [(6% - 4.6%) x $500,000], or</a:t>
            </a:r>
          </a:p>
          <a:p>
            <a:pPr marL="0" indent="0" eaLnBrk="1" hangingPunct="1">
              <a:spcBef>
                <a:spcPts val="250"/>
              </a:spcBef>
              <a:buNone/>
            </a:pPr>
            <a:endParaRPr lang="en-US" altLang="en-US" sz="2300" b="1" dirty="0"/>
          </a:p>
        </p:txBody>
      </p:sp>
      <p:sp>
        <p:nvSpPr>
          <p:cNvPr id="6" name="Footer Placeholder 3">
            <a:extLst>
              <a:ext uri="{FF2B5EF4-FFF2-40B4-BE49-F238E27FC236}">
                <a16:creationId xmlns:a16="http://schemas.microsoft.com/office/drawing/2014/main" id="{648E48BA-D96E-422B-90CB-42DA1FA5229E}"/>
              </a:ext>
            </a:extLst>
          </p:cNvPr>
          <p:cNvSpPr>
            <a:spLocks noGrp="1"/>
          </p:cNvSpPr>
          <p:nvPr>
            <p:ph type="ftr" sz="quarter" idx="11"/>
          </p:nvPr>
        </p:nvSpPr>
        <p:spPr>
          <a:xfrm>
            <a:off x="525079" y="6595419"/>
            <a:ext cx="8054509" cy="304800"/>
          </a:xfrm>
        </p:spPr>
        <p:txBody>
          <a:bodyPr/>
          <a:lstStyle/>
          <a:p>
            <a:pPr>
              <a:defRPr/>
            </a:pPr>
            <a:r>
              <a:rPr lang="en-US" altLang="en-US" dirty="0"/>
              <a:t>©McGraw Hill LLC. All rights reserved. No reproduction or distribution without the prior written consent of McGraw Hill.</a:t>
            </a:r>
          </a:p>
        </p:txBody>
      </p:sp>
      <p:sp>
        <p:nvSpPr>
          <p:cNvPr id="7" name="Slide Number Placeholder 2">
            <a:extLst>
              <a:ext uri="{FF2B5EF4-FFF2-40B4-BE49-F238E27FC236}">
                <a16:creationId xmlns:a16="http://schemas.microsoft.com/office/drawing/2014/main" id="{EFA83A28-8C59-4E7B-9BBF-767EF4B4C645}"/>
              </a:ext>
            </a:extLst>
          </p:cNvPr>
          <p:cNvSpPr>
            <a:spLocks noGrp="1"/>
          </p:cNvSpPr>
          <p:nvPr>
            <p:ph type="sldNum" sz="quarter" idx="12"/>
          </p:nvPr>
        </p:nvSpPr>
        <p:spPr>
          <a:xfrm>
            <a:off x="6523222" y="6569075"/>
            <a:ext cx="2133600" cy="273050"/>
          </a:xfrm>
        </p:spPr>
        <p:txBody>
          <a:bodyPr/>
          <a:lstStyle/>
          <a:p>
            <a:pPr>
              <a:defRPr/>
            </a:pPr>
            <a:r>
              <a:rPr lang="en-US" altLang="en-US" dirty="0"/>
              <a:t>12-20</a:t>
            </a:r>
          </a:p>
        </p:txBody>
      </p:sp>
      <p:pic>
        <p:nvPicPr>
          <p:cNvPr id="4" name="Picture 3">
            <a:extLst>
              <a:ext uri="{FF2B5EF4-FFF2-40B4-BE49-F238E27FC236}">
                <a16:creationId xmlns:a16="http://schemas.microsoft.com/office/drawing/2014/main" id="{B11981EC-4F2B-4CA9-A769-E5E5FE822AA7}"/>
              </a:ext>
            </a:extLst>
          </p:cNvPr>
          <p:cNvPicPr>
            <a:picLocks noChangeAspect="1"/>
          </p:cNvPicPr>
          <p:nvPr/>
        </p:nvPicPr>
        <p:blipFill>
          <a:blip r:embed="rId3"/>
          <a:stretch>
            <a:fillRect/>
          </a:stretch>
        </p:blipFill>
        <p:spPr>
          <a:xfrm>
            <a:off x="492209" y="3754259"/>
            <a:ext cx="8120250" cy="536473"/>
          </a:xfrm>
          <a:prstGeom prst="rect">
            <a:avLst/>
          </a:prstGeom>
        </p:spPr>
      </p:pic>
      <p:pic>
        <p:nvPicPr>
          <p:cNvPr id="8" name="Picture 7">
            <a:extLst>
              <a:ext uri="{FF2B5EF4-FFF2-40B4-BE49-F238E27FC236}">
                <a16:creationId xmlns:a16="http://schemas.microsoft.com/office/drawing/2014/main" id="{7CCCD1A0-473B-4EBC-8EF1-33EEE6BBE4A0}"/>
              </a:ext>
            </a:extLst>
          </p:cNvPr>
          <p:cNvPicPr>
            <a:picLocks noChangeAspect="1"/>
          </p:cNvPicPr>
          <p:nvPr/>
        </p:nvPicPr>
        <p:blipFill>
          <a:blip r:embed="rId4"/>
          <a:stretch>
            <a:fillRect/>
          </a:stretch>
        </p:blipFill>
        <p:spPr>
          <a:xfrm>
            <a:off x="557950" y="5642488"/>
            <a:ext cx="7988768" cy="536472"/>
          </a:xfrm>
          <a:prstGeom prst="rect">
            <a:avLst/>
          </a:prstGeom>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7" name="Rectangle 2"/>
          <p:cNvSpPr>
            <a:spLocks noGrp="1" noChangeArrowheads="1"/>
          </p:cNvSpPr>
          <p:nvPr>
            <p:ph type="title" idx="4294967295"/>
          </p:nvPr>
        </p:nvSpPr>
        <p:spPr>
          <a:xfrm>
            <a:off x="457200" y="200896"/>
            <a:ext cx="7543800" cy="1295400"/>
          </a:xfrm>
        </p:spPr>
        <p:txBody>
          <a:bodyPr anchor="ctr"/>
          <a:lstStyle/>
          <a:p>
            <a:pPr eaLnBrk="1" hangingPunct="1">
              <a:defRPr/>
            </a:pPr>
            <a:r>
              <a:rPr lang="en-US" sz="3500" dirty="0"/>
              <a:t>Financial Statement Analysis Using a Return on Equity Framework</a:t>
            </a:r>
          </a:p>
        </p:txBody>
      </p:sp>
      <p:sp>
        <p:nvSpPr>
          <p:cNvPr id="19461" name="Rectangle 3"/>
          <p:cNvSpPr>
            <a:spLocks noGrp="1" noChangeArrowheads="1"/>
          </p:cNvSpPr>
          <p:nvPr>
            <p:ph type="body" sz="half" idx="4294967295"/>
          </p:nvPr>
        </p:nvSpPr>
        <p:spPr>
          <a:xfrm>
            <a:off x="314631" y="1719263"/>
            <a:ext cx="8495071" cy="4750364"/>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dirty="0"/>
              <a:t>Ratio analysis allows a bank manager to evaluate the bank’s:</a:t>
            </a:r>
          </a:p>
          <a:p>
            <a:pPr lvl="1" eaLnBrk="1" hangingPunct="1">
              <a:spcBef>
                <a:spcPts val="250"/>
              </a:spcBef>
            </a:pPr>
            <a:r>
              <a:rPr lang="en-US" altLang="en-US" sz="2100" dirty="0"/>
              <a:t>Current performance;</a:t>
            </a:r>
          </a:p>
          <a:p>
            <a:pPr lvl="1" eaLnBrk="1" hangingPunct="1">
              <a:spcBef>
                <a:spcPts val="250"/>
              </a:spcBef>
            </a:pPr>
            <a:r>
              <a:rPr lang="en-US" altLang="en-US" sz="2100" dirty="0"/>
              <a:t>The change in its performance over time (</a:t>
            </a:r>
            <a:r>
              <a:rPr lang="en-US" altLang="en-US" sz="2100" b="1" dirty="0"/>
              <a:t>time series analysis </a:t>
            </a:r>
            <a:r>
              <a:rPr lang="en-US" altLang="en-US" sz="2100" dirty="0"/>
              <a:t>of ratios over a period of time); and</a:t>
            </a:r>
          </a:p>
          <a:p>
            <a:pPr lvl="1" eaLnBrk="1" hangingPunct="1">
              <a:spcBef>
                <a:spcPts val="250"/>
              </a:spcBef>
            </a:pPr>
            <a:r>
              <a:rPr lang="en-US" altLang="en-US" sz="2100" dirty="0"/>
              <a:t>Its performance relative to that of competitor banks (</a:t>
            </a:r>
            <a:r>
              <a:rPr lang="en-US" altLang="en-US" sz="2100" b="1" dirty="0"/>
              <a:t>cross-sectional analysis </a:t>
            </a:r>
            <a:r>
              <a:rPr lang="en-US" altLang="en-US" sz="2100" dirty="0"/>
              <a:t>of ratios across a group of firms)</a:t>
            </a:r>
          </a:p>
          <a:p>
            <a:pPr marL="344487" lvl="1" indent="0" eaLnBrk="1" hangingPunct="1">
              <a:spcBef>
                <a:spcPts val="250"/>
              </a:spcBef>
              <a:buNone/>
            </a:pPr>
            <a:endParaRPr lang="en-US" altLang="en-US" sz="2100" dirty="0"/>
          </a:p>
          <a:p>
            <a:pPr eaLnBrk="1" hangingPunct="1">
              <a:spcBef>
                <a:spcPts val="250"/>
              </a:spcBef>
            </a:pPr>
            <a:r>
              <a:rPr lang="en-US" altLang="en-US" sz="2300" dirty="0"/>
              <a:t>The Uniform Bank Performance Report (UBPR), a tool available to assist in cross-sectional analysis, summarizes the performance of banks for various peer groups, for various size groups, and by state</a:t>
            </a:r>
          </a:p>
        </p:txBody>
      </p:sp>
      <p:sp>
        <p:nvSpPr>
          <p:cNvPr id="5" name="Footer Placeholder 3">
            <a:extLst>
              <a:ext uri="{FF2B5EF4-FFF2-40B4-BE49-F238E27FC236}">
                <a16:creationId xmlns:a16="http://schemas.microsoft.com/office/drawing/2014/main" id="{1B54C047-6E2B-49DF-AEC0-6B228DA702EE}"/>
              </a:ext>
            </a:extLst>
          </p:cNvPr>
          <p:cNvSpPr>
            <a:spLocks noGrp="1"/>
          </p:cNvSpPr>
          <p:nvPr>
            <p:ph type="ftr" sz="quarter" idx="11"/>
          </p:nvPr>
        </p:nvSpPr>
        <p:spPr>
          <a:xfrm>
            <a:off x="574498" y="6569075"/>
            <a:ext cx="7975335"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892E9BC9-2DF5-472C-8C71-81C5E8B9F1E8}"/>
              </a:ext>
            </a:extLst>
          </p:cNvPr>
          <p:cNvSpPr>
            <a:spLocks noGrp="1"/>
          </p:cNvSpPr>
          <p:nvPr>
            <p:ph type="sldNum" sz="quarter" idx="12"/>
          </p:nvPr>
        </p:nvSpPr>
        <p:spPr>
          <a:xfrm>
            <a:off x="6523222" y="6569075"/>
            <a:ext cx="2133600" cy="273050"/>
          </a:xfrm>
        </p:spPr>
        <p:txBody>
          <a:bodyPr/>
          <a:lstStyle/>
          <a:p>
            <a:pPr>
              <a:defRPr/>
            </a:pPr>
            <a:r>
              <a:rPr lang="en-US" altLang="en-US" dirty="0"/>
              <a:t>12-21</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8" name="Rectangle 2"/>
          <p:cNvSpPr>
            <a:spLocks noGrp="1" noChangeArrowheads="1"/>
          </p:cNvSpPr>
          <p:nvPr>
            <p:ph type="title" idx="4294967295"/>
          </p:nvPr>
        </p:nvSpPr>
        <p:spPr/>
        <p:txBody>
          <a:bodyPr anchor="ctr"/>
          <a:lstStyle/>
          <a:p>
            <a:pPr eaLnBrk="1" hangingPunct="1">
              <a:defRPr/>
            </a:pPr>
            <a:r>
              <a:rPr lang="en-US" sz="3500" dirty="0"/>
              <a:t>Return on Equity (ROE) Framework</a:t>
            </a:r>
          </a:p>
        </p:txBody>
      </p:sp>
      <p:sp>
        <p:nvSpPr>
          <p:cNvPr id="20485" name="Rectangle 3"/>
          <p:cNvSpPr>
            <a:spLocks noGrp="1" noChangeArrowheads="1"/>
          </p:cNvSpPr>
          <p:nvPr>
            <p:ph type="body" sz="half" idx="4294967295"/>
          </p:nvPr>
        </p:nvSpPr>
        <p:spPr>
          <a:xfrm>
            <a:off x="457200" y="1719262"/>
            <a:ext cx="8148638" cy="474053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dirty="0"/>
              <a:t>Return on equity (ROE)</a:t>
            </a:r>
            <a:r>
              <a:rPr lang="en-US" altLang="en-US" sz="2300" b="1" dirty="0"/>
              <a:t> </a:t>
            </a:r>
            <a:r>
              <a:rPr lang="en-US" altLang="en-US" sz="2300" dirty="0"/>
              <a:t>framework starts with ROE, and then breaks it down to identify strengths and weaknesses in a bank’s performance</a:t>
            </a:r>
          </a:p>
          <a:p>
            <a:pPr eaLnBrk="1" hangingPunct="1">
              <a:spcBef>
                <a:spcPts val="250"/>
              </a:spcBef>
            </a:pPr>
            <a:r>
              <a:rPr lang="en-US" altLang="en-US" sz="2300" b="1" dirty="0"/>
              <a:t>ROE</a:t>
            </a:r>
            <a:r>
              <a:rPr lang="en-US" altLang="en-US" sz="2300" dirty="0"/>
              <a:t> measures the amount of net income after taxes earned for each dollar of equity capital contributed by the bank’s stockholders</a:t>
            </a:r>
          </a:p>
          <a:p>
            <a:pPr eaLnBrk="1" hangingPunct="1">
              <a:spcBef>
                <a:spcPts val="250"/>
              </a:spcBef>
            </a:pPr>
            <a:endParaRPr lang="en-US" altLang="en-US" sz="2300" dirty="0"/>
          </a:p>
          <a:p>
            <a:pPr marL="0" indent="0" eaLnBrk="1" hangingPunct="1">
              <a:spcBef>
                <a:spcPts val="250"/>
              </a:spcBef>
              <a:buNone/>
            </a:pPr>
            <a:endParaRPr lang="en-US" altLang="en-US" sz="2300" dirty="0"/>
          </a:p>
          <a:p>
            <a:pPr eaLnBrk="1" hangingPunct="1">
              <a:spcBef>
                <a:spcPts val="250"/>
              </a:spcBef>
            </a:pPr>
            <a:r>
              <a:rPr lang="en-US" altLang="en-US" sz="2300" dirty="0"/>
              <a:t>ROE can be decomposed into two component parts:</a:t>
            </a:r>
          </a:p>
        </p:txBody>
      </p:sp>
      <p:sp>
        <p:nvSpPr>
          <p:cNvPr id="7" name="Footer Placeholder 3">
            <a:extLst>
              <a:ext uri="{FF2B5EF4-FFF2-40B4-BE49-F238E27FC236}">
                <a16:creationId xmlns:a16="http://schemas.microsoft.com/office/drawing/2014/main" id="{733ED12A-89A7-4D6D-8795-450E88528AD4}"/>
              </a:ext>
            </a:extLst>
          </p:cNvPr>
          <p:cNvSpPr>
            <a:spLocks noGrp="1"/>
          </p:cNvSpPr>
          <p:nvPr>
            <p:ph type="ftr" sz="quarter" idx="11"/>
          </p:nvPr>
        </p:nvSpPr>
        <p:spPr>
          <a:xfrm>
            <a:off x="841075" y="6583040"/>
            <a:ext cx="7461849" cy="304800"/>
          </a:xfrm>
        </p:spPr>
        <p:txBody>
          <a:bodyPr/>
          <a:lstStyle/>
          <a:p>
            <a:pPr>
              <a:defRPr/>
            </a:pPr>
            <a:r>
              <a:rPr lang="en-US" altLang="en-US" dirty="0"/>
              <a:t>©McGraw Hill LLC. All rights reserved. No reproduction or distribution without the prior written consent of McGraw Hill.</a:t>
            </a:r>
          </a:p>
        </p:txBody>
      </p:sp>
      <p:sp>
        <p:nvSpPr>
          <p:cNvPr id="8" name="Slide Number Placeholder 2">
            <a:extLst>
              <a:ext uri="{FF2B5EF4-FFF2-40B4-BE49-F238E27FC236}">
                <a16:creationId xmlns:a16="http://schemas.microsoft.com/office/drawing/2014/main" id="{464618DA-4EDE-4E66-A300-D976EC0FEDFD}"/>
              </a:ext>
            </a:extLst>
          </p:cNvPr>
          <p:cNvSpPr>
            <a:spLocks noGrp="1"/>
          </p:cNvSpPr>
          <p:nvPr>
            <p:ph type="sldNum" sz="quarter" idx="12"/>
          </p:nvPr>
        </p:nvSpPr>
        <p:spPr>
          <a:xfrm>
            <a:off x="6523222" y="6569075"/>
            <a:ext cx="2133600" cy="273050"/>
          </a:xfrm>
        </p:spPr>
        <p:txBody>
          <a:bodyPr/>
          <a:lstStyle/>
          <a:p>
            <a:pPr>
              <a:defRPr/>
            </a:pPr>
            <a:r>
              <a:rPr lang="en-US" altLang="en-US" dirty="0"/>
              <a:t>12-22</a:t>
            </a:r>
          </a:p>
        </p:txBody>
      </p:sp>
      <p:pic>
        <p:nvPicPr>
          <p:cNvPr id="4" name="Picture 3">
            <a:extLst>
              <a:ext uri="{FF2B5EF4-FFF2-40B4-BE49-F238E27FC236}">
                <a16:creationId xmlns:a16="http://schemas.microsoft.com/office/drawing/2014/main" id="{1837C989-DC08-4926-95D0-2D4F2BFD7349}"/>
              </a:ext>
            </a:extLst>
          </p:cNvPr>
          <p:cNvPicPr>
            <a:picLocks noChangeAspect="1"/>
          </p:cNvPicPr>
          <p:nvPr/>
        </p:nvPicPr>
        <p:blipFill>
          <a:blip r:embed="rId3"/>
          <a:stretch>
            <a:fillRect/>
          </a:stretch>
        </p:blipFill>
        <p:spPr>
          <a:xfrm>
            <a:off x="2718619" y="3903406"/>
            <a:ext cx="3014816" cy="753704"/>
          </a:xfrm>
          <a:prstGeom prst="rect">
            <a:avLst/>
          </a:prstGeom>
        </p:spPr>
      </p:pic>
      <p:pic>
        <p:nvPicPr>
          <p:cNvPr id="6" name="Picture 5">
            <a:extLst>
              <a:ext uri="{FF2B5EF4-FFF2-40B4-BE49-F238E27FC236}">
                <a16:creationId xmlns:a16="http://schemas.microsoft.com/office/drawing/2014/main" id="{9E23944A-38A1-4534-A66F-65E004DAB93B}"/>
              </a:ext>
            </a:extLst>
          </p:cNvPr>
          <p:cNvPicPr>
            <a:picLocks noChangeAspect="1"/>
          </p:cNvPicPr>
          <p:nvPr/>
        </p:nvPicPr>
        <p:blipFill>
          <a:blip r:embed="rId4"/>
          <a:stretch>
            <a:fillRect/>
          </a:stretch>
        </p:blipFill>
        <p:spPr>
          <a:xfrm>
            <a:off x="2249228" y="5184980"/>
            <a:ext cx="4564581" cy="1127330"/>
          </a:xfrm>
          <a:prstGeom prst="rect">
            <a:avLst/>
          </a:prstGeom>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61" name="Rectangle 2"/>
          <p:cNvSpPr>
            <a:spLocks noGrp="1" noChangeArrowheads="1"/>
          </p:cNvSpPr>
          <p:nvPr>
            <p:ph type="title" idx="4294967295"/>
          </p:nvPr>
        </p:nvSpPr>
        <p:spPr/>
        <p:txBody>
          <a:bodyPr anchor="ctr"/>
          <a:lstStyle/>
          <a:p>
            <a:pPr eaLnBrk="1" hangingPunct="1">
              <a:defRPr/>
            </a:pPr>
            <a:r>
              <a:rPr lang="en-US" sz="3500" dirty="0"/>
              <a:t>Return on Equity (ROE) Framework (Continued)</a:t>
            </a:r>
          </a:p>
        </p:txBody>
      </p:sp>
      <p:sp>
        <p:nvSpPr>
          <p:cNvPr id="21509" name="Rectangle 3"/>
          <p:cNvSpPr>
            <a:spLocks noGrp="1" noChangeArrowheads="1"/>
          </p:cNvSpPr>
          <p:nvPr>
            <p:ph type="body" sz="half" idx="4294967295"/>
          </p:nvPr>
        </p:nvSpPr>
        <p:spPr>
          <a:xfrm>
            <a:off x="294968" y="1719262"/>
            <a:ext cx="8534400" cy="477002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dirty="0"/>
              <a:t>Return on assets (ROA) </a:t>
            </a:r>
            <a:r>
              <a:rPr lang="en-US" altLang="en-US" sz="2300" dirty="0"/>
              <a:t>determines the net income produced per dollar of assets</a:t>
            </a:r>
          </a:p>
          <a:p>
            <a:pPr eaLnBrk="1" hangingPunct="1">
              <a:spcBef>
                <a:spcPts val="250"/>
              </a:spcBef>
            </a:pPr>
            <a:r>
              <a:rPr lang="en-US" altLang="en-US" sz="2300" b="1" dirty="0"/>
              <a:t>Equity multiplier (EM) </a:t>
            </a:r>
            <a:r>
              <a:rPr lang="en-US" altLang="en-US" sz="2300" dirty="0"/>
              <a:t>measures the dollar value of assets funded with each dollar of equity capital</a:t>
            </a:r>
          </a:p>
          <a:p>
            <a:pPr lvl="1" eaLnBrk="1" hangingPunct="1">
              <a:spcBef>
                <a:spcPts val="250"/>
              </a:spcBef>
            </a:pPr>
            <a:r>
              <a:rPr lang="en-US" altLang="en-US" sz="2100" dirty="0"/>
              <a:t>The higher this ratio, the more leverage or debt the bank is using to fund its assets</a:t>
            </a:r>
          </a:p>
          <a:p>
            <a:pPr eaLnBrk="1" hangingPunct="1">
              <a:spcBef>
                <a:spcPts val="250"/>
              </a:spcBef>
            </a:pPr>
            <a:endParaRPr lang="en-US" altLang="en-US" sz="2200" dirty="0"/>
          </a:p>
          <a:p>
            <a:pPr eaLnBrk="1" hangingPunct="1">
              <a:spcBef>
                <a:spcPts val="250"/>
              </a:spcBef>
            </a:pPr>
            <a:r>
              <a:rPr lang="en-US" altLang="en-US" sz="2300" dirty="0"/>
              <a:t>ROA can also be broken down into two components:</a:t>
            </a:r>
          </a:p>
        </p:txBody>
      </p:sp>
      <p:sp>
        <p:nvSpPr>
          <p:cNvPr id="6" name="Footer Placeholder 3">
            <a:extLst>
              <a:ext uri="{FF2B5EF4-FFF2-40B4-BE49-F238E27FC236}">
                <a16:creationId xmlns:a16="http://schemas.microsoft.com/office/drawing/2014/main" id="{27C205DA-3B2B-4EF8-BF20-238A570ADC3A}"/>
              </a:ext>
            </a:extLst>
          </p:cNvPr>
          <p:cNvSpPr>
            <a:spLocks noGrp="1"/>
          </p:cNvSpPr>
          <p:nvPr>
            <p:ph type="ftr" sz="quarter" idx="11"/>
          </p:nvPr>
        </p:nvSpPr>
        <p:spPr>
          <a:xfrm>
            <a:off x="983411" y="6583362"/>
            <a:ext cx="7185804" cy="304800"/>
          </a:xfrm>
        </p:spPr>
        <p:txBody>
          <a:bodyPr/>
          <a:lstStyle/>
          <a:p>
            <a:pPr>
              <a:defRPr/>
            </a:pPr>
            <a:r>
              <a:rPr lang="en-US" altLang="en-US" dirty="0"/>
              <a:t>©McGraw Hill LLC. All rights reserved. No reproduction or distribution without the prior written consent of McGraw Hill.</a:t>
            </a:r>
          </a:p>
        </p:txBody>
      </p:sp>
      <p:sp>
        <p:nvSpPr>
          <p:cNvPr id="7" name="Slide Number Placeholder 2">
            <a:extLst>
              <a:ext uri="{FF2B5EF4-FFF2-40B4-BE49-F238E27FC236}">
                <a16:creationId xmlns:a16="http://schemas.microsoft.com/office/drawing/2014/main" id="{49C87E1D-98D2-4D18-8A2F-FD20D3613174}"/>
              </a:ext>
            </a:extLst>
          </p:cNvPr>
          <p:cNvSpPr>
            <a:spLocks noGrp="1"/>
          </p:cNvSpPr>
          <p:nvPr>
            <p:ph type="sldNum" sz="quarter" idx="12"/>
          </p:nvPr>
        </p:nvSpPr>
        <p:spPr>
          <a:xfrm>
            <a:off x="6523222" y="6569075"/>
            <a:ext cx="2133600" cy="273050"/>
          </a:xfrm>
        </p:spPr>
        <p:txBody>
          <a:bodyPr/>
          <a:lstStyle/>
          <a:p>
            <a:pPr>
              <a:defRPr/>
            </a:pPr>
            <a:r>
              <a:rPr lang="en-US" altLang="en-US" dirty="0"/>
              <a:t>12-23</a:t>
            </a:r>
          </a:p>
        </p:txBody>
      </p:sp>
      <p:pic>
        <p:nvPicPr>
          <p:cNvPr id="4" name="Picture 3">
            <a:extLst>
              <a:ext uri="{FF2B5EF4-FFF2-40B4-BE49-F238E27FC236}">
                <a16:creationId xmlns:a16="http://schemas.microsoft.com/office/drawing/2014/main" id="{6466D978-8AD7-47E4-8C69-B037A5EF21D3}"/>
              </a:ext>
            </a:extLst>
          </p:cNvPr>
          <p:cNvPicPr>
            <a:picLocks noChangeAspect="1"/>
          </p:cNvPicPr>
          <p:nvPr/>
        </p:nvPicPr>
        <p:blipFill>
          <a:blip r:embed="rId3"/>
          <a:stretch>
            <a:fillRect/>
          </a:stretch>
        </p:blipFill>
        <p:spPr>
          <a:xfrm>
            <a:off x="1451244" y="4995554"/>
            <a:ext cx="6221847" cy="1306923"/>
          </a:xfrm>
          <a:prstGeom prst="rect">
            <a:avLst/>
          </a:prstGeom>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5" name="Rectangle 2"/>
          <p:cNvSpPr>
            <a:spLocks noGrp="1" noChangeArrowheads="1"/>
          </p:cNvSpPr>
          <p:nvPr>
            <p:ph type="title" idx="4294967295"/>
          </p:nvPr>
        </p:nvSpPr>
        <p:spPr/>
        <p:txBody>
          <a:bodyPr anchor="ctr"/>
          <a:lstStyle/>
          <a:p>
            <a:pPr eaLnBrk="1" hangingPunct="1">
              <a:defRPr/>
            </a:pPr>
            <a:r>
              <a:rPr lang="en-US" sz="3500" dirty="0"/>
              <a:t>Return on Assets (ROA) and Its Components</a:t>
            </a:r>
          </a:p>
        </p:txBody>
      </p:sp>
      <p:sp>
        <p:nvSpPr>
          <p:cNvPr id="22533" name="Rectangle 3"/>
          <p:cNvSpPr>
            <a:spLocks noGrp="1" noChangeArrowheads="1"/>
          </p:cNvSpPr>
          <p:nvPr>
            <p:ph type="body" sz="half" idx="4294967295"/>
          </p:nvPr>
        </p:nvSpPr>
        <p:spPr>
          <a:xfrm>
            <a:off x="457200" y="1719262"/>
            <a:ext cx="8148638" cy="4843769"/>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spcBef>
                <a:spcPts val="250"/>
              </a:spcBef>
            </a:pPr>
            <a:r>
              <a:rPr lang="en-US" altLang="en-US" sz="2300" b="1" dirty="0"/>
              <a:t>Profit margin (PM)</a:t>
            </a:r>
            <a:r>
              <a:rPr lang="en-US" altLang="en-US" sz="2300" dirty="0"/>
              <a:t> measures a bank’s ability to control expenses and thus its ability to produce net income from its operating income (or revenue)</a:t>
            </a:r>
          </a:p>
          <a:p>
            <a:pPr lvl="1" eaLnBrk="1" hangingPunct="1">
              <a:spcBef>
                <a:spcPts val="250"/>
              </a:spcBef>
            </a:pPr>
            <a:r>
              <a:rPr lang="en-US" altLang="en-US" sz="2100" dirty="0"/>
              <a:t>Breakdown of PM can isolate the various expense items listed on the income statement as follows:</a:t>
            </a:r>
          </a:p>
          <a:p>
            <a:pPr lvl="2" eaLnBrk="1" hangingPunct="1">
              <a:spcBef>
                <a:spcPts val="250"/>
              </a:spcBef>
            </a:pPr>
            <a:r>
              <a:rPr lang="en-US" altLang="en-US" sz="2000" dirty="0"/>
              <a:t>Interest expense ratio</a:t>
            </a:r>
          </a:p>
          <a:p>
            <a:pPr lvl="2" eaLnBrk="1" hangingPunct="1">
              <a:spcBef>
                <a:spcPts val="250"/>
              </a:spcBef>
            </a:pPr>
            <a:r>
              <a:rPr lang="en-US" altLang="en-US" sz="2000" dirty="0"/>
              <a:t>Provision for loan loss ratio</a:t>
            </a:r>
          </a:p>
          <a:p>
            <a:pPr lvl="2" eaLnBrk="1" hangingPunct="1">
              <a:spcBef>
                <a:spcPts val="250"/>
              </a:spcBef>
            </a:pPr>
            <a:r>
              <a:rPr lang="en-US" altLang="en-US" sz="2000" dirty="0"/>
              <a:t>Noninterest expense ratio</a:t>
            </a:r>
          </a:p>
          <a:p>
            <a:pPr lvl="2" eaLnBrk="1" hangingPunct="1">
              <a:spcBef>
                <a:spcPts val="250"/>
              </a:spcBef>
            </a:pPr>
            <a:r>
              <a:rPr lang="en-US" altLang="en-US" sz="2000" dirty="0"/>
              <a:t>Tax ratio</a:t>
            </a:r>
          </a:p>
          <a:p>
            <a:pPr eaLnBrk="1" hangingPunct="1">
              <a:spcBef>
                <a:spcPts val="250"/>
              </a:spcBef>
            </a:pPr>
            <a:r>
              <a:rPr lang="en-US" altLang="en-US" sz="2300" b="1" dirty="0"/>
              <a:t>Asset utilization (AU) </a:t>
            </a:r>
            <a:r>
              <a:rPr lang="en-US" altLang="en-US" sz="2300" dirty="0"/>
              <a:t>measures the extent to which the bank’s assets generate revenue</a:t>
            </a:r>
          </a:p>
        </p:txBody>
      </p:sp>
      <p:sp>
        <p:nvSpPr>
          <p:cNvPr id="5" name="Footer Placeholder 3">
            <a:extLst>
              <a:ext uri="{FF2B5EF4-FFF2-40B4-BE49-F238E27FC236}">
                <a16:creationId xmlns:a16="http://schemas.microsoft.com/office/drawing/2014/main" id="{F2D21723-3760-4052-B12E-854EE69FAA94}"/>
              </a:ext>
            </a:extLst>
          </p:cNvPr>
          <p:cNvSpPr>
            <a:spLocks noGrp="1"/>
          </p:cNvSpPr>
          <p:nvPr>
            <p:ph type="ftr" sz="quarter" idx="11"/>
          </p:nvPr>
        </p:nvSpPr>
        <p:spPr>
          <a:xfrm>
            <a:off x="815196" y="6583362"/>
            <a:ext cx="7513607"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F740C0E8-A5BC-4FF0-A1F3-BAAE4AB00FE6}"/>
              </a:ext>
            </a:extLst>
          </p:cNvPr>
          <p:cNvSpPr>
            <a:spLocks noGrp="1"/>
          </p:cNvSpPr>
          <p:nvPr>
            <p:ph type="sldNum" sz="quarter" idx="12"/>
          </p:nvPr>
        </p:nvSpPr>
        <p:spPr>
          <a:xfrm>
            <a:off x="6523222" y="6569075"/>
            <a:ext cx="2133600" cy="273050"/>
          </a:xfrm>
        </p:spPr>
        <p:txBody>
          <a:bodyPr/>
          <a:lstStyle/>
          <a:p>
            <a:pPr>
              <a:defRPr/>
            </a:pPr>
            <a:r>
              <a:rPr lang="en-US" altLang="en-US" dirty="0"/>
              <a:t>12-24</a:t>
            </a:r>
          </a:p>
        </p:txBody>
      </p:sp>
      <p:pic>
        <p:nvPicPr>
          <p:cNvPr id="4" name="Picture 3">
            <a:extLst>
              <a:ext uri="{FF2B5EF4-FFF2-40B4-BE49-F238E27FC236}">
                <a16:creationId xmlns:a16="http://schemas.microsoft.com/office/drawing/2014/main" id="{969740DF-01FE-4B34-BB7C-451E05F674E4}"/>
              </a:ext>
            </a:extLst>
          </p:cNvPr>
          <p:cNvPicPr>
            <a:picLocks noChangeAspect="1"/>
          </p:cNvPicPr>
          <p:nvPr/>
        </p:nvPicPr>
        <p:blipFill>
          <a:blip r:embed="rId3"/>
          <a:stretch>
            <a:fillRect/>
          </a:stretch>
        </p:blipFill>
        <p:spPr>
          <a:xfrm>
            <a:off x="538162" y="5704767"/>
            <a:ext cx="7966741" cy="774690"/>
          </a:xfrm>
          <a:prstGeom prst="rect">
            <a:avLst/>
          </a:prstGeom>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10" name="Rectangle 2"/>
          <p:cNvSpPr>
            <a:spLocks noGrp="1" noChangeArrowheads="1"/>
          </p:cNvSpPr>
          <p:nvPr>
            <p:ph type="title" idx="4294967295"/>
          </p:nvPr>
        </p:nvSpPr>
        <p:spPr/>
        <p:txBody>
          <a:bodyPr anchor="ctr"/>
          <a:lstStyle/>
          <a:p>
            <a:pPr eaLnBrk="1" hangingPunct="1">
              <a:defRPr/>
            </a:pPr>
            <a:r>
              <a:rPr lang="en-US" sz="3500" dirty="0"/>
              <a:t>Other Ratios</a:t>
            </a:r>
          </a:p>
        </p:txBody>
      </p:sp>
      <p:sp>
        <p:nvSpPr>
          <p:cNvPr id="23557" name="Rectangle 3"/>
          <p:cNvSpPr>
            <a:spLocks noGrp="1" noChangeArrowheads="1"/>
          </p:cNvSpPr>
          <p:nvPr>
            <p:ph type="body" sz="half" idx="4294967295"/>
          </p:nvPr>
        </p:nvSpPr>
        <p:spPr>
          <a:xfrm>
            <a:off x="457200" y="1719263"/>
            <a:ext cx="8148638" cy="4720866"/>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b="1" dirty="0"/>
              <a:t>Net interest margin (NIM)</a:t>
            </a:r>
            <a:r>
              <a:rPr lang="en-US" altLang="en-US" sz="2300" dirty="0"/>
              <a:t> measures the net return on a bank’s earning assets</a:t>
            </a:r>
          </a:p>
          <a:p>
            <a:pPr eaLnBrk="1" hangingPunct="1">
              <a:buFont typeface="Wingdings" pitchFamily="2" charset="2"/>
              <a:buNone/>
            </a:pPr>
            <a:endParaRPr lang="en-US" altLang="en-US" sz="2100" dirty="0"/>
          </a:p>
          <a:p>
            <a:pPr lvl="1" eaLnBrk="1" hangingPunct="1"/>
            <a:endParaRPr lang="en-US" altLang="en-US" sz="2200" dirty="0"/>
          </a:p>
          <a:p>
            <a:pPr eaLnBrk="1" hangingPunct="1"/>
            <a:endParaRPr lang="en-US" altLang="en-US" sz="2300" dirty="0"/>
          </a:p>
          <a:p>
            <a:pPr eaLnBrk="1" hangingPunct="1"/>
            <a:r>
              <a:rPr lang="en-US" altLang="en-US" sz="2300" b="1" dirty="0"/>
              <a:t>Spread</a:t>
            </a:r>
            <a:r>
              <a:rPr lang="en-US" altLang="en-US" sz="2300" dirty="0"/>
              <a:t> measures the difference between the average yield on earning assets and average cost of interest-bearing liabilities</a:t>
            </a:r>
          </a:p>
        </p:txBody>
      </p:sp>
      <p:sp>
        <p:nvSpPr>
          <p:cNvPr id="7" name="Footer Placeholder 3">
            <a:extLst>
              <a:ext uri="{FF2B5EF4-FFF2-40B4-BE49-F238E27FC236}">
                <a16:creationId xmlns:a16="http://schemas.microsoft.com/office/drawing/2014/main" id="{49C81BAE-C7D3-459C-803A-3E722B1ED00C}"/>
              </a:ext>
            </a:extLst>
          </p:cNvPr>
          <p:cNvSpPr>
            <a:spLocks noGrp="1"/>
          </p:cNvSpPr>
          <p:nvPr>
            <p:ph type="ftr" sz="quarter" idx="11"/>
          </p:nvPr>
        </p:nvSpPr>
        <p:spPr>
          <a:xfrm>
            <a:off x="521494" y="6583362"/>
            <a:ext cx="8020050" cy="304800"/>
          </a:xfrm>
        </p:spPr>
        <p:txBody>
          <a:bodyPr/>
          <a:lstStyle/>
          <a:p>
            <a:pPr>
              <a:defRPr/>
            </a:pPr>
            <a:r>
              <a:rPr lang="en-US" altLang="en-US" dirty="0"/>
              <a:t>©McGraw Hill LLC. All rights reserved. No reproduction or distribution without the prior written consent of McGraw Hill.</a:t>
            </a:r>
          </a:p>
        </p:txBody>
      </p:sp>
      <p:sp>
        <p:nvSpPr>
          <p:cNvPr id="8" name="Slide Number Placeholder 2">
            <a:extLst>
              <a:ext uri="{FF2B5EF4-FFF2-40B4-BE49-F238E27FC236}">
                <a16:creationId xmlns:a16="http://schemas.microsoft.com/office/drawing/2014/main" id="{181D5F86-43CA-4328-A647-25A82E870380}"/>
              </a:ext>
            </a:extLst>
          </p:cNvPr>
          <p:cNvSpPr>
            <a:spLocks noGrp="1"/>
          </p:cNvSpPr>
          <p:nvPr>
            <p:ph type="sldNum" sz="quarter" idx="12"/>
          </p:nvPr>
        </p:nvSpPr>
        <p:spPr>
          <a:xfrm>
            <a:off x="6523222" y="6569075"/>
            <a:ext cx="2133600" cy="273050"/>
          </a:xfrm>
        </p:spPr>
        <p:txBody>
          <a:bodyPr/>
          <a:lstStyle/>
          <a:p>
            <a:pPr>
              <a:defRPr/>
            </a:pPr>
            <a:r>
              <a:rPr lang="en-US" altLang="en-US" dirty="0"/>
              <a:t>12-25</a:t>
            </a:r>
          </a:p>
        </p:txBody>
      </p:sp>
      <p:pic>
        <p:nvPicPr>
          <p:cNvPr id="4" name="Picture 3">
            <a:extLst>
              <a:ext uri="{FF2B5EF4-FFF2-40B4-BE49-F238E27FC236}">
                <a16:creationId xmlns:a16="http://schemas.microsoft.com/office/drawing/2014/main" id="{34D662DE-1EB7-4FEE-892F-73553834FE17}"/>
              </a:ext>
            </a:extLst>
          </p:cNvPr>
          <p:cNvPicPr>
            <a:picLocks noChangeAspect="1"/>
          </p:cNvPicPr>
          <p:nvPr/>
        </p:nvPicPr>
        <p:blipFill>
          <a:blip r:embed="rId3"/>
          <a:stretch>
            <a:fillRect/>
          </a:stretch>
        </p:blipFill>
        <p:spPr>
          <a:xfrm>
            <a:off x="561975" y="2771774"/>
            <a:ext cx="8020050" cy="657225"/>
          </a:xfrm>
          <a:prstGeom prst="rect">
            <a:avLst/>
          </a:prstGeom>
        </p:spPr>
      </p:pic>
      <p:pic>
        <p:nvPicPr>
          <p:cNvPr id="6" name="Picture 5">
            <a:extLst>
              <a:ext uri="{FF2B5EF4-FFF2-40B4-BE49-F238E27FC236}">
                <a16:creationId xmlns:a16="http://schemas.microsoft.com/office/drawing/2014/main" id="{92F320FD-64E5-4163-B2C5-8CF51E6E8AFC}"/>
              </a:ext>
            </a:extLst>
          </p:cNvPr>
          <p:cNvPicPr>
            <a:picLocks noChangeAspect="1"/>
          </p:cNvPicPr>
          <p:nvPr/>
        </p:nvPicPr>
        <p:blipFill>
          <a:blip r:embed="rId4"/>
          <a:stretch>
            <a:fillRect/>
          </a:stretch>
        </p:blipFill>
        <p:spPr>
          <a:xfrm>
            <a:off x="1913748" y="5037648"/>
            <a:ext cx="5316504" cy="714909"/>
          </a:xfrm>
          <a:prstGeom prst="rect">
            <a:avLst/>
          </a:prstGeom>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3" name="Rectangle 2"/>
          <p:cNvSpPr>
            <a:spLocks noGrp="1" noChangeArrowheads="1"/>
          </p:cNvSpPr>
          <p:nvPr>
            <p:ph type="title" idx="4294967295"/>
          </p:nvPr>
        </p:nvSpPr>
        <p:spPr/>
        <p:txBody>
          <a:bodyPr anchor="ctr"/>
          <a:lstStyle/>
          <a:p>
            <a:pPr eaLnBrk="1" hangingPunct="1">
              <a:defRPr/>
            </a:pPr>
            <a:r>
              <a:rPr lang="en-US" sz="3500" dirty="0"/>
              <a:t>Other Ratios (Continued)</a:t>
            </a:r>
          </a:p>
        </p:txBody>
      </p:sp>
      <p:sp>
        <p:nvSpPr>
          <p:cNvPr id="24581" name="Rectangle 3"/>
          <p:cNvSpPr>
            <a:spLocks noGrp="1" noChangeArrowheads="1"/>
          </p:cNvSpPr>
          <p:nvPr>
            <p:ph type="body" sz="half" idx="4294967295"/>
          </p:nvPr>
        </p:nvSpPr>
        <p:spPr>
          <a:xfrm>
            <a:off x="457200" y="1719262"/>
            <a:ext cx="8148638" cy="474053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b="1" dirty="0"/>
              <a:t>Overhead efficiency </a:t>
            </a:r>
            <a:r>
              <a:rPr lang="en-US" altLang="en-US" sz="2300" dirty="0"/>
              <a:t>measures the bank’s ability to generate noninterest income to cover noninterest expenses</a:t>
            </a:r>
          </a:p>
          <a:p>
            <a:pPr eaLnBrk="1" hangingPunct="1">
              <a:buFont typeface="Wingdings" pitchFamily="2" charset="2"/>
              <a:buNone/>
            </a:pPr>
            <a:endParaRPr lang="en-US" altLang="en-US" sz="2300" dirty="0"/>
          </a:p>
          <a:p>
            <a:pPr lvl="1" eaLnBrk="1" hangingPunct="1"/>
            <a:endParaRPr lang="en-US" altLang="en-US" sz="2300" dirty="0"/>
          </a:p>
          <a:p>
            <a:pPr marL="0" indent="0" eaLnBrk="1" hangingPunct="1">
              <a:buNone/>
            </a:pPr>
            <a:endParaRPr lang="en-US" altLang="en-US" sz="2300" dirty="0"/>
          </a:p>
          <a:p>
            <a:pPr eaLnBrk="1" hangingPunct="1"/>
            <a:r>
              <a:rPr lang="en-US" altLang="en-US" sz="2300" dirty="0"/>
              <a:t>Many components of key ratios provide additional insight into the financial stability of banks</a:t>
            </a:r>
          </a:p>
          <a:p>
            <a:pPr lvl="1" eaLnBrk="1" hangingPunct="1"/>
            <a:r>
              <a:rPr lang="en-US" altLang="en-US" sz="2100" dirty="0"/>
              <a:t>See Table 12-6 for a decomposition of profit margin</a:t>
            </a:r>
          </a:p>
          <a:p>
            <a:pPr lvl="1" eaLnBrk="1" hangingPunct="1"/>
            <a:r>
              <a:rPr lang="en-US" altLang="en-US" sz="2100" dirty="0"/>
              <a:t>See Table 12-7 for a decomposition of asset utilization</a:t>
            </a:r>
          </a:p>
        </p:txBody>
      </p:sp>
      <p:sp>
        <p:nvSpPr>
          <p:cNvPr id="6" name="Footer Placeholder 3">
            <a:extLst>
              <a:ext uri="{FF2B5EF4-FFF2-40B4-BE49-F238E27FC236}">
                <a16:creationId xmlns:a16="http://schemas.microsoft.com/office/drawing/2014/main" id="{15583EA2-235E-424A-A9FB-DAF51801C384}"/>
              </a:ext>
            </a:extLst>
          </p:cNvPr>
          <p:cNvSpPr>
            <a:spLocks noGrp="1"/>
          </p:cNvSpPr>
          <p:nvPr>
            <p:ph type="ftr" sz="quarter" idx="11"/>
          </p:nvPr>
        </p:nvSpPr>
        <p:spPr>
          <a:xfrm>
            <a:off x="875581" y="6583362"/>
            <a:ext cx="7392838" cy="304800"/>
          </a:xfrm>
        </p:spPr>
        <p:txBody>
          <a:bodyPr/>
          <a:lstStyle/>
          <a:p>
            <a:pPr>
              <a:defRPr/>
            </a:pPr>
            <a:r>
              <a:rPr lang="en-US" altLang="en-US" dirty="0"/>
              <a:t>©McGraw Hill LLC. All rights reserved. No reproduction or distribution without the prior written consent of McGraw Hill.</a:t>
            </a:r>
          </a:p>
        </p:txBody>
      </p:sp>
      <p:sp>
        <p:nvSpPr>
          <p:cNvPr id="8" name="Slide Number Placeholder 2">
            <a:extLst>
              <a:ext uri="{FF2B5EF4-FFF2-40B4-BE49-F238E27FC236}">
                <a16:creationId xmlns:a16="http://schemas.microsoft.com/office/drawing/2014/main" id="{18B6C4F1-B996-4742-9DB8-E571DD64E837}"/>
              </a:ext>
            </a:extLst>
          </p:cNvPr>
          <p:cNvSpPr>
            <a:spLocks noGrp="1"/>
          </p:cNvSpPr>
          <p:nvPr>
            <p:ph type="sldNum" sz="quarter" idx="12"/>
          </p:nvPr>
        </p:nvSpPr>
        <p:spPr>
          <a:xfrm>
            <a:off x="6523222" y="6569075"/>
            <a:ext cx="2133600" cy="273050"/>
          </a:xfrm>
        </p:spPr>
        <p:txBody>
          <a:bodyPr/>
          <a:lstStyle/>
          <a:p>
            <a:pPr>
              <a:defRPr/>
            </a:pPr>
            <a:r>
              <a:rPr lang="en-US" altLang="en-US" dirty="0"/>
              <a:t>12-26</a:t>
            </a:r>
          </a:p>
        </p:txBody>
      </p:sp>
      <p:pic>
        <p:nvPicPr>
          <p:cNvPr id="4" name="Picture 3">
            <a:extLst>
              <a:ext uri="{FF2B5EF4-FFF2-40B4-BE49-F238E27FC236}">
                <a16:creationId xmlns:a16="http://schemas.microsoft.com/office/drawing/2014/main" id="{43F4C435-00B3-4355-B4B5-26D1FF538CDC}"/>
              </a:ext>
            </a:extLst>
          </p:cNvPr>
          <p:cNvPicPr>
            <a:picLocks noChangeAspect="1"/>
          </p:cNvPicPr>
          <p:nvPr/>
        </p:nvPicPr>
        <p:blipFill>
          <a:blip r:embed="rId3"/>
          <a:stretch>
            <a:fillRect/>
          </a:stretch>
        </p:blipFill>
        <p:spPr>
          <a:xfrm>
            <a:off x="2109024" y="3071812"/>
            <a:ext cx="4925952" cy="851259"/>
          </a:xfrm>
          <a:prstGeom prst="rect">
            <a:avLst/>
          </a:prstGeom>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7" name="Rectangle 2"/>
          <p:cNvSpPr>
            <a:spLocks noGrp="1" noChangeArrowheads="1"/>
          </p:cNvSpPr>
          <p:nvPr>
            <p:ph type="title" idx="4294967295"/>
          </p:nvPr>
        </p:nvSpPr>
        <p:spPr>
          <a:xfrm>
            <a:off x="457200" y="153528"/>
            <a:ext cx="7543800" cy="1295400"/>
          </a:xfrm>
        </p:spPr>
        <p:txBody>
          <a:bodyPr anchor="ctr"/>
          <a:lstStyle/>
          <a:p>
            <a:pPr eaLnBrk="1" hangingPunct="1">
              <a:defRPr/>
            </a:pPr>
            <a:r>
              <a:rPr lang="en-US" sz="3500" dirty="0"/>
              <a:t>The Impact of Market Niche and Bank Size on Financial Statement Analysis</a:t>
            </a:r>
          </a:p>
        </p:txBody>
      </p:sp>
      <p:sp>
        <p:nvSpPr>
          <p:cNvPr id="30725" name="Rectangle 3"/>
          <p:cNvSpPr>
            <a:spLocks noGrp="1" noChangeArrowheads="1"/>
          </p:cNvSpPr>
          <p:nvPr>
            <p:ph type="body" sz="half" idx="4294967295"/>
          </p:nvPr>
        </p:nvSpPr>
        <p:spPr>
          <a:xfrm>
            <a:off x="385916" y="1719263"/>
            <a:ext cx="8372168" cy="473069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Retail, wholesale, and community banks operate in different market niches that should be noted when performing financial statement analysis</a:t>
            </a:r>
          </a:p>
          <a:p>
            <a:pPr eaLnBrk="1" hangingPunct="1"/>
            <a:r>
              <a:rPr lang="en-US" altLang="en-US" sz="2200" dirty="0"/>
              <a:t>Large banks have greater access to purchased funds and capital markets compared to small banks</a:t>
            </a:r>
          </a:p>
          <a:p>
            <a:pPr lvl="1" eaLnBrk="1" hangingPunct="1"/>
            <a:r>
              <a:rPr lang="en-US" altLang="en-US" sz="2000" dirty="0"/>
              <a:t>Large banks generally operating with lower amounts of equity capital than small banks</a:t>
            </a:r>
          </a:p>
          <a:p>
            <a:pPr lvl="1" eaLnBrk="1" hangingPunct="1"/>
            <a:r>
              <a:rPr lang="en-US" altLang="en-US" sz="2000" dirty="0"/>
              <a:t>Large banks generally use more purchased funds and fewer core deposits than do small banks</a:t>
            </a:r>
          </a:p>
          <a:p>
            <a:pPr lvl="1" eaLnBrk="1" hangingPunct="1"/>
            <a:r>
              <a:rPr lang="en-US" altLang="en-US" sz="2000" dirty="0"/>
              <a:t>Large banks tend to put more into salaries, premises, and other expenses than do small banks</a:t>
            </a:r>
          </a:p>
          <a:p>
            <a:pPr lvl="1" eaLnBrk="1" hangingPunct="1"/>
            <a:r>
              <a:rPr lang="en-US" altLang="en-US" sz="2000" dirty="0"/>
              <a:t>Large banks tend to diversity their operations and services more than small banks, and they also generate more noninterest income</a:t>
            </a:r>
          </a:p>
          <a:p>
            <a:pPr marL="0" indent="0" eaLnBrk="1" hangingPunct="1">
              <a:buNone/>
            </a:pPr>
            <a:endParaRPr lang="en-US" altLang="en-US" sz="2200" dirty="0"/>
          </a:p>
        </p:txBody>
      </p:sp>
      <p:sp>
        <p:nvSpPr>
          <p:cNvPr id="5" name="Footer Placeholder 3">
            <a:extLst>
              <a:ext uri="{FF2B5EF4-FFF2-40B4-BE49-F238E27FC236}">
                <a16:creationId xmlns:a16="http://schemas.microsoft.com/office/drawing/2014/main" id="{409DFE35-7AD6-4822-9E94-92A333AB70C7}"/>
              </a:ext>
            </a:extLst>
          </p:cNvPr>
          <p:cNvSpPr>
            <a:spLocks noGrp="1"/>
          </p:cNvSpPr>
          <p:nvPr>
            <p:ph type="ftr" sz="quarter" idx="11"/>
          </p:nvPr>
        </p:nvSpPr>
        <p:spPr>
          <a:xfrm>
            <a:off x="690113" y="6563032"/>
            <a:ext cx="7763774"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AADDE2D8-C24E-4676-973E-E02C1F6969CA}"/>
              </a:ext>
            </a:extLst>
          </p:cNvPr>
          <p:cNvSpPr>
            <a:spLocks noGrp="1"/>
          </p:cNvSpPr>
          <p:nvPr>
            <p:ph type="sldNum" sz="quarter" idx="12"/>
          </p:nvPr>
        </p:nvSpPr>
        <p:spPr>
          <a:xfrm>
            <a:off x="6523222" y="6569075"/>
            <a:ext cx="2133600" cy="273050"/>
          </a:xfrm>
        </p:spPr>
        <p:txBody>
          <a:bodyPr/>
          <a:lstStyle/>
          <a:p>
            <a:pPr>
              <a:defRPr/>
            </a:pPr>
            <a:r>
              <a:rPr lang="en-US" altLang="en-US" dirty="0"/>
              <a:t>12-27</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defRPr/>
            </a:pPr>
            <a:r>
              <a:rPr lang="en-US" sz="3500" dirty="0"/>
              <a:t>CAMELS Ratings</a:t>
            </a:r>
          </a:p>
        </p:txBody>
      </p:sp>
      <p:sp>
        <p:nvSpPr>
          <p:cNvPr id="4101" name="Rectangle 3"/>
          <p:cNvSpPr>
            <a:spLocks noGrp="1" noChangeArrowheads="1"/>
          </p:cNvSpPr>
          <p:nvPr>
            <p:ph type="body" sz="half" idx="4294967295"/>
          </p:nvPr>
        </p:nvSpPr>
        <p:spPr>
          <a:xfrm>
            <a:off x="457200" y="1719263"/>
            <a:ext cx="8148638" cy="473069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Regulators use </a:t>
            </a:r>
            <a:r>
              <a:rPr lang="en-US" altLang="en-US" sz="2400" b="1" dirty="0"/>
              <a:t>CAMELS </a:t>
            </a:r>
            <a:r>
              <a:rPr lang="en-US" altLang="en-US" sz="2400" dirty="0"/>
              <a:t>ratings to evaluate the safety and soundness of banks</a:t>
            </a:r>
          </a:p>
          <a:p>
            <a:pPr eaLnBrk="1" hangingPunct="1"/>
            <a:r>
              <a:rPr lang="en-US" altLang="en-US" sz="2400" dirty="0"/>
              <a:t>CAMELS ratings rely heavily on financial statement data</a:t>
            </a:r>
          </a:p>
          <a:p>
            <a:pPr eaLnBrk="1" hangingPunct="1"/>
            <a:r>
              <a:rPr lang="en-US" altLang="en-US" sz="2400" dirty="0"/>
              <a:t>Components</a:t>
            </a:r>
          </a:p>
          <a:p>
            <a:pPr lvl="1" eaLnBrk="1" hangingPunct="1"/>
            <a:r>
              <a:rPr lang="en-US" altLang="en-US" sz="2200" b="1" dirty="0"/>
              <a:t>C</a:t>
            </a:r>
            <a:r>
              <a:rPr lang="en-US" altLang="en-US" sz="2200" dirty="0"/>
              <a:t>apital adequacy</a:t>
            </a:r>
          </a:p>
          <a:p>
            <a:pPr lvl="1" eaLnBrk="1" hangingPunct="1"/>
            <a:r>
              <a:rPr lang="en-US" altLang="en-US" sz="2200" b="1" dirty="0"/>
              <a:t>A</a:t>
            </a:r>
            <a:r>
              <a:rPr lang="en-US" altLang="en-US" sz="2200" dirty="0"/>
              <a:t>sset quality</a:t>
            </a:r>
          </a:p>
          <a:p>
            <a:pPr lvl="1" eaLnBrk="1" hangingPunct="1"/>
            <a:r>
              <a:rPr lang="en-US" altLang="en-US" sz="2200" b="1" dirty="0"/>
              <a:t>M</a:t>
            </a:r>
            <a:r>
              <a:rPr lang="en-US" altLang="en-US" sz="2200" dirty="0"/>
              <a:t>anagement</a:t>
            </a:r>
          </a:p>
          <a:p>
            <a:pPr lvl="1" eaLnBrk="1" hangingPunct="1"/>
            <a:r>
              <a:rPr lang="en-US" altLang="en-US" sz="2200" b="1" dirty="0"/>
              <a:t>E</a:t>
            </a:r>
            <a:r>
              <a:rPr lang="en-US" altLang="en-US" sz="2200" dirty="0"/>
              <a:t>arnings</a:t>
            </a:r>
          </a:p>
          <a:p>
            <a:pPr lvl="1" eaLnBrk="1" hangingPunct="1"/>
            <a:r>
              <a:rPr lang="en-US" altLang="en-US" sz="2200" b="1" dirty="0"/>
              <a:t>L</a:t>
            </a:r>
            <a:r>
              <a:rPr lang="en-US" altLang="en-US" sz="2200" dirty="0"/>
              <a:t>iquidity</a:t>
            </a:r>
          </a:p>
          <a:p>
            <a:pPr lvl="1" eaLnBrk="1" hangingPunct="1"/>
            <a:r>
              <a:rPr lang="en-US" altLang="en-US" sz="2200" b="1" dirty="0"/>
              <a:t>S</a:t>
            </a:r>
            <a:r>
              <a:rPr lang="en-US" altLang="en-US" sz="2200" dirty="0"/>
              <a:t>ensitivity to market risk</a:t>
            </a:r>
          </a:p>
        </p:txBody>
      </p:sp>
      <p:sp>
        <p:nvSpPr>
          <p:cNvPr id="5" name="Footer Placeholder 3">
            <a:extLst>
              <a:ext uri="{FF2B5EF4-FFF2-40B4-BE49-F238E27FC236}">
                <a16:creationId xmlns:a16="http://schemas.microsoft.com/office/drawing/2014/main" id="{B0B91BD1-AC45-4A7A-8B1D-15C8336A5F5F}"/>
              </a:ext>
            </a:extLst>
          </p:cNvPr>
          <p:cNvSpPr>
            <a:spLocks noGrp="1"/>
          </p:cNvSpPr>
          <p:nvPr>
            <p:ph type="ftr" sz="quarter" idx="11"/>
          </p:nvPr>
        </p:nvSpPr>
        <p:spPr>
          <a:xfrm>
            <a:off x="1002821" y="6550325"/>
            <a:ext cx="7138358"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88419B86-2B27-4858-A2DC-1F898FB4F81A}"/>
              </a:ext>
            </a:extLst>
          </p:cNvPr>
          <p:cNvSpPr>
            <a:spLocks noGrp="1"/>
          </p:cNvSpPr>
          <p:nvPr>
            <p:ph type="sldNum" sz="quarter" idx="12"/>
          </p:nvPr>
        </p:nvSpPr>
        <p:spPr>
          <a:xfrm>
            <a:off x="6523222" y="6569075"/>
            <a:ext cx="2133600" cy="273050"/>
          </a:xfrm>
        </p:spPr>
        <p:txBody>
          <a:bodyPr/>
          <a:lstStyle/>
          <a:p>
            <a:pPr>
              <a:defRPr/>
            </a:pPr>
            <a:r>
              <a:rPr lang="en-US" altLang="en-US" dirty="0"/>
              <a:t>12-3</a:t>
            </a:r>
          </a:p>
        </p:txBody>
      </p:sp>
    </p:spTree>
    <p:extLst>
      <p:ext uri="{BB962C8B-B14F-4D97-AF65-F5344CB8AC3E}">
        <p14:creationId xmlns:p14="http://schemas.microsoft.com/office/powerpoint/2010/main" val="10706890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defRPr/>
            </a:pPr>
            <a:r>
              <a:rPr lang="en-US" sz="3500" dirty="0"/>
              <a:t>CAMELS Ratings Components</a:t>
            </a:r>
          </a:p>
        </p:txBody>
      </p:sp>
      <p:sp>
        <p:nvSpPr>
          <p:cNvPr id="5125" name="Rectangle 3"/>
          <p:cNvSpPr>
            <a:spLocks noGrp="1" noChangeArrowheads="1"/>
          </p:cNvSpPr>
          <p:nvPr>
            <p:ph type="body" sz="half" idx="4294967295"/>
          </p:nvPr>
        </p:nvSpPr>
        <p:spPr>
          <a:xfrm>
            <a:off x="457200" y="1719262"/>
            <a:ext cx="8358188" cy="47577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Capital adequacy</a:t>
            </a:r>
          </a:p>
          <a:p>
            <a:pPr lvl="1" eaLnBrk="1" hangingPunct="1"/>
            <a:r>
              <a:rPr lang="en-US" altLang="en-US" sz="2000" dirty="0"/>
              <a:t>Evaluated in relation to the volume of risk assets; the volume of marginal and inferior quality assets; the bank’s growth experience, plan, and prospects; and the strength of management</a:t>
            </a:r>
          </a:p>
          <a:p>
            <a:pPr eaLnBrk="1" hangingPunct="1"/>
            <a:r>
              <a:rPr lang="en-US" altLang="en-US" sz="2200" b="1" dirty="0"/>
              <a:t>Asset quality</a:t>
            </a:r>
          </a:p>
          <a:p>
            <a:pPr lvl="1" eaLnBrk="1" hangingPunct="1"/>
            <a:r>
              <a:rPr lang="en-US" altLang="en-US" sz="2000" dirty="0"/>
              <a:t>Evaluated by the level, distribution, and severity of adversely classified assets; the level and distribution of nonaccrual and reduced-rate assets; the adequacy of the allowance for loan losses; and management’s demonstrated ability to administer and collect problem credits</a:t>
            </a:r>
          </a:p>
          <a:p>
            <a:pPr eaLnBrk="1" hangingPunct="1"/>
            <a:r>
              <a:rPr lang="en-US" altLang="en-US" sz="2200" b="1" dirty="0"/>
              <a:t>Management</a:t>
            </a:r>
          </a:p>
          <a:p>
            <a:pPr lvl="1" eaLnBrk="1" hangingPunct="1"/>
            <a:r>
              <a:rPr lang="en-US" altLang="en-US" sz="2000" dirty="0"/>
              <a:t>Evaluated against virtually all factors considered necessary to operate the bank within accepted banking practices and in a safe and sound manner</a:t>
            </a:r>
          </a:p>
          <a:p>
            <a:pPr marL="0" indent="0" eaLnBrk="1" hangingPunct="1">
              <a:buNone/>
            </a:pPr>
            <a:endParaRPr lang="en-US" altLang="en-US" sz="2200" dirty="0"/>
          </a:p>
        </p:txBody>
      </p:sp>
      <p:sp>
        <p:nvSpPr>
          <p:cNvPr id="4" name="Footer Placeholder 3">
            <a:extLst>
              <a:ext uri="{FF2B5EF4-FFF2-40B4-BE49-F238E27FC236}">
                <a16:creationId xmlns:a16="http://schemas.microsoft.com/office/drawing/2014/main" id="{D2282ABC-5B1D-4991-A070-51F20634F9AD}"/>
              </a:ext>
            </a:extLst>
          </p:cNvPr>
          <p:cNvSpPr>
            <a:spLocks noGrp="1"/>
          </p:cNvSpPr>
          <p:nvPr>
            <p:ph type="ftr" sz="quarter" idx="11"/>
          </p:nvPr>
        </p:nvSpPr>
        <p:spPr>
          <a:xfrm>
            <a:off x="1082211" y="6543076"/>
            <a:ext cx="7108166" cy="304800"/>
          </a:xfrm>
        </p:spPr>
        <p:txBody>
          <a:bodyPr/>
          <a:lstStyle/>
          <a:p>
            <a:pPr>
              <a:defRPr/>
            </a:pPr>
            <a:r>
              <a:rPr lang="en-US" altLang="en-US" dirty="0"/>
              <a:t>©McGraw Hill LLC. All rights reserved. No reproduction or distribution without the prior written consent of McGraw Hill.</a:t>
            </a:r>
          </a:p>
        </p:txBody>
      </p:sp>
      <p:sp>
        <p:nvSpPr>
          <p:cNvPr id="5" name="Slide Number Placeholder 2">
            <a:extLst>
              <a:ext uri="{FF2B5EF4-FFF2-40B4-BE49-F238E27FC236}">
                <a16:creationId xmlns:a16="http://schemas.microsoft.com/office/drawing/2014/main" id="{854D3E31-C8B6-4CB7-93B0-4F3FC50C265F}"/>
              </a:ext>
            </a:extLst>
          </p:cNvPr>
          <p:cNvSpPr>
            <a:spLocks noGrp="1"/>
          </p:cNvSpPr>
          <p:nvPr>
            <p:ph type="sldNum" sz="quarter" idx="12"/>
          </p:nvPr>
        </p:nvSpPr>
        <p:spPr>
          <a:xfrm>
            <a:off x="6523222" y="6569075"/>
            <a:ext cx="2133600" cy="273050"/>
          </a:xfrm>
        </p:spPr>
        <p:txBody>
          <a:bodyPr/>
          <a:lstStyle/>
          <a:p>
            <a:pPr>
              <a:defRPr/>
            </a:pPr>
            <a:r>
              <a:rPr lang="en-US" altLang="en-US" dirty="0"/>
              <a:t>12-4</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defRPr/>
            </a:pPr>
            <a:r>
              <a:rPr lang="en-US" sz="3500" dirty="0"/>
              <a:t>CAMELS Ratings Components (Continued)</a:t>
            </a:r>
          </a:p>
        </p:txBody>
      </p:sp>
      <p:sp>
        <p:nvSpPr>
          <p:cNvPr id="6149" name="Rectangle 3"/>
          <p:cNvSpPr>
            <a:spLocks noGrp="1" noChangeArrowheads="1"/>
          </p:cNvSpPr>
          <p:nvPr>
            <p:ph type="body" sz="half" idx="4294967295"/>
          </p:nvPr>
        </p:nvSpPr>
        <p:spPr>
          <a:xfrm>
            <a:off x="457200" y="1485900"/>
            <a:ext cx="8148638" cy="4879181"/>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b="1" dirty="0"/>
              <a:t>Earnings</a:t>
            </a:r>
          </a:p>
          <a:p>
            <a:pPr lvl="1" eaLnBrk="1" hangingPunct="1"/>
            <a:r>
              <a:rPr lang="en-US" altLang="en-US" sz="2000" dirty="0"/>
              <a:t>Evaluated with respect to their ability to cover losses and provide adequate capital protection; trends; peer group comparisons; the quality and composition of net income; and the degree of reliance on interest-sensitive funds</a:t>
            </a:r>
          </a:p>
          <a:p>
            <a:pPr eaLnBrk="1" hangingPunct="1"/>
            <a:r>
              <a:rPr lang="en-US" altLang="en-US" sz="2200" b="1" dirty="0"/>
              <a:t>Liquidity</a:t>
            </a:r>
          </a:p>
          <a:p>
            <a:pPr lvl="1" eaLnBrk="1" hangingPunct="1"/>
            <a:r>
              <a:rPr lang="en-US" altLang="en-US" sz="2000" dirty="0"/>
              <a:t>Evaluated in relation to the volatility of deposits; the frequency and level of borrowings; the use of brokered deposits; technical competence; availability of assets readily convertible into cash; and access to money markets or other ready sources of funds</a:t>
            </a:r>
          </a:p>
          <a:p>
            <a:pPr eaLnBrk="1" hangingPunct="1"/>
            <a:r>
              <a:rPr lang="en-US" altLang="en-US" sz="2200" b="1" dirty="0"/>
              <a:t>Sensitivity to market risk</a:t>
            </a:r>
          </a:p>
          <a:p>
            <a:pPr lvl="1" eaLnBrk="1" hangingPunct="1"/>
            <a:r>
              <a:rPr lang="en-US" altLang="en-US" sz="2000" dirty="0"/>
              <a:t>Reflects the degree to which changes in interest rates, foreign exchange rates, commodity prices, or equity prices can adversely affect an FI’s earnings or economic capital</a:t>
            </a:r>
          </a:p>
          <a:p>
            <a:pPr marL="0" indent="0" eaLnBrk="1" hangingPunct="1">
              <a:buNone/>
            </a:pPr>
            <a:endParaRPr lang="en-US" altLang="en-US" sz="2200" dirty="0"/>
          </a:p>
        </p:txBody>
      </p:sp>
      <p:sp>
        <p:nvSpPr>
          <p:cNvPr id="4" name="Footer Placeholder 3">
            <a:extLst>
              <a:ext uri="{FF2B5EF4-FFF2-40B4-BE49-F238E27FC236}">
                <a16:creationId xmlns:a16="http://schemas.microsoft.com/office/drawing/2014/main" id="{10EB09B7-6F57-4291-94F7-8BD7AE05723C}"/>
              </a:ext>
            </a:extLst>
          </p:cNvPr>
          <p:cNvSpPr>
            <a:spLocks noGrp="1"/>
          </p:cNvSpPr>
          <p:nvPr>
            <p:ph type="ftr" sz="quarter" idx="11"/>
          </p:nvPr>
        </p:nvSpPr>
        <p:spPr>
          <a:xfrm>
            <a:off x="927339" y="6557573"/>
            <a:ext cx="7289321" cy="304800"/>
          </a:xfrm>
        </p:spPr>
        <p:txBody>
          <a:bodyPr/>
          <a:lstStyle/>
          <a:p>
            <a:pPr>
              <a:defRPr/>
            </a:pPr>
            <a:r>
              <a:rPr lang="en-US" altLang="en-US" dirty="0"/>
              <a:t>©McGraw Hill LLC. All rights reserved. No reproduction or distribution without the prior written consent of McGraw Hill.</a:t>
            </a:r>
          </a:p>
        </p:txBody>
      </p:sp>
      <p:sp>
        <p:nvSpPr>
          <p:cNvPr id="5" name="Slide Number Placeholder 2">
            <a:extLst>
              <a:ext uri="{FF2B5EF4-FFF2-40B4-BE49-F238E27FC236}">
                <a16:creationId xmlns:a16="http://schemas.microsoft.com/office/drawing/2014/main" id="{5EB73AE1-707E-47CA-A17F-8E4E3BCFE72E}"/>
              </a:ext>
            </a:extLst>
          </p:cNvPr>
          <p:cNvSpPr>
            <a:spLocks noGrp="1"/>
          </p:cNvSpPr>
          <p:nvPr>
            <p:ph type="sldNum" sz="quarter" idx="12"/>
          </p:nvPr>
        </p:nvSpPr>
        <p:spPr>
          <a:xfrm>
            <a:off x="6523222" y="6569075"/>
            <a:ext cx="2133600" cy="273050"/>
          </a:xfrm>
        </p:spPr>
        <p:txBody>
          <a:bodyPr/>
          <a:lstStyle/>
          <a:p>
            <a:pPr>
              <a:defRPr/>
            </a:pPr>
            <a:r>
              <a:rPr lang="en-US" altLang="en-US" dirty="0"/>
              <a:t>12-5</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p:txBody>
          <a:bodyPr anchor="ctr"/>
          <a:lstStyle/>
          <a:p>
            <a:pPr eaLnBrk="1" hangingPunct="1">
              <a:defRPr/>
            </a:pPr>
            <a:r>
              <a:rPr lang="en-US" sz="3500" dirty="0"/>
              <a:t>CAMELS Ratings Components (Concluded)</a:t>
            </a:r>
          </a:p>
        </p:txBody>
      </p:sp>
      <p:sp>
        <p:nvSpPr>
          <p:cNvPr id="8197" name="Rectangle 3"/>
          <p:cNvSpPr>
            <a:spLocks noGrp="1" noChangeArrowheads="1"/>
          </p:cNvSpPr>
          <p:nvPr>
            <p:ph type="body" sz="half" idx="4294967295"/>
          </p:nvPr>
        </p:nvSpPr>
        <p:spPr>
          <a:xfrm>
            <a:off x="304799" y="1719263"/>
            <a:ext cx="8504903" cy="473069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CAMELS ratings range from 1 to 5:</a:t>
            </a:r>
          </a:p>
          <a:p>
            <a:pPr lvl="1" eaLnBrk="1" hangingPunct="1"/>
            <a:r>
              <a:rPr lang="en-US" altLang="en-US" sz="2000" b="1" dirty="0"/>
              <a:t>Composite “1”</a:t>
            </a:r>
            <a:r>
              <a:rPr lang="en-US" altLang="en-US" sz="2000" dirty="0"/>
              <a:t>— Institutions in this group are basically sound in every respect.</a:t>
            </a:r>
          </a:p>
          <a:p>
            <a:pPr lvl="1" eaLnBrk="1" hangingPunct="1"/>
            <a:r>
              <a:rPr lang="en-US" altLang="en-US" sz="2000" b="1" dirty="0"/>
              <a:t>Composite “2”</a:t>
            </a:r>
            <a:r>
              <a:rPr lang="en-US" altLang="en-US" sz="2000" dirty="0"/>
              <a:t>— Institutions in this group are fundamentally sound but may reflect modest weaknesses correctable in the normal course of business.</a:t>
            </a:r>
          </a:p>
          <a:p>
            <a:pPr lvl="1" eaLnBrk="1" hangingPunct="1"/>
            <a:r>
              <a:rPr lang="en-US" altLang="en-US" sz="2000" b="1" dirty="0"/>
              <a:t>Composite “3”</a:t>
            </a:r>
            <a:r>
              <a:rPr lang="en-US" altLang="en-US" sz="2000" dirty="0"/>
              <a:t>— Institutions in this group exhibit financial, operational, or compliance weaknesses ranging from moderately severe to unsatisfactory.</a:t>
            </a:r>
          </a:p>
          <a:p>
            <a:pPr lvl="1" eaLnBrk="1" hangingPunct="1"/>
            <a:r>
              <a:rPr lang="en-US" altLang="en-US" sz="2000" b="1" dirty="0"/>
              <a:t>Composite “4”</a:t>
            </a:r>
            <a:r>
              <a:rPr lang="en-US" altLang="en-US" sz="2000" dirty="0"/>
              <a:t>— Institutions in this group have an immoderate volume of serious financial weaknesses or a combination of other conditions that are unsatisfactory.</a:t>
            </a:r>
          </a:p>
          <a:p>
            <a:pPr lvl="1" eaLnBrk="1" hangingPunct="1"/>
            <a:r>
              <a:rPr lang="en-US" altLang="en-US" sz="2000" b="1" dirty="0"/>
              <a:t>Composite “5”</a:t>
            </a:r>
            <a:r>
              <a:rPr lang="en-US" altLang="en-US" sz="2000" dirty="0"/>
              <a:t>— Reserved for institutions that have an extremely high immediate or near-term probability of failure.</a:t>
            </a:r>
          </a:p>
        </p:txBody>
      </p:sp>
      <p:sp>
        <p:nvSpPr>
          <p:cNvPr id="5" name="Footer Placeholder 3">
            <a:extLst>
              <a:ext uri="{FF2B5EF4-FFF2-40B4-BE49-F238E27FC236}">
                <a16:creationId xmlns:a16="http://schemas.microsoft.com/office/drawing/2014/main" id="{24A0A9DC-CCD3-41A8-B8D6-7009897B2FDB}"/>
              </a:ext>
            </a:extLst>
          </p:cNvPr>
          <p:cNvSpPr>
            <a:spLocks noGrp="1"/>
          </p:cNvSpPr>
          <p:nvPr>
            <p:ph type="ftr" sz="quarter" idx="11"/>
          </p:nvPr>
        </p:nvSpPr>
        <p:spPr>
          <a:xfrm>
            <a:off x="1076491" y="6583362"/>
            <a:ext cx="6961517"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B784BAAD-4334-4262-B170-3A5C17FFDDF9}"/>
              </a:ext>
            </a:extLst>
          </p:cNvPr>
          <p:cNvSpPr>
            <a:spLocks noGrp="1"/>
          </p:cNvSpPr>
          <p:nvPr>
            <p:ph type="sldNum" sz="quarter" idx="12"/>
          </p:nvPr>
        </p:nvSpPr>
        <p:spPr>
          <a:xfrm>
            <a:off x="6523222" y="6569075"/>
            <a:ext cx="2133600" cy="273050"/>
          </a:xfrm>
        </p:spPr>
        <p:txBody>
          <a:bodyPr/>
          <a:lstStyle/>
          <a:p>
            <a:pPr>
              <a:defRPr/>
            </a:pPr>
            <a:r>
              <a:rPr lang="en-US" altLang="en-US" dirty="0"/>
              <a:t>12-6</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p:txBody>
          <a:bodyPr anchor="ctr"/>
          <a:lstStyle/>
          <a:p>
            <a:pPr eaLnBrk="1" hangingPunct="1">
              <a:defRPr/>
            </a:pPr>
            <a:r>
              <a:rPr lang="en-US" sz="3500"/>
              <a:t>Financial Statements</a:t>
            </a:r>
          </a:p>
        </p:txBody>
      </p:sp>
      <p:sp>
        <p:nvSpPr>
          <p:cNvPr id="9221" name="Rectangle 3"/>
          <p:cNvSpPr>
            <a:spLocks noGrp="1" noChangeArrowheads="1"/>
          </p:cNvSpPr>
          <p:nvPr>
            <p:ph type="body" sz="half" idx="4294967295"/>
          </p:nvPr>
        </p:nvSpPr>
        <p:spPr>
          <a:xfrm>
            <a:off x="344129" y="1719262"/>
            <a:ext cx="8426245"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400" b="1" dirty="0"/>
              <a:t>Federal Financial Institutions Examination Council (FFIEC) </a:t>
            </a:r>
            <a:r>
              <a:rPr lang="en-US" altLang="en-US" sz="2400" dirty="0"/>
              <a:t>prescribes uniform principles, standards, and report forms for depository institutions</a:t>
            </a:r>
          </a:p>
          <a:p>
            <a:pPr lvl="1" eaLnBrk="1" hangingPunct="1">
              <a:lnSpc>
                <a:spcPct val="90000"/>
              </a:lnSpc>
            </a:pPr>
            <a:r>
              <a:rPr lang="en-US" altLang="en-US" sz="2100" dirty="0"/>
              <a:t>Financial statements of CBs must be submitted to regulators and stockholders at the end of each calendar quarter</a:t>
            </a:r>
          </a:p>
          <a:p>
            <a:pPr eaLnBrk="1" hangingPunct="1">
              <a:lnSpc>
                <a:spcPct val="90000"/>
              </a:lnSpc>
            </a:pPr>
            <a:r>
              <a:rPr lang="en-US" altLang="en-US" sz="2400" dirty="0"/>
              <a:t>Financial information on CBs is reported in two basic documents:</a:t>
            </a:r>
          </a:p>
          <a:p>
            <a:pPr marL="801687" lvl="1" indent="-457200" eaLnBrk="1" hangingPunct="1">
              <a:lnSpc>
                <a:spcPct val="90000"/>
              </a:lnSpc>
              <a:buFont typeface="+mj-lt"/>
              <a:buAutoNum type="arabicPeriod"/>
            </a:pPr>
            <a:r>
              <a:rPr lang="en-US" altLang="en-US" sz="2100" b="1" dirty="0"/>
              <a:t>Report of condition </a:t>
            </a:r>
            <a:r>
              <a:rPr lang="en-US" altLang="en-US" sz="2100" dirty="0"/>
              <a:t>(or </a:t>
            </a:r>
            <a:r>
              <a:rPr lang="en-US" altLang="en-US" sz="2100" b="1" dirty="0"/>
              <a:t>balance sheet</a:t>
            </a:r>
            <a:r>
              <a:rPr lang="en-US" altLang="en-US" sz="2100" dirty="0"/>
              <a:t>) presents financial information on a bank’s assets, liabilities, and equity capital</a:t>
            </a:r>
          </a:p>
          <a:p>
            <a:pPr marL="801687" lvl="1" indent="-457200" eaLnBrk="1" hangingPunct="1">
              <a:lnSpc>
                <a:spcPct val="90000"/>
              </a:lnSpc>
              <a:buFont typeface="+mj-lt"/>
              <a:buAutoNum type="arabicPeriod"/>
            </a:pPr>
            <a:r>
              <a:rPr lang="en-US" altLang="en-US" sz="2100" b="1" dirty="0"/>
              <a:t>Report of income </a:t>
            </a:r>
            <a:r>
              <a:rPr lang="en-US" altLang="en-US" sz="2100" dirty="0"/>
              <a:t>(or </a:t>
            </a:r>
            <a:r>
              <a:rPr lang="en-US" altLang="en-US" sz="2100" b="1" dirty="0"/>
              <a:t>income statement</a:t>
            </a:r>
            <a:r>
              <a:rPr lang="en-US" altLang="en-US" sz="2100" dirty="0"/>
              <a:t>) presents major categories of revenues and expenses and the net profit (or loss) for a bank over a period of time</a:t>
            </a:r>
          </a:p>
          <a:p>
            <a:pPr eaLnBrk="1" hangingPunct="1">
              <a:lnSpc>
                <a:spcPct val="90000"/>
              </a:lnSpc>
            </a:pPr>
            <a:r>
              <a:rPr lang="en-US" altLang="en-US" sz="2400" dirty="0"/>
              <a:t>All FIs, and particularly commercial banks, are engaging in an increased level of off-balance-sheet (OBS) activities</a:t>
            </a:r>
          </a:p>
          <a:p>
            <a:pPr eaLnBrk="1" hangingPunct="1">
              <a:lnSpc>
                <a:spcPct val="90000"/>
              </a:lnSpc>
            </a:pPr>
            <a:endParaRPr lang="en-US" altLang="en-US" sz="2200" dirty="0"/>
          </a:p>
        </p:txBody>
      </p:sp>
      <p:sp>
        <p:nvSpPr>
          <p:cNvPr id="5" name="Footer Placeholder 3">
            <a:extLst>
              <a:ext uri="{FF2B5EF4-FFF2-40B4-BE49-F238E27FC236}">
                <a16:creationId xmlns:a16="http://schemas.microsoft.com/office/drawing/2014/main" id="{DBE83C0F-7F7C-4291-96CF-EF9E733842AC}"/>
              </a:ext>
            </a:extLst>
          </p:cNvPr>
          <p:cNvSpPr>
            <a:spLocks noGrp="1"/>
          </p:cNvSpPr>
          <p:nvPr>
            <p:ph type="ftr" sz="quarter" idx="11"/>
          </p:nvPr>
        </p:nvSpPr>
        <p:spPr>
          <a:xfrm>
            <a:off x="1117121" y="6537325"/>
            <a:ext cx="6909758"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86A4402D-3E96-4EBA-8A3C-2B7743EB9BF4}"/>
              </a:ext>
            </a:extLst>
          </p:cNvPr>
          <p:cNvSpPr>
            <a:spLocks noGrp="1"/>
          </p:cNvSpPr>
          <p:nvPr>
            <p:ph type="sldNum" sz="quarter" idx="12"/>
          </p:nvPr>
        </p:nvSpPr>
        <p:spPr>
          <a:xfrm>
            <a:off x="6523222" y="6569075"/>
            <a:ext cx="2133600" cy="273050"/>
          </a:xfrm>
        </p:spPr>
        <p:txBody>
          <a:bodyPr/>
          <a:lstStyle/>
          <a:p>
            <a:pPr>
              <a:defRPr/>
            </a:pPr>
            <a:r>
              <a:rPr lang="en-US" altLang="en-US" dirty="0"/>
              <a:t>12-7</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defRPr/>
            </a:pPr>
            <a:r>
              <a:rPr lang="en-US" sz="3500" dirty="0"/>
              <a:t>Assets</a:t>
            </a:r>
          </a:p>
        </p:txBody>
      </p:sp>
      <p:sp>
        <p:nvSpPr>
          <p:cNvPr id="10245" name="Rectangle 3"/>
          <p:cNvSpPr>
            <a:spLocks noGrp="1" noChangeArrowheads="1"/>
          </p:cNvSpPr>
          <p:nvPr>
            <p:ph type="body" sz="half" idx="4294967295"/>
          </p:nvPr>
        </p:nvSpPr>
        <p:spPr>
          <a:xfrm>
            <a:off x="294967" y="1719262"/>
            <a:ext cx="8514735"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7200" indent="-457200" eaLnBrk="1" hangingPunct="1">
              <a:lnSpc>
                <a:spcPct val="90000"/>
              </a:lnSpc>
              <a:buFont typeface="+mj-lt"/>
              <a:buAutoNum type="arabicPeriod"/>
            </a:pPr>
            <a:r>
              <a:rPr lang="en-US" altLang="en-US" sz="2400" b="1" i="1" dirty="0"/>
              <a:t>Cash and due from depository institutions</a:t>
            </a:r>
          </a:p>
          <a:p>
            <a:pPr lvl="1" eaLnBrk="1" hangingPunct="1">
              <a:lnSpc>
                <a:spcPct val="90000"/>
              </a:lnSpc>
            </a:pPr>
            <a:r>
              <a:rPr lang="en-US" altLang="en-US" sz="2200" dirty="0"/>
              <a:t>Consists of vault cash, deposits at the Federal Reserve, deposits at other financial institutions, and cash items in the process of collection</a:t>
            </a:r>
          </a:p>
          <a:p>
            <a:pPr lvl="1" eaLnBrk="1" hangingPunct="1">
              <a:lnSpc>
                <a:spcPct val="90000"/>
              </a:lnSpc>
            </a:pPr>
            <a:r>
              <a:rPr lang="en-US" altLang="en-US" sz="2200" dirty="0"/>
              <a:t>None of these generates much income for the bank</a:t>
            </a:r>
          </a:p>
          <a:p>
            <a:pPr marL="457200" indent="-457200" eaLnBrk="1" hangingPunct="1">
              <a:lnSpc>
                <a:spcPct val="90000"/>
              </a:lnSpc>
              <a:buFont typeface="+mj-lt"/>
              <a:buAutoNum type="arabicPeriod"/>
            </a:pPr>
            <a:r>
              <a:rPr lang="en-US" altLang="en-US" sz="2400" b="1" i="1" dirty="0"/>
              <a:t>Investment securities</a:t>
            </a:r>
          </a:p>
          <a:p>
            <a:pPr lvl="1" eaLnBrk="1" hangingPunct="1">
              <a:lnSpc>
                <a:spcPct val="90000"/>
              </a:lnSpc>
            </a:pPr>
            <a:r>
              <a:rPr lang="en-US" altLang="en-US" sz="2200" dirty="0"/>
              <a:t>Consists of federal funds sold, repurchase agreements (RPs or repos), U.S. Treasury and agency securities, securities issued by states and political subdivisions (municipals), mortgage-backed securities, and other debt and equity securities</a:t>
            </a:r>
          </a:p>
          <a:p>
            <a:pPr lvl="1" eaLnBrk="1" hangingPunct="1">
              <a:lnSpc>
                <a:spcPct val="90000"/>
              </a:lnSpc>
            </a:pPr>
            <a:r>
              <a:rPr lang="en-US" altLang="en-US" sz="2200" dirty="0"/>
              <a:t>Generate some income for the bank</a:t>
            </a:r>
          </a:p>
          <a:p>
            <a:pPr lvl="1" eaLnBrk="1" hangingPunct="1">
              <a:lnSpc>
                <a:spcPct val="90000"/>
              </a:lnSpc>
            </a:pPr>
            <a:r>
              <a:rPr lang="en-US" altLang="en-US" sz="2200" dirty="0"/>
              <a:t>Highly liquid, low default risk, and can usually be traded in secondary markets</a:t>
            </a:r>
          </a:p>
        </p:txBody>
      </p:sp>
      <p:sp>
        <p:nvSpPr>
          <p:cNvPr id="5" name="Footer Placeholder 3">
            <a:extLst>
              <a:ext uri="{FF2B5EF4-FFF2-40B4-BE49-F238E27FC236}">
                <a16:creationId xmlns:a16="http://schemas.microsoft.com/office/drawing/2014/main" id="{E48CBB6F-4B2D-4744-937A-36D168D27F69}"/>
              </a:ext>
            </a:extLst>
          </p:cNvPr>
          <p:cNvSpPr>
            <a:spLocks noGrp="1"/>
          </p:cNvSpPr>
          <p:nvPr>
            <p:ph type="ftr" sz="quarter" idx="11"/>
          </p:nvPr>
        </p:nvSpPr>
        <p:spPr>
          <a:xfrm>
            <a:off x="1095554" y="6597710"/>
            <a:ext cx="6952891"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7DABF026-EFB3-49DA-9144-002C75CF7C02}"/>
              </a:ext>
            </a:extLst>
          </p:cNvPr>
          <p:cNvSpPr>
            <a:spLocks noGrp="1"/>
          </p:cNvSpPr>
          <p:nvPr>
            <p:ph type="sldNum" sz="quarter" idx="12"/>
          </p:nvPr>
        </p:nvSpPr>
        <p:spPr>
          <a:xfrm>
            <a:off x="6523222" y="6569075"/>
            <a:ext cx="2133600" cy="273050"/>
          </a:xfrm>
        </p:spPr>
        <p:txBody>
          <a:bodyPr/>
          <a:lstStyle/>
          <a:p>
            <a:pPr>
              <a:defRPr/>
            </a:pPr>
            <a:r>
              <a:rPr lang="en-US" altLang="en-US" dirty="0"/>
              <a:t>12-8</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defRPr/>
            </a:pPr>
            <a:r>
              <a:rPr lang="en-US" sz="3500" dirty="0"/>
              <a:t>Assets (Continued)</a:t>
            </a:r>
          </a:p>
        </p:txBody>
      </p:sp>
      <p:sp>
        <p:nvSpPr>
          <p:cNvPr id="11269" name="Rectangle 3"/>
          <p:cNvSpPr>
            <a:spLocks noGrp="1" noChangeArrowheads="1"/>
          </p:cNvSpPr>
          <p:nvPr>
            <p:ph type="body" sz="half" idx="4294967295"/>
          </p:nvPr>
        </p:nvSpPr>
        <p:spPr>
          <a:xfrm>
            <a:off x="294969" y="1719262"/>
            <a:ext cx="8593392" cy="474053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7200" indent="-457200" eaLnBrk="1" hangingPunct="1">
              <a:lnSpc>
                <a:spcPct val="90000"/>
              </a:lnSpc>
              <a:buFont typeface="+mj-lt"/>
              <a:buAutoNum type="arabicPeriod" startAt="3"/>
            </a:pPr>
            <a:r>
              <a:rPr lang="en-US" altLang="en-US" sz="2400" b="1" i="1" dirty="0"/>
              <a:t>Loans and leases</a:t>
            </a:r>
          </a:p>
          <a:p>
            <a:pPr lvl="1" eaLnBrk="1" hangingPunct="1">
              <a:lnSpc>
                <a:spcPct val="90000"/>
              </a:lnSpc>
            </a:pPr>
            <a:r>
              <a:rPr lang="en-US" altLang="en-US" sz="2200" dirty="0"/>
              <a:t>Categorized as commercial and industrial (C&amp;I) loans, loans secured by real estate, individual or consumer loans, and other loans </a:t>
            </a:r>
          </a:p>
          <a:p>
            <a:pPr lvl="1" eaLnBrk="1" hangingPunct="1">
              <a:lnSpc>
                <a:spcPct val="90000"/>
              </a:lnSpc>
            </a:pPr>
            <a:r>
              <a:rPr lang="en-US" altLang="en-US" sz="2200" dirty="0"/>
              <a:t>Major asset items on the bank’s balance sheet and generate the largest flow of revenue income</a:t>
            </a:r>
          </a:p>
          <a:p>
            <a:pPr lvl="1" eaLnBrk="1" hangingPunct="1">
              <a:lnSpc>
                <a:spcPct val="90000"/>
              </a:lnSpc>
            </a:pPr>
            <a:r>
              <a:rPr lang="en-US" altLang="en-US" sz="2200" dirty="0"/>
              <a:t>Least liquid asset items and a major source of credit and liquidity risk for most banks</a:t>
            </a:r>
          </a:p>
          <a:p>
            <a:pPr marL="457200" indent="-457200" eaLnBrk="1" hangingPunct="1">
              <a:buFont typeface="+mj-lt"/>
              <a:buAutoNum type="arabicPeriod" startAt="3"/>
            </a:pPr>
            <a:r>
              <a:rPr lang="en-US" altLang="en-US" sz="2400" b="1" i="1" dirty="0"/>
              <a:t>Other assets</a:t>
            </a:r>
          </a:p>
          <a:p>
            <a:pPr lvl="1" eaLnBrk="1" hangingPunct="1"/>
            <a:r>
              <a:rPr lang="en-US" altLang="en-US" sz="2200" dirty="0"/>
              <a:t>Consists of items such as trading assets, premises and fixed assets, other real estate owned, intangible assets, and other</a:t>
            </a:r>
          </a:p>
          <a:p>
            <a:pPr lvl="1" eaLnBrk="1" hangingPunct="1"/>
            <a:r>
              <a:rPr lang="en-US" altLang="en-US" sz="2200" dirty="0"/>
              <a:t>Generally a small part of the bank’s overall assets</a:t>
            </a:r>
          </a:p>
        </p:txBody>
      </p:sp>
      <p:sp>
        <p:nvSpPr>
          <p:cNvPr id="5" name="Footer Placeholder 3">
            <a:extLst>
              <a:ext uri="{FF2B5EF4-FFF2-40B4-BE49-F238E27FC236}">
                <a16:creationId xmlns:a16="http://schemas.microsoft.com/office/drawing/2014/main" id="{DD5C2DAB-939C-49D7-9153-5FFAD6F363C1}"/>
              </a:ext>
            </a:extLst>
          </p:cNvPr>
          <p:cNvSpPr>
            <a:spLocks noGrp="1"/>
          </p:cNvSpPr>
          <p:nvPr>
            <p:ph type="ftr" sz="quarter" idx="11"/>
          </p:nvPr>
        </p:nvSpPr>
        <p:spPr>
          <a:xfrm>
            <a:off x="972884" y="6569075"/>
            <a:ext cx="7237562" cy="304800"/>
          </a:xfrm>
        </p:spPr>
        <p:txBody>
          <a:bodyPr/>
          <a:lstStyle/>
          <a:p>
            <a:pPr>
              <a:defRPr/>
            </a:pPr>
            <a:r>
              <a:rPr lang="en-US" altLang="en-US" dirty="0"/>
              <a:t>©McGraw Hill LLC. All rights reserved. No reproduction or distribution without the prior written consent of McGraw Hill.</a:t>
            </a:r>
          </a:p>
        </p:txBody>
      </p:sp>
      <p:sp>
        <p:nvSpPr>
          <p:cNvPr id="6" name="Slide Number Placeholder 2">
            <a:extLst>
              <a:ext uri="{FF2B5EF4-FFF2-40B4-BE49-F238E27FC236}">
                <a16:creationId xmlns:a16="http://schemas.microsoft.com/office/drawing/2014/main" id="{795EF8D4-035A-46C1-8B59-F7043A7B6C5A}"/>
              </a:ext>
            </a:extLst>
          </p:cNvPr>
          <p:cNvSpPr>
            <a:spLocks noGrp="1"/>
          </p:cNvSpPr>
          <p:nvPr>
            <p:ph type="sldNum" sz="quarter" idx="12"/>
          </p:nvPr>
        </p:nvSpPr>
        <p:spPr>
          <a:xfrm>
            <a:off x="6523222" y="6569075"/>
            <a:ext cx="2133600" cy="273050"/>
          </a:xfrm>
        </p:spPr>
        <p:txBody>
          <a:bodyPr/>
          <a:lstStyle/>
          <a:p>
            <a:pPr>
              <a:defRPr/>
            </a:pPr>
            <a:r>
              <a:rPr lang="en-US" altLang="en-US" dirty="0"/>
              <a:t>12-9</a:t>
            </a:r>
          </a:p>
        </p:txBody>
      </p:sp>
    </p:spTree>
  </p:cSld>
  <p:clrMapOvr>
    <a:masterClrMapping/>
  </p:clrMapOvr>
  <p:transition/>
</p:sld>
</file>

<file path=ppt/theme/theme1.xml><?xml version="1.0" encoding="utf-8"?>
<a:theme xmlns:a="http://schemas.openxmlformats.org/drawingml/2006/main" name="Network">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ffe371-beea-496d-8355-49b3f4f3bd58">
      <Terms xmlns="http://schemas.microsoft.com/office/infopath/2007/PartnerControls"/>
    </lcf76f155ced4ddcb4097134ff3c332f>
    <TaxCatchAll xmlns="893f84f8-0566-415c-9cf5-b575de20e0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51905A83F92F40BD0DC72259F8AAD9" ma:contentTypeVersion="16" ma:contentTypeDescription="Create a new document." ma:contentTypeScope="" ma:versionID="ca52bbee1f1be16a242bb9a6e17d9915">
  <xsd:schema xmlns:xsd="http://www.w3.org/2001/XMLSchema" xmlns:xs="http://www.w3.org/2001/XMLSchema" xmlns:p="http://schemas.microsoft.com/office/2006/metadata/properties" xmlns:ns2="ceffe371-beea-496d-8355-49b3f4f3bd58" xmlns:ns3="893f84f8-0566-415c-9cf5-b575de20e0a3" targetNamespace="http://schemas.microsoft.com/office/2006/metadata/properties" ma:root="true" ma:fieldsID="3076bdf8b688088cd7b1e8ac2c87d7a7" ns2:_="" ns3:_="">
    <xsd:import namespace="ceffe371-beea-496d-8355-49b3f4f3bd58"/>
    <xsd:import namespace="893f84f8-0566-415c-9cf5-b575de20e0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ffe371-beea-496d-8355-49b3f4f3bd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b8617a1-beef-4e24-867f-51551f54cf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3f84f8-0566-415c-9cf5-b575de20e0a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9f135d9-025e-4c4d-bd42-7a46997d5481}" ma:internalName="TaxCatchAll" ma:showField="CatchAllData" ma:web="893f84f8-0566-415c-9cf5-b575de20e0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D7E345-E74D-4A42-8FEF-D9F5BCBBA2EF}">
  <ds:schemaRefs>
    <ds:schemaRef ds:uri="http://schemas.microsoft.com/office/2006/metadata/properties"/>
    <ds:schemaRef ds:uri="http://schemas.microsoft.com/office/infopath/2007/PartnerControls"/>
    <ds:schemaRef ds:uri="ceffe371-beea-496d-8355-49b3f4f3bd58"/>
    <ds:schemaRef ds:uri="893f84f8-0566-415c-9cf5-b575de20e0a3"/>
  </ds:schemaRefs>
</ds:datastoreItem>
</file>

<file path=customXml/itemProps2.xml><?xml version="1.0" encoding="utf-8"?>
<ds:datastoreItem xmlns:ds="http://schemas.openxmlformats.org/officeDocument/2006/customXml" ds:itemID="{01AB8082-EEDA-4C87-988B-560C1E0BB6D6}">
  <ds:schemaRefs>
    <ds:schemaRef ds:uri="http://schemas.microsoft.com/sharepoint/v3/contenttype/forms"/>
  </ds:schemaRefs>
</ds:datastoreItem>
</file>

<file path=customXml/itemProps3.xml><?xml version="1.0" encoding="utf-8"?>
<ds:datastoreItem xmlns:ds="http://schemas.openxmlformats.org/officeDocument/2006/customXml" ds:itemID="{1A9ABC86-927E-4538-BA95-A77162CE40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ffe371-beea-496d-8355-49b3f4f3bd58"/>
    <ds:schemaRef ds:uri="893f84f8-0566-415c-9cf5-b575de20e0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4909</TotalTime>
  <Words>3313</Words>
  <Application>Microsoft Office PowerPoint</Application>
  <PresentationFormat>On-screen Show (4:3)</PresentationFormat>
  <Paragraphs>281</Paragraphs>
  <Slides>27</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Times New Roman</vt:lpstr>
      <vt:lpstr>Wingdings</vt:lpstr>
      <vt:lpstr>Network</vt:lpstr>
      <vt:lpstr>Chapter Twelve</vt:lpstr>
      <vt:lpstr>Why Evaluate the Performance of Commercial Banks?</vt:lpstr>
      <vt:lpstr>CAMELS Ratings</vt:lpstr>
      <vt:lpstr>CAMELS Ratings Components</vt:lpstr>
      <vt:lpstr>CAMELS Ratings Components (Continued)</vt:lpstr>
      <vt:lpstr>CAMELS Ratings Components (Concluded)</vt:lpstr>
      <vt:lpstr>Financial Statements</vt:lpstr>
      <vt:lpstr>Assets</vt:lpstr>
      <vt:lpstr>Assets (Continued)</vt:lpstr>
      <vt:lpstr>Liabilities</vt:lpstr>
      <vt:lpstr>Liabilities (Continued)</vt:lpstr>
      <vt:lpstr>Liabilities (Concluded)</vt:lpstr>
      <vt:lpstr>Off-Balance-Sheet Assets and Liabilities</vt:lpstr>
      <vt:lpstr>Off-Balance-Sheet Assets and Liabilities (Continued)</vt:lpstr>
      <vt:lpstr>Other Fee-Generating Activities</vt:lpstr>
      <vt:lpstr>Income Statement</vt:lpstr>
      <vt:lpstr>Income Statement (Continued)</vt:lpstr>
      <vt:lpstr>Income Statement (Concluded)</vt:lpstr>
      <vt:lpstr>Relationship between Income Statement and Balance Sheet</vt:lpstr>
      <vt:lpstr>Income Statement Example</vt:lpstr>
      <vt:lpstr>Financial Statement Analysis Using a Return on Equity Framework</vt:lpstr>
      <vt:lpstr>Return on Equity (ROE) Framework</vt:lpstr>
      <vt:lpstr>Return on Equity (ROE) Framework (Continued)</vt:lpstr>
      <vt:lpstr>Return on Assets (ROA) and Its Components</vt:lpstr>
      <vt:lpstr>Other Ratios</vt:lpstr>
      <vt:lpstr>Other Ratios (Continued)</vt:lpstr>
      <vt:lpstr>The Impact of Market Niche and Bank Size on Financial Statement Analysis</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Teressa Farough</cp:lastModifiedBy>
  <cp:revision>467</cp:revision>
  <dcterms:created xsi:type="dcterms:W3CDTF">2000-07-01T19:33:32Z</dcterms:created>
  <dcterms:modified xsi:type="dcterms:W3CDTF">2023-09-04T16:31:29Z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0x0101000C51905A83F92F40BD0DC72259F8AAD9</vt:lpwstr>
  </property>
</Properties>
</file>