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6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7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8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859" r:id="rId2"/>
    <p:sldMasterId id="2147483744" r:id="rId3"/>
    <p:sldMasterId id="2147483780" r:id="rId4"/>
    <p:sldMasterId id="2147483838" r:id="rId5"/>
    <p:sldMasterId id="2147483713" r:id="rId6"/>
    <p:sldMasterId id="2147483674" r:id="rId7"/>
    <p:sldMasterId id="2147483897" r:id="rId8"/>
    <p:sldMasterId id="2147483960" r:id="rId9"/>
  </p:sldMasterIdLst>
  <p:notesMasterIdLst>
    <p:notesMasterId r:id="rId40"/>
  </p:notesMasterIdLst>
  <p:handoutMasterIdLst>
    <p:handoutMasterId r:id="rId41"/>
  </p:handoutMasterIdLst>
  <p:sldIdLst>
    <p:sldId id="273" r:id="rId10"/>
    <p:sldId id="275" r:id="rId11"/>
    <p:sldId id="550" r:id="rId12"/>
    <p:sldId id="590" r:id="rId13"/>
    <p:sldId id="593" r:id="rId14"/>
    <p:sldId id="592" r:id="rId15"/>
    <p:sldId id="616" r:id="rId16"/>
    <p:sldId id="594" r:id="rId17"/>
    <p:sldId id="595" r:id="rId18"/>
    <p:sldId id="596" r:id="rId19"/>
    <p:sldId id="597" r:id="rId20"/>
    <p:sldId id="598" r:id="rId21"/>
    <p:sldId id="599" r:id="rId22"/>
    <p:sldId id="600" r:id="rId23"/>
    <p:sldId id="601" r:id="rId24"/>
    <p:sldId id="602" r:id="rId25"/>
    <p:sldId id="603" r:id="rId26"/>
    <p:sldId id="604" r:id="rId27"/>
    <p:sldId id="605" r:id="rId28"/>
    <p:sldId id="606" r:id="rId29"/>
    <p:sldId id="607" r:id="rId30"/>
    <p:sldId id="608" r:id="rId31"/>
    <p:sldId id="610" r:id="rId32"/>
    <p:sldId id="615" r:id="rId33"/>
    <p:sldId id="611" r:id="rId34"/>
    <p:sldId id="612" r:id="rId35"/>
    <p:sldId id="613" r:id="rId36"/>
    <p:sldId id="614" r:id="rId37"/>
    <p:sldId id="617" r:id="rId38"/>
    <p:sldId id="618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Content" id="{94479EA0-ACAD-4181-84AD-21DB6A24E321}">
          <p14:sldIdLst>
            <p14:sldId id="273"/>
            <p14:sldId id="275"/>
            <p14:sldId id="550"/>
            <p14:sldId id="590"/>
            <p14:sldId id="593"/>
            <p14:sldId id="592"/>
            <p14:sldId id="616"/>
            <p14:sldId id="594"/>
            <p14:sldId id="595"/>
            <p14:sldId id="596"/>
            <p14:sldId id="597"/>
            <p14:sldId id="598"/>
            <p14:sldId id="599"/>
            <p14:sldId id="600"/>
            <p14:sldId id="601"/>
            <p14:sldId id="602"/>
            <p14:sldId id="603"/>
            <p14:sldId id="604"/>
            <p14:sldId id="605"/>
            <p14:sldId id="606"/>
            <p14:sldId id="607"/>
            <p14:sldId id="608"/>
            <p14:sldId id="610"/>
            <p14:sldId id="615"/>
            <p14:sldId id="611"/>
            <p14:sldId id="612"/>
            <p14:sldId id="613"/>
            <p14:sldId id="614"/>
          </p14:sldIdLst>
        </p14:section>
        <p14:section name="Appendix: Image Descriptions for Unsighted Students" id="{45335BFB-6303-40CD-995D-B6541F4216A6}">
          <p14:sldIdLst>
            <p14:sldId id="617"/>
            <p14:sldId id="6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600">
          <p15:clr>
            <a:srgbClr val="A4A3A4"/>
          </p15:clr>
        </p15:guide>
        <p15:guide id="3" orient="horz" pos="912" userDrawn="1">
          <p15:clr>
            <a:srgbClr val="A4A3A4"/>
          </p15:clr>
        </p15:guide>
        <p15:guide id="4" orient="horz" pos="3360">
          <p15:clr>
            <a:srgbClr val="A4A3A4"/>
          </p15:clr>
        </p15:guide>
        <p15:guide id="5" pos="5616">
          <p15:clr>
            <a:srgbClr val="A4A3A4"/>
          </p15:clr>
        </p15:guide>
        <p15:guide id="6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E89"/>
    <a:srgbClr val="4F81BD"/>
    <a:srgbClr val="A34441"/>
    <a:srgbClr val="4E646F"/>
    <a:srgbClr val="214E91"/>
    <a:srgbClr val="312537"/>
    <a:srgbClr val="44334D"/>
    <a:srgbClr val="C2B6C8"/>
    <a:srgbClr val="25193B"/>
    <a:srgbClr val="6769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9" autoAdjust="0"/>
    <p:restoredTop sz="95706" autoAdjust="0"/>
  </p:normalViewPr>
  <p:slideViewPr>
    <p:cSldViewPr>
      <p:cViewPr varScale="1">
        <p:scale>
          <a:sx n="92" d="100"/>
          <a:sy n="92" d="100"/>
        </p:scale>
        <p:origin x="786" y="96"/>
      </p:cViewPr>
      <p:guideLst>
        <p:guide orient="horz" pos="3408"/>
        <p:guide orient="horz" pos="3600"/>
        <p:guide orient="horz" pos="912"/>
        <p:guide orient="horz" pos="3360"/>
        <p:guide pos="5616"/>
        <p:guide pos="4320"/>
      </p:guideLst>
    </p:cSldViewPr>
  </p:slideViewPr>
  <p:outlineViewPr>
    <p:cViewPr>
      <p:scale>
        <a:sx n="33" d="100"/>
        <a:sy n="33" d="100"/>
      </p:scale>
      <p:origin x="0" y="-135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992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4CCBF-31CF-4FCA-A5B4-50142834420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95618-5249-4F12-80E4-2F3A0FD18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0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B720-C9F6-4BFC-BC5C-B1B8D70204D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03D02-7E89-4EBF-B123-9C334E1BF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0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50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39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73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429000"/>
            <a:ext cx="561594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" y="4114800"/>
            <a:ext cx="5615940" cy="685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1560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581400"/>
            <a:ext cx="561594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00200" indent="-22860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605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0104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533400" y="1066800"/>
            <a:ext cx="8153400" cy="838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011680"/>
            <a:ext cx="8153400" cy="76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2880360"/>
            <a:ext cx="8153400" cy="6858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533400" y="3672840"/>
            <a:ext cx="8153400" cy="838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4617720"/>
            <a:ext cx="8153400" cy="9144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533400" y="5638800"/>
            <a:ext cx="8153400" cy="76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62023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12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159416" y="10668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159416" y="19812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159416" y="28956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159416" y="38100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159416" y="47244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159416" y="56388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7"/>
          <p:cNvSpPr>
            <a:spLocks noGrp="1"/>
          </p:cNvSpPr>
          <p:nvPr>
            <p:ph sz="quarter" idx="18"/>
          </p:nvPr>
        </p:nvSpPr>
        <p:spPr>
          <a:xfrm>
            <a:off x="4800600" y="10668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 dirty="0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Fifth level</a:t>
            </a:r>
          </a:p>
        </p:txBody>
      </p:sp>
      <p:sp>
        <p:nvSpPr>
          <p:cNvPr id="19" name="Content Placeholder 8"/>
          <p:cNvSpPr>
            <a:spLocks noGrp="1"/>
          </p:cNvSpPr>
          <p:nvPr>
            <p:ph sz="quarter" idx="19"/>
          </p:nvPr>
        </p:nvSpPr>
        <p:spPr>
          <a:xfrm>
            <a:off x="4800600" y="19812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20"/>
          </p:nvPr>
        </p:nvSpPr>
        <p:spPr>
          <a:xfrm>
            <a:off x="4800600" y="28956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3" name="Content Placeholder 10"/>
          <p:cNvSpPr>
            <a:spLocks noGrp="1"/>
          </p:cNvSpPr>
          <p:nvPr>
            <p:ph sz="quarter" idx="21"/>
          </p:nvPr>
        </p:nvSpPr>
        <p:spPr>
          <a:xfrm>
            <a:off x="4800600" y="38100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5" name="Content Placeholder 11"/>
          <p:cNvSpPr>
            <a:spLocks noGrp="1"/>
          </p:cNvSpPr>
          <p:nvPr>
            <p:ph sz="quarter" idx="22"/>
          </p:nvPr>
        </p:nvSpPr>
        <p:spPr>
          <a:xfrm>
            <a:off x="4800600" y="47244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7" name="Content Placeholder 12"/>
          <p:cNvSpPr>
            <a:spLocks noGrp="1"/>
          </p:cNvSpPr>
          <p:nvPr>
            <p:ph sz="quarter" idx="23"/>
          </p:nvPr>
        </p:nvSpPr>
        <p:spPr>
          <a:xfrm>
            <a:off x="4800600" y="56388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7512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980540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118797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5612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87407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124200" y="3429000"/>
            <a:ext cx="6019800" cy="1752600"/>
          </a:xfrm>
          <a:prstGeom prst="rect">
            <a:avLst/>
          </a:prstGeom>
          <a:solidFill>
            <a:srgbClr val="52525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276600" y="3505200"/>
            <a:ext cx="569976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76600" y="4190999"/>
            <a:ext cx="5699760" cy="914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2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2pPr>
            <a:lvl3pPr marL="9144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3pPr>
            <a:lvl4pPr marL="13716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4pPr>
            <a:lvl5pPr marL="18288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3"/>
          </p:nvPr>
        </p:nvSpPr>
        <p:spPr>
          <a:xfrm>
            <a:off x="0" y="6771640"/>
            <a:ext cx="9144000" cy="91440"/>
          </a:xfrm>
          <a:prstGeom prst="rect">
            <a:avLst/>
          </a:prstGeom>
        </p:spPr>
        <p:txBody>
          <a:bodyPr lIns="45720" rIns="45720" anchor="ctr"/>
          <a:lstStyle>
            <a:lvl1pPr algn="l">
              <a:defRPr sz="80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686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0198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587377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4999894" y="6488875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975049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488875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91004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510540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32661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1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198741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1093305"/>
            <a:ext cx="9144000" cy="76200"/>
          </a:xfrm>
          <a:prstGeom prst="rect">
            <a:avLst/>
          </a:prstGeom>
          <a:solidFill>
            <a:srgbClr val="992D4F"/>
          </a:solidFill>
          <a:ln w="127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1097280"/>
          </a:xfrm>
          <a:prstGeom prst="rect">
            <a:avLst/>
          </a:prstGeom>
          <a:solidFill>
            <a:srgbClr val="4E646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  <a:prstGeom prst="rect">
            <a:avLst/>
          </a:prstGeom>
        </p:spPr>
        <p:txBody>
          <a:bodyPr anchor="ctr"/>
          <a:lstStyle>
            <a:lvl1pPr algn="ctr">
              <a:defRPr sz="4400" b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200400" y="6477000"/>
            <a:ext cx="2743200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626553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1097280"/>
          </a:xfrm>
          <a:prstGeom prst="rect">
            <a:avLst/>
          </a:prstGeom>
          <a:solidFill>
            <a:srgbClr val="4E646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1093305"/>
            <a:ext cx="9144000" cy="76200"/>
          </a:xfrm>
          <a:prstGeom prst="rect">
            <a:avLst/>
          </a:prstGeom>
          <a:solidFill>
            <a:srgbClr val="992D4F"/>
          </a:solidFill>
          <a:ln w="127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  <a:prstGeom prst="rect">
            <a:avLst/>
          </a:prstGeom>
        </p:spPr>
        <p:txBody>
          <a:bodyPr anchor="ctr"/>
          <a:lstStyle>
            <a:lvl1pPr algn="ctr">
              <a:defRPr sz="4400" b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688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4008120"/>
            <a:ext cx="8229600" cy="23164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463640" y="6477000"/>
            <a:ext cx="2212848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043018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1097280"/>
          </a:xfrm>
          <a:prstGeom prst="rect">
            <a:avLst/>
          </a:prstGeom>
          <a:solidFill>
            <a:srgbClr val="4E646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1093305"/>
            <a:ext cx="9144000" cy="76200"/>
          </a:xfrm>
          <a:prstGeom prst="rect">
            <a:avLst/>
          </a:prstGeom>
          <a:solidFill>
            <a:srgbClr val="992D4F"/>
          </a:solidFill>
          <a:ln w="127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  <a:prstGeom prst="rect">
            <a:avLst/>
          </a:prstGeom>
        </p:spPr>
        <p:txBody>
          <a:bodyPr anchor="ctr"/>
          <a:lstStyle>
            <a:lvl1pPr algn="ctr">
              <a:defRPr sz="4400" b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3931920" cy="5029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754880" y="1295400"/>
            <a:ext cx="3931920" cy="5029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463640" y="6477000"/>
            <a:ext cx="2212848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320676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1097280"/>
          </a:xfrm>
          <a:prstGeom prst="rect">
            <a:avLst/>
          </a:prstGeom>
          <a:solidFill>
            <a:srgbClr val="4E646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1093305"/>
            <a:ext cx="9144000" cy="76200"/>
          </a:xfrm>
          <a:prstGeom prst="rect">
            <a:avLst/>
          </a:prstGeom>
          <a:solidFill>
            <a:srgbClr val="992D4F"/>
          </a:solidFill>
          <a:ln w="127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  <a:prstGeom prst="rect">
            <a:avLst/>
          </a:prstGeom>
        </p:spPr>
        <p:txBody>
          <a:bodyPr anchor="ctr"/>
          <a:lstStyle>
            <a:lvl1pPr algn="ctr">
              <a:defRPr sz="4400" b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972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540000"/>
            <a:ext cx="82296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3876040"/>
            <a:ext cx="82296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5212080"/>
            <a:ext cx="82296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463640" y="6477000"/>
            <a:ext cx="2212848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1180014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1097280"/>
          </a:xfrm>
          <a:prstGeom prst="rect">
            <a:avLst/>
          </a:prstGeom>
          <a:solidFill>
            <a:srgbClr val="4E646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2"/>
          <p:cNvSpPr>
            <a:spLocks noChangeArrowheads="1"/>
          </p:cNvSpPr>
          <p:nvPr userDrawn="1"/>
        </p:nvSpPr>
        <p:spPr bwMode="auto">
          <a:xfrm>
            <a:off x="0" y="1093305"/>
            <a:ext cx="9144000" cy="76200"/>
          </a:xfrm>
          <a:prstGeom prst="rect">
            <a:avLst/>
          </a:prstGeom>
          <a:solidFill>
            <a:srgbClr val="992D4F"/>
          </a:solidFill>
          <a:ln w="127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  <a:prstGeom prst="rect">
            <a:avLst/>
          </a:prstGeom>
        </p:spPr>
        <p:txBody>
          <a:bodyPr anchor="ctr"/>
          <a:lstStyle>
            <a:lvl1pPr algn="ctr">
              <a:defRPr sz="4400" b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17932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306324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394716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483108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57200" y="571500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3463640" y="6477000"/>
            <a:ext cx="2212848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10641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581400"/>
            <a:ext cx="561594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36828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194019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27324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7505567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357063" y="59960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207924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502643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853900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9164351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467512" y="5081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1579501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2469297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8335032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20000" cy="1097280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rgbClr val="B600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548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213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859920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lide 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1066800" y="1524000"/>
            <a:ext cx="7048500" cy="1470025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066800" y="2971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87237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lue Slide 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722313" y="2643186"/>
            <a:ext cx="7202487" cy="1362075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722313" y="1143000"/>
            <a:ext cx="7202487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531504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0668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6294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70175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94921454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6562608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990600"/>
            <a:ext cx="8229600" cy="5410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36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10997478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11237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7556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8AEDD2C-05F1-4BD5-AF71-33455B5A26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857864"/>
            <a:ext cx="4098172" cy="5303520"/>
          </a:xfrm>
          <a:prstGeom prst="rect">
            <a:avLst/>
          </a:prstGeom>
        </p:spPr>
      </p:pic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112520" y="76200"/>
            <a:ext cx="7848600" cy="1447800"/>
          </a:xfrm>
          <a:prstGeom prst="rect">
            <a:avLst/>
          </a:prstGeom>
        </p:spPr>
        <p:txBody>
          <a:bodyPr anchor="t" anchorCtr="0"/>
          <a:lstStyle>
            <a:lvl1pPr algn="r">
              <a:spcBef>
                <a:spcPts val="480"/>
              </a:spcBef>
              <a:defRPr sz="4400" b="1" cap="all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419600" y="3535680"/>
            <a:ext cx="4572000" cy="2560320"/>
          </a:xfrm>
          <a:prstGeom prst="rect">
            <a:avLst/>
          </a:prstGeom>
          <a:noFill/>
          <a:ln w="38100">
            <a:noFill/>
          </a:ln>
        </p:spPr>
        <p:txBody>
          <a:bodyPr anchor="t"/>
          <a:lstStyle>
            <a:lvl1pPr algn="ctr">
              <a:defRPr sz="4000" b="1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0" y="6771640"/>
            <a:ext cx="9144000" cy="91440"/>
          </a:xfrm>
          <a:prstGeom prst="rect">
            <a:avLst/>
          </a:prstGeom>
        </p:spPr>
        <p:txBody>
          <a:bodyPr lIns="45720" rIns="45720" anchor="ctr"/>
          <a:lstStyle>
            <a:lvl1pPr algn="l">
              <a:defRPr sz="80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4419600" y="2621280"/>
            <a:ext cx="4572000" cy="64008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40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741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429000"/>
            <a:ext cx="561594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" y="4114800"/>
            <a:ext cx="561594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36620" y="4260273"/>
            <a:ext cx="569976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5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sp>
        <p:nvSpPr>
          <p:cNvPr id="13" name="Red Bar"/>
          <p:cNvSpPr/>
          <p:nvPr userDrawn="1"/>
        </p:nvSpPr>
        <p:spPr>
          <a:xfrm>
            <a:off x="0" y="6248400"/>
            <a:ext cx="9144000" cy="503767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2" name="MH Tagline" descr="Tagline: Because learning changes everything.™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1" y="6351925"/>
            <a:ext cx="3223119" cy="27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3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33" r:id="rId5"/>
    <p:sldLayoutId id="2147483734" r:id="rId6"/>
    <p:sldLayoutId id="2147483914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r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pic>
        <p:nvPicPr>
          <p:cNvPr id="2" name="MH Tagline" descr="Tag line: Because learning changes everything™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7775"/>
            <a:ext cx="33718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95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119257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896" r:id="rId2"/>
    <p:sldLayoutId id="2147483965" r:id="rId3"/>
    <p:sldLayoutId id="2147483753" r:id="rId4"/>
    <p:sldLayoutId id="2147483908" r:id="rId5"/>
    <p:sldLayoutId id="2147483950" r:id="rId6"/>
    <p:sldLayoutId id="2147483757" r:id="rId7"/>
    <p:sldLayoutId id="2147483877" r:id="rId8"/>
    <p:sldLayoutId id="2147483761" r:id="rId9"/>
    <p:sldLayoutId id="214748380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Copyright" descr="©McGraw-Hill Education&#10;"/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©2020 McGraw-Hill Education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8478520" y="6428601"/>
            <a:ext cx="640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3-</a:t>
            </a:r>
            <a:fld id="{09B04D3D-3DF2-444E-B90E-598D3892FB5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833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66" r:id="rId2"/>
    <p:sldLayoutId id="2147483969" r:id="rId3"/>
    <p:sldLayoutId id="2147483967" r:id="rId4"/>
    <p:sldLayoutId id="2147483968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pyright" descr="©McGraw-Hill Education&#10;"/>
          <p:cNvSpPr txBox="1"/>
          <p:nvPr userDrawn="1"/>
        </p:nvSpPr>
        <p:spPr>
          <a:xfrm>
            <a:off x="0" y="6642556"/>
            <a:ext cx="129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6A6A6A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85764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opyright" descr="©McGraw-Hill Education."/>
          <p:cNvSpPr txBox="1"/>
          <p:nvPr userDrawn="1"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5201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070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MH BG Image"/>
          <p:cNvPicPr>
            <a:picLocks noChangeAspect="1"/>
          </p:cNvPicPr>
          <p:nvPr userDrawn="1"/>
        </p:nvPicPr>
        <p:blipFill rotWithShape="1">
          <a:blip r:embed="rId4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8644" b="27282"/>
          <a:stretch/>
        </p:blipFill>
        <p:spPr>
          <a:xfrm>
            <a:off x="461821" y="1943668"/>
            <a:ext cx="8682180" cy="4914333"/>
          </a:xfrm>
          <a:prstGeom prst="rect">
            <a:avLst/>
          </a:prstGeom>
        </p:spPr>
      </p:pic>
      <p:sp>
        <p:nvSpPr>
          <p:cNvPr id="8" name="Copyright" descr="©McGraw-Hill Education"/>
          <p:cNvSpPr txBox="1"/>
          <p:nvPr userDrawn="1"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26361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6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78273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6" r:id="rId2"/>
    <p:sldLayoutId id="21474837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23665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irs.gov/" TargetMode="External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12520" y="76200"/>
            <a:ext cx="7848600" cy="1828800"/>
          </a:xfrm>
        </p:spPr>
        <p:txBody>
          <a:bodyPr/>
          <a:lstStyle/>
          <a:p>
            <a:pPr algn="r">
              <a:spcAft>
                <a:spcPts val="600"/>
              </a:spcAft>
            </a:pPr>
            <a:r>
              <a:rPr lang="en-US" sz="4600" cap="none" dirty="0">
                <a:solidFill>
                  <a:srgbClr val="214E91"/>
                </a:solidFill>
              </a:rPr>
              <a:t>Fundamentals </a:t>
            </a:r>
            <a:r>
              <a:rPr lang="en-US" sz="4600" b="0" cap="none" dirty="0">
                <a:solidFill>
                  <a:srgbClr val="214E91"/>
                </a:solidFill>
              </a:rPr>
              <a:t>of</a:t>
            </a:r>
            <a:r>
              <a:rPr lang="en-US" sz="4600" cap="none" dirty="0">
                <a:solidFill>
                  <a:srgbClr val="214E91"/>
                </a:solidFill>
              </a:rPr>
              <a:t/>
            </a:r>
            <a:br>
              <a:rPr lang="en-US" sz="4600" cap="none" dirty="0">
                <a:solidFill>
                  <a:srgbClr val="214E91"/>
                </a:solidFill>
              </a:rPr>
            </a:br>
            <a:r>
              <a:rPr lang="en-US" sz="4600" cap="none" dirty="0">
                <a:solidFill>
                  <a:srgbClr val="214E91"/>
                </a:solidFill>
              </a:rPr>
              <a:t>Corporate Finance</a:t>
            </a:r>
            <a:r>
              <a:rPr lang="en-US" sz="4000" dirty="0">
                <a:solidFill>
                  <a:srgbClr val="0A0A32"/>
                </a:solidFill>
              </a:rPr>
              <a:t/>
            </a:r>
            <a:br>
              <a:rPr lang="en-US" sz="4000" dirty="0">
                <a:solidFill>
                  <a:srgbClr val="0A0A32"/>
                </a:solidFill>
              </a:rPr>
            </a:br>
            <a:r>
              <a:rPr lang="en-US" sz="2400" b="0" cap="none" dirty="0"/>
              <a:t>Tenth Edition</a:t>
            </a:r>
            <a:endParaRPr lang="en-US" sz="2400" dirty="0"/>
          </a:p>
        </p:txBody>
      </p:sp>
      <p:sp>
        <p:nvSpPr>
          <p:cNvPr id="2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Chapter 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Accounting and Finance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dirty="0"/>
              <a:t>©2020 McGraw-Hill Education. All rights reserved. Authorized only for instructor use in the classroom.  No reproduction or further distribution permitted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414768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Values and Market Values</a:t>
            </a:r>
            <a:r>
              <a:rPr lang="en-US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09600"/>
          </a:xfrm>
        </p:spPr>
        <p:txBody>
          <a:bodyPr/>
          <a:lstStyle/>
          <a:p>
            <a:r>
              <a:rPr lang="en-US" altLang="en-US" b="1" i="1" u="sng" dirty="0"/>
              <a:t>Example (continued)</a:t>
            </a:r>
          </a:p>
        </p:txBody>
      </p:sp>
      <p:pic>
        <p:nvPicPr>
          <p:cNvPr id="7" name="Picture 3" descr="A diagram illustrating book value and market value balance sheets."/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" y="1981200"/>
            <a:ext cx="7680960" cy="4337984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200400" y="6477000"/>
            <a:ext cx="2743200" cy="182880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Access the text alternative for these </a:t>
            </a:r>
            <a:r>
              <a:rPr lang="en-US" dirty="0" smtClean="0">
                <a:hlinkClick r:id="rId3" action="ppaction://hlinksldjump"/>
              </a:rPr>
              <a:t>images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04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Income Statement</a:t>
            </a:r>
            <a:r>
              <a:rPr lang="en-US" altLang="en-US" sz="1500" dirty="0"/>
              <a:t> 1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12080"/>
          </a:xfrm>
        </p:spPr>
        <p:txBody>
          <a:bodyPr/>
          <a:lstStyle/>
          <a:p>
            <a:r>
              <a:rPr lang="en-US" altLang="en-US" dirty="0"/>
              <a:t>Definition</a:t>
            </a:r>
          </a:p>
          <a:p>
            <a:pPr lvl="1"/>
            <a:r>
              <a:rPr lang="en-US" altLang="en-US" dirty="0"/>
              <a:t>Financial statement that shows the revenues, expenses, and net income of a firm over a period of time (from an accounting perspective)</a:t>
            </a:r>
          </a:p>
        </p:txBody>
      </p:sp>
    </p:spTree>
    <p:extLst>
      <p:ext uri="{BB962C8B-B14F-4D97-AF65-F5344CB8AC3E}">
        <p14:creationId xmlns:p14="http://schemas.microsoft.com/office/powerpoint/2010/main" val="467294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Income Statement</a:t>
            </a:r>
            <a:r>
              <a:rPr lang="en-US" altLang="en-US" sz="1500" dirty="0"/>
              <a:t> 2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1295400"/>
            <a:ext cx="7132320" cy="822960"/>
          </a:xfrm>
        </p:spPr>
        <p:txBody>
          <a:bodyPr/>
          <a:lstStyle/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Home Depot’s Income Statement (December 31, 2017) $ Millions</a:t>
            </a:r>
          </a:p>
        </p:txBody>
      </p:sp>
      <p:graphicFrame>
        <p:nvGraphicFramePr>
          <p:cNvPr id="5" name="Table 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17367233"/>
              </p:ext>
            </p:extLst>
          </p:nvPr>
        </p:nvGraphicFramePr>
        <p:xfrm>
          <a:off x="457200" y="2133600"/>
          <a:ext cx="8229600" cy="4352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9280">
                  <a:extLst>
                    <a:ext uri="{9D8B030D-6E8A-4147-A177-3AD203B41FA5}">
                      <a16:colId xmlns:a16="http://schemas.microsoft.com/office/drawing/2014/main" val="3766791635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882445587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92480428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Million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of Sales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4353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 sales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100,904</a:t>
                      </a: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100.0%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11243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Other Income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325</a:t>
                      </a: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0.3%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74925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 of goods sold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66,548</a:t>
                      </a: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66.0%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7476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Selling, general &amp; administrative expenses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17,864</a:t>
                      </a: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17.7%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798638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Depreciation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sng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2,062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sng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2.0%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71269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Earnings before interest and income taxes (EBIT)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14,755</a:t>
                      </a: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14.6%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12187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Interest expense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sng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1,057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sng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1.0%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701438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Taxable income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13,698</a:t>
                      </a: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13.6%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7234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Taxes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sng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5,068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sng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5.0%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6392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 income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8,630</a:t>
                      </a: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8.6%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49616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74320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Allocation of net income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059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731520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Dividends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4,212</a:t>
                      </a: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4.2%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581633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731520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 to retained earnings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4,418</a:t>
                      </a:r>
                    </a:p>
                  </a:txBody>
                  <a:tcPr marR="27432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4.4%</a:t>
                      </a:r>
                    </a:p>
                  </a:txBody>
                  <a:tcPr marR="32004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3254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21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Income Statement</a:t>
            </a:r>
            <a:r>
              <a:rPr lang="en-US" altLang="en-US" sz="1500" dirty="0"/>
              <a:t> 3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12080"/>
          </a:xfrm>
        </p:spPr>
        <p:txBody>
          <a:bodyPr/>
          <a:lstStyle/>
          <a:p>
            <a:r>
              <a:rPr lang="en-US" altLang="en-US" dirty="0"/>
              <a:t>Earnings Before Interest and Taxes (EBIT)</a:t>
            </a:r>
            <a:endParaRPr lang="en-US" altLang="en-US" sz="2800" dirty="0"/>
          </a:p>
          <a:p>
            <a:pPr marL="182880"/>
            <a:r>
              <a:rPr lang="en-US" altLang="en-US" sz="2400" dirty="0"/>
              <a:t>EBIT = total revenues + other income − costs − depreciation</a:t>
            </a:r>
          </a:p>
          <a:p>
            <a:pPr marL="795528"/>
            <a:r>
              <a:rPr lang="en-US" altLang="en-US" sz="2400" dirty="0"/>
              <a:t>= 100,904 + 325 − (66,547 + 17,864) − 2,062</a:t>
            </a:r>
          </a:p>
          <a:p>
            <a:pPr marL="795528"/>
            <a:r>
              <a:rPr lang="en-US" altLang="en-US" sz="2400" dirty="0"/>
              <a:t>= $14,755 million</a:t>
            </a:r>
          </a:p>
          <a:p>
            <a:pPr marL="182880">
              <a:spcBef>
                <a:spcPts val="6600"/>
              </a:spcBef>
            </a:pPr>
            <a:r>
              <a:rPr lang="en-US" altLang="en-US" sz="2400" dirty="0"/>
              <a:t>Home Depot’s Income Statement (December 31, 2017)</a:t>
            </a:r>
          </a:p>
        </p:txBody>
      </p:sp>
    </p:spTree>
    <p:extLst>
      <p:ext uri="{BB962C8B-B14F-4D97-AF65-F5344CB8AC3E}">
        <p14:creationId xmlns:p14="http://schemas.microsoft.com/office/powerpoint/2010/main" val="332631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Profits versus Cash Flows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12080"/>
          </a:xfrm>
        </p:spPr>
        <p:txBody>
          <a:bodyPr/>
          <a:lstStyle/>
          <a:p>
            <a:r>
              <a:rPr lang="en-US" altLang="en-US" dirty="0"/>
              <a:t>Differences</a:t>
            </a:r>
          </a:p>
          <a:p>
            <a:pPr lvl="1"/>
            <a:r>
              <a:rPr lang="en-US" altLang="en-US" dirty="0"/>
              <a:t>“Profits” subtract depreciation (a non-cash expense)</a:t>
            </a:r>
          </a:p>
          <a:p>
            <a:pPr lvl="1"/>
            <a:r>
              <a:rPr lang="en-US" altLang="en-US" dirty="0"/>
              <a:t>“Profits” ignore cash expenditures on new capital (the expense is capitalized)</a:t>
            </a:r>
          </a:p>
          <a:p>
            <a:pPr lvl="1"/>
            <a:r>
              <a:rPr lang="en-US" altLang="en-US" dirty="0"/>
              <a:t>“Profits” record income and expenses at the time of sales, not when the cash exchanges actually occur</a:t>
            </a:r>
          </a:p>
          <a:p>
            <a:pPr lvl="1"/>
            <a:r>
              <a:rPr lang="en-US" altLang="en-US" dirty="0"/>
              <a:t>“Profits” do not consider changes in working capital</a:t>
            </a:r>
          </a:p>
        </p:txBody>
      </p:sp>
    </p:spTree>
    <p:extLst>
      <p:ext uri="{BB962C8B-B14F-4D97-AF65-F5344CB8AC3E}">
        <p14:creationId xmlns:p14="http://schemas.microsoft.com/office/powerpoint/2010/main" val="3624148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Statement of Cash Flows</a:t>
            </a:r>
            <a:r>
              <a:rPr lang="en-US" altLang="en-US" sz="1500" dirty="0"/>
              <a:t> 1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12080"/>
          </a:xfrm>
        </p:spPr>
        <p:txBody>
          <a:bodyPr/>
          <a:lstStyle/>
          <a:p>
            <a:r>
              <a:rPr lang="en-US" altLang="en-US" dirty="0"/>
              <a:t>Definition</a:t>
            </a:r>
          </a:p>
          <a:p>
            <a:pPr lvl="1"/>
            <a:r>
              <a:rPr lang="en-US" altLang="en-US" dirty="0"/>
              <a:t>Financial statement that shows the firm’s cash receipts and cash payments over a period of time</a:t>
            </a:r>
          </a:p>
        </p:txBody>
      </p:sp>
    </p:spTree>
    <p:extLst>
      <p:ext uri="{BB962C8B-B14F-4D97-AF65-F5344CB8AC3E}">
        <p14:creationId xmlns:p14="http://schemas.microsoft.com/office/powerpoint/2010/main" val="1359610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Statement of Cash Flows</a:t>
            </a:r>
            <a:r>
              <a:rPr lang="en-US" altLang="en-US" sz="1500" dirty="0"/>
              <a:t> 2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1295400"/>
            <a:ext cx="7589520" cy="2468880"/>
          </a:xfrm>
        </p:spPr>
        <p:txBody>
          <a:bodyPr/>
          <a:lstStyle/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Home Depot Statement of Cash Flows (December 31, 2017) $ Millions</a:t>
            </a:r>
          </a:p>
        </p:txBody>
      </p:sp>
      <p:graphicFrame>
        <p:nvGraphicFramePr>
          <p:cNvPr id="7" name="Table 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671847360"/>
              </p:ext>
            </p:extLst>
          </p:nvPr>
        </p:nvGraphicFramePr>
        <p:xfrm>
          <a:off x="914400" y="2321560"/>
          <a:ext cx="73152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291019919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502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Cash provided by operations: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063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 income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8,630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913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Depreciation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2,062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18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Changes in working capital items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6290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2880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Decrease (increase) in accounts receivable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053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2880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Decrease (increase) in inventories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(84)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974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2880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Decrease (Increase) In other current assets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(10)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54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2880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(decrease) in accounts payable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21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2880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(decrease) in other current liabilities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sng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669</a:t>
                      </a:r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751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5760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decrease (increase) in working capital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1,066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293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48640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Cash provided by operations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11,758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57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419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Statement of Cash Flows</a:t>
            </a:r>
            <a:r>
              <a:rPr lang="en-US" altLang="en-US" sz="1500" dirty="0"/>
              <a:t> 3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1295400"/>
            <a:ext cx="7589520" cy="822960"/>
          </a:xfrm>
        </p:spPr>
        <p:txBody>
          <a:bodyPr/>
          <a:lstStyle/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Home Depot Statement of Cash Flows (December 31, 2017) $ Millions (continued)</a:t>
            </a:r>
          </a:p>
        </p:txBody>
      </p:sp>
      <p:graphicFrame>
        <p:nvGraphicFramePr>
          <p:cNvPr id="7" name="Table 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758144757"/>
              </p:ext>
            </p:extLst>
          </p:nvPr>
        </p:nvGraphicFramePr>
        <p:xfrm>
          <a:off x="1143000" y="2164080"/>
          <a:ext cx="68580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9280">
                  <a:extLst>
                    <a:ext uri="{9D8B030D-6E8A-4147-A177-3AD203B41FA5}">
                      <a16:colId xmlns:a16="http://schemas.microsoft.com/office/drawing/2014/main" val="1827358616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62361422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flows from investments: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99651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Capital expenditure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(1,897)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22563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Sales (acquisitions) of long-term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assets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16568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Other investing activities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>
                          <a:solidFill>
                            <a:schemeClr val="tx1"/>
                          </a:solidFill>
                        </a:rPr>
                        <a:t>(105)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0736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365760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provided by (used for) investments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(1,955)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31168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Cash provided for (used by) financing activities: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1106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Increase (decrease) in short-term debt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850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84171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Increase (decrease) in long-term debt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2,448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266668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Dividends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(4,212)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2557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Repurchases of stock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(7,745)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13514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Other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>
                          <a:solidFill>
                            <a:schemeClr val="tx1"/>
                          </a:solidFill>
                        </a:rPr>
                        <a:t>(211)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2407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365760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Cash provided by (used for) financing activities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(8,870)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92752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Net increase (decrease) in cash and cash equivalents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933</a:t>
                      </a:r>
                    </a:p>
                  </a:txBody>
                  <a:tcPr marT="27432" marB="2743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425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75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Statement of Cash Flows</a:t>
            </a:r>
            <a:r>
              <a:rPr lang="en-US" altLang="en-US" sz="1500" dirty="0"/>
              <a:t> 4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1295400"/>
            <a:ext cx="7589520" cy="2468880"/>
          </a:xfrm>
        </p:spPr>
        <p:txBody>
          <a:bodyPr/>
          <a:lstStyle/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Home Depot Statement of Cash Flows (December 31, 2017) $ Millions (continued)</a:t>
            </a:r>
          </a:p>
        </p:txBody>
      </p:sp>
      <p:graphicFrame>
        <p:nvGraphicFramePr>
          <p:cNvPr id="7" name="Table 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61541390"/>
              </p:ext>
            </p:extLst>
          </p:nvPr>
        </p:nvGraphicFramePr>
        <p:xfrm>
          <a:off x="457200" y="2987040"/>
          <a:ext cx="8229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6560">
                  <a:extLst>
                    <a:ext uri="{9D8B030D-6E8A-4147-A177-3AD203B41FA5}">
                      <a16:colId xmlns:a16="http://schemas.microsoft.com/office/drawing/2014/main" val="9522554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20220185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Cash provided by operations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11,758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54174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Cash provided by (used for) investments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(1,955)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9568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Cash provided by (used for) financing activities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(8,870)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516024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Net increase (decrease) in cash and cash equivalents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933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991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122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Free Cash Flow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1208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en-US" sz="3000" dirty="0"/>
              <a:t>Free Cash Flow (FCF)</a:t>
            </a:r>
          </a:p>
          <a:p>
            <a:pPr lvl="1">
              <a:spcBef>
                <a:spcPts val="300"/>
              </a:spcBef>
            </a:pPr>
            <a:r>
              <a:rPr lang="en-US" altLang="en-US" sz="2600" dirty="0"/>
              <a:t>Cash available for distribution to investors after firm pays for new investments or additions to working capital</a:t>
            </a:r>
          </a:p>
          <a:p>
            <a:pPr marL="1257300" lvl="3" indent="0">
              <a:spcBef>
                <a:spcPts val="300"/>
              </a:spcBef>
              <a:buNone/>
            </a:pPr>
            <a:r>
              <a:rPr lang="en-US" altLang="en-US" sz="2400" dirty="0"/>
              <a:t>FCF = Net Income </a:t>
            </a:r>
          </a:p>
          <a:p>
            <a:pPr marL="1257300" lvl="3" indent="0">
              <a:spcBef>
                <a:spcPts val="300"/>
              </a:spcBef>
              <a:buNone/>
            </a:pPr>
            <a:r>
              <a:rPr lang="en-US" altLang="en-US" sz="2400" dirty="0"/>
              <a:t>+ interest </a:t>
            </a:r>
          </a:p>
          <a:p>
            <a:pPr marL="1257300" lvl="3" indent="0">
              <a:spcBef>
                <a:spcPts val="300"/>
              </a:spcBef>
              <a:buNone/>
            </a:pPr>
            <a:r>
              <a:rPr lang="en-US" altLang="en-US" sz="2400" dirty="0"/>
              <a:t>+ depreciation</a:t>
            </a:r>
          </a:p>
          <a:p>
            <a:pPr marL="1257300" lvl="3" indent="0">
              <a:spcBef>
                <a:spcPts val="300"/>
              </a:spcBef>
              <a:buNone/>
            </a:pPr>
            <a:r>
              <a:rPr lang="en-US" altLang="en-US" sz="2400" dirty="0"/>
              <a:t>− additions to net working capital</a:t>
            </a:r>
          </a:p>
          <a:p>
            <a:pPr marL="1257300" lvl="3" indent="0">
              <a:spcBef>
                <a:spcPts val="300"/>
              </a:spcBef>
              <a:buNone/>
            </a:pPr>
            <a:r>
              <a:rPr lang="en-US" altLang="en-US" sz="2400" dirty="0"/>
              <a:t>− capital expenditures</a:t>
            </a:r>
          </a:p>
          <a:p>
            <a:pPr marL="400050" lvl="1" indent="0">
              <a:spcBef>
                <a:spcPts val="2400"/>
              </a:spcBef>
              <a:buNone/>
            </a:pPr>
            <a:r>
              <a:rPr lang="en-US" altLang="en-US" sz="2400" dirty="0"/>
              <a:t>Home Depot free cash flow =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altLang="en-US" sz="2400" dirty="0"/>
              <a:t>$8,630 + $1,057 + $2,062 − $1,066 − $1,955 = $8,728</a:t>
            </a:r>
          </a:p>
        </p:txBody>
      </p:sp>
    </p:spTree>
    <p:extLst>
      <p:ext uri="{BB962C8B-B14F-4D97-AF65-F5344CB8AC3E}">
        <p14:creationId xmlns:p14="http://schemas.microsoft.com/office/powerpoint/2010/main" val="242350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Topics Covered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66788" indent="-966788"/>
            <a:r>
              <a:rPr lang="en-US" altLang="en-US" dirty="0"/>
              <a:t>3.1	The Balance Sheet.</a:t>
            </a:r>
          </a:p>
          <a:p>
            <a:pPr marL="966788" indent="-966788"/>
            <a:r>
              <a:rPr lang="en-US" altLang="en-US" dirty="0"/>
              <a:t>3.2	The Income Statement.</a:t>
            </a:r>
          </a:p>
          <a:p>
            <a:pPr marL="966788" indent="-966788"/>
            <a:r>
              <a:rPr lang="en-US" altLang="en-US" dirty="0"/>
              <a:t>3.3	The Statement of Cash Flows.</a:t>
            </a:r>
          </a:p>
          <a:p>
            <a:pPr marL="966788" indent="-966788"/>
            <a:r>
              <a:rPr lang="en-US" altLang="en-US" dirty="0"/>
              <a:t>3.4	Accounting Practice and Malpractice.</a:t>
            </a:r>
          </a:p>
          <a:p>
            <a:pPr marL="966788" indent="-966788"/>
            <a:r>
              <a:rPr lang="en-US" altLang="en-US" dirty="0"/>
              <a:t>3.5	Taxes.</a:t>
            </a:r>
          </a:p>
        </p:txBody>
      </p:sp>
    </p:spTree>
    <p:extLst>
      <p:ext uri="{BB962C8B-B14F-4D97-AF65-F5344CB8AC3E}">
        <p14:creationId xmlns:p14="http://schemas.microsoft.com/office/powerpoint/2010/main" val="3022123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Accounting Practice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12080"/>
          </a:xfrm>
        </p:spPr>
        <p:txBody>
          <a:bodyPr/>
          <a:lstStyle/>
          <a:p>
            <a:r>
              <a:rPr lang="en-US" altLang="en-US" dirty="0"/>
              <a:t>Revenue recognition</a:t>
            </a:r>
          </a:p>
          <a:p>
            <a:r>
              <a:rPr lang="en-US" altLang="en-US" dirty="0"/>
              <a:t>Cookie-jar reserves</a:t>
            </a:r>
          </a:p>
          <a:p>
            <a:r>
              <a:rPr lang="en-US" altLang="en-US" dirty="0"/>
              <a:t>Off-balance sheet assets and liabilities</a:t>
            </a:r>
          </a:p>
        </p:txBody>
      </p:sp>
    </p:spTree>
    <p:extLst>
      <p:ext uri="{BB962C8B-B14F-4D97-AF65-F5344CB8AC3E}">
        <p14:creationId xmlns:p14="http://schemas.microsoft.com/office/powerpoint/2010/main" val="1229181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Corporate Tax Rates (2018)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47900"/>
            <a:ext cx="7315200" cy="3009900"/>
          </a:xfrm>
        </p:spPr>
        <p:txBody>
          <a:bodyPr/>
          <a:lstStyle/>
          <a:p>
            <a:pPr algn="ctr"/>
            <a:r>
              <a:rPr lang="en-GB" dirty="0">
                <a:ln w="0"/>
                <a:solidFill>
                  <a:srgbClr val="395E89"/>
                </a:solidFill>
              </a:rPr>
              <a:t>Companies pay tax on their income. The U.S. Tax Cuts and Jobs Act, passed in December 2017, reduced the corporate tax rate from 35% to 21%. Thus for every $100 that the company earns, it pays $21 in federal tax.</a:t>
            </a:r>
            <a:endParaRPr lang="en-US" sz="6600" dirty="0">
              <a:ln w="0"/>
              <a:solidFill>
                <a:srgbClr val="395E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746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Taxes</a:t>
            </a:r>
            <a:r>
              <a:rPr lang="en-US" altLang="en-US" sz="1500" dirty="0"/>
              <a:t> 1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i="1" u="sng" dirty="0"/>
              <a:t>Example</a:t>
            </a:r>
            <a:endParaRPr lang="en-US" altLang="en-US" b="1" i="1" dirty="0"/>
          </a:p>
          <a:p>
            <a:pPr>
              <a:lnSpc>
                <a:spcPct val="90000"/>
              </a:lnSpc>
            </a:pPr>
            <a:r>
              <a:rPr lang="en-US" altLang="en-US" i="1" dirty="0"/>
              <a:t>Taxes and cash flows can be changed by the use of debt. Firm A pays part of its profits as debt interest. Firm B does not.</a:t>
            </a:r>
          </a:p>
        </p:txBody>
      </p:sp>
      <p:graphicFrame>
        <p:nvGraphicFramePr>
          <p:cNvPr id="7" name="Table 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726540048"/>
              </p:ext>
            </p:extLst>
          </p:nvPr>
        </p:nvGraphicFramePr>
        <p:xfrm>
          <a:off x="1005840" y="3276600"/>
          <a:ext cx="7132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240">
                  <a:extLst>
                    <a:ext uri="{9D8B030D-6E8A-4147-A177-3AD203B41FA5}">
                      <a16:colId xmlns:a16="http://schemas.microsoft.com/office/drawing/2014/main" val="371196713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401447181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94635299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 sz="28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 b="1" u="none" dirty="0">
                          <a:solidFill>
                            <a:schemeClr val="tx1"/>
                          </a:solidFill>
                          <a:latin typeface="+mj-lt"/>
                        </a:rPr>
                        <a:t>Firm A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 b="1" u="none" dirty="0">
                          <a:solidFill>
                            <a:schemeClr val="tx1"/>
                          </a:solidFill>
                          <a:latin typeface="+mj-lt"/>
                        </a:rPr>
                        <a:t>Firm B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78341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altLang="en-US" sz="2800" dirty="0">
                          <a:solidFill>
                            <a:schemeClr val="tx1"/>
                          </a:solidFill>
                          <a:latin typeface="+mj-lt"/>
                        </a:rPr>
                        <a:t>EBIT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u="none" dirty="0">
                          <a:solidFill>
                            <a:schemeClr val="tx1"/>
                          </a:solidFill>
                          <a:latin typeface="+mj-lt"/>
                        </a:rPr>
                        <a:t>$100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$100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23148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altLang="en-US" sz="2800" dirty="0">
                          <a:solidFill>
                            <a:srgbClr val="010000"/>
                          </a:solidFill>
                          <a:latin typeface="+mj-lt"/>
                        </a:rPr>
                        <a:t>Interest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u="none" dirty="0">
                          <a:solidFill>
                            <a:srgbClr val="010000"/>
                          </a:solidFill>
                          <a:latin typeface="+mj-lt"/>
                        </a:rPr>
                        <a:t>40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u="none" dirty="0">
                          <a:solidFill>
                            <a:srgbClr val="010000"/>
                          </a:solidFill>
                          <a:latin typeface="+mj-lt"/>
                        </a:rPr>
                        <a:t>0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98367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altLang="en-US" sz="2800" b="0" dirty="0">
                          <a:solidFill>
                            <a:srgbClr val="010000"/>
                          </a:solidFill>
                          <a:latin typeface="+mj-lt"/>
                        </a:rPr>
                        <a:t>pretax income</a:t>
                      </a:r>
                      <a:endParaRPr lang="en-US" sz="2800" b="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b="0" u="none" dirty="0">
                          <a:solidFill>
                            <a:srgbClr val="010000"/>
                          </a:solidFill>
                          <a:latin typeface="+mj-lt"/>
                        </a:rPr>
                        <a:t>60</a:t>
                      </a:r>
                      <a:endParaRPr lang="en-US" sz="2800" b="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b="0" u="none" dirty="0">
                          <a:solidFill>
                            <a:srgbClr val="010000"/>
                          </a:solidFill>
                          <a:latin typeface="+mj-lt"/>
                        </a:rPr>
                        <a:t>100</a:t>
                      </a:r>
                      <a:endParaRPr lang="en-US" sz="2800" b="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71311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+mj-lt"/>
                        </a:rPr>
                        <a:t>Tax (21% of pretax income)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none" dirty="0">
                          <a:latin typeface="+mj-lt"/>
                        </a:rPr>
                        <a:t>12.6</a:t>
                      </a: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none" dirty="0">
                          <a:latin typeface="+mj-lt"/>
                        </a:rPr>
                        <a:t>21</a:t>
                      </a: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2472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+mj-lt"/>
                        </a:rPr>
                        <a:t>Net</a:t>
                      </a:r>
                      <a:r>
                        <a:rPr lang="en-US" sz="2800" baseline="0" dirty="0">
                          <a:latin typeface="+mj-lt"/>
                        </a:rPr>
                        <a:t> Income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none" dirty="0">
                          <a:latin typeface="+mj-lt"/>
                        </a:rPr>
                        <a:t>47.4</a:t>
                      </a: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none" dirty="0">
                          <a:latin typeface="+mj-lt"/>
                        </a:rPr>
                        <a:t>79</a:t>
                      </a: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925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692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Taxes</a:t>
            </a:r>
            <a:r>
              <a:rPr lang="en-US" altLang="en-US" sz="1500" dirty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/>
              <a:t>FOOD FOR THOUGHT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If you were both the debt and equity holders of the firm, which would generate more cash flow to you?</a:t>
            </a: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2084193977"/>
              </p:ext>
            </p:extLst>
          </p:nvPr>
        </p:nvGraphicFramePr>
        <p:xfrm>
          <a:off x="457200" y="3276600"/>
          <a:ext cx="7132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240">
                  <a:extLst>
                    <a:ext uri="{9D8B030D-6E8A-4147-A177-3AD203B41FA5}">
                      <a16:colId xmlns:a16="http://schemas.microsoft.com/office/drawing/2014/main" val="371196713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401447181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94635299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 sz="28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 b="1" u="none" dirty="0">
                          <a:solidFill>
                            <a:schemeClr val="tx1"/>
                          </a:solidFill>
                          <a:latin typeface="+mj-lt"/>
                        </a:rPr>
                        <a:t>Firm A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 b="1" u="none" dirty="0">
                          <a:solidFill>
                            <a:schemeClr val="tx1"/>
                          </a:solidFill>
                          <a:latin typeface="+mj-lt"/>
                        </a:rPr>
                        <a:t>Firm B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78341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altLang="en-US" sz="2800" dirty="0">
                          <a:solidFill>
                            <a:schemeClr val="tx1"/>
                          </a:solidFill>
                          <a:latin typeface="+mj-lt"/>
                        </a:rPr>
                        <a:t>EBIT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u="none" dirty="0">
                          <a:solidFill>
                            <a:schemeClr val="tx1"/>
                          </a:solidFill>
                          <a:latin typeface="+mj-lt"/>
                        </a:rPr>
                        <a:t>$100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$100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23148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altLang="en-US" sz="2800" dirty="0">
                          <a:solidFill>
                            <a:srgbClr val="010000"/>
                          </a:solidFill>
                          <a:latin typeface="+mj-lt"/>
                        </a:rPr>
                        <a:t>Interest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u="none" dirty="0">
                          <a:solidFill>
                            <a:srgbClr val="010000"/>
                          </a:solidFill>
                          <a:latin typeface="+mj-lt"/>
                        </a:rPr>
                        <a:t>40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u="none" dirty="0">
                          <a:solidFill>
                            <a:srgbClr val="010000"/>
                          </a:solidFill>
                          <a:latin typeface="+mj-lt"/>
                        </a:rPr>
                        <a:t>0</a:t>
                      </a:r>
                      <a:endParaRPr lang="en-US" sz="280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98367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altLang="en-US" sz="2800" b="0" dirty="0">
                          <a:solidFill>
                            <a:srgbClr val="010000"/>
                          </a:solidFill>
                          <a:latin typeface="+mj-lt"/>
                        </a:rPr>
                        <a:t>pretax income</a:t>
                      </a:r>
                      <a:endParaRPr lang="en-US" sz="2800" b="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b="0" u="none" dirty="0">
                          <a:solidFill>
                            <a:srgbClr val="010000"/>
                          </a:solidFill>
                          <a:latin typeface="+mj-lt"/>
                        </a:rPr>
                        <a:t>60</a:t>
                      </a:r>
                      <a:endParaRPr lang="en-US" sz="2800" b="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2800" b="0" u="none" dirty="0">
                          <a:solidFill>
                            <a:srgbClr val="010000"/>
                          </a:solidFill>
                          <a:latin typeface="+mj-lt"/>
                        </a:rPr>
                        <a:t>100</a:t>
                      </a:r>
                      <a:endParaRPr lang="en-US" sz="2800" b="0" u="none" dirty="0">
                        <a:latin typeface="+mj-lt"/>
                      </a:endParaRP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71311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+mj-lt"/>
                        </a:rPr>
                        <a:t>Tax (21% of pretax income)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none" dirty="0">
                          <a:latin typeface="+mj-lt"/>
                        </a:rPr>
                        <a:t>12.6</a:t>
                      </a: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none" dirty="0">
                          <a:latin typeface="+mj-lt"/>
                        </a:rPr>
                        <a:t>21</a:t>
                      </a: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2472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+mj-lt"/>
                        </a:rPr>
                        <a:t>Net</a:t>
                      </a:r>
                      <a:r>
                        <a:rPr lang="en-US" sz="2800" baseline="0" dirty="0">
                          <a:latin typeface="+mj-lt"/>
                        </a:rPr>
                        <a:t> Income</a:t>
                      </a:r>
                      <a:endParaRPr lang="en-US" sz="28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none" dirty="0">
                          <a:latin typeface="+mj-lt"/>
                        </a:rPr>
                        <a:t>47.4</a:t>
                      </a: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none" dirty="0">
                          <a:latin typeface="+mj-lt"/>
                        </a:rPr>
                        <a:t>79</a:t>
                      </a:r>
                    </a:p>
                  </a:txBody>
                  <a:tcPr marR="36576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925643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4"/>
          </p:nvPr>
        </p:nvSpPr>
        <p:spPr>
          <a:xfrm>
            <a:off x="7848600" y="4790440"/>
            <a:ext cx="914400" cy="1457960"/>
          </a:xfrm>
        </p:spPr>
        <p:txBody>
          <a:bodyPr/>
          <a:lstStyle/>
          <a:p>
            <a:pPr algn="ctr"/>
            <a:r>
              <a:rPr lang="en-US" altLang="en-US" sz="9000" dirty="0">
                <a:latin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00773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Taxes</a:t>
            </a:r>
            <a:r>
              <a:rPr lang="en-US" altLang="en-US" sz="1500" dirty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/>
              <a:t>FOOD FOR THOUGHT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If you were both the debt and equity holders of the firm, which would generate more cash flow to you?</a:t>
            </a: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873852770"/>
              </p:ext>
            </p:extLst>
          </p:nvPr>
        </p:nvGraphicFramePr>
        <p:xfrm>
          <a:off x="457200" y="3581400"/>
          <a:ext cx="6858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371196713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144718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4635299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sz="32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u="none" dirty="0">
                          <a:solidFill>
                            <a:schemeClr val="tx1"/>
                          </a:solidFill>
                          <a:latin typeface="+mj-lt"/>
                        </a:rPr>
                        <a:t>Firm A</a:t>
                      </a:r>
                      <a:endParaRPr lang="en-US" sz="3200" u="none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u="none" dirty="0">
                          <a:solidFill>
                            <a:schemeClr val="tx1"/>
                          </a:solidFill>
                          <a:latin typeface="+mj-lt"/>
                        </a:rPr>
                        <a:t>Firm B</a:t>
                      </a:r>
                      <a:endParaRPr lang="en-US" sz="3200" u="none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78341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altLang="en-US" sz="3200" dirty="0">
                          <a:solidFill>
                            <a:schemeClr val="tx1"/>
                          </a:solidFill>
                          <a:latin typeface="+mj-lt"/>
                        </a:rPr>
                        <a:t>Net income</a:t>
                      </a:r>
                      <a:endParaRPr lang="en-US" sz="32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US" sz="3200" u="none" dirty="0">
                          <a:solidFill>
                            <a:schemeClr val="tx1"/>
                          </a:solidFill>
                          <a:latin typeface="+mj-lt"/>
                        </a:rPr>
                        <a:t>47.4</a:t>
                      </a:r>
                      <a:endParaRPr lang="en-US" sz="3200" u="none" dirty="0">
                        <a:latin typeface="+mj-lt"/>
                      </a:endParaRPr>
                    </a:p>
                  </a:txBody>
                  <a:tcPr marL="54864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3200" u="none" dirty="0">
                          <a:solidFill>
                            <a:schemeClr val="tx1"/>
                          </a:solidFill>
                          <a:latin typeface="+mj-lt"/>
                        </a:rPr>
                        <a:t>79</a:t>
                      </a:r>
                      <a:endParaRPr lang="en-US" sz="3200" u="none" dirty="0">
                        <a:latin typeface="+mj-lt"/>
                      </a:endParaRPr>
                    </a:p>
                  </a:txBody>
                  <a:tcPr marR="73152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23148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altLang="en-US" sz="3200" dirty="0">
                          <a:solidFill>
                            <a:srgbClr val="010000"/>
                          </a:solidFill>
                          <a:latin typeface="+mj-lt"/>
                        </a:rPr>
                        <a:t>+ Interest</a:t>
                      </a:r>
                      <a:endParaRPr lang="en-US" sz="32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US" sz="3200" u="none" dirty="0">
                          <a:solidFill>
                            <a:srgbClr val="010000"/>
                          </a:solidFill>
                          <a:latin typeface="+mj-lt"/>
                        </a:rPr>
                        <a:t>40</a:t>
                      </a:r>
                      <a:endParaRPr lang="en-US" sz="3200" u="none" dirty="0">
                        <a:latin typeface="+mj-lt"/>
                      </a:endParaRPr>
                    </a:p>
                  </a:txBody>
                  <a:tcPr marL="54864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3200" u="none" dirty="0">
                          <a:solidFill>
                            <a:srgbClr val="010000"/>
                          </a:solidFill>
                          <a:latin typeface="+mj-lt"/>
                        </a:rPr>
                        <a:t>0</a:t>
                      </a:r>
                      <a:endParaRPr lang="en-US" sz="3200" u="none" dirty="0">
                        <a:latin typeface="+mj-lt"/>
                      </a:endParaRPr>
                    </a:p>
                  </a:txBody>
                  <a:tcPr marR="7315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98367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altLang="en-US" sz="3200" b="1" dirty="0">
                          <a:solidFill>
                            <a:srgbClr val="010000"/>
                          </a:solidFill>
                          <a:latin typeface="+mj-lt"/>
                        </a:rPr>
                        <a:t>Net cash flow</a:t>
                      </a:r>
                      <a:endParaRPr lang="en-US" sz="3200" dirty="0">
                        <a:latin typeface="+mj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US" sz="3200" b="1" u="none" dirty="0">
                          <a:solidFill>
                            <a:srgbClr val="010000"/>
                          </a:solidFill>
                          <a:latin typeface="+mj-lt"/>
                        </a:rPr>
                        <a:t>87.4</a:t>
                      </a:r>
                      <a:endParaRPr lang="en-US" sz="3200" u="none" dirty="0">
                        <a:latin typeface="+mj-lt"/>
                      </a:endParaRPr>
                    </a:p>
                  </a:txBody>
                  <a:tcPr marL="54864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en-US" sz="3200" b="1" u="none" dirty="0">
                          <a:solidFill>
                            <a:srgbClr val="010000"/>
                          </a:solidFill>
                          <a:latin typeface="+mj-lt"/>
                        </a:rPr>
                        <a:t>79</a:t>
                      </a:r>
                      <a:endParaRPr lang="en-US" sz="3200" u="none" dirty="0">
                        <a:latin typeface="+mj-lt"/>
                      </a:endParaRPr>
                    </a:p>
                  </a:txBody>
                  <a:tcPr marR="731520"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713111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4"/>
          </p:nvPr>
        </p:nvSpPr>
        <p:spPr>
          <a:xfrm>
            <a:off x="7620000" y="3495040"/>
            <a:ext cx="914400" cy="1457960"/>
          </a:xfrm>
        </p:spPr>
        <p:txBody>
          <a:bodyPr/>
          <a:lstStyle/>
          <a:p>
            <a:pPr algn="ctr"/>
            <a:r>
              <a:rPr lang="en-US" altLang="en-US" sz="9000" dirty="0">
                <a:latin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3715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Personal Tax Rates (2018)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22120" y="1447800"/>
            <a:ext cx="3840480" cy="457200"/>
          </a:xfrm>
        </p:spPr>
        <p:txBody>
          <a:bodyPr/>
          <a:lstStyle/>
          <a:p>
            <a:pPr algn="ctr"/>
            <a:r>
              <a:rPr lang="en-US" sz="2800" dirty="0"/>
              <a:t>Taxable Income (dollars)</a:t>
            </a:r>
          </a:p>
        </p:txBody>
      </p:sp>
      <p:graphicFrame>
        <p:nvGraphicFramePr>
          <p:cNvPr id="10" name="Table 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614182133"/>
              </p:ext>
            </p:extLst>
          </p:nvPr>
        </p:nvGraphicFramePr>
        <p:xfrm>
          <a:off x="457200" y="1951038"/>
          <a:ext cx="8229600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180113315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41997426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57502597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Single Taxpayers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Married Taxpayers Filing Joint Returns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Tax Rate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238405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to 9,525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667512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to 19,050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77724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10.0%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269805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9,525 to 38,700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2834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19,050 to 77,400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12.0%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0201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38,700 to 82,500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1887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77,400 to 165,000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2468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22.0%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734568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82,500 to 157,500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2743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165,000 to 315,000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24.0%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699943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157,500 to 200,000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R="12801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315,000 to 400,000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32.0%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15157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200,000 to 500,000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801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400,000 to 600,000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35.0%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54812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500,000 and above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600,000 and above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R="1371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37.0%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774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913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Taxes</a:t>
            </a:r>
            <a:r>
              <a:rPr lang="en-US" altLang="en-US" sz="1500" dirty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en-US" dirty="0"/>
              <a:t>Taxes have a major impact on financial decisions.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en-US" dirty="0"/>
              <a:t>Marginal Tax Rate is the tax that the individual pays on each extra dollar of income.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en-US" dirty="0"/>
              <a:t>Average Tax Rate is the total tax bill divided by total income.</a:t>
            </a:r>
          </a:p>
        </p:txBody>
      </p:sp>
    </p:spTree>
    <p:extLst>
      <p:ext uri="{BB962C8B-B14F-4D97-AF65-F5344CB8AC3E}">
        <p14:creationId xmlns:p14="http://schemas.microsoft.com/office/powerpoint/2010/main" val="612520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Taxes</a:t>
            </a:r>
            <a:r>
              <a:rPr lang="en-US" altLang="en-US" sz="1500" dirty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09600"/>
          </a:xfrm>
        </p:spPr>
        <p:txBody>
          <a:bodyPr/>
          <a:lstStyle/>
          <a:p>
            <a:r>
              <a:rPr lang="en-US" sz="2800" b="1" i="1" u="sng" dirty="0"/>
              <a:t>Example</a:t>
            </a:r>
            <a:r>
              <a:rPr lang="en-US" sz="2800" dirty="0"/>
              <a:t> </a:t>
            </a:r>
            <a:r>
              <a:rPr lang="en-US" sz="2800" i="1" dirty="0"/>
              <a:t>- Taxes paid by single person making $50,000</a:t>
            </a:r>
          </a:p>
        </p:txBody>
      </p:sp>
      <p:graphicFrame>
        <p:nvGraphicFramePr>
          <p:cNvPr id="10" name="Object 3"/>
          <p:cNvGraphicFramePr>
            <a:graphicFrameLocks noGrp="1" noChangeAspect="1"/>
          </p:cNvGraphicFramePr>
          <p:nvPr>
            <p:ph idx="13"/>
            <p:extLst>
              <p:ext uri="{D42A27DB-BD31-4B8C-83A1-F6EECF244321}">
                <p14:modId xmlns:p14="http://schemas.microsoft.com/office/powerpoint/2010/main" val="474604974"/>
              </p:ext>
            </p:extLst>
          </p:nvPr>
        </p:nvGraphicFramePr>
        <p:xfrm>
          <a:off x="494316" y="2468880"/>
          <a:ext cx="8155368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3" imgW="3136680" imgH="457200" progId="Equation.DSMT4">
                  <p:embed/>
                </p:oleObj>
              </mc:Choice>
              <mc:Fallback>
                <p:oleObj name="Equation" r:id="rId3" imgW="3136680" imgH="457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316" y="2468880"/>
                        <a:ext cx="8155368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Grp="1" noChangeAspect="1"/>
          </p:cNvGraphicFramePr>
          <p:nvPr>
            <p:ph idx="14"/>
            <p:extLst>
              <p:ext uri="{D42A27DB-BD31-4B8C-83A1-F6EECF244321}">
                <p14:modId xmlns:p14="http://schemas.microsoft.com/office/powerpoint/2010/main" val="2693457898"/>
              </p:ext>
            </p:extLst>
          </p:nvPr>
        </p:nvGraphicFramePr>
        <p:xfrm>
          <a:off x="973080" y="4260850"/>
          <a:ext cx="7197840" cy="1089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5" imgW="2768400" imgH="419040" progId="Equation.DSMT4">
                  <p:embed/>
                </p:oleObj>
              </mc:Choice>
              <mc:Fallback>
                <p:oleObj name="Equation" r:id="rId5" imgW="2768400" imgH="419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3080" y="4260850"/>
                        <a:ext cx="7197840" cy="1089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104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IRS Web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"/>
          </a:xfrm>
        </p:spPr>
        <p:txBody>
          <a:bodyPr/>
          <a:lstStyle/>
          <a:p>
            <a:r>
              <a:rPr lang="en-US" altLang="en-US" sz="2800" dirty="0">
                <a:hlinkClick r:id="rId2"/>
              </a:rPr>
              <a:t>IRS Web Site (www.irs.gov)</a:t>
            </a:r>
            <a:endParaRPr lang="en-US" altLang="en-US" sz="2800" dirty="0"/>
          </a:p>
        </p:txBody>
      </p:sp>
      <p:pic>
        <p:nvPicPr>
          <p:cNvPr id="7" name="Picture 3" descr="A screenshot of the IRS website page."/>
          <p:cNvPicPr>
            <a:picLocks noGrp="1" noChangeAspect="1" noChangeArrowheads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918" y="1905000"/>
            <a:ext cx="6572164" cy="466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7133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2286000"/>
          </a:xfrm>
        </p:spPr>
        <p:txBody>
          <a:bodyPr/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Accessibility Content</a:t>
            </a:r>
            <a:r>
              <a:rPr lang="en-US" sz="5400" b="1" dirty="0" smtClean="0">
                <a:solidFill>
                  <a:schemeClr val="tx1"/>
                </a:solidFill>
              </a:rPr>
              <a:t>: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Text </a:t>
            </a:r>
            <a:r>
              <a:rPr lang="en-US" sz="5400" b="1" dirty="0">
                <a:solidFill>
                  <a:schemeClr val="tx1"/>
                </a:solidFill>
              </a:rPr>
              <a:t>Alternatives for Images</a:t>
            </a:r>
          </a:p>
        </p:txBody>
      </p:sp>
    </p:spTree>
    <p:extLst>
      <p:ext uri="{BB962C8B-B14F-4D97-AF65-F5344CB8AC3E}">
        <p14:creationId xmlns:p14="http://schemas.microsoft.com/office/powerpoint/2010/main" val="2137812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</a:t>
            </a:r>
            <a:r>
              <a:rPr lang="en-US" altLang="en-US" sz="1500" dirty="0"/>
              <a:t> 1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Definition</a:t>
            </a:r>
          </a:p>
          <a:p>
            <a:pPr lvl="1"/>
            <a:r>
              <a:rPr lang="en-US" altLang="en-US" dirty="0"/>
              <a:t>Financial statement that shows the value of the firm’s assets and liabilities at a particular time (from an accounting perspective)</a:t>
            </a:r>
          </a:p>
        </p:txBody>
      </p:sp>
    </p:spTree>
    <p:extLst>
      <p:ext uri="{BB962C8B-B14F-4D97-AF65-F5344CB8AC3E}">
        <p14:creationId xmlns:p14="http://schemas.microsoft.com/office/powerpoint/2010/main" val="893404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Book Values and Market Values</a:t>
            </a:r>
            <a:r>
              <a:rPr lang="en-US" sz="1500" dirty="0"/>
              <a:t> 3</a:t>
            </a:r>
            <a:r>
              <a:rPr lang="en-US" altLang="en-US" sz="1100" dirty="0"/>
              <a:t/>
            </a:r>
            <a:br>
              <a:rPr lang="en-US" altLang="en-US" sz="1100" dirty="0"/>
            </a:br>
            <a:r>
              <a:rPr lang="en-US" altLang="en-US" sz="3600" dirty="0"/>
              <a:t>Text Alternative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</a:t>
            </a:r>
            <a:r>
              <a:rPr lang="en-US" sz="2400" dirty="0"/>
              <a:t>box at the top labeled book value balance sheet includes the following data: Assets equals $10 </a:t>
            </a:r>
            <a:r>
              <a:rPr lang="en-US" sz="2400" dirty="0" err="1"/>
              <a:t>bil</a:t>
            </a:r>
            <a:r>
              <a:rPr lang="en-US" sz="2400" dirty="0"/>
              <a:t>, debt equals $4 </a:t>
            </a:r>
            <a:r>
              <a:rPr lang="en-US" sz="2400" dirty="0" err="1"/>
              <a:t>bil</a:t>
            </a:r>
            <a:r>
              <a:rPr lang="en-US" sz="2400" dirty="0"/>
              <a:t>, equity equals $6 </a:t>
            </a:r>
            <a:r>
              <a:rPr lang="en-US" sz="2400" dirty="0" err="1"/>
              <a:t>bil</a:t>
            </a:r>
            <a:r>
              <a:rPr lang="en-US" sz="2400" dirty="0"/>
              <a:t>. This box leads to a box below labeled market value balance sheet that includes the following data: assets equals $11.5 </a:t>
            </a:r>
            <a:r>
              <a:rPr lang="en-US" sz="2400" dirty="0" err="1"/>
              <a:t>bil</a:t>
            </a:r>
            <a:r>
              <a:rPr lang="en-US" sz="2400" dirty="0"/>
              <a:t>, debt equals $4 </a:t>
            </a:r>
            <a:r>
              <a:rPr lang="en-US" sz="2400" dirty="0" err="1"/>
              <a:t>bil</a:t>
            </a:r>
            <a:r>
              <a:rPr lang="en-US" sz="2400" dirty="0"/>
              <a:t>, equity equals $7.5 </a:t>
            </a:r>
            <a:r>
              <a:rPr lang="en-US" sz="2400" dirty="0" err="1"/>
              <a:t>bil</a:t>
            </a:r>
            <a:r>
              <a:rPr lang="en-US" sz="2400" dirty="0"/>
              <a:t>.</a:t>
            </a:r>
          </a:p>
        </p:txBody>
      </p:sp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hlinkClick r:id="rId2" action="ppaction://hlinksldjump"/>
              </a:rPr>
              <a:t>Return to slide containing original image</a:t>
            </a:r>
            <a:endParaRPr lang="en-US" dirty="0">
              <a:hlinkClick r:id="rId3" action="ppaction://hlinksldjump"/>
            </a:endParaRPr>
          </a:p>
        </p:txBody>
      </p:sp>
    </p:spTree>
    <p:extLst>
      <p:ext uri="{BB962C8B-B14F-4D97-AF65-F5344CB8AC3E}">
        <p14:creationId xmlns:p14="http://schemas.microsoft.com/office/powerpoint/2010/main" val="2308278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</a:t>
            </a:r>
            <a:r>
              <a:rPr lang="en-US" altLang="en-US" sz="1500" dirty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The Main Balance Sheet Items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57200" y="2057400"/>
            <a:ext cx="32004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Current Assets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</a:rPr>
              <a:t>Cash &amp; Securities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</a:rPr>
              <a:t>Receivables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</a:rPr>
              <a:t>Inventories</a:t>
            </a:r>
            <a:endParaRPr lang="en-US" altLang="en-US" sz="2800" dirty="0">
              <a:latin typeface="Calibri" panose="020F0502020204030204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altLang="en-US" b="1" dirty="0">
                <a:latin typeface="Calibri" panose="020F0502020204030204" pitchFamily="34" charset="0"/>
              </a:rPr>
              <a:t>+</a:t>
            </a:r>
            <a:endParaRPr lang="en-US" altLang="en-US" sz="28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Fixed Assets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</a:rPr>
              <a:t>Tangible Assets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</a:rPr>
              <a:t>Intangible Assets</a:t>
            </a:r>
          </a:p>
        </p:txBody>
      </p:sp>
      <p:sp>
        <p:nvSpPr>
          <p:cNvPr id="9" name="Left Brace 4"/>
          <p:cNvSpPr/>
          <p:nvPr/>
        </p:nvSpPr>
        <p:spPr bwMode="auto">
          <a:xfrm rot="10800000">
            <a:off x="3022600" y="1982788"/>
            <a:ext cx="835025" cy="4418012"/>
          </a:xfrm>
          <a:prstGeom prst="lef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Content Placeholder 5"/>
          <p:cNvSpPr>
            <a:spLocks noGrp="1"/>
          </p:cNvSpPr>
          <p:nvPr>
            <p:ph idx="14"/>
          </p:nvPr>
        </p:nvSpPr>
        <p:spPr>
          <a:xfrm>
            <a:off x="3873500" y="3581400"/>
            <a:ext cx="822960" cy="1188720"/>
          </a:xfrm>
        </p:spPr>
        <p:txBody>
          <a:bodyPr anchor="ctr"/>
          <a:lstStyle/>
          <a:p>
            <a:pPr algn="ctr"/>
            <a:r>
              <a:rPr lang="en-US" altLang="en-US" sz="4800" b="1" dirty="0">
                <a:latin typeface="Calibri" panose="020F0502020204030204" pitchFamily="34" charset="0"/>
              </a:rPr>
              <a:t>=</a:t>
            </a:r>
          </a:p>
        </p:txBody>
      </p:sp>
      <p:sp>
        <p:nvSpPr>
          <p:cNvPr id="10" name="Left Brace 6"/>
          <p:cNvSpPr/>
          <p:nvPr/>
        </p:nvSpPr>
        <p:spPr bwMode="auto">
          <a:xfrm>
            <a:off x="4699000" y="1982788"/>
            <a:ext cx="835025" cy="4418012"/>
          </a:xfrm>
          <a:prstGeom prst="lef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ontent Placeholder 7"/>
          <p:cNvSpPr>
            <a:spLocks noGrp="1"/>
          </p:cNvSpPr>
          <p:nvPr>
            <p:ph idx="15"/>
          </p:nvPr>
        </p:nvSpPr>
        <p:spPr>
          <a:xfrm>
            <a:off x="5486400" y="2057400"/>
            <a:ext cx="32004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Current Liabilities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</a:rPr>
              <a:t>Payables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</a:rPr>
              <a:t>Short-term Debt</a:t>
            </a:r>
            <a:endParaRPr lang="en-US" altLang="en-US" sz="2800" dirty="0">
              <a:latin typeface="Calibri" panose="020F0502020204030204" pitchFamily="34" charset="0"/>
            </a:endParaRPr>
          </a:p>
          <a:p>
            <a:pPr algn="ctr">
              <a:spcBef>
                <a:spcPts val="1200"/>
              </a:spcBef>
              <a:spcAft>
                <a:spcPts val="1800"/>
              </a:spcAft>
            </a:pPr>
            <a:r>
              <a:rPr lang="en-US" altLang="en-US" b="1" dirty="0">
                <a:latin typeface="Calibri" panose="020F0502020204030204" pitchFamily="34" charset="0"/>
              </a:rPr>
              <a:t>+</a:t>
            </a:r>
            <a:endParaRPr lang="en-US" altLang="en-US" sz="28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Long-term Liabilities</a:t>
            </a:r>
          </a:p>
          <a:p>
            <a:pPr algn="ctr">
              <a:spcBef>
                <a:spcPts val="1200"/>
              </a:spcBef>
              <a:spcAft>
                <a:spcPts val="1800"/>
              </a:spcAft>
            </a:pPr>
            <a:r>
              <a:rPr lang="en-US" altLang="en-US" b="1" dirty="0">
                <a:latin typeface="Calibri" panose="020F0502020204030204" pitchFamily="34" charset="0"/>
              </a:rPr>
              <a:t>+</a:t>
            </a:r>
            <a:endParaRPr lang="en-US" altLang="en-US" sz="28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Shareholders’ Equity</a:t>
            </a:r>
          </a:p>
        </p:txBody>
      </p:sp>
    </p:spTree>
    <p:extLst>
      <p:ext uri="{BB962C8B-B14F-4D97-AF65-F5344CB8AC3E}">
        <p14:creationId xmlns:p14="http://schemas.microsoft.com/office/powerpoint/2010/main" val="72337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</a:t>
            </a:r>
            <a:r>
              <a:rPr lang="en-US" altLang="en-US" sz="1500" dirty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219200"/>
            <a:ext cx="8046720" cy="457200"/>
          </a:xfrm>
        </p:spPr>
        <p:txBody>
          <a:bodyPr/>
          <a:lstStyle/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Home Depot’s Balance Sheet (December 31, 2017) $ Millions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3"/>
          </p:nvPr>
        </p:nvSpPr>
        <p:spPr>
          <a:xfrm>
            <a:off x="2743200" y="1886158"/>
            <a:ext cx="1280160" cy="274320"/>
          </a:xfrm>
        </p:spPr>
        <p:txBody>
          <a:bodyPr/>
          <a:lstStyle/>
          <a:p>
            <a:pPr algn="ctr"/>
            <a:r>
              <a:rPr lang="en-US" sz="1400" b="1" dirty="0"/>
              <a:t>End of fiscal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>
          <a:xfrm>
            <a:off x="7635240" y="1886158"/>
            <a:ext cx="1280160" cy="274320"/>
          </a:xfrm>
        </p:spPr>
        <p:txBody>
          <a:bodyPr/>
          <a:lstStyle/>
          <a:p>
            <a:pPr algn="ctr"/>
            <a:r>
              <a:rPr lang="en-US" sz="1400" b="1" dirty="0"/>
              <a:t>End of fiscal</a:t>
            </a:r>
          </a:p>
        </p:txBody>
      </p:sp>
      <p:graphicFrame>
        <p:nvGraphicFramePr>
          <p:cNvPr id="12" name="Table 5"/>
          <p:cNvGraphicFramePr>
            <a:graphicFrameLocks noGrp="1"/>
          </p:cNvGraphicFramePr>
          <p:nvPr>
            <p:ph idx="15"/>
            <p:extLst>
              <p:ext uri="{D42A27DB-BD31-4B8C-83A1-F6EECF244321}">
                <p14:modId xmlns:p14="http://schemas.microsoft.com/office/powerpoint/2010/main" val="3186689309"/>
              </p:ext>
            </p:extLst>
          </p:nvPr>
        </p:nvGraphicFramePr>
        <p:xfrm>
          <a:off x="182880" y="2151888"/>
          <a:ext cx="8778240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396011716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61428267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38361077"/>
                    </a:ext>
                  </a:extLst>
                </a:gridCol>
                <a:gridCol w="3566160">
                  <a:extLst>
                    <a:ext uri="{9D8B030D-6E8A-4147-A177-3AD203B41FA5}">
                      <a16:colId xmlns:a16="http://schemas.microsoft.com/office/drawing/2014/main" val="20121076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59204297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49428227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Liabilities and shareholders’ equity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26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Current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Current liabilities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936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Cash and marketable securities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3,595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2,538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Debt due for repayment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2,761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1,252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85589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Receivables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1,952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2,029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Accounts payable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11,628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11,212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81055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Inventories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12,748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12,549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Other current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liabilities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>
                          <a:solidFill>
                            <a:schemeClr val="tx1"/>
                          </a:solidFill>
                        </a:rPr>
                        <a:t>1,805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>
                          <a:solidFill>
                            <a:schemeClr val="tx1"/>
                          </a:solidFill>
                        </a:rPr>
                        <a:t>1,669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46127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Other current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>
                          <a:solidFill>
                            <a:schemeClr val="tx1"/>
                          </a:solidFill>
                        </a:rPr>
                        <a:t>638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>
                          <a:solidFill>
                            <a:schemeClr val="tx1"/>
                          </a:solidFill>
                        </a:rPr>
                        <a:t>608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current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liabilities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16,194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14,133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4006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4864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current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18,933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17,724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5356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Long-term debt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24,267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22,349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1490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Fixed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Other long-term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liabilities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2,614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2,151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8527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Tangible fixed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2944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45720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Property, plant, and equipment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41,413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40,426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liabilities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43,075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38,633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7465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45720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Less accumulated depreciation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>
                          <a:solidFill>
                            <a:schemeClr val="tx1"/>
                          </a:solidFill>
                        </a:rPr>
                        <a:t>19,339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>
                          <a:solidFill>
                            <a:schemeClr val="tx1"/>
                          </a:solidFill>
                        </a:rPr>
                        <a:t>18,512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61671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4864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Net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tangible fixed assets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22,075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21,914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Shareholders’ equity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4774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Common stock and other paid-in capital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9,715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9,010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1801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Intangible asset (goodwill)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2,275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2,093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Retained earnings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39,935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35,517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5648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Other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1,246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1,235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Treasury stock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>
                          <a:solidFill>
                            <a:schemeClr val="tx1"/>
                          </a:solidFill>
                        </a:rPr>
                        <a:t>(48,196)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u="sng" dirty="0">
                          <a:solidFill>
                            <a:schemeClr val="tx1"/>
                          </a:solidFill>
                        </a:rPr>
                        <a:t>(40,194)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55431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shareholders’ equity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1,454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4,333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8931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44,529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42,966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liabilities and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shareholders’ equity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44,529</a:t>
                      </a:r>
                    </a:p>
                  </a:txBody>
                  <a:tcPr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42,966</a:t>
                      </a:r>
                    </a:p>
                  </a:txBody>
                  <a:tcPr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17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187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</a:t>
            </a:r>
            <a:r>
              <a:rPr lang="en-US" altLang="en-US" sz="1500" dirty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Common-Size Balance Sheet</a:t>
            </a:r>
          </a:p>
          <a:p>
            <a:pPr lvl="1">
              <a:defRPr/>
            </a:pPr>
            <a:r>
              <a:rPr lang="en-US" dirty="0"/>
              <a:t>All items in the balance sheet are expressed as a percentage of total assets.</a:t>
            </a:r>
          </a:p>
        </p:txBody>
      </p:sp>
    </p:spTree>
    <p:extLst>
      <p:ext uri="{BB962C8B-B14F-4D97-AF65-F5344CB8AC3E}">
        <p14:creationId xmlns:p14="http://schemas.microsoft.com/office/powerpoint/2010/main" val="2218148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</a:t>
            </a:r>
            <a:r>
              <a:rPr lang="en-US" altLang="en-US" sz="1500" dirty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219200"/>
            <a:ext cx="8046720" cy="822960"/>
          </a:xfrm>
        </p:spPr>
        <p:txBody>
          <a:bodyPr/>
          <a:lstStyle/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Home Depot Common Size Balance Sheet (December 31, 2017) $ Millions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3"/>
          </p:nvPr>
        </p:nvSpPr>
        <p:spPr>
          <a:xfrm>
            <a:off x="2743200" y="2104367"/>
            <a:ext cx="1280160" cy="274320"/>
          </a:xfrm>
        </p:spPr>
        <p:txBody>
          <a:bodyPr/>
          <a:lstStyle/>
          <a:p>
            <a:pPr algn="ctr"/>
            <a:r>
              <a:rPr lang="en-US" sz="1400" b="1" dirty="0"/>
              <a:t>End of fiscal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>
          <a:xfrm>
            <a:off x="7635240" y="2104367"/>
            <a:ext cx="1280160" cy="274320"/>
          </a:xfrm>
        </p:spPr>
        <p:txBody>
          <a:bodyPr/>
          <a:lstStyle/>
          <a:p>
            <a:pPr algn="ctr"/>
            <a:r>
              <a:rPr lang="en-US" sz="1400" b="1" dirty="0"/>
              <a:t>End of fiscal</a:t>
            </a:r>
          </a:p>
        </p:txBody>
      </p:sp>
      <p:graphicFrame>
        <p:nvGraphicFramePr>
          <p:cNvPr id="12" name="Table 5"/>
          <p:cNvGraphicFramePr>
            <a:graphicFrameLocks noGrp="1"/>
          </p:cNvGraphicFramePr>
          <p:nvPr>
            <p:ph idx="15"/>
            <p:extLst>
              <p:ext uri="{D42A27DB-BD31-4B8C-83A1-F6EECF244321}">
                <p14:modId xmlns:p14="http://schemas.microsoft.com/office/powerpoint/2010/main" val="41360819"/>
              </p:ext>
            </p:extLst>
          </p:nvPr>
        </p:nvGraphicFramePr>
        <p:xfrm>
          <a:off x="182880" y="2370097"/>
          <a:ext cx="8778240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396011716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61428267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38361077"/>
                    </a:ext>
                  </a:extLst>
                </a:gridCol>
                <a:gridCol w="3566160">
                  <a:extLst>
                    <a:ext uri="{9D8B030D-6E8A-4147-A177-3AD203B41FA5}">
                      <a16:colId xmlns:a16="http://schemas.microsoft.com/office/drawing/2014/main" val="20121076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59204297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49428227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Liabilities and shareholders’ equity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26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Current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Current liabilities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936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Cash and marketable securities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8.1%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5.9%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Debt due for repayment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6.2%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2.9%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85589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Receivables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4.4%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4.7%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Accounts payable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26.1%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26.1%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81055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Inventories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28.6%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29.2%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Other current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liabilities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4.1%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3.9%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46127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Other current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1.4%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1.4%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current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liabilities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36.4%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32.9%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4006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4864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current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42.5%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41.3%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5356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Long-term debt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54.5%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52.0%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1490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Fixed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Other long-term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liabilities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5.9%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8527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Tangible fixed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2944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45720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Property, plant, and equipment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93.0%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94.1%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liabilities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96.7%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89.9%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7465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45720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Less accumulated depreciation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43.4%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43.1%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61671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4864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Net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tangible fixed assets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49.6%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51.0%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Shareholders’ equity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4774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0.0%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0.0%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Common stock and other paid-in capital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21.8%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21.0%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1801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Intangible asset (goodwill)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5.1%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4.9%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Retained earnings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89.7%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82.7%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5648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576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Other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2.8%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2.9%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Treasury stock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−108.2%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−93.5%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55431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shareholders’ equity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3.3%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10.1%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8931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Assets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100.0%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100.0%</a:t>
                      </a:r>
                    </a:p>
                  </a:txBody>
                  <a:tcPr marR="82296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152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Total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liabilities and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shareholders’ equity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100.0%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100.0%</a:t>
                      </a:r>
                    </a:p>
                  </a:txBody>
                  <a:tcPr marR="18288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17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69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Values and Market Values</a:t>
            </a:r>
            <a:r>
              <a:rPr lang="en-US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1208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dirty="0"/>
              <a:t>Book Values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Value of assets or liabilities according to the balance sheet</a:t>
            </a:r>
          </a:p>
          <a:p>
            <a:pPr>
              <a:spcBef>
                <a:spcPts val="0"/>
              </a:spcBef>
            </a:pPr>
            <a:r>
              <a:rPr lang="en-US" altLang="en-US" dirty="0"/>
              <a:t>Market Values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The value of assets or liabilities were they to be resold in a market</a:t>
            </a:r>
          </a:p>
          <a:p>
            <a:pPr>
              <a:spcBef>
                <a:spcPts val="0"/>
              </a:spcBef>
            </a:pPr>
            <a:r>
              <a:rPr lang="en-US" altLang="en-US" dirty="0"/>
              <a:t>Generally Accepted Accounting Principles (GAAP)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Procedures for preparing financial statements</a:t>
            </a:r>
          </a:p>
          <a:p>
            <a:pPr>
              <a:spcBef>
                <a:spcPts val="0"/>
              </a:spcBef>
            </a:pPr>
            <a:r>
              <a:rPr lang="en-US" altLang="en-US" dirty="0"/>
              <a:t>Equity and asset “market values” are usually higher than their “book values.”</a:t>
            </a:r>
          </a:p>
        </p:txBody>
      </p:sp>
    </p:spTree>
    <p:extLst>
      <p:ext uri="{BB962C8B-B14F-4D97-AF65-F5344CB8AC3E}">
        <p14:creationId xmlns:p14="http://schemas.microsoft.com/office/powerpoint/2010/main" val="3908559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Values and Market Values</a:t>
            </a:r>
            <a:r>
              <a:rPr lang="en-US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12080"/>
          </a:xfrm>
        </p:spPr>
        <p:txBody>
          <a:bodyPr/>
          <a:lstStyle/>
          <a:p>
            <a:r>
              <a:rPr lang="en-US" altLang="en-US" b="1" i="1" u="sng" dirty="0"/>
              <a:t>Example</a:t>
            </a:r>
            <a:endParaRPr lang="en-US" altLang="en-US" b="1" i="1" dirty="0"/>
          </a:p>
          <a:p>
            <a:r>
              <a:rPr lang="en-US" altLang="en-US" i="1" dirty="0"/>
              <a:t>According to GAAP, your firm has equity worth $6 billion, debt worth $4 billion, assets worth $10 billion. The market values your firm’s 100 million shares at $75 per share and the debt at $4 billion.</a:t>
            </a:r>
            <a:endParaRPr lang="en-US" altLang="en-US" sz="3600" i="1" dirty="0"/>
          </a:p>
          <a:p>
            <a:pPr marL="457200" indent="-457200">
              <a:spcBef>
                <a:spcPts val="4800"/>
              </a:spcBef>
            </a:pPr>
            <a:r>
              <a:rPr lang="en-US" altLang="en-US" b="1" dirty="0"/>
              <a:t>Q: </a:t>
            </a:r>
            <a:r>
              <a:rPr lang="en-US" altLang="en-US" dirty="0"/>
              <a:t>What is the market value of your assets?</a:t>
            </a:r>
          </a:p>
          <a:p>
            <a:pPr marL="457200" indent="-457200"/>
            <a:r>
              <a:rPr lang="en-US" altLang="en-US" b="1" dirty="0">
                <a:solidFill>
                  <a:srgbClr val="A34441"/>
                </a:solidFill>
              </a:rPr>
              <a:t>A: </a:t>
            </a:r>
            <a:r>
              <a:rPr lang="en-US" altLang="en-US" dirty="0">
                <a:solidFill>
                  <a:srgbClr val="A34441"/>
                </a:solidFill>
              </a:rPr>
              <a:t>Since (Assets = liabilities + equity), your assets must have a market value of $11.5 billion</a:t>
            </a:r>
          </a:p>
        </p:txBody>
      </p:sp>
    </p:spTree>
    <p:extLst>
      <p:ext uri="{BB962C8B-B14F-4D97-AF65-F5344CB8AC3E}">
        <p14:creationId xmlns:p14="http://schemas.microsoft.com/office/powerpoint/2010/main" val="1934523486"/>
      </p:ext>
    </p:extLst>
  </p:cSld>
  <p:clrMapOvr>
    <a:masterClrMapping/>
  </p:clrMapOvr>
</p:sld>
</file>

<file path=ppt/theme/theme1.xml><?xml version="1.0" encoding="utf-8"?>
<a:theme xmlns:a="http://schemas.openxmlformats.org/drawingml/2006/main" name="FIRST, BREAK, LAST slides 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ternate FIRST, BREAK, LAST slide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lain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d bar footer BODY/MAIN CONTENT">
  <a:themeElements>
    <a:clrScheme name="Custom 38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214E91"/>
      </a:hlink>
      <a:folHlink>
        <a:srgbClr val="214E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LAIN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RED FOOTER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UE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Plain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Red Bar Footer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MHHE_Accessible_PPT_Template-v4</Template>
  <TotalTime>3036</TotalTime>
  <Words>1721</Words>
  <Application>Microsoft Office PowerPoint</Application>
  <PresentationFormat>On-screen Show (4:3)</PresentationFormat>
  <Paragraphs>450</Paragraphs>
  <Slides>30</Slides>
  <Notes>3</Notes>
  <HiddenSlides>2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9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8" baseType="lpstr">
      <vt:lpstr>Arial</vt:lpstr>
      <vt:lpstr>ArumSans Bd</vt:lpstr>
      <vt:lpstr>ArumSans Bold</vt:lpstr>
      <vt:lpstr>ArumSans Regular</vt:lpstr>
      <vt:lpstr>Calibri</vt:lpstr>
      <vt:lpstr>Times New Roman</vt:lpstr>
      <vt:lpstr>Vectipede Rg</vt:lpstr>
      <vt:lpstr>Verdana</vt:lpstr>
      <vt:lpstr>FIRST, BREAK, LAST slides </vt:lpstr>
      <vt:lpstr>Alternate FIRST, BREAK, LAST slides</vt:lpstr>
      <vt:lpstr>Plain BODY/MAIN CONTENT</vt:lpstr>
      <vt:lpstr>Red bar footer BODY/MAIN CONTENT</vt:lpstr>
      <vt:lpstr>PLAIN Section Divider, Quotes, Callouts</vt:lpstr>
      <vt:lpstr>RED FOOTER Section Divider, Quotes, Callouts</vt:lpstr>
      <vt:lpstr>BLUE Section Divider, Quotes, Callouts</vt:lpstr>
      <vt:lpstr>Plain_APPENDIX</vt:lpstr>
      <vt:lpstr>Red Bar Footer_APPENDIX</vt:lpstr>
      <vt:lpstr>Equation</vt:lpstr>
      <vt:lpstr>Fundamentals of Corporate Finance Tenth Edition</vt:lpstr>
      <vt:lpstr>Topics Covered</vt:lpstr>
      <vt:lpstr>The Balance Sheet 1</vt:lpstr>
      <vt:lpstr>The Balance Sheet 2</vt:lpstr>
      <vt:lpstr>The Balance Sheet 3</vt:lpstr>
      <vt:lpstr>The Balance Sheet 4</vt:lpstr>
      <vt:lpstr>The Balance Sheet 5</vt:lpstr>
      <vt:lpstr>Book Values and Market Values 1</vt:lpstr>
      <vt:lpstr>Book Values and Market Values 2</vt:lpstr>
      <vt:lpstr>Book Values and Market Values 3</vt:lpstr>
      <vt:lpstr>The Income Statement 1</vt:lpstr>
      <vt:lpstr>The Income Statement 2</vt:lpstr>
      <vt:lpstr>The Income Statement 3</vt:lpstr>
      <vt:lpstr>Profits versus Cash Flows</vt:lpstr>
      <vt:lpstr>The Statement of Cash Flows 1</vt:lpstr>
      <vt:lpstr>The Statement of Cash Flows 2</vt:lpstr>
      <vt:lpstr>The Statement of Cash Flows 3</vt:lpstr>
      <vt:lpstr>The Statement of Cash Flows 4</vt:lpstr>
      <vt:lpstr>Free Cash Flow</vt:lpstr>
      <vt:lpstr>Accounting Practice</vt:lpstr>
      <vt:lpstr>Corporate Tax Rates (2018)</vt:lpstr>
      <vt:lpstr>Taxes 1</vt:lpstr>
      <vt:lpstr>Taxes 2</vt:lpstr>
      <vt:lpstr>Taxes 3</vt:lpstr>
      <vt:lpstr>Personal Tax Rates (2018)</vt:lpstr>
      <vt:lpstr>Taxes 4</vt:lpstr>
      <vt:lpstr>Taxes 5</vt:lpstr>
      <vt:lpstr>IRS Web Site</vt:lpstr>
      <vt:lpstr>Accessibility Content: Text Alternatives for Images</vt:lpstr>
      <vt:lpstr>Book Values and Market Values 3 Text Alternative</vt:lpstr>
    </vt:vector>
  </TitlesOfParts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With 1 of These Slides</dc:title>
  <dc:creator>Hahn, Sandra</dc:creator>
  <cp:lastModifiedBy>Prasanna kumar. Tripathy</cp:lastModifiedBy>
  <cp:revision>504</cp:revision>
  <dcterms:created xsi:type="dcterms:W3CDTF">2017-12-05T17:18:18Z</dcterms:created>
  <dcterms:modified xsi:type="dcterms:W3CDTF">2019-04-10T12:05:31Z</dcterms:modified>
</cp:coreProperties>
</file>