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20"/>
  </p:notesMasterIdLst>
  <p:handoutMasterIdLst>
    <p:handoutMasterId r:id="rId21"/>
  </p:handoutMasterIdLst>
  <p:sldIdLst>
    <p:sldId id="287" r:id="rId2"/>
    <p:sldId id="261" r:id="rId3"/>
    <p:sldId id="262" r:id="rId4"/>
    <p:sldId id="263" r:id="rId5"/>
    <p:sldId id="264" r:id="rId6"/>
    <p:sldId id="265" r:id="rId7"/>
    <p:sldId id="266" r:id="rId8"/>
    <p:sldId id="281" r:id="rId9"/>
    <p:sldId id="270" r:id="rId10"/>
    <p:sldId id="283" r:id="rId11"/>
    <p:sldId id="271" r:id="rId12"/>
    <p:sldId id="284" r:id="rId13"/>
    <p:sldId id="285" r:id="rId14"/>
    <p:sldId id="286" r:id="rId15"/>
    <p:sldId id="274" r:id="rId16"/>
    <p:sldId id="277" r:id="rId17"/>
    <p:sldId id="282" r:id="rId18"/>
    <p:sldId id="279" r:id="rId19"/>
  </p:sldIdLst>
  <p:sldSz cx="9144000" cy="6858000" type="screen4x3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2" clrIdx="0">
    <p:extLst/>
  </p:cmAuthor>
  <p:cmAuthor id="2" name="mlarmon" initials="m" lastIdx="2" clrIdx="1">
    <p:extLst/>
  </p:cmAuthor>
  <p:cmAuthor id="3" name="Matt Will" initials="MW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58B8A"/>
    <a:srgbClr val="C05023"/>
    <a:srgbClr val="F8E1D8"/>
    <a:srgbClr val="F0C1AE"/>
    <a:srgbClr val="455EA0"/>
    <a:srgbClr val="EDFFFF"/>
    <a:srgbClr val="2F4040"/>
    <a:srgbClr val="809191"/>
    <a:srgbClr val="ED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5400" autoAdjust="0"/>
  </p:normalViewPr>
  <p:slideViewPr>
    <p:cSldViewPr>
      <p:cViewPr>
        <p:scale>
          <a:sx n="77" d="100"/>
          <a:sy n="77" d="100"/>
        </p:scale>
        <p:origin x="-15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75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94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4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9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344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081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330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56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17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89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20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74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2097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0" name="Rectangle 17"/>
          <p:cNvSpPr>
            <a:spLocks noChangeArrowheads="1"/>
          </p:cNvSpPr>
          <p:nvPr userDrawn="1"/>
        </p:nvSpPr>
        <p:spPr bwMode="auto">
          <a:xfrm>
            <a:off x="292559" y="1043144"/>
            <a:ext cx="43633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18</a:t>
            </a:r>
          </a:p>
        </p:txBody>
      </p:sp>
      <p:sp>
        <p:nvSpPr>
          <p:cNvPr id="31" name="Rectangle 19"/>
          <p:cNvSpPr>
            <a:spLocks noChangeArrowheads="1"/>
          </p:cNvSpPr>
          <p:nvPr userDrawn="1"/>
        </p:nvSpPr>
        <p:spPr bwMode="auto">
          <a:xfrm>
            <a:off x="292559" y="2184260"/>
            <a:ext cx="3746041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Long-Term Financial Planning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47944"/>
            <a:ext cx="3412688" cy="43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59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9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58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0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1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36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1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4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1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4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18-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5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6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(2 of 7)</a:t>
            </a:r>
            <a:endParaRPr lang="en-US" altLang="en-US" dirty="0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idx="4294967295"/>
          </p:nvPr>
        </p:nvPicPr>
        <p:blipFill>
          <a:blip r:embed="rId2"/>
          <a:stretch>
            <a:fillRect/>
          </a:stretch>
        </p:blipFill>
        <p:spPr>
          <a:xfrm>
            <a:off x="667227" y="1981200"/>
            <a:ext cx="7772400" cy="2800350"/>
          </a:xfrm>
          <a:prstGeom prst="rect">
            <a:avLst/>
          </a:prstGeom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9227" y="1204725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2016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219912804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(3 of 7)</a:t>
            </a:r>
            <a:endParaRPr lang="en-US" altLang="en-US" dirty="0"/>
          </a:p>
        </p:txBody>
      </p:sp>
      <p:pic>
        <p:nvPicPr>
          <p:cNvPr id="3" name="Table Placeholder 2"/>
          <p:cNvPicPr>
            <a:picLocks noGrp="1" noChangeAspect="1"/>
          </p:cNvPicPr>
          <p:nvPr>
            <p:ph type="tbl" idx="4294967295"/>
          </p:nvPr>
        </p:nvPicPr>
        <p:blipFill>
          <a:blip r:embed="rId2"/>
          <a:stretch>
            <a:fillRect/>
          </a:stretch>
        </p:blipFill>
        <p:spPr>
          <a:xfrm>
            <a:off x="278289" y="1981200"/>
            <a:ext cx="8550275" cy="2438400"/>
          </a:xfrm>
          <a:prstGeom prst="rect">
            <a:avLst/>
          </a:prstGeom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29226" y="118619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2017 Pro Forma Statements</a:t>
            </a:r>
          </a:p>
        </p:txBody>
      </p:sp>
    </p:spTree>
    <p:extLst>
      <p:ext uri="{BB962C8B-B14F-4D97-AF65-F5344CB8AC3E}">
        <p14:creationId xmlns:p14="http://schemas.microsoft.com/office/powerpoint/2010/main" val="777650886"/>
      </p:ext>
    </p:extLst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(4 of 7)</a:t>
            </a:r>
            <a:endParaRPr lang="en-US" altLang="en-US" dirty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29227" y="1145059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2017 Pro Forma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7" y="1878344"/>
            <a:ext cx="7696200" cy="39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8970"/>
      </p:ext>
    </p:extLst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(5 of 7)</a:t>
            </a: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22653"/>
              </p:ext>
            </p:extLst>
          </p:nvPr>
        </p:nvGraphicFramePr>
        <p:xfrm>
          <a:off x="1371600" y="1597315"/>
          <a:ext cx="6477002" cy="4379047"/>
        </p:xfrm>
        <a:graphic>
          <a:graphicData uri="http://schemas.openxmlformats.org/drawingml/2006/table">
            <a:tbl>
              <a:tblPr firstRow="1"/>
              <a:tblGrid>
                <a:gridCol w="198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5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8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064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Geneva"/>
                        </a:rPr>
                        <a:t>A Long-term planning model for Dynamic Mattress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effectLst/>
                          <a:latin typeface="Geneva"/>
                        </a:rPr>
                        <a:t>Income Statement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2015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2016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2017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2018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2019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2020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Revenue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2200.0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2,640.0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3,168.0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3,801.6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4,561.9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Cost of goods sold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2024.0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2,428.8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2,914.6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3,497.5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4,197.0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Depreciation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23.5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24.8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29.7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35.6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42.8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EBIT 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152.5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186.5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223.7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268.5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322.2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Interest expense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6.0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9.0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15.8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24.0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34.0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Earnings before taxes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146.5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177.5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207.9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244.4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288.1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Taxes at 50%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73.3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88.7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104.0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122.2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144.1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Net income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73.3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88.7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104.0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122.2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144.1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Dividends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46.7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53.2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62.4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73.3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86.4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Reinvested earnings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26.6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35.5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41.6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48.9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57.6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effectLst/>
                          <a:latin typeface="Geneva"/>
                        </a:rPr>
                        <a:t>Balance Sheet (year-end)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1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effectLst/>
                          <a:latin typeface="Geneva"/>
                        </a:rPr>
                        <a:t>Assets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1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Net working capital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192.0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242.0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290.4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348.5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418.2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501.8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Net fixed assets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268.5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275.0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330.0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396.0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475.2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570.2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Total assets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460.5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517.0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620.4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744.5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893.4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1072.1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Liabilities and equity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Geneva"/>
                      </a:endParaRP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Long-term debt (note a)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60.0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90.0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157.9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240.4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340.4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461.5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Shareholders' equity (note b)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400.5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427.0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462.5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504.1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553.0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effectLst/>
                          <a:latin typeface="Geneva"/>
                        </a:rPr>
                        <a:t>610.6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8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    Total liab. &amp; share. equity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460.5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517.0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620.4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744.5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893.4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Geneva"/>
                        </a:rPr>
                        <a:t>1072.1</a:t>
                      </a:r>
                    </a:p>
                  </a:txBody>
                  <a:tcPr marL="10469" marR="10469" marT="10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7790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(6 of 7)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20287"/>
              </p:ext>
            </p:extLst>
          </p:nvPr>
        </p:nvGraphicFramePr>
        <p:xfrm>
          <a:off x="278260" y="1905000"/>
          <a:ext cx="8550334" cy="2819400"/>
        </p:xfrm>
        <a:graphic>
          <a:graphicData uri="http://schemas.openxmlformats.org/drawingml/2006/table">
            <a:tbl>
              <a:tblPr firstRow="1"/>
              <a:tblGrid>
                <a:gridCol w="2616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6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6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Geneva"/>
                        </a:rPr>
                        <a:t>Sources and Uses of Funds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2015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2016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2017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2018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2019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Geneva"/>
                        </a:rPr>
                        <a:t>2020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Operating cash flow (3 + 8)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96.8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113.5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133.7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157.9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186.8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Increase in working capital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50.0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48.4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58.1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69.7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83.6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Investments in fixed assets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30.0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79.8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95.7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114.8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137.8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Dividends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46.7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53.2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62.4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73.3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86.4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Total uses of cash 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126.7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181.4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216.2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257.9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307.9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Required external financing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30.0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67.9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82.5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100.0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121.0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Geneva"/>
                        </a:rPr>
                        <a:t>Financial ratios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Debt ratio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0.17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0.25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0.32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0.38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0.43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Interest coverage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Geneva"/>
                      </a:endParaRP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25.4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20.7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14.2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11.2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Geneva"/>
                        </a:rPr>
                        <a:t>9.5</a:t>
                      </a:r>
                    </a:p>
                  </a:txBody>
                  <a:tcPr marL="13821" marR="13821" marT="13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889064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(7 of 7)</a:t>
            </a:r>
            <a:endParaRPr lang="en-US" altLang="en-US" dirty="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086327" y="3886200"/>
            <a:ext cx="7315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Required external financing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= (net assets/sales) × increase in sales - retained earnings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27" y="1600200"/>
            <a:ext cx="6934200" cy="21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6757"/>
      </p:ext>
    </p:extLst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Pitfalls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Many models ignore realities such as depreciation, taxes, etc.</a:t>
            </a:r>
          </a:p>
          <a:p>
            <a:r>
              <a:rPr lang="en-US" altLang="en-US" sz="2400" dirty="0"/>
              <a:t>Percent of sales methods are not realistic because fixed costs exist</a:t>
            </a:r>
          </a:p>
          <a:p>
            <a:r>
              <a:rPr lang="en-US" altLang="en-US" sz="2400" dirty="0"/>
              <a:t>Most models generate accounting numbers not financial cash flows</a:t>
            </a:r>
          </a:p>
          <a:p>
            <a:r>
              <a:rPr lang="en-US" altLang="en-US" sz="2400" dirty="0"/>
              <a:t>Adjustments must be made to consider these and other factors</a:t>
            </a:r>
          </a:p>
          <a:p>
            <a:r>
              <a:rPr lang="en-US" altLang="en-US" sz="2400" dirty="0"/>
              <a:t>If factories are operating below full capacity, sales can increase without investment in fixed assets</a:t>
            </a:r>
          </a:p>
          <a:p>
            <a:r>
              <a:rPr lang="en-US" altLang="en-US" sz="2400" dirty="0"/>
              <a:t>Beyond some sales level, new capacity must be added</a:t>
            </a:r>
          </a:p>
        </p:txBody>
      </p:sp>
    </p:spTree>
    <p:extLst>
      <p:ext uri="{BB962C8B-B14F-4D97-AF65-F5344CB8AC3E}">
        <p14:creationId xmlns:p14="http://schemas.microsoft.com/office/powerpoint/2010/main" val="109610629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Financing and Growth </a:t>
            </a:r>
            <a:r>
              <a:rPr lang="en-US" altLang="en-US" sz="2000" dirty="0"/>
              <a:t>(1 of 2)</a:t>
            </a:r>
            <a:r>
              <a:rPr lang="en-US" altLang="en-US" dirty="0"/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Where the sloping line crosses the horizontal axis, external financing is zero</a:t>
            </a:r>
          </a:p>
          <a:p>
            <a:pPr lvl="1"/>
            <a:r>
              <a:rPr lang="en-US" altLang="en-US" sz="2200" dirty="0"/>
              <a:t>The firm is growing as fast as possible without resorting to new security issues</a:t>
            </a:r>
          </a:p>
          <a:p>
            <a:pPr lvl="1"/>
            <a:r>
              <a:rPr lang="en-US" altLang="en-US" sz="2200" dirty="0"/>
              <a:t>Called the internal growth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2" y="3352800"/>
            <a:ext cx="7143750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1658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Financing and Growth </a:t>
            </a:r>
            <a:r>
              <a:rPr lang="en-US" altLang="en-US" sz="2000" dirty="0"/>
              <a:t>(2 of 2)</a:t>
            </a:r>
            <a:r>
              <a:rPr lang="en-US" altLang="en-US" dirty="0"/>
              <a:t>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4138" y="2971800"/>
            <a:ext cx="8961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84138" y="4953000"/>
            <a:ext cx="8961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599892" y="1220196"/>
            <a:ext cx="82296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latin typeface="Calibri" panose="020F0502020204030204" pitchFamily="34" charset="0"/>
              </a:rPr>
              <a:t>Sustainable growth rate</a:t>
            </a:r>
            <a:r>
              <a:rPr lang="en-US" altLang="en-US" dirty="0">
                <a:latin typeface="Calibri" panose="020F0502020204030204" pitchFamily="34" charset="0"/>
              </a:rPr>
              <a:t> — Steady rate at which a firm can grow without changing leverage</a:t>
            </a:r>
          </a:p>
          <a:p>
            <a:pPr algn="ctr">
              <a:spcBef>
                <a:spcPts val="180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Sustainable growth rate = plowback ratio × return on equity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9892" y="5266025"/>
                <a:ext cx="8086908" cy="66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Required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external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financing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new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assets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sales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×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ncrease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in</m:t>
                                </m:r>
                                <m: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sales</m:t>
                                </m:r>
                              </m:e>
                            </m:eqArr>
                          </m:e>
                          <m:e>
                            <m: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reinvested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/>
                                  </a:rPr>
                                  <m:t>earnings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2" y="5266025"/>
                <a:ext cx="8086908" cy="669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1346" y="3124199"/>
                <a:ext cx="8086908" cy="171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Internal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growth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rate</m:t>
                      </m:r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retained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earnings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Cambria Math"/>
                </a:endParaRPr>
              </a:p>
              <a:p>
                <a:pPr marL="22860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retained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earnings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net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income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net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equity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equity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6" y="3124199"/>
                <a:ext cx="8086908" cy="1712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41382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18.1	What is Financial Planning?</a:t>
            </a:r>
          </a:p>
          <a:p>
            <a:pPr marL="0" indent="0">
              <a:buNone/>
            </a:pPr>
            <a:r>
              <a:rPr lang="en-US" altLang="en-US" sz="3200" dirty="0"/>
              <a:t>18.2	Financial Planning Models</a:t>
            </a:r>
          </a:p>
          <a:p>
            <a:pPr marL="0" indent="0">
              <a:buNone/>
            </a:pPr>
            <a:r>
              <a:rPr lang="en-US" altLang="en-US" sz="3200" dirty="0"/>
              <a:t>18.3	A Long-Term Financial Planning Model 	for Dynamic Mattress</a:t>
            </a:r>
          </a:p>
          <a:p>
            <a:pPr marL="0" indent="0">
              <a:buNone/>
            </a:pPr>
            <a:r>
              <a:rPr lang="en-US" altLang="en-US" sz="3200" dirty="0"/>
              <a:t>18.4	External Financing and Growth</a:t>
            </a:r>
          </a:p>
        </p:txBody>
      </p:sp>
    </p:spTree>
    <p:extLst>
      <p:ext uri="{BB962C8B-B14F-4D97-AF65-F5344CB8AC3E}">
        <p14:creationId xmlns:p14="http://schemas.microsoft.com/office/powerpoint/2010/main" val="1513604142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The Financial Planning Process</a:t>
            </a:r>
          </a:p>
          <a:p>
            <a:pPr lvl="1"/>
            <a:r>
              <a:rPr lang="en-US" altLang="en-US" sz="2400" dirty="0"/>
              <a:t>Analyzing the investment and financing choices open to the firm</a:t>
            </a:r>
          </a:p>
          <a:p>
            <a:pPr lvl="1"/>
            <a:r>
              <a:rPr lang="en-US" altLang="en-US" sz="2400" dirty="0"/>
              <a:t>Projecting the future consequences of current decisions</a:t>
            </a:r>
          </a:p>
          <a:p>
            <a:pPr lvl="1"/>
            <a:r>
              <a:rPr lang="en-US" altLang="en-US" sz="2400" dirty="0"/>
              <a:t>Deciding which alternatives to undertake</a:t>
            </a:r>
          </a:p>
          <a:p>
            <a:pPr lvl="1"/>
            <a:r>
              <a:rPr lang="en-US" altLang="en-US" sz="2400" dirty="0"/>
              <a:t>Measuring subsequent performance against the goals set forth in the financial plan</a:t>
            </a:r>
          </a:p>
        </p:txBody>
      </p:sp>
    </p:spTree>
    <p:extLst>
      <p:ext uri="{BB962C8B-B14F-4D97-AF65-F5344CB8AC3E}">
        <p14:creationId xmlns:p14="http://schemas.microsoft.com/office/powerpoint/2010/main" val="34089558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Planning Horizon</a:t>
            </a:r>
          </a:p>
          <a:p>
            <a:pPr lvl="1"/>
            <a:r>
              <a:rPr lang="en-US" altLang="en-US" sz="2400" dirty="0"/>
              <a:t>Time horizon for a financial plan</a:t>
            </a:r>
          </a:p>
          <a:p>
            <a:r>
              <a:rPr lang="en-US" altLang="en-US" sz="2800" dirty="0"/>
              <a:t>Managers are often asked to model different possible outcomes</a:t>
            </a:r>
          </a:p>
          <a:p>
            <a:pPr lvl="1"/>
            <a:r>
              <a:rPr lang="en-US" altLang="en-US" sz="2400" dirty="0"/>
              <a:t>Optimistic case</a:t>
            </a:r>
          </a:p>
          <a:p>
            <a:pPr lvl="1"/>
            <a:r>
              <a:rPr lang="en-US" altLang="en-US" sz="2400" dirty="0"/>
              <a:t>Expected case</a:t>
            </a:r>
          </a:p>
          <a:p>
            <a:pPr lvl="1"/>
            <a:r>
              <a:rPr lang="en-US" altLang="en-US" sz="2400" dirty="0"/>
              <a:t>Pessimistic case</a:t>
            </a:r>
            <a:endParaRPr lang="en-US" altLang="en-US" dirty="0"/>
          </a:p>
          <a:p>
            <a:r>
              <a:rPr lang="en-US" altLang="en-US" sz="2800" dirty="0"/>
              <a:t>Financial plans help managers ensure that their financial strategies are consistent with their capital budgets. They highlight the financial decisions necessary to support the firm’s production and investment goals.</a:t>
            </a:r>
          </a:p>
        </p:txBody>
      </p:sp>
    </p:spTree>
    <p:extLst>
      <p:ext uri="{BB962C8B-B14F-4D97-AF65-F5344CB8AC3E}">
        <p14:creationId xmlns:p14="http://schemas.microsoft.com/office/powerpoint/2010/main" val="3610866623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Why Build Financial Plans?</a:t>
            </a:r>
          </a:p>
          <a:p>
            <a:pPr lvl="1"/>
            <a:r>
              <a:rPr lang="en-US" altLang="en-US" sz="2800" dirty="0"/>
              <a:t>Contingency planning</a:t>
            </a:r>
          </a:p>
          <a:p>
            <a:pPr lvl="1"/>
            <a:r>
              <a:rPr lang="en-US" altLang="en-US" sz="2800" dirty="0"/>
              <a:t>Considering options</a:t>
            </a:r>
          </a:p>
          <a:p>
            <a:pPr lvl="1"/>
            <a:r>
              <a:rPr lang="en-US" altLang="en-US" sz="2800" dirty="0"/>
              <a:t>Forcing consistency</a:t>
            </a:r>
          </a:p>
        </p:txBody>
      </p:sp>
    </p:spTree>
    <p:extLst>
      <p:ext uri="{BB962C8B-B14F-4D97-AF65-F5344CB8AC3E}">
        <p14:creationId xmlns:p14="http://schemas.microsoft.com/office/powerpoint/2010/main" val="42565752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Models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5138" y="1608138"/>
            <a:ext cx="1965325" cy="50794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Inputs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48326" y="1608138"/>
            <a:ext cx="2801938" cy="508000"/>
            <a:chOff x="3558" y="1013"/>
            <a:chExt cx="1765" cy="320"/>
          </a:xfrm>
        </p:grpSpPr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4085" y="1013"/>
              <a:ext cx="1238" cy="320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dk1"/>
                  </a:solidFill>
                  <a:latin typeface="Calibri" panose="020F0502020204030204" pitchFamily="34" charset="0"/>
                </a:rPr>
                <a:t>Outputs</a:t>
              </a:r>
            </a:p>
          </p:txBody>
        </p:sp>
        <p:sp>
          <p:nvSpPr>
            <p:cNvPr id="17421" name="Line 8"/>
            <p:cNvSpPr>
              <a:spLocks noChangeShapeType="1"/>
            </p:cNvSpPr>
            <p:nvPr/>
          </p:nvSpPr>
          <p:spPr bwMode="auto">
            <a:xfrm>
              <a:off x="3558" y="1152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1213" y="1608138"/>
            <a:ext cx="7521575" cy="3813176"/>
            <a:chOff x="511" y="1013"/>
            <a:chExt cx="4738" cy="2402"/>
          </a:xfrm>
        </p:grpSpPr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2117" y="1013"/>
              <a:ext cx="1430" cy="320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latin typeface="Calibri" panose="020F0502020204030204" pitchFamily="34" charset="0"/>
                </a:rPr>
                <a:t>Planning Model</a:t>
              </a:r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>
              <a:off x="1541" y="115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511" y="1672"/>
              <a:ext cx="4738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>
                <a:spcBef>
                  <a:spcPct val="50000"/>
                </a:spcBef>
              </a:pPr>
              <a:r>
                <a:rPr lang="en-US" altLang="en-US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Inputs </a:t>
              </a:r>
              <a:r>
                <a:rPr lang="en-US" alt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— Current financial statements. Forecasts of key variables (such as sales or interest rates).</a:t>
              </a:r>
              <a:endParaRPr lang="en-US" altLang="en-US" b="1" u="sng" dirty="0">
                <a:latin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b="1" u="sng" dirty="0">
                  <a:latin typeface="Calibri" panose="020F0502020204030204" pitchFamily="34" charset="0"/>
                </a:rPr>
                <a:t>Planning Model</a:t>
              </a:r>
              <a:r>
                <a:rPr lang="en-US" altLang="en-US" dirty="0">
                  <a:latin typeface="Calibri" panose="020F0502020204030204" pitchFamily="34" charset="0"/>
                </a:rPr>
                <a:t> — Equations specifying key relationships.</a:t>
              </a:r>
              <a:endParaRPr lang="en-US" altLang="en-US" sz="1000" dirty="0">
                <a:latin typeface="Calibri" panose="020F0502020204030204" pitchFamily="34" charset="0"/>
              </a:endParaRPr>
            </a:p>
            <a:p>
              <a:pPr lvl="0">
                <a:spcBef>
                  <a:spcPct val="50000"/>
                </a:spcBef>
              </a:pPr>
              <a:r>
                <a:rPr lang="en-US" altLang="en-US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Outputs </a:t>
              </a:r>
              <a:r>
                <a:rPr lang="en-US" alt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— Projected financial statements (pro forma). Financial ratios. Sources and uses of funds.</a:t>
              </a:r>
            </a:p>
            <a:p>
              <a:pPr>
                <a:spcBef>
                  <a:spcPct val="50000"/>
                </a:spcBef>
              </a:pPr>
              <a:endParaRPr lang="en-US" altLang="en-US" sz="1000" dirty="0">
                <a:latin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sz="1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1979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Models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Pro Formas</a:t>
            </a:r>
          </a:p>
          <a:p>
            <a:pPr lvl="1"/>
            <a:r>
              <a:rPr lang="en-US" altLang="en-US" sz="2800" dirty="0"/>
              <a:t>Projected or forecasted financial statements</a:t>
            </a:r>
          </a:p>
          <a:p>
            <a:r>
              <a:rPr lang="en-US" altLang="en-US" sz="2800" dirty="0"/>
              <a:t>Percentage of Sales Model</a:t>
            </a:r>
          </a:p>
          <a:p>
            <a:pPr lvl="1"/>
            <a:r>
              <a:rPr lang="en-US" altLang="en-US" sz="2400" dirty="0"/>
              <a:t>Planning model in which sales forecasts are the driving variable and most other variables are proportional to sales</a:t>
            </a:r>
          </a:p>
          <a:p>
            <a:r>
              <a:rPr lang="en-US" altLang="en-US" sz="2800" dirty="0"/>
              <a:t>Balancing Item</a:t>
            </a:r>
          </a:p>
          <a:p>
            <a:pPr lvl="1"/>
            <a:r>
              <a:rPr lang="en-US" altLang="en-US" sz="2400" dirty="0"/>
              <a:t>Variable that adjusts to maintain the consistency of a financial plan</a:t>
            </a:r>
          </a:p>
          <a:p>
            <a:pPr lvl="1"/>
            <a:r>
              <a:rPr lang="en-US" altLang="en-US" sz="2400" dirty="0"/>
              <a:t>Also called a plug</a:t>
            </a:r>
          </a:p>
        </p:txBody>
      </p:sp>
    </p:spTree>
    <p:extLst>
      <p:ext uri="{BB962C8B-B14F-4D97-AF65-F5344CB8AC3E}">
        <p14:creationId xmlns:p14="http://schemas.microsoft.com/office/powerpoint/2010/main" val="299788335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Planning Models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4724400"/>
            <a:ext cx="7840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By entering data provided for each variable, the remaining variable is the “plug”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Data is determined by “policy” or “rules” established by the company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081" y="1667933"/>
            <a:ext cx="168177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Net Income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1213" y="1676399"/>
            <a:ext cx="14552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Dividends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6435" y="1676399"/>
            <a:ext cx="24677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Retained Earnings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301" y="2666998"/>
            <a:ext cx="166475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New Assets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6435" y="2666999"/>
            <a:ext cx="24677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Retained Earnings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4400" y="2667000"/>
            <a:ext cx="251585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External Financing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4400" y="3776130"/>
            <a:ext cx="2515851" cy="510778"/>
          </a:xfrm>
          <a:prstGeom prst="roundRect">
            <a:avLst/>
          </a:prstGeom>
          <a:solidFill>
            <a:srgbClr val="458B8A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External Financing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8780" y="3776130"/>
            <a:ext cx="1472091" cy="510778"/>
          </a:xfrm>
          <a:prstGeom prst="roundRect">
            <a:avLst/>
          </a:prstGeom>
          <a:solidFill>
            <a:srgbClr val="458B8A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New Debt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3998" y="3776130"/>
            <a:ext cx="1653603" cy="510778"/>
          </a:xfrm>
          <a:prstGeom prst="roundRect">
            <a:avLst/>
          </a:prstGeom>
          <a:solidFill>
            <a:srgbClr val="458B8A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New Equity</a:t>
            </a:r>
          </a:p>
        </p:txBody>
      </p:sp>
      <p:sp>
        <p:nvSpPr>
          <p:cNvPr id="8" name="Equal 7"/>
          <p:cNvSpPr/>
          <p:nvPr/>
        </p:nvSpPr>
        <p:spPr bwMode="auto">
          <a:xfrm>
            <a:off x="2218338" y="1731664"/>
            <a:ext cx="474062" cy="38100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5410200" y="1714802"/>
            <a:ext cx="397862" cy="39786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Equal 23"/>
          <p:cNvSpPr/>
          <p:nvPr/>
        </p:nvSpPr>
        <p:spPr bwMode="auto">
          <a:xfrm>
            <a:off x="2218338" y="2707330"/>
            <a:ext cx="474062" cy="381000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Equal 24"/>
          <p:cNvSpPr/>
          <p:nvPr/>
        </p:nvSpPr>
        <p:spPr bwMode="auto">
          <a:xfrm>
            <a:off x="5460218" y="3833396"/>
            <a:ext cx="474062" cy="381000"/>
          </a:xfrm>
          <a:prstGeom prst="mathEqua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Plus 27"/>
          <p:cNvSpPr/>
          <p:nvPr/>
        </p:nvSpPr>
        <p:spPr bwMode="auto">
          <a:xfrm>
            <a:off x="5460218" y="2698899"/>
            <a:ext cx="397862" cy="397862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Plus 28"/>
          <p:cNvSpPr/>
          <p:nvPr/>
        </p:nvSpPr>
        <p:spPr bwMode="auto">
          <a:xfrm>
            <a:off x="3505200" y="3824965"/>
            <a:ext cx="397862" cy="397862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003893" y="2260600"/>
            <a:ext cx="110907" cy="381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7149224" y="3276600"/>
            <a:ext cx="110907" cy="381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0942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Mattress </a:t>
            </a:r>
            <a:r>
              <a:rPr lang="en-US" altLang="en-US" sz="2000" dirty="0"/>
              <a:t>(1 of 7)</a:t>
            </a:r>
            <a:endParaRPr lang="en-US" altLang="en-US" dirty="0"/>
          </a:p>
        </p:txBody>
      </p:sp>
      <p:pic>
        <p:nvPicPr>
          <p:cNvPr id="3" name="Table Placeholder 2"/>
          <p:cNvPicPr>
            <a:picLocks noGrp="1" noChangeAspect="1"/>
          </p:cNvPicPr>
          <p:nvPr>
            <p:ph type="tbl" idx="4294967295"/>
          </p:nvPr>
        </p:nvPicPr>
        <p:blipFill>
          <a:blip r:embed="rId2"/>
          <a:stretch>
            <a:fillRect/>
          </a:stretch>
        </p:blipFill>
        <p:spPr>
          <a:xfrm>
            <a:off x="667227" y="2057400"/>
            <a:ext cx="7772400" cy="3641725"/>
          </a:xfrm>
          <a:prstGeom prst="rect">
            <a:avLst/>
          </a:prstGeom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9227" y="122429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2016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1815912691"/>
      </p:ext>
    </p:extLst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BMM4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PPT_BMM_9e_TEMPLATE</Template>
  <TotalTime>1879</TotalTime>
  <Pages>8923980</Pages>
  <Words>816</Words>
  <Application>Microsoft Office PowerPoint</Application>
  <PresentationFormat>On-screen Show (4:3)</PresentationFormat>
  <Paragraphs>259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BMM4e</vt:lpstr>
      <vt:lpstr>PowerPoint Presentation</vt:lpstr>
      <vt:lpstr>Topics Covered</vt:lpstr>
      <vt:lpstr>Financial Planning (1 of 3)</vt:lpstr>
      <vt:lpstr>Financial Planning (2 of 3)</vt:lpstr>
      <vt:lpstr>Financial Planning (3 of 3)</vt:lpstr>
      <vt:lpstr>Financial Planning Models (1 of 3)</vt:lpstr>
      <vt:lpstr>Financial Planning Models (2 of 3)</vt:lpstr>
      <vt:lpstr>Financial Planning Models (3 of 3)</vt:lpstr>
      <vt:lpstr>Dynamic Mattress (1 of 7)</vt:lpstr>
      <vt:lpstr>Dynamic Mattress (2 of 7)</vt:lpstr>
      <vt:lpstr>Dynamic Mattress (3 of 7)</vt:lpstr>
      <vt:lpstr>Dynamic Mattress (4 of 7)</vt:lpstr>
      <vt:lpstr>Dynamic Mattress (5 of 7)</vt:lpstr>
      <vt:lpstr>Dynamic Mattress (6 of 7)</vt:lpstr>
      <vt:lpstr>Dynamic Mattress (7 of 7)</vt:lpstr>
      <vt:lpstr>Pitfalls</vt:lpstr>
      <vt:lpstr>External Financing and Growth (1 of 2) </vt:lpstr>
      <vt:lpstr>External Financing and Growth (2 of 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Aysegul KURTULGAN</cp:lastModifiedBy>
  <cp:revision>222</cp:revision>
  <cp:lastPrinted>2019-10-22T08:57:12Z</cp:lastPrinted>
  <dcterms:created xsi:type="dcterms:W3CDTF">1997-10-06T19:15:22Z</dcterms:created>
  <dcterms:modified xsi:type="dcterms:W3CDTF">2019-10-22T09:35:20Z</dcterms:modified>
</cp:coreProperties>
</file>