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70" r:id="rId12"/>
    <p:sldId id="271" r:id="rId13"/>
    <p:sldId id="272" r:id="rId14"/>
    <p:sldId id="279" r:id="rId15"/>
    <p:sldId id="280" r:id="rId16"/>
    <p:sldId id="273" r:id="rId17"/>
    <p:sldId id="274" r:id="rId18"/>
    <p:sldId id="281" r:id="rId19"/>
    <p:sldId id="282" r:id="rId20"/>
    <p:sldId id="283" r:id="rId21"/>
    <p:sldId id="284" r:id="rId22"/>
    <p:sldId id="275" r:id="rId23"/>
    <p:sldId id="276" r:id="rId24"/>
    <p:sldId id="277" r:id="rId25"/>
    <p:sldId id="278" r:id="rId2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0602" autoAdjust="0"/>
  </p:normalViewPr>
  <p:slideViewPr>
    <p:cSldViewPr>
      <p:cViewPr varScale="1">
        <p:scale>
          <a:sx n="38" d="100"/>
          <a:sy n="38" d="100"/>
        </p:scale>
        <p:origin x="472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083A69-F5D1-477E-AFA8-4F930118159C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9AE4A-DD80-4E8D-AB47-E38115B06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542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lgi</a:t>
            </a:r>
            <a:r>
              <a:rPr lang="en-US" dirty="0"/>
              <a:t> </a:t>
            </a:r>
            <a:r>
              <a:rPr lang="en-US" dirty="0" err="1"/>
              <a:t>zamiri</a:t>
            </a:r>
            <a:r>
              <a:rPr lang="en-US" dirty="0"/>
              <a:t>, </a:t>
            </a:r>
            <a:r>
              <a:rPr lang="en-US" dirty="0" err="1"/>
              <a:t>nitelediği</a:t>
            </a:r>
            <a:r>
              <a:rPr lang="en-US" dirty="0"/>
              <a:t> </a:t>
            </a:r>
            <a:r>
              <a:rPr lang="en-US" dirty="0" err="1"/>
              <a:t>ismi</a:t>
            </a:r>
            <a:r>
              <a:rPr lang="en-US" dirty="0"/>
              <a:t>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adlandırır</a:t>
            </a:r>
            <a:r>
              <a:rPr lang="en-US" dirty="0"/>
              <a:t>. </a:t>
            </a:r>
            <a:r>
              <a:rPr lang="en-US" dirty="0" err="1"/>
              <a:t>Örneğin</a:t>
            </a:r>
            <a:r>
              <a:rPr lang="en-US" dirty="0"/>
              <a:t>, '</a:t>
            </a:r>
            <a:r>
              <a:rPr lang="en-US" dirty="0" err="1"/>
              <a:t>Doğduğum</a:t>
            </a:r>
            <a:r>
              <a:rPr lang="en-US" dirty="0"/>
              <a:t> </a:t>
            </a:r>
            <a:r>
              <a:rPr lang="en-US" dirty="0" err="1"/>
              <a:t>şehir</a:t>
            </a:r>
            <a:r>
              <a:rPr lang="en-US" dirty="0"/>
              <a:t> </a:t>
            </a:r>
            <a:r>
              <a:rPr lang="en-US" dirty="0" err="1"/>
              <a:t>akşam</a:t>
            </a:r>
            <a:r>
              <a:rPr lang="en-US" dirty="0"/>
              <a:t> 8'de </a:t>
            </a:r>
            <a:r>
              <a:rPr lang="en-US" dirty="0" err="1"/>
              <a:t>uykuya</a:t>
            </a:r>
            <a:r>
              <a:rPr lang="en-US" dirty="0"/>
              <a:t> </a:t>
            </a:r>
            <a:r>
              <a:rPr lang="en-US" dirty="0" err="1"/>
              <a:t>dalar</a:t>
            </a:r>
            <a:r>
              <a:rPr lang="en-US" dirty="0"/>
              <a:t>' </a:t>
            </a:r>
            <a:r>
              <a:rPr lang="en-US" dirty="0" err="1"/>
              <a:t>cümlesinde</a:t>
            </a:r>
            <a:r>
              <a:rPr lang="en-US" dirty="0"/>
              <a:t>, 'where' </a:t>
            </a:r>
            <a:r>
              <a:rPr lang="en-US" dirty="0" err="1"/>
              <a:t>kelimesi</a:t>
            </a:r>
            <a:r>
              <a:rPr lang="en-US" dirty="0"/>
              <a:t> 'town' (</a:t>
            </a:r>
            <a:r>
              <a:rPr lang="en-US" dirty="0" err="1"/>
              <a:t>şehir</a:t>
            </a:r>
            <a:r>
              <a:rPr lang="en-US" dirty="0"/>
              <a:t>) </a:t>
            </a:r>
            <a:r>
              <a:rPr lang="en-US" dirty="0" err="1"/>
              <a:t>ismini</a:t>
            </a:r>
            <a:r>
              <a:rPr lang="en-US" dirty="0"/>
              <a:t> </a:t>
            </a:r>
            <a:r>
              <a:rPr lang="en-US" dirty="0" err="1"/>
              <a:t>nitelemektedir</a:t>
            </a:r>
            <a:r>
              <a:rPr lang="en-US" dirty="0"/>
              <a:t>. </a:t>
            </a:r>
            <a:r>
              <a:rPr lang="en-US" dirty="0" err="1"/>
              <a:t>Ayrıca</a:t>
            </a:r>
            <a:r>
              <a:rPr lang="en-US" dirty="0"/>
              <a:t>, 'that' de </a:t>
            </a:r>
            <a:r>
              <a:rPr lang="en-US" dirty="0" err="1"/>
              <a:t>sıkça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ilgi</a:t>
            </a:r>
            <a:r>
              <a:rPr lang="en-US" dirty="0"/>
              <a:t> </a:t>
            </a:r>
            <a:r>
              <a:rPr lang="en-US" dirty="0" err="1"/>
              <a:t>zamiridir</a:t>
            </a:r>
            <a:r>
              <a:rPr lang="en-US" dirty="0"/>
              <a:t>."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9AE4A-DD80-4E8D-AB47-E38115B06F9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414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İl</a:t>
            </a:r>
            <a:r>
              <a:rPr lang="en-US" dirty="0" err="1"/>
              <a:t>gi</a:t>
            </a:r>
            <a:r>
              <a:rPr lang="en-US" dirty="0"/>
              <a:t> </a:t>
            </a:r>
            <a:r>
              <a:rPr lang="en-US" dirty="0" err="1"/>
              <a:t>zamiri</a:t>
            </a:r>
            <a:r>
              <a:rPr lang="en-US" dirty="0"/>
              <a:t>, </a:t>
            </a:r>
            <a:r>
              <a:rPr lang="en-US" dirty="0" err="1"/>
              <a:t>nitelediği</a:t>
            </a:r>
            <a:r>
              <a:rPr lang="en-US" dirty="0"/>
              <a:t> </a:t>
            </a:r>
            <a:r>
              <a:rPr lang="en-US" dirty="0" err="1"/>
              <a:t>ismi</a:t>
            </a:r>
            <a:r>
              <a:rPr lang="en-US" dirty="0"/>
              <a:t>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adlandırır</a:t>
            </a:r>
            <a:r>
              <a:rPr lang="en-US" dirty="0"/>
              <a:t>. </a:t>
            </a:r>
            <a:r>
              <a:rPr lang="en-US" dirty="0" err="1"/>
              <a:t>Örneğin</a:t>
            </a:r>
            <a:r>
              <a:rPr lang="en-US" dirty="0"/>
              <a:t>, '</a:t>
            </a:r>
            <a:r>
              <a:rPr lang="en-US" dirty="0" err="1"/>
              <a:t>Doğduğum</a:t>
            </a:r>
            <a:r>
              <a:rPr lang="en-US" dirty="0"/>
              <a:t> </a:t>
            </a:r>
            <a:r>
              <a:rPr lang="en-US" dirty="0" err="1"/>
              <a:t>şehir</a:t>
            </a:r>
            <a:r>
              <a:rPr lang="en-US" dirty="0"/>
              <a:t> </a:t>
            </a:r>
            <a:r>
              <a:rPr lang="en-US" dirty="0" err="1"/>
              <a:t>akşam</a:t>
            </a:r>
            <a:r>
              <a:rPr lang="en-US" dirty="0"/>
              <a:t> 8'de </a:t>
            </a:r>
            <a:r>
              <a:rPr lang="en-US" dirty="0" err="1"/>
              <a:t>uykuya</a:t>
            </a:r>
            <a:r>
              <a:rPr lang="en-US" dirty="0"/>
              <a:t> </a:t>
            </a:r>
            <a:r>
              <a:rPr lang="en-US" dirty="0" err="1"/>
              <a:t>dalar</a:t>
            </a:r>
            <a:r>
              <a:rPr lang="en-US" dirty="0"/>
              <a:t>' </a:t>
            </a:r>
            <a:r>
              <a:rPr lang="en-US" dirty="0" err="1"/>
              <a:t>cümlesinde</a:t>
            </a:r>
            <a:r>
              <a:rPr lang="en-US" dirty="0"/>
              <a:t>, 'where' </a:t>
            </a:r>
            <a:r>
              <a:rPr lang="en-US" dirty="0" err="1"/>
              <a:t>kelimesi</a:t>
            </a:r>
            <a:r>
              <a:rPr lang="en-US" dirty="0"/>
              <a:t> 'town' (</a:t>
            </a:r>
            <a:r>
              <a:rPr lang="en-US" dirty="0" err="1"/>
              <a:t>şehir</a:t>
            </a:r>
            <a:r>
              <a:rPr lang="en-US" dirty="0"/>
              <a:t>) </a:t>
            </a:r>
            <a:r>
              <a:rPr lang="en-US" dirty="0" err="1"/>
              <a:t>ismini</a:t>
            </a:r>
            <a:r>
              <a:rPr lang="en-US" dirty="0"/>
              <a:t> </a:t>
            </a:r>
            <a:r>
              <a:rPr lang="en-US" dirty="0" err="1"/>
              <a:t>nitelemektedir</a:t>
            </a:r>
            <a:r>
              <a:rPr lang="en-US" dirty="0"/>
              <a:t>. </a:t>
            </a:r>
            <a:r>
              <a:rPr lang="en-US" dirty="0" err="1"/>
              <a:t>Ayrıca</a:t>
            </a:r>
            <a:r>
              <a:rPr lang="en-US" dirty="0"/>
              <a:t>, 'that' de </a:t>
            </a:r>
            <a:r>
              <a:rPr lang="en-US" dirty="0" err="1"/>
              <a:t>sıkça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ilgi</a:t>
            </a:r>
            <a:r>
              <a:rPr lang="en-US" dirty="0"/>
              <a:t> </a:t>
            </a:r>
            <a:r>
              <a:rPr lang="en-US" dirty="0" err="1"/>
              <a:t>zamiridir</a:t>
            </a:r>
            <a:r>
              <a:rPr lang="en-US" dirty="0"/>
              <a:t>."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9AE4A-DD80-4E8D-AB47-E38115B06F9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646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Kısıtlayıcı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(non-defining) </a:t>
            </a:r>
            <a:r>
              <a:rPr lang="en-US" dirty="0" err="1"/>
              <a:t>sıfat</a:t>
            </a:r>
            <a:r>
              <a:rPr lang="en-US" dirty="0"/>
              <a:t> </a:t>
            </a:r>
            <a:r>
              <a:rPr lang="en-US" dirty="0" err="1"/>
              <a:t>cümleleri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Bu </a:t>
            </a:r>
            <a:r>
              <a:rPr lang="en-US" dirty="0" err="1"/>
              <a:t>tür</a:t>
            </a:r>
            <a:r>
              <a:rPr lang="en-US" dirty="0"/>
              <a:t> </a:t>
            </a:r>
            <a:r>
              <a:rPr lang="en-US" dirty="0" err="1"/>
              <a:t>cümleler</a:t>
            </a:r>
            <a:r>
              <a:rPr lang="en-US" dirty="0"/>
              <a:t>, ana </a:t>
            </a:r>
            <a:r>
              <a:rPr lang="en-US" dirty="0" err="1"/>
              <a:t>cümledeki</a:t>
            </a:r>
            <a:r>
              <a:rPr lang="en-US" dirty="0"/>
              <a:t> </a:t>
            </a:r>
            <a:r>
              <a:rPr lang="en-US" dirty="0" err="1"/>
              <a:t>isim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ek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verir</a:t>
            </a:r>
            <a:r>
              <a:rPr lang="en-US" dirty="0"/>
              <a:t>, </a:t>
            </a:r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ismi</a:t>
            </a:r>
            <a:r>
              <a:rPr lang="en-US" dirty="0"/>
              <a:t> </a:t>
            </a:r>
            <a:r>
              <a:rPr lang="en-US" dirty="0" err="1"/>
              <a:t>tanımlamak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gerekli</a:t>
            </a:r>
            <a:r>
              <a:rPr lang="en-US" dirty="0"/>
              <a:t> </a:t>
            </a:r>
            <a:r>
              <a:rPr lang="en-US" dirty="0" err="1"/>
              <a:t>değildir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Virgüllerle</a:t>
            </a:r>
            <a:r>
              <a:rPr lang="en-US" dirty="0"/>
              <a:t> </a:t>
            </a:r>
            <a:r>
              <a:rPr lang="en-US" dirty="0" err="1"/>
              <a:t>ayrılırlar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Örnek: "Hawthorne Road, which runs past our house, is being repaved."</a:t>
            </a:r>
          </a:p>
          <a:p>
            <a:r>
              <a:rPr lang="en-US" dirty="0"/>
              <a:t>(Hawthorne </a:t>
            </a:r>
            <a:r>
              <a:rPr lang="en-US" dirty="0" err="1"/>
              <a:t>Yolu</a:t>
            </a:r>
            <a:r>
              <a:rPr lang="en-US" dirty="0"/>
              <a:t>, </a:t>
            </a:r>
            <a:r>
              <a:rPr lang="en-US" dirty="0" err="1"/>
              <a:t>evimizin</a:t>
            </a:r>
            <a:r>
              <a:rPr lang="en-US" dirty="0"/>
              <a:t> </a:t>
            </a:r>
            <a:r>
              <a:rPr lang="en-US" dirty="0" err="1"/>
              <a:t>önünden</a:t>
            </a:r>
            <a:r>
              <a:rPr lang="en-US" dirty="0"/>
              <a:t> </a:t>
            </a:r>
            <a:r>
              <a:rPr lang="en-US" dirty="0" err="1"/>
              <a:t>geçen</a:t>
            </a:r>
            <a:r>
              <a:rPr lang="en-US" dirty="0"/>
              <a:t>,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asfaltlanıyor</a:t>
            </a:r>
            <a:r>
              <a:rPr lang="en-US" dirty="0"/>
              <a:t>.)</a:t>
            </a:r>
          </a:p>
          <a:p>
            <a:endParaRPr lang="en-US" dirty="0"/>
          </a:p>
          <a:p>
            <a:r>
              <a:rPr lang="en-US" dirty="0" err="1"/>
              <a:t>Burada</a:t>
            </a:r>
            <a:r>
              <a:rPr lang="en-US" dirty="0"/>
              <a:t> "which runs past our house" </a:t>
            </a:r>
            <a:r>
              <a:rPr lang="en-US" dirty="0" err="1"/>
              <a:t>kısmı</a:t>
            </a:r>
            <a:r>
              <a:rPr lang="en-US" dirty="0"/>
              <a:t> ek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vermektedir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virgüllerle</a:t>
            </a:r>
            <a:r>
              <a:rPr lang="en-US" dirty="0"/>
              <a:t> </a:t>
            </a:r>
            <a:r>
              <a:rPr lang="en-US" dirty="0" err="1"/>
              <a:t>ayrılmıştır</a:t>
            </a:r>
            <a:r>
              <a:rPr lang="en-US" dirty="0"/>
              <a:t>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9AE4A-DD80-4E8D-AB47-E38115B06F9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834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(defining) </a:t>
            </a:r>
            <a:r>
              <a:rPr lang="en-US" dirty="0" err="1"/>
              <a:t>sıfat</a:t>
            </a:r>
            <a:r>
              <a:rPr lang="en-US" dirty="0"/>
              <a:t> </a:t>
            </a:r>
            <a:r>
              <a:rPr lang="en-US" dirty="0" err="1"/>
              <a:t>cümleleri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Bu </a:t>
            </a:r>
            <a:r>
              <a:rPr lang="en-US" dirty="0" err="1"/>
              <a:t>tür</a:t>
            </a:r>
            <a:r>
              <a:rPr lang="en-US" dirty="0"/>
              <a:t> </a:t>
            </a:r>
            <a:r>
              <a:rPr lang="en-US" dirty="0" err="1"/>
              <a:t>cümleler</a:t>
            </a:r>
            <a:r>
              <a:rPr lang="en-US" dirty="0"/>
              <a:t>, ana </a:t>
            </a:r>
            <a:r>
              <a:rPr lang="en-US" dirty="0" err="1"/>
              <a:t>cümledeki</a:t>
            </a:r>
            <a:r>
              <a:rPr lang="en-US" dirty="0"/>
              <a:t> </a:t>
            </a:r>
            <a:r>
              <a:rPr lang="en-US" dirty="0" err="1"/>
              <a:t>ismi</a:t>
            </a:r>
            <a:r>
              <a:rPr lang="en-US" dirty="0"/>
              <a:t> </a:t>
            </a:r>
            <a:r>
              <a:rPr lang="en-US" dirty="0" err="1"/>
              <a:t>tanımlamak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belirlemek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gereklidir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Virgüllerle</a:t>
            </a:r>
            <a:r>
              <a:rPr lang="en-US" dirty="0"/>
              <a:t> </a:t>
            </a:r>
            <a:r>
              <a:rPr lang="en-US" dirty="0" err="1"/>
              <a:t>ayrılmazlar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Örnek: "The road that runs past our house is being repaved."</a:t>
            </a:r>
          </a:p>
          <a:p>
            <a:r>
              <a:rPr lang="en-US" dirty="0"/>
              <a:t>(</a:t>
            </a:r>
            <a:r>
              <a:rPr lang="en-US" dirty="0" err="1"/>
              <a:t>Evimizin</a:t>
            </a:r>
            <a:r>
              <a:rPr lang="en-US" dirty="0"/>
              <a:t> </a:t>
            </a:r>
            <a:r>
              <a:rPr lang="en-US" dirty="0" err="1"/>
              <a:t>önünden</a:t>
            </a:r>
            <a:r>
              <a:rPr lang="en-US" dirty="0"/>
              <a:t> </a:t>
            </a:r>
            <a:r>
              <a:rPr lang="en-US" dirty="0" err="1"/>
              <a:t>geçen</a:t>
            </a:r>
            <a:r>
              <a:rPr lang="en-US" dirty="0"/>
              <a:t> </a:t>
            </a:r>
            <a:r>
              <a:rPr lang="en-US" dirty="0" err="1"/>
              <a:t>yol</a:t>
            </a:r>
            <a:r>
              <a:rPr lang="en-US" dirty="0"/>
              <a:t>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asfaltlanıyor</a:t>
            </a:r>
            <a:r>
              <a:rPr lang="en-US" dirty="0"/>
              <a:t>.)</a:t>
            </a:r>
          </a:p>
          <a:p>
            <a:endParaRPr lang="en-US" dirty="0"/>
          </a:p>
          <a:p>
            <a:r>
              <a:rPr lang="en-US" dirty="0" err="1"/>
              <a:t>Burada</a:t>
            </a:r>
            <a:r>
              <a:rPr lang="en-US" dirty="0"/>
              <a:t> "that runs past our house" </a:t>
            </a:r>
            <a:r>
              <a:rPr lang="en-US" dirty="0" err="1"/>
              <a:t>kısmı</a:t>
            </a:r>
            <a:r>
              <a:rPr lang="en-US" dirty="0"/>
              <a:t> </a:t>
            </a:r>
            <a:r>
              <a:rPr lang="en-US" dirty="0" err="1"/>
              <a:t>yolu</a:t>
            </a:r>
            <a:r>
              <a:rPr lang="en-US" dirty="0"/>
              <a:t> </a:t>
            </a:r>
            <a:r>
              <a:rPr lang="en-US" dirty="0" err="1"/>
              <a:t>tanımlamak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gereklidir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virgüllerle</a:t>
            </a:r>
            <a:r>
              <a:rPr lang="en-US" dirty="0"/>
              <a:t> </a:t>
            </a:r>
            <a:r>
              <a:rPr lang="en-US" dirty="0" err="1"/>
              <a:t>ayrılmamıştır</a:t>
            </a:r>
            <a:r>
              <a:rPr lang="en-US" dirty="0"/>
              <a:t>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9AE4A-DD80-4E8D-AB47-E38115B06F9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27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 err="1">
                <a:effectLst/>
                <a:latin typeface="fkGroteskNeue"/>
              </a:rPr>
              <a:t>Şimdi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Türkçe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ve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İngilizce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örneklerle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konuyu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pekiştirelim</a:t>
            </a:r>
            <a:r>
              <a:rPr lang="en-US" b="0" i="0" dirty="0">
                <a:effectLst/>
                <a:latin typeface="fkGroteskNeue"/>
              </a:rPr>
              <a:t>. </a:t>
            </a:r>
            <a:r>
              <a:rPr lang="en-US" b="0" i="0" dirty="0" err="1">
                <a:effectLst/>
                <a:latin typeface="fkGroteskNeue"/>
              </a:rPr>
              <a:t>Örneğin</a:t>
            </a:r>
            <a:r>
              <a:rPr lang="en-US" b="0" i="0" dirty="0">
                <a:effectLst/>
                <a:latin typeface="fkGroteskNeue"/>
              </a:rPr>
              <a:t>, 'Para </a:t>
            </a:r>
            <a:r>
              <a:rPr lang="en-US" b="0" i="0" dirty="0" err="1">
                <a:effectLst/>
                <a:latin typeface="fkGroteskNeue"/>
              </a:rPr>
              <a:t>biriktirmek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isteyen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bir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ev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hanımı</a:t>
            </a:r>
            <a:r>
              <a:rPr lang="en-US" b="0" i="0" dirty="0">
                <a:effectLst/>
                <a:latin typeface="fkGroteskNeue"/>
              </a:rPr>
              <a:t>, </a:t>
            </a:r>
            <a:r>
              <a:rPr lang="en-US" b="0" i="0" dirty="0" err="1">
                <a:effectLst/>
                <a:latin typeface="fkGroteskNeue"/>
              </a:rPr>
              <a:t>dikkatli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olarak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alışveriş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yapmalıdır</a:t>
            </a:r>
            <a:r>
              <a:rPr lang="en-US" b="0" i="0" dirty="0">
                <a:effectLst/>
                <a:latin typeface="fkGroteskNeue"/>
              </a:rPr>
              <a:t>' </a:t>
            </a:r>
            <a:r>
              <a:rPr lang="en-US" b="0" i="0" dirty="0" err="1">
                <a:effectLst/>
                <a:latin typeface="fkGroteskNeue"/>
              </a:rPr>
              <a:t>cümlesinde</a:t>
            </a:r>
            <a:r>
              <a:rPr lang="en-US" b="0" i="0" dirty="0">
                <a:effectLst/>
                <a:latin typeface="fkGroteskNeue"/>
              </a:rPr>
              <a:t> 'para </a:t>
            </a:r>
            <a:r>
              <a:rPr lang="en-US" b="0" i="0" dirty="0" err="1">
                <a:effectLst/>
                <a:latin typeface="fkGroteskNeue"/>
              </a:rPr>
              <a:t>biriktirmek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isteyen</a:t>
            </a:r>
            <a:r>
              <a:rPr lang="en-US" b="0" i="0" dirty="0">
                <a:effectLst/>
                <a:latin typeface="fkGroteskNeue"/>
              </a:rPr>
              <a:t>' </a:t>
            </a:r>
            <a:r>
              <a:rPr lang="en-US" b="0" i="0" dirty="0" err="1">
                <a:effectLst/>
                <a:latin typeface="fkGroteskNeue"/>
              </a:rPr>
              <a:t>bir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sıfat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cümlesidir</a:t>
            </a:r>
            <a:r>
              <a:rPr lang="en-US" b="0" i="0" dirty="0">
                <a:effectLst/>
                <a:latin typeface="fkGroteskNeue"/>
              </a:rPr>
              <a:t>. </a:t>
            </a:r>
            <a:r>
              <a:rPr lang="en-US" b="0" i="0" dirty="0" err="1">
                <a:effectLst/>
                <a:latin typeface="fkGroteskNeue"/>
              </a:rPr>
              <a:t>İngilizcede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bu</a:t>
            </a:r>
            <a:r>
              <a:rPr lang="en-US" b="0" i="0" dirty="0">
                <a:effectLst/>
                <a:latin typeface="fkGroteskNeue"/>
              </a:rPr>
              <a:t> 'A housewife who wants to save money must shop carefully' </a:t>
            </a:r>
            <a:r>
              <a:rPr lang="en-US" b="0" i="0" dirty="0" err="1">
                <a:effectLst/>
                <a:latin typeface="fkGroteskNeue"/>
              </a:rPr>
              <a:t>şeklinde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ifade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edilir</a:t>
            </a:r>
            <a:r>
              <a:rPr lang="en-US" b="0" i="0" dirty="0">
                <a:effectLst/>
                <a:latin typeface="fkGroteskNeue"/>
              </a:rPr>
              <a:t>."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9AE4A-DD80-4E8D-AB47-E38115B06F9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7370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9AE4A-DD80-4E8D-AB47-E38115B06F9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22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effectLst/>
                <a:latin typeface="fkGroteskNeue"/>
              </a:rPr>
              <a:t>Bazen </a:t>
            </a:r>
            <a:r>
              <a:rPr lang="en-US" b="0" i="0" dirty="0" err="1">
                <a:effectLst/>
                <a:latin typeface="fkGroteskNeue"/>
              </a:rPr>
              <a:t>sıfat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cümlelerinde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bazı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kelimeleri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çıkarabiliriz</a:t>
            </a:r>
            <a:r>
              <a:rPr lang="en-US" b="0" i="0" dirty="0">
                <a:effectLst/>
                <a:latin typeface="fkGroteskNeue"/>
              </a:rPr>
              <a:t>. </a:t>
            </a:r>
            <a:r>
              <a:rPr lang="en-US" b="0" i="0" dirty="0" err="1">
                <a:effectLst/>
                <a:latin typeface="fkGroteskNeue"/>
              </a:rPr>
              <a:t>Örneğin</a:t>
            </a:r>
            <a:r>
              <a:rPr lang="en-US" b="0" i="0" dirty="0">
                <a:effectLst/>
                <a:latin typeface="fkGroteskNeue"/>
              </a:rPr>
              <a:t>, 'The lady (who is) drinking tea is our new manager' </a:t>
            </a:r>
            <a:r>
              <a:rPr lang="en-US" b="0" i="0" dirty="0" err="1">
                <a:effectLst/>
                <a:latin typeface="fkGroteskNeue"/>
              </a:rPr>
              <a:t>cümlesinde</a:t>
            </a:r>
            <a:r>
              <a:rPr lang="en-US" b="0" i="0" dirty="0">
                <a:effectLst/>
                <a:latin typeface="fkGroteskNeue"/>
              </a:rPr>
              <a:t> 'who is' </a:t>
            </a:r>
            <a:r>
              <a:rPr lang="en-US" b="0" i="0" dirty="0" err="1">
                <a:effectLst/>
                <a:latin typeface="fkGroteskNeue"/>
              </a:rPr>
              <a:t>kısmını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çıkarabiliriz</a:t>
            </a:r>
            <a:r>
              <a:rPr lang="en-US" b="0" i="0" dirty="0">
                <a:effectLst/>
                <a:latin typeface="fkGroteskNeue"/>
              </a:rPr>
              <a:t>. </a:t>
            </a:r>
            <a:r>
              <a:rPr lang="en-US" b="0" i="0" dirty="0" err="1">
                <a:effectLst/>
                <a:latin typeface="fkGroteskNeue"/>
              </a:rPr>
              <a:t>Türkçede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bu</a:t>
            </a:r>
            <a:r>
              <a:rPr lang="en-US" b="0" i="0" dirty="0">
                <a:effectLst/>
                <a:latin typeface="fkGroteskNeue"/>
              </a:rPr>
              <a:t> 'Çay </a:t>
            </a:r>
            <a:r>
              <a:rPr lang="en-US" b="0" i="0" dirty="0" err="1">
                <a:effectLst/>
                <a:latin typeface="fkGroteskNeue"/>
              </a:rPr>
              <a:t>içen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kadın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bizim</a:t>
            </a:r>
            <a:r>
              <a:rPr lang="en-US" b="0" i="0" dirty="0">
                <a:effectLst/>
                <a:latin typeface="fkGroteskNeue"/>
              </a:rPr>
              <a:t> yeni </a:t>
            </a:r>
            <a:r>
              <a:rPr lang="en-US" b="0" i="0" dirty="0" err="1">
                <a:effectLst/>
                <a:latin typeface="fkGroteskNeue"/>
              </a:rPr>
              <a:t>müdürümüzdür</a:t>
            </a:r>
            <a:r>
              <a:rPr lang="en-US" b="0" i="0" dirty="0">
                <a:effectLst/>
                <a:latin typeface="fkGroteskNeue"/>
              </a:rPr>
              <a:t>' </a:t>
            </a:r>
            <a:r>
              <a:rPr lang="en-US" b="0" i="0" dirty="0" err="1">
                <a:effectLst/>
                <a:latin typeface="fkGroteskNeue"/>
              </a:rPr>
              <a:t>şeklinde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ifade</a:t>
            </a:r>
            <a:r>
              <a:rPr lang="en-US" b="0" i="0" dirty="0">
                <a:effectLst/>
                <a:latin typeface="fkGroteskNeue"/>
              </a:rPr>
              <a:t> </a:t>
            </a:r>
            <a:r>
              <a:rPr lang="en-US" b="0" i="0" dirty="0" err="1">
                <a:effectLst/>
                <a:latin typeface="fkGroteskNeue"/>
              </a:rPr>
              <a:t>edilir</a:t>
            </a:r>
            <a:r>
              <a:rPr lang="en-US" b="0" i="0" dirty="0">
                <a:effectLst/>
                <a:latin typeface="fkGroteskNeue"/>
              </a:rPr>
              <a:t>."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9AE4A-DD80-4E8D-AB47-E38115B06F9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281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ürkçede</a:t>
            </a:r>
            <a:r>
              <a:rPr lang="en-US" dirty="0"/>
              <a:t> </a:t>
            </a:r>
            <a:r>
              <a:rPr lang="en-US" dirty="0" err="1"/>
              <a:t>sıfat</a:t>
            </a:r>
            <a:r>
              <a:rPr lang="en-US" dirty="0"/>
              <a:t> </a:t>
            </a:r>
            <a:r>
              <a:rPr lang="en-US" dirty="0" err="1"/>
              <a:t>cümleleri</a:t>
            </a:r>
            <a:r>
              <a:rPr lang="en-US" dirty="0"/>
              <a:t> </a:t>
            </a:r>
            <a:r>
              <a:rPr lang="en-US" dirty="0" err="1"/>
              <a:t>yapmak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-En, -</a:t>
            </a:r>
            <a:r>
              <a:rPr lang="en-US" dirty="0" err="1"/>
              <a:t>EcEk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-</a:t>
            </a:r>
            <a:r>
              <a:rPr lang="en-US" dirty="0" err="1"/>
              <a:t>Dİk</a:t>
            </a:r>
            <a:r>
              <a:rPr lang="en-US" dirty="0"/>
              <a:t> </a:t>
            </a:r>
            <a:r>
              <a:rPr lang="en-US" dirty="0" err="1"/>
              <a:t>ekleri</a:t>
            </a:r>
            <a:r>
              <a:rPr lang="en-US" dirty="0"/>
              <a:t> </a:t>
            </a:r>
            <a:r>
              <a:rPr lang="en-US" dirty="0" err="1"/>
              <a:t>kullanılır</a:t>
            </a:r>
            <a:r>
              <a:rPr lang="en-US" dirty="0"/>
              <a:t>. </a:t>
            </a:r>
            <a:r>
              <a:rPr lang="en-US" dirty="0" err="1"/>
              <a:t>Örneğin</a:t>
            </a:r>
            <a:r>
              <a:rPr lang="en-US" dirty="0"/>
              <a:t>, '</a:t>
            </a:r>
            <a:r>
              <a:rPr lang="en-US" dirty="0" err="1"/>
              <a:t>Gazete</a:t>
            </a:r>
            <a:r>
              <a:rPr lang="en-US" dirty="0"/>
              <a:t> </a:t>
            </a:r>
            <a:r>
              <a:rPr lang="en-US" dirty="0" err="1"/>
              <a:t>okuyan</a:t>
            </a:r>
            <a:r>
              <a:rPr lang="en-US" dirty="0"/>
              <a:t> </a:t>
            </a:r>
            <a:r>
              <a:rPr lang="en-US" dirty="0" err="1"/>
              <a:t>adam</a:t>
            </a:r>
            <a:r>
              <a:rPr lang="en-US" dirty="0"/>
              <a:t> </a:t>
            </a:r>
            <a:r>
              <a:rPr lang="en-US" dirty="0" err="1"/>
              <a:t>telefona</a:t>
            </a:r>
            <a:r>
              <a:rPr lang="en-US" dirty="0"/>
              <a:t> </a:t>
            </a:r>
            <a:r>
              <a:rPr lang="en-US" dirty="0" err="1"/>
              <a:t>cevap</a:t>
            </a:r>
            <a:r>
              <a:rPr lang="en-US" dirty="0"/>
              <a:t> </a:t>
            </a:r>
            <a:r>
              <a:rPr lang="en-US" dirty="0" err="1"/>
              <a:t>verdi</a:t>
            </a:r>
            <a:r>
              <a:rPr lang="en-US" dirty="0"/>
              <a:t>' </a:t>
            </a:r>
            <a:r>
              <a:rPr lang="en-US" dirty="0" err="1"/>
              <a:t>cümlesinde</a:t>
            </a:r>
            <a:r>
              <a:rPr lang="en-US" dirty="0"/>
              <a:t> '</a:t>
            </a:r>
            <a:r>
              <a:rPr lang="en-US" dirty="0" err="1"/>
              <a:t>okuyan</a:t>
            </a:r>
            <a:r>
              <a:rPr lang="en-US" dirty="0"/>
              <a:t>' </a:t>
            </a:r>
            <a:r>
              <a:rPr lang="en-US" dirty="0" err="1"/>
              <a:t>kelimesi</a:t>
            </a:r>
            <a:r>
              <a:rPr lang="en-US" dirty="0"/>
              <a:t> -En </a:t>
            </a:r>
            <a:r>
              <a:rPr lang="en-US" dirty="0" err="1"/>
              <a:t>eki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yapılmış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sıfat</a:t>
            </a:r>
            <a:r>
              <a:rPr lang="en-US" dirty="0"/>
              <a:t> </a:t>
            </a:r>
            <a:r>
              <a:rPr lang="en-US" dirty="0" err="1"/>
              <a:t>cümlesidir</a:t>
            </a:r>
            <a:r>
              <a:rPr lang="en-US" dirty="0"/>
              <a:t>."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9AE4A-DD80-4E8D-AB47-E38115B06F9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77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 </a:t>
            </a:r>
            <a:r>
              <a:rPr lang="en-US" dirty="0" err="1"/>
              <a:t>olarak</a:t>
            </a:r>
            <a:r>
              <a:rPr lang="en-US" dirty="0"/>
              <a:t>, </a:t>
            </a:r>
            <a:r>
              <a:rPr lang="en-US" dirty="0" err="1"/>
              <a:t>Türkçe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İngilizce</a:t>
            </a:r>
            <a:r>
              <a:rPr lang="en-US" dirty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yapısal</a:t>
            </a:r>
            <a:r>
              <a:rPr lang="en-US" dirty="0"/>
              <a:t> </a:t>
            </a:r>
            <a:r>
              <a:rPr lang="en-US" dirty="0" err="1"/>
              <a:t>farklılıklara</a:t>
            </a:r>
            <a:r>
              <a:rPr lang="en-US" dirty="0"/>
              <a:t> </a:t>
            </a:r>
            <a:r>
              <a:rPr lang="en-US" dirty="0" err="1"/>
              <a:t>bakalım</a:t>
            </a:r>
            <a:r>
              <a:rPr lang="en-US" dirty="0"/>
              <a:t>. </a:t>
            </a:r>
            <a:r>
              <a:rPr lang="en-US" dirty="0" err="1"/>
              <a:t>Örneğin</a:t>
            </a:r>
            <a:r>
              <a:rPr lang="en-US" dirty="0"/>
              <a:t>, '</a:t>
            </a:r>
            <a:r>
              <a:rPr lang="en-US" dirty="0" err="1"/>
              <a:t>Dün</a:t>
            </a:r>
            <a:r>
              <a:rPr lang="en-US" dirty="0"/>
              <a:t> </a:t>
            </a:r>
            <a:r>
              <a:rPr lang="en-US" dirty="0" err="1"/>
              <a:t>aldığım</a:t>
            </a:r>
            <a:r>
              <a:rPr lang="en-US" dirty="0"/>
              <a:t> </a:t>
            </a:r>
            <a:r>
              <a:rPr lang="en-US" dirty="0" err="1"/>
              <a:t>kitap</a:t>
            </a:r>
            <a:r>
              <a:rPr lang="en-US" dirty="0"/>
              <a:t> </a:t>
            </a:r>
            <a:r>
              <a:rPr lang="en-US" dirty="0" err="1"/>
              <a:t>pahalıydı</a:t>
            </a:r>
            <a:r>
              <a:rPr lang="en-US" dirty="0"/>
              <a:t>' </a:t>
            </a:r>
            <a:r>
              <a:rPr lang="en-US" dirty="0" err="1"/>
              <a:t>cümlesi</a:t>
            </a:r>
            <a:r>
              <a:rPr lang="en-US" dirty="0"/>
              <a:t> </a:t>
            </a:r>
            <a:r>
              <a:rPr lang="en-US" dirty="0" err="1"/>
              <a:t>İngilizcede</a:t>
            </a:r>
            <a:r>
              <a:rPr lang="en-US" dirty="0"/>
              <a:t> 'The book which I bought yesterday was expensive' </a:t>
            </a:r>
            <a:r>
              <a:rPr lang="en-US" dirty="0" err="1"/>
              <a:t>şeklinde</a:t>
            </a:r>
            <a:r>
              <a:rPr lang="en-US" dirty="0"/>
              <a:t> </a:t>
            </a:r>
            <a:r>
              <a:rPr lang="en-US" dirty="0" err="1"/>
              <a:t>ifade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. </a:t>
            </a:r>
            <a:r>
              <a:rPr lang="en-US" dirty="0" err="1"/>
              <a:t>Türkçede</a:t>
            </a:r>
            <a:r>
              <a:rPr lang="en-US" dirty="0"/>
              <a:t> </a:t>
            </a:r>
            <a:r>
              <a:rPr lang="en-US" dirty="0" err="1"/>
              <a:t>sıfat</a:t>
            </a:r>
            <a:r>
              <a:rPr lang="en-US" dirty="0"/>
              <a:t> </a:t>
            </a:r>
            <a:r>
              <a:rPr lang="en-US" dirty="0" err="1"/>
              <a:t>cümlesi</a:t>
            </a:r>
            <a:r>
              <a:rPr lang="en-US" dirty="0"/>
              <a:t> ana </a:t>
            </a:r>
            <a:r>
              <a:rPr lang="en-US" dirty="0" err="1"/>
              <a:t>cümleden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gelirken</a:t>
            </a:r>
            <a:r>
              <a:rPr lang="en-US" dirty="0"/>
              <a:t>, </a:t>
            </a:r>
            <a:r>
              <a:rPr lang="en-US" dirty="0" err="1"/>
              <a:t>İngilizcede</a:t>
            </a:r>
            <a:r>
              <a:rPr lang="en-US" dirty="0"/>
              <a:t> gen</a:t>
            </a:r>
            <a:r>
              <a:rPr lang="tr-TR" dirty="0"/>
              <a:t>e</a:t>
            </a:r>
            <a:r>
              <a:rPr lang="en-US" dirty="0" err="1"/>
              <a:t>llikle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gelir</a:t>
            </a:r>
            <a:r>
              <a:rPr lang="en-US" dirty="0"/>
              <a:t>."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C9AE4A-DD80-4E8D-AB47-E38115B06F9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828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039975" y="1766000"/>
            <a:ext cx="70641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5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040000" y="4502800"/>
            <a:ext cx="7064100" cy="58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-72550" y="365467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Google Shape;12;p2"/>
          <p:cNvCxnSpPr/>
          <p:nvPr/>
        </p:nvCxnSpPr>
        <p:spPr>
          <a:xfrm flipH="1">
            <a:off x="-257975" y="-96733"/>
            <a:ext cx="3047400" cy="1795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" name="Google Shape;13;p2"/>
          <p:cNvCxnSpPr/>
          <p:nvPr/>
        </p:nvCxnSpPr>
        <p:spPr>
          <a:xfrm>
            <a:off x="-72550" y="6503267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" name="Google Shape;14;p2"/>
          <p:cNvCxnSpPr/>
          <p:nvPr/>
        </p:nvCxnSpPr>
        <p:spPr>
          <a:xfrm flipH="1">
            <a:off x="6467450" y="5247167"/>
            <a:ext cx="3047400" cy="1795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991901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8" name="Google Shape;238;p33"/>
          <p:cNvCxnSpPr/>
          <p:nvPr/>
        </p:nvCxnSpPr>
        <p:spPr>
          <a:xfrm>
            <a:off x="-72550" y="6503267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9" name="Google Shape;239;p33"/>
          <p:cNvCxnSpPr/>
          <p:nvPr/>
        </p:nvCxnSpPr>
        <p:spPr>
          <a:xfrm>
            <a:off x="-72550" y="365467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0" name="Google Shape;240;p33"/>
          <p:cNvCxnSpPr/>
          <p:nvPr/>
        </p:nvCxnSpPr>
        <p:spPr>
          <a:xfrm flipH="1">
            <a:off x="6772150" y="4884600"/>
            <a:ext cx="2823300" cy="21776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174127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A325-9514-436D-B07D-0417B463FFB1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AD7D4-6320-4F97-8523-FFA16FB7E3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423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713225" y="593367"/>
            <a:ext cx="47115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713250" y="1697233"/>
            <a:ext cx="7717500" cy="43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26" name="Google Shape;26;p4"/>
          <p:cNvCxnSpPr/>
          <p:nvPr/>
        </p:nvCxnSpPr>
        <p:spPr>
          <a:xfrm>
            <a:off x="-72550" y="365467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" name="Google Shape;27;p4"/>
          <p:cNvCxnSpPr/>
          <p:nvPr/>
        </p:nvCxnSpPr>
        <p:spPr>
          <a:xfrm>
            <a:off x="-72550" y="6503267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" name="Google Shape;28;p4"/>
          <p:cNvCxnSpPr/>
          <p:nvPr/>
        </p:nvCxnSpPr>
        <p:spPr>
          <a:xfrm>
            <a:off x="6884900" y="-151467"/>
            <a:ext cx="2565600" cy="17416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914491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subTitle" idx="1"/>
          </p:nvPr>
        </p:nvSpPr>
        <p:spPr>
          <a:xfrm>
            <a:off x="2360375" y="1910733"/>
            <a:ext cx="1725300" cy="4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24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ubTitle" idx="2"/>
          </p:nvPr>
        </p:nvSpPr>
        <p:spPr>
          <a:xfrm>
            <a:off x="2247500" y="2386733"/>
            <a:ext cx="5160300" cy="320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R="50800" lvl="0" rtl="0">
              <a:lnSpc>
                <a:spcPct val="166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1400">
                <a:solidFill>
                  <a:srgbClr val="374957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713225" y="593367"/>
            <a:ext cx="4297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tr-TR"/>
              <a:t>Asıl başlık stilini düzenlemek için tıklayın</a:t>
            </a:r>
            <a:endParaRPr/>
          </a:p>
        </p:txBody>
      </p:sp>
      <p:cxnSp>
        <p:nvCxnSpPr>
          <p:cNvPr id="46" name="Google Shape;46;p7"/>
          <p:cNvCxnSpPr/>
          <p:nvPr/>
        </p:nvCxnSpPr>
        <p:spPr>
          <a:xfrm>
            <a:off x="-72550" y="365467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7" name="Google Shape;47;p7"/>
          <p:cNvCxnSpPr/>
          <p:nvPr/>
        </p:nvCxnSpPr>
        <p:spPr>
          <a:xfrm>
            <a:off x="-72550" y="6503267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481858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subTitle" idx="1"/>
          </p:nvPr>
        </p:nvSpPr>
        <p:spPr>
          <a:xfrm>
            <a:off x="895950" y="2242667"/>
            <a:ext cx="3847200" cy="317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713225" y="593367"/>
            <a:ext cx="56799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tr-TR"/>
              <a:t>Asıl başlık stilini düzenlemek için tıklayın</a:t>
            </a:r>
            <a:endParaRPr/>
          </a:p>
        </p:txBody>
      </p:sp>
      <p:cxnSp>
        <p:nvCxnSpPr>
          <p:cNvPr id="57" name="Google Shape;57;p9"/>
          <p:cNvCxnSpPr/>
          <p:nvPr/>
        </p:nvCxnSpPr>
        <p:spPr>
          <a:xfrm>
            <a:off x="-72550" y="365467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" name="Google Shape;58;p9"/>
          <p:cNvCxnSpPr/>
          <p:nvPr/>
        </p:nvCxnSpPr>
        <p:spPr>
          <a:xfrm>
            <a:off x="-72550" y="6503267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" name="Google Shape;59;p9"/>
          <p:cNvCxnSpPr/>
          <p:nvPr/>
        </p:nvCxnSpPr>
        <p:spPr>
          <a:xfrm flipH="1">
            <a:off x="5925450" y="3730000"/>
            <a:ext cx="3378000" cy="3289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18344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5627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8"/>
          <p:cNvSpPr txBox="1">
            <a:spLocks noGrp="1"/>
          </p:cNvSpPr>
          <p:nvPr>
            <p:ph type="title"/>
          </p:nvPr>
        </p:nvSpPr>
        <p:spPr>
          <a:xfrm>
            <a:off x="1043725" y="1580733"/>
            <a:ext cx="3123000" cy="269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5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113" name="Google Shape;113;p18"/>
          <p:cNvSpPr txBox="1">
            <a:spLocks noGrp="1"/>
          </p:cNvSpPr>
          <p:nvPr>
            <p:ph type="subTitle" idx="1"/>
          </p:nvPr>
        </p:nvSpPr>
        <p:spPr>
          <a:xfrm>
            <a:off x="1043725" y="4481251"/>
            <a:ext cx="3013500" cy="104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cxnSp>
        <p:nvCxnSpPr>
          <p:cNvPr id="114" name="Google Shape;114;p18"/>
          <p:cNvCxnSpPr/>
          <p:nvPr/>
        </p:nvCxnSpPr>
        <p:spPr>
          <a:xfrm>
            <a:off x="-72550" y="365467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5" name="Google Shape;115;p18"/>
          <p:cNvCxnSpPr/>
          <p:nvPr/>
        </p:nvCxnSpPr>
        <p:spPr>
          <a:xfrm>
            <a:off x="-72550" y="6503267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6" name="Google Shape;116;p18"/>
          <p:cNvCxnSpPr/>
          <p:nvPr/>
        </p:nvCxnSpPr>
        <p:spPr>
          <a:xfrm>
            <a:off x="5322650" y="-107500"/>
            <a:ext cx="4005000" cy="26764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864680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>
            <a:spLocks noGrp="1"/>
          </p:cNvSpPr>
          <p:nvPr>
            <p:ph type="subTitle" idx="1"/>
          </p:nvPr>
        </p:nvSpPr>
        <p:spPr>
          <a:xfrm>
            <a:off x="3509000" y="3514833"/>
            <a:ext cx="2126100" cy="4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119" name="Google Shape;119;p19"/>
          <p:cNvSpPr txBox="1">
            <a:spLocks noGrp="1"/>
          </p:cNvSpPr>
          <p:nvPr>
            <p:ph type="subTitle" idx="2"/>
          </p:nvPr>
        </p:nvSpPr>
        <p:spPr>
          <a:xfrm>
            <a:off x="3509025" y="3968167"/>
            <a:ext cx="2126100" cy="10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120" name="Google Shape;120;p19"/>
          <p:cNvSpPr txBox="1">
            <a:spLocks noGrp="1"/>
          </p:cNvSpPr>
          <p:nvPr>
            <p:ph type="subTitle" idx="3"/>
          </p:nvPr>
        </p:nvSpPr>
        <p:spPr>
          <a:xfrm>
            <a:off x="953025" y="3514833"/>
            <a:ext cx="2126100" cy="4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121" name="Google Shape;121;p19"/>
          <p:cNvSpPr txBox="1">
            <a:spLocks noGrp="1"/>
          </p:cNvSpPr>
          <p:nvPr>
            <p:ph type="subTitle" idx="4"/>
          </p:nvPr>
        </p:nvSpPr>
        <p:spPr>
          <a:xfrm>
            <a:off x="953125" y="3968167"/>
            <a:ext cx="2126100" cy="10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subTitle" idx="5"/>
          </p:nvPr>
        </p:nvSpPr>
        <p:spPr>
          <a:xfrm>
            <a:off x="6064875" y="3514833"/>
            <a:ext cx="2126100" cy="4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24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subTitle" idx="6"/>
          </p:nvPr>
        </p:nvSpPr>
        <p:spPr>
          <a:xfrm>
            <a:off x="6064875" y="3968167"/>
            <a:ext cx="2126100" cy="10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124" name="Google Shape;124;p19"/>
          <p:cNvSpPr txBox="1">
            <a:spLocks noGrp="1"/>
          </p:cNvSpPr>
          <p:nvPr>
            <p:ph type="title"/>
          </p:nvPr>
        </p:nvSpPr>
        <p:spPr>
          <a:xfrm>
            <a:off x="713225" y="593367"/>
            <a:ext cx="66555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r>
              <a:rPr lang="tr-TR"/>
              <a:t>Asıl başlık stilini düzenlemek için tıklayın</a:t>
            </a:r>
            <a:endParaRPr/>
          </a:p>
        </p:txBody>
      </p:sp>
      <p:cxnSp>
        <p:nvCxnSpPr>
          <p:cNvPr id="125" name="Google Shape;125;p19"/>
          <p:cNvCxnSpPr/>
          <p:nvPr/>
        </p:nvCxnSpPr>
        <p:spPr>
          <a:xfrm>
            <a:off x="-72550" y="365467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6" name="Google Shape;126;p19"/>
          <p:cNvCxnSpPr/>
          <p:nvPr/>
        </p:nvCxnSpPr>
        <p:spPr>
          <a:xfrm>
            <a:off x="-72550" y="6503267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095665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0" name="Google Shape;230;p31"/>
          <p:cNvCxnSpPr/>
          <p:nvPr/>
        </p:nvCxnSpPr>
        <p:spPr>
          <a:xfrm>
            <a:off x="-72550" y="6503267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1" name="Google Shape;231;p31"/>
          <p:cNvCxnSpPr/>
          <p:nvPr/>
        </p:nvCxnSpPr>
        <p:spPr>
          <a:xfrm>
            <a:off x="-72550" y="365467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444760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3" name="Google Shape;233;p32"/>
          <p:cNvCxnSpPr/>
          <p:nvPr/>
        </p:nvCxnSpPr>
        <p:spPr>
          <a:xfrm>
            <a:off x="-72550" y="6503267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4" name="Google Shape;234;p32"/>
          <p:cNvCxnSpPr/>
          <p:nvPr/>
        </p:nvCxnSpPr>
        <p:spPr>
          <a:xfrm>
            <a:off x="-72550" y="365467"/>
            <a:ext cx="92874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5" name="Google Shape;235;p32"/>
          <p:cNvCxnSpPr/>
          <p:nvPr/>
        </p:nvCxnSpPr>
        <p:spPr>
          <a:xfrm>
            <a:off x="7434175" y="-167467"/>
            <a:ext cx="1993200" cy="17736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6" name="Google Shape;236;p32"/>
          <p:cNvCxnSpPr/>
          <p:nvPr/>
        </p:nvCxnSpPr>
        <p:spPr>
          <a:xfrm>
            <a:off x="-147275" y="5257967"/>
            <a:ext cx="1993200" cy="17736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893253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93367"/>
            <a:ext cx="77175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idaloka"/>
              <a:buNone/>
              <a:defRPr sz="30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50" y="1536633"/>
            <a:ext cx="77175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Char char="●"/>
              <a:defRPr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01602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Comparative Grammar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Clauses: </a:t>
            </a:r>
            <a:r>
              <a:rPr lang="tr-TR" dirty="0" err="1"/>
              <a:t>Adjective</a:t>
            </a:r>
            <a:r>
              <a:rPr lang="tr-TR" dirty="0"/>
              <a:t> </a:t>
            </a:r>
            <a:r>
              <a:rPr lang="tr-TR" dirty="0" err="1"/>
              <a:t>Clause</a:t>
            </a:r>
            <a:endParaRPr lang="tr-TR" dirty="0"/>
          </a:p>
          <a:p>
            <a:r>
              <a:rPr lang="tr-TR" dirty="0"/>
              <a:t>Dr. Beyza Şahin Yıldırım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265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tr-TR" b="1" dirty="0"/>
              <a:t>Object</a:t>
            </a:r>
            <a:r>
              <a:rPr lang="tr-TR" dirty="0"/>
              <a:t>:</a:t>
            </a:r>
          </a:p>
          <a:p>
            <a:pPr>
              <a:lnSpc>
                <a:spcPct val="200000"/>
              </a:lnSpc>
            </a:pPr>
            <a:r>
              <a:rPr lang="tr-TR" dirty="0"/>
              <a:t>The man painted the house which has a big garden.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r-TR" dirty="0"/>
              <a:t>Adam, büyük bir bahçesi olan evi, boyadı.</a:t>
            </a:r>
          </a:p>
          <a:p>
            <a:pPr>
              <a:lnSpc>
                <a:spcPct val="200000"/>
              </a:lnSpc>
            </a:pPr>
            <a:r>
              <a:rPr lang="tr-TR" dirty="0"/>
              <a:t>  </a:t>
            </a:r>
            <a:r>
              <a:rPr lang="tr-TR" u="sng" dirty="0"/>
              <a:t>I know that man</a:t>
            </a:r>
            <a:r>
              <a:rPr lang="tr-TR" dirty="0"/>
              <a:t>     </a:t>
            </a:r>
            <a:r>
              <a:rPr lang="tr-TR" u="sng" dirty="0"/>
              <a:t>who teaches English</a:t>
            </a:r>
            <a:r>
              <a:rPr lang="tr-TR" dirty="0"/>
              <a:t>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r-TR" dirty="0"/>
              <a:t>	main cl. 			Subordinate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r-TR" dirty="0"/>
              <a:t>(Ben) İngilizce öğreten o adamı tanıyorum.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482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tr-TR" b="1" dirty="0"/>
              <a:t>Omission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r-TR" dirty="0"/>
              <a:t>In an adjective clause if the introductory word (who, which) is followed by to be, both the introductory verb and the verb to be can be </a:t>
            </a:r>
            <a:r>
              <a:rPr lang="tr-TR" dirty="0" err="1"/>
              <a:t>omitted</a:t>
            </a:r>
            <a:r>
              <a:rPr lang="tr-TR" dirty="0"/>
              <a:t>.</a:t>
            </a:r>
          </a:p>
          <a:p>
            <a:pPr marL="285750" indent="-285750">
              <a:lnSpc>
                <a:spcPct val="200000"/>
              </a:lnSpc>
            </a:pPr>
            <a:r>
              <a:rPr lang="tr-TR" i="1" dirty="0"/>
              <a:t>The lady (who is) drinking tea is our new manager.</a:t>
            </a:r>
          </a:p>
          <a:p>
            <a:pPr marL="457200" lvl="1" indent="0">
              <a:lnSpc>
                <a:spcPct val="200000"/>
              </a:lnSpc>
              <a:buNone/>
            </a:pPr>
            <a:r>
              <a:rPr lang="tr-TR" dirty="0"/>
              <a:t>Çay  içen kadın bizim yeni idarecimizdir.</a:t>
            </a:r>
          </a:p>
          <a:p>
            <a:pPr marL="285750" indent="-285750">
              <a:lnSpc>
                <a:spcPct val="200000"/>
              </a:lnSpc>
            </a:pPr>
            <a:r>
              <a:rPr lang="tr-TR" i="1" dirty="0"/>
              <a:t>Did you see the man (who was) driving the car dangeously?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r-TR" dirty="0"/>
              <a:t>Arabayı tehlikeli bir şekilde süren adamı gördünüz mü?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050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tr-TR" i="1" dirty="0"/>
              <a:t>Mrs. Wilson, (who was) a remarkable woman in many respects, contributed a great deal to humane </a:t>
            </a:r>
            <a:r>
              <a:rPr lang="tr-TR" i="1" dirty="0" err="1"/>
              <a:t>causes</a:t>
            </a:r>
            <a:r>
              <a:rPr lang="tr-TR" i="1" dirty="0"/>
              <a:t>.</a:t>
            </a:r>
          </a:p>
          <a:p>
            <a:pPr marL="114300" indent="0">
              <a:lnSpc>
                <a:spcPct val="200000"/>
              </a:lnSpc>
              <a:buNone/>
            </a:pPr>
            <a:endParaRPr lang="tr-TR" i="1" dirty="0"/>
          </a:p>
          <a:p>
            <a:pPr>
              <a:lnSpc>
                <a:spcPct val="200000"/>
              </a:lnSpc>
            </a:pPr>
            <a:r>
              <a:rPr lang="tr-TR" dirty="0"/>
              <a:t>Birçok bakımdan olağanüstü bir kadın olan Mrs. Wilson, insani davalara çok katkıda bulundu.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253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tr-TR" sz="2800" i="1" dirty="0"/>
              <a:t>The house </a:t>
            </a:r>
            <a:r>
              <a:rPr lang="tr-TR" sz="2800" i="1" u="sng" dirty="0"/>
              <a:t>which was  </a:t>
            </a:r>
            <a:r>
              <a:rPr lang="tr-TR" sz="2800" i="1" dirty="0"/>
              <a:t>built last year will be </a:t>
            </a:r>
            <a:r>
              <a:rPr lang="tr-TR" i="1" dirty="0"/>
              <a:t>sold</a:t>
            </a:r>
            <a:r>
              <a:rPr lang="tr-TR" dirty="0"/>
              <a:t>. </a:t>
            </a:r>
          </a:p>
          <a:p>
            <a:pPr marL="0" indent="0">
              <a:buNone/>
            </a:pPr>
            <a:r>
              <a:rPr lang="tr-TR" dirty="0"/>
              <a:t>	     which+to be</a:t>
            </a:r>
          </a:p>
          <a:p>
            <a:pPr marL="0" indent="0">
              <a:buNone/>
            </a:pPr>
            <a:r>
              <a:rPr lang="tr-TR" dirty="0"/>
              <a:t>                 passive</a:t>
            </a:r>
          </a:p>
          <a:p>
            <a:pPr marL="0" indent="0">
              <a:buNone/>
            </a:pPr>
            <a:r>
              <a:rPr lang="tr-TR" dirty="0"/>
              <a:t>Geçen yıl yapılan ev, satılacak.</a:t>
            </a:r>
          </a:p>
          <a:p>
            <a:r>
              <a:rPr lang="tr-TR" i="1" dirty="0"/>
              <a:t>Forest fires, (which are) caused by careless people, destroy a lot of valuable resources.</a:t>
            </a:r>
          </a:p>
          <a:p>
            <a:pPr marL="0" indent="0">
              <a:buNone/>
            </a:pPr>
            <a:r>
              <a:rPr lang="tr-TR" dirty="0"/>
              <a:t>Dikkatsiz kişilerin sebep olduğu orman yangınları, bir çok değerli kaynayı tahrip etmektedir.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814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en-US" dirty="0"/>
              <a:t>The Turkish language has three suffixes for creating embedded clauses: -(y)En, -(y)</a:t>
            </a:r>
            <a:r>
              <a:rPr lang="en-US" dirty="0" err="1"/>
              <a:t>EcEk</a:t>
            </a:r>
            <a:r>
              <a:rPr lang="en-US" dirty="0"/>
              <a:t> and -</a:t>
            </a:r>
            <a:r>
              <a:rPr lang="en-US" dirty="0" err="1"/>
              <a:t>Dİk</a:t>
            </a:r>
            <a:r>
              <a:rPr lang="en-US" dirty="0"/>
              <a:t>. </a:t>
            </a:r>
            <a:endParaRPr lang="tr-TR" dirty="0"/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04864"/>
            <a:ext cx="8136904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1783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424936" cy="5616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2776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517632" cy="53180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Analysis of subject relative clauses:</a:t>
            </a:r>
          </a:p>
          <a:p>
            <a:endParaRPr lang="tr-TR" dirty="0"/>
          </a:p>
          <a:p>
            <a:r>
              <a:rPr lang="en-US" dirty="0" err="1"/>
              <a:t>Gazete</a:t>
            </a:r>
            <a:r>
              <a:rPr lang="tr-TR" dirty="0"/>
              <a:t> </a:t>
            </a:r>
            <a:r>
              <a:rPr lang="en-US" dirty="0" err="1"/>
              <a:t>oku-yan</a:t>
            </a:r>
            <a:r>
              <a:rPr lang="tr-TR" dirty="0"/>
              <a:t>    </a:t>
            </a:r>
            <a:r>
              <a:rPr lang="en-US" dirty="0" err="1"/>
              <a:t>adam</a:t>
            </a:r>
            <a:r>
              <a:rPr lang="tr-TR" dirty="0"/>
              <a:t> </a:t>
            </a:r>
            <a:r>
              <a:rPr lang="en-US" dirty="0" err="1"/>
              <a:t>telefon</a:t>
            </a:r>
            <a:r>
              <a:rPr lang="en-US" dirty="0"/>
              <a:t>-a</a:t>
            </a:r>
            <a:r>
              <a:rPr lang="tr-TR" dirty="0"/>
              <a:t>  c</a:t>
            </a:r>
            <a:r>
              <a:rPr lang="en-US" dirty="0" err="1"/>
              <a:t>evap</a:t>
            </a:r>
            <a:r>
              <a:rPr lang="tr-TR" dirty="0"/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/>
              </a:rPr>
              <a:t>ver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-di.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	</a:t>
            </a:r>
            <a:endParaRPr lang="en-US" dirty="0"/>
          </a:p>
          <a:p>
            <a:pPr marL="0" indent="0">
              <a:buNone/>
            </a:pPr>
            <a:r>
              <a:rPr lang="en-US" sz="2400" dirty="0"/>
              <a:t>Newspaper</a:t>
            </a:r>
            <a:r>
              <a:rPr lang="tr-TR" sz="2400" dirty="0"/>
              <a:t> </a:t>
            </a:r>
            <a:r>
              <a:rPr lang="en-US" sz="2400" dirty="0"/>
              <a:t>read-SR</a:t>
            </a:r>
            <a:r>
              <a:rPr lang="tr-TR" sz="2400" dirty="0"/>
              <a:t>              </a:t>
            </a:r>
            <a:r>
              <a:rPr lang="en-US" sz="2400" dirty="0"/>
              <a:t>man</a:t>
            </a:r>
            <a:r>
              <a:rPr lang="tr-TR" sz="2400" dirty="0"/>
              <a:t>   </a:t>
            </a:r>
            <a:r>
              <a:rPr lang="en-US" sz="2400" dirty="0"/>
              <a:t>phone-DAT</a:t>
            </a:r>
            <a:r>
              <a:rPr lang="tr-TR" sz="2400" dirty="0"/>
              <a:t>       </a:t>
            </a:r>
            <a:r>
              <a:rPr lang="en-US" sz="2400" dirty="0"/>
              <a:t>answer</a:t>
            </a:r>
            <a:r>
              <a:rPr lang="tr-TR" sz="2400" dirty="0"/>
              <a:t>  </a:t>
            </a:r>
            <a:r>
              <a:rPr lang="en-US" sz="2400" dirty="0">
                <a:solidFill>
                  <a:srgbClr val="000000"/>
                </a:solidFill>
                <a:latin typeface="Times New Roman"/>
              </a:rPr>
              <a:t>give-PAST</a:t>
            </a:r>
            <a:endParaRPr lang="tr-TR" sz="2400" dirty="0">
              <a:solidFill>
                <a:srgbClr val="000000"/>
              </a:solidFill>
              <a:latin typeface="Times New Roman"/>
            </a:endParaRPr>
          </a:p>
          <a:p>
            <a:pPr marL="0" indent="0">
              <a:buNone/>
            </a:pPr>
            <a:endParaRPr lang="tr-TR" sz="2400" dirty="0">
              <a:solidFill>
                <a:srgbClr val="000000"/>
              </a:solidFill>
              <a:latin typeface="Times New Roman"/>
            </a:endParaRPr>
          </a:p>
          <a:p>
            <a:r>
              <a:rPr lang="en-US" sz="2400" dirty="0"/>
              <a:t>‘The man who was reading the newspaper answered the phone.’</a:t>
            </a:r>
            <a:endParaRPr lang="tr-TR" sz="2400" dirty="0"/>
          </a:p>
          <a:p>
            <a:pPr marL="0" indent="0">
              <a:buNone/>
            </a:pPr>
            <a:endParaRPr lang="tr-TR" sz="2400" dirty="0"/>
          </a:p>
          <a:p>
            <a:pPr marL="0" indent="0">
              <a:buNone/>
            </a:pPr>
            <a:r>
              <a:rPr lang="tr-TR" sz="2400" dirty="0"/>
              <a:t>DAT- dative suffix   -(y)a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97913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Analysis of object relative clause:</a:t>
            </a:r>
          </a:p>
          <a:p>
            <a:r>
              <a:rPr lang="en-US" i="1" dirty="0" err="1">
                <a:solidFill>
                  <a:srgbClr val="000000"/>
                </a:solidFill>
                <a:latin typeface="Times New Roman"/>
              </a:rPr>
              <a:t>Köpeğ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-in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i="1" dirty="0" err="1">
                <a:solidFill>
                  <a:srgbClr val="000000"/>
                </a:solidFill>
                <a:latin typeface="Times New Roman"/>
              </a:rPr>
              <a:t>kovala-dığ-ı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en-US" i="1" dirty="0" err="1">
                <a:solidFill>
                  <a:srgbClr val="000000"/>
                </a:solidFill>
                <a:latin typeface="Times New Roman"/>
              </a:rPr>
              <a:t>kedi-yi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tr-TR" dirty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marL="0" indent="0">
              <a:buNone/>
            </a:pPr>
            <a:r>
              <a:rPr lang="tr-TR" i="1" dirty="0">
                <a:solidFill>
                  <a:srgbClr val="000000"/>
                </a:solidFill>
                <a:latin typeface="Times New Roman"/>
              </a:rPr>
              <a:t>dog-             chase-OR-POSS3sg  cat-ACC</a:t>
            </a:r>
          </a:p>
          <a:p>
            <a:pPr marL="0" indent="0">
              <a:buNone/>
            </a:pPr>
            <a:r>
              <a:rPr lang="en-US" i="1" dirty="0" err="1">
                <a:solidFill>
                  <a:srgbClr val="000000"/>
                </a:solidFill>
                <a:latin typeface="Times New Roman"/>
              </a:rPr>
              <a:t>kucağ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-</a:t>
            </a:r>
            <a:r>
              <a:rPr lang="en-US" i="1" dirty="0" err="1">
                <a:solidFill>
                  <a:srgbClr val="000000"/>
                </a:solidFill>
                <a:latin typeface="Times New Roman"/>
              </a:rPr>
              <a:t>ım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-a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	</a:t>
            </a:r>
            <a:r>
              <a:rPr lang="tr-TR" dirty="0">
                <a:solidFill>
                  <a:srgbClr val="000000"/>
                </a:solidFill>
                <a:latin typeface="Times New Roman"/>
              </a:rPr>
              <a:t>          </a:t>
            </a:r>
            <a:r>
              <a:rPr lang="en-US" i="1" dirty="0">
                <a:solidFill>
                  <a:srgbClr val="000000"/>
                </a:solidFill>
                <a:latin typeface="Times New Roman"/>
              </a:rPr>
              <a:t>al-dı-m. </a:t>
            </a:r>
            <a:r>
              <a:rPr lang="en-US" dirty="0">
                <a:solidFill>
                  <a:srgbClr val="000000"/>
                </a:solidFill>
                <a:latin typeface="Times New Roman"/>
              </a:rPr>
              <a:t>	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Times New Roman"/>
              </a:rPr>
              <a:t>lap-POSS1sg-DAT 	take-PAST-1sg 	</a:t>
            </a:r>
          </a:p>
          <a:p>
            <a:endParaRPr lang="en-US" dirty="0">
              <a:solidFill>
                <a:srgbClr val="000000"/>
              </a:solidFill>
              <a:latin typeface="Times New Roman"/>
            </a:endParaRPr>
          </a:p>
          <a:p>
            <a:r>
              <a:rPr lang="en-US" dirty="0"/>
              <a:t>‘I held the cat which the dog was chasing.’</a:t>
            </a:r>
            <a:endParaRPr lang="tr-TR" dirty="0"/>
          </a:p>
          <a:p>
            <a:pPr marL="0" indent="0">
              <a:buNone/>
            </a:pPr>
            <a:endParaRPr lang="tr-TR" sz="2400" dirty="0">
              <a:solidFill>
                <a:srgbClr val="000000"/>
              </a:solidFill>
              <a:latin typeface="Times New Roman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Times New Roman"/>
              </a:rPr>
              <a:t>ACC- accusative suffix , -(y)I </a:t>
            </a:r>
            <a:endParaRPr lang="tr-TR" sz="2400" dirty="0">
              <a:solidFill>
                <a:srgbClr val="000000"/>
              </a:solidFill>
              <a:latin typeface="Times New Roman"/>
            </a:endParaRPr>
          </a:p>
          <a:p>
            <a:pPr marL="0" indent="0">
              <a:buNone/>
            </a:pPr>
            <a:r>
              <a:rPr lang="en-US" sz="2400" dirty="0"/>
              <a:t>POSS- possessive suffix, -(s)I</a:t>
            </a:r>
          </a:p>
        </p:txBody>
      </p:sp>
    </p:spTree>
    <p:extLst>
      <p:ext uri="{BB962C8B-B14F-4D97-AF65-F5344CB8AC3E}">
        <p14:creationId xmlns:p14="http://schemas.microsoft.com/office/powerpoint/2010/main" val="202470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/>
          </a:bodyPr>
          <a:lstStyle/>
          <a:p>
            <a:r>
              <a:rPr lang="en-US" sz="2800" b="1" u="sng" dirty="0" err="1"/>
              <a:t>Kızlar</a:t>
            </a:r>
            <a:r>
              <a:rPr lang="en-US" sz="2800" b="1" dirty="0"/>
              <a:t> </a:t>
            </a:r>
            <a:r>
              <a:rPr lang="en-US" sz="2800" b="1" u="sng" dirty="0" err="1"/>
              <a:t>tarlalarda</a:t>
            </a:r>
            <a:r>
              <a:rPr lang="en-US" sz="2800" b="1" dirty="0"/>
              <a:t> </a:t>
            </a:r>
            <a:r>
              <a:rPr lang="en-US" sz="2800" b="1" u="sng" dirty="0" err="1"/>
              <a:t>çicek</a:t>
            </a:r>
            <a:r>
              <a:rPr lang="en-US" sz="2800" b="1" dirty="0"/>
              <a:t> </a:t>
            </a:r>
            <a:r>
              <a:rPr lang="en-US" sz="2800" b="1" dirty="0" err="1"/>
              <a:t>topluyor</a:t>
            </a:r>
            <a:r>
              <a:rPr lang="en-US" sz="2800" b="1" dirty="0"/>
              <a:t>. </a:t>
            </a:r>
            <a:r>
              <a:rPr lang="en-US" sz="2800" dirty="0"/>
              <a:t>The </a:t>
            </a:r>
            <a:r>
              <a:rPr lang="en-US" sz="2800" u="sng" dirty="0"/>
              <a:t>girls</a:t>
            </a:r>
            <a:r>
              <a:rPr lang="en-US" sz="2800" dirty="0"/>
              <a:t> are picking </a:t>
            </a:r>
            <a:endParaRPr lang="tr-TR" sz="2800" dirty="0"/>
          </a:p>
          <a:p>
            <a:pPr marL="0" indent="0">
              <a:buNone/>
            </a:pPr>
            <a:r>
              <a:rPr lang="tr-TR" sz="2800" dirty="0"/>
              <a:t> noun 1	n2 	  n3			  n1</a:t>
            </a:r>
          </a:p>
          <a:p>
            <a:pPr marL="0" indent="0">
              <a:buNone/>
            </a:pPr>
            <a:r>
              <a:rPr lang="en-US" sz="2800" u="sng" dirty="0"/>
              <a:t>flowers</a:t>
            </a:r>
            <a:r>
              <a:rPr lang="en-US" sz="2800" dirty="0"/>
              <a:t> in the </a:t>
            </a:r>
            <a:r>
              <a:rPr lang="en-US" sz="2800" u="sng" dirty="0"/>
              <a:t>fields</a:t>
            </a:r>
            <a:r>
              <a:rPr lang="en-US" sz="2800" dirty="0"/>
              <a:t>. </a:t>
            </a:r>
            <a:endParaRPr lang="tr-TR" sz="2800" dirty="0"/>
          </a:p>
          <a:p>
            <a:pPr marL="0" indent="0">
              <a:buNone/>
            </a:pPr>
            <a:r>
              <a:rPr lang="tr-TR" sz="2800" dirty="0"/>
              <a:t>n3		    n2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“</a:t>
            </a:r>
            <a:r>
              <a:rPr lang="en-US" sz="2800" b="1" u="sng" dirty="0" err="1"/>
              <a:t>tarlalar</a:t>
            </a:r>
            <a:r>
              <a:rPr lang="en-US" sz="2800" b="1" u="sng" dirty="0"/>
              <a:t>-da </a:t>
            </a:r>
            <a:r>
              <a:rPr lang="en-US" sz="2800" b="1" u="sng" dirty="0" err="1"/>
              <a:t>çiçek</a:t>
            </a:r>
            <a:r>
              <a:rPr lang="en-US" sz="2800" b="1" u="sng" dirty="0"/>
              <a:t> </a:t>
            </a:r>
            <a:r>
              <a:rPr lang="en-US" sz="2800" b="1" u="sng" dirty="0" err="1"/>
              <a:t>topla</a:t>
            </a:r>
            <a:r>
              <a:rPr lang="en-US" sz="2800" b="1" u="sng" dirty="0"/>
              <a:t>-/y/an </a:t>
            </a:r>
            <a:r>
              <a:rPr lang="tr-TR" sz="2800" b="1" dirty="0"/>
              <a:t>	</a:t>
            </a:r>
            <a:r>
              <a:rPr lang="en-US" sz="2800" b="1" u="sng" dirty="0" err="1"/>
              <a:t>kızlar</a:t>
            </a:r>
            <a:r>
              <a:rPr lang="en-US" sz="2800" dirty="0"/>
              <a:t>” </a:t>
            </a:r>
            <a:endParaRPr lang="tr-TR" sz="2800" dirty="0"/>
          </a:p>
          <a:p>
            <a:pPr marL="0" indent="0">
              <a:buNone/>
            </a:pPr>
            <a:r>
              <a:rPr lang="tr-TR" sz="2800" dirty="0"/>
              <a:t>   		modifier 				</a:t>
            </a:r>
            <a:r>
              <a:rPr lang="tr-TR" sz="2800" dirty="0" err="1"/>
              <a:t>noun</a:t>
            </a:r>
            <a:r>
              <a:rPr lang="tr-TR" sz="2800" dirty="0"/>
              <a:t> </a:t>
            </a:r>
          </a:p>
          <a:p>
            <a:pPr marL="0" indent="0">
              <a:buNone/>
            </a:pPr>
            <a:r>
              <a:rPr lang="tr-TR" sz="2800" dirty="0"/>
              <a:t> </a:t>
            </a:r>
            <a:r>
              <a:rPr lang="en-US" sz="2800" dirty="0"/>
              <a:t>“</a:t>
            </a:r>
            <a:r>
              <a:rPr lang="en-US" sz="2800" u="sng" dirty="0"/>
              <a:t>the girls </a:t>
            </a:r>
            <a:r>
              <a:rPr lang="tr-TR" sz="2800" dirty="0"/>
              <a:t>	</a:t>
            </a:r>
            <a:r>
              <a:rPr lang="en-US" sz="2800" dirty="0"/>
              <a:t>who</a:t>
            </a:r>
            <a:r>
              <a:rPr lang="tr-TR" sz="2800" dirty="0"/>
              <a:t> </a:t>
            </a:r>
            <a:r>
              <a:rPr lang="en-US" sz="2800" dirty="0"/>
              <a:t>are picking flowers in the fields</a:t>
            </a:r>
            <a:r>
              <a:rPr lang="tr-TR" sz="2800" dirty="0"/>
              <a:t>’’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tr-TR" sz="2800" b="1" dirty="0"/>
              <a:t>2. </a:t>
            </a:r>
            <a:r>
              <a:rPr lang="en-US" sz="2800" b="1" dirty="0"/>
              <a:t>“</a:t>
            </a:r>
            <a:r>
              <a:rPr lang="en-US" sz="2800" b="1" dirty="0" err="1"/>
              <a:t>kızlar</a:t>
            </a:r>
            <a:r>
              <a:rPr lang="en-US" sz="2800" b="1" dirty="0"/>
              <a:t>-In </a:t>
            </a:r>
            <a:r>
              <a:rPr lang="en-US" sz="2800" b="1" dirty="0" err="1"/>
              <a:t>çiçek</a:t>
            </a:r>
            <a:r>
              <a:rPr lang="en-US" sz="2800" b="1" dirty="0"/>
              <a:t> </a:t>
            </a:r>
            <a:r>
              <a:rPr lang="en-US" sz="2800" b="1" dirty="0" err="1"/>
              <a:t>topla-dık</a:t>
            </a:r>
            <a:r>
              <a:rPr lang="en-US" sz="2800" b="1" dirty="0"/>
              <a:t>-</a:t>
            </a:r>
            <a:r>
              <a:rPr lang="tr-TR" sz="2800" b="1" dirty="0"/>
              <a:t>ları		</a:t>
            </a:r>
            <a:r>
              <a:rPr lang="en-US" sz="2800" b="1" dirty="0" err="1"/>
              <a:t>tarlalar</a:t>
            </a:r>
            <a:r>
              <a:rPr lang="en-US" sz="2800" b="1" dirty="0"/>
              <a:t>” </a:t>
            </a:r>
            <a:endParaRPr lang="en-US" sz="4000" b="0" i="0" u="none" strike="noStrike" baseline="0" dirty="0">
              <a:solidFill>
                <a:srgbClr val="000000"/>
              </a:solidFill>
              <a:latin typeface="Arial"/>
            </a:endParaRPr>
          </a:p>
          <a:p>
            <a:pPr marL="0" indent="0">
              <a:buNone/>
            </a:pPr>
            <a:r>
              <a:rPr lang="en-US" sz="2800" b="0" i="0" u="none" strike="noStrike" baseline="0" dirty="0">
                <a:latin typeface="Arial"/>
              </a:rPr>
              <a:t>“the fields where the girls are picking flowers”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547398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3. “kızlar-ın tarlalar-da topla-dık-ları çiçekler”</a:t>
            </a:r>
          </a:p>
          <a:p>
            <a:pPr marL="0" indent="0">
              <a:buNone/>
            </a:pPr>
            <a:r>
              <a:rPr lang="tr-TR" dirty="0"/>
              <a:t>    </a:t>
            </a:r>
            <a:r>
              <a:rPr lang="en-US" b="0" i="0" u="none" strike="noStrike" baseline="0" dirty="0">
                <a:latin typeface="Arial"/>
              </a:rPr>
              <a:t>“the flowers that the girls are picking in the </a:t>
            </a:r>
            <a:r>
              <a:rPr lang="en-US" b="0" i="0" u="none" strike="noStrike" baseline="0" dirty="0" err="1">
                <a:latin typeface="Arial"/>
              </a:rPr>
              <a:t>fiel</a:t>
            </a:r>
            <a:r>
              <a:rPr lang="tr-TR" b="0" i="0" u="none" strike="noStrike" baseline="0" dirty="0">
                <a:latin typeface="Arial"/>
              </a:rPr>
              <a:t>d</a:t>
            </a:r>
            <a:r>
              <a:rPr lang="en-US" b="0" i="0" u="none" strike="noStrike" baseline="0" dirty="0">
                <a:latin typeface="Arial"/>
              </a:rPr>
              <a:t>s”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24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The adjectival, or relative</a:t>
            </a:r>
            <a:r>
              <a:rPr lang="tr-TR" b="1" dirty="0"/>
              <a:t> </a:t>
            </a:r>
            <a:r>
              <a:rPr lang="en-US" b="1" dirty="0"/>
              <a:t>clause</a:t>
            </a:r>
            <a:endParaRPr lang="tr-TR" b="1" dirty="0"/>
          </a:p>
          <a:p>
            <a:pPr>
              <a:lnSpc>
                <a:spcPct val="150000"/>
              </a:lnSpc>
            </a:pPr>
            <a:r>
              <a:rPr lang="tr-TR" i="1" dirty="0"/>
              <a:t>Ex: </a:t>
            </a:r>
            <a:r>
              <a:rPr lang="en-US" i="1" dirty="0"/>
              <a:t>The people in line who are buying tickets for the concert will probably have to</a:t>
            </a:r>
            <a:r>
              <a:rPr lang="tr-TR" i="1" dirty="0"/>
              <a:t> </a:t>
            </a:r>
            <a:r>
              <a:rPr lang="en-US" i="1" dirty="0"/>
              <a:t>wait for several hours.</a:t>
            </a:r>
            <a:endParaRPr lang="tr-TR" i="1" dirty="0"/>
          </a:p>
          <a:p>
            <a:pPr>
              <a:lnSpc>
                <a:spcPct val="150000"/>
              </a:lnSpc>
            </a:pPr>
            <a:r>
              <a:rPr lang="tr-TR" dirty="0"/>
              <a:t>A</a:t>
            </a:r>
            <a:r>
              <a:rPr lang="en-US" dirty="0" err="1"/>
              <a:t>djectival</a:t>
            </a:r>
            <a:r>
              <a:rPr lang="en-US" dirty="0"/>
              <a:t> clauses are introduced</a:t>
            </a:r>
            <a:r>
              <a:rPr lang="tr-TR" dirty="0"/>
              <a:t> </a:t>
            </a:r>
            <a:r>
              <a:rPr lang="en-US" dirty="0"/>
              <a:t>by relative pronouns or relative adverbs.</a:t>
            </a:r>
            <a:endParaRPr lang="tr-TR" dirty="0"/>
          </a:p>
          <a:p>
            <a:pPr>
              <a:lnSpc>
                <a:spcPct val="150000"/>
              </a:lnSpc>
            </a:pPr>
            <a:r>
              <a:rPr lang="en-US" dirty="0"/>
              <a:t>When they introduce</a:t>
            </a:r>
            <a:r>
              <a:rPr lang="tr-TR" dirty="0"/>
              <a:t> </a:t>
            </a:r>
            <a:r>
              <a:rPr lang="en-US" dirty="0"/>
              <a:t>adjectival clauses, words such as who and which and why and where are not asking questions or</a:t>
            </a:r>
            <a:r>
              <a:rPr lang="tr-TR" dirty="0"/>
              <a:t> </a:t>
            </a:r>
            <a:r>
              <a:rPr lang="en-US" dirty="0"/>
              <a:t>suggesting them; they are relating a clause to a noun as a modifier:</a:t>
            </a:r>
          </a:p>
          <a:p>
            <a:pPr>
              <a:lnSpc>
                <a:spcPct val="150000"/>
              </a:lnSpc>
            </a:pPr>
            <a:r>
              <a:rPr lang="en-US" i="1" dirty="0"/>
              <a:t>My biology professor, who does research on frogs, worries</a:t>
            </a:r>
            <a:r>
              <a:rPr lang="tr-TR" i="1" dirty="0"/>
              <a:t> </a:t>
            </a:r>
            <a:r>
              <a:rPr lang="en-US" i="1" dirty="0"/>
              <a:t>because some</a:t>
            </a:r>
            <a:r>
              <a:rPr lang="tr-TR" i="1" dirty="0"/>
              <a:t> </a:t>
            </a:r>
            <a:r>
              <a:rPr lang="en-US" i="1" dirty="0"/>
              <a:t>species are becoming extinct.</a:t>
            </a:r>
          </a:p>
        </p:txBody>
      </p:sp>
    </p:spTree>
    <p:extLst>
      <p:ext uri="{BB962C8B-B14F-4D97-AF65-F5344CB8AC3E}">
        <p14:creationId xmlns:p14="http://schemas.microsoft.com/office/powerpoint/2010/main" val="272831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endParaRPr lang="en-US" dirty="0"/>
          </a:p>
          <a:p>
            <a:r>
              <a:rPr lang="de-DE" b="1" u="sng" dirty="0"/>
              <a:t>Çözmüş ol-duk-um problem </a:t>
            </a:r>
            <a:r>
              <a:rPr lang="tr-TR" b="1" dirty="0"/>
              <a:t>	</a:t>
            </a:r>
            <a:r>
              <a:rPr lang="de-DE" b="1" u="sng" dirty="0"/>
              <a:t>çok zor-du</a:t>
            </a:r>
            <a:r>
              <a:rPr lang="de-DE" b="1" dirty="0"/>
              <a:t>. </a:t>
            </a:r>
            <a:endParaRPr lang="de-DE" dirty="0"/>
          </a:p>
          <a:p>
            <a:pPr marL="0" indent="0">
              <a:buNone/>
            </a:pPr>
            <a:r>
              <a:rPr lang="tr-TR" sz="2000" dirty="0"/>
              <a:t>   </a:t>
            </a:r>
            <a:r>
              <a:rPr lang="en-US" sz="2000" dirty="0"/>
              <a:t>(nominal phrase) subject </a:t>
            </a:r>
            <a:r>
              <a:rPr lang="tr-TR" sz="2000" dirty="0"/>
              <a:t>			</a:t>
            </a:r>
            <a:r>
              <a:rPr lang="en-US" sz="2000" dirty="0"/>
              <a:t>(</a:t>
            </a:r>
            <a:r>
              <a:rPr lang="en-US" sz="2000" dirty="0" err="1"/>
              <a:t>subj</a:t>
            </a:r>
            <a:r>
              <a:rPr lang="en-US" sz="2000" dirty="0"/>
              <a:t> comp) predicate</a:t>
            </a:r>
            <a:endParaRPr lang="tr-TR" sz="2000" dirty="0"/>
          </a:p>
          <a:p>
            <a:endParaRPr lang="en-US" sz="4000" b="0" i="0" u="none" strike="noStrike" baseline="0" dirty="0">
              <a:solidFill>
                <a:srgbClr val="000000"/>
              </a:solidFill>
              <a:latin typeface="Arial"/>
            </a:endParaRPr>
          </a:p>
          <a:p>
            <a:r>
              <a:rPr lang="en-US" sz="2800" b="0" i="0" u="sng" strike="noStrike" baseline="0" dirty="0">
                <a:latin typeface="Arial"/>
              </a:rPr>
              <a:t>The problem that I had solved</a:t>
            </a:r>
            <a:r>
              <a:rPr lang="en-US" sz="2800" b="0" i="0" u="none" strike="noStrike" baseline="0" dirty="0">
                <a:latin typeface="Arial"/>
              </a:rPr>
              <a:t> </a:t>
            </a:r>
            <a:r>
              <a:rPr lang="tr-TR" sz="2800" b="0" i="0" u="none" strike="noStrike" baseline="0" dirty="0">
                <a:latin typeface="Arial"/>
              </a:rPr>
              <a:t> </a:t>
            </a:r>
            <a:r>
              <a:rPr lang="en-US" sz="2800" b="0" i="0" u="sng" strike="noStrike" baseline="0" dirty="0">
                <a:latin typeface="Arial"/>
              </a:rPr>
              <a:t>was very difficult</a:t>
            </a:r>
            <a:r>
              <a:rPr lang="en-US" sz="2800" b="0" i="0" u="none" strike="noStrike" baseline="0" dirty="0">
                <a:latin typeface="Arial"/>
              </a:rPr>
              <a:t>. </a:t>
            </a:r>
          </a:p>
          <a:p>
            <a:pPr marL="0" indent="0">
              <a:buNone/>
            </a:pPr>
            <a:r>
              <a:rPr lang="tr-TR" sz="1600" b="0" i="0" u="none" strike="noStrike" baseline="0" dirty="0">
                <a:latin typeface="Arial"/>
              </a:rPr>
              <a:t>     </a:t>
            </a:r>
            <a:r>
              <a:rPr lang="en-US" sz="1600" b="0" i="0" u="none" strike="noStrike" baseline="0" dirty="0">
                <a:latin typeface="Arial"/>
              </a:rPr>
              <a:t>(nominal phrase) subject </a:t>
            </a:r>
            <a:r>
              <a:rPr lang="tr-TR" sz="1600" b="0" i="0" u="none" strike="noStrike" baseline="0" dirty="0">
                <a:latin typeface="Arial"/>
              </a:rPr>
              <a:t>			</a:t>
            </a:r>
            <a:r>
              <a:rPr lang="en-US" sz="1600" b="0" i="0" u="none" strike="noStrike" baseline="0" dirty="0">
                <a:latin typeface="Arial"/>
              </a:rPr>
              <a:t>(subject complement) predicate </a:t>
            </a:r>
            <a:r>
              <a:rPr lang="en-US" sz="1600" dirty="0"/>
              <a:t> </a:t>
            </a:r>
            <a:endParaRPr lang="tr-TR" sz="1600" dirty="0"/>
          </a:p>
          <a:p>
            <a:pPr marL="0" indent="0">
              <a:buNone/>
            </a:pPr>
            <a:endParaRPr lang="tr-TR" sz="16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11651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>
              <a:lnSpc>
                <a:spcPct val="200000"/>
              </a:lnSpc>
            </a:pPr>
            <a:endParaRPr lang="en-US" dirty="0"/>
          </a:p>
          <a:p>
            <a:pPr>
              <a:lnSpc>
                <a:spcPct val="200000"/>
              </a:lnSpc>
            </a:pPr>
            <a:r>
              <a:rPr lang="en-US" b="1" i="1" dirty="0"/>
              <a:t>Martı-</a:t>
            </a:r>
            <a:r>
              <a:rPr lang="en-US" b="1" i="1" dirty="0" err="1"/>
              <a:t>lar</a:t>
            </a:r>
            <a:r>
              <a:rPr lang="en-US" b="1" i="1" dirty="0"/>
              <a:t> </a:t>
            </a:r>
            <a:r>
              <a:rPr lang="en-US" i="1" dirty="0" err="1"/>
              <a:t>gökyüzü</a:t>
            </a:r>
            <a:r>
              <a:rPr lang="en-US" i="1" dirty="0"/>
              <a:t>/n/-de </a:t>
            </a:r>
            <a:r>
              <a:rPr lang="en-US" i="1" dirty="0" err="1"/>
              <a:t>uçuş-u.yor-lar</a:t>
            </a:r>
            <a:r>
              <a:rPr lang="en-US" i="1" dirty="0"/>
              <a:t>. </a:t>
            </a:r>
            <a:r>
              <a:rPr lang="en-US" dirty="0"/>
              <a:t>“</a:t>
            </a:r>
            <a:r>
              <a:rPr lang="en-US" dirty="0" err="1"/>
              <a:t>gökyüzü</a:t>
            </a:r>
            <a:r>
              <a:rPr lang="en-US" dirty="0"/>
              <a:t>/n/-de </a:t>
            </a:r>
            <a:r>
              <a:rPr lang="en-US" dirty="0" err="1"/>
              <a:t>uçuş</a:t>
            </a:r>
            <a:r>
              <a:rPr lang="en-US" dirty="0"/>
              <a:t>-an </a:t>
            </a:r>
            <a:r>
              <a:rPr lang="en-US" b="1" dirty="0" err="1"/>
              <a:t>martı-lar</a:t>
            </a:r>
            <a:r>
              <a:rPr lang="en-US" dirty="0"/>
              <a:t>” </a:t>
            </a:r>
            <a:endParaRPr lang="tr-TR" dirty="0"/>
          </a:p>
          <a:p>
            <a:pPr>
              <a:lnSpc>
                <a:spcPct val="200000"/>
              </a:lnSpc>
            </a:pPr>
            <a:r>
              <a:rPr lang="en-US" dirty="0" err="1"/>
              <a:t>Gökyüzü</a:t>
            </a:r>
            <a:r>
              <a:rPr lang="en-US" dirty="0"/>
              <a:t>/n/-de </a:t>
            </a:r>
            <a:r>
              <a:rPr lang="en-US" dirty="0" err="1"/>
              <a:t>uçuş</a:t>
            </a:r>
            <a:r>
              <a:rPr lang="en-US" dirty="0"/>
              <a:t>-an </a:t>
            </a:r>
            <a:r>
              <a:rPr lang="en-US" dirty="0" err="1"/>
              <a:t>martı-lar</a:t>
            </a:r>
            <a:r>
              <a:rPr lang="en-US" dirty="0"/>
              <a:t> </a:t>
            </a:r>
            <a:r>
              <a:rPr lang="en-US" dirty="0" err="1"/>
              <a:t>harika</a:t>
            </a:r>
            <a:r>
              <a:rPr lang="en-US" dirty="0"/>
              <a:t>/y/-dı.</a:t>
            </a:r>
            <a:endParaRPr lang="tr-TR" dirty="0"/>
          </a:p>
          <a:p>
            <a:pPr>
              <a:lnSpc>
                <a:spcPct val="200000"/>
              </a:lnSpc>
            </a:pPr>
            <a:r>
              <a:rPr lang="en-US" dirty="0"/>
              <a:t>The seagulls that were flying about in the sky were fantastic.</a:t>
            </a:r>
          </a:p>
        </p:txBody>
      </p:sp>
    </p:spTree>
    <p:extLst>
      <p:ext uri="{BB962C8B-B14F-4D97-AF65-F5344CB8AC3E}">
        <p14:creationId xmlns:p14="http://schemas.microsoft.com/office/powerpoint/2010/main" val="13336676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tr-TR" b="1" dirty="0"/>
              <a:t>When translating keep in mind!</a:t>
            </a:r>
          </a:p>
          <a:p>
            <a:pPr>
              <a:lnSpc>
                <a:spcPct val="150000"/>
              </a:lnSpc>
            </a:pPr>
            <a:r>
              <a:rPr lang="tr-TR" dirty="0"/>
              <a:t>English: S+V+ O/C(object or complement)</a:t>
            </a:r>
          </a:p>
          <a:p>
            <a:pPr>
              <a:lnSpc>
                <a:spcPct val="150000"/>
              </a:lnSpc>
            </a:pPr>
            <a:r>
              <a:rPr lang="tr-TR" dirty="0"/>
              <a:t>Complex sentence: main clause + subordinate clause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u="sng" dirty="0"/>
              <a:t>The man</a:t>
            </a:r>
            <a:r>
              <a:rPr lang="tr-TR" dirty="0"/>
              <a:t> </a:t>
            </a:r>
            <a:r>
              <a:rPr lang="tr-TR" u="sng" dirty="0"/>
              <a:t>saw</a:t>
            </a:r>
            <a:r>
              <a:rPr lang="tr-TR" dirty="0"/>
              <a:t> </a:t>
            </a:r>
            <a:r>
              <a:rPr lang="tr-TR" u="sng" dirty="0"/>
              <a:t>the accident</a:t>
            </a:r>
            <a:r>
              <a:rPr lang="tr-TR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/>
              <a:t>      1	      3	       2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/>
              <a:t>Adam kazayı gördü.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u="sng" dirty="0"/>
              <a:t>The man</a:t>
            </a:r>
            <a:r>
              <a:rPr lang="tr-TR" dirty="0"/>
              <a:t>  </a:t>
            </a:r>
            <a:r>
              <a:rPr lang="tr-TR" u="sng" dirty="0"/>
              <a:t>who works with us</a:t>
            </a:r>
            <a:r>
              <a:rPr lang="tr-TR" dirty="0"/>
              <a:t>   </a:t>
            </a:r>
            <a:r>
              <a:rPr lang="tr-TR" u="sng" dirty="0"/>
              <a:t>saw</a:t>
            </a:r>
            <a:r>
              <a:rPr lang="tr-TR" dirty="0"/>
              <a:t>  </a:t>
            </a:r>
            <a:r>
              <a:rPr lang="tr-TR" u="sng" dirty="0"/>
              <a:t>the accident</a:t>
            </a:r>
            <a:r>
              <a:rPr lang="tr-TR" dirty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/>
              <a:t>1 (kim)	hangi adam	            3	           2 (neyi)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tr-TR" dirty="0"/>
              <a:t>kim: adam- bizimle çalışan adam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tr-TR" dirty="0"/>
              <a:t>Eylem: gördü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tr-TR" dirty="0"/>
              <a:t>Neyi: kazayı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tr-TR" dirty="0"/>
              <a:t>Bizimle çalışan adam, kazayı gördü.  </a:t>
            </a:r>
          </a:p>
        </p:txBody>
      </p:sp>
    </p:spTree>
    <p:extLst>
      <p:ext uri="{BB962C8B-B14F-4D97-AF65-F5344CB8AC3E}">
        <p14:creationId xmlns:p14="http://schemas.microsoft.com/office/powerpoint/2010/main" val="8539171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tr-TR" dirty="0"/>
              <a:t>Dün aldığım kitap pahalıydı.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Main clause: the book was expensive</a:t>
            </a:r>
          </a:p>
          <a:p>
            <a:pPr marL="0" indent="0">
              <a:buNone/>
            </a:pPr>
            <a:r>
              <a:rPr lang="tr-TR" dirty="0"/>
              <a:t>Subordinate clause: which I bought yesterday</a:t>
            </a:r>
          </a:p>
          <a:p>
            <a:pPr marL="0" indent="0">
              <a:buNone/>
            </a:pPr>
            <a:r>
              <a:rPr lang="tr-TR" dirty="0"/>
              <a:t>The book which I bought yesterday was expensive.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0309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r>
              <a:rPr lang="tr-TR" dirty="0"/>
              <a:t>Dün kaza yapan kızı tanıyorum.</a:t>
            </a:r>
          </a:p>
          <a:p>
            <a:r>
              <a:rPr lang="tr-TR" dirty="0"/>
              <a:t>I know the girl.</a:t>
            </a:r>
          </a:p>
          <a:p>
            <a:r>
              <a:rPr lang="tr-TR" dirty="0"/>
              <a:t>Who had an accident yesterday</a:t>
            </a:r>
          </a:p>
          <a:p>
            <a:r>
              <a:rPr lang="tr-TR" dirty="0"/>
              <a:t>I know the girl who had an accident yesterday.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3449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tr-TR" dirty="0"/>
              <a:t>Adjective clause: konuşan , sebep olan, çalışan, gönderilen, okuyan, ithal edilen, yapan, eden etc.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r-TR" dirty="0"/>
              <a:t>Sizinle konuşan adam.... The man who spoke to you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r-TR" dirty="0"/>
              <a:t>Yurtdışına ihraç edilen yeni arabalar....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r-TR" dirty="0"/>
              <a:t>The new cars (which were) exported...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988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The relative pronoun renames the noun headword; that is, the noun being modified is the antecedent</a:t>
            </a:r>
            <a:r>
              <a:rPr lang="tr-TR" dirty="0"/>
              <a:t> </a:t>
            </a:r>
            <a:r>
              <a:rPr lang="en-US" dirty="0"/>
              <a:t>of the relative pronoun. </a:t>
            </a:r>
            <a:endParaRPr lang="tr-TR" dirty="0"/>
          </a:p>
          <a:p>
            <a:pPr>
              <a:lnSpc>
                <a:spcPct val="200000"/>
              </a:lnSpc>
            </a:pPr>
            <a:r>
              <a:rPr lang="en-US" dirty="0"/>
              <a:t>In the preceding example, the antecedent of who is “my biology</a:t>
            </a:r>
            <a:r>
              <a:rPr lang="tr-TR" dirty="0"/>
              <a:t> </a:t>
            </a:r>
            <a:r>
              <a:rPr lang="en-US" dirty="0"/>
              <a:t>professor.” Relative adverbs introduce clauses that modify certain kinds of nouns: </a:t>
            </a:r>
            <a:endParaRPr lang="tr-TR" dirty="0"/>
          </a:p>
          <a:p>
            <a:pPr>
              <a:lnSpc>
                <a:spcPct val="200000"/>
              </a:lnSpc>
            </a:pPr>
            <a:r>
              <a:rPr lang="en-US" b="1" dirty="0">
                <a:solidFill>
                  <a:srgbClr val="002060"/>
                </a:solidFill>
              </a:rPr>
              <a:t>where</a:t>
            </a:r>
            <a:r>
              <a:rPr lang="en-US" dirty="0"/>
              <a:t> clauses</a:t>
            </a:r>
            <a:r>
              <a:rPr lang="tr-TR" dirty="0"/>
              <a:t> </a:t>
            </a:r>
            <a:r>
              <a:rPr lang="en-US" dirty="0"/>
              <a:t>modify nouns of place (such as town)-, </a:t>
            </a:r>
            <a:endParaRPr lang="tr-TR" dirty="0"/>
          </a:p>
          <a:p>
            <a:pPr>
              <a:lnSpc>
                <a:spcPct val="200000"/>
              </a:lnSpc>
            </a:pPr>
            <a:r>
              <a:rPr lang="en-US" b="1" dirty="0">
                <a:solidFill>
                  <a:srgbClr val="002060"/>
                </a:solidFill>
              </a:rPr>
              <a:t>when</a:t>
            </a:r>
            <a:r>
              <a:rPr lang="en-US" dirty="0"/>
              <a:t> clauses modify nouns of time; </a:t>
            </a:r>
            <a:endParaRPr lang="tr-TR" dirty="0"/>
          </a:p>
          <a:p>
            <a:pPr>
              <a:lnSpc>
                <a:spcPct val="200000"/>
              </a:lnSpc>
            </a:pPr>
            <a:r>
              <a:rPr lang="en-US" b="1" dirty="0">
                <a:solidFill>
                  <a:srgbClr val="002060"/>
                </a:solidFill>
              </a:rPr>
              <a:t>why</a:t>
            </a:r>
            <a:r>
              <a:rPr lang="en-US" dirty="0"/>
              <a:t> clauses modify</a:t>
            </a:r>
            <a:r>
              <a:rPr lang="tr-TR" dirty="0"/>
              <a:t> </a:t>
            </a:r>
            <a:r>
              <a:rPr lang="en-US" dirty="0"/>
              <a:t>the noun reason.</a:t>
            </a:r>
          </a:p>
        </p:txBody>
      </p:sp>
    </p:spTree>
    <p:extLst>
      <p:ext uri="{BB962C8B-B14F-4D97-AF65-F5344CB8AC3E}">
        <p14:creationId xmlns:p14="http://schemas.microsoft.com/office/powerpoint/2010/main" val="282301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US" i="1" dirty="0"/>
              <a:t>The town where I was born goes to sleep at 8:00 p.m.</a:t>
            </a:r>
          </a:p>
          <a:p>
            <a:pPr>
              <a:lnSpc>
                <a:spcPct val="200000"/>
              </a:lnSpc>
            </a:pPr>
            <a:r>
              <a:rPr lang="en-US" dirty="0"/>
              <a:t>One of the most common of the relative clause introducers is the relative pronoun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tha</a:t>
            </a:r>
            <a:r>
              <a:rPr lang="tr-TR" b="1" dirty="0">
                <a:solidFill>
                  <a:srgbClr val="002060"/>
                </a:solidFill>
              </a:rPr>
              <a:t>t</a:t>
            </a:r>
            <a:r>
              <a:rPr lang="en-US" b="1" dirty="0">
                <a:solidFill>
                  <a:srgbClr val="002060"/>
                </a:solidFill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i="1" dirty="0"/>
              <a:t>The flavor that I prefer is pistachio nut.</a:t>
            </a:r>
          </a:p>
        </p:txBody>
      </p:sp>
    </p:spTree>
    <p:extLst>
      <p:ext uri="{BB962C8B-B14F-4D97-AF65-F5344CB8AC3E}">
        <p14:creationId xmlns:p14="http://schemas.microsoft.com/office/powerpoint/2010/main" val="616064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The way an adjectival clause relates to the noun it modifies determines the punctuation. An adjectival</a:t>
            </a:r>
            <a:r>
              <a:rPr lang="tr-TR" dirty="0"/>
              <a:t> </a:t>
            </a:r>
            <a:r>
              <a:rPr lang="en-US" dirty="0"/>
              <a:t>clause that is not required for identifying, or defining, the noun is set off with commas</a:t>
            </a:r>
            <a:r>
              <a:rPr lang="tr-TR" dirty="0"/>
              <a:t> (non-defining)</a:t>
            </a:r>
            <a:r>
              <a:rPr lang="en-US" dirty="0"/>
              <a:t>:</a:t>
            </a:r>
          </a:p>
          <a:p>
            <a:pPr>
              <a:lnSpc>
                <a:spcPct val="200000"/>
              </a:lnSpc>
            </a:pPr>
            <a:r>
              <a:rPr lang="en-US" dirty="0"/>
              <a:t>Hawthorne Road, which runs past our house, is being repaved.</a:t>
            </a:r>
          </a:p>
          <a:p>
            <a:pPr>
              <a:lnSpc>
                <a:spcPct val="200000"/>
              </a:lnSpc>
            </a:pPr>
            <a:r>
              <a:rPr lang="en-US" dirty="0"/>
              <a:t>Julia Losa, who lives at the end of Hawthorne Road, won the lottery.</a:t>
            </a:r>
          </a:p>
        </p:txBody>
      </p:sp>
    </p:spTree>
    <p:extLst>
      <p:ext uri="{BB962C8B-B14F-4D97-AF65-F5344CB8AC3E}">
        <p14:creationId xmlns:p14="http://schemas.microsoft.com/office/powerpoint/2010/main" val="4277429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476672"/>
            <a:ext cx="8229600" cy="5433467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The clauses—which runs past our house and who lives at the end of Hawthorne Road—give extra</a:t>
            </a:r>
            <a:r>
              <a:rPr lang="tr-TR" dirty="0"/>
              <a:t> </a:t>
            </a:r>
            <a:r>
              <a:rPr lang="en-US" dirty="0"/>
              <a:t>information that is not needed to define Hawthorne Road or Julia </a:t>
            </a:r>
            <a:r>
              <a:rPr lang="en-US" dirty="0" err="1"/>
              <a:t>Losa</a:t>
            </a:r>
            <a:r>
              <a:rPr lang="en-US" dirty="0"/>
              <a:t>; they simply comment</a:t>
            </a:r>
            <a:r>
              <a:rPr lang="tr-TR" dirty="0"/>
              <a:t> </a:t>
            </a:r>
            <a:r>
              <a:rPr lang="en-US" dirty="0"/>
              <a:t>on the nouns they modify.</a:t>
            </a:r>
          </a:p>
          <a:p>
            <a:pPr>
              <a:lnSpc>
                <a:spcPct val="200000"/>
              </a:lnSpc>
            </a:pPr>
            <a:r>
              <a:rPr lang="en-US" dirty="0"/>
              <a:t>An adjectival clause that is needed to identify the noun it modifies is not set off with commas</a:t>
            </a:r>
            <a:r>
              <a:rPr lang="tr-TR" dirty="0"/>
              <a:t> (defining):</a:t>
            </a:r>
            <a:endParaRPr lang="en-US" dirty="0"/>
          </a:p>
          <a:p>
            <a:pPr>
              <a:lnSpc>
                <a:spcPct val="200000"/>
              </a:lnSpc>
            </a:pPr>
            <a:r>
              <a:rPr lang="en-US" i="1" dirty="0"/>
              <a:t>The road that runs past our house is being repaved.</a:t>
            </a:r>
          </a:p>
          <a:p>
            <a:pPr>
              <a:lnSpc>
                <a:spcPct val="200000"/>
              </a:lnSpc>
            </a:pPr>
            <a:r>
              <a:rPr lang="en-US" i="1" dirty="0"/>
              <a:t>The woman who lives at the end of Hawthorne Road won the lottery.</a:t>
            </a:r>
          </a:p>
        </p:txBody>
      </p:sp>
    </p:spTree>
    <p:extLst>
      <p:ext uri="{BB962C8B-B14F-4D97-AF65-F5344CB8AC3E}">
        <p14:creationId xmlns:p14="http://schemas.microsoft.com/office/powerpoint/2010/main" val="1029233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The clauses— that runs past our house and who lives at the end o f Hawthorne Road—supply the</a:t>
            </a:r>
            <a:r>
              <a:rPr lang="tr-TR" dirty="0"/>
              <a:t> </a:t>
            </a:r>
            <a:r>
              <a:rPr lang="en-US" dirty="0"/>
              <a:t>information that is necessary to identify “the road” and “the woman.” </a:t>
            </a:r>
            <a:endParaRPr lang="tr-TR" dirty="0"/>
          </a:p>
          <a:p>
            <a:pPr>
              <a:lnSpc>
                <a:spcPct val="200000"/>
              </a:lnSpc>
            </a:pPr>
            <a:r>
              <a:rPr lang="en-US" dirty="0"/>
              <a:t>In other words, they</a:t>
            </a:r>
            <a:r>
              <a:rPr lang="tr-TR" dirty="0"/>
              <a:t> </a:t>
            </a:r>
            <a:r>
              <a:rPr lang="en-US" dirty="0"/>
              <a:t>identify the referents of the nouns they modify. If these clauses were removed, the reader would</a:t>
            </a:r>
            <a:r>
              <a:rPr lang="tr-TR" dirty="0"/>
              <a:t> </a:t>
            </a:r>
            <a:r>
              <a:rPr lang="en-US" dirty="0"/>
              <a:t>no longer know which road is being repaved or which woman won the lottery. Such necessary</a:t>
            </a:r>
            <a:r>
              <a:rPr lang="tr-TR" dirty="0"/>
              <a:t> </a:t>
            </a:r>
            <a:r>
              <a:rPr lang="en-US" dirty="0"/>
              <a:t>clauses are written without commas.</a:t>
            </a:r>
          </a:p>
        </p:txBody>
      </p:sp>
    </p:spTree>
    <p:extLst>
      <p:ext uri="{BB962C8B-B14F-4D97-AF65-F5344CB8AC3E}">
        <p14:creationId xmlns:p14="http://schemas.microsoft.com/office/powerpoint/2010/main" val="2460528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tr-TR" dirty="0"/>
              <a:t>A clause describes the noun or the pronoun </a:t>
            </a:r>
          </a:p>
          <a:p>
            <a:r>
              <a:rPr lang="tr-TR" dirty="0"/>
              <a:t>Clause: S + V</a:t>
            </a:r>
          </a:p>
          <a:p>
            <a:pPr marL="0" indent="0">
              <a:buNone/>
            </a:pPr>
            <a:r>
              <a:rPr lang="tr-TR" sz="2800" i="1" dirty="0"/>
              <a:t>A housewife, </a:t>
            </a:r>
            <a:r>
              <a:rPr lang="tr-TR" sz="2800" b="1" i="1" dirty="0"/>
              <a:t>who wants to save money</a:t>
            </a:r>
            <a:r>
              <a:rPr lang="tr-TR" sz="2800" i="1" dirty="0"/>
              <a:t>, must </a:t>
            </a:r>
          </a:p>
          <a:p>
            <a:pPr marL="0" indent="0">
              <a:buNone/>
            </a:pPr>
            <a:r>
              <a:rPr lang="tr-TR" sz="2800" dirty="0"/>
              <a:t>			    (adj. Clause) </a:t>
            </a:r>
          </a:p>
          <a:p>
            <a:pPr marL="0" indent="0">
              <a:buNone/>
            </a:pPr>
            <a:r>
              <a:rPr lang="tr-TR" sz="2800" i="1" dirty="0"/>
              <a:t>shop carefully. </a:t>
            </a:r>
          </a:p>
          <a:p>
            <a:pPr marL="0" indent="0">
              <a:buNone/>
            </a:pPr>
            <a:r>
              <a:rPr lang="tr-TR" dirty="0"/>
              <a:t>Para biriktirmek isteyen bir ev hanımı, dikkatli olarak alışveriş yapmalıdır.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168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tr-TR" b="1" dirty="0"/>
              <a:t>Subject: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r-TR" i="1" dirty="0"/>
              <a:t>The worker </a:t>
            </a:r>
            <a:r>
              <a:rPr lang="tr-TR" i="1" u="sng" dirty="0"/>
              <a:t>who came from İzmir last week 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r-TR" dirty="0"/>
              <a:t>			adjective clause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r-TR" i="1" dirty="0"/>
              <a:t>painted the house</a:t>
            </a:r>
            <a:r>
              <a:rPr lang="tr-TR" dirty="0"/>
              <a:t>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tr-TR" dirty="0"/>
              <a:t>Geçen hafta İzmir’den gelen işçi, evi boyadı.</a:t>
            </a:r>
          </a:p>
          <a:p>
            <a:pPr lvl="0">
              <a:lnSpc>
                <a:spcPct val="200000"/>
              </a:lnSpc>
            </a:pPr>
            <a:r>
              <a:rPr lang="tr-TR" i="1" u="sng" dirty="0">
                <a:solidFill>
                  <a:prstClr val="black"/>
                </a:solidFill>
              </a:rPr>
              <a:t>The progra</a:t>
            </a:r>
            <a:r>
              <a:rPr lang="tr-TR" i="1" dirty="0">
                <a:solidFill>
                  <a:prstClr val="black"/>
                </a:solidFill>
              </a:rPr>
              <a:t>m   </a:t>
            </a:r>
            <a:r>
              <a:rPr lang="tr-TR" i="1" u="sng" dirty="0">
                <a:solidFill>
                  <a:prstClr val="black"/>
                </a:solidFill>
              </a:rPr>
              <a:t>which I saw</a:t>
            </a:r>
            <a:r>
              <a:rPr lang="tr-TR" i="1" dirty="0">
                <a:solidFill>
                  <a:prstClr val="black"/>
                </a:solidFill>
              </a:rPr>
              <a:t>      </a:t>
            </a:r>
            <a:r>
              <a:rPr lang="tr-TR" i="1" u="sng" dirty="0">
                <a:solidFill>
                  <a:prstClr val="black"/>
                </a:solidFill>
              </a:rPr>
              <a:t>was good</a:t>
            </a:r>
            <a:r>
              <a:rPr lang="tr-TR" i="1" dirty="0">
                <a:solidFill>
                  <a:prstClr val="black"/>
                </a:solidFill>
              </a:rPr>
              <a:t>. </a:t>
            </a:r>
          </a:p>
          <a:p>
            <a:pPr marL="0" lvl="0" indent="0">
              <a:lnSpc>
                <a:spcPct val="200000"/>
              </a:lnSpc>
              <a:buNone/>
            </a:pPr>
            <a:r>
              <a:rPr lang="tr-TR" dirty="0">
                <a:solidFill>
                  <a:prstClr val="black"/>
                </a:solidFill>
              </a:rPr>
              <a:t>    main clause	subordinate cl.	Main cl.</a:t>
            </a:r>
          </a:p>
          <a:p>
            <a:pPr marL="0" lvl="0" indent="0">
              <a:lnSpc>
                <a:spcPct val="200000"/>
              </a:lnSpc>
              <a:buNone/>
            </a:pPr>
            <a:r>
              <a:rPr lang="tr-TR" dirty="0">
                <a:solidFill>
                  <a:prstClr val="black"/>
                </a:solidFill>
              </a:rPr>
              <a:t>(Benim) İzlediğim program iyiydi.</a:t>
            </a:r>
            <a:endParaRPr lang="tr-T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2392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2">
  <a:themeElements>
    <a:clrScheme name="Simple Light">
      <a:dk1>
        <a:srgbClr val="000000"/>
      </a:dk1>
      <a:lt1>
        <a:srgbClr val="F5F2EE"/>
      </a:lt1>
      <a:dk2>
        <a:srgbClr val="000000"/>
      </a:dk2>
      <a:lt2>
        <a:srgbClr val="EEEEEE"/>
      </a:lt2>
      <a:accent1>
        <a:srgbClr val="3F3533"/>
      </a:accent1>
      <a:accent2>
        <a:srgbClr val="3F3533"/>
      </a:accent2>
      <a:accent3>
        <a:srgbClr val="3F3533"/>
      </a:accent3>
      <a:accent4>
        <a:srgbClr val="3F3533"/>
      </a:accent4>
      <a:accent5>
        <a:srgbClr val="3F3533"/>
      </a:accent5>
      <a:accent6>
        <a:srgbClr val="3F353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2" id="{E502DBCC-DA05-430B-9564-B93D02D57224}" vid="{EABBD63C-9692-4F4E-8774-17FD5B8F5AAB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Tema2</Template>
  <TotalTime>998</TotalTime>
  <Words>1692</Words>
  <Application>Microsoft Office PowerPoint</Application>
  <PresentationFormat>Ekran Gösterisi (4:3)</PresentationFormat>
  <Paragraphs>161</Paragraphs>
  <Slides>25</Slides>
  <Notes>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34" baseType="lpstr">
      <vt:lpstr>Aptos</vt:lpstr>
      <vt:lpstr>Arial</vt:lpstr>
      <vt:lpstr>fkGroteskNeue</vt:lpstr>
      <vt:lpstr>Lato</vt:lpstr>
      <vt:lpstr>Merriweather Light</vt:lpstr>
      <vt:lpstr>Montserrat</vt:lpstr>
      <vt:lpstr>Times New Roman</vt:lpstr>
      <vt:lpstr>Vidaloka</vt:lpstr>
      <vt:lpstr>Tema2</vt:lpstr>
      <vt:lpstr>Comparative Grammar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Comparative Grammar</dc:title>
  <dc:creator>Aysun YURDAISIK</dc:creator>
  <cp:lastModifiedBy>Beyza Şahin</cp:lastModifiedBy>
  <cp:revision>47</cp:revision>
  <dcterms:created xsi:type="dcterms:W3CDTF">2020-03-23T11:50:34Z</dcterms:created>
  <dcterms:modified xsi:type="dcterms:W3CDTF">2025-03-19T13:10:56Z</dcterms:modified>
</cp:coreProperties>
</file>