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FC8D024-B1DD-4343-AF40-E2ADB28666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6CFF2F82-1F26-4020-A44D-A0F9B7BA9D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E062822-4851-4945-95AA-9532810F0F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A8B13-5E89-4968-B6E9-AAD9D0A180D3}" type="datetimeFigureOut">
              <a:rPr lang="tr-TR" smtClean="0"/>
              <a:t>9.12.2023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AD712D9-E4BF-4199-A468-662E71F8B9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3CA0437-E267-44A8-B356-6F8FFA69D2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5099F-5580-4CBB-9DBE-1E4D23C756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66649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668B6AF-A2F5-4F9B-B5FA-69F1C10209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39932FC2-01F2-49AC-B009-DDBEA9BF69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1D6160A-50F8-4935-9917-976814C0DE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A8B13-5E89-4968-B6E9-AAD9D0A180D3}" type="datetimeFigureOut">
              <a:rPr lang="tr-TR" smtClean="0"/>
              <a:t>9.12.2023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FF26DC9-C30C-4C5D-B560-5076CC43FF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61321B9-7289-41FA-90D3-3233BD4B0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5099F-5580-4CBB-9DBE-1E4D23C756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24701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7EB32A40-42A1-44E4-9A06-816CC9D1A49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C24125AE-3763-49FE-A7DD-84C4932738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FBAF590-198B-4491-8724-9A1238BD47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A8B13-5E89-4968-B6E9-AAD9D0A180D3}" type="datetimeFigureOut">
              <a:rPr lang="tr-TR" smtClean="0"/>
              <a:t>9.12.2023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3435D67-95F9-47D2-B93D-9CB2631B14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DE91DCF-E774-4F08-82C6-972D165DEF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5099F-5580-4CBB-9DBE-1E4D23C756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3530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08030E9-876B-4F42-BE25-3FF769A60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0C4F183-62F7-4C64-9BA4-BF47E8AB9C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D675E42-6C02-4EFE-A17A-FCCBC4AC6F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A8B13-5E89-4968-B6E9-AAD9D0A180D3}" type="datetimeFigureOut">
              <a:rPr lang="tr-TR" smtClean="0"/>
              <a:t>9.12.2023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BDBFA60-9996-42FE-889F-70721836F8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1758C94-D94E-438A-A8D2-E0B4E9F9A3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5099F-5580-4CBB-9DBE-1E4D23C756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94685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D920468-B9E5-46B9-BE98-BA1FB09C9F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368A448A-0100-4878-8EE0-02587FD1A4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41BEA78-1344-4099-86E8-A8E6F6B0D6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A8B13-5E89-4968-B6E9-AAD9D0A180D3}" type="datetimeFigureOut">
              <a:rPr lang="tr-TR" smtClean="0"/>
              <a:t>9.12.2023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1F0C054-5A3F-4D2A-A976-0FA1882F3F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5DB4B59-09B2-46A9-B64B-920B19B2A4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5099F-5580-4CBB-9DBE-1E4D23C756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41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27A9363-3743-4DB2-8006-CA9F23FEA0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1F5647D-34EA-48EB-BE64-D8391AC9BC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7536F5D9-C635-4586-8F76-509884B626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F657AC7F-95FC-4938-B541-0412046F32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A8B13-5E89-4968-B6E9-AAD9D0A180D3}" type="datetimeFigureOut">
              <a:rPr lang="tr-TR" smtClean="0"/>
              <a:t>9.12.2023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A8B85077-FC09-4C5A-99D4-97375421D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67829D1E-CE67-42CB-8F3B-445E510D10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5099F-5580-4CBB-9DBE-1E4D23C756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5671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FC53C5D-0D8C-4841-9AF8-54730F1477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EE502A4-9551-446A-82CF-CA025BD16B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B0CB3BD9-CA88-408E-8F8E-93726330B2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D2CDD8BD-BE81-4D17-84DE-DB3017B557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27B2E711-7141-49FD-BFD2-222E97FF80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E04C552C-37A9-472C-B336-C7AD5FBDDC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A8B13-5E89-4968-B6E9-AAD9D0A180D3}" type="datetimeFigureOut">
              <a:rPr lang="tr-TR" smtClean="0"/>
              <a:t>9.12.2023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626F42DF-4710-4284-9C0E-50E2F461C4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B86FE204-E516-4AE2-A1DC-009B67CBFC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5099F-5580-4CBB-9DBE-1E4D23C756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25636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67DDF72-E4AF-4974-AC3F-D19485CDB8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D11F3873-10E7-4968-B0D1-FE7537E5F5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A8B13-5E89-4968-B6E9-AAD9D0A180D3}" type="datetimeFigureOut">
              <a:rPr lang="tr-TR" smtClean="0"/>
              <a:t>9.12.2023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0D002E8A-B493-4A87-A070-87D5A806F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DAA3DDD3-27B3-44EF-9631-475D69D4B8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5099F-5580-4CBB-9DBE-1E4D23C756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8071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241A0692-6180-4A6C-B0AE-EBBA8262CA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A8B13-5E89-4968-B6E9-AAD9D0A180D3}" type="datetimeFigureOut">
              <a:rPr lang="tr-TR" smtClean="0"/>
              <a:t>9.12.2023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7D156614-5535-43F4-A0EF-CEC8C7681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0173108A-21DA-43F3-862C-1B15BC7FC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5099F-5580-4CBB-9DBE-1E4D23C756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947888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1401214-2224-4634-995B-2FDB9260E4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8AECCB3-DB38-498A-BCC1-E4108821ED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C1F6751A-FB4E-425E-A7F0-030E50AD49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016CEA70-F18A-4F55-83FE-D5A21E07D8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A8B13-5E89-4968-B6E9-AAD9D0A180D3}" type="datetimeFigureOut">
              <a:rPr lang="tr-TR" smtClean="0"/>
              <a:t>9.12.2023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5397BB39-61EF-4B73-BA09-AA164E2935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C4DE248B-11A0-4FD9-8D9F-FFE4184911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5099F-5580-4CBB-9DBE-1E4D23C756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4088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A341FEC-04CC-4913-86D3-20D02E8859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11A5AD88-4E3A-4325-817C-9EA823AD62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F6B85A5A-3E10-4322-BA33-02EAA1822A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D23009C1-D87B-437C-B403-3F528503F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A8B13-5E89-4968-B6E9-AAD9D0A180D3}" type="datetimeFigureOut">
              <a:rPr lang="tr-TR" smtClean="0"/>
              <a:t>9.12.2023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C673ACC-6E44-400F-98DD-259B658EE4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673B4898-BA74-44B5-914A-418DBFF59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5099F-5580-4CBB-9DBE-1E4D23C756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74050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603EF332-7945-48E1-B79B-8FC19B0AD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BE59C0BA-405C-4E0A-9771-C33C7460E2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EF67AE5-295F-40B8-8293-5DCA553A2A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9A8B13-5E89-4968-B6E9-AAD9D0A180D3}" type="datetimeFigureOut">
              <a:rPr lang="tr-TR" smtClean="0"/>
              <a:t>9.12.2023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E830DC0-36C2-4E09-B2BA-F81650F1C2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ACAD941-7A81-4521-AB63-852D26E80D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65099F-5580-4CBB-9DBE-1E4D23C756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0939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993D67D-3BCD-4F37-BBA9-FD85F54B899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3600" dirty="0" err="1"/>
              <a:t>Econ</a:t>
            </a:r>
            <a:r>
              <a:rPr lang="tr-TR" sz="3600" dirty="0"/>
              <a:t> 105, </a:t>
            </a:r>
            <a:r>
              <a:rPr lang="tr-TR" sz="3600" dirty="0" err="1"/>
              <a:t>Week</a:t>
            </a:r>
            <a:r>
              <a:rPr lang="tr-TR" sz="3600" dirty="0"/>
              <a:t> 12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B97F5815-2320-451B-A479-06B4CAF9078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/>
              <a:t>Economics</a:t>
            </a:r>
            <a:r>
              <a:rPr lang="tr-TR"/>
              <a:t> 105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812902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0FC2FA7-0C41-4D85-ABFF-A5F54E013B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err="1"/>
              <a:t>Econ</a:t>
            </a:r>
            <a:r>
              <a:rPr lang="tr-TR" sz="3600" dirty="0"/>
              <a:t> 105, </a:t>
            </a:r>
            <a:r>
              <a:rPr lang="tr-TR" sz="3600" dirty="0" err="1"/>
              <a:t>Week</a:t>
            </a:r>
            <a:r>
              <a:rPr lang="tr-TR" sz="3600" dirty="0"/>
              <a:t> 12, 9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95F79DB-D499-47F1-BE3B-A810423D9F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answer</a:t>
            </a:r>
            <a:r>
              <a:rPr lang="tr-TR" dirty="0">
                <a:latin typeface="+mj-lt"/>
              </a:rPr>
              <a:t> is </a:t>
            </a:r>
            <a:r>
              <a:rPr lang="tr-TR" dirty="0" err="1">
                <a:latin typeface="+mj-lt"/>
              </a:rPr>
              <a:t>no</a:t>
            </a:r>
            <a:r>
              <a:rPr lang="tr-TR" dirty="0">
                <a:latin typeface="+mj-lt"/>
              </a:rPr>
              <a:t>. </a:t>
            </a:r>
            <a:r>
              <a:rPr lang="tr-TR" dirty="0" err="1">
                <a:latin typeface="+mj-lt"/>
              </a:rPr>
              <a:t>If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government</a:t>
            </a:r>
            <a:r>
              <a:rPr lang="tr-TR" dirty="0">
                <a:latin typeface="+mj-lt"/>
              </a:rPr>
              <a:t> is </a:t>
            </a:r>
            <a:r>
              <a:rPr lang="tr-TR" dirty="0" err="1">
                <a:latin typeface="+mj-lt"/>
              </a:rPr>
              <a:t>collecting</a:t>
            </a:r>
            <a:r>
              <a:rPr lang="tr-TR" dirty="0">
                <a:latin typeface="+mj-lt"/>
              </a:rPr>
              <a:t> 20 </a:t>
            </a:r>
            <a:r>
              <a:rPr lang="tr-TR" dirty="0" err="1">
                <a:latin typeface="+mj-lt"/>
              </a:rPr>
              <a:t>billion</a:t>
            </a:r>
            <a:r>
              <a:rPr lang="tr-TR" dirty="0">
                <a:latin typeface="+mj-lt"/>
              </a:rPr>
              <a:t> lira </a:t>
            </a:r>
            <a:r>
              <a:rPr lang="tr-TR" dirty="0" err="1">
                <a:latin typeface="+mj-lt"/>
              </a:rPr>
              <a:t>tax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for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government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expenditures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then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new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equilibrium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will</a:t>
            </a:r>
            <a:r>
              <a:rPr lang="tr-TR" dirty="0">
                <a:latin typeface="+mj-lt"/>
              </a:rPr>
              <a:t> be at 490 </a:t>
            </a:r>
            <a:r>
              <a:rPr lang="tr-TR" dirty="0" err="1">
                <a:latin typeface="+mj-lt"/>
              </a:rPr>
              <a:t>billion</a:t>
            </a:r>
            <a:r>
              <a:rPr lang="tr-TR" dirty="0">
                <a:latin typeface="+mj-lt"/>
              </a:rPr>
              <a:t> lira, not at 550 </a:t>
            </a:r>
            <a:r>
              <a:rPr lang="tr-TR" dirty="0" err="1">
                <a:latin typeface="+mj-lt"/>
              </a:rPr>
              <a:t>billion</a:t>
            </a:r>
            <a:r>
              <a:rPr lang="tr-TR" dirty="0">
                <a:latin typeface="+mj-lt"/>
              </a:rPr>
              <a:t> lira.</a:t>
            </a:r>
          </a:p>
          <a:p>
            <a:r>
              <a:rPr lang="tr-TR" dirty="0" err="1">
                <a:latin typeface="+mj-lt"/>
              </a:rPr>
              <a:t>Why</a:t>
            </a:r>
            <a:r>
              <a:rPr lang="tr-TR" dirty="0">
                <a:latin typeface="+mj-lt"/>
              </a:rPr>
              <a:t>?</a:t>
            </a:r>
          </a:p>
          <a:p>
            <a:r>
              <a:rPr lang="tr-TR" dirty="0" err="1">
                <a:latin typeface="+mj-lt"/>
              </a:rPr>
              <a:t>Because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tax</a:t>
            </a:r>
            <a:r>
              <a:rPr lang="tr-TR" dirty="0">
                <a:latin typeface="+mj-lt"/>
              </a:rPr>
              <a:t> is </a:t>
            </a:r>
            <a:r>
              <a:rPr lang="tr-TR" dirty="0" err="1">
                <a:latin typeface="+mj-lt"/>
              </a:rPr>
              <a:t>causing</a:t>
            </a:r>
            <a:r>
              <a:rPr lang="tr-TR" dirty="0">
                <a:latin typeface="+mj-lt"/>
              </a:rPr>
              <a:t> a </a:t>
            </a:r>
            <a:r>
              <a:rPr lang="tr-TR" dirty="0" err="1">
                <a:latin typeface="+mj-lt"/>
              </a:rPr>
              <a:t>decline</a:t>
            </a:r>
            <a:r>
              <a:rPr lang="tr-TR" dirty="0">
                <a:latin typeface="+mj-lt"/>
              </a:rPr>
              <a:t> in </a:t>
            </a:r>
            <a:r>
              <a:rPr lang="tr-TR" dirty="0" err="1">
                <a:latin typeface="+mj-lt"/>
              </a:rPr>
              <a:t>gdp</a:t>
            </a:r>
            <a:r>
              <a:rPr lang="tr-TR" dirty="0">
                <a:latin typeface="+mj-lt"/>
              </a:rPr>
              <a:t>.</a:t>
            </a:r>
          </a:p>
          <a:p>
            <a:r>
              <a:rPr lang="tr-TR" dirty="0">
                <a:latin typeface="+mj-lt"/>
              </a:rPr>
              <a:t>I am </a:t>
            </a:r>
            <a:r>
              <a:rPr lang="tr-TR" dirty="0" err="1">
                <a:latin typeface="+mj-lt"/>
              </a:rPr>
              <a:t>giving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initials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table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below</a:t>
            </a:r>
            <a:r>
              <a:rPr lang="tr-TR" dirty="0">
                <a:latin typeface="+mj-lt"/>
              </a:rPr>
              <a:t> (</a:t>
            </a:r>
            <a:r>
              <a:rPr lang="tr-TR" dirty="0" err="1">
                <a:latin typeface="+mj-lt"/>
              </a:rPr>
              <a:t>all</a:t>
            </a:r>
            <a:r>
              <a:rPr lang="tr-TR" dirty="0">
                <a:latin typeface="+mj-lt"/>
              </a:rPr>
              <a:t> in </a:t>
            </a:r>
            <a:r>
              <a:rPr lang="tr-TR" dirty="0" err="1">
                <a:latin typeface="+mj-lt"/>
              </a:rPr>
              <a:t>billion</a:t>
            </a:r>
            <a:r>
              <a:rPr lang="tr-TR" dirty="0">
                <a:latin typeface="+mj-lt"/>
              </a:rPr>
              <a:t> lira). </a:t>
            </a:r>
            <a:r>
              <a:rPr lang="tr-TR" dirty="0" err="1">
                <a:latin typeface="+mj-lt"/>
              </a:rPr>
              <a:t>You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should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complete</a:t>
            </a:r>
            <a:r>
              <a:rPr lang="tr-TR" dirty="0">
                <a:latin typeface="+mj-lt"/>
              </a:rPr>
              <a:t> it. Be </a:t>
            </a:r>
            <a:r>
              <a:rPr lang="tr-TR" dirty="0" err="1">
                <a:latin typeface="+mj-lt"/>
              </a:rPr>
              <a:t>careful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that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real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demestic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income</a:t>
            </a:r>
            <a:r>
              <a:rPr lang="tr-TR" dirty="0">
                <a:latin typeface="+mj-lt"/>
              </a:rPr>
              <a:t> is </a:t>
            </a:r>
            <a:r>
              <a:rPr lang="tr-TR" dirty="0" err="1">
                <a:latin typeface="+mj-lt"/>
              </a:rPr>
              <a:t>increasing</a:t>
            </a:r>
            <a:r>
              <a:rPr lang="tr-TR" dirty="0">
                <a:latin typeface="+mj-lt"/>
              </a:rPr>
              <a:t> 20 </a:t>
            </a:r>
            <a:r>
              <a:rPr lang="tr-TR" dirty="0" err="1">
                <a:latin typeface="+mj-lt"/>
              </a:rPr>
              <a:t>billion</a:t>
            </a:r>
            <a:r>
              <a:rPr lang="tr-TR" dirty="0">
                <a:latin typeface="+mj-lt"/>
              </a:rPr>
              <a:t> lira,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consumption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expenditures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are</a:t>
            </a:r>
            <a:r>
              <a:rPr lang="tr-TR" dirty="0">
                <a:latin typeface="+mj-lt"/>
              </a:rPr>
              <a:t> 15 </a:t>
            </a:r>
            <a:r>
              <a:rPr lang="tr-TR" dirty="0" err="1">
                <a:latin typeface="+mj-lt"/>
              </a:rPr>
              <a:t>billion</a:t>
            </a:r>
            <a:r>
              <a:rPr lang="tr-TR" dirty="0">
                <a:latin typeface="+mj-lt"/>
              </a:rPr>
              <a:t> lira.</a:t>
            </a:r>
          </a:p>
        </p:txBody>
      </p:sp>
    </p:spTree>
    <p:extLst>
      <p:ext uri="{BB962C8B-B14F-4D97-AF65-F5344CB8AC3E}">
        <p14:creationId xmlns:p14="http://schemas.microsoft.com/office/powerpoint/2010/main" val="1167442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A4206E8-8595-46AC-89B7-311E795075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err="1"/>
              <a:t>Econ</a:t>
            </a:r>
            <a:r>
              <a:rPr lang="tr-TR" sz="3600" dirty="0"/>
              <a:t> 105, </a:t>
            </a:r>
            <a:r>
              <a:rPr lang="tr-TR" sz="3600" dirty="0" err="1"/>
              <a:t>Week</a:t>
            </a:r>
            <a:r>
              <a:rPr lang="tr-TR" sz="3600" dirty="0"/>
              <a:t> 12, 10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455A940-4AA8-48EC-BF78-F2B560005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35052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tr-TR" sz="2400" dirty="0">
                <a:latin typeface="+mj-lt"/>
              </a:rPr>
              <a:t>Real </a:t>
            </a:r>
            <a:r>
              <a:rPr lang="tr-TR" sz="2400" dirty="0" err="1">
                <a:latin typeface="+mj-lt"/>
              </a:rPr>
              <a:t>dom</a:t>
            </a:r>
            <a:r>
              <a:rPr lang="tr-TR" sz="2400" dirty="0">
                <a:latin typeface="+mj-lt"/>
              </a:rPr>
              <a:t> </a:t>
            </a:r>
            <a:r>
              <a:rPr lang="tr-TR" sz="2400" dirty="0" err="1">
                <a:latin typeface="+mj-lt"/>
              </a:rPr>
              <a:t>output</a:t>
            </a:r>
            <a:r>
              <a:rPr lang="tr-TR" sz="2400" dirty="0">
                <a:latin typeface="+mj-lt"/>
              </a:rPr>
              <a:t>   T      DI      C       S      </a:t>
            </a:r>
            <a:r>
              <a:rPr lang="tr-TR" sz="2400" dirty="0" err="1">
                <a:latin typeface="+mj-lt"/>
              </a:rPr>
              <a:t>Ig</a:t>
            </a:r>
            <a:r>
              <a:rPr lang="tr-TR" sz="2400" dirty="0">
                <a:latin typeface="+mj-lt"/>
              </a:rPr>
              <a:t>     X     M     G    </a:t>
            </a:r>
            <a:r>
              <a:rPr lang="tr-TR" sz="2400" dirty="0" err="1">
                <a:latin typeface="+mj-lt"/>
              </a:rPr>
              <a:t>Aggr</a:t>
            </a:r>
            <a:r>
              <a:rPr lang="tr-TR" sz="2400" dirty="0">
                <a:latin typeface="+mj-lt"/>
              </a:rPr>
              <a:t> </a:t>
            </a:r>
            <a:r>
              <a:rPr lang="tr-TR" sz="2400" dirty="0" err="1">
                <a:latin typeface="+mj-lt"/>
              </a:rPr>
              <a:t>exp</a:t>
            </a:r>
            <a:r>
              <a:rPr lang="tr-TR" sz="2400" dirty="0">
                <a:latin typeface="+mj-lt"/>
              </a:rPr>
              <a:t>(</a:t>
            </a:r>
            <a:r>
              <a:rPr lang="tr-TR" sz="2400" dirty="0" err="1">
                <a:latin typeface="+mj-lt"/>
              </a:rPr>
              <a:t>C+Ig+G+X-M</a:t>
            </a:r>
            <a:r>
              <a:rPr lang="tr-TR" sz="2400" dirty="0">
                <a:latin typeface="+mj-lt"/>
              </a:rPr>
              <a:t>)</a:t>
            </a:r>
          </a:p>
          <a:p>
            <a:r>
              <a:rPr lang="tr-TR" sz="2400" dirty="0">
                <a:latin typeface="+mj-lt"/>
              </a:rPr>
              <a:t>             370             20    350   360  -10   20    10  10     20         400</a:t>
            </a:r>
          </a:p>
          <a:p>
            <a:r>
              <a:rPr lang="tr-TR" sz="2400" dirty="0">
                <a:latin typeface="+mj-lt"/>
              </a:rPr>
              <a:t>             390             20    370   375  -5      20    10  10     20         415</a:t>
            </a:r>
          </a:p>
          <a:p>
            <a:r>
              <a:rPr lang="tr-TR" sz="2400" dirty="0">
                <a:latin typeface="+mj-lt"/>
              </a:rPr>
              <a:t>    (</a:t>
            </a:r>
            <a:r>
              <a:rPr lang="tr-TR" sz="2400" dirty="0" err="1">
                <a:latin typeface="+mj-lt"/>
              </a:rPr>
              <a:t>Please</a:t>
            </a:r>
            <a:r>
              <a:rPr lang="tr-TR" sz="2400" dirty="0">
                <a:latin typeface="+mj-lt"/>
              </a:rPr>
              <a:t> </a:t>
            </a:r>
            <a:r>
              <a:rPr lang="tr-TR" sz="2400" dirty="0" err="1">
                <a:latin typeface="+mj-lt"/>
              </a:rPr>
              <a:t>complete</a:t>
            </a:r>
            <a:r>
              <a:rPr lang="tr-TR" sz="2400" dirty="0">
                <a:latin typeface="+mj-lt"/>
              </a:rPr>
              <a:t> </a:t>
            </a:r>
            <a:r>
              <a:rPr lang="tr-TR" sz="2400" dirty="0" err="1">
                <a:latin typeface="+mj-lt"/>
              </a:rPr>
              <a:t>this</a:t>
            </a:r>
            <a:r>
              <a:rPr lang="tr-TR" sz="2400" dirty="0">
                <a:latin typeface="+mj-lt"/>
              </a:rPr>
              <a:t> </a:t>
            </a:r>
            <a:r>
              <a:rPr lang="tr-TR" sz="2400" dirty="0" err="1">
                <a:latin typeface="+mj-lt"/>
              </a:rPr>
              <a:t>table</a:t>
            </a:r>
            <a:r>
              <a:rPr lang="tr-TR" sz="2400" dirty="0">
                <a:latin typeface="+mj-lt"/>
              </a:rPr>
              <a:t> </a:t>
            </a:r>
            <a:r>
              <a:rPr lang="tr-TR" sz="2400" dirty="0" err="1">
                <a:latin typeface="+mj-lt"/>
              </a:rPr>
              <a:t>and</a:t>
            </a:r>
            <a:r>
              <a:rPr lang="tr-TR" sz="2400" dirty="0">
                <a:latin typeface="+mj-lt"/>
              </a:rPr>
              <a:t> </a:t>
            </a:r>
            <a:r>
              <a:rPr lang="tr-TR" sz="2400" dirty="0" err="1">
                <a:latin typeface="+mj-lt"/>
              </a:rPr>
              <a:t>see</a:t>
            </a:r>
            <a:r>
              <a:rPr lang="tr-TR" sz="2400" dirty="0">
                <a:latin typeface="+mj-lt"/>
              </a:rPr>
              <a:t> </a:t>
            </a:r>
            <a:r>
              <a:rPr lang="tr-TR" sz="2400" dirty="0" err="1">
                <a:latin typeface="+mj-lt"/>
              </a:rPr>
              <a:t>that</a:t>
            </a:r>
            <a:r>
              <a:rPr lang="tr-TR" sz="2400" dirty="0">
                <a:latin typeface="+mj-lt"/>
              </a:rPr>
              <a:t> </a:t>
            </a:r>
            <a:r>
              <a:rPr lang="tr-TR" sz="2400" dirty="0" err="1">
                <a:latin typeface="+mj-lt"/>
              </a:rPr>
              <a:t>equilibrium</a:t>
            </a:r>
            <a:r>
              <a:rPr lang="tr-TR" sz="2400" dirty="0">
                <a:latin typeface="+mj-lt"/>
              </a:rPr>
              <a:t> is at 490 </a:t>
            </a:r>
            <a:r>
              <a:rPr lang="tr-TR" sz="2400" dirty="0" err="1">
                <a:latin typeface="+mj-lt"/>
              </a:rPr>
              <a:t>billion</a:t>
            </a:r>
            <a:r>
              <a:rPr lang="tr-TR" sz="2400" dirty="0">
                <a:latin typeface="+mj-lt"/>
              </a:rPr>
              <a:t> lira).</a:t>
            </a:r>
          </a:p>
          <a:p>
            <a:r>
              <a:rPr lang="tr-TR" dirty="0" err="1">
                <a:latin typeface="+mj-lt"/>
              </a:rPr>
              <a:t>Let</a:t>
            </a:r>
            <a:r>
              <a:rPr lang="tr-TR" dirty="0">
                <a:latin typeface="+mj-lt"/>
              </a:rPr>
              <a:t> us </a:t>
            </a:r>
            <a:r>
              <a:rPr lang="tr-TR" dirty="0" err="1">
                <a:latin typeface="+mj-lt"/>
              </a:rPr>
              <a:t>see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what</a:t>
            </a:r>
            <a:r>
              <a:rPr lang="tr-TR" dirty="0">
                <a:latin typeface="+mj-lt"/>
              </a:rPr>
              <a:t> is </a:t>
            </a:r>
            <a:r>
              <a:rPr lang="tr-TR" dirty="0" err="1">
                <a:latin typeface="+mj-lt"/>
              </a:rPr>
              <a:t>happening</a:t>
            </a:r>
            <a:r>
              <a:rPr lang="tr-TR" dirty="0">
                <a:latin typeface="+mj-lt"/>
              </a:rPr>
              <a:t> at </a:t>
            </a:r>
            <a:r>
              <a:rPr lang="tr-TR" dirty="0" err="1">
                <a:latin typeface="+mj-lt"/>
              </a:rPr>
              <a:t>equilibrium</a:t>
            </a:r>
            <a:r>
              <a:rPr lang="tr-TR" dirty="0">
                <a:latin typeface="+mj-lt"/>
              </a:rPr>
              <a:t>:</a:t>
            </a:r>
          </a:p>
          <a:p>
            <a:r>
              <a:rPr lang="tr-TR" dirty="0">
                <a:latin typeface="+mj-lt"/>
              </a:rPr>
              <a:t>S= </a:t>
            </a:r>
            <a:r>
              <a:rPr lang="tr-TR" dirty="0" err="1">
                <a:latin typeface="+mj-lt"/>
              </a:rPr>
              <a:t>Ig</a:t>
            </a:r>
            <a:endParaRPr lang="tr-TR" dirty="0">
              <a:latin typeface="+mj-lt"/>
            </a:endParaRPr>
          </a:p>
          <a:p>
            <a:r>
              <a:rPr lang="tr-TR" dirty="0">
                <a:latin typeface="+mj-lt"/>
              </a:rPr>
              <a:t>T= G</a:t>
            </a:r>
          </a:p>
          <a:p>
            <a:r>
              <a:rPr lang="tr-TR" dirty="0">
                <a:latin typeface="+mj-lt"/>
              </a:rPr>
              <a:t>M= X</a:t>
            </a:r>
          </a:p>
          <a:p>
            <a:r>
              <a:rPr lang="tr-TR" dirty="0">
                <a:latin typeface="+mj-lt"/>
              </a:rPr>
              <a:t>(</a:t>
            </a:r>
            <a:r>
              <a:rPr lang="tr-TR" dirty="0" err="1">
                <a:latin typeface="+mj-lt"/>
              </a:rPr>
              <a:t>or</a:t>
            </a:r>
            <a:r>
              <a:rPr lang="tr-TR" dirty="0">
                <a:latin typeface="+mj-lt"/>
              </a:rPr>
              <a:t> S+ T+ M= </a:t>
            </a:r>
            <a:r>
              <a:rPr lang="tr-TR" dirty="0" err="1">
                <a:latin typeface="+mj-lt"/>
              </a:rPr>
              <a:t>Ig</a:t>
            </a:r>
            <a:r>
              <a:rPr lang="tr-TR" dirty="0">
                <a:latin typeface="+mj-lt"/>
              </a:rPr>
              <a:t>+ G+ X) at </a:t>
            </a:r>
            <a:r>
              <a:rPr lang="tr-TR" dirty="0" err="1">
                <a:latin typeface="+mj-lt"/>
              </a:rPr>
              <a:t>equilibrium</a:t>
            </a:r>
            <a:r>
              <a:rPr lang="tr-TR" dirty="0">
                <a:latin typeface="+mj-lt"/>
              </a:rPr>
              <a:t>. S,T,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M </a:t>
            </a:r>
            <a:r>
              <a:rPr lang="tr-TR" dirty="0" err="1">
                <a:latin typeface="+mj-lt"/>
              </a:rPr>
              <a:t>are</a:t>
            </a:r>
            <a:r>
              <a:rPr lang="tr-TR" dirty="0">
                <a:latin typeface="+mj-lt"/>
              </a:rPr>
              <a:t>  ‘’</a:t>
            </a:r>
            <a:r>
              <a:rPr lang="tr-TR" dirty="0" err="1">
                <a:latin typeface="+mj-lt"/>
              </a:rPr>
              <a:t>leakages</a:t>
            </a:r>
            <a:r>
              <a:rPr lang="tr-TR" dirty="0">
                <a:latin typeface="+mj-lt"/>
              </a:rPr>
              <a:t>’’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Ig</a:t>
            </a:r>
            <a:r>
              <a:rPr lang="tr-TR" dirty="0">
                <a:latin typeface="+mj-lt"/>
              </a:rPr>
              <a:t>, G,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X </a:t>
            </a:r>
            <a:r>
              <a:rPr lang="tr-TR" dirty="0" err="1">
                <a:latin typeface="+mj-lt"/>
              </a:rPr>
              <a:t>are</a:t>
            </a:r>
            <a:r>
              <a:rPr lang="tr-TR" dirty="0">
                <a:latin typeface="+mj-lt"/>
              </a:rPr>
              <a:t> ‘’</a:t>
            </a:r>
            <a:r>
              <a:rPr lang="tr-TR" dirty="0" err="1">
                <a:latin typeface="+mj-lt"/>
              </a:rPr>
              <a:t>injections</a:t>
            </a:r>
            <a:r>
              <a:rPr lang="tr-TR" dirty="0">
                <a:latin typeface="+mj-lt"/>
              </a:rPr>
              <a:t>’’.</a:t>
            </a:r>
          </a:p>
        </p:txBody>
      </p:sp>
    </p:spTree>
    <p:extLst>
      <p:ext uri="{BB962C8B-B14F-4D97-AF65-F5344CB8AC3E}">
        <p14:creationId xmlns:p14="http://schemas.microsoft.com/office/powerpoint/2010/main" val="30710197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966E1C0-D24F-48F4-891C-E3ED57A20B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err="1"/>
              <a:t>Econ</a:t>
            </a:r>
            <a:r>
              <a:rPr lang="tr-TR" sz="3600" dirty="0"/>
              <a:t> 105, </a:t>
            </a:r>
            <a:r>
              <a:rPr lang="tr-TR" sz="3600" dirty="0" err="1"/>
              <a:t>Week</a:t>
            </a:r>
            <a:r>
              <a:rPr lang="tr-TR" sz="3600" dirty="0"/>
              <a:t> 12, 11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72289AB-0666-421D-A0DE-DBCEF312F6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err="1">
                <a:latin typeface="+mj-lt"/>
              </a:rPr>
              <a:t>Now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let</a:t>
            </a:r>
            <a:r>
              <a:rPr lang="tr-TR" dirty="0">
                <a:latin typeface="+mj-lt"/>
              </a:rPr>
              <a:t> us </a:t>
            </a:r>
            <a:r>
              <a:rPr lang="tr-TR" dirty="0" err="1">
                <a:latin typeface="+mj-lt"/>
              </a:rPr>
              <a:t>analyze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relationship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between</a:t>
            </a:r>
            <a:r>
              <a:rPr lang="tr-TR" dirty="0">
                <a:latin typeface="+mj-lt"/>
              </a:rPr>
              <a:t>  </a:t>
            </a:r>
            <a:r>
              <a:rPr lang="tr-TR" dirty="0" err="1">
                <a:latin typeface="+mj-lt"/>
              </a:rPr>
              <a:t>full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employment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gdp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equilibrium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gdp</a:t>
            </a:r>
            <a:r>
              <a:rPr lang="tr-TR" dirty="0">
                <a:latin typeface="+mj-lt"/>
              </a:rPr>
              <a:t>. </a:t>
            </a:r>
          </a:p>
          <a:p>
            <a:r>
              <a:rPr lang="tr-TR" dirty="0" err="1">
                <a:latin typeface="+mj-lt"/>
              </a:rPr>
              <a:t>Let</a:t>
            </a:r>
            <a:r>
              <a:rPr lang="tr-TR" dirty="0">
                <a:latin typeface="+mj-lt"/>
              </a:rPr>
              <a:t> us ask a </a:t>
            </a:r>
            <a:r>
              <a:rPr lang="tr-TR" dirty="0" err="1">
                <a:latin typeface="+mj-lt"/>
              </a:rPr>
              <a:t>simple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question</a:t>
            </a:r>
            <a:r>
              <a:rPr lang="tr-TR" dirty="0">
                <a:latin typeface="+mj-lt"/>
              </a:rPr>
              <a:t>: </a:t>
            </a:r>
            <a:r>
              <a:rPr lang="tr-TR" dirty="0" err="1">
                <a:latin typeface="+mj-lt"/>
              </a:rPr>
              <a:t>If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economy</a:t>
            </a:r>
            <a:r>
              <a:rPr lang="tr-TR" dirty="0">
                <a:latin typeface="+mj-lt"/>
              </a:rPr>
              <a:t> is at </a:t>
            </a:r>
            <a:r>
              <a:rPr lang="tr-TR" dirty="0" err="1">
                <a:latin typeface="+mj-lt"/>
              </a:rPr>
              <a:t>equilibrium</a:t>
            </a:r>
            <a:r>
              <a:rPr lang="tr-TR" dirty="0">
                <a:latin typeface="+mj-lt"/>
              </a:rPr>
              <a:t> (Real GDP= </a:t>
            </a:r>
            <a:r>
              <a:rPr lang="tr-TR" dirty="0" err="1">
                <a:latin typeface="+mj-lt"/>
              </a:rPr>
              <a:t>Aggregate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expenditures</a:t>
            </a:r>
            <a:r>
              <a:rPr lang="tr-TR" dirty="0">
                <a:latin typeface="+mj-lt"/>
              </a:rPr>
              <a:t>), </a:t>
            </a:r>
            <a:r>
              <a:rPr lang="tr-TR" dirty="0" err="1">
                <a:latin typeface="+mj-lt"/>
              </a:rPr>
              <a:t>then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does</a:t>
            </a:r>
            <a:r>
              <a:rPr lang="tr-TR" dirty="0">
                <a:latin typeface="+mj-lt"/>
              </a:rPr>
              <a:t> it </a:t>
            </a:r>
            <a:r>
              <a:rPr lang="tr-TR" dirty="0" err="1">
                <a:latin typeface="+mj-lt"/>
              </a:rPr>
              <a:t>correspond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to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full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employment</a:t>
            </a:r>
            <a:r>
              <a:rPr lang="tr-TR" dirty="0">
                <a:latin typeface="+mj-lt"/>
              </a:rPr>
              <a:t>.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answer</a:t>
            </a:r>
            <a:r>
              <a:rPr lang="tr-TR" dirty="0">
                <a:latin typeface="+mj-lt"/>
              </a:rPr>
              <a:t> is not </a:t>
            </a:r>
            <a:r>
              <a:rPr lang="tr-TR" dirty="0" err="1">
                <a:latin typeface="+mj-lt"/>
              </a:rPr>
              <a:t>clear</a:t>
            </a:r>
            <a:r>
              <a:rPr lang="tr-TR" dirty="0">
                <a:latin typeface="+mj-lt"/>
              </a:rPr>
              <a:t>.</a:t>
            </a:r>
          </a:p>
          <a:p>
            <a:r>
              <a:rPr lang="tr-TR" dirty="0" err="1">
                <a:latin typeface="+mj-lt"/>
              </a:rPr>
              <a:t>We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might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have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three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situations</a:t>
            </a:r>
            <a:r>
              <a:rPr lang="tr-TR" dirty="0">
                <a:latin typeface="+mj-lt"/>
              </a:rPr>
              <a:t>:</a:t>
            </a:r>
          </a:p>
          <a:p>
            <a:r>
              <a:rPr lang="tr-TR" dirty="0">
                <a:latin typeface="+mj-lt"/>
              </a:rPr>
              <a:t>1. Full </a:t>
            </a:r>
            <a:r>
              <a:rPr lang="tr-TR" dirty="0" err="1">
                <a:latin typeface="+mj-lt"/>
              </a:rPr>
              <a:t>employment</a:t>
            </a:r>
            <a:r>
              <a:rPr lang="tr-TR" dirty="0">
                <a:latin typeface="+mj-lt"/>
              </a:rPr>
              <a:t> = </a:t>
            </a:r>
            <a:r>
              <a:rPr lang="tr-TR" dirty="0" err="1">
                <a:latin typeface="+mj-lt"/>
              </a:rPr>
              <a:t>equilibrium</a:t>
            </a:r>
            <a:r>
              <a:rPr lang="tr-TR" dirty="0">
                <a:latin typeface="+mj-lt"/>
              </a:rPr>
              <a:t> (</a:t>
            </a:r>
            <a:r>
              <a:rPr lang="tr-TR" dirty="0" err="1">
                <a:latin typeface="+mj-lt"/>
              </a:rPr>
              <a:t>This</a:t>
            </a:r>
            <a:r>
              <a:rPr lang="tr-TR" dirty="0">
                <a:latin typeface="+mj-lt"/>
              </a:rPr>
              <a:t> is </a:t>
            </a:r>
            <a:r>
              <a:rPr lang="tr-TR" dirty="0" err="1">
                <a:latin typeface="+mj-lt"/>
              </a:rPr>
              <a:t>good</a:t>
            </a:r>
            <a:r>
              <a:rPr lang="tr-TR" dirty="0">
                <a:latin typeface="+mj-lt"/>
              </a:rPr>
              <a:t>!)</a:t>
            </a:r>
          </a:p>
          <a:p>
            <a:r>
              <a:rPr lang="tr-TR" dirty="0">
                <a:latin typeface="+mj-lt"/>
              </a:rPr>
              <a:t>2. </a:t>
            </a:r>
            <a:r>
              <a:rPr lang="tr-TR" dirty="0" err="1">
                <a:latin typeface="+mj-lt"/>
              </a:rPr>
              <a:t>Recessionary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gap</a:t>
            </a:r>
            <a:r>
              <a:rPr lang="tr-TR" dirty="0">
                <a:latin typeface="+mj-lt"/>
              </a:rPr>
              <a:t>: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amount</a:t>
            </a:r>
            <a:r>
              <a:rPr lang="tr-TR" dirty="0">
                <a:latin typeface="+mj-lt"/>
              </a:rPr>
              <a:t> (</a:t>
            </a:r>
            <a:r>
              <a:rPr lang="tr-TR" dirty="0" err="1">
                <a:latin typeface="+mj-lt"/>
              </a:rPr>
              <a:t>billion</a:t>
            </a:r>
            <a:r>
              <a:rPr lang="tr-TR" dirty="0">
                <a:latin typeface="+mj-lt"/>
              </a:rPr>
              <a:t> lira)  </a:t>
            </a:r>
            <a:r>
              <a:rPr lang="tr-TR" dirty="0" err="1">
                <a:latin typeface="+mj-lt"/>
              </a:rPr>
              <a:t>that</a:t>
            </a:r>
            <a:r>
              <a:rPr lang="tr-TR" dirty="0">
                <a:latin typeface="+mj-lt"/>
              </a:rPr>
              <a:t>  </a:t>
            </a:r>
            <a:r>
              <a:rPr lang="tr-TR" dirty="0" err="1">
                <a:latin typeface="+mj-lt"/>
              </a:rPr>
              <a:t>aggregate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expenditures</a:t>
            </a:r>
            <a:r>
              <a:rPr lang="tr-TR" dirty="0">
                <a:latin typeface="+mj-lt"/>
              </a:rPr>
              <a:t> at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full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employment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level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fall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short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those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required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to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reached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full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employment</a:t>
            </a:r>
            <a:r>
              <a:rPr lang="tr-TR" dirty="0">
                <a:latin typeface="+mj-lt"/>
              </a:rPr>
              <a:t> GDP.</a:t>
            </a:r>
          </a:p>
          <a:p>
            <a:r>
              <a:rPr lang="tr-TR" dirty="0">
                <a:latin typeface="+mj-lt"/>
              </a:rPr>
              <a:t>3. </a:t>
            </a:r>
            <a:r>
              <a:rPr lang="tr-TR" dirty="0" err="1">
                <a:latin typeface="+mj-lt"/>
              </a:rPr>
              <a:t>Inflationary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gap:The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amount</a:t>
            </a:r>
            <a:r>
              <a:rPr lang="tr-TR" dirty="0">
                <a:latin typeface="+mj-lt"/>
              </a:rPr>
              <a:t> (</a:t>
            </a:r>
            <a:r>
              <a:rPr lang="tr-TR" dirty="0" err="1">
                <a:latin typeface="+mj-lt"/>
              </a:rPr>
              <a:t>billion</a:t>
            </a:r>
            <a:r>
              <a:rPr lang="tr-TR" dirty="0">
                <a:latin typeface="+mj-lt"/>
              </a:rPr>
              <a:t> lira) </a:t>
            </a:r>
            <a:r>
              <a:rPr lang="tr-TR" dirty="0" err="1">
                <a:latin typeface="+mj-lt"/>
              </a:rPr>
              <a:t>that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aggregate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expenditures</a:t>
            </a:r>
            <a:r>
              <a:rPr lang="tr-TR" dirty="0">
                <a:latin typeface="+mj-lt"/>
              </a:rPr>
              <a:t> at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full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employment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level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exceeds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those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required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to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reached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full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employment</a:t>
            </a:r>
            <a:r>
              <a:rPr lang="tr-TR" dirty="0">
                <a:latin typeface="+mj-lt"/>
              </a:rPr>
              <a:t> GDP.</a:t>
            </a:r>
          </a:p>
          <a:p>
            <a:endParaRPr lang="tr-TR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5693992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16A234A-A7A8-4403-92DF-B12C8114E7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/>
              <a:t>Econ105, </a:t>
            </a:r>
            <a:r>
              <a:rPr lang="tr-TR" sz="3600" dirty="0" err="1"/>
              <a:t>Week</a:t>
            </a:r>
            <a:r>
              <a:rPr lang="tr-TR" sz="3600" dirty="0"/>
              <a:t> 12, 12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1E593B3-93DE-489D-829F-5F291F5B15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>
                <a:latin typeface="+mj-lt"/>
              </a:rPr>
              <a:t>Now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let</a:t>
            </a:r>
            <a:r>
              <a:rPr lang="tr-TR" dirty="0">
                <a:latin typeface="+mj-lt"/>
              </a:rPr>
              <a:t> us talk </a:t>
            </a:r>
            <a:r>
              <a:rPr lang="tr-TR" dirty="0" err="1">
                <a:latin typeface="+mj-lt"/>
              </a:rPr>
              <a:t>shortly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aggregate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demand</a:t>
            </a:r>
            <a:r>
              <a:rPr lang="tr-TR" dirty="0">
                <a:latin typeface="+mj-lt"/>
              </a:rPr>
              <a:t> (AD)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aggregate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supply</a:t>
            </a:r>
            <a:r>
              <a:rPr lang="tr-TR" dirty="0">
                <a:latin typeface="+mj-lt"/>
              </a:rPr>
              <a:t> (AS).</a:t>
            </a:r>
          </a:p>
          <a:p>
            <a:r>
              <a:rPr lang="tr-TR" dirty="0">
                <a:latin typeface="+mj-lt"/>
              </a:rPr>
              <a:t>AD is a </a:t>
            </a:r>
            <a:r>
              <a:rPr lang="tr-TR" dirty="0" err="1">
                <a:latin typeface="+mj-lt"/>
              </a:rPr>
              <a:t>negatively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slopped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curve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location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curve</a:t>
            </a:r>
            <a:r>
              <a:rPr lang="tr-TR" dirty="0">
                <a:latin typeface="+mj-lt"/>
              </a:rPr>
              <a:t> is </a:t>
            </a:r>
            <a:r>
              <a:rPr lang="tr-TR" dirty="0" err="1">
                <a:latin typeface="+mj-lt"/>
              </a:rPr>
              <a:t>depend</a:t>
            </a:r>
            <a:r>
              <a:rPr lang="tr-TR" dirty="0">
                <a:latin typeface="+mj-lt"/>
              </a:rPr>
              <a:t> on; </a:t>
            </a:r>
            <a:r>
              <a:rPr lang="tr-TR" dirty="0" err="1">
                <a:latin typeface="+mj-lt"/>
              </a:rPr>
              <a:t>consumer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spending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consumer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wealth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consumer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expectations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household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indebtness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taxes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investment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spending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interest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rates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expected</a:t>
            </a:r>
            <a:r>
              <a:rPr lang="tr-TR" dirty="0">
                <a:latin typeface="+mj-lt"/>
              </a:rPr>
              <a:t> rate of </a:t>
            </a:r>
            <a:r>
              <a:rPr lang="tr-TR" dirty="0" err="1">
                <a:latin typeface="+mj-lt"/>
              </a:rPr>
              <a:t>return</a:t>
            </a:r>
            <a:r>
              <a:rPr lang="tr-TR" dirty="0">
                <a:latin typeface="+mj-lt"/>
              </a:rPr>
              <a:t> on </a:t>
            </a:r>
            <a:r>
              <a:rPr lang="tr-TR" dirty="0" err="1">
                <a:latin typeface="+mj-lt"/>
              </a:rPr>
              <a:t>investment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projects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business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taxes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technology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degree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excess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capacity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government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spending</a:t>
            </a:r>
            <a:r>
              <a:rPr lang="tr-TR" dirty="0">
                <a:latin typeface="+mj-lt"/>
              </a:rPr>
              <a:t>, net </a:t>
            </a:r>
            <a:r>
              <a:rPr lang="tr-TR" dirty="0" err="1">
                <a:latin typeface="+mj-lt"/>
              </a:rPr>
              <a:t>export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spending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national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income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abroad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exchange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rates</a:t>
            </a:r>
            <a:r>
              <a:rPr lang="tr-TR" dirty="0">
                <a:latin typeface="+mj-lt"/>
              </a:rPr>
              <a:t>.</a:t>
            </a:r>
          </a:p>
          <a:p>
            <a:r>
              <a:rPr lang="tr-TR" dirty="0" err="1">
                <a:latin typeface="+mj-lt"/>
              </a:rPr>
              <a:t>For</a:t>
            </a:r>
            <a:r>
              <a:rPr lang="tr-TR" dirty="0">
                <a:latin typeface="+mj-lt"/>
              </a:rPr>
              <a:t> AS, it is a </a:t>
            </a:r>
            <a:r>
              <a:rPr lang="tr-TR" dirty="0" err="1">
                <a:latin typeface="+mj-lt"/>
              </a:rPr>
              <a:t>positively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slopped</a:t>
            </a:r>
            <a:r>
              <a:rPr lang="tr-TR" dirty="0">
                <a:latin typeface="+mj-lt"/>
              </a:rPr>
              <a:t> (</a:t>
            </a:r>
            <a:r>
              <a:rPr lang="tr-TR" dirty="0" err="1">
                <a:latin typeface="+mj-lt"/>
              </a:rPr>
              <a:t>or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sometimes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vertical</a:t>
            </a:r>
            <a:r>
              <a:rPr lang="tr-TR" dirty="0">
                <a:latin typeface="+mj-lt"/>
              </a:rPr>
              <a:t>) </a:t>
            </a:r>
            <a:r>
              <a:rPr lang="tr-TR" dirty="0" err="1">
                <a:latin typeface="+mj-lt"/>
              </a:rPr>
              <a:t>curve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its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determinants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are</a:t>
            </a:r>
            <a:r>
              <a:rPr lang="tr-TR" dirty="0">
                <a:latin typeface="+mj-lt"/>
              </a:rPr>
              <a:t>;  </a:t>
            </a:r>
          </a:p>
        </p:txBody>
      </p:sp>
    </p:spTree>
    <p:extLst>
      <p:ext uri="{BB962C8B-B14F-4D97-AF65-F5344CB8AC3E}">
        <p14:creationId xmlns:p14="http://schemas.microsoft.com/office/powerpoint/2010/main" val="22459758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B0A2F78-092B-4AE2-97D7-94B6442EDF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err="1"/>
              <a:t>Econ</a:t>
            </a:r>
            <a:r>
              <a:rPr lang="tr-TR" sz="3600" dirty="0"/>
              <a:t> 105, </a:t>
            </a:r>
            <a:r>
              <a:rPr lang="tr-TR" sz="3600" dirty="0" err="1"/>
              <a:t>Week</a:t>
            </a:r>
            <a:r>
              <a:rPr lang="tr-TR" sz="3600" dirty="0"/>
              <a:t> 12,  13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D46648B-23D6-490A-BA6F-6BE5712723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+mj-lt"/>
              </a:rPr>
              <a:t>Input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prices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domestic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resources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availability</a:t>
            </a:r>
            <a:r>
              <a:rPr lang="tr-TR" dirty="0">
                <a:latin typeface="+mj-lt"/>
              </a:rPr>
              <a:t> (</a:t>
            </a:r>
            <a:r>
              <a:rPr lang="tr-TR" dirty="0" err="1">
                <a:latin typeface="+mj-lt"/>
              </a:rPr>
              <a:t>land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labor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capital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entrepreneurial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ability</a:t>
            </a:r>
            <a:r>
              <a:rPr lang="tr-TR" dirty="0">
                <a:latin typeface="+mj-lt"/>
              </a:rPr>
              <a:t>), </a:t>
            </a:r>
            <a:r>
              <a:rPr lang="tr-TR" dirty="0" err="1">
                <a:latin typeface="+mj-lt"/>
              </a:rPr>
              <a:t>prices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imported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resources</a:t>
            </a:r>
            <a:r>
              <a:rPr lang="tr-TR" dirty="0">
                <a:latin typeface="+mj-lt"/>
              </a:rPr>
              <a:t>, market </a:t>
            </a:r>
            <a:r>
              <a:rPr lang="tr-TR" dirty="0" err="1">
                <a:latin typeface="+mj-lt"/>
              </a:rPr>
              <a:t>power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productivity</a:t>
            </a:r>
            <a:r>
              <a:rPr lang="tr-TR" dirty="0">
                <a:latin typeface="+mj-lt"/>
              </a:rPr>
              <a:t> (</a:t>
            </a:r>
            <a:r>
              <a:rPr lang="tr-TR" dirty="0" err="1">
                <a:latin typeface="+mj-lt"/>
              </a:rPr>
              <a:t>again</a:t>
            </a:r>
            <a:r>
              <a:rPr lang="tr-TR" dirty="0">
                <a:latin typeface="+mj-lt"/>
              </a:rPr>
              <a:t>!), legal- </a:t>
            </a:r>
            <a:r>
              <a:rPr lang="tr-TR" dirty="0" err="1">
                <a:latin typeface="+mj-lt"/>
              </a:rPr>
              <a:t>institutional</a:t>
            </a:r>
            <a:r>
              <a:rPr lang="tr-TR" dirty="0">
                <a:latin typeface="+mj-lt"/>
              </a:rPr>
              <a:t>  </a:t>
            </a:r>
            <a:r>
              <a:rPr lang="tr-TR" dirty="0" err="1">
                <a:latin typeface="+mj-lt"/>
              </a:rPr>
              <a:t>structure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business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taxes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government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regulations</a:t>
            </a:r>
            <a:r>
              <a:rPr lang="tr-TR" dirty="0">
                <a:latin typeface="+mj-lt"/>
              </a:rPr>
              <a:t>.</a:t>
            </a:r>
          </a:p>
          <a:p>
            <a:r>
              <a:rPr lang="tr-TR" dirty="0" err="1">
                <a:latin typeface="+mj-lt"/>
              </a:rPr>
              <a:t>Equilibrium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with</a:t>
            </a:r>
            <a:r>
              <a:rPr lang="tr-TR" dirty="0">
                <a:latin typeface="+mj-lt"/>
              </a:rPr>
              <a:t> AD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AS: </a:t>
            </a:r>
            <a:r>
              <a:rPr lang="tr-TR" dirty="0" err="1">
                <a:latin typeface="+mj-lt"/>
              </a:rPr>
              <a:t>Equilibrium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price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level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real</a:t>
            </a:r>
            <a:r>
              <a:rPr lang="tr-TR" dirty="0">
                <a:latin typeface="+mj-lt"/>
              </a:rPr>
              <a:t> GDP.</a:t>
            </a:r>
          </a:p>
          <a:p>
            <a:r>
              <a:rPr lang="tr-TR" dirty="0" err="1">
                <a:latin typeface="+mj-lt"/>
              </a:rPr>
              <a:t>Now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let</a:t>
            </a:r>
            <a:r>
              <a:rPr lang="tr-TR" dirty="0">
                <a:latin typeface="+mj-lt"/>
              </a:rPr>
              <a:t> us </a:t>
            </a:r>
            <a:r>
              <a:rPr lang="tr-TR" dirty="0" err="1">
                <a:latin typeface="+mj-lt"/>
              </a:rPr>
              <a:t>begin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to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understand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Fiscal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Policy</a:t>
            </a:r>
            <a:r>
              <a:rPr lang="tr-TR" dirty="0">
                <a:latin typeface="+mj-lt"/>
              </a:rPr>
              <a:t>.</a:t>
            </a:r>
          </a:p>
          <a:p>
            <a:r>
              <a:rPr lang="tr-TR" dirty="0" err="1">
                <a:latin typeface="+mj-lt"/>
              </a:rPr>
              <a:t>This</a:t>
            </a:r>
            <a:r>
              <a:rPr lang="tr-TR" dirty="0">
                <a:latin typeface="+mj-lt"/>
              </a:rPr>
              <a:t> is </a:t>
            </a:r>
            <a:r>
              <a:rPr lang="tr-TR" dirty="0" err="1">
                <a:latin typeface="+mj-lt"/>
              </a:rPr>
              <a:t>one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two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policies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we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will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see</a:t>
            </a:r>
            <a:r>
              <a:rPr lang="tr-TR" dirty="0">
                <a:latin typeface="+mj-lt"/>
              </a:rPr>
              <a:t>.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other</a:t>
            </a:r>
            <a:r>
              <a:rPr lang="tr-TR" dirty="0">
                <a:latin typeface="+mj-lt"/>
              </a:rPr>
              <a:t> is </a:t>
            </a:r>
            <a:r>
              <a:rPr lang="tr-TR" dirty="0" err="1">
                <a:latin typeface="+mj-lt"/>
              </a:rPr>
              <a:t>monetary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policy</a:t>
            </a:r>
            <a:r>
              <a:rPr lang="tr-TR" dirty="0">
                <a:latin typeface="+mj-lt"/>
              </a:rPr>
              <a:t>.</a:t>
            </a:r>
          </a:p>
          <a:p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meaning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fiscal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policy</a:t>
            </a:r>
            <a:r>
              <a:rPr lang="tr-TR" dirty="0">
                <a:latin typeface="+mj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325907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0804D14-1B33-42F2-B35D-7235343907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err="1"/>
              <a:t>Econ</a:t>
            </a:r>
            <a:r>
              <a:rPr lang="tr-TR" sz="3600" dirty="0"/>
              <a:t> 105, </a:t>
            </a:r>
            <a:r>
              <a:rPr lang="tr-TR" sz="3600" dirty="0" err="1"/>
              <a:t>Week</a:t>
            </a:r>
            <a:r>
              <a:rPr lang="tr-TR" sz="3600" dirty="0"/>
              <a:t> 12, 14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9D52447-E2CC-464E-B2B5-7DB6FDD292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+mj-lt"/>
              </a:rPr>
              <a:t>Why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fiscal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policy</a:t>
            </a:r>
            <a:r>
              <a:rPr lang="tr-TR" dirty="0">
                <a:latin typeface="+mj-lt"/>
              </a:rPr>
              <a:t>? Simple </a:t>
            </a:r>
            <a:r>
              <a:rPr lang="tr-TR" dirty="0" err="1">
                <a:latin typeface="+mj-lt"/>
              </a:rPr>
              <a:t>saying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for</a:t>
            </a:r>
            <a:r>
              <a:rPr lang="tr-TR" dirty="0">
                <a:latin typeface="+mj-lt"/>
              </a:rPr>
              <a:t> a </a:t>
            </a:r>
            <a:r>
              <a:rPr lang="tr-TR" dirty="0" err="1">
                <a:latin typeface="+mj-lt"/>
              </a:rPr>
              <a:t>stable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economy</a:t>
            </a:r>
            <a:r>
              <a:rPr lang="tr-TR" dirty="0">
                <a:latin typeface="+mj-lt"/>
              </a:rPr>
              <a:t> in </a:t>
            </a:r>
            <a:r>
              <a:rPr lang="tr-TR" dirty="0" err="1">
                <a:latin typeface="+mj-lt"/>
              </a:rPr>
              <a:t>terms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sustainable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inclusive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growth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inflation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unemployment</a:t>
            </a:r>
            <a:r>
              <a:rPr lang="tr-TR" dirty="0">
                <a:latin typeface="+mj-lt"/>
              </a:rPr>
              <a:t>/</a:t>
            </a:r>
            <a:r>
              <a:rPr lang="tr-TR" dirty="0" err="1">
                <a:latin typeface="+mj-lt"/>
              </a:rPr>
              <a:t>employment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a </a:t>
            </a:r>
            <a:r>
              <a:rPr lang="tr-TR" dirty="0" err="1">
                <a:latin typeface="+mj-lt"/>
              </a:rPr>
              <a:t>fair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income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distribution</a:t>
            </a:r>
            <a:r>
              <a:rPr lang="tr-TR" dirty="0">
                <a:latin typeface="+mj-lt"/>
              </a:rPr>
              <a:t>.</a:t>
            </a:r>
          </a:p>
          <a:p>
            <a:r>
              <a:rPr lang="tr-TR" dirty="0" err="1">
                <a:latin typeface="+mj-lt"/>
              </a:rPr>
              <a:t>Two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forms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fiscal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policy</a:t>
            </a:r>
            <a:r>
              <a:rPr lang="tr-TR" dirty="0">
                <a:latin typeface="+mj-lt"/>
              </a:rPr>
              <a:t>: a) </a:t>
            </a:r>
            <a:r>
              <a:rPr lang="tr-TR" dirty="0" err="1">
                <a:latin typeface="+mj-lt"/>
              </a:rPr>
              <a:t>contractionary</a:t>
            </a:r>
            <a:r>
              <a:rPr lang="tr-TR" dirty="0">
                <a:latin typeface="+mj-lt"/>
              </a:rPr>
              <a:t>, b) </a:t>
            </a:r>
            <a:r>
              <a:rPr lang="tr-TR" dirty="0" err="1">
                <a:latin typeface="+mj-lt"/>
              </a:rPr>
              <a:t>expansionary</a:t>
            </a:r>
            <a:r>
              <a:rPr lang="tr-TR" dirty="0">
                <a:latin typeface="+mj-lt"/>
              </a:rPr>
              <a:t>.</a:t>
            </a:r>
          </a:p>
          <a:p>
            <a:r>
              <a:rPr lang="tr-TR" dirty="0" err="1">
                <a:latin typeface="+mj-lt"/>
              </a:rPr>
              <a:t>Contractionary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fiscal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policy</a:t>
            </a:r>
            <a:r>
              <a:rPr lang="tr-TR" dirty="0">
                <a:latin typeface="+mj-lt"/>
              </a:rPr>
              <a:t>: </a:t>
            </a:r>
            <a:r>
              <a:rPr lang="tr-TR" dirty="0" err="1">
                <a:latin typeface="+mj-lt"/>
              </a:rPr>
              <a:t>Decreaded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government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spending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increased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taxes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combination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decreased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government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spending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increased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taxes</a:t>
            </a:r>
            <a:r>
              <a:rPr lang="tr-TR" dirty="0">
                <a:latin typeface="+mj-lt"/>
              </a:rPr>
              <a:t>.</a:t>
            </a:r>
          </a:p>
          <a:p>
            <a:r>
              <a:rPr lang="tr-TR" dirty="0" err="1">
                <a:latin typeface="+mj-lt"/>
              </a:rPr>
              <a:t>Expansionary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fiscal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policy</a:t>
            </a:r>
            <a:r>
              <a:rPr lang="tr-TR" dirty="0">
                <a:latin typeface="+mj-lt"/>
              </a:rPr>
              <a:t>: </a:t>
            </a:r>
            <a:r>
              <a:rPr lang="tr-TR" dirty="0" err="1">
                <a:latin typeface="+mj-lt"/>
              </a:rPr>
              <a:t>Increased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government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spending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decreased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taxes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combination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increased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government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spending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decreased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taxes</a:t>
            </a:r>
            <a:r>
              <a:rPr lang="tr-TR" dirty="0">
                <a:latin typeface="+mj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976523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A325F20-D81E-4829-BAE5-E0DB3D8EC2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/>
              <a:t>Econ 105, </a:t>
            </a:r>
            <a:r>
              <a:rPr lang="tr-TR" sz="3600" dirty="0" err="1"/>
              <a:t>Week</a:t>
            </a:r>
            <a:r>
              <a:rPr lang="tr-TR" sz="3600" dirty="0"/>
              <a:t> 12,15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081C4C3-F8E2-4DE1-A263-4777336F88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+mj-lt"/>
              </a:rPr>
              <a:t>Question</a:t>
            </a:r>
            <a:r>
              <a:rPr lang="tr-TR" dirty="0">
                <a:latin typeface="+mj-lt"/>
              </a:rPr>
              <a:t> 1: How can </a:t>
            </a:r>
            <a:r>
              <a:rPr lang="tr-TR" dirty="0" err="1">
                <a:latin typeface="+mj-lt"/>
              </a:rPr>
              <a:t>government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make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this</a:t>
            </a:r>
            <a:r>
              <a:rPr lang="tr-TR" dirty="0">
                <a:latin typeface="+mj-lt"/>
              </a:rPr>
              <a:t>? </a:t>
            </a:r>
            <a:r>
              <a:rPr lang="tr-TR" dirty="0" err="1">
                <a:latin typeface="+mj-lt"/>
              </a:rPr>
              <a:t>If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tax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revenue</a:t>
            </a:r>
            <a:r>
              <a:rPr lang="tr-TR" dirty="0">
                <a:latin typeface="+mj-lt"/>
              </a:rPr>
              <a:t> is not </a:t>
            </a:r>
            <a:r>
              <a:rPr lang="tr-TR" dirty="0" err="1">
                <a:latin typeface="+mj-lt"/>
              </a:rPr>
              <a:t>enough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what</a:t>
            </a:r>
            <a:r>
              <a:rPr lang="tr-TR" dirty="0">
                <a:latin typeface="+mj-lt"/>
              </a:rPr>
              <a:t> is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source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government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spending</a:t>
            </a:r>
            <a:r>
              <a:rPr lang="tr-TR" dirty="0">
                <a:latin typeface="+mj-lt"/>
              </a:rPr>
              <a:t>?</a:t>
            </a:r>
          </a:p>
          <a:p>
            <a:r>
              <a:rPr lang="tr-TR" dirty="0" err="1">
                <a:latin typeface="+mj-lt"/>
              </a:rPr>
              <a:t>Answer</a:t>
            </a:r>
            <a:r>
              <a:rPr lang="tr-TR" dirty="0">
                <a:latin typeface="+mj-lt"/>
              </a:rPr>
              <a:t> 1: </a:t>
            </a:r>
            <a:r>
              <a:rPr lang="tr-TR" dirty="0" err="1">
                <a:latin typeface="+mj-lt"/>
              </a:rPr>
              <a:t>Borrowing</a:t>
            </a:r>
            <a:r>
              <a:rPr lang="tr-TR" dirty="0">
                <a:latin typeface="+mj-lt"/>
              </a:rPr>
              <a:t> (</a:t>
            </a:r>
            <a:r>
              <a:rPr lang="tr-TR" dirty="0" err="1">
                <a:latin typeface="+mj-lt"/>
              </a:rPr>
              <a:t>debt</a:t>
            </a:r>
            <a:r>
              <a:rPr lang="tr-TR" dirty="0">
                <a:latin typeface="+mj-lt"/>
              </a:rPr>
              <a:t>) </a:t>
            </a:r>
            <a:r>
              <a:rPr lang="tr-TR" dirty="0" err="1">
                <a:latin typeface="+mj-lt"/>
              </a:rPr>
              <a:t>from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its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own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nation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or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money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creation</a:t>
            </a:r>
            <a:r>
              <a:rPr lang="tr-TR" dirty="0">
                <a:latin typeface="+mj-lt"/>
              </a:rPr>
              <a:t>.</a:t>
            </a:r>
          </a:p>
          <a:p>
            <a:r>
              <a:rPr lang="tr-TR" dirty="0" err="1">
                <a:latin typeface="+mj-lt"/>
              </a:rPr>
              <a:t>Question</a:t>
            </a:r>
            <a:r>
              <a:rPr lang="tr-TR" dirty="0">
                <a:latin typeface="+mj-lt"/>
              </a:rPr>
              <a:t> 2: How </a:t>
            </a:r>
            <a:r>
              <a:rPr lang="tr-TR" dirty="0" err="1">
                <a:latin typeface="+mj-lt"/>
              </a:rPr>
              <a:t>long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government</a:t>
            </a:r>
            <a:r>
              <a:rPr lang="tr-TR" dirty="0">
                <a:latin typeface="+mj-lt"/>
              </a:rPr>
              <a:t> can </a:t>
            </a:r>
            <a:r>
              <a:rPr lang="tr-TR" dirty="0" err="1">
                <a:latin typeface="+mj-lt"/>
              </a:rPr>
              <a:t>borrow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or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create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money</a:t>
            </a:r>
            <a:r>
              <a:rPr lang="tr-TR" dirty="0">
                <a:latin typeface="+mj-lt"/>
              </a:rPr>
              <a:t>?</a:t>
            </a:r>
          </a:p>
          <a:p>
            <a:r>
              <a:rPr lang="tr-TR" dirty="0" err="1">
                <a:latin typeface="+mj-lt"/>
              </a:rPr>
              <a:t>Answer</a:t>
            </a:r>
            <a:r>
              <a:rPr lang="tr-TR" dirty="0">
                <a:latin typeface="+mj-lt"/>
              </a:rPr>
              <a:t> 2: Not </a:t>
            </a:r>
            <a:r>
              <a:rPr lang="tr-TR" dirty="0" err="1">
                <a:latin typeface="+mj-lt"/>
              </a:rPr>
              <a:t>forever</a:t>
            </a:r>
            <a:r>
              <a:rPr lang="tr-TR" dirty="0">
                <a:latin typeface="+mj-lt"/>
              </a:rPr>
              <a:t>!</a:t>
            </a:r>
          </a:p>
          <a:p>
            <a:r>
              <a:rPr lang="tr-TR" dirty="0" err="1">
                <a:latin typeface="+mj-lt"/>
              </a:rPr>
              <a:t>Policy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options</a:t>
            </a:r>
            <a:r>
              <a:rPr lang="tr-TR" dirty="0">
                <a:latin typeface="+mj-lt"/>
              </a:rPr>
              <a:t>: </a:t>
            </a:r>
            <a:r>
              <a:rPr lang="tr-TR" dirty="0" err="1">
                <a:latin typeface="+mj-lt"/>
              </a:rPr>
              <a:t>Which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one</a:t>
            </a:r>
            <a:r>
              <a:rPr lang="tr-TR" dirty="0">
                <a:latin typeface="+mj-lt"/>
              </a:rPr>
              <a:t> is </a:t>
            </a:r>
            <a:r>
              <a:rPr lang="tr-TR" dirty="0" err="1">
                <a:latin typeface="+mj-lt"/>
              </a:rPr>
              <a:t>desirable</a:t>
            </a:r>
            <a:r>
              <a:rPr lang="tr-TR" dirty="0">
                <a:latin typeface="+mj-lt"/>
              </a:rPr>
              <a:t>? G </a:t>
            </a:r>
            <a:r>
              <a:rPr lang="tr-TR" dirty="0" err="1">
                <a:latin typeface="+mj-lt"/>
              </a:rPr>
              <a:t>or</a:t>
            </a:r>
            <a:r>
              <a:rPr lang="tr-TR" dirty="0">
                <a:latin typeface="+mj-lt"/>
              </a:rPr>
              <a:t> T?</a:t>
            </a:r>
          </a:p>
          <a:p>
            <a:r>
              <a:rPr lang="tr-TR" dirty="0" err="1">
                <a:latin typeface="+mj-lt"/>
              </a:rPr>
              <a:t>If</a:t>
            </a:r>
            <a:r>
              <a:rPr lang="tr-TR" dirty="0">
                <a:latin typeface="+mj-lt"/>
              </a:rPr>
              <a:t> G </a:t>
            </a:r>
            <a:r>
              <a:rPr lang="tr-TR" dirty="0" err="1">
                <a:latin typeface="+mj-lt"/>
              </a:rPr>
              <a:t>increases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share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government</a:t>
            </a:r>
            <a:r>
              <a:rPr lang="tr-TR" dirty="0">
                <a:latin typeface="+mj-lt"/>
              </a:rPr>
              <a:t> in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economy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also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increases</a:t>
            </a:r>
            <a:r>
              <a:rPr lang="tr-TR" dirty="0">
                <a:latin typeface="+mj-lt"/>
              </a:rPr>
              <a:t>. </a:t>
            </a:r>
            <a:r>
              <a:rPr lang="tr-TR" dirty="0" err="1">
                <a:latin typeface="+mj-lt"/>
              </a:rPr>
              <a:t>If</a:t>
            </a:r>
            <a:r>
              <a:rPr lang="tr-TR" dirty="0">
                <a:latin typeface="+mj-lt"/>
              </a:rPr>
              <a:t> T is </a:t>
            </a:r>
            <a:r>
              <a:rPr lang="tr-TR" dirty="0" err="1">
                <a:latin typeface="+mj-lt"/>
              </a:rPr>
              <a:t>declined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share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private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sector</a:t>
            </a:r>
            <a:r>
              <a:rPr lang="tr-TR" dirty="0">
                <a:latin typeface="+mj-lt"/>
              </a:rPr>
              <a:t> (</a:t>
            </a:r>
            <a:r>
              <a:rPr lang="tr-TR" dirty="0" err="1">
                <a:latin typeface="+mj-lt"/>
              </a:rPr>
              <a:t>household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business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community</a:t>
            </a:r>
            <a:r>
              <a:rPr lang="tr-TR" dirty="0">
                <a:latin typeface="+mj-lt"/>
              </a:rPr>
              <a:t>) in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economy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increases</a:t>
            </a:r>
            <a:r>
              <a:rPr lang="tr-TR">
                <a:latin typeface="+mj-lt"/>
              </a:rPr>
              <a:t>. </a:t>
            </a:r>
            <a:endParaRPr lang="tr-TR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6550264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0CEBE8E-BF2F-47B5-A1AF-DA6DCB1558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/>
              <a:t>Econ105, </a:t>
            </a:r>
            <a:r>
              <a:rPr lang="tr-TR" sz="3200" dirty="0" err="1"/>
              <a:t>Week</a:t>
            </a:r>
            <a:r>
              <a:rPr lang="tr-TR" sz="3200" dirty="0"/>
              <a:t> 12, 1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9BED44C-7194-4645-8D4C-40E2996028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>
                <a:latin typeface="+mj-lt"/>
              </a:rPr>
              <a:t>This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week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we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will</a:t>
            </a:r>
            <a:r>
              <a:rPr lang="tr-TR" dirty="0">
                <a:latin typeface="+mj-lt"/>
              </a:rPr>
              <a:t> start </a:t>
            </a:r>
            <a:r>
              <a:rPr lang="tr-TR" dirty="0" err="1">
                <a:latin typeface="+mj-lt"/>
              </a:rPr>
              <a:t>last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week’s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subject</a:t>
            </a:r>
            <a:r>
              <a:rPr lang="tr-TR" dirty="0">
                <a:latin typeface="+mj-lt"/>
              </a:rPr>
              <a:t> of ‘’</a:t>
            </a:r>
            <a:r>
              <a:rPr lang="tr-TR" dirty="0" err="1">
                <a:latin typeface="+mj-lt"/>
              </a:rPr>
              <a:t>Investment</a:t>
            </a:r>
            <a:r>
              <a:rPr lang="tr-TR" dirty="0">
                <a:latin typeface="+mj-lt"/>
              </a:rPr>
              <a:t>’’.  </a:t>
            </a:r>
            <a:r>
              <a:rPr lang="tr-TR" dirty="0" err="1">
                <a:latin typeface="+mj-lt"/>
              </a:rPr>
              <a:t>Then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we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will</a:t>
            </a:r>
            <a:r>
              <a:rPr lang="tr-TR" dirty="0">
                <a:latin typeface="+mj-lt"/>
              </a:rPr>
              <a:t> start </a:t>
            </a:r>
            <a:r>
              <a:rPr lang="tr-TR" dirty="0" err="1">
                <a:latin typeface="+mj-lt"/>
              </a:rPr>
              <a:t>with</a:t>
            </a:r>
            <a:r>
              <a:rPr lang="tr-TR" dirty="0">
                <a:latin typeface="+mj-lt"/>
              </a:rPr>
              <a:t> ‘’</a:t>
            </a:r>
            <a:r>
              <a:rPr lang="tr-TR" dirty="0" err="1">
                <a:latin typeface="+mj-lt"/>
              </a:rPr>
              <a:t>government</a:t>
            </a:r>
            <a:r>
              <a:rPr lang="tr-TR" dirty="0">
                <a:latin typeface="+mj-lt"/>
              </a:rPr>
              <a:t>’’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‘’net </a:t>
            </a:r>
            <a:r>
              <a:rPr lang="tr-TR" dirty="0" err="1">
                <a:latin typeface="+mj-lt"/>
              </a:rPr>
              <a:t>export</a:t>
            </a:r>
            <a:r>
              <a:rPr lang="tr-TR" dirty="0">
                <a:latin typeface="+mj-lt"/>
              </a:rPr>
              <a:t>’’. </a:t>
            </a:r>
            <a:r>
              <a:rPr lang="tr-TR" dirty="0" err="1">
                <a:latin typeface="+mj-lt"/>
              </a:rPr>
              <a:t>We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will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see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again</a:t>
            </a:r>
            <a:r>
              <a:rPr lang="tr-TR" dirty="0">
                <a:latin typeface="+mj-lt"/>
              </a:rPr>
              <a:t> ‘’</a:t>
            </a:r>
            <a:r>
              <a:rPr lang="tr-TR" dirty="0" err="1">
                <a:latin typeface="+mj-lt"/>
              </a:rPr>
              <a:t>full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employment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gdp</a:t>
            </a:r>
            <a:r>
              <a:rPr lang="tr-TR" dirty="0">
                <a:latin typeface="+mj-lt"/>
              </a:rPr>
              <a:t>’’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‘’</a:t>
            </a:r>
            <a:r>
              <a:rPr lang="tr-TR" dirty="0" err="1">
                <a:latin typeface="+mj-lt"/>
              </a:rPr>
              <a:t>being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below</a:t>
            </a:r>
            <a:r>
              <a:rPr lang="tr-TR" dirty="0">
                <a:latin typeface="+mj-lt"/>
              </a:rPr>
              <a:t>/</a:t>
            </a:r>
            <a:r>
              <a:rPr lang="tr-TR" dirty="0" err="1">
                <a:latin typeface="+mj-lt"/>
              </a:rPr>
              <a:t>above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full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employment</a:t>
            </a:r>
            <a:r>
              <a:rPr lang="tr-TR" dirty="0">
                <a:latin typeface="+mj-lt"/>
              </a:rPr>
              <a:t>’’, </a:t>
            </a:r>
            <a:r>
              <a:rPr lang="tr-TR" dirty="0" err="1">
                <a:latin typeface="+mj-lt"/>
              </a:rPr>
              <a:t>i.e</a:t>
            </a:r>
            <a:r>
              <a:rPr lang="tr-TR" dirty="0">
                <a:latin typeface="+mj-lt"/>
              </a:rPr>
              <a:t>., ‘’</a:t>
            </a:r>
            <a:r>
              <a:rPr lang="tr-TR" dirty="0" err="1">
                <a:latin typeface="+mj-lt"/>
              </a:rPr>
              <a:t>recessionary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gap</a:t>
            </a:r>
            <a:r>
              <a:rPr lang="tr-TR" dirty="0">
                <a:latin typeface="+mj-lt"/>
              </a:rPr>
              <a:t>’’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‘’</a:t>
            </a:r>
            <a:r>
              <a:rPr lang="tr-TR" dirty="0" err="1">
                <a:latin typeface="+mj-lt"/>
              </a:rPr>
              <a:t>inflationary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gap</a:t>
            </a:r>
            <a:r>
              <a:rPr lang="tr-TR" dirty="0">
                <a:latin typeface="+mj-lt"/>
              </a:rPr>
              <a:t>’’. </a:t>
            </a:r>
          </a:p>
          <a:p>
            <a:r>
              <a:rPr lang="tr-TR" dirty="0" err="1">
                <a:latin typeface="+mj-lt"/>
              </a:rPr>
              <a:t>Later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we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shall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shortly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see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‘’</a:t>
            </a:r>
            <a:r>
              <a:rPr lang="tr-TR" dirty="0" err="1">
                <a:latin typeface="+mj-lt"/>
              </a:rPr>
              <a:t>aggregate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demand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aggregate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supply</a:t>
            </a:r>
            <a:r>
              <a:rPr lang="tr-TR" dirty="0">
                <a:latin typeface="+mj-lt"/>
              </a:rPr>
              <a:t>’’. </a:t>
            </a:r>
            <a:r>
              <a:rPr lang="tr-TR" dirty="0" err="1">
                <a:latin typeface="+mj-lt"/>
              </a:rPr>
              <a:t>We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will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finish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this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week’s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course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with</a:t>
            </a:r>
            <a:r>
              <a:rPr lang="tr-TR" dirty="0">
                <a:latin typeface="+mj-lt"/>
              </a:rPr>
              <a:t> ‘’</a:t>
            </a:r>
            <a:r>
              <a:rPr lang="tr-TR" dirty="0" err="1">
                <a:latin typeface="+mj-lt"/>
              </a:rPr>
              <a:t>fiscal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policy</a:t>
            </a:r>
            <a:r>
              <a:rPr lang="tr-TR" dirty="0">
                <a:latin typeface="+mj-lt"/>
              </a:rPr>
              <a:t>’’.</a:t>
            </a:r>
          </a:p>
          <a:p>
            <a:r>
              <a:rPr lang="tr-TR" dirty="0" err="1">
                <a:latin typeface="+mj-lt"/>
              </a:rPr>
              <a:t>Suppose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rate of </a:t>
            </a:r>
            <a:r>
              <a:rPr lang="tr-TR" dirty="0" err="1">
                <a:latin typeface="+mj-lt"/>
              </a:rPr>
              <a:t>return</a:t>
            </a:r>
            <a:r>
              <a:rPr lang="tr-TR" dirty="0">
                <a:latin typeface="+mj-lt"/>
              </a:rPr>
              <a:t> on </a:t>
            </a:r>
            <a:r>
              <a:rPr lang="tr-TR" dirty="0" err="1">
                <a:latin typeface="+mj-lt"/>
              </a:rPr>
              <a:t>investment</a:t>
            </a:r>
            <a:r>
              <a:rPr lang="tr-TR" dirty="0">
                <a:latin typeface="+mj-lt"/>
              </a:rPr>
              <a:t> has </a:t>
            </a:r>
            <a:r>
              <a:rPr lang="tr-TR" dirty="0" err="1">
                <a:latin typeface="+mj-lt"/>
              </a:rPr>
              <a:t>decreased</a:t>
            </a:r>
            <a:r>
              <a:rPr lang="tr-TR" dirty="0">
                <a:latin typeface="+mj-lt"/>
              </a:rPr>
              <a:t> (</a:t>
            </a:r>
            <a:r>
              <a:rPr lang="tr-TR" dirty="0" err="1">
                <a:latin typeface="+mj-lt"/>
              </a:rPr>
              <a:t>or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interest</a:t>
            </a:r>
            <a:r>
              <a:rPr lang="tr-TR" dirty="0">
                <a:latin typeface="+mj-lt"/>
              </a:rPr>
              <a:t> rate has </a:t>
            </a:r>
            <a:r>
              <a:rPr lang="tr-TR" dirty="0" err="1">
                <a:latin typeface="+mj-lt"/>
              </a:rPr>
              <a:t>rised</a:t>
            </a:r>
            <a:r>
              <a:rPr lang="tr-TR" dirty="0">
                <a:latin typeface="+mj-lt"/>
              </a:rPr>
              <a:t>). </a:t>
            </a:r>
            <a:r>
              <a:rPr lang="tr-TR" dirty="0" err="1">
                <a:latin typeface="+mj-lt"/>
              </a:rPr>
              <a:t>Then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investment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expenditures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will</a:t>
            </a:r>
            <a:r>
              <a:rPr lang="tr-TR" dirty="0">
                <a:latin typeface="+mj-lt"/>
              </a:rPr>
              <a:t> be </a:t>
            </a:r>
            <a:r>
              <a:rPr lang="tr-TR" dirty="0" err="1">
                <a:latin typeface="+mj-lt"/>
              </a:rPr>
              <a:t>decline</a:t>
            </a:r>
            <a:r>
              <a:rPr lang="tr-TR" dirty="0">
                <a:latin typeface="+mj-lt"/>
              </a:rPr>
              <a:t>. </a:t>
            </a:r>
            <a:r>
              <a:rPr lang="tr-TR" dirty="0" err="1">
                <a:latin typeface="+mj-lt"/>
              </a:rPr>
              <a:t>Investment</a:t>
            </a:r>
            <a:r>
              <a:rPr lang="tr-TR" dirty="0">
                <a:latin typeface="+mj-lt"/>
              </a:rPr>
              <a:t> has a ‘’</a:t>
            </a:r>
            <a:r>
              <a:rPr lang="tr-TR" dirty="0" err="1">
                <a:latin typeface="+mj-lt"/>
              </a:rPr>
              <a:t>multiplier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effect</a:t>
            </a:r>
            <a:r>
              <a:rPr lang="tr-TR" dirty="0">
                <a:latin typeface="+mj-lt"/>
              </a:rPr>
              <a:t>’’ on </a:t>
            </a:r>
            <a:r>
              <a:rPr lang="tr-TR" dirty="0" err="1">
                <a:latin typeface="+mj-lt"/>
              </a:rPr>
              <a:t>economy</a:t>
            </a:r>
            <a:r>
              <a:rPr lang="tr-TR" dirty="0">
                <a:latin typeface="+mj-lt"/>
              </a:rPr>
              <a:t>. </a:t>
            </a:r>
            <a:r>
              <a:rPr lang="tr-TR" dirty="0" err="1">
                <a:latin typeface="+mj-lt"/>
              </a:rPr>
              <a:t>This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means</a:t>
            </a:r>
            <a:r>
              <a:rPr lang="tr-TR" dirty="0">
                <a:latin typeface="+mj-lt"/>
              </a:rPr>
              <a:t>, a </a:t>
            </a:r>
            <a:r>
              <a:rPr lang="tr-TR" dirty="0" err="1">
                <a:latin typeface="+mj-lt"/>
              </a:rPr>
              <a:t>one</a:t>
            </a:r>
            <a:r>
              <a:rPr lang="tr-TR" dirty="0">
                <a:latin typeface="+mj-lt"/>
              </a:rPr>
              <a:t> TL </a:t>
            </a:r>
            <a:r>
              <a:rPr lang="tr-TR" dirty="0" err="1">
                <a:latin typeface="+mj-lt"/>
              </a:rPr>
              <a:t>additional</a:t>
            </a:r>
            <a:r>
              <a:rPr lang="tr-TR" dirty="0">
                <a:latin typeface="+mj-lt"/>
              </a:rPr>
              <a:t> (</a:t>
            </a:r>
            <a:r>
              <a:rPr lang="tr-TR" dirty="0" err="1">
                <a:latin typeface="+mj-lt"/>
              </a:rPr>
              <a:t>new</a:t>
            </a:r>
            <a:r>
              <a:rPr lang="tr-TR" dirty="0">
                <a:latin typeface="+mj-lt"/>
              </a:rPr>
              <a:t>) </a:t>
            </a:r>
            <a:r>
              <a:rPr lang="tr-TR" dirty="0" err="1">
                <a:latin typeface="+mj-lt"/>
              </a:rPr>
              <a:t>investment</a:t>
            </a:r>
            <a:r>
              <a:rPr lang="tr-TR" dirty="0">
                <a:latin typeface="+mj-lt"/>
              </a:rPr>
              <a:t> in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economy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generates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more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than</a:t>
            </a:r>
            <a:r>
              <a:rPr lang="tr-TR" dirty="0">
                <a:latin typeface="+mj-lt"/>
              </a:rPr>
              <a:t> 1 TL </a:t>
            </a:r>
            <a:r>
              <a:rPr lang="tr-TR" dirty="0" err="1">
                <a:latin typeface="+mj-lt"/>
              </a:rPr>
              <a:t>additional</a:t>
            </a:r>
            <a:r>
              <a:rPr lang="tr-TR" dirty="0">
                <a:latin typeface="+mj-lt"/>
              </a:rPr>
              <a:t> (</a:t>
            </a:r>
            <a:r>
              <a:rPr lang="tr-TR" dirty="0" err="1">
                <a:latin typeface="+mj-lt"/>
              </a:rPr>
              <a:t>new</a:t>
            </a:r>
            <a:r>
              <a:rPr lang="tr-TR" dirty="0">
                <a:latin typeface="+mj-lt"/>
              </a:rPr>
              <a:t>) </a:t>
            </a:r>
            <a:r>
              <a:rPr lang="tr-TR" dirty="0" err="1">
                <a:latin typeface="+mj-lt"/>
              </a:rPr>
              <a:t>income</a:t>
            </a:r>
            <a:r>
              <a:rPr lang="tr-TR" dirty="0">
                <a:latin typeface="+mj-lt"/>
              </a:rPr>
              <a:t>.  </a:t>
            </a:r>
          </a:p>
        </p:txBody>
      </p:sp>
    </p:spTree>
    <p:extLst>
      <p:ext uri="{BB962C8B-B14F-4D97-AF65-F5344CB8AC3E}">
        <p14:creationId xmlns:p14="http://schemas.microsoft.com/office/powerpoint/2010/main" val="17615479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E3AD5DA-7597-420A-B0CB-60C3BE0926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err="1"/>
              <a:t>Econ</a:t>
            </a:r>
            <a:r>
              <a:rPr lang="tr-TR" sz="3600" dirty="0"/>
              <a:t> 105, </a:t>
            </a:r>
            <a:r>
              <a:rPr lang="tr-TR" sz="3600" dirty="0" err="1"/>
              <a:t>Week</a:t>
            </a:r>
            <a:r>
              <a:rPr lang="tr-TR" sz="3600" dirty="0"/>
              <a:t> 12, 2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8E28882-1914-4D7D-97AB-02007A62A3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+mj-lt"/>
              </a:rPr>
              <a:t>Multiplier</a:t>
            </a:r>
            <a:r>
              <a:rPr lang="tr-TR" dirty="0">
                <a:latin typeface="+mj-lt"/>
              </a:rPr>
              <a:t>= (</a:t>
            </a:r>
            <a:r>
              <a:rPr lang="tr-TR" dirty="0" err="1">
                <a:latin typeface="+mj-lt"/>
              </a:rPr>
              <a:t>Change</a:t>
            </a:r>
            <a:r>
              <a:rPr lang="tr-TR" dirty="0">
                <a:latin typeface="+mj-lt"/>
              </a:rPr>
              <a:t> in </a:t>
            </a:r>
            <a:r>
              <a:rPr lang="tr-TR" dirty="0" err="1">
                <a:latin typeface="+mj-lt"/>
              </a:rPr>
              <a:t>real</a:t>
            </a:r>
            <a:r>
              <a:rPr lang="tr-TR" dirty="0">
                <a:latin typeface="+mj-lt"/>
              </a:rPr>
              <a:t> GDP)/(</a:t>
            </a:r>
            <a:r>
              <a:rPr lang="tr-TR" dirty="0" err="1">
                <a:latin typeface="+mj-lt"/>
              </a:rPr>
              <a:t>Inital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change</a:t>
            </a:r>
            <a:r>
              <a:rPr lang="tr-TR" dirty="0">
                <a:latin typeface="+mj-lt"/>
              </a:rPr>
              <a:t> in </a:t>
            </a:r>
            <a:r>
              <a:rPr lang="tr-TR" dirty="0" err="1">
                <a:latin typeface="+mj-lt"/>
              </a:rPr>
              <a:t>spending</a:t>
            </a:r>
            <a:r>
              <a:rPr lang="tr-TR" dirty="0">
                <a:latin typeface="+mj-lt"/>
              </a:rPr>
              <a:t>)</a:t>
            </a:r>
          </a:p>
          <a:p>
            <a:r>
              <a:rPr lang="tr-TR" dirty="0" err="1">
                <a:latin typeface="+mj-lt"/>
              </a:rPr>
              <a:t>For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example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if</a:t>
            </a:r>
            <a:r>
              <a:rPr lang="tr-TR" dirty="0">
                <a:latin typeface="+mj-lt"/>
              </a:rPr>
              <a:t>  </a:t>
            </a:r>
            <a:r>
              <a:rPr lang="tr-TR" dirty="0" err="1">
                <a:latin typeface="+mj-lt"/>
              </a:rPr>
              <a:t>multiplier</a:t>
            </a:r>
            <a:r>
              <a:rPr lang="tr-TR" dirty="0">
                <a:latin typeface="+mj-lt"/>
              </a:rPr>
              <a:t> is 4,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initial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change</a:t>
            </a:r>
            <a:r>
              <a:rPr lang="tr-TR" dirty="0">
                <a:latin typeface="+mj-lt"/>
              </a:rPr>
              <a:t> in </a:t>
            </a:r>
            <a:r>
              <a:rPr lang="tr-TR" dirty="0" err="1">
                <a:latin typeface="+mj-lt"/>
              </a:rPr>
              <a:t>investment</a:t>
            </a:r>
            <a:r>
              <a:rPr lang="tr-TR" dirty="0">
                <a:latin typeface="+mj-lt"/>
              </a:rPr>
              <a:t> is 5 </a:t>
            </a:r>
            <a:r>
              <a:rPr lang="tr-TR" dirty="0" err="1">
                <a:latin typeface="+mj-lt"/>
              </a:rPr>
              <a:t>billion</a:t>
            </a:r>
            <a:r>
              <a:rPr lang="tr-TR" dirty="0">
                <a:latin typeface="+mj-lt"/>
              </a:rPr>
              <a:t> TL; </a:t>
            </a:r>
            <a:r>
              <a:rPr lang="tr-TR" dirty="0" err="1">
                <a:latin typeface="+mj-lt"/>
              </a:rPr>
              <a:t>then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change</a:t>
            </a:r>
            <a:r>
              <a:rPr lang="tr-TR" dirty="0">
                <a:latin typeface="+mj-lt"/>
              </a:rPr>
              <a:t> in </a:t>
            </a:r>
            <a:r>
              <a:rPr lang="tr-TR" dirty="0" err="1">
                <a:latin typeface="+mj-lt"/>
              </a:rPr>
              <a:t>gdp</a:t>
            </a:r>
            <a:r>
              <a:rPr lang="tr-TR" dirty="0">
                <a:latin typeface="+mj-lt"/>
              </a:rPr>
              <a:t> is 20 </a:t>
            </a:r>
            <a:r>
              <a:rPr lang="tr-TR" dirty="0" err="1">
                <a:latin typeface="+mj-lt"/>
              </a:rPr>
              <a:t>billion</a:t>
            </a:r>
            <a:r>
              <a:rPr lang="tr-TR" dirty="0">
                <a:latin typeface="+mj-lt"/>
              </a:rPr>
              <a:t> TL.</a:t>
            </a:r>
          </a:p>
          <a:p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Change</a:t>
            </a:r>
            <a:r>
              <a:rPr lang="tr-TR" dirty="0">
                <a:latin typeface="+mj-lt"/>
              </a:rPr>
              <a:t> in </a:t>
            </a:r>
            <a:r>
              <a:rPr lang="tr-TR" dirty="0" err="1">
                <a:latin typeface="+mj-lt"/>
              </a:rPr>
              <a:t>real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gdp</a:t>
            </a:r>
            <a:r>
              <a:rPr lang="tr-TR" dirty="0">
                <a:latin typeface="+mj-lt"/>
              </a:rPr>
              <a:t>= </a:t>
            </a:r>
            <a:r>
              <a:rPr lang="tr-TR" dirty="0" err="1">
                <a:latin typeface="+mj-lt"/>
              </a:rPr>
              <a:t>multiplier</a:t>
            </a:r>
            <a:r>
              <a:rPr lang="tr-TR" dirty="0">
                <a:latin typeface="+mj-lt"/>
              </a:rPr>
              <a:t> x </a:t>
            </a:r>
            <a:r>
              <a:rPr lang="tr-TR" dirty="0" err="1">
                <a:latin typeface="+mj-lt"/>
              </a:rPr>
              <a:t>initial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change</a:t>
            </a:r>
            <a:r>
              <a:rPr lang="tr-TR" dirty="0">
                <a:latin typeface="+mj-lt"/>
              </a:rPr>
              <a:t> in </a:t>
            </a:r>
            <a:r>
              <a:rPr lang="tr-TR" dirty="0" err="1">
                <a:latin typeface="+mj-lt"/>
              </a:rPr>
              <a:t>spending</a:t>
            </a:r>
            <a:r>
              <a:rPr lang="tr-TR" dirty="0">
                <a:latin typeface="+mj-lt"/>
              </a:rPr>
              <a:t>.</a:t>
            </a:r>
          </a:p>
          <a:p>
            <a:r>
              <a:rPr lang="tr-TR" dirty="0" err="1">
                <a:latin typeface="+mj-lt"/>
              </a:rPr>
              <a:t>Now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let</a:t>
            </a:r>
            <a:r>
              <a:rPr lang="tr-TR" dirty="0">
                <a:latin typeface="+mj-lt"/>
              </a:rPr>
              <a:t> us </a:t>
            </a:r>
            <a:r>
              <a:rPr lang="tr-TR" dirty="0" err="1">
                <a:latin typeface="+mj-lt"/>
              </a:rPr>
              <a:t>calculate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multiplier</a:t>
            </a:r>
            <a:r>
              <a:rPr lang="tr-TR" dirty="0">
                <a:latin typeface="+mj-lt"/>
              </a:rPr>
              <a:t> (m). </a:t>
            </a:r>
            <a:r>
              <a:rPr lang="tr-TR" dirty="0" err="1">
                <a:latin typeface="+mj-lt"/>
              </a:rPr>
              <a:t>Its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formulation</a:t>
            </a:r>
            <a:r>
              <a:rPr lang="tr-TR" dirty="0">
                <a:latin typeface="+mj-lt"/>
              </a:rPr>
              <a:t> is </a:t>
            </a:r>
            <a:r>
              <a:rPr lang="tr-TR" dirty="0" err="1">
                <a:latin typeface="+mj-lt"/>
              </a:rPr>
              <a:t>simple</a:t>
            </a:r>
            <a:r>
              <a:rPr lang="tr-TR" dirty="0">
                <a:latin typeface="+mj-lt"/>
              </a:rPr>
              <a:t>:</a:t>
            </a:r>
          </a:p>
          <a:p>
            <a:r>
              <a:rPr lang="tr-TR" dirty="0">
                <a:latin typeface="+mj-lt"/>
              </a:rPr>
              <a:t>m= 1/MPS </a:t>
            </a:r>
            <a:r>
              <a:rPr lang="tr-TR" dirty="0" err="1">
                <a:latin typeface="+mj-lt"/>
              </a:rPr>
              <a:t>or</a:t>
            </a:r>
            <a:r>
              <a:rPr lang="tr-TR" dirty="0">
                <a:latin typeface="+mj-lt"/>
              </a:rPr>
              <a:t> m= 1/(1- MPC). MPC is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marginal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propensity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to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consome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MPS is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marginal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propensity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to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save</a:t>
            </a:r>
            <a:r>
              <a:rPr lang="tr-TR" dirty="0">
                <a:latin typeface="+mj-lt"/>
              </a:rPr>
              <a:t>. </a:t>
            </a:r>
            <a:r>
              <a:rPr lang="tr-TR" dirty="0" err="1">
                <a:latin typeface="+mj-lt"/>
              </a:rPr>
              <a:t>Now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let</a:t>
            </a:r>
            <a:r>
              <a:rPr lang="tr-TR" dirty="0">
                <a:latin typeface="+mj-lt"/>
              </a:rPr>
              <a:t> us </a:t>
            </a:r>
            <a:r>
              <a:rPr lang="tr-TR" dirty="0" err="1">
                <a:latin typeface="+mj-lt"/>
              </a:rPr>
              <a:t>analyze</a:t>
            </a:r>
            <a:r>
              <a:rPr lang="tr-TR" dirty="0">
                <a:latin typeface="+mj-lt"/>
              </a:rPr>
              <a:t> MPC (</a:t>
            </a:r>
            <a:r>
              <a:rPr lang="tr-TR" dirty="0" err="1">
                <a:latin typeface="+mj-lt"/>
              </a:rPr>
              <a:t>or</a:t>
            </a:r>
            <a:r>
              <a:rPr lang="tr-TR" dirty="0">
                <a:latin typeface="+mj-lt"/>
              </a:rPr>
              <a:t> MPS) </a:t>
            </a:r>
            <a:r>
              <a:rPr lang="tr-TR" dirty="0" err="1">
                <a:latin typeface="+mj-lt"/>
              </a:rPr>
              <a:t>little</a:t>
            </a:r>
            <a:r>
              <a:rPr lang="tr-TR" dirty="0">
                <a:latin typeface="+mj-lt"/>
              </a:rPr>
              <a:t> bit </a:t>
            </a:r>
            <a:r>
              <a:rPr lang="tr-TR" dirty="0" err="1">
                <a:latin typeface="+mj-lt"/>
              </a:rPr>
              <a:t>more</a:t>
            </a:r>
            <a:r>
              <a:rPr lang="tr-TR" dirty="0">
                <a:latin typeface="+mj-lt"/>
              </a:rPr>
              <a:t>. (</a:t>
            </a:r>
            <a:r>
              <a:rPr lang="tr-TR" dirty="0" err="1">
                <a:latin typeface="+mj-lt"/>
              </a:rPr>
              <a:t>We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are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using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them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together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becaus</a:t>
            </a:r>
            <a:r>
              <a:rPr lang="tr-TR" dirty="0">
                <a:latin typeface="+mj-lt"/>
              </a:rPr>
              <a:t> MPC + MPS= 1).</a:t>
            </a:r>
          </a:p>
        </p:txBody>
      </p:sp>
    </p:spTree>
    <p:extLst>
      <p:ext uri="{BB962C8B-B14F-4D97-AF65-F5344CB8AC3E}">
        <p14:creationId xmlns:p14="http://schemas.microsoft.com/office/powerpoint/2010/main" val="20388518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9160DC1-7F06-46E4-B0AD-BAEB8EBE04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/>
              <a:t>Econ105, </a:t>
            </a:r>
            <a:r>
              <a:rPr lang="tr-TR" sz="3600" dirty="0" err="1"/>
              <a:t>Week</a:t>
            </a:r>
            <a:r>
              <a:rPr lang="tr-TR" sz="3600" dirty="0"/>
              <a:t> 12,  3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3A1CFB7-CAD8-47BD-B8B1-EE5B57B0FD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+mj-lt"/>
              </a:rPr>
              <a:t>MPC is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additional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consumption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spending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when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income</a:t>
            </a:r>
            <a:r>
              <a:rPr lang="tr-TR" dirty="0">
                <a:latin typeface="+mj-lt"/>
              </a:rPr>
              <a:t> (</a:t>
            </a:r>
            <a:r>
              <a:rPr lang="tr-TR" dirty="0" err="1">
                <a:latin typeface="+mj-lt"/>
              </a:rPr>
              <a:t>gdp</a:t>
            </a:r>
            <a:r>
              <a:rPr lang="tr-TR" dirty="0">
                <a:latin typeface="+mj-lt"/>
              </a:rPr>
              <a:t>) has </a:t>
            </a:r>
            <a:r>
              <a:rPr lang="tr-TR" dirty="0" err="1">
                <a:latin typeface="+mj-lt"/>
              </a:rPr>
              <a:t>increased</a:t>
            </a:r>
            <a:r>
              <a:rPr lang="tr-TR" dirty="0">
                <a:latin typeface="+mj-lt"/>
              </a:rPr>
              <a:t>. </a:t>
            </a:r>
            <a:r>
              <a:rPr lang="tr-TR" dirty="0" err="1">
                <a:latin typeface="+mj-lt"/>
              </a:rPr>
              <a:t>Society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will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make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additional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consumption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spending</a:t>
            </a:r>
            <a:r>
              <a:rPr lang="tr-TR" dirty="0">
                <a:latin typeface="+mj-lt"/>
              </a:rPr>
              <a:t> as </a:t>
            </a:r>
            <a:r>
              <a:rPr lang="tr-TR" dirty="0" err="1">
                <a:latin typeface="+mj-lt"/>
              </a:rPr>
              <a:t>gdp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increases</a:t>
            </a:r>
            <a:r>
              <a:rPr lang="tr-TR" dirty="0">
                <a:latin typeface="+mj-lt"/>
              </a:rPr>
              <a:t>. (</a:t>
            </a:r>
            <a:r>
              <a:rPr lang="tr-TR" dirty="0" err="1">
                <a:latin typeface="+mj-lt"/>
              </a:rPr>
              <a:t>If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gdp</a:t>
            </a:r>
            <a:r>
              <a:rPr lang="tr-TR" dirty="0">
                <a:latin typeface="+mj-lt"/>
              </a:rPr>
              <a:t> is </a:t>
            </a:r>
            <a:r>
              <a:rPr lang="tr-TR" dirty="0" err="1">
                <a:latin typeface="+mj-lt"/>
              </a:rPr>
              <a:t>declining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what</a:t>
            </a:r>
            <a:r>
              <a:rPr lang="tr-TR" dirty="0">
                <a:latin typeface="+mj-lt"/>
              </a:rPr>
              <a:t> is </a:t>
            </a:r>
            <a:r>
              <a:rPr lang="tr-TR" dirty="0" err="1">
                <a:latin typeface="+mj-lt"/>
              </a:rPr>
              <a:t>going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to</a:t>
            </a:r>
            <a:r>
              <a:rPr lang="tr-TR" dirty="0">
                <a:latin typeface="+mj-lt"/>
              </a:rPr>
              <a:t> be </a:t>
            </a:r>
            <a:r>
              <a:rPr lang="tr-TR" dirty="0" err="1">
                <a:latin typeface="+mj-lt"/>
              </a:rPr>
              <a:t>happen</a:t>
            </a:r>
            <a:r>
              <a:rPr lang="tr-TR" dirty="0">
                <a:latin typeface="+mj-lt"/>
              </a:rPr>
              <a:t>?). </a:t>
            </a:r>
          </a:p>
          <a:p>
            <a:r>
              <a:rPr lang="tr-TR" dirty="0" err="1">
                <a:latin typeface="+mj-lt"/>
              </a:rPr>
              <a:t>We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assume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that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society</a:t>
            </a:r>
            <a:r>
              <a:rPr lang="tr-TR" dirty="0">
                <a:latin typeface="+mj-lt"/>
              </a:rPr>
              <a:t> has a </a:t>
            </a:r>
            <a:r>
              <a:rPr lang="tr-TR" dirty="0" err="1">
                <a:latin typeface="+mj-lt"/>
              </a:rPr>
              <a:t>consistent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behavior</a:t>
            </a:r>
            <a:r>
              <a:rPr lang="tr-TR" dirty="0">
                <a:latin typeface="+mj-lt"/>
              </a:rPr>
              <a:t> in </a:t>
            </a:r>
            <a:r>
              <a:rPr lang="tr-TR" dirty="0" err="1">
                <a:latin typeface="+mj-lt"/>
              </a:rPr>
              <a:t>terms</a:t>
            </a:r>
            <a:r>
              <a:rPr lang="tr-TR" dirty="0">
                <a:latin typeface="+mj-lt"/>
              </a:rPr>
              <a:t> of MPC. </a:t>
            </a:r>
            <a:r>
              <a:rPr lang="tr-TR" dirty="0" err="1">
                <a:latin typeface="+mj-lt"/>
              </a:rPr>
              <a:t>It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means</a:t>
            </a:r>
            <a:r>
              <a:rPr lang="tr-TR" dirty="0">
                <a:latin typeface="+mj-lt"/>
              </a:rPr>
              <a:t>, MPC (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therefore</a:t>
            </a:r>
            <a:r>
              <a:rPr lang="tr-TR" dirty="0">
                <a:latin typeface="+mj-lt"/>
              </a:rPr>
              <a:t> MPS) is </a:t>
            </a:r>
            <a:r>
              <a:rPr lang="tr-TR" dirty="0" err="1">
                <a:latin typeface="+mj-lt"/>
              </a:rPr>
              <a:t>quite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constant</a:t>
            </a:r>
            <a:r>
              <a:rPr lang="tr-TR" dirty="0">
                <a:latin typeface="+mj-lt"/>
              </a:rPr>
              <a:t>. </a:t>
            </a:r>
            <a:r>
              <a:rPr lang="tr-TR" dirty="0" err="1">
                <a:latin typeface="+mj-lt"/>
              </a:rPr>
              <a:t>It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does</a:t>
            </a:r>
            <a:r>
              <a:rPr lang="tr-TR" dirty="0">
                <a:latin typeface="+mj-lt"/>
              </a:rPr>
              <a:t> not </a:t>
            </a:r>
            <a:r>
              <a:rPr lang="tr-TR" dirty="0" err="1">
                <a:latin typeface="+mj-lt"/>
              </a:rPr>
              <a:t>fluctuate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to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much</a:t>
            </a:r>
            <a:r>
              <a:rPr lang="tr-TR" dirty="0">
                <a:latin typeface="+mj-lt"/>
              </a:rPr>
              <a:t>. </a:t>
            </a:r>
            <a:r>
              <a:rPr lang="tr-TR" dirty="0" err="1">
                <a:latin typeface="+mj-lt"/>
              </a:rPr>
              <a:t>Let</a:t>
            </a:r>
            <a:r>
              <a:rPr lang="tr-TR" dirty="0">
                <a:latin typeface="+mj-lt"/>
              </a:rPr>
              <a:t> us talk </a:t>
            </a:r>
            <a:r>
              <a:rPr lang="tr-TR" dirty="0" err="1">
                <a:latin typeface="+mj-lt"/>
              </a:rPr>
              <a:t>about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several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MPCs</a:t>
            </a:r>
            <a:r>
              <a:rPr lang="tr-TR" dirty="0">
                <a:latin typeface="+mj-lt"/>
              </a:rPr>
              <a:t>: </a:t>
            </a:r>
          </a:p>
          <a:p>
            <a:r>
              <a:rPr lang="tr-TR" dirty="0">
                <a:latin typeface="+mj-lt"/>
              </a:rPr>
              <a:t>i) MPC= 0.50. </a:t>
            </a:r>
            <a:r>
              <a:rPr lang="tr-TR" dirty="0" err="1">
                <a:latin typeface="+mj-lt"/>
              </a:rPr>
              <a:t>It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means</a:t>
            </a:r>
            <a:r>
              <a:rPr lang="tr-TR" dirty="0">
                <a:latin typeface="+mj-lt"/>
              </a:rPr>
              <a:t> as </a:t>
            </a:r>
            <a:r>
              <a:rPr lang="tr-TR" dirty="0" err="1">
                <a:latin typeface="+mj-lt"/>
              </a:rPr>
              <a:t>gdp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increased</a:t>
            </a:r>
            <a:r>
              <a:rPr lang="tr-TR" dirty="0">
                <a:latin typeface="+mj-lt"/>
              </a:rPr>
              <a:t> (</a:t>
            </a:r>
            <a:r>
              <a:rPr lang="tr-TR" dirty="0" err="1">
                <a:latin typeface="+mj-lt"/>
              </a:rPr>
              <a:t>for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example</a:t>
            </a:r>
            <a:r>
              <a:rPr lang="tr-TR" dirty="0">
                <a:latin typeface="+mj-lt"/>
              </a:rPr>
              <a:t> in 2020),  </a:t>
            </a:r>
            <a:r>
              <a:rPr lang="tr-TR" dirty="0" err="1">
                <a:latin typeface="+mj-lt"/>
              </a:rPr>
              <a:t>society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will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spend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half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income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increase</a:t>
            </a:r>
            <a:r>
              <a:rPr lang="tr-TR" dirty="0">
                <a:latin typeface="+mj-lt"/>
              </a:rPr>
              <a:t> (50 </a:t>
            </a:r>
            <a:r>
              <a:rPr lang="tr-TR" dirty="0" err="1">
                <a:latin typeface="+mj-lt"/>
              </a:rPr>
              <a:t>percent</a:t>
            </a:r>
            <a:r>
              <a:rPr lang="tr-TR" dirty="0">
                <a:latin typeface="+mj-lt"/>
              </a:rPr>
              <a:t>) </a:t>
            </a:r>
            <a:r>
              <a:rPr lang="tr-TR" dirty="0" err="1">
                <a:latin typeface="+mj-lt"/>
              </a:rPr>
              <a:t>for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additional</a:t>
            </a:r>
            <a:r>
              <a:rPr lang="tr-TR" dirty="0">
                <a:latin typeface="+mj-lt"/>
              </a:rPr>
              <a:t> (</a:t>
            </a:r>
            <a:r>
              <a:rPr lang="tr-TR" dirty="0" err="1">
                <a:latin typeface="+mj-lt"/>
              </a:rPr>
              <a:t>new</a:t>
            </a:r>
            <a:r>
              <a:rPr lang="tr-TR" dirty="0">
                <a:latin typeface="+mj-lt"/>
              </a:rPr>
              <a:t>) </a:t>
            </a:r>
            <a:r>
              <a:rPr lang="tr-TR" dirty="0" err="1">
                <a:latin typeface="+mj-lt"/>
              </a:rPr>
              <a:t>consumption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expenditure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other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half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for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additional</a:t>
            </a:r>
            <a:r>
              <a:rPr lang="tr-TR" dirty="0">
                <a:latin typeface="+mj-lt"/>
              </a:rPr>
              <a:t> (</a:t>
            </a:r>
            <a:r>
              <a:rPr lang="tr-TR" dirty="0" err="1">
                <a:latin typeface="+mj-lt"/>
              </a:rPr>
              <a:t>new</a:t>
            </a:r>
            <a:r>
              <a:rPr lang="tr-TR" dirty="0">
                <a:latin typeface="+mj-lt"/>
              </a:rPr>
              <a:t>) </a:t>
            </a:r>
            <a:r>
              <a:rPr lang="tr-TR" dirty="0" err="1">
                <a:latin typeface="+mj-lt"/>
              </a:rPr>
              <a:t>saving</a:t>
            </a:r>
            <a:r>
              <a:rPr lang="tr-TR" dirty="0">
                <a:latin typeface="+mj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698416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89965E4-6073-4803-8C50-84B46FA68C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err="1"/>
              <a:t>Econ</a:t>
            </a:r>
            <a:r>
              <a:rPr lang="tr-TR" sz="3600" dirty="0"/>
              <a:t> 105, </a:t>
            </a:r>
            <a:r>
              <a:rPr lang="tr-TR" sz="3600" dirty="0" err="1"/>
              <a:t>Week</a:t>
            </a:r>
            <a:r>
              <a:rPr lang="tr-TR" sz="3600" dirty="0"/>
              <a:t> 12, 4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1F00242-9F80-44B7-9600-70925C9FD0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+mj-lt"/>
              </a:rPr>
              <a:t>ii) MPC= 0.75. </a:t>
            </a:r>
            <a:r>
              <a:rPr lang="tr-TR" dirty="0" err="1">
                <a:latin typeface="+mj-lt"/>
              </a:rPr>
              <a:t>This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means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society</a:t>
            </a:r>
            <a:r>
              <a:rPr lang="tr-TR" dirty="0">
                <a:latin typeface="+mj-lt"/>
              </a:rPr>
              <a:t> is </a:t>
            </a:r>
            <a:r>
              <a:rPr lang="tr-TR" dirty="0" err="1">
                <a:latin typeface="+mj-lt"/>
              </a:rPr>
              <a:t>spending</a:t>
            </a:r>
            <a:r>
              <a:rPr lang="tr-TR" dirty="0">
                <a:latin typeface="+mj-lt"/>
              </a:rPr>
              <a:t> 75 </a:t>
            </a:r>
            <a:r>
              <a:rPr lang="tr-TR" dirty="0" err="1">
                <a:latin typeface="+mj-lt"/>
              </a:rPr>
              <a:t>percent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additional</a:t>
            </a:r>
            <a:r>
              <a:rPr lang="tr-TR" dirty="0">
                <a:latin typeface="+mj-lt"/>
              </a:rPr>
              <a:t> (</a:t>
            </a:r>
            <a:r>
              <a:rPr lang="tr-TR" dirty="0" err="1">
                <a:latin typeface="+mj-lt"/>
              </a:rPr>
              <a:t>new</a:t>
            </a:r>
            <a:r>
              <a:rPr lang="tr-TR" dirty="0">
                <a:latin typeface="+mj-lt"/>
              </a:rPr>
              <a:t>) </a:t>
            </a:r>
            <a:r>
              <a:rPr lang="tr-TR" dirty="0" err="1">
                <a:latin typeface="+mj-lt"/>
              </a:rPr>
              <a:t>income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for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additional</a:t>
            </a:r>
            <a:r>
              <a:rPr lang="tr-TR" dirty="0">
                <a:latin typeface="+mj-lt"/>
              </a:rPr>
              <a:t> (</a:t>
            </a:r>
            <a:r>
              <a:rPr lang="tr-TR" dirty="0" err="1">
                <a:latin typeface="+mj-lt"/>
              </a:rPr>
              <a:t>new</a:t>
            </a:r>
            <a:r>
              <a:rPr lang="tr-TR" dirty="0">
                <a:latin typeface="+mj-lt"/>
              </a:rPr>
              <a:t>)  </a:t>
            </a:r>
            <a:r>
              <a:rPr lang="tr-TR" dirty="0" err="1">
                <a:latin typeface="+mj-lt"/>
              </a:rPr>
              <a:t>consumption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spending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25 </a:t>
            </a:r>
            <a:r>
              <a:rPr lang="tr-TR" dirty="0" err="1">
                <a:latin typeface="+mj-lt"/>
              </a:rPr>
              <a:t>percent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remaining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part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for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additional</a:t>
            </a:r>
            <a:r>
              <a:rPr lang="tr-TR" dirty="0">
                <a:latin typeface="+mj-lt"/>
              </a:rPr>
              <a:t> (</a:t>
            </a:r>
            <a:r>
              <a:rPr lang="tr-TR" dirty="0" err="1">
                <a:latin typeface="+mj-lt"/>
              </a:rPr>
              <a:t>new</a:t>
            </a:r>
            <a:r>
              <a:rPr lang="tr-TR" dirty="0">
                <a:latin typeface="+mj-lt"/>
              </a:rPr>
              <a:t>) </a:t>
            </a:r>
            <a:r>
              <a:rPr lang="tr-TR" dirty="0" err="1">
                <a:latin typeface="+mj-lt"/>
              </a:rPr>
              <a:t>saving</a:t>
            </a:r>
            <a:r>
              <a:rPr lang="tr-TR" dirty="0">
                <a:latin typeface="+mj-lt"/>
              </a:rPr>
              <a:t>.</a:t>
            </a:r>
          </a:p>
          <a:p>
            <a:r>
              <a:rPr lang="tr-TR" dirty="0">
                <a:latin typeface="+mj-lt"/>
              </a:rPr>
              <a:t>iii) MPC= 0.90. </a:t>
            </a:r>
            <a:r>
              <a:rPr lang="tr-TR" dirty="0" err="1">
                <a:latin typeface="+mj-lt"/>
              </a:rPr>
              <a:t>Society</a:t>
            </a:r>
            <a:r>
              <a:rPr lang="tr-TR" dirty="0">
                <a:latin typeface="+mj-lt"/>
              </a:rPr>
              <a:t> is </a:t>
            </a:r>
            <a:r>
              <a:rPr lang="tr-TR" dirty="0" err="1">
                <a:latin typeface="+mj-lt"/>
              </a:rPr>
              <a:t>spending</a:t>
            </a:r>
            <a:r>
              <a:rPr lang="tr-TR" dirty="0">
                <a:latin typeface="+mj-lt"/>
              </a:rPr>
              <a:t> 90 </a:t>
            </a:r>
            <a:r>
              <a:rPr lang="tr-TR" dirty="0" err="1">
                <a:latin typeface="+mj-lt"/>
              </a:rPr>
              <a:t>percent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additional</a:t>
            </a:r>
            <a:r>
              <a:rPr lang="tr-TR" dirty="0">
                <a:latin typeface="+mj-lt"/>
              </a:rPr>
              <a:t> (</a:t>
            </a:r>
            <a:r>
              <a:rPr lang="tr-TR" dirty="0" err="1">
                <a:latin typeface="+mj-lt"/>
              </a:rPr>
              <a:t>new</a:t>
            </a:r>
            <a:r>
              <a:rPr lang="tr-TR" dirty="0">
                <a:latin typeface="+mj-lt"/>
              </a:rPr>
              <a:t>) </a:t>
            </a:r>
            <a:r>
              <a:rPr lang="tr-TR" dirty="0" err="1">
                <a:latin typeface="+mj-lt"/>
              </a:rPr>
              <a:t>income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for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additional</a:t>
            </a:r>
            <a:r>
              <a:rPr lang="tr-TR" dirty="0">
                <a:latin typeface="+mj-lt"/>
              </a:rPr>
              <a:t> (</a:t>
            </a:r>
            <a:r>
              <a:rPr lang="tr-TR" dirty="0" err="1">
                <a:latin typeface="+mj-lt"/>
              </a:rPr>
              <a:t>new</a:t>
            </a:r>
            <a:r>
              <a:rPr lang="tr-TR" dirty="0">
                <a:latin typeface="+mj-lt"/>
              </a:rPr>
              <a:t>)  </a:t>
            </a:r>
            <a:r>
              <a:rPr lang="tr-TR" dirty="0" err="1">
                <a:latin typeface="+mj-lt"/>
              </a:rPr>
              <a:t>consumption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spending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only</a:t>
            </a:r>
            <a:r>
              <a:rPr lang="tr-TR" dirty="0">
                <a:latin typeface="+mj-lt"/>
              </a:rPr>
              <a:t> 10 </a:t>
            </a:r>
            <a:r>
              <a:rPr lang="tr-TR" dirty="0" err="1">
                <a:latin typeface="+mj-lt"/>
              </a:rPr>
              <a:t>percent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remaining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part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for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additional</a:t>
            </a:r>
            <a:r>
              <a:rPr lang="tr-TR" dirty="0">
                <a:latin typeface="+mj-lt"/>
              </a:rPr>
              <a:t> (</a:t>
            </a:r>
            <a:r>
              <a:rPr lang="tr-TR" dirty="0" err="1">
                <a:latin typeface="+mj-lt"/>
              </a:rPr>
              <a:t>new</a:t>
            </a:r>
            <a:r>
              <a:rPr lang="tr-TR" dirty="0">
                <a:latin typeface="+mj-lt"/>
              </a:rPr>
              <a:t>) </a:t>
            </a:r>
            <a:r>
              <a:rPr lang="tr-TR" dirty="0" err="1">
                <a:latin typeface="+mj-lt"/>
              </a:rPr>
              <a:t>saving</a:t>
            </a:r>
            <a:r>
              <a:rPr lang="tr-TR" dirty="0">
                <a:latin typeface="+mj-lt"/>
              </a:rPr>
              <a:t>.</a:t>
            </a:r>
          </a:p>
          <a:p>
            <a:r>
              <a:rPr lang="tr-TR" dirty="0">
                <a:latin typeface="+mj-lt"/>
              </a:rPr>
              <a:t>iv) MPC=1.00. </a:t>
            </a:r>
            <a:r>
              <a:rPr lang="tr-TR" dirty="0" err="1">
                <a:latin typeface="+mj-lt"/>
              </a:rPr>
              <a:t>Society</a:t>
            </a:r>
            <a:r>
              <a:rPr lang="tr-TR" dirty="0">
                <a:latin typeface="+mj-lt"/>
              </a:rPr>
              <a:t> is </a:t>
            </a:r>
            <a:r>
              <a:rPr lang="tr-TR" dirty="0" err="1">
                <a:latin typeface="+mj-lt"/>
              </a:rPr>
              <a:t>spending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all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increase</a:t>
            </a:r>
            <a:r>
              <a:rPr lang="tr-TR" dirty="0">
                <a:latin typeface="+mj-lt"/>
              </a:rPr>
              <a:t> in </a:t>
            </a:r>
            <a:r>
              <a:rPr lang="tr-TR" dirty="0" err="1">
                <a:latin typeface="+mj-lt"/>
              </a:rPr>
              <a:t>gdp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for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new</a:t>
            </a:r>
            <a:r>
              <a:rPr lang="tr-TR" dirty="0">
                <a:latin typeface="+mj-lt"/>
              </a:rPr>
              <a:t> (</a:t>
            </a:r>
            <a:r>
              <a:rPr lang="tr-TR" dirty="0" err="1">
                <a:latin typeface="+mj-lt"/>
              </a:rPr>
              <a:t>additional</a:t>
            </a:r>
            <a:r>
              <a:rPr lang="tr-TR" dirty="0">
                <a:latin typeface="+mj-lt"/>
              </a:rPr>
              <a:t>) </a:t>
            </a:r>
            <a:r>
              <a:rPr lang="tr-TR" dirty="0" err="1">
                <a:latin typeface="+mj-lt"/>
              </a:rPr>
              <a:t>consumption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spending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no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additional</a:t>
            </a:r>
            <a:r>
              <a:rPr lang="tr-TR" dirty="0">
                <a:latin typeface="+mj-lt"/>
              </a:rPr>
              <a:t> (</a:t>
            </a:r>
            <a:r>
              <a:rPr lang="tr-TR" dirty="0" err="1">
                <a:latin typeface="+mj-lt"/>
              </a:rPr>
              <a:t>new</a:t>
            </a:r>
            <a:r>
              <a:rPr lang="tr-TR" dirty="0">
                <a:latin typeface="+mj-lt"/>
              </a:rPr>
              <a:t>) </a:t>
            </a:r>
            <a:r>
              <a:rPr lang="tr-TR" dirty="0" err="1">
                <a:latin typeface="+mj-lt"/>
              </a:rPr>
              <a:t>saving</a:t>
            </a:r>
            <a:r>
              <a:rPr lang="tr-TR" dirty="0">
                <a:latin typeface="+mj-lt"/>
              </a:rPr>
              <a:t>.</a:t>
            </a:r>
          </a:p>
          <a:p>
            <a:r>
              <a:rPr lang="tr-TR" dirty="0" err="1">
                <a:latin typeface="+mj-lt"/>
              </a:rPr>
              <a:t>Now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please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calculate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for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each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above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MPCs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 </a:t>
            </a:r>
            <a:r>
              <a:rPr lang="tr-TR" dirty="0" err="1">
                <a:latin typeface="+mj-lt"/>
              </a:rPr>
              <a:t>multiplier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calculate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change</a:t>
            </a:r>
            <a:r>
              <a:rPr lang="tr-TR" dirty="0">
                <a:latin typeface="+mj-lt"/>
              </a:rPr>
              <a:t> in </a:t>
            </a:r>
            <a:r>
              <a:rPr lang="tr-TR" dirty="0" err="1">
                <a:latin typeface="+mj-lt"/>
              </a:rPr>
              <a:t>income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for</a:t>
            </a:r>
            <a:r>
              <a:rPr lang="tr-TR" dirty="0">
                <a:latin typeface="+mj-lt"/>
              </a:rPr>
              <a:t> 5 </a:t>
            </a:r>
            <a:r>
              <a:rPr lang="tr-TR" dirty="0" err="1">
                <a:latin typeface="+mj-lt"/>
              </a:rPr>
              <a:t>billion</a:t>
            </a:r>
            <a:r>
              <a:rPr lang="tr-TR" dirty="0">
                <a:latin typeface="+mj-lt"/>
              </a:rPr>
              <a:t> lira </a:t>
            </a:r>
            <a:r>
              <a:rPr lang="tr-TR" dirty="0" err="1">
                <a:latin typeface="+mj-lt"/>
              </a:rPr>
              <a:t>investment</a:t>
            </a:r>
            <a:r>
              <a:rPr lang="tr-TR" dirty="0">
                <a:latin typeface="+mj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729918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AE86899-C69B-45AD-ADD4-0776AA8A5E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err="1"/>
              <a:t>Econ</a:t>
            </a:r>
            <a:r>
              <a:rPr lang="tr-TR" sz="3600" dirty="0"/>
              <a:t> 105, </a:t>
            </a:r>
            <a:r>
              <a:rPr lang="tr-TR" sz="3600" dirty="0" err="1"/>
              <a:t>Week</a:t>
            </a:r>
            <a:r>
              <a:rPr lang="tr-TR" sz="3600" dirty="0"/>
              <a:t> 12, 5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1CCD708-0731-45D3-A847-57EC0D7CC9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+mj-lt"/>
              </a:rPr>
              <a:t>(</a:t>
            </a:r>
            <a:r>
              <a:rPr lang="tr-TR" dirty="0" err="1">
                <a:latin typeface="+mj-lt"/>
              </a:rPr>
              <a:t>You</a:t>
            </a:r>
            <a:r>
              <a:rPr lang="tr-TR" dirty="0">
                <a:latin typeface="+mj-lt"/>
              </a:rPr>
              <a:t> can </a:t>
            </a:r>
            <a:r>
              <a:rPr lang="tr-TR" dirty="0" err="1">
                <a:latin typeface="+mj-lt"/>
              </a:rPr>
              <a:t>think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about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for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different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country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with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four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different</a:t>
            </a:r>
            <a:r>
              <a:rPr lang="tr-TR" dirty="0">
                <a:latin typeface="+mj-lt"/>
              </a:rPr>
              <a:t> MPC, but </a:t>
            </a:r>
            <a:r>
              <a:rPr lang="tr-TR" dirty="0" err="1">
                <a:latin typeface="+mj-lt"/>
              </a:rPr>
              <a:t>they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are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making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same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amount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investment</a:t>
            </a:r>
            <a:r>
              <a:rPr lang="tr-TR" dirty="0">
                <a:latin typeface="+mj-lt"/>
              </a:rPr>
              <a:t>).</a:t>
            </a:r>
          </a:p>
          <a:p>
            <a:r>
              <a:rPr lang="tr-TR" dirty="0">
                <a:latin typeface="+mj-lt"/>
              </a:rPr>
              <a:t>Do </a:t>
            </a:r>
            <a:r>
              <a:rPr lang="tr-TR" dirty="0" err="1">
                <a:latin typeface="+mj-lt"/>
              </a:rPr>
              <a:t>you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think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multiplier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work</a:t>
            </a:r>
            <a:r>
              <a:rPr lang="tr-TR" dirty="0">
                <a:latin typeface="+mj-lt"/>
              </a:rPr>
              <a:t> on </a:t>
            </a:r>
            <a:r>
              <a:rPr lang="tr-TR" dirty="0" err="1">
                <a:latin typeface="+mj-lt"/>
              </a:rPr>
              <a:t>both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direction</a:t>
            </a:r>
            <a:r>
              <a:rPr lang="tr-TR" dirty="0">
                <a:latin typeface="+mj-lt"/>
              </a:rPr>
              <a:t>; </a:t>
            </a:r>
            <a:r>
              <a:rPr lang="tr-TR" dirty="0" err="1">
                <a:latin typeface="+mj-lt"/>
              </a:rPr>
              <a:t>i.e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should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investment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spendings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are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declining</a:t>
            </a:r>
            <a:r>
              <a:rPr lang="tr-TR" dirty="0">
                <a:latin typeface="+mj-lt"/>
              </a:rPr>
              <a:t>, is </a:t>
            </a:r>
            <a:r>
              <a:rPr lang="tr-TR" dirty="0" err="1">
                <a:latin typeface="+mj-lt"/>
              </a:rPr>
              <a:t>gdp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also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declining</a:t>
            </a:r>
            <a:r>
              <a:rPr lang="tr-TR" dirty="0">
                <a:latin typeface="+mj-lt"/>
              </a:rPr>
              <a:t>?</a:t>
            </a:r>
          </a:p>
          <a:p>
            <a:r>
              <a:rPr lang="tr-TR" dirty="0" err="1">
                <a:latin typeface="+mj-lt"/>
              </a:rPr>
              <a:t>So</a:t>
            </a:r>
            <a:r>
              <a:rPr lang="tr-TR" dirty="0">
                <a:latin typeface="+mj-lt"/>
              </a:rPr>
              <a:t> far, </a:t>
            </a:r>
            <a:r>
              <a:rPr lang="tr-TR" dirty="0" err="1">
                <a:latin typeface="+mj-lt"/>
              </a:rPr>
              <a:t>we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have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talked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about</a:t>
            </a:r>
            <a:r>
              <a:rPr lang="tr-TR" dirty="0">
                <a:latin typeface="+mj-lt"/>
              </a:rPr>
              <a:t> ‘’</a:t>
            </a:r>
            <a:r>
              <a:rPr lang="tr-TR" dirty="0" err="1">
                <a:latin typeface="+mj-lt"/>
              </a:rPr>
              <a:t>close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economy</a:t>
            </a:r>
            <a:r>
              <a:rPr lang="tr-TR" dirty="0">
                <a:latin typeface="+mj-lt"/>
              </a:rPr>
              <a:t>’’; </a:t>
            </a:r>
            <a:r>
              <a:rPr lang="tr-TR" dirty="0" err="1">
                <a:latin typeface="+mj-lt"/>
              </a:rPr>
              <a:t>i.e</a:t>
            </a:r>
            <a:r>
              <a:rPr lang="tr-TR" dirty="0">
                <a:latin typeface="+mj-lt"/>
              </a:rPr>
              <a:t>. An </a:t>
            </a:r>
            <a:r>
              <a:rPr lang="tr-TR" dirty="0" err="1">
                <a:latin typeface="+mj-lt"/>
              </a:rPr>
              <a:t>economy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without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international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trade</a:t>
            </a:r>
            <a:r>
              <a:rPr lang="tr-TR" dirty="0">
                <a:latin typeface="+mj-lt"/>
              </a:rPr>
              <a:t>. </a:t>
            </a:r>
            <a:r>
              <a:rPr lang="tr-TR" dirty="0" err="1">
                <a:latin typeface="+mj-lt"/>
              </a:rPr>
              <a:t>Let</a:t>
            </a:r>
            <a:r>
              <a:rPr lang="tr-TR" dirty="0">
                <a:latin typeface="+mj-lt"/>
              </a:rPr>
              <a:t> us </a:t>
            </a:r>
            <a:r>
              <a:rPr lang="tr-TR" dirty="0" err="1">
                <a:latin typeface="+mj-lt"/>
              </a:rPr>
              <a:t>expand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model </a:t>
            </a:r>
            <a:r>
              <a:rPr lang="tr-TR" dirty="0" err="1">
                <a:latin typeface="+mj-lt"/>
              </a:rPr>
              <a:t>with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international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trade</a:t>
            </a:r>
            <a:r>
              <a:rPr lang="tr-TR" dirty="0">
                <a:latin typeface="+mj-lt"/>
              </a:rPr>
              <a:t>: </a:t>
            </a:r>
          </a:p>
          <a:p>
            <a:r>
              <a:rPr lang="tr-TR" dirty="0">
                <a:latin typeface="+mj-lt"/>
              </a:rPr>
              <a:t>Real GDP=DI= C + </a:t>
            </a:r>
            <a:r>
              <a:rPr lang="tr-TR" dirty="0" err="1">
                <a:latin typeface="+mj-lt"/>
              </a:rPr>
              <a:t>Ig</a:t>
            </a:r>
            <a:r>
              <a:rPr lang="tr-TR" dirty="0">
                <a:latin typeface="+mj-lt"/>
              </a:rPr>
              <a:t> + X- M (X: </a:t>
            </a:r>
            <a:r>
              <a:rPr lang="tr-TR" dirty="0" err="1">
                <a:latin typeface="+mj-lt"/>
              </a:rPr>
              <a:t>Export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M: </a:t>
            </a:r>
            <a:r>
              <a:rPr lang="tr-TR" dirty="0" err="1">
                <a:latin typeface="+mj-lt"/>
              </a:rPr>
              <a:t>Import</a:t>
            </a:r>
            <a:r>
              <a:rPr lang="tr-TR" dirty="0">
                <a:latin typeface="+mj-lt"/>
              </a:rPr>
              <a:t>). </a:t>
            </a:r>
            <a:r>
              <a:rPr lang="tr-TR" dirty="0" err="1">
                <a:latin typeface="+mj-lt"/>
              </a:rPr>
              <a:t>We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will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assume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that</a:t>
            </a:r>
            <a:r>
              <a:rPr lang="tr-TR" dirty="0">
                <a:latin typeface="+mj-lt"/>
              </a:rPr>
              <a:t> X=M.  </a:t>
            </a:r>
          </a:p>
        </p:txBody>
      </p:sp>
    </p:spTree>
    <p:extLst>
      <p:ext uri="{BB962C8B-B14F-4D97-AF65-F5344CB8AC3E}">
        <p14:creationId xmlns:p14="http://schemas.microsoft.com/office/powerpoint/2010/main" val="33727699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FA127FD-E8FA-4120-A172-62473EE9ED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err="1"/>
              <a:t>Econ</a:t>
            </a:r>
            <a:r>
              <a:rPr lang="tr-TR" sz="3600" dirty="0"/>
              <a:t> 105, </a:t>
            </a:r>
            <a:r>
              <a:rPr lang="tr-TR" sz="3600" dirty="0" err="1"/>
              <a:t>Week</a:t>
            </a:r>
            <a:r>
              <a:rPr lang="tr-TR" sz="3600" dirty="0"/>
              <a:t> 12, 6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62E757D-5B0E-4256-8812-7C94DF18A6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+mj-lt"/>
              </a:rPr>
              <a:t>International </a:t>
            </a:r>
            <a:r>
              <a:rPr lang="tr-TR" dirty="0" err="1">
                <a:latin typeface="+mj-lt"/>
              </a:rPr>
              <a:t>economic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relation</a:t>
            </a:r>
            <a:r>
              <a:rPr lang="tr-TR" dirty="0">
                <a:latin typeface="+mj-lt"/>
              </a:rPr>
              <a:t> (X- M= net </a:t>
            </a:r>
            <a:r>
              <a:rPr lang="tr-TR" dirty="0" err="1">
                <a:latin typeface="+mj-lt"/>
              </a:rPr>
              <a:t>export</a:t>
            </a:r>
            <a:r>
              <a:rPr lang="tr-TR" dirty="0">
                <a:latin typeface="+mj-lt"/>
              </a:rPr>
              <a:t>) </a:t>
            </a:r>
            <a:r>
              <a:rPr lang="tr-TR" dirty="0" err="1">
                <a:latin typeface="+mj-lt"/>
              </a:rPr>
              <a:t>depends</a:t>
            </a:r>
            <a:r>
              <a:rPr lang="tr-TR" dirty="0">
                <a:latin typeface="+mj-lt"/>
              </a:rPr>
              <a:t> on </a:t>
            </a:r>
            <a:r>
              <a:rPr lang="tr-TR" dirty="0" err="1">
                <a:latin typeface="+mj-lt"/>
              </a:rPr>
              <a:t>three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factors</a:t>
            </a:r>
            <a:r>
              <a:rPr lang="tr-TR" dirty="0">
                <a:latin typeface="+mj-lt"/>
              </a:rPr>
              <a:t>:</a:t>
            </a:r>
            <a:br>
              <a:rPr lang="tr-TR" dirty="0">
                <a:latin typeface="+mj-lt"/>
              </a:rPr>
            </a:br>
            <a:r>
              <a:rPr lang="tr-TR" dirty="0">
                <a:latin typeface="+mj-lt"/>
              </a:rPr>
              <a:t>a) </a:t>
            </a:r>
            <a:r>
              <a:rPr lang="tr-TR" dirty="0" err="1">
                <a:latin typeface="+mj-lt"/>
              </a:rPr>
              <a:t>Prosperity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abroad</a:t>
            </a:r>
            <a:r>
              <a:rPr lang="tr-TR" dirty="0">
                <a:latin typeface="+mj-lt"/>
              </a:rPr>
              <a:t>.</a:t>
            </a:r>
          </a:p>
          <a:p>
            <a:r>
              <a:rPr lang="tr-TR" dirty="0">
                <a:latin typeface="+mj-lt"/>
              </a:rPr>
              <a:t>b) </a:t>
            </a:r>
            <a:r>
              <a:rPr lang="tr-TR" dirty="0" err="1">
                <a:latin typeface="+mj-lt"/>
              </a:rPr>
              <a:t>Tariffs</a:t>
            </a:r>
            <a:r>
              <a:rPr lang="tr-TR" dirty="0">
                <a:latin typeface="+mj-lt"/>
              </a:rPr>
              <a:t>.</a:t>
            </a:r>
          </a:p>
          <a:p>
            <a:r>
              <a:rPr lang="tr-TR" dirty="0">
                <a:latin typeface="+mj-lt"/>
              </a:rPr>
              <a:t>c) Exchange </a:t>
            </a:r>
            <a:r>
              <a:rPr lang="tr-TR" dirty="0" err="1">
                <a:latin typeface="+mj-lt"/>
              </a:rPr>
              <a:t>rates</a:t>
            </a:r>
            <a:r>
              <a:rPr lang="tr-TR" dirty="0">
                <a:latin typeface="+mj-lt"/>
              </a:rPr>
              <a:t>.</a:t>
            </a:r>
          </a:p>
          <a:p>
            <a:r>
              <a:rPr lang="tr-TR" dirty="0" err="1">
                <a:latin typeface="+mj-lt"/>
              </a:rPr>
              <a:t>Now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let</a:t>
            </a:r>
            <a:r>
              <a:rPr lang="tr-TR" dirty="0">
                <a:latin typeface="+mj-lt"/>
              </a:rPr>
              <a:t> us </a:t>
            </a:r>
            <a:r>
              <a:rPr lang="tr-TR" dirty="0" err="1">
                <a:latin typeface="+mj-lt"/>
              </a:rPr>
              <a:t>complete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model </a:t>
            </a:r>
            <a:r>
              <a:rPr lang="tr-TR" dirty="0" err="1">
                <a:latin typeface="+mj-lt"/>
              </a:rPr>
              <a:t>with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adding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government</a:t>
            </a:r>
            <a:r>
              <a:rPr lang="tr-TR" dirty="0">
                <a:latin typeface="+mj-lt"/>
              </a:rPr>
              <a:t> (</a:t>
            </a:r>
            <a:r>
              <a:rPr lang="tr-TR" dirty="0" err="1">
                <a:latin typeface="+mj-lt"/>
              </a:rPr>
              <a:t>or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public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sector</a:t>
            </a:r>
            <a:r>
              <a:rPr lang="tr-TR" dirty="0">
                <a:latin typeface="+mj-lt"/>
              </a:rPr>
              <a:t>), G. Here, </a:t>
            </a:r>
            <a:r>
              <a:rPr lang="tr-TR" dirty="0" err="1">
                <a:latin typeface="+mj-lt"/>
              </a:rPr>
              <a:t>we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have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some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additional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assumptions</a:t>
            </a:r>
            <a:r>
              <a:rPr lang="tr-TR" dirty="0">
                <a:latin typeface="+mj-lt"/>
              </a:rPr>
              <a:t>: </a:t>
            </a:r>
            <a:r>
              <a:rPr lang="tr-TR" dirty="0" err="1">
                <a:latin typeface="+mj-lt"/>
              </a:rPr>
              <a:t>small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government</a:t>
            </a:r>
            <a:r>
              <a:rPr lang="tr-TR" dirty="0">
                <a:latin typeface="+mj-lt"/>
              </a:rPr>
              <a:t> (</a:t>
            </a:r>
            <a:r>
              <a:rPr lang="tr-TR" dirty="0" err="1">
                <a:latin typeface="+mj-lt"/>
              </a:rPr>
              <a:t>public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sector</a:t>
            </a:r>
            <a:r>
              <a:rPr lang="tr-TR" dirty="0">
                <a:latin typeface="+mj-lt"/>
              </a:rPr>
              <a:t>), </a:t>
            </a:r>
            <a:r>
              <a:rPr lang="tr-TR" dirty="0" err="1">
                <a:latin typeface="+mj-lt"/>
              </a:rPr>
              <a:t>tax</a:t>
            </a:r>
            <a:r>
              <a:rPr lang="tr-TR" dirty="0">
                <a:latin typeface="+mj-lt"/>
              </a:rPr>
              <a:t>= </a:t>
            </a:r>
            <a:r>
              <a:rPr lang="tr-TR" dirty="0" err="1">
                <a:latin typeface="+mj-lt"/>
              </a:rPr>
              <a:t>income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tax</a:t>
            </a:r>
            <a:r>
              <a:rPr lang="tr-TR" dirty="0">
                <a:latin typeface="+mj-lt"/>
              </a:rPr>
              <a:t> (</a:t>
            </a:r>
            <a:r>
              <a:rPr lang="tr-TR" dirty="0" err="1">
                <a:latin typeface="+mj-lt"/>
              </a:rPr>
              <a:t>no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indirect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tax</a:t>
            </a:r>
            <a:r>
              <a:rPr lang="tr-TR" dirty="0">
                <a:latin typeface="+mj-lt"/>
              </a:rPr>
              <a:t>), </a:t>
            </a:r>
            <a:r>
              <a:rPr lang="tr-TR" dirty="0" err="1">
                <a:latin typeface="+mj-lt"/>
              </a:rPr>
              <a:t>fixed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amount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tax</a:t>
            </a:r>
            <a:r>
              <a:rPr lang="tr-TR" dirty="0">
                <a:latin typeface="+mj-lt"/>
              </a:rPr>
              <a:t> is </a:t>
            </a:r>
            <a:r>
              <a:rPr lang="tr-TR" dirty="0" err="1">
                <a:latin typeface="+mj-lt"/>
              </a:rPr>
              <a:t>collected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regardless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gdp</a:t>
            </a:r>
            <a:r>
              <a:rPr lang="tr-TR" dirty="0">
                <a:latin typeface="+mj-lt"/>
              </a:rPr>
              <a:t> (</a:t>
            </a:r>
            <a:r>
              <a:rPr lang="tr-TR" dirty="0" err="1">
                <a:latin typeface="+mj-lt"/>
              </a:rPr>
              <a:t>this</a:t>
            </a:r>
            <a:r>
              <a:rPr lang="tr-TR" dirty="0">
                <a:latin typeface="+mj-lt"/>
              </a:rPr>
              <a:t> is </a:t>
            </a:r>
            <a:r>
              <a:rPr lang="tr-TR" dirty="0" err="1">
                <a:latin typeface="+mj-lt"/>
              </a:rPr>
              <a:t>little</a:t>
            </a:r>
            <a:r>
              <a:rPr lang="tr-TR" dirty="0">
                <a:latin typeface="+mj-lt"/>
              </a:rPr>
              <a:t> bit </a:t>
            </a:r>
            <a:r>
              <a:rPr lang="tr-TR" dirty="0" err="1">
                <a:latin typeface="+mj-lt"/>
              </a:rPr>
              <a:t>confusing</a:t>
            </a:r>
            <a:r>
              <a:rPr lang="tr-TR" dirty="0">
                <a:latin typeface="+mj-lt"/>
              </a:rPr>
              <a:t>!),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price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level</a:t>
            </a:r>
            <a:r>
              <a:rPr lang="tr-TR" dirty="0">
                <a:latin typeface="+mj-lt"/>
              </a:rPr>
              <a:t> is </a:t>
            </a:r>
            <a:r>
              <a:rPr lang="tr-TR" dirty="0" err="1">
                <a:latin typeface="+mj-lt"/>
              </a:rPr>
              <a:t>constant</a:t>
            </a:r>
            <a:r>
              <a:rPr lang="tr-TR" dirty="0">
                <a:latin typeface="+mj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152677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88FDFD4-16BC-41DF-8454-E4B95796A9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err="1"/>
              <a:t>Econ</a:t>
            </a:r>
            <a:r>
              <a:rPr lang="tr-TR" sz="3600" dirty="0"/>
              <a:t> 105, </a:t>
            </a:r>
            <a:r>
              <a:rPr lang="tr-TR" sz="3600" dirty="0" err="1"/>
              <a:t>Week</a:t>
            </a:r>
            <a:r>
              <a:rPr lang="tr-TR" sz="3600" dirty="0"/>
              <a:t> 12,7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3454CCF-BF14-4A98-BB21-BCC154FBA1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>
                <a:latin typeface="+mj-lt"/>
              </a:rPr>
              <a:t>Real GDP= DI= C + </a:t>
            </a:r>
            <a:r>
              <a:rPr lang="tr-TR" dirty="0" err="1">
                <a:latin typeface="+mj-lt"/>
              </a:rPr>
              <a:t>Ig</a:t>
            </a:r>
            <a:r>
              <a:rPr lang="tr-TR" dirty="0">
                <a:latin typeface="+mj-lt"/>
              </a:rPr>
              <a:t> + G + X-M</a:t>
            </a:r>
          </a:p>
          <a:p>
            <a:r>
              <a:rPr lang="tr-TR" dirty="0" err="1">
                <a:latin typeface="+mj-lt"/>
              </a:rPr>
              <a:t>Let</a:t>
            </a:r>
            <a:r>
              <a:rPr lang="tr-TR" dirty="0">
                <a:latin typeface="+mj-lt"/>
              </a:rPr>
              <a:t> us </a:t>
            </a:r>
            <a:r>
              <a:rPr lang="tr-TR" dirty="0" err="1">
                <a:latin typeface="+mj-lt"/>
              </a:rPr>
              <a:t>have</a:t>
            </a:r>
            <a:r>
              <a:rPr lang="tr-TR" dirty="0">
                <a:latin typeface="+mj-lt"/>
              </a:rPr>
              <a:t> a </a:t>
            </a:r>
            <a:r>
              <a:rPr lang="tr-TR" dirty="0" err="1">
                <a:latin typeface="+mj-lt"/>
              </a:rPr>
              <a:t>numerical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example</a:t>
            </a:r>
            <a:r>
              <a:rPr lang="tr-TR" dirty="0">
                <a:latin typeface="+mj-lt"/>
              </a:rPr>
              <a:t> (</a:t>
            </a:r>
            <a:r>
              <a:rPr lang="tr-TR" dirty="0" err="1">
                <a:latin typeface="+mj-lt"/>
              </a:rPr>
              <a:t>all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billions</a:t>
            </a:r>
            <a:r>
              <a:rPr lang="tr-TR" dirty="0">
                <a:latin typeface="+mj-lt"/>
              </a:rPr>
              <a:t> lira):</a:t>
            </a:r>
          </a:p>
          <a:p>
            <a:r>
              <a:rPr lang="tr-TR" dirty="0">
                <a:latin typeface="+mj-lt"/>
              </a:rPr>
              <a:t>Real GDP=DI     C      S       </a:t>
            </a:r>
            <a:r>
              <a:rPr lang="tr-TR" dirty="0" err="1">
                <a:latin typeface="+mj-lt"/>
              </a:rPr>
              <a:t>Ig</a:t>
            </a:r>
            <a:r>
              <a:rPr lang="tr-TR" dirty="0">
                <a:latin typeface="+mj-lt"/>
              </a:rPr>
              <a:t>      X      M       G        </a:t>
            </a:r>
            <a:r>
              <a:rPr lang="tr-TR" dirty="0" err="1">
                <a:latin typeface="+mj-lt"/>
              </a:rPr>
              <a:t>Aggr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exp</a:t>
            </a:r>
            <a:r>
              <a:rPr lang="tr-TR" dirty="0">
                <a:latin typeface="+mj-lt"/>
              </a:rPr>
              <a:t>(</a:t>
            </a:r>
            <a:r>
              <a:rPr lang="tr-TR" dirty="0" err="1">
                <a:latin typeface="+mj-lt"/>
              </a:rPr>
              <a:t>C+Ig+G+X-M</a:t>
            </a:r>
            <a:r>
              <a:rPr lang="tr-TR" dirty="0">
                <a:latin typeface="+mj-lt"/>
              </a:rPr>
              <a:t>)</a:t>
            </a:r>
          </a:p>
          <a:p>
            <a:r>
              <a:rPr lang="tr-TR" sz="2000" dirty="0">
                <a:latin typeface="+mj-lt"/>
              </a:rPr>
              <a:t>           370                    375     -5          20        10        10           20                    415</a:t>
            </a:r>
          </a:p>
          <a:p>
            <a:r>
              <a:rPr lang="tr-TR" sz="2000" dirty="0">
                <a:latin typeface="+mj-lt"/>
              </a:rPr>
              <a:t>           390                    390      0          20         10        10           20                    430</a:t>
            </a:r>
          </a:p>
          <a:p>
            <a:r>
              <a:rPr lang="tr-TR" sz="2000" dirty="0">
                <a:latin typeface="+mj-lt"/>
              </a:rPr>
              <a:t>           410                    405      5          20         10        10           20                    445</a:t>
            </a:r>
          </a:p>
          <a:p>
            <a:r>
              <a:rPr lang="tr-TR" sz="2000" dirty="0">
                <a:latin typeface="+mj-lt"/>
              </a:rPr>
              <a:t>           430                    420     10         20         10        10           20                    460</a:t>
            </a:r>
          </a:p>
          <a:p>
            <a:r>
              <a:rPr lang="tr-TR" sz="2000" dirty="0">
                <a:latin typeface="+mj-lt"/>
              </a:rPr>
              <a:t>           450                    435      15        20         10        10           20                    475</a:t>
            </a:r>
          </a:p>
          <a:p>
            <a:r>
              <a:rPr lang="tr-TR" sz="2000" dirty="0">
                <a:latin typeface="+mj-lt"/>
              </a:rPr>
              <a:t>           470                    450      20        20         10        10           20                    490     </a:t>
            </a:r>
          </a:p>
          <a:p>
            <a:r>
              <a:rPr lang="tr-TR" sz="2000" dirty="0">
                <a:latin typeface="+mj-lt"/>
              </a:rPr>
              <a:t>           490                    465      25        20         10         10          20                     490</a:t>
            </a:r>
          </a:p>
          <a:p>
            <a:r>
              <a:rPr lang="tr-TR" sz="2000" dirty="0">
                <a:latin typeface="+mj-lt"/>
              </a:rPr>
              <a:t>           510                    480      30        20         10         10          20                     520</a:t>
            </a:r>
          </a:p>
          <a:p>
            <a:r>
              <a:rPr lang="tr-TR" sz="2000" dirty="0">
                <a:latin typeface="+mj-lt"/>
              </a:rPr>
              <a:t>           530                    495      35        20          10        10          20                     535</a:t>
            </a:r>
          </a:p>
          <a:p>
            <a:r>
              <a:rPr lang="tr-TR" sz="2000" dirty="0"/>
              <a:t>           550                    510      40        20          10        10          </a:t>
            </a:r>
            <a:r>
              <a:rPr lang="tr-TR" sz="2000"/>
              <a:t>20                     </a:t>
            </a:r>
            <a:r>
              <a:rPr lang="tr-TR" sz="2000" dirty="0"/>
              <a:t>550</a:t>
            </a:r>
          </a:p>
        </p:txBody>
      </p:sp>
    </p:spTree>
    <p:extLst>
      <p:ext uri="{BB962C8B-B14F-4D97-AF65-F5344CB8AC3E}">
        <p14:creationId xmlns:p14="http://schemas.microsoft.com/office/powerpoint/2010/main" val="24818123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20D4E0A-EFF7-42EA-AB78-BB4E0E0327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err="1"/>
              <a:t>Econ</a:t>
            </a:r>
            <a:r>
              <a:rPr lang="tr-TR" sz="3600" dirty="0"/>
              <a:t> 105, </a:t>
            </a:r>
            <a:r>
              <a:rPr lang="tr-TR" sz="3600" dirty="0" err="1"/>
              <a:t>Week</a:t>
            </a:r>
            <a:r>
              <a:rPr lang="tr-TR" sz="3600" dirty="0"/>
              <a:t> 12, 8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FCC690D-ACBD-4C7A-B4D4-E1D1930392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>
                <a:latin typeface="+mj-lt"/>
              </a:rPr>
              <a:t>Let</a:t>
            </a:r>
            <a:r>
              <a:rPr lang="tr-TR" dirty="0">
                <a:latin typeface="+mj-lt"/>
              </a:rPr>
              <a:t> us talk </a:t>
            </a:r>
            <a:r>
              <a:rPr lang="tr-TR" dirty="0" err="1">
                <a:latin typeface="+mj-lt"/>
              </a:rPr>
              <a:t>about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this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table</a:t>
            </a:r>
            <a:r>
              <a:rPr lang="tr-TR" dirty="0">
                <a:latin typeface="+mj-lt"/>
              </a:rPr>
              <a:t>. First, </a:t>
            </a:r>
            <a:r>
              <a:rPr lang="tr-TR" dirty="0" err="1">
                <a:latin typeface="+mj-lt"/>
              </a:rPr>
              <a:t>we</a:t>
            </a:r>
            <a:r>
              <a:rPr lang="tr-TR" dirty="0">
                <a:latin typeface="+mj-lt"/>
              </a:rPr>
              <a:t> can </a:t>
            </a:r>
            <a:r>
              <a:rPr lang="tr-TR" dirty="0" err="1">
                <a:latin typeface="+mj-lt"/>
              </a:rPr>
              <a:t>consider</a:t>
            </a:r>
            <a:r>
              <a:rPr lang="tr-TR" dirty="0">
                <a:latin typeface="+mj-lt"/>
              </a:rPr>
              <a:t> an </a:t>
            </a:r>
            <a:r>
              <a:rPr lang="tr-TR" dirty="0" err="1">
                <a:latin typeface="+mj-lt"/>
              </a:rPr>
              <a:t>economy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with</a:t>
            </a:r>
            <a:r>
              <a:rPr lang="tr-TR" dirty="0">
                <a:latin typeface="+mj-lt"/>
              </a:rPr>
              <a:t> ten </a:t>
            </a:r>
            <a:r>
              <a:rPr lang="tr-TR" dirty="0" err="1">
                <a:latin typeface="+mj-lt"/>
              </a:rPr>
              <a:t>year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dat</a:t>
            </a:r>
            <a:r>
              <a:rPr lang="tr-TR" dirty="0">
                <a:latin typeface="+mj-lt"/>
              </a:rPr>
              <a:t>. GDP </a:t>
            </a:r>
            <a:r>
              <a:rPr lang="tr-TR" dirty="0" err="1">
                <a:latin typeface="+mj-lt"/>
              </a:rPr>
              <a:t>was</a:t>
            </a:r>
            <a:r>
              <a:rPr lang="tr-TR" dirty="0">
                <a:latin typeface="+mj-lt"/>
              </a:rPr>
              <a:t> 370 </a:t>
            </a:r>
            <a:r>
              <a:rPr lang="tr-TR" dirty="0" err="1">
                <a:latin typeface="+mj-lt"/>
              </a:rPr>
              <a:t>billion</a:t>
            </a:r>
            <a:r>
              <a:rPr lang="tr-TR" dirty="0">
                <a:latin typeface="+mj-lt"/>
              </a:rPr>
              <a:t> lira 10 </a:t>
            </a:r>
            <a:r>
              <a:rPr lang="tr-TR" dirty="0" err="1">
                <a:latin typeface="+mj-lt"/>
              </a:rPr>
              <a:t>years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ago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550 </a:t>
            </a:r>
            <a:r>
              <a:rPr lang="tr-TR" dirty="0" err="1">
                <a:latin typeface="+mj-lt"/>
              </a:rPr>
              <a:t>billion</a:t>
            </a:r>
            <a:r>
              <a:rPr lang="tr-TR" dirty="0">
                <a:latin typeface="+mj-lt"/>
              </a:rPr>
              <a:t> lira </a:t>
            </a:r>
            <a:r>
              <a:rPr lang="tr-TR" dirty="0" err="1">
                <a:latin typeface="+mj-lt"/>
              </a:rPr>
              <a:t>today</a:t>
            </a:r>
            <a:r>
              <a:rPr lang="tr-TR" dirty="0">
                <a:latin typeface="+mj-lt"/>
              </a:rPr>
              <a:t>. </a:t>
            </a:r>
            <a:r>
              <a:rPr lang="tr-TR" dirty="0" err="1">
                <a:latin typeface="+mj-lt"/>
              </a:rPr>
              <a:t>There</a:t>
            </a:r>
            <a:r>
              <a:rPr lang="tr-TR" dirty="0">
                <a:latin typeface="+mj-lt"/>
              </a:rPr>
              <a:t> is </a:t>
            </a:r>
            <a:r>
              <a:rPr lang="tr-TR" dirty="0" err="1">
                <a:latin typeface="+mj-lt"/>
              </a:rPr>
              <a:t>only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one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equilibrium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exist</a:t>
            </a:r>
            <a:r>
              <a:rPr lang="tr-TR" dirty="0">
                <a:latin typeface="+mj-lt"/>
              </a:rPr>
              <a:t>: </a:t>
            </a:r>
            <a:r>
              <a:rPr lang="tr-TR" dirty="0" err="1">
                <a:latin typeface="+mj-lt"/>
              </a:rPr>
              <a:t>Year</a:t>
            </a:r>
            <a:r>
              <a:rPr lang="tr-TR" dirty="0">
                <a:latin typeface="+mj-lt"/>
              </a:rPr>
              <a:t> 10 (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last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row</a:t>
            </a:r>
            <a:r>
              <a:rPr lang="tr-TR" dirty="0">
                <a:latin typeface="+mj-lt"/>
              </a:rPr>
              <a:t>). Real GDP=DI= </a:t>
            </a:r>
            <a:r>
              <a:rPr lang="tr-TR" dirty="0" err="1">
                <a:latin typeface="+mj-lt"/>
              </a:rPr>
              <a:t>Aggregate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expenditures</a:t>
            </a:r>
            <a:r>
              <a:rPr lang="tr-TR" dirty="0">
                <a:latin typeface="+mj-lt"/>
              </a:rPr>
              <a:t>.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other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years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are</a:t>
            </a:r>
            <a:r>
              <a:rPr lang="tr-TR" dirty="0">
                <a:latin typeface="+mj-lt"/>
              </a:rPr>
              <a:t> not in </a:t>
            </a:r>
            <a:r>
              <a:rPr lang="tr-TR" dirty="0" err="1">
                <a:latin typeface="+mj-lt"/>
              </a:rPr>
              <a:t>equilibrium</a:t>
            </a:r>
            <a:r>
              <a:rPr lang="tr-TR" dirty="0">
                <a:latin typeface="+mj-lt"/>
              </a:rPr>
              <a:t>. </a:t>
            </a:r>
          </a:p>
          <a:p>
            <a:r>
              <a:rPr lang="tr-TR" dirty="0" err="1">
                <a:latin typeface="+mj-lt"/>
              </a:rPr>
              <a:t>Year</a:t>
            </a:r>
            <a:r>
              <a:rPr lang="tr-TR" dirty="0">
                <a:latin typeface="+mj-lt"/>
              </a:rPr>
              <a:t> 10 has a </a:t>
            </a:r>
            <a:r>
              <a:rPr lang="tr-TR" dirty="0" err="1">
                <a:latin typeface="+mj-lt"/>
              </a:rPr>
              <a:t>characteristics</a:t>
            </a:r>
            <a:r>
              <a:rPr lang="tr-TR" dirty="0">
                <a:latin typeface="+mj-lt"/>
              </a:rPr>
              <a:t>: S=40 </a:t>
            </a:r>
            <a:r>
              <a:rPr lang="tr-TR" dirty="0" err="1">
                <a:latin typeface="+mj-lt"/>
              </a:rPr>
              <a:t>billion</a:t>
            </a:r>
            <a:r>
              <a:rPr lang="tr-TR" dirty="0">
                <a:latin typeface="+mj-lt"/>
              </a:rPr>
              <a:t> lira, </a:t>
            </a:r>
            <a:r>
              <a:rPr lang="tr-TR" dirty="0" err="1">
                <a:latin typeface="+mj-lt"/>
              </a:rPr>
              <a:t>Ig</a:t>
            </a:r>
            <a:r>
              <a:rPr lang="tr-TR" dirty="0">
                <a:latin typeface="+mj-lt"/>
              </a:rPr>
              <a:t>=G=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20 + 20 </a:t>
            </a:r>
            <a:r>
              <a:rPr lang="tr-TR" dirty="0" err="1">
                <a:latin typeface="+mj-lt"/>
              </a:rPr>
              <a:t>billion</a:t>
            </a:r>
            <a:r>
              <a:rPr lang="tr-TR" dirty="0">
                <a:latin typeface="+mj-lt"/>
              </a:rPr>
              <a:t> lira. </a:t>
            </a:r>
            <a:r>
              <a:rPr lang="tr-TR" dirty="0" err="1">
                <a:latin typeface="+mj-lt"/>
              </a:rPr>
              <a:t>Therefore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savings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are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financing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both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investment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government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expenditures</a:t>
            </a:r>
            <a:r>
              <a:rPr lang="tr-TR" dirty="0">
                <a:latin typeface="+mj-lt"/>
              </a:rPr>
              <a:t>. </a:t>
            </a:r>
            <a:r>
              <a:rPr lang="tr-TR" dirty="0" err="1">
                <a:latin typeface="+mj-lt"/>
              </a:rPr>
              <a:t>This</a:t>
            </a:r>
            <a:r>
              <a:rPr lang="tr-TR" dirty="0">
                <a:latin typeface="+mj-lt"/>
              </a:rPr>
              <a:t> is </a:t>
            </a:r>
            <a:r>
              <a:rPr lang="tr-TR" dirty="0" err="1">
                <a:latin typeface="+mj-lt"/>
              </a:rPr>
              <a:t>little</a:t>
            </a:r>
            <a:r>
              <a:rPr lang="tr-TR" dirty="0">
                <a:latin typeface="+mj-lt"/>
              </a:rPr>
              <a:t> bit </a:t>
            </a:r>
            <a:r>
              <a:rPr lang="tr-TR" dirty="0" err="1">
                <a:latin typeface="+mj-lt"/>
              </a:rPr>
              <a:t>fantastic</a:t>
            </a:r>
            <a:r>
              <a:rPr lang="tr-TR" dirty="0">
                <a:latin typeface="+mj-lt"/>
              </a:rPr>
              <a:t> idea: No </a:t>
            </a:r>
            <a:r>
              <a:rPr lang="tr-TR" dirty="0" err="1">
                <a:latin typeface="+mj-lt"/>
              </a:rPr>
              <a:t>tax</a:t>
            </a:r>
            <a:r>
              <a:rPr lang="tr-TR" dirty="0">
                <a:latin typeface="+mj-lt"/>
              </a:rPr>
              <a:t> in </a:t>
            </a:r>
            <a:r>
              <a:rPr lang="tr-TR" dirty="0" err="1">
                <a:latin typeface="+mj-lt"/>
              </a:rPr>
              <a:t>this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economy</a:t>
            </a:r>
            <a:r>
              <a:rPr lang="tr-TR" dirty="0">
                <a:latin typeface="+mj-lt"/>
              </a:rPr>
              <a:t>, but </a:t>
            </a:r>
            <a:r>
              <a:rPr lang="tr-TR" dirty="0" err="1">
                <a:latin typeface="+mj-lt"/>
              </a:rPr>
              <a:t>only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private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saving</a:t>
            </a:r>
            <a:r>
              <a:rPr lang="tr-TR" dirty="0">
                <a:latin typeface="+mj-lt"/>
              </a:rPr>
              <a:t>. </a:t>
            </a:r>
            <a:r>
              <a:rPr lang="tr-TR" dirty="0" err="1">
                <a:latin typeface="+mj-lt"/>
              </a:rPr>
              <a:t>In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more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realistic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case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we</a:t>
            </a:r>
            <a:r>
              <a:rPr lang="tr-TR" dirty="0">
                <a:latin typeface="+mj-lt"/>
              </a:rPr>
              <a:t> can </a:t>
            </a:r>
            <a:r>
              <a:rPr lang="tr-TR" dirty="0" err="1">
                <a:latin typeface="+mj-lt"/>
              </a:rPr>
              <a:t>think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about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tax</a:t>
            </a:r>
            <a:r>
              <a:rPr lang="tr-TR" dirty="0">
                <a:latin typeface="+mj-lt"/>
              </a:rPr>
              <a:t> (T)=G= 20 </a:t>
            </a:r>
            <a:r>
              <a:rPr lang="tr-TR" dirty="0" err="1">
                <a:latin typeface="+mj-lt"/>
              </a:rPr>
              <a:t>billion</a:t>
            </a:r>
            <a:r>
              <a:rPr lang="tr-TR" dirty="0">
                <a:latin typeface="+mj-lt"/>
              </a:rPr>
              <a:t> lira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S= </a:t>
            </a:r>
            <a:r>
              <a:rPr lang="tr-TR" dirty="0" err="1">
                <a:latin typeface="+mj-lt"/>
              </a:rPr>
              <a:t>Ig</a:t>
            </a:r>
            <a:r>
              <a:rPr lang="tr-TR" dirty="0">
                <a:latin typeface="+mj-lt"/>
              </a:rPr>
              <a:t>= 20 </a:t>
            </a:r>
            <a:r>
              <a:rPr lang="tr-TR" dirty="0" err="1">
                <a:latin typeface="+mj-lt"/>
              </a:rPr>
              <a:t>billion</a:t>
            </a:r>
            <a:r>
              <a:rPr lang="tr-TR" dirty="0">
                <a:latin typeface="+mj-lt"/>
              </a:rPr>
              <a:t> lira.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question</a:t>
            </a:r>
            <a:r>
              <a:rPr lang="tr-TR" dirty="0">
                <a:latin typeface="+mj-lt"/>
              </a:rPr>
              <a:t> is </a:t>
            </a:r>
            <a:r>
              <a:rPr lang="tr-TR" dirty="0" err="1">
                <a:latin typeface="+mj-lt"/>
              </a:rPr>
              <a:t>whether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we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have</a:t>
            </a:r>
            <a:r>
              <a:rPr lang="tr-TR" dirty="0">
                <a:latin typeface="+mj-lt"/>
              </a:rPr>
              <a:t> an </a:t>
            </a:r>
            <a:r>
              <a:rPr lang="tr-TR" dirty="0" err="1">
                <a:latin typeface="+mj-lt"/>
              </a:rPr>
              <a:t>equilibrium</a:t>
            </a:r>
            <a:r>
              <a:rPr lang="tr-TR" dirty="0">
                <a:latin typeface="+mj-lt"/>
              </a:rPr>
              <a:t> at 550 </a:t>
            </a:r>
            <a:r>
              <a:rPr lang="tr-TR" dirty="0" err="1">
                <a:latin typeface="+mj-lt"/>
              </a:rPr>
              <a:t>billion</a:t>
            </a:r>
            <a:r>
              <a:rPr lang="tr-TR" dirty="0">
                <a:latin typeface="+mj-lt"/>
              </a:rPr>
              <a:t> lira.</a:t>
            </a:r>
          </a:p>
        </p:txBody>
      </p:sp>
    </p:spTree>
    <p:extLst>
      <p:ext uri="{BB962C8B-B14F-4D97-AF65-F5344CB8AC3E}">
        <p14:creationId xmlns:p14="http://schemas.microsoft.com/office/powerpoint/2010/main" val="20821357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255</TotalTime>
  <Words>1816</Words>
  <Application>Microsoft Office PowerPoint</Application>
  <PresentationFormat>Geniş ekran</PresentationFormat>
  <Paragraphs>92</Paragraphs>
  <Slides>16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Office Teması</vt:lpstr>
      <vt:lpstr>Econ 105, Week 12</vt:lpstr>
      <vt:lpstr>Econ105, Week 12, 1</vt:lpstr>
      <vt:lpstr>Econ 105, Week 12, 2</vt:lpstr>
      <vt:lpstr>Econ105, Week 12,  3</vt:lpstr>
      <vt:lpstr>Econ 105, Week 12, 4</vt:lpstr>
      <vt:lpstr>Econ 105, Week 12, 5</vt:lpstr>
      <vt:lpstr>Econ 105, Week 12, 6</vt:lpstr>
      <vt:lpstr>Econ 105, Week 12,7</vt:lpstr>
      <vt:lpstr>Econ 105, Week 12, 8</vt:lpstr>
      <vt:lpstr>Econ 105, Week 12, 9</vt:lpstr>
      <vt:lpstr>Econ 105, Week 12, 10</vt:lpstr>
      <vt:lpstr>Econ 105, Week 12, 11</vt:lpstr>
      <vt:lpstr>Econ105, Week 12, 12</vt:lpstr>
      <vt:lpstr>Econ 105, Week 12,  13</vt:lpstr>
      <vt:lpstr>Econ 105, Week 12, 14</vt:lpstr>
      <vt:lpstr>Econ 105, Week 12,15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 105, Week 12, December 21-25</dc:title>
  <dc:creator>Mahir Fisunoğlu</dc:creator>
  <cp:lastModifiedBy>Mahir Fisunoğlu</cp:lastModifiedBy>
  <cp:revision>47</cp:revision>
  <dcterms:created xsi:type="dcterms:W3CDTF">2020-12-18T19:47:43Z</dcterms:created>
  <dcterms:modified xsi:type="dcterms:W3CDTF">2023-12-09T19:00:24Z</dcterms:modified>
</cp:coreProperties>
</file>