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E5EDBCF-0132-463E-B23C-5EB6984FD5FA}" type="datetimeFigureOut">
              <a:rPr lang="tr-TR" smtClean="0"/>
              <a:t>22.11.2017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4062243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5EDBCF-0132-463E-B23C-5EB6984FD5FA}" type="datetimeFigureOut">
              <a:rPr lang="tr-TR" smtClean="0"/>
              <a:t>22.11.2017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2432698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5EDBCF-0132-463E-B23C-5EB6984FD5FA}" type="datetimeFigureOut">
              <a:rPr lang="tr-TR" smtClean="0"/>
              <a:t>22.11.2017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58512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5EDBCF-0132-463E-B23C-5EB6984FD5FA}" type="datetimeFigureOut">
              <a:rPr lang="tr-TR" smtClean="0"/>
              <a:t>22.11.2017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2125902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E5EDBCF-0132-463E-B23C-5EB6984FD5FA}" type="datetimeFigureOut">
              <a:rPr lang="tr-TR" smtClean="0"/>
              <a:t>22.11.2017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261953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5EDBCF-0132-463E-B23C-5EB6984FD5FA}" type="datetimeFigureOut">
              <a:rPr lang="tr-TR" smtClean="0"/>
              <a:t>22.11.2017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394583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5EDBCF-0132-463E-B23C-5EB6984FD5FA}" type="datetimeFigureOut">
              <a:rPr lang="tr-TR" smtClean="0"/>
              <a:t>22.11.2017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2298941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E5EDBCF-0132-463E-B23C-5EB6984FD5FA}" type="datetimeFigureOut">
              <a:rPr lang="tr-TR" smtClean="0"/>
              <a:t>22.11.2017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14656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5EDBCF-0132-463E-B23C-5EB6984FD5FA}" type="datetimeFigureOut">
              <a:rPr lang="tr-TR" smtClean="0"/>
              <a:t>22.11.2017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3923434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5EDBCF-0132-463E-B23C-5EB6984FD5FA}" type="datetimeFigureOut">
              <a:rPr lang="tr-TR" smtClean="0"/>
              <a:t>22.11.2017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3521473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5EDBCF-0132-463E-B23C-5EB6984FD5FA}" type="datetimeFigureOut">
              <a:rPr lang="tr-TR" smtClean="0"/>
              <a:t>22.11.2017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73FCF2-754C-4958-9D80-1B5B96D76FC0}" type="slidenum">
              <a:rPr lang="tr-TR" smtClean="0"/>
              <a:t>‹#›</a:t>
            </a:fld>
            <a:endParaRPr lang="tr-TR"/>
          </a:p>
        </p:txBody>
      </p:sp>
    </p:spTree>
    <p:extLst>
      <p:ext uri="{BB962C8B-B14F-4D97-AF65-F5344CB8AC3E}">
        <p14:creationId xmlns:p14="http://schemas.microsoft.com/office/powerpoint/2010/main" val="2160813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5EDBCF-0132-463E-B23C-5EB6984FD5FA}" type="datetimeFigureOut">
              <a:rPr lang="tr-TR" smtClean="0"/>
              <a:t>22.11.2017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3FCF2-754C-4958-9D80-1B5B96D76FC0}" type="slidenum">
              <a:rPr lang="tr-TR" smtClean="0"/>
              <a:t>‹#›</a:t>
            </a:fld>
            <a:endParaRPr lang="tr-TR"/>
          </a:p>
        </p:txBody>
      </p:sp>
    </p:spTree>
    <p:extLst>
      <p:ext uri="{BB962C8B-B14F-4D97-AF65-F5344CB8AC3E}">
        <p14:creationId xmlns:p14="http://schemas.microsoft.com/office/powerpoint/2010/main" val="625392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819472"/>
            <a:ext cx="7416824" cy="5184576"/>
          </a:xfrm>
        </p:spPr>
        <p:txBody>
          <a:bodyPr>
            <a:normAutofit/>
          </a:bodyPr>
          <a:lstStyle/>
          <a:p>
            <a:r>
              <a:rPr lang="tr-TR" sz="4800" b="1" dirty="0" smtClean="0">
                <a:solidFill>
                  <a:srgbClr val="FF0000"/>
                </a:solidFill>
              </a:rPr>
              <a:t>İnsan Kaynakları Yönetimi</a:t>
            </a:r>
            <a:endParaRPr lang="tr-TR" sz="4800" b="1"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2564905"/>
            <a:ext cx="3359150" cy="4240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091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sz="4000" dirty="0" smtClean="0">
                <a:solidFill>
                  <a:srgbClr val="C00000"/>
                </a:solidFill>
              </a:rPr>
              <a:t>İş başvurularının alınması</a:t>
            </a:r>
            <a:endParaRPr lang="tr-TR" sz="4000" dirty="0">
              <a:solidFill>
                <a:srgbClr val="C00000"/>
              </a:solidFill>
            </a:endParaRPr>
          </a:p>
        </p:txBody>
      </p:sp>
      <p:sp>
        <p:nvSpPr>
          <p:cNvPr id="3" name="İçerik Yer Tutucusu 2"/>
          <p:cNvSpPr>
            <a:spLocks noGrp="1"/>
          </p:cNvSpPr>
          <p:nvPr>
            <p:ph idx="1"/>
          </p:nvPr>
        </p:nvSpPr>
        <p:spPr/>
        <p:txBody>
          <a:bodyPr/>
          <a:lstStyle/>
          <a:p>
            <a:pPr marL="0" indent="0">
              <a:buNone/>
            </a:pPr>
            <a:r>
              <a:rPr lang="tr-TR" dirty="0" smtClean="0"/>
              <a:t>Boş olan kadrolar için yeterli nitelik ve nicelikte iş arayanların başvurularının toplanması ve temin edilmesi sürecidir.</a:t>
            </a:r>
          </a:p>
          <a:p>
            <a:pPr marL="0" indent="0">
              <a:buNone/>
            </a:pPr>
            <a:r>
              <a:rPr lang="tr-TR" dirty="0" smtClean="0">
                <a:solidFill>
                  <a:srgbClr val="C00000"/>
                </a:solidFill>
              </a:rPr>
              <a:t>Personel Seçimi: </a:t>
            </a:r>
            <a:r>
              <a:rPr lang="tr-TR" sz="2800" dirty="0" smtClean="0"/>
              <a:t>Başvuruların yapılmasıyla başlar, işe alma kararıyla sona erer. Etkili personel seçimi, iş tanımları, iş gerekleri, iş standartlarıyla sağlanmaktadır. 8 aşamadan oluşur.</a:t>
            </a:r>
            <a:endParaRPr lang="tr-TR" sz="2800" dirty="0"/>
          </a:p>
        </p:txBody>
      </p:sp>
    </p:spTree>
    <p:extLst>
      <p:ext uri="{BB962C8B-B14F-4D97-AF65-F5344CB8AC3E}">
        <p14:creationId xmlns:p14="http://schemas.microsoft.com/office/powerpoint/2010/main" val="2948972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a:buFont typeface="Wingdings" panose="05000000000000000000" pitchFamily="2" charset="2"/>
              <a:buChar char="Ø"/>
            </a:pPr>
            <a:r>
              <a:rPr lang="tr-TR" dirty="0" smtClean="0">
                <a:solidFill>
                  <a:srgbClr val="FF0000"/>
                </a:solidFill>
              </a:rPr>
              <a:t>Aşama 1: </a:t>
            </a:r>
            <a:r>
              <a:rPr lang="tr-TR" dirty="0" smtClean="0"/>
              <a:t>Başvuru yapan adayların ön </a:t>
            </a:r>
            <a:r>
              <a:rPr lang="tr-TR" dirty="0" err="1" smtClean="0"/>
              <a:t>kabülü</a:t>
            </a:r>
            <a:endParaRPr lang="tr-TR" dirty="0" smtClean="0"/>
          </a:p>
          <a:p>
            <a:pPr>
              <a:buFont typeface="Wingdings" panose="05000000000000000000" pitchFamily="2" charset="2"/>
              <a:buChar char="Ø"/>
            </a:pPr>
            <a:r>
              <a:rPr lang="tr-TR" dirty="0" smtClean="0">
                <a:solidFill>
                  <a:srgbClr val="FF0000"/>
                </a:solidFill>
              </a:rPr>
              <a:t>Aşama 2: </a:t>
            </a:r>
            <a:r>
              <a:rPr lang="tr-TR" dirty="0" smtClean="0"/>
              <a:t>İşe alma testlerinin yapılması</a:t>
            </a:r>
          </a:p>
          <a:p>
            <a:pPr>
              <a:buFont typeface="Wingdings" panose="05000000000000000000" pitchFamily="2" charset="2"/>
              <a:buChar char="Ø"/>
            </a:pPr>
            <a:r>
              <a:rPr lang="tr-TR" dirty="0" smtClean="0">
                <a:solidFill>
                  <a:srgbClr val="FF0000"/>
                </a:solidFill>
              </a:rPr>
              <a:t>Aşama 3: </a:t>
            </a:r>
            <a:r>
              <a:rPr lang="tr-TR" dirty="0" smtClean="0"/>
              <a:t>Personel seçimi mülakatının yapılması</a:t>
            </a:r>
          </a:p>
          <a:p>
            <a:pPr>
              <a:buFont typeface="Wingdings" panose="05000000000000000000" pitchFamily="2" charset="2"/>
              <a:buChar char="Ø"/>
            </a:pPr>
            <a:r>
              <a:rPr lang="tr-TR" dirty="0" smtClean="0">
                <a:solidFill>
                  <a:srgbClr val="FF0000"/>
                </a:solidFill>
              </a:rPr>
              <a:t>Aşama 4: </a:t>
            </a:r>
            <a:r>
              <a:rPr lang="tr-TR" dirty="0" smtClean="0"/>
              <a:t>Referanslar ve adayla ilgili bilgilerin kontrolü</a:t>
            </a:r>
          </a:p>
          <a:p>
            <a:pPr>
              <a:buFont typeface="Wingdings" panose="05000000000000000000" pitchFamily="2" charset="2"/>
              <a:buChar char="Ø"/>
            </a:pPr>
            <a:r>
              <a:rPr lang="tr-TR" dirty="0" smtClean="0">
                <a:solidFill>
                  <a:srgbClr val="FF0000"/>
                </a:solidFill>
              </a:rPr>
              <a:t>Aşama 5: </a:t>
            </a:r>
            <a:r>
              <a:rPr lang="tr-TR" dirty="0" smtClean="0"/>
              <a:t>Sağlık kontrolü</a:t>
            </a:r>
          </a:p>
          <a:p>
            <a:pPr>
              <a:buFont typeface="Wingdings" panose="05000000000000000000" pitchFamily="2" charset="2"/>
              <a:buChar char="Ø"/>
            </a:pPr>
            <a:r>
              <a:rPr lang="tr-TR" dirty="0" smtClean="0">
                <a:solidFill>
                  <a:srgbClr val="FF0000"/>
                </a:solidFill>
              </a:rPr>
              <a:t>Aşama 6: </a:t>
            </a:r>
            <a:r>
              <a:rPr lang="tr-TR" dirty="0" smtClean="0"/>
              <a:t>Personelin görev yapacağı birim yöneticisi ile mülakat</a:t>
            </a:r>
          </a:p>
          <a:p>
            <a:pPr>
              <a:buFont typeface="Wingdings" panose="05000000000000000000" pitchFamily="2" charset="2"/>
              <a:buChar char="Ø"/>
            </a:pPr>
            <a:r>
              <a:rPr lang="tr-TR" dirty="0" smtClean="0">
                <a:solidFill>
                  <a:srgbClr val="FF0000"/>
                </a:solidFill>
              </a:rPr>
              <a:t>Aşama7: </a:t>
            </a:r>
            <a:r>
              <a:rPr lang="tr-TR" dirty="0" smtClean="0"/>
              <a:t>iş, araç-gereçler ve çalışma koşulları hakkında adayla görüşülmesi</a:t>
            </a:r>
          </a:p>
          <a:p>
            <a:pPr>
              <a:buFont typeface="Wingdings" panose="05000000000000000000" pitchFamily="2" charset="2"/>
              <a:buChar char="Ø"/>
            </a:pPr>
            <a:r>
              <a:rPr lang="tr-TR" dirty="0" smtClean="0">
                <a:solidFill>
                  <a:srgbClr val="FF0000"/>
                </a:solidFill>
              </a:rPr>
              <a:t>Aşama 8: </a:t>
            </a:r>
            <a:r>
              <a:rPr lang="tr-TR" dirty="0" smtClean="0"/>
              <a:t>İşe alma kararının verilmesi</a:t>
            </a:r>
            <a:endParaRPr lang="tr-TR" dirty="0"/>
          </a:p>
        </p:txBody>
      </p:sp>
    </p:spTree>
    <p:extLst>
      <p:ext uri="{BB962C8B-B14F-4D97-AF65-F5344CB8AC3E}">
        <p14:creationId xmlns:p14="http://schemas.microsoft.com/office/powerpoint/2010/main" val="2564915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İŞE ALIŞTIRMA, EĞİTİM VE GELİŞTİRME</a:t>
            </a:r>
            <a:br>
              <a:rPr lang="tr-TR" dirty="0" smtClean="0">
                <a:solidFill>
                  <a:srgbClr val="FF0000"/>
                </a:solidFill>
              </a:rPr>
            </a:br>
            <a:r>
              <a:rPr lang="tr-TR" sz="2700" dirty="0" smtClean="0"/>
              <a:t>İşe alma kararı verilen personelin, işe başlamadan önce çalışacağı firmayı tanıması ve bazı eğitim programlarına katılması gerekir.</a:t>
            </a:r>
            <a:endParaRPr lang="tr-TR" sz="2700" dirty="0">
              <a:solidFill>
                <a:srgbClr val="FF0000"/>
              </a:solidFill>
            </a:endParaRPr>
          </a:p>
        </p:txBody>
      </p:sp>
      <p:sp>
        <p:nvSpPr>
          <p:cNvPr id="3" name="İçerik Yer Tutucusu 2"/>
          <p:cNvSpPr>
            <a:spLocks noGrp="1"/>
          </p:cNvSpPr>
          <p:nvPr>
            <p:ph idx="1"/>
          </p:nvPr>
        </p:nvSpPr>
        <p:spPr/>
        <p:txBody>
          <a:bodyPr/>
          <a:lstStyle/>
          <a:p>
            <a:pPr marL="817563" lvl="1" indent="-457200" algn="just" fontAlgn="base">
              <a:lnSpc>
                <a:spcPct val="90000"/>
              </a:lnSpc>
              <a:spcAft>
                <a:spcPct val="0"/>
              </a:spcAft>
              <a:buClr>
                <a:srgbClr val="0F6FC6"/>
              </a:buClr>
              <a:buSzPct val="85000"/>
              <a:buFont typeface="Wingdings 2" pitchFamily="18" charset="2"/>
              <a:buChar char=""/>
            </a:pPr>
            <a:r>
              <a:rPr lang="tr-TR" dirty="0" smtClean="0">
                <a:solidFill>
                  <a:srgbClr val="C00000"/>
                </a:solidFill>
              </a:rPr>
              <a:t>İşe Alıştırma: </a:t>
            </a:r>
            <a:r>
              <a:rPr lang="tr-TR" altLang="tr-TR" sz="2400" dirty="0" smtClean="0">
                <a:solidFill>
                  <a:prstClr val="black"/>
                </a:solidFill>
                <a:latin typeface="Times New Roman" pitchFamily="18" charset="0"/>
                <a:cs typeface="Times New Roman" pitchFamily="18" charset="0"/>
              </a:rPr>
              <a:t>Programın </a:t>
            </a:r>
            <a:r>
              <a:rPr lang="tr-TR" altLang="tr-TR" sz="2400" dirty="0">
                <a:solidFill>
                  <a:prstClr val="black"/>
                </a:solidFill>
                <a:latin typeface="Times New Roman" pitchFamily="18" charset="0"/>
                <a:cs typeface="Times New Roman" pitchFamily="18" charset="0"/>
              </a:rPr>
              <a:t>amacı, yeni </a:t>
            </a:r>
            <a:r>
              <a:rPr lang="tr-TR" altLang="tr-TR" sz="2400" dirty="0" err="1">
                <a:solidFill>
                  <a:prstClr val="black"/>
                </a:solidFill>
                <a:latin typeface="Times New Roman" pitchFamily="18" charset="0"/>
                <a:cs typeface="Times New Roman" pitchFamily="18" charset="0"/>
              </a:rPr>
              <a:t>işgörenin</a:t>
            </a:r>
            <a:r>
              <a:rPr lang="tr-TR" altLang="tr-TR" sz="2400" dirty="0">
                <a:solidFill>
                  <a:prstClr val="black"/>
                </a:solidFill>
                <a:latin typeface="Times New Roman" pitchFamily="18" charset="0"/>
                <a:cs typeface="Times New Roman" pitchFamily="18" charset="0"/>
              </a:rPr>
              <a:t> bilgi ve ilgi ihtiyacını karşılayarak onu işletmeye kazandırmaktır.</a:t>
            </a:r>
          </a:p>
          <a:p>
            <a:pPr marL="817563" lvl="1" indent="-457200" algn="just" fontAlgn="base">
              <a:lnSpc>
                <a:spcPct val="90000"/>
              </a:lnSpc>
              <a:spcAft>
                <a:spcPct val="0"/>
              </a:spcAft>
              <a:buClr>
                <a:srgbClr val="0F6FC6"/>
              </a:buClr>
              <a:buSzPct val="85000"/>
              <a:buFont typeface="Wingdings 2" pitchFamily="18" charset="2"/>
              <a:buChar char=""/>
            </a:pPr>
            <a:endParaRPr lang="tr-TR" altLang="tr-TR" sz="2400" dirty="0">
              <a:solidFill>
                <a:prstClr val="black"/>
              </a:solidFill>
              <a:latin typeface="Times New Roman" pitchFamily="18" charset="0"/>
              <a:cs typeface="Times New Roman" pitchFamily="18" charset="0"/>
            </a:endParaRPr>
          </a:p>
          <a:p>
            <a:pPr marL="817563" lvl="1" indent="-457200" algn="just" fontAlgn="base">
              <a:lnSpc>
                <a:spcPct val="90000"/>
              </a:lnSpc>
              <a:spcAft>
                <a:spcPct val="0"/>
              </a:spcAft>
              <a:buClr>
                <a:srgbClr val="0F6FC6"/>
              </a:buClr>
              <a:buSzPct val="85000"/>
              <a:buFont typeface="Wingdings 2" pitchFamily="18" charset="2"/>
              <a:buChar char=""/>
            </a:pPr>
            <a:r>
              <a:rPr lang="tr-TR" altLang="tr-TR" sz="2400" dirty="0">
                <a:solidFill>
                  <a:prstClr val="black"/>
                </a:solidFill>
                <a:latin typeface="Times New Roman" pitchFamily="18" charset="0"/>
                <a:cs typeface="Times New Roman" pitchFamily="18" charset="0"/>
              </a:rPr>
              <a:t>İşe alıştırma programında,</a:t>
            </a:r>
          </a:p>
          <a:p>
            <a:pPr marL="1314450" lvl="2" indent="-400050" algn="just" fontAlgn="base">
              <a:lnSpc>
                <a:spcPct val="90000"/>
              </a:lnSpc>
              <a:spcAft>
                <a:spcPct val="0"/>
              </a:spcAft>
              <a:buClr>
                <a:srgbClr val="009DD9"/>
              </a:buClr>
              <a:buSzPct val="70000"/>
              <a:buFont typeface="Wingdings 2" pitchFamily="18" charset="2"/>
              <a:buChar char=""/>
            </a:pPr>
            <a:r>
              <a:rPr lang="tr-TR" altLang="tr-TR" dirty="0">
                <a:solidFill>
                  <a:prstClr val="black"/>
                </a:solidFill>
                <a:latin typeface="Times New Roman" pitchFamily="18" charset="0"/>
                <a:cs typeface="Times New Roman" pitchFamily="18" charset="0"/>
              </a:rPr>
              <a:t>İşletmenin tanıtımı yapılır.</a:t>
            </a:r>
          </a:p>
          <a:p>
            <a:pPr marL="1314450" lvl="2" indent="-400050" algn="just" fontAlgn="base">
              <a:lnSpc>
                <a:spcPct val="90000"/>
              </a:lnSpc>
              <a:spcAft>
                <a:spcPct val="0"/>
              </a:spcAft>
              <a:buClr>
                <a:srgbClr val="009DD9"/>
              </a:buClr>
              <a:buSzPct val="70000"/>
              <a:buFont typeface="Wingdings 2" pitchFamily="18" charset="2"/>
              <a:buChar char=""/>
            </a:pPr>
            <a:r>
              <a:rPr lang="tr-TR" altLang="tr-TR" dirty="0" err="1">
                <a:solidFill>
                  <a:prstClr val="black"/>
                </a:solidFill>
                <a:latin typeface="Times New Roman" pitchFamily="18" charset="0"/>
                <a:cs typeface="Times New Roman" pitchFamily="18" charset="0"/>
              </a:rPr>
              <a:t>İşgörenin</a:t>
            </a:r>
            <a:r>
              <a:rPr lang="tr-TR" altLang="tr-TR" dirty="0">
                <a:solidFill>
                  <a:prstClr val="black"/>
                </a:solidFill>
                <a:latin typeface="Times New Roman" pitchFamily="18" charset="0"/>
                <a:cs typeface="Times New Roman" pitchFamily="18" charset="0"/>
              </a:rPr>
              <a:t> hakları anlatılır.</a:t>
            </a:r>
          </a:p>
          <a:p>
            <a:pPr marL="1314450" lvl="2" indent="-400050" algn="just" fontAlgn="base">
              <a:lnSpc>
                <a:spcPct val="90000"/>
              </a:lnSpc>
              <a:spcAft>
                <a:spcPct val="0"/>
              </a:spcAft>
              <a:buClr>
                <a:srgbClr val="009DD9"/>
              </a:buClr>
              <a:buSzPct val="70000"/>
              <a:buFont typeface="Wingdings 2" pitchFamily="18" charset="2"/>
              <a:buChar char=""/>
            </a:pPr>
            <a:r>
              <a:rPr lang="tr-TR" altLang="tr-TR" dirty="0">
                <a:solidFill>
                  <a:prstClr val="black"/>
                </a:solidFill>
                <a:latin typeface="Times New Roman" pitchFamily="18" charset="0"/>
                <a:cs typeface="Times New Roman" pitchFamily="18" charset="0"/>
              </a:rPr>
              <a:t>İşe ilişkin bilgiler öğretilir.</a:t>
            </a:r>
          </a:p>
          <a:p>
            <a:pPr marL="1314450" lvl="2" indent="-400050" algn="just" fontAlgn="base">
              <a:lnSpc>
                <a:spcPct val="90000"/>
              </a:lnSpc>
              <a:spcAft>
                <a:spcPct val="0"/>
              </a:spcAft>
              <a:buClr>
                <a:srgbClr val="009DD9"/>
              </a:buClr>
              <a:buSzPct val="70000"/>
              <a:buFont typeface="Wingdings 2" pitchFamily="18" charset="2"/>
              <a:buChar char=""/>
            </a:pPr>
            <a:r>
              <a:rPr lang="tr-TR" altLang="tr-TR" dirty="0">
                <a:solidFill>
                  <a:prstClr val="black"/>
                </a:solidFill>
                <a:latin typeface="Times New Roman" pitchFamily="18" charset="0"/>
                <a:cs typeface="Times New Roman" pitchFamily="18" charset="0"/>
              </a:rPr>
              <a:t>Diğer çalışanlar, yöneticiler vs. ile tanıştırılır.</a:t>
            </a:r>
          </a:p>
          <a:p>
            <a:pPr marL="273050" lvl="0" indent="-273050" eaLnBrk="0" fontAlgn="base" hangingPunct="0">
              <a:spcAft>
                <a:spcPct val="0"/>
              </a:spcAft>
              <a:buClr>
                <a:srgbClr val="0BD0D9"/>
              </a:buClr>
              <a:buSzPct val="95000"/>
              <a:buNone/>
            </a:pPr>
            <a:endParaRPr lang="en-US" altLang="tr-TR" sz="2400" dirty="0">
              <a:solidFill>
                <a:prstClr val="black"/>
              </a:solidFill>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1804930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628800"/>
            <a:ext cx="8229600" cy="4525963"/>
          </a:xfrm>
        </p:spPr>
        <p:txBody>
          <a:bodyPr/>
          <a:lstStyle/>
          <a:p>
            <a:pPr marL="0" indent="0">
              <a:buNone/>
            </a:pPr>
            <a:r>
              <a:rPr lang="tr-TR" dirty="0" smtClean="0">
                <a:solidFill>
                  <a:srgbClr val="C00000"/>
                </a:solidFill>
              </a:rPr>
              <a:t>Eğitim ve geliştirme:</a:t>
            </a:r>
          </a:p>
          <a:p>
            <a:pPr marL="273050" lvl="0" indent="-273050" algn="just" eaLnBrk="0" fontAlgn="base" hangingPunct="0">
              <a:spcAft>
                <a:spcPct val="0"/>
              </a:spcAft>
              <a:buClr>
                <a:srgbClr val="0BD0D9"/>
              </a:buClr>
              <a:buSzPct val="95000"/>
              <a:buFont typeface="Wingdings 2" pitchFamily="18" charset="2"/>
              <a:buChar char=""/>
            </a:pPr>
            <a:r>
              <a:rPr lang="tr-TR" altLang="tr-TR" sz="2400" b="1" u="sng" dirty="0">
                <a:solidFill>
                  <a:prstClr val="black"/>
                </a:solidFill>
                <a:latin typeface="Times New Roman" pitchFamily="18" charset="0"/>
                <a:cs typeface="Times New Roman" pitchFamily="18" charset="0"/>
              </a:rPr>
              <a:t>İş dışında eğitim</a:t>
            </a:r>
            <a:r>
              <a:rPr lang="tr-TR" altLang="tr-TR" sz="2400" dirty="0">
                <a:solidFill>
                  <a:prstClr val="black"/>
                </a:solidFill>
                <a:latin typeface="Times New Roman" pitchFamily="18" charset="0"/>
                <a:cs typeface="Times New Roman" pitchFamily="18" charset="0"/>
              </a:rPr>
              <a:t>: Çalışma saatleri ve işyeri dışında gerçekleştirilen eğitim şekilleri ve yöntemleridir. (Konferanslar, Seminerler, İnceleme gezileri, Kurslar).</a:t>
            </a:r>
          </a:p>
          <a:p>
            <a:pPr marL="273050" lvl="0" indent="-273050" algn="just" eaLnBrk="0" fontAlgn="base" hangingPunct="0">
              <a:spcAft>
                <a:spcPct val="0"/>
              </a:spcAft>
              <a:buClr>
                <a:srgbClr val="0BD0D9"/>
              </a:buClr>
              <a:buSzPct val="95000"/>
              <a:buNone/>
            </a:pPr>
            <a:endParaRPr lang="tr-TR" altLang="tr-TR" sz="2400" dirty="0">
              <a:solidFill>
                <a:prstClr val="black"/>
              </a:solidFill>
              <a:latin typeface="Times New Roman" pitchFamily="18" charset="0"/>
              <a:cs typeface="Times New Roman" pitchFamily="18" charset="0"/>
            </a:endParaRPr>
          </a:p>
          <a:p>
            <a:pPr marL="273050" lvl="0" indent="-273050" algn="just" eaLnBrk="0" fontAlgn="base" hangingPunct="0">
              <a:spcAft>
                <a:spcPct val="0"/>
              </a:spcAft>
              <a:buClr>
                <a:srgbClr val="0BD0D9"/>
              </a:buClr>
              <a:buSzPct val="95000"/>
              <a:buFont typeface="Wingdings 2" pitchFamily="18" charset="2"/>
              <a:buChar char=""/>
            </a:pPr>
            <a:r>
              <a:rPr lang="tr-TR" altLang="tr-TR" sz="2400" b="1" u="sng" dirty="0">
                <a:solidFill>
                  <a:prstClr val="black"/>
                </a:solidFill>
                <a:latin typeface="Times New Roman" pitchFamily="18" charset="0"/>
                <a:cs typeface="Times New Roman" pitchFamily="18" charset="0"/>
              </a:rPr>
              <a:t>İş başında eğitim</a:t>
            </a:r>
            <a:r>
              <a:rPr lang="tr-TR" altLang="tr-TR" sz="2400" dirty="0">
                <a:solidFill>
                  <a:prstClr val="black"/>
                </a:solidFill>
                <a:latin typeface="Times New Roman" pitchFamily="18" charset="0"/>
                <a:cs typeface="Times New Roman" pitchFamily="18" charset="0"/>
              </a:rPr>
              <a:t>: (Geleneksel Eğitim Yöntemleri) çalışanın görevini yerine getirdiği sırada eğitime tabii tutulmasıdır. (Çıraklık eğitimi, stajyerlik ve iş rotasyonu).</a:t>
            </a:r>
            <a:endParaRPr lang="en-US" altLang="tr-TR" sz="2400" dirty="0">
              <a:solidFill>
                <a:prstClr val="black"/>
              </a:solidFill>
              <a:latin typeface="Times New Roman" pitchFamily="18" charset="0"/>
              <a:cs typeface="Times New Roman" pitchFamily="18" charset="0"/>
            </a:endParaRPr>
          </a:p>
          <a:p>
            <a:pPr marL="0" indent="0">
              <a:buNone/>
            </a:pPr>
            <a:endParaRPr lang="tr-TR" dirty="0">
              <a:solidFill>
                <a:srgbClr val="C00000"/>
              </a:solidFill>
            </a:endParaRPr>
          </a:p>
        </p:txBody>
      </p:sp>
    </p:spTree>
    <p:extLst>
      <p:ext uri="{BB962C8B-B14F-4D97-AF65-F5344CB8AC3E}">
        <p14:creationId xmlns:p14="http://schemas.microsoft.com/office/powerpoint/2010/main" val="4053100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C00000"/>
                </a:solidFill>
              </a:rPr>
              <a:t>PERFORMANS DEĞERLEME</a:t>
            </a:r>
            <a:endParaRPr lang="tr-TR" dirty="0">
              <a:solidFill>
                <a:srgbClr val="C00000"/>
              </a:solidFill>
            </a:endParaRPr>
          </a:p>
        </p:txBody>
      </p:sp>
      <p:sp>
        <p:nvSpPr>
          <p:cNvPr id="3" name="İçerik Yer Tutucusu 2"/>
          <p:cNvSpPr>
            <a:spLocks noGrp="1"/>
          </p:cNvSpPr>
          <p:nvPr>
            <p:ph idx="1"/>
          </p:nvPr>
        </p:nvSpPr>
        <p:spPr/>
        <p:txBody>
          <a:bodyPr>
            <a:normAutofit lnSpcReduction="10000"/>
          </a:bodyPr>
          <a:lstStyle/>
          <a:p>
            <a:pPr marL="273050" lvl="0" indent="-273050" algn="just" eaLnBrk="0" fontAlgn="base" hangingPunct="0">
              <a:spcAft>
                <a:spcPct val="0"/>
              </a:spcAft>
              <a:buClr>
                <a:srgbClr val="0BD0D9"/>
              </a:buClr>
              <a:buSzPct val="95000"/>
              <a:buFont typeface="Wingdings 2" pitchFamily="18" charset="2"/>
              <a:buChar char=""/>
            </a:pPr>
            <a:r>
              <a:rPr lang="tr-TR" altLang="tr-TR" sz="2800" dirty="0" smtClean="0">
                <a:solidFill>
                  <a:prstClr val="black"/>
                </a:solidFill>
                <a:latin typeface="+mj-lt"/>
                <a:cs typeface="Times New Roman" pitchFamily="18" charset="0"/>
              </a:rPr>
              <a:t>Bir </a:t>
            </a:r>
            <a:r>
              <a:rPr lang="tr-TR" altLang="tr-TR" sz="2800" dirty="0">
                <a:solidFill>
                  <a:prstClr val="black"/>
                </a:solidFill>
                <a:latin typeface="+mj-lt"/>
                <a:cs typeface="Times New Roman" pitchFamily="18" charset="0"/>
              </a:rPr>
              <a:t>yöneticinin belirlenmiş standartlarla karşılaştırma ve ölçme yaparak çalışanların performanslarını değerlendirdiği bir süreçtir.</a:t>
            </a:r>
          </a:p>
          <a:p>
            <a:pPr marL="273050" lvl="0" indent="-273050" algn="just" eaLnBrk="0" fontAlgn="base" hangingPunct="0">
              <a:spcAft>
                <a:spcPct val="0"/>
              </a:spcAft>
              <a:buClr>
                <a:srgbClr val="0BD0D9"/>
              </a:buClr>
              <a:buSzPct val="95000"/>
              <a:buNone/>
            </a:pPr>
            <a:r>
              <a:rPr lang="tr-TR" altLang="tr-TR" sz="2800" dirty="0">
                <a:solidFill>
                  <a:prstClr val="black"/>
                </a:solidFill>
                <a:latin typeface="+mj-lt"/>
                <a:cs typeface="Times New Roman" pitchFamily="18" charset="0"/>
              </a:rPr>
              <a:t>		Bir performans değerlendirme süreci; çalışanlarına üstün ve zayıf yönleriyle ilgili bilgi vermeli, çalışanın performansına yönelik ücreti etkilemek, yükselimlerde, kariyer planlamada ölçüt olmalı ve gelişim için de yol gösterici olmalıdır</a:t>
            </a:r>
            <a:r>
              <a:rPr lang="tr-TR" altLang="tr-TR" sz="2800" dirty="0" smtClean="0">
                <a:solidFill>
                  <a:prstClr val="black"/>
                </a:solidFill>
                <a:latin typeface="+mj-lt"/>
                <a:cs typeface="Times New Roman" pitchFamily="18" charset="0"/>
              </a:rPr>
              <a:t>. Personelin işindeki başarısı, tutum ve davranışları, özelikleri, bireyin firmanın başarısına olan katkıları değerlendirilmektedir.</a:t>
            </a:r>
            <a:endParaRPr lang="en-US" altLang="tr-TR" sz="2800" dirty="0">
              <a:solidFill>
                <a:prstClr val="black"/>
              </a:solidFill>
              <a:latin typeface="+mj-lt"/>
              <a:cs typeface="Times New Roman" pitchFamily="18" charset="0"/>
            </a:endParaRPr>
          </a:p>
          <a:p>
            <a:pPr marL="0" indent="0">
              <a:buNone/>
            </a:pPr>
            <a:endParaRPr lang="tr-TR" dirty="0"/>
          </a:p>
        </p:txBody>
      </p:sp>
    </p:spTree>
    <p:extLst>
      <p:ext uri="{BB962C8B-B14F-4D97-AF65-F5344CB8AC3E}">
        <p14:creationId xmlns:p14="http://schemas.microsoft.com/office/powerpoint/2010/main" val="27759991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fontScale="85000" lnSpcReduction="10000"/>
          </a:bodyPr>
          <a:lstStyle/>
          <a:p>
            <a:pPr marL="817563" lvl="1" indent="-457200" algn="just" fontAlgn="base">
              <a:spcBef>
                <a:spcPts val="325"/>
              </a:spcBef>
              <a:spcAft>
                <a:spcPct val="0"/>
              </a:spcAft>
              <a:buClr>
                <a:srgbClr val="2DA2BF"/>
              </a:buClr>
              <a:buFont typeface="Verdana" pitchFamily="34" charset="0"/>
              <a:buChar char="◦"/>
            </a:pPr>
            <a:r>
              <a:rPr lang="tr-TR" altLang="tr-TR" kern="0" dirty="0" err="1">
                <a:solidFill>
                  <a:srgbClr val="464646"/>
                </a:solidFill>
              </a:rPr>
              <a:t>İşgörenin</a:t>
            </a:r>
            <a:r>
              <a:rPr lang="tr-TR" altLang="tr-TR" kern="0" dirty="0">
                <a:solidFill>
                  <a:srgbClr val="464646"/>
                </a:solidFill>
              </a:rPr>
              <a:t> işinde gösterdiği performansı yaptığı işin gereklerine göre değerleme sürecidir.</a:t>
            </a:r>
          </a:p>
          <a:p>
            <a:pPr marL="817563" lvl="1" indent="-457200" algn="just" fontAlgn="base">
              <a:spcBef>
                <a:spcPts val="325"/>
              </a:spcBef>
              <a:spcAft>
                <a:spcPct val="0"/>
              </a:spcAft>
              <a:buClr>
                <a:srgbClr val="2DA2BF"/>
              </a:buClr>
              <a:buFont typeface="Verdana" pitchFamily="34" charset="0"/>
              <a:buChar char="◦"/>
            </a:pPr>
            <a:endParaRPr lang="tr-TR" altLang="tr-TR" kern="0" dirty="0">
              <a:solidFill>
                <a:srgbClr val="464646"/>
              </a:solidFill>
            </a:endParaRPr>
          </a:p>
          <a:p>
            <a:pPr marL="817563" lvl="1" indent="-457200" algn="just" fontAlgn="base">
              <a:spcBef>
                <a:spcPts val="325"/>
              </a:spcBef>
              <a:spcAft>
                <a:spcPct val="0"/>
              </a:spcAft>
              <a:buClr>
                <a:srgbClr val="2DA2BF"/>
              </a:buClr>
              <a:buFont typeface="Verdana" pitchFamily="34" charset="0"/>
              <a:buChar char="◦"/>
            </a:pPr>
            <a:r>
              <a:rPr lang="tr-TR" altLang="tr-TR" kern="0" dirty="0">
                <a:solidFill>
                  <a:srgbClr val="464646"/>
                </a:solidFill>
              </a:rPr>
              <a:t>Kullanım alanları:</a:t>
            </a:r>
          </a:p>
          <a:p>
            <a:pPr marL="817563" lvl="1" indent="-457200" algn="just" fontAlgn="base">
              <a:spcBef>
                <a:spcPts val="325"/>
              </a:spcBef>
              <a:spcAft>
                <a:spcPct val="0"/>
              </a:spcAft>
              <a:buClr>
                <a:srgbClr val="2DA2BF"/>
              </a:buClr>
              <a:buFont typeface="Verdana" pitchFamily="34" charset="0"/>
              <a:buChar char="◦"/>
            </a:pPr>
            <a:endParaRPr lang="tr-TR" altLang="tr-TR" kern="0" dirty="0">
              <a:solidFill>
                <a:srgbClr val="464646"/>
              </a:solidFill>
            </a:endParaRP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err="1">
                <a:solidFill>
                  <a:srgbClr val="464646"/>
                </a:solidFill>
              </a:rPr>
              <a:t>İşgörene</a:t>
            </a:r>
            <a:r>
              <a:rPr lang="tr-TR" altLang="tr-TR" sz="2800" kern="0" dirty="0">
                <a:solidFill>
                  <a:srgbClr val="464646"/>
                </a:solidFill>
              </a:rPr>
              <a:t> eksik yönlerinin hatırlatılması</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a:solidFill>
                  <a:srgbClr val="464646"/>
                </a:solidFill>
              </a:rPr>
              <a:t>Ücret ve ödemelerin </a:t>
            </a:r>
            <a:r>
              <a:rPr lang="tr-TR" altLang="tr-TR" sz="2800" kern="0" dirty="0" smtClean="0">
                <a:solidFill>
                  <a:srgbClr val="464646"/>
                </a:solidFill>
              </a:rPr>
              <a:t>belirlenmesi</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smtClean="0">
                <a:solidFill>
                  <a:srgbClr val="464646"/>
                </a:solidFill>
              </a:rPr>
              <a:t>Yerleştirme kararları</a:t>
            </a:r>
            <a:endParaRPr lang="tr-TR" altLang="tr-TR" sz="2800" kern="0" dirty="0">
              <a:solidFill>
                <a:srgbClr val="464646"/>
              </a:solidFill>
            </a:endParaRP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a:solidFill>
                  <a:srgbClr val="464646"/>
                </a:solidFill>
              </a:rPr>
              <a:t>Terfi ve iş değiştirme kararlarına esas oluşturması</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err="1">
                <a:solidFill>
                  <a:srgbClr val="464646"/>
                </a:solidFill>
              </a:rPr>
              <a:t>İşgören</a:t>
            </a:r>
            <a:r>
              <a:rPr lang="tr-TR" altLang="tr-TR" sz="2800" kern="0" dirty="0">
                <a:solidFill>
                  <a:srgbClr val="464646"/>
                </a:solidFill>
              </a:rPr>
              <a:t> eğitim ihtiyacının saptanması</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a:solidFill>
                  <a:srgbClr val="464646"/>
                </a:solidFill>
              </a:rPr>
              <a:t>İş tasarımındaki yanlışlıkların ortaya çıkarılması</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a:solidFill>
                  <a:srgbClr val="464646"/>
                </a:solidFill>
              </a:rPr>
              <a:t>İşe alma işlevindeki etkinliğin ölçülmesinde kullanılır</a:t>
            </a:r>
            <a:r>
              <a:rPr lang="tr-TR" altLang="tr-TR" sz="2800" kern="0" dirty="0" smtClean="0">
                <a:solidFill>
                  <a:srgbClr val="464646"/>
                </a:solidFill>
              </a:rPr>
              <a:t>.</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smtClean="0">
                <a:solidFill>
                  <a:srgbClr val="464646"/>
                </a:solidFill>
              </a:rPr>
              <a:t>İşletme dışı sorunların belirlenmesi</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smtClean="0">
                <a:solidFill>
                  <a:srgbClr val="464646"/>
                </a:solidFill>
              </a:rPr>
              <a:t>Kariyer planlaması ve geliştirilmesi</a:t>
            </a:r>
          </a:p>
          <a:p>
            <a:pPr marL="1314450" lvl="2" indent="-400050" algn="just" fontAlgn="base">
              <a:spcBef>
                <a:spcPts val="350"/>
              </a:spcBef>
              <a:spcAft>
                <a:spcPct val="0"/>
              </a:spcAft>
              <a:buClr>
                <a:srgbClr val="DA1F28"/>
              </a:buClr>
              <a:buSzPct val="100000"/>
              <a:buFont typeface="Wingdings 2" pitchFamily="18" charset="2"/>
              <a:buChar char=""/>
            </a:pPr>
            <a:r>
              <a:rPr lang="tr-TR" altLang="tr-TR" sz="2800" kern="0" dirty="0" smtClean="0">
                <a:solidFill>
                  <a:srgbClr val="464646"/>
                </a:solidFill>
              </a:rPr>
              <a:t>İnsan kaynaklarına geri bildirim</a:t>
            </a:r>
            <a:endParaRPr lang="tr-TR" altLang="tr-TR" sz="2800" kern="0" dirty="0">
              <a:solidFill>
                <a:srgbClr val="464646"/>
              </a:solidFill>
            </a:endParaRPr>
          </a:p>
          <a:p>
            <a:pPr marL="0" indent="0">
              <a:buNone/>
            </a:pPr>
            <a:endParaRPr lang="tr-TR" dirty="0"/>
          </a:p>
        </p:txBody>
      </p:sp>
    </p:spTree>
    <p:extLst>
      <p:ext uri="{BB962C8B-B14F-4D97-AF65-F5344CB8AC3E}">
        <p14:creationId xmlns:p14="http://schemas.microsoft.com/office/powerpoint/2010/main" val="2320652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a:bodyPr>
          <a:lstStyle/>
          <a:p>
            <a:r>
              <a:rPr lang="tr-TR" sz="3600" dirty="0" smtClean="0"/>
              <a:t>Performans değerleme yöntemleri</a:t>
            </a:r>
            <a:endParaRPr lang="tr-TR" sz="3600" dirty="0"/>
          </a:p>
        </p:txBody>
      </p:sp>
      <p:sp>
        <p:nvSpPr>
          <p:cNvPr id="5" name="İçerik Yer Tutucusu 4"/>
          <p:cNvSpPr>
            <a:spLocks noGrp="1"/>
          </p:cNvSpPr>
          <p:nvPr>
            <p:ph sz="half" idx="1"/>
          </p:nvPr>
        </p:nvSpPr>
        <p:spPr/>
        <p:txBody>
          <a:bodyPr/>
          <a:lstStyle/>
          <a:p>
            <a:pPr marL="0" indent="0">
              <a:buNone/>
            </a:pPr>
            <a:r>
              <a:rPr lang="tr-TR" dirty="0" smtClean="0">
                <a:solidFill>
                  <a:srgbClr val="C00000"/>
                </a:solidFill>
              </a:rPr>
              <a:t>Geçmişe yönelik</a:t>
            </a:r>
          </a:p>
          <a:p>
            <a:pPr marL="0" indent="0">
              <a:buNone/>
            </a:pPr>
            <a:endParaRPr lang="tr-TR" dirty="0" smtClean="0"/>
          </a:p>
          <a:p>
            <a:r>
              <a:rPr lang="tr-TR" sz="2400" dirty="0" smtClean="0"/>
              <a:t>Derecelendirme yöntemi</a:t>
            </a:r>
          </a:p>
          <a:p>
            <a:r>
              <a:rPr lang="tr-TR" sz="2400" dirty="0" smtClean="0"/>
              <a:t>Kontrol listesi yöntemi</a:t>
            </a:r>
          </a:p>
          <a:p>
            <a:r>
              <a:rPr lang="tr-TR" sz="2400" dirty="0" smtClean="0"/>
              <a:t>Zorunlu tercih yöntemi</a:t>
            </a:r>
          </a:p>
          <a:p>
            <a:r>
              <a:rPr lang="tr-TR" sz="2400" dirty="0" smtClean="0"/>
              <a:t>Kritik olay yöntemi</a:t>
            </a:r>
          </a:p>
          <a:p>
            <a:r>
              <a:rPr lang="tr-TR" sz="2400" dirty="0" smtClean="0"/>
              <a:t>Başarı kayıtları yöntemi</a:t>
            </a:r>
          </a:p>
          <a:p>
            <a:r>
              <a:rPr lang="tr-TR" sz="2400" dirty="0" smtClean="0"/>
              <a:t>Alan incelemesi yöntemi</a:t>
            </a:r>
          </a:p>
          <a:p>
            <a:r>
              <a:rPr lang="tr-TR" sz="2400" dirty="0" smtClean="0"/>
              <a:t>Karşılaştırmalı değerleme yaklaşımları yöntemi</a:t>
            </a:r>
          </a:p>
          <a:p>
            <a:endParaRPr lang="tr-TR" sz="2400" dirty="0">
              <a:solidFill>
                <a:srgbClr val="C00000"/>
              </a:solidFill>
            </a:endParaRPr>
          </a:p>
        </p:txBody>
      </p:sp>
      <p:sp>
        <p:nvSpPr>
          <p:cNvPr id="6" name="İçerik Yer Tutucusu 5"/>
          <p:cNvSpPr>
            <a:spLocks noGrp="1"/>
          </p:cNvSpPr>
          <p:nvPr>
            <p:ph sz="half" idx="2"/>
          </p:nvPr>
        </p:nvSpPr>
        <p:spPr/>
        <p:txBody>
          <a:bodyPr/>
          <a:lstStyle/>
          <a:p>
            <a:pPr marL="0" indent="0">
              <a:buNone/>
            </a:pPr>
            <a:r>
              <a:rPr lang="tr-TR" dirty="0" smtClean="0">
                <a:solidFill>
                  <a:srgbClr val="C00000"/>
                </a:solidFill>
              </a:rPr>
              <a:t>Geleceğe yönelik</a:t>
            </a:r>
          </a:p>
          <a:p>
            <a:pPr marL="0" indent="0">
              <a:buNone/>
            </a:pPr>
            <a:endParaRPr lang="tr-TR" dirty="0" smtClean="0">
              <a:solidFill>
                <a:srgbClr val="C00000"/>
              </a:solidFill>
            </a:endParaRPr>
          </a:p>
          <a:p>
            <a:r>
              <a:rPr lang="tr-TR" sz="2400" dirty="0" smtClean="0"/>
              <a:t>Kişisel değerlemeler</a:t>
            </a:r>
          </a:p>
          <a:p>
            <a:r>
              <a:rPr lang="tr-TR" sz="2400" dirty="0" smtClean="0"/>
              <a:t>Amaçlarla yönetim</a:t>
            </a:r>
          </a:p>
          <a:p>
            <a:r>
              <a:rPr lang="tr-TR" sz="2400" dirty="0" smtClean="0"/>
              <a:t>Psikolojik değerlemeler</a:t>
            </a:r>
          </a:p>
          <a:p>
            <a:r>
              <a:rPr lang="tr-TR" sz="2400" dirty="0" smtClean="0"/>
              <a:t>Değerlendirme merkezleri</a:t>
            </a:r>
            <a:endParaRPr lang="tr-TR" sz="2400" dirty="0"/>
          </a:p>
        </p:txBody>
      </p:sp>
    </p:spTree>
    <p:extLst>
      <p:ext uri="{BB962C8B-B14F-4D97-AF65-F5344CB8AC3E}">
        <p14:creationId xmlns:p14="http://schemas.microsoft.com/office/powerpoint/2010/main" val="7298170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C00000"/>
                </a:solidFill>
              </a:rPr>
              <a:t>KARİYER PLANLAMASI</a:t>
            </a:r>
            <a:endParaRPr lang="tr-TR" dirty="0">
              <a:solidFill>
                <a:srgbClr val="C00000"/>
              </a:solidFill>
            </a:endParaRPr>
          </a:p>
        </p:txBody>
      </p:sp>
      <p:sp>
        <p:nvSpPr>
          <p:cNvPr id="5" name="İçerik Yer Tutucusu 4"/>
          <p:cNvSpPr>
            <a:spLocks noGrp="1"/>
          </p:cNvSpPr>
          <p:nvPr>
            <p:ph idx="1"/>
          </p:nvPr>
        </p:nvSpPr>
        <p:spPr/>
        <p:txBody>
          <a:bodyPr/>
          <a:lstStyle/>
          <a:p>
            <a:pPr marL="0" indent="0">
              <a:buNone/>
            </a:pPr>
            <a:r>
              <a:rPr lang="tr-TR" dirty="0" smtClean="0"/>
              <a:t>Personelin kendine sorduğu soruların  daha ileri düzeylere çıkmasına yardım edecektir. Bunun içim işletmelerde kariyer planlama ve geliştirme çalışmaları yapılmaktadır.</a:t>
            </a:r>
          </a:p>
          <a:p>
            <a:pPr marL="0" indent="0">
              <a:buNone/>
            </a:pPr>
            <a:r>
              <a:rPr lang="tr-TR" dirty="0" smtClean="0"/>
              <a:t>Sadece kariyer planlaması ile başarı garanti edilemez. Yüksek performans, deneyim, eğitim, zaman ve de şans başarı için gereklidir.</a:t>
            </a:r>
            <a:endParaRPr lang="tr-TR" dirty="0"/>
          </a:p>
        </p:txBody>
      </p:sp>
    </p:spTree>
    <p:extLst>
      <p:ext uri="{BB962C8B-B14F-4D97-AF65-F5344CB8AC3E}">
        <p14:creationId xmlns:p14="http://schemas.microsoft.com/office/powerpoint/2010/main" val="3904146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354162"/>
          </a:xfrm>
        </p:spPr>
        <p:txBody>
          <a:bodyPr>
            <a:normAutofit fontScale="90000"/>
          </a:bodyPr>
          <a:lstStyle/>
          <a:p>
            <a:r>
              <a:rPr lang="tr-TR" sz="2800" dirty="0" smtClean="0"/>
              <a:t>Kariyer planlaması sadece çalışanlar için </a:t>
            </a:r>
            <a:r>
              <a:rPr lang="tr-TR" sz="2800" dirty="0" err="1" smtClean="0"/>
              <a:t>değil,işletme</a:t>
            </a:r>
            <a:r>
              <a:rPr lang="tr-TR" sz="2800" dirty="0" smtClean="0"/>
              <a:t> içinde yararlıdır. Bazı yöneticiler, kariyer planlamasının sadece çalışanların sorumluluğunda olduğunu düşünürler. Çalışanlar kadar iletme yönetimi de sorumludur.</a:t>
            </a:r>
            <a:endParaRPr lang="tr-TR" sz="2800" dirty="0"/>
          </a:p>
        </p:txBody>
      </p:sp>
      <p:sp>
        <p:nvSpPr>
          <p:cNvPr id="3" name="İçerik Yer Tutucusu 2"/>
          <p:cNvSpPr>
            <a:spLocks noGrp="1"/>
          </p:cNvSpPr>
          <p:nvPr>
            <p:ph idx="1"/>
          </p:nvPr>
        </p:nvSpPr>
        <p:spPr>
          <a:xfrm>
            <a:off x="457200" y="1916832"/>
            <a:ext cx="8229600" cy="4209331"/>
          </a:xfrm>
        </p:spPr>
        <p:txBody>
          <a:bodyPr>
            <a:normAutofit fontScale="85000" lnSpcReduction="20000"/>
          </a:bodyPr>
          <a:lstStyle/>
          <a:p>
            <a:pPr marL="0" indent="0">
              <a:buNone/>
            </a:pPr>
            <a:r>
              <a:rPr lang="tr-TR" dirty="0" smtClean="0"/>
              <a:t>Kariyer planlama ve geliştirmenin yararları (</a:t>
            </a:r>
            <a:r>
              <a:rPr lang="tr-TR" dirty="0" err="1" smtClean="0"/>
              <a:t>syf</a:t>
            </a:r>
            <a:r>
              <a:rPr lang="tr-TR" dirty="0" smtClean="0"/>
              <a:t> 158)</a:t>
            </a:r>
          </a:p>
          <a:p>
            <a:pPr marL="0" indent="0">
              <a:buNone/>
            </a:pPr>
            <a:r>
              <a:rPr lang="tr-TR" dirty="0" smtClean="0">
                <a:solidFill>
                  <a:srgbClr val="C00000"/>
                </a:solidFill>
              </a:rPr>
              <a:t>ÜCRET YÖNETİMİ VE SİSTEMİ</a:t>
            </a:r>
          </a:p>
          <a:p>
            <a:pPr marL="0" indent="0">
              <a:buNone/>
            </a:pPr>
            <a:endParaRPr lang="tr-TR" dirty="0" smtClean="0">
              <a:solidFill>
                <a:srgbClr val="C00000"/>
              </a:solidFill>
            </a:endParaRPr>
          </a:p>
          <a:p>
            <a:r>
              <a:rPr lang="tr-TR" dirty="0"/>
              <a:t>Örgütün amaçlarına ulaşmasına önemli ölçüde emeği ile katkıda bulunan </a:t>
            </a:r>
            <a:r>
              <a:rPr lang="tr-TR" dirty="0" err="1"/>
              <a:t>işgörenin</a:t>
            </a:r>
            <a:r>
              <a:rPr lang="tr-TR" dirty="0"/>
              <a:t>, bu emeğinin karşılığını hak ettiği şekilde alması gerekir. </a:t>
            </a:r>
            <a:r>
              <a:rPr lang="tr-TR" dirty="0" smtClean="0"/>
              <a:t>Yapılacak </a:t>
            </a:r>
            <a:r>
              <a:rPr lang="tr-TR" dirty="0"/>
              <a:t>iş için gerekli olan bilgi ve tecrübe düzeyi, harcanacak zaman, işin risk düzeyi ve bunların yanında yasalar, yüksek hakem kurulu, sendikalar, pazardaki iş gücü arz ve talep düzeyi ile örgütün finansal gücü gibi faktörler ücretlerin belirlenmesinde etkin bir rol oynar. </a:t>
            </a:r>
          </a:p>
        </p:txBody>
      </p:sp>
    </p:spTree>
    <p:extLst>
      <p:ext uri="{BB962C8B-B14F-4D97-AF65-F5344CB8AC3E}">
        <p14:creationId xmlns:p14="http://schemas.microsoft.com/office/powerpoint/2010/main" val="38807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C00000"/>
                </a:solidFill>
              </a:rPr>
              <a:t>Ücretlendirme Sistemleri</a:t>
            </a:r>
          </a:p>
        </p:txBody>
      </p:sp>
      <p:sp>
        <p:nvSpPr>
          <p:cNvPr id="3" name="İçerik Yer Tutucusu 2"/>
          <p:cNvSpPr>
            <a:spLocks noGrp="1"/>
          </p:cNvSpPr>
          <p:nvPr>
            <p:ph idx="1"/>
          </p:nvPr>
        </p:nvSpPr>
        <p:spPr/>
        <p:txBody>
          <a:bodyPr>
            <a:normAutofit lnSpcReduction="10000"/>
          </a:bodyPr>
          <a:lstStyle/>
          <a:p>
            <a:pPr marL="0" indent="0">
              <a:buNone/>
            </a:pPr>
            <a:r>
              <a:rPr lang="tr-TR" dirty="0" smtClean="0"/>
              <a:t> </a:t>
            </a:r>
            <a:r>
              <a:rPr lang="tr-TR" b="1" dirty="0">
                <a:solidFill>
                  <a:srgbClr val="C00000"/>
                </a:solidFill>
              </a:rPr>
              <a:t>Zamana göre ücret sistemi: </a:t>
            </a:r>
            <a:r>
              <a:rPr lang="tr-TR" dirty="0"/>
              <a:t>Bu sistemde, </a:t>
            </a:r>
            <a:r>
              <a:rPr lang="tr-TR" dirty="0" smtClean="0"/>
              <a:t>iş görenin </a:t>
            </a:r>
            <a:r>
              <a:rPr lang="tr-TR" dirty="0"/>
              <a:t>yaptığı işin miktarı, niteliği gibi faktörler değil, sadece </a:t>
            </a:r>
            <a:r>
              <a:rPr lang="tr-TR" dirty="0" smtClean="0"/>
              <a:t>iş görenin </a:t>
            </a:r>
            <a:r>
              <a:rPr lang="tr-TR" dirty="0"/>
              <a:t>örgüt için ayırdığı zaman faktörü dikkate </a:t>
            </a:r>
            <a:r>
              <a:rPr lang="tr-TR" dirty="0" smtClean="0"/>
              <a:t>alınır.</a:t>
            </a:r>
          </a:p>
          <a:p>
            <a:pPr marL="0" indent="0">
              <a:buNone/>
            </a:pPr>
            <a:r>
              <a:rPr lang="tr-TR" b="1" dirty="0" smtClean="0">
                <a:solidFill>
                  <a:srgbClr val="C00000"/>
                </a:solidFill>
              </a:rPr>
              <a:t>Primli </a:t>
            </a:r>
            <a:r>
              <a:rPr lang="tr-TR" b="1" dirty="0">
                <a:solidFill>
                  <a:srgbClr val="C00000"/>
                </a:solidFill>
              </a:rPr>
              <a:t>ücret sistemi: </a:t>
            </a:r>
            <a:r>
              <a:rPr lang="tr-TR" dirty="0"/>
              <a:t>Belirlenen kök bir ücrete, zamandan, maliyetten elde edilen tasarrufun, verim ve kalitenin artışı sonucunda elde edilen gelirinin bir kısmının </a:t>
            </a:r>
            <a:r>
              <a:rPr lang="tr-TR" dirty="0" smtClean="0"/>
              <a:t>iş görene </a:t>
            </a:r>
            <a:r>
              <a:rPr lang="tr-TR" dirty="0"/>
              <a:t>ek olarak verilmesine dayanan sistemdir. </a:t>
            </a:r>
          </a:p>
        </p:txBody>
      </p:sp>
    </p:spTree>
    <p:extLst>
      <p:ext uri="{BB962C8B-B14F-4D97-AF65-F5344CB8AC3E}">
        <p14:creationId xmlns:p14="http://schemas.microsoft.com/office/powerpoint/2010/main" val="2710144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İşletmelerin sahip olduğu en önemli kaynak, insan kaynağıdır.</a:t>
            </a:r>
          </a:p>
          <a:p>
            <a:pPr marL="0" indent="0">
              <a:buNone/>
            </a:pPr>
            <a:r>
              <a:rPr lang="tr-TR" dirty="0" smtClean="0"/>
              <a:t>İKY, daha iyi ve etkin yollar bulmak suretiyle verimlilik oranını yükseltir; çalışanların iş yaşam kalitesini iyileştirerek işletmenin verimlilik artışına katkıda bulunur.</a:t>
            </a:r>
            <a:endParaRPr lang="tr-TR" dirty="0"/>
          </a:p>
        </p:txBody>
      </p:sp>
    </p:spTree>
    <p:extLst>
      <p:ext uri="{BB962C8B-B14F-4D97-AF65-F5344CB8AC3E}">
        <p14:creationId xmlns:p14="http://schemas.microsoft.com/office/powerpoint/2010/main" val="41155282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C00000"/>
                </a:solidFill>
              </a:rPr>
              <a:t>PERFORMANS DEĞERLEMESİ</a:t>
            </a:r>
            <a:endParaRPr lang="tr-TR" dirty="0">
              <a:solidFill>
                <a:srgbClr val="C00000"/>
              </a:solidFill>
            </a:endParaRPr>
          </a:p>
        </p:txBody>
      </p:sp>
      <p:sp>
        <p:nvSpPr>
          <p:cNvPr id="3" name="İçerik Yer Tutucusu 2"/>
          <p:cNvSpPr>
            <a:spLocks noGrp="1"/>
          </p:cNvSpPr>
          <p:nvPr>
            <p:ph idx="1"/>
          </p:nvPr>
        </p:nvSpPr>
        <p:spPr>
          <a:xfrm>
            <a:off x="457200" y="1600200"/>
            <a:ext cx="8229600" cy="5257800"/>
          </a:xfrm>
        </p:spPr>
        <p:txBody>
          <a:bodyPr>
            <a:normAutofit fontScale="92500" lnSpcReduction="10000"/>
          </a:bodyPr>
          <a:lstStyle/>
          <a:p>
            <a:pPr marL="0" indent="0">
              <a:buNone/>
            </a:pPr>
            <a:r>
              <a:rPr lang="tr-TR" dirty="0" smtClean="0"/>
              <a:t>Etkin bir ücret sisteminin kurulmasında etkili olan diğer faktörler:</a:t>
            </a:r>
          </a:p>
          <a:p>
            <a:pPr marL="0" indent="0">
              <a:buNone/>
            </a:pPr>
            <a:r>
              <a:rPr lang="tr-TR" dirty="0" smtClean="0"/>
              <a:t>İşçinin kabiliyetleri, hizmet süresi, yaşı, eğitim durumu, işin kalitesi, kaza durumu, işin sağlığa zarar verme derecesi, </a:t>
            </a:r>
            <a:r>
              <a:rPr lang="tr-TR" dirty="0" err="1" smtClean="0"/>
              <a:t>vb</a:t>
            </a:r>
            <a:r>
              <a:rPr lang="tr-TR" dirty="0" smtClean="0"/>
              <a:t> hususlar. Ücretin oluşmasında işin kendisi ile ilgili olan faktörlerin yanında işçi ve diğer hususlarla ilgili faktörlerde vardır. İyi bir ücret sistemi ve politikasının izlenmesi ve iyi bir işçilik verimi için liyakat değerlemesine ihtiyaç vardır. Değerlendirme sisteminin devamıdır. Liyakat takdiri işçinin genel olarak işe adapte olma kabiliyetinin ölçülmesidir.</a:t>
            </a:r>
            <a:endParaRPr lang="tr-TR" dirty="0"/>
          </a:p>
        </p:txBody>
      </p:sp>
    </p:spTree>
    <p:extLst>
      <p:ext uri="{BB962C8B-B14F-4D97-AF65-F5344CB8AC3E}">
        <p14:creationId xmlns:p14="http://schemas.microsoft.com/office/powerpoint/2010/main" val="5537276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425593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İnsan Kaynakları Yönetiminin tanımı</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Genel olarak, bir organizasyondaki tüm çalışanlar “insan kaynakları” </a:t>
            </a:r>
            <a:r>
              <a:rPr lang="tr-TR" dirty="0" err="1" smtClean="0"/>
              <a:t>nı</a:t>
            </a:r>
            <a:r>
              <a:rPr lang="tr-TR" dirty="0" smtClean="0"/>
              <a:t> oluşturur. Daha açık bir ifadeyle, organizasyondaki üst, orta ve alt </a:t>
            </a:r>
            <a:r>
              <a:rPr lang="tr-TR" dirty="0" err="1" smtClean="0"/>
              <a:t>kadame</a:t>
            </a:r>
            <a:r>
              <a:rPr lang="tr-TR" dirty="0" smtClean="0"/>
              <a:t> yöneticiler, teknik personel, danışman olarak istihdam edilen personel, tam-süreli ya da kısmi süreli çalışan personel, işçi ve memurlar ve diğer şekillerde istihdam edilen tüm personel organizasyonun insan kaynaklarını oluşturur.</a:t>
            </a:r>
            <a:endParaRPr lang="tr-TR" dirty="0"/>
          </a:p>
        </p:txBody>
      </p:sp>
    </p:spTree>
    <p:extLst>
      <p:ext uri="{BB962C8B-B14F-4D97-AF65-F5344CB8AC3E}">
        <p14:creationId xmlns:p14="http://schemas.microsoft.com/office/powerpoint/2010/main" val="685080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741368"/>
          </a:xfrm>
        </p:spPr>
        <p:txBody>
          <a:bodyPr>
            <a:normAutofit/>
          </a:bodyPr>
          <a:lstStyle/>
          <a:p>
            <a:pPr marL="0" indent="0">
              <a:buNone/>
            </a:pPr>
            <a:r>
              <a:rPr lang="tr-TR" dirty="0" smtClean="0">
                <a:solidFill>
                  <a:srgbClr val="FF0000"/>
                </a:solidFill>
              </a:rPr>
              <a:t>İKY süreci hangi aşamalardan oluşur?</a:t>
            </a:r>
          </a:p>
          <a:p>
            <a:r>
              <a:rPr lang="tr-TR" dirty="0" smtClean="0"/>
              <a:t>İş analizlerinin yapılması</a:t>
            </a:r>
          </a:p>
          <a:p>
            <a:r>
              <a:rPr lang="tr-TR" dirty="0" smtClean="0"/>
              <a:t>İnsan kaynakları planlaması</a:t>
            </a:r>
          </a:p>
          <a:p>
            <a:r>
              <a:rPr lang="tr-TR" dirty="0" smtClean="0"/>
              <a:t>İş başvurularının alınması</a:t>
            </a:r>
          </a:p>
          <a:p>
            <a:r>
              <a:rPr lang="tr-TR" dirty="0" smtClean="0"/>
              <a:t>Personel seçiminin yapılması</a:t>
            </a:r>
          </a:p>
          <a:p>
            <a:r>
              <a:rPr lang="tr-TR" dirty="0" smtClean="0"/>
              <a:t>İşe alıştırma, eğitim ve geliştirme</a:t>
            </a:r>
          </a:p>
          <a:p>
            <a:r>
              <a:rPr lang="tr-TR" dirty="0" smtClean="0"/>
              <a:t>Performans değerleme</a:t>
            </a:r>
          </a:p>
          <a:p>
            <a:r>
              <a:rPr lang="tr-TR" dirty="0" smtClean="0"/>
              <a:t>Kariyer planlaması</a:t>
            </a:r>
          </a:p>
          <a:p>
            <a:r>
              <a:rPr lang="tr-TR" dirty="0" smtClean="0"/>
              <a:t>Ücret yönetimi</a:t>
            </a:r>
          </a:p>
          <a:p>
            <a:r>
              <a:rPr lang="tr-TR" dirty="0" smtClean="0"/>
              <a:t>İş sağlığı ve güvenliği</a:t>
            </a:r>
          </a:p>
          <a:p>
            <a:r>
              <a:rPr lang="tr-TR" dirty="0" smtClean="0"/>
              <a:t>İşçi-işveren ilişkileri</a:t>
            </a:r>
            <a:endParaRPr lang="tr-TR" dirty="0"/>
          </a:p>
        </p:txBody>
      </p:sp>
    </p:spTree>
    <p:extLst>
      <p:ext uri="{BB962C8B-B14F-4D97-AF65-F5344CB8AC3E}">
        <p14:creationId xmlns:p14="http://schemas.microsoft.com/office/powerpoint/2010/main" val="349685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İKY </a:t>
            </a:r>
            <a:r>
              <a:rPr lang="tr-TR" dirty="0" err="1" smtClean="0">
                <a:solidFill>
                  <a:srgbClr val="C00000"/>
                </a:solidFill>
              </a:rPr>
              <a:t>nin</a:t>
            </a:r>
            <a:r>
              <a:rPr lang="tr-TR" dirty="0" smtClean="0">
                <a:solidFill>
                  <a:srgbClr val="C00000"/>
                </a:solidFill>
              </a:rPr>
              <a:t> amaçları</a:t>
            </a:r>
            <a:endParaRPr lang="tr-TR" dirty="0">
              <a:solidFill>
                <a:srgbClr val="C00000"/>
              </a:solidFill>
            </a:endParaRPr>
          </a:p>
        </p:txBody>
      </p:sp>
      <p:sp>
        <p:nvSpPr>
          <p:cNvPr id="3" name="İçerik Yer Tutucusu 2"/>
          <p:cNvSpPr>
            <a:spLocks noGrp="1"/>
          </p:cNvSpPr>
          <p:nvPr>
            <p:ph idx="1"/>
          </p:nvPr>
        </p:nvSpPr>
        <p:spPr/>
        <p:txBody>
          <a:bodyPr>
            <a:normAutofit fontScale="77500" lnSpcReduction="20000"/>
          </a:bodyPr>
          <a:lstStyle/>
          <a:p>
            <a:r>
              <a:rPr lang="tr-TR" dirty="0" smtClean="0"/>
              <a:t>Örgütü amaçlarına ulaşmasına yardımcı olmak</a:t>
            </a:r>
          </a:p>
          <a:p>
            <a:r>
              <a:rPr lang="tr-TR" dirty="0" smtClean="0"/>
              <a:t>Çalışanların  beceri ve yeteneklerini etkin bir şekilde kullanarak istihdam edilmelerini sağlamak</a:t>
            </a:r>
          </a:p>
          <a:p>
            <a:r>
              <a:rPr lang="tr-TR" dirty="0" smtClean="0"/>
              <a:t>İyi eğitilmiş ve motive edilmiş personel seçimi yapmak</a:t>
            </a:r>
          </a:p>
          <a:p>
            <a:r>
              <a:rPr lang="tr-TR" dirty="0" smtClean="0"/>
              <a:t>Personelde iş doyumu kendine güvenme ihtiyaçlarını arttırmak</a:t>
            </a:r>
          </a:p>
          <a:p>
            <a:r>
              <a:rPr lang="tr-TR" dirty="0" smtClean="0"/>
              <a:t>İş yaşamının kalitesini yükseltmek</a:t>
            </a:r>
          </a:p>
          <a:p>
            <a:r>
              <a:rPr lang="tr-TR" dirty="0" smtClean="0"/>
              <a:t>İKY politika ve uygulamalarını tüm çalışanlara </a:t>
            </a:r>
            <a:r>
              <a:rPr lang="tr-TR" dirty="0" err="1" smtClean="0"/>
              <a:t>aktarabilmek,iletişim</a:t>
            </a:r>
            <a:r>
              <a:rPr lang="tr-TR" dirty="0" smtClean="0"/>
              <a:t> kurmak</a:t>
            </a:r>
          </a:p>
          <a:p>
            <a:r>
              <a:rPr lang="tr-TR" dirty="0" smtClean="0"/>
              <a:t>İş ahlakı ve sosyal sorumluluk konularında yardımcı olmak</a:t>
            </a:r>
          </a:p>
          <a:p>
            <a:r>
              <a:rPr lang="tr-TR" dirty="0" smtClean="0"/>
              <a:t>Bireylerin, gurupların, işletmenin ve toplumun karşılıklı çıkarlarını dikkate alan değişim yönetimini gerçekleştirmek</a:t>
            </a:r>
            <a:endParaRPr lang="tr-TR" dirty="0"/>
          </a:p>
        </p:txBody>
      </p:sp>
    </p:spTree>
    <p:extLst>
      <p:ext uri="{BB962C8B-B14F-4D97-AF65-F5344CB8AC3E}">
        <p14:creationId xmlns:p14="http://schemas.microsoft.com/office/powerpoint/2010/main" val="4258337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C00000"/>
                </a:solidFill>
              </a:rPr>
              <a:t>İŞ ANALİZLERİ</a:t>
            </a:r>
            <a:endParaRPr lang="tr-TR"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İş analizi, işletmede </a:t>
            </a:r>
            <a:r>
              <a:rPr lang="tr-TR" dirty="0" smtClean="0"/>
              <a:t>yapılmakta olan </a:t>
            </a:r>
            <a:r>
              <a:rPr lang="tr-TR" dirty="0" smtClean="0"/>
              <a:t>işler hakkında gerekli bilgilerin toplanması, değerlendirilmesi ve örgütlendirilmesidir. İş analizinde aşağıdaki sorulara uygun cevaplar aranır:</a:t>
            </a:r>
          </a:p>
          <a:p>
            <a:r>
              <a:rPr lang="tr-TR" dirty="0" smtClean="0"/>
              <a:t>Personel ne işe yarıyor?</a:t>
            </a:r>
          </a:p>
          <a:p>
            <a:r>
              <a:rPr lang="tr-TR" dirty="0" smtClean="0"/>
              <a:t>Personel işini nasıl yapıyor?</a:t>
            </a:r>
          </a:p>
          <a:p>
            <a:r>
              <a:rPr lang="tr-TR" dirty="0" smtClean="0"/>
              <a:t>Ne çeşit makine, araç gereçler gerekiyor?</a:t>
            </a:r>
          </a:p>
          <a:p>
            <a:r>
              <a:rPr lang="tr-TR" dirty="0" smtClean="0"/>
              <a:t>Hangi çıktılar (mal ve hizmet) elde ediliyor?</a:t>
            </a:r>
          </a:p>
          <a:p>
            <a:r>
              <a:rPr lang="tr-TR" dirty="0" smtClean="0"/>
              <a:t>Ne çeşit yetenek, bilgi ve deneyim gerekiyor?</a:t>
            </a:r>
          </a:p>
          <a:p>
            <a:r>
              <a:rPr lang="tr-TR" dirty="0" smtClean="0"/>
              <a:t>İşler hangi çalışma koşullarında yapılıyor?</a:t>
            </a:r>
            <a:endParaRPr lang="tr-TR" dirty="0"/>
          </a:p>
        </p:txBody>
      </p:sp>
    </p:spTree>
    <p:extLst>
      <p:ext uri="{BB962C8B-B14F-4D97-AF65-F5344CB8AC3E}">
        <p14:creationId xmlns:p14="http://schemas.microsoft.com/office/powerpoint/2010/main" val="3073558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t>İş analiziyle elde edilen bilgilerin uygulamaları</a:t>
            </a:r>
            <a:endParaRPr lang="tr-TR" sz="3200" dirty="0"/>
          </a:p>
        </p:txBody>
      </p:sp>
      <p:sp>
        <p:nvSpPr>
          <p:cNvPr id="3" name="İçerik Yer Tutucusu 2"/>
          <p:cNvSpPr>
            <a:spLocks noGrp="1"/>
          </p:cNvSpPr>
          <p:nvPr>
            <p:ph idx="1"/>
          </p:nvPr>
        </p:nvSpPr>
        <p:spPr/>
        <p:txBody>
          <a:bodyPr>
            <a:normAutofit lnSpcReduction="10000"/>
          </a:bodyPr>
          <a:lstStyle/>
          <a:p>
            <a:r>
              <a:rPr lang="tr-TR" dirty="0" smtClean="0"/>
              <a:t>İş tanımları</a:t>
            </a:r>
          </a:p>
          <a:p>
            <a:r>
              <a:rPr lang="tr-TR" dirty="0" smtClean="0"/>
              <a:t>İş gerekleri</a:t>
            </a:r>
          </a:p>
          <a:p>
            <a:r>
              <a:rPr lang="tr-TR" dirty="0" smtClean="0"/>
              <a:t>İş standartları</a:t>
            </a:r>
          </a:p>
          <a:p>
            <a:pPr marL="0" indent="0">
              <a:buNone/>
            </a:pPr>
            <a:r>
              <a:rPr lang="tr-TR" dirty="0" smtClean="0"/>
              <a:t>İş analizi sonucunun çıktıları olan iş tanımları, iş gerekleri ve iş standartları, sadece </a:t>
            </a:r>
            <a:r>
              <a:rPr lang="tr-TR" dirty="0" err="1" smtClean="0"/>
              <a:t>iky</a:t>
            </a:r>
            <a:r>
              <a:rPr lang="tr-TR" dirty="0" smtClean="0"/>
              <a:t> kararlarının değil, aynı zamanda diğer işletme fonksiyonlarına ilişkin planlama, örgütleme, yürütme ve kontrol işlemlerinin temel dayanağını oluşturur.</a:t>
            </a:r>
            <a:endParaRPr lang="tr-TR" dirty="0"/>
          </a:p>
        </p:txBody>
      </p:sp>
    </p:spTree>
    <p:extLst>
      <p:ext uri="{BB962C8B-B14F-4D97-AF65-F5344CB8AC3E}">
        <p14:creationId xmlns:p14="http://schemas.microsoft.com/office/powerpoint/2010/main" val="49400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İNSAN KAYNAKLARI PLANLAMASI</a:t>
            </a:r>
            <a:endParaRPr lang="tr-TR" dirty="0">
              <a:solidFill>
                <a:srgbClr val="FF0000"/>
              </a:solidFill>
            </a:endParaRPr>
          </a:p>
        </p:txBody>
      </p:sp>
      <p:sp>
        <p:nvSpPr>
          <p:cNvPr id="3" name="İçerik Yer Tutucusu 2"/>
          <p:cNvSpPr>
            <a:spLocks noGrp="1"/>
          </p:cNvSpPr>
          <p:nvPr>
            <p:ph idx="1"/>
          </p:nvPr>
        </p:nvSpPr>
        <p:spPr>
          <a:xfrm>
            <a:off x="457200" y="1196752"/>
            <a:ext cx="8229600" cy="5661248"/>
          </a:xfrm>
        </p:spPr>
        <p:txBody>
          <a:bodyPr>
            <a:normAutofit fontScale="70000" lnSpcReduction="20000"/>
          </a:bodyPr>
          <a:lstStyle/>
          <a:p>
            <a:pPr marL="0" indent="0">
              <a:buNone/>
            </a:pPr>
            <a:r>
              <a:rPr lang="tr-TR" dirty="0" smtClean="0"/>
              <a:t>İşletmelerin gelecekteki insan kaynağını belirlemek ve karşılamak amacıyla yapılır. İşletmenin gelecekteki kısa ve uzun dönemdeki iş gücü arz ve talebi sistematik bir şekilde tahmin edilmektedir. İnsan kaynakları planlamasının talep ve arz olmak üzere iki boyutu olduğu ortaya çıkmaktadır.</a:t>
            </a:r>
          </a:p>
          <a:p>
            <a:pPr marL="0" indent="0">
              <a:buNone/>
            </a:pPr>
            <a:endParaRPr lang="tr-TR" dirty="0" smtClean="0"/>
          </a:p>
          <a:p>
            <a:pPr marL="0" indent="0">
              <a:buNone/>
            </a:pPr>
            <a:r>
              <a:rPr lang="tr-TR" dirty="0" smtClean="0">
                <a:solidFill>
                  <a:srgbClr val="FF0000"/>
                </a:solidFill>
              </a:rPr>
              <a:t>İnsan Kaynakları talebi: </a:t>
            </a:r>
            <a:r>
              <a:rPr lang="tr-TR" dirty="0" smtClean="0"/>
              <a:t>İşletmenin gelecekteki iş gücü ihtiyacı; dış çevre, işletme örgütü ve iş gücünde meydana gelen değişmeler sonucunda ortaya çıkmaktadır. İK talebinin tahmin edilmesinde; yöneticilerin deneyim ve görüşlerine dayanan tahmin yöntemleri, trend analizi ve diğer tahmin yöntemleri kullanılmaktadır.</a:t>
            </a:r>
          </a:p>
          <a:p>
            <a:pPr marL="0" indent="0">
              <a:buNone/>
            </a:pPr>
            <a:endParaRPr lang="tr-TR" dirty="0" smtClean="0"/>
          </a:p>
          <a:p>
            <a:pPr marL="0" indent="0">
              <a:buNone/>
            </a:pPr>
            <a:r>
              <a:rPr lang="tr-TR" dirty="0" smtClean="0">
                <a:solidFill>
                  <a:srgbClr val="FF0000"/>
                </a:solidFill>
              </a:rPr>
              <a:t>İnsan kaynakları arzı: </a:t>
            </a:r>
            <a:r>
              <a:rPr lang="tr-TR" dirty="0" smtClean="0"/>
              <a:t>İnsan kaynağı talebi tahmin edildikten sonra yapılması gereken iş, iş gücü ihtiyacının işletme içi ve işletme dışı kaynaklardan karşılanmasıdır. İşletme içi arz kaynağı , işletmede halen istihdam edilmekte olan çalışanların terfi, iş </a:t>
            </a:r>
            <a:r>
              <a:rPr lang="tr-TR" dirty="0" err="1" smtClean="0"/>
              <a:t>tansferi</a:t>
            </a:r>
            <a:r>
              <a:rPr lang="tr-TR" dirty="0" smtClean="0"/>
              <a:t> yada iş tenzili yoluyla boş olan görevlere atanmasıdır. İşletme dışı arz kaynağı ise, iş başvurularının çeşitli yöntemlerle sağlanıp dışarıdan iş gücü sağlanmasıdır.</a:t>
            </a:r>
            <a:endParaRPr lang="tr-TR" dirty="0"/>
          </a:p>
        </p:txBody>
      </p:sp>
    </p:spTree>
    <p:extLst>
      <p:ext uri="{BB962C8B-B14F-4D97-AF65-F5344CB8AC3E}">
        <p14:creationId xmlns:p14="http://schemas.microsoft.com/office/powerpoint/2010/main" val="1301400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74638"/>
            <a:ext cx="9144000" cy="1143000"/>
          </a:xfrm>
        </p:spPr>
        <p:txBody>
          <a:bodyPr>
            <a:normAutofit fontScale="90000"/>
          </a:bodyPr>
          <a:lstStyle/>
          <a:p>
            <a:pPr algn="l"/>
            <a:r>
              <a:rPr lang="tr-TR" dirty="0" smtClean="0">
                <a:solidFill>
                  <a:srgbClr val="C00000"/>
                </a:solidFill>
              </a:rPr>
              <a:t>İŞ BAŞVURULARININ ALINMASI VE PERSONEL SEÇİMİ </a:t>
            </a:r>
            <a:endParaRPr lang="tr-TR" dirty="0">
              <a:solidFill>
                <a:srgbClr val="C00000"/>
              </a:solidFill>
            </a:endParaRPr>
          </a:p>
        </p:txBody>
      </p:sp>
      <p:sp>
        <p:nvSpPr>
          <p:cNvPr id="3" name="İçerik Yer Tutucusu 2"/>
          <p:cNvSpPr>
            <a:spLocks noGrp="1"/>
          </p:cNvSpPr>
          <p:nvPr>
            <p:ph idx="1"/>
          </p:nvPr>
        </p:nvSpPr>
        <p:spPr/>
        <p:txBody>
          <a:bodyPr/>
          <a:lstStyle/>
          <a:p>
            <a:pPr marL="0" indent="0">
              <a:buNone/>
            </a:pPr>
            <a:r>
              <a:rPr lang="tr-TR" dirty="0" smtClean="0"/>
              <a:t>İK planlaması tamamlandıktan sonra, iş gücü ihtiyacı ya işletme içi kaynaklardan, yada işletme dışı kaynaklardan yararlanma , eğitim, geliştirme ve kariyer çalışmalarının yapılmasını gerektirir. Dış kaynaklar, iş başvurularının toplanması ve personel seçimi süreçleriyle sağlanmaktadır.</a:t>
            </a:r>
            <a:endParaRPr lang="tr-TR" dirty="0"/>
          </a:p>
        </p:txBody>
      </p:sp>
    </p:spTree>
    <p:extLst>
      <p:ext uri="{BB962C8B-B14F-4D97-AF65-F5344CB8AC3E}">
        <p14:creationId xmlns:p14="http://schemas.microsoft.com/office/powerpoint/2010/main" val="17894974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1163</Words>
  <Application>Microsoft Office PowerPoint</Application>
  <PresentationFormat>Ekran Gösterisi (4:3)</PresentationFormat>
  <Paragraphs>116</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İnsan Kaynakları Yönetimi</vt:lpstr>
      <vt:lpstr>PowerPoint Sunusu</vt:lpstr>
      <vt:lpstr>İnsan Kaynakları Yönetiminin tanımı</vt:lpstr>
      <vt:lpstr>PowerPoint Sunusu</vt:lpstr>
      <vt:lpstr>İKY nin amaçları</vt:lpstr>
      <vt:lpstr>İŞ ANALİZLERİ</vt:lpstr>
      <vt:lpstr>İş analiziyle elde edilen bilgilerin uygulamaları</vt:lpstr>
      <vt:lpstr>İNSAN KAYNAKLARI PLANLAMASI</vt:lpstr>
      <vt:lpstr>İŞ BAŞVURULARININ ALINMASI VE PERSONEL SEÇİMİ </vt:lpstr>
      <vt:lpstr>İş başvurularının alınması</vt:lpstr>
      <vt:lpstr>PowerPoint Sunusu</vt:lpstr>
      <vt:lpstr>İŞE ALIŞTIRMA, EĞİTİM VE GELİŞTİRME İşe alma kararı verilen personelin, işe başlamadan önce çalışacağı firmayı tanıması ve bazı eğitim programlarına katılması gerekir.</vt:lpstr>
      <vt:lpstr>PowerPoint Sunusu</vt:lpstr>
      <vt:lpstr>PERFORMANS DEĞERLEME</vt:lpstr>
      <vt:lpstr>PowerPoint Sunusu</vt:lpstr>
      <vt:lpstr>Performans değerleme yöntemleri</vt:lpstr>
      <vt:lpstr>KARİYER PLANLAMASI</vt:lpstr>
      <vt:lpstr>Kariyer planlaması sadece çalışanlar için değil,işletme içinde yararlıdır. Bazı yöneticiler, kariyer planlamasının sadece çalışanların sorumluluğunda olduğunu düşünürler. Çalışanlar kadar iletme yönetimi de sorumludur.</vt:lpstr>
      <vt:lpstr>Ücretlendirme Sistemleri</vt:lpstr>
      <vt:lpstr>PERFORMANS DEĞERLEMESİ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Kaynakları Yönetimi</dc:title>
  <dc:creator>Irem PELIT</dc:creator>
  <cp:lastModifiedBy>IremPELİT</cp:lastModifiedBy>
  <cp:revision>23</cp:revision>
  <dcterms:created xsi:type="dcterms:W3CDTF">2017-11-21T16:00:45Z</dcterms:created>
  <dcterms:modified xsi:type="dcterms:W3CDTF">2017-11-22T19:07:41Z</dcterms:modified>
</cp:coreProperties>
</file>