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93" r:id="rId2"/>
    <p:sldId id="294" r:id="rId3"/>
    <p:sldId id="321" r:id="rId4"/>
    <p:sldId id="331" r:id="rId5"/>
    <p:sldId id="332" r:id="rId6"/>
    <p:sldId id="333" r:id="rId7"/>
    <p:sldId id="372" r:id="rId8"/>
    <p:sldId id="335" r:id="rId9"/>
    <p:sldId id="336" r:id="rId10"/>
    <p:sldId id="337" r:id="rId11"/>
    <p:sldId id="373" r:id="rId12"/>
    <p:sldId id="339" r:id="rId13"/>
    <p:sldId id="340" r:id="rId14"/>
    <p:sldId id="341" r:id="rId15"/>
    <p:sldId id="343" r:id="rId16"/>
    <p:sldId id="344" r:id="rId17"/>
    <p:sldId id="374" r:id="rId18"/>
    <p:sldId id="345" r:id="rId19"/>
    <p:sldId id="346" r:id="rId20"/>
    <p:sldId id="347" r:id="rId21"/>
    <p:sldId id="348" r:id="rId22"/>
    <p:sldId id="378" r:id="rId23"/>
    <p:sldId id="349" r:id="rId24"/>
    <p:sldId id="350" r:id="rId25"/>
    <p:sldId id="351" r:id="rId26"/>
    <p:sldId id="352" r:id="rId27"/>
    <p:sldId id="353" r:id="rId28"/>
    <p:sldId id="377" r:id="rId29"/>
    <p:sldId id="375" r:id="rId30"/>
    <p:sldId id="356" r:id="rId31"/>
    <p:sldId id="358" r:id="rId32"/>
    <p:sldId id="357" r:id="rId33"/>
    <p:sldId id="359" r:id="rId34"/>
    <p:sldId id="360" r:id="rId35"/>
    <p:sldId id="361" r:id="rId36"/>
    <p:sldId id="362" r:id="rId37"/>
    <p:sldId id="363" r:id="rId38"/>
    <p:sldId id="365" r:id="rId39"/>
    <p:sldId id="366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/>
    <p:restoredTop sz="94553"/>
  </p:normalViewPr>
  <p:slideViewPr>
    <p:cSldViewPr>
      <p:cViewPr>
        <p:scale>
          <a:sx n="76" d="100"/>
          <a:sy n="76" d="100"/>
        </p:scale>
        <p:origin x="-12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E797-679A-45FD-9CA9-9466244E1A9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01CB-40A1-453D-9B6C-E61DA4F6D2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87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82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38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20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57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33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45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194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8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837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035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34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72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558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270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940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823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77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09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788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045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006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9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765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89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50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15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6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55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558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36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5D6A1452-50CE-4D58-8276-5859ABA486F7}"/>
              </a:ext>
            </a:extLst>
          </p:cNvPr>
          <p:cNvSpPr/>
          <p:nvPr/>
        </p:nvSpPr>
        <p:spPr>
          <a:xfrm>
            <a:off x="22387" y="2796596"/>
            <a:ext cx="9121613" cy="1155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DBEB8B7-96B6-4E46-8AC9-043A0782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70" y="2953425"/>
            <a:ext cx="7772400" cy="841369"/>
          </a:xfrm>
        </p:spPr>
        <p:txBody>
          <a:bodyPr>
            <a:normAutofit/>
          </a:bodyPr>
          <a:lstStyle/>
          <a:p>
            <a:r>
              <a:rPr lang="tr-TR" sz="4000" b="1" dirty="0"/>
              <a:t>ACİL TAŞIMA TEKNİKLERİ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3DA44D92-54F9-4A98-90A1-48D9FC0C4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16" y="4334480"/>
            <a:ext cx="2659308" cy="199448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8E870752-9BDB-485B-A77D-2D21D590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4" y="4365104"/>
            <a:ext cx="2659307" cy="199448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8AD5F98B-54F8-4623-B0E1-25D2FB217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19" y="4322184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305FA0FB-B3EA-4AA5-A38D-13E971F0F22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7910"/>
            <a:ext cx="7992888" cy="273719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tr-TR" sz="2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Özellikle çok kilolu ve kurtarıcıdan daha iri yapılı hasta/yaralının taşınması gerekiyorsa ve dar, basık ve geçiş güçlüğü olan yerden çıkarmalarda herhangi bir yaralanmaya neden olmamak için seçilebilecek bir yöntemdir.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tr-TR" sz="2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Sürükleme yöntemleri ayak bileklerinden ya da koltuk altından tutarak sürükleme şeklinde uygulanabilir.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Sürükleme Yöntemi</a:t>
            </a:r>
            <a:endParaRPr lang="tr-TR" sz="2700" i="1" dirty="0">
              <a:latin typeface="+mn-lt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CF7077E7-D043-0D44-BCA8-AFEF2654E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13" y="4506446"/>
            <a:ext cx="2592288" cy="194421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A40ADCBD-7F9E-8148-A72C-DC3BB2691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89534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FFD1D5ED-6885-4C8F-A015-C3F3BF23601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56" y="1566963"/>
            <a:ext cx="8064896" cy="3359354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Bilinci açık olan çocuklar ya da zayıf yetişkinler için kullanışlı bir yöntemdir.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Bir elle hasta/yaralının dizlerinin altından tutularak destek alınır.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Diğer elle gövdenin ağırlığı yüklenerek sırtından kavranır.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Hasta/yaralıya kollarını ilk yardımcı boynuna dolaması söylenir.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Ağırlık dizlere verilerek kalkılır.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735" y="4852041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303" y="4852041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49" y="4869160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xmlns="" id="{B39D8023-C75B-4ABE-960D-A43A575D566E}"/>
              </a:ext>
            </a:extLst>
          </p:cNvPr>
          <p:cNvSpPr txBox="1">
            <a:spLocks/>
          </p:cNvSpPr>
          <p:nvPr/>
        </p:nvSpPr>
        <p:spPr>
          <a:xfrm>
            <a:off x="449392" y="217673"/>
            <a:ext cx="757118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Tek Kişilik Taşıma Teknikleri</a:t>
            </a:r>
            <a:r>
              <a:rPr lang="tr-TR" sz="3600" i="1" dirty="0"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  <a:ea typeface="Calibri" panose="020F0502020204030204" pitchFamily="34" charset="0"/>
              </a:rPr>
              <a:t>Kucakta Taşıma (Önde Beşik) Yöntemi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68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41B311A2-72C9-439F-980A-D98CEEC0155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5040560" cy="37816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Hafif ve yürüyebilecek durumdaki hasta/yaralıların taşınmasında kullanılır.</a:t>
            </a:r>
          </a:p>
          <a:p>
            <a:pPr lvl="1" algn="just">
              <a:spcBef>
                <a:spcPts val="1200"/>
              </a:spcBef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 hasta/yaralının bir kolunu kendi boynuna dolayarak destek verir.</a:t>
            </a:r>
          </a:p>
          <a:p>
            <a:pPr lvl="1" algn="just">
              <a:spcBef>
                <a:spcPts val="1200"/>
              </a:spcBef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 boşta kalan kolu ile de hasta/yaralının belini tutarak yardım eder.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/>
              <a:t>Omuzdan Destek Alarak Taşıma (</a:t>
            </a:r>
            <a:r>
              <a:rPr lang="tr-TR" sz="2400" i="1" dirty="0">
                <a:ea typeface="Calibri" panose="020F0502020204030204" pitchFamily="34" charset="0"/>
              </a:rPr>
              <a:t>Yan Koltuk Desteği)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23EFF5D-DFAC-E944-BEC9-E5915B879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1916832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4732B348-E1B1-E849-BF3C-1523446E8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3933056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2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F325D45A-29F3-4A70-9457-75AD54D5977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91265"/>
            <a:ext cx="7992888" cy="291785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Bilinci açık hasta/yaralının taşınmasında tercih edilen bir yöntemdir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Uygulama basamakları şu şekildir: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 hasta/yaralıya sırtı dönük olarak çömelir ve bacaklarını kavrar.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kolları ilk yardımcının göğsünde birleştirilir.</a:t>
            </a:r>
          </a:p>
          <a:p>
            <a:pPr lvl="1"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Ağırlık dizlere verilerek hasta/yaralı kaldırılır.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Sırtta Taşıma (Denk Kayışı)</a:t>
            </a:r>
            <a:endParaRPr lang="tr-TR" sz="2700" i="1" dirty="0"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7948C15-B140-3F49-93FA-0A15B378D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9" y="4658575"/>
            <a:ext cx="2400000" cy="1800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6B2C7F7B-2153-A946-AEAE-EE169FD0E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9" y="4658576"/>
            <a:ext cx="2400000" cy="180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0318CA11-1088-D743-8D10-023C1BDD5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77" y="466734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5EB95FA6-F41B-47A7-B636-E9DA00BD2CA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11071"/>
            <a:ext cx="8406209" cy="339545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r-TR" sz="2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Yürüyemeyen ya da bilinci kapalı hasta/yaralının taşınmasında kullanılabilir.  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İlk yardımcı hasta/yaralıyı oturur duruma getirir.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Çömelerek sağ kolunu bacaklarının arasından geçirir.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Vücudunu sağ omzuna alır.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Sol el ile sağ elini tutar, ağırlığı dizlerine vererek kalkar.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Hasta/yaralının önde boşta kalan bileği kavranarak hızla olay yerinden uzaklaştırılır.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Omuzda Taşıma (İtfaiyeci 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0E6F8669-9CE8-FF44-9FD7-F0F5E6EA7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0" y="4977352"/>
            <a:ext cx="2160000" cy="1620000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xmlns="" id="{5C1840B9-7D62-3844-85A5-AF7115FCD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94" y="4941168"/>
            <a:ext cx="2160000" cy="1620000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B2DE963B-5CDF-FC4F-B86A-824252691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17" y="4977352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8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C5B36572-0D79-43E9-BB6E-5F345985E3F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640021"/>
            <a:ext cx="8024230" cy="244827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ciddi bir yaralanması yoksa ve kendisi de yardım edebiliyorsa iki, üç veya dört elle altın beşik yapılarak taşınabilir. Uygulama basamakları şu şekildedir:</a:t>
            </a:r>
          </a:p>
          <a:p>
            <a:pPr marL="0" indent="0" algn="just"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İki elle:</a:t>
            </a:r>
          </a:p>
          <a:p>
            <a:pPr marL="0" indent="0" algn="just"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yardımcıların birer elleri boşta kalır, bu elleri birbirlerinin   omzuna koyarlar, diğer elleri ile bileklerinden kavrayarak hasta/yaralı oturtulur.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İki Kişi İle Ellerin Üzerinde Taşıma (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ltın Beşik 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FB18B446-9923-1E48-8A04-E8B9B7DFD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87912"/>
            <a:ext cx="2400000" cy="1800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62380A9C-FE16-0D45-B427-022E5C7AA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14" y="4687912"/>
            <a:ext cx="2400000" cy="180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E453B1B6-0172-6844-A491-E54414ADF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68" y="468791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B4BF77F3-A32A-459A-831A-A95EC807383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6" y="1706953"/>
            <a:ext cx="8496944" cy="2520480"/>
          </a:xfrm>
        </p:spPr>
        <p:txBody>
          <a:bodyPr>
            <a:noAutofit/>
          </a:bodyPr>
          <a:lstStyle/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Üç elle: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Birinci ilk yardımcı; bir eli ile ikinci ilk yardımcının omzunu kavrar, diğer eli ile ikinci ilk yardımcının el bileğini kavrar.</a:t>
            </a: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İkinci ilk yardımcı; bir el ile birinci ilk yardımcının bileğini, diğer eli ile de kendi bileğini kavrar.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56D7EF8D-7881-E548-8475-F5413BF9D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9" y="4149080"/>
            <a:ext cx="24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F5F08E2C-C2F6-914C-ACA4-C3EE7314C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6" y="4152574"/>
            <a:ext cx="2400000" cy="180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118B3632-A0BE-8245-A9A5-5155E2A39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42" y="4123545"/>
            <a:ext cx="2400000" cy="1800000"/>
          </a:xfrm>
          <a:prstGeom prst="rect">
            <a:avLst/>
          </a:prstGeom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İki Kişi İle Ellerin Üzerinde Taşıma (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ltın Beşik Yöntemi)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61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285D0681-4C62-4031-AECF-3C5DC39AD98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1772816"/>
            <a:ext cx="5184576" cy="1728191"/>
          </a:xfrm>
        </p:spPr>
        <p:txBody>
          <a:bodyPr>
            <a:noAutofit/>
          </a:bodyPr>
          <a:lstStyle/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Dört elle: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yardımcılar bir elleri ile diğer el bileklerini, öbür elleri ile de birbirlerinin bileklerini kavrarlar.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46" y="38971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8684" y="38971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980" y="38971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46" y="1909413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İki Kişi İle Ellerin Üzerinde Taşıma (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ltın Beşik Yöntemi)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87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6B9C5A4D-0E32-4502-9E60-F447E67B2B7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35" y="1624487"/>
            <a:ext cx="7992888" cy="3024336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Hasta/yaralı bir yerden kaldırılarak hemen başka bir yere aktarılacaksa kullanılır.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İlk yardımcılardan biri sırtı hasta/yaralıya dönük olacak şekilde bacakları arasına çömelir ve elleri ile hasta/yaralının dizlerinin altından kavrar.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İkinci ilk yardımcı hasta/yaralının baş tarafına geçerek kolları ile koltuk altlarından kavrar. Bu şekilde kaldırarak taşırlar.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/>
              <a:t>Kollar Ve Bacaklardan Tutarak Taşıma (</a:t>
            </a:r>
            <a:r>
              <a:rPr lang="tr-TR" sz="2400" i="1" dirty="0" err="1"/>
              <a:t>T</a:t>
            </a:r>
            <a:r>
              <a:rPr lang="tr-TR" sz="2400" i="1" dirty="0" err="1">
                <a:latin typeface="+mn-lt"/>
                <a:ea typeface="Calibri" panose="020F0502020204030204" pitchFamily="34" charset="0"/>
              </a:rPr>
              <a:t>eskereci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5D4302DD-4274-524B-9A64-3C0DF8ECB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1" y="4581128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2E07AE0-CBBD-6646-A13F-3A6EF5641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7" y="4581128"/>
            <a:ext cx="2400000" cy="180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4CFC7E77-BE73-9A49-9CC7-E0D0BD5B3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3" y="458112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7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2CA9005C-9B53-4640-A98B-8DFDA5DF412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20888"/>
            <a:ext cx="5544616" cy="2448272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İlk yardımcılar hasta/yaralının bir kolunu kendi boyunlarına dolayarak destek verirler.</a:t>
            </a:r>
          </a:p>
          <a:p>
            <a:pPr lvl="0" algn="just"/>
            <a:r>
              <a:rPr lang="tr-TR" sz="2400" dirty="0"/>
              <a:t>İlk yardımcılar boşta kalan kolları ile de hasta/yaralının belini tutarak yardım ederler.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Omuzdan destek alarak taşıma (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Y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an koltuk desteği)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F3BE881-1C33-9548-878D-AFE8EAC52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25" y="2564904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E3D7EB16-F733-46B3-B170-4FAF1745340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3151262" cy="781287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  <a:endParaRPr lang="tr-TR" sz="4000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F4AE6745-73CB-43A8-9AA2-02BBA2E6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03244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Temel kurallar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Acil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Araç içerisindeki hasta/yaralının taşınması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 kişilik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Birden fazla kişi ile yapılan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Sedye ile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Baş-boyun ya da omurga yaralanması olan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hasta/yaralıda</a:t>
            </a:r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taşıma teknikleri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Özet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1598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7F5BF4CD-BFC4-4D84-9F67-6FCC9E1770C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845024"/>
            <a:ext cx="4824536" cy="4104256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Hasta/yaralının bilinçli olması gereklidir.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Özellikle merdiven inip çıkarken çok kullanışlı bir yöntemdir.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İki ilk yardımcı tarafından uygulanır.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Biri sandalyeyi arka taraftan, oturulacak kısma yakın bir yerden, diğeri sandalyenin ön bacaklarını aşağı kısmından kavrayarak taşır.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Sandalye İle Taşıma</a:t>
            </a:r>
            <a:endParaRPr lang="tr-TR" sz="2700" i="1" dirty="0">
              <a:latin typeface="+mn-lt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C79639EE-D11B-F042-9611-7884E6A9A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7" y="1844824"/>
            <a:ext cx="2400000" cy="180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3E043024-61B4-E94E-8EDA-6CE0E4B7D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7" y="4005064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1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8777B63-EAF6-4025-897A-37F94D631F1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22" y="1606860"/>
            <a:ext cx="7880008" cy="3240360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 ile taşıma yönteminde kullanılmak üzere bir sedyenin yapılması gerekir.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Bunun için kullanılabilecek yöntemler;</a:t>
            </a:r>
          </a:p>
          <a:p>
            <a:pPr algn="just">
              <a:spcAft>
                <a:spcPts val="1000"/>
              </a:spcAft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 battaniye ile geçici sedye oluşturma: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Tek bir battaniye ile sedye oluşturma sırasında battaniye yere serilir ve kenarları rulo yapılır. Hasta/yaralı üzerine yatırılarak kısa mesafede güvenle taşınabilir.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</a:t>
            </a:r>
            <a:endParaRPr lang="tr-TR" sz="2700" i="1" dirty="0">
              <a:latin typeface="+mn-lt"/>
            </a:endParaRP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5FBC00BC-973A-1B4D-B8D4-C78141BE6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4" y="5157192"/>
            <a:ext cx="1920000" cy="1440000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xmlns="" id="{4696CD4F-88BA-9447-9509-50A11B2DD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14" y="5157192"/>
            <a:ext cx="1920000" cy="1440000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xmlns="" id="{9B93A653-E640-8F46-A45D-96EA4FFA6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49" y="5157192"/>
            <a:ext cx="1920000" cy="1440000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xmlns="" id="{11506657-7B31-DA4F-842E-DEF3E9AA5C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28" y="5157192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462DA335-9095-45A3-97AF-C998545518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55" y="1641372"/>
            <a:ext cx="8064896" cy="308393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Bir battaniye ve iki kirişle geçici sedye oluşturma:</a:t>
            </a:r>
          </a:p>
          <a:p>
            <a:pPr lvl="1" algn="just"/>
            <a:r>
              <a:rPr lang="tr-TR" sz="2000" dirty="0"/>
              <a:t>Bir battaniye yere serilir.</a:t>
            </a:r>
          </a:p>
          <a:p>
            <a:pPr lvl="1" algn="just"/>
            <a:r>
              <a:rPr lang="tr-TR" sz="2000" dirty="0"/>
              <a:t>Battaniyenin 1/3'üne birinci kiriş yerleştirilir ve battaniye bu kirişin üzerine katlanır.</a:t>
            </a:r>
          </a:p>
          <a:p>
            <a:pPr lvl="1" algn="just"/>
            <a:r>
              <a:rPr lang="tr-TR" sz="2000" dirty="0"/>
              <a:t>Katlanan kısmın bittiği yere yakın bir noktaya ikinci kiriş yerleştirilir.</a:t>
            </a:r>
          </a:p>
          <a:p>
            <a:pPr lvl="1" algn="just"/>
            <a:endParaRPr lang="tr-TR" sz="2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87875608-C6A7-C84A-85D8-54FFA624B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18" y="4005064"/>
            <a:ext cx="2880320" cy="21602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D87DEABF-7B81-2E47-B5D6-23F12418E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00" y="4005064"/>
            <a:ext cx="2880320" cy="2160240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xmlns="" id="{BE6690C2-00E0-40AE-91F3-B052A905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32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462DA335-9095-45A3-97AF-C998545518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55" y="1641372"/>
            <a:ext cx="8064896" cy="308393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Bir battaniye ve iki kirişle geçici sedye oluşturma:</a:t>
            </a:r>
          </a:p>
          <a:p>
            <a:pPr lvl="1" algn="just"/>
            <a:r>
              <a:rPr lang="tr-TR" sz="2000" dirty="0"/>
              <a:t>Battaniyede kalan kısım bu kirişin üzerini kaplayacak şekilde kirişin üzerine doğru getirilir.</a:t>
            </a:r>
          </a:p>
          <a:p>
            <a:pPr lvl="1" algn="just"/>
            <a:r>
              <a:rPr lang="tr-TR" sz="2000" dirty="0"/>
              <a:t>Hasta/yaralı bu iki kirişin arasında oluşturulan bölgeye yatırılır.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2E170193-5330-644C-A39B-FADF2DC67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46" y="3718696"/>
            <a:ext cx="2976331" cy="223224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EE90BB8B-C28D-6047-9095-B1E45971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8" y="3763556"/>
            <a:ext cx="2926320" cy="2194740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xmlns="" id="{BE6690C2-00E0-40AE-91F3-B052A905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13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65698E8D-D973-49F1-A0C0-5DA57BD3DB8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32" y="1540441"/>
            <a:ext cx="8064896" cy="3643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Hasta/yaralının sedyeye aktarılması:</a:t>
            </a:r>
          </a:p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Kaşık Tekniği: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teknik hasta/yaralıya sadece bir taraftan ulaşılması durumunda üç ilk yardımcı tarafından uygulanır.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yardımcılar hasta/yaralının yanında bir dizleri yerde olacak şekilde diz çökerler ve  hasta/yaralının elleri göğsünde birleştirilir.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Birinci ilk yardımcı baş ve omzundan, ikinci ilk yardımcı sırtının alt kısmı ve uyluğundan, üçüncü ilk yardımcı dizlerinin altından ve bileklerinden kavrar.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AA66CBD4-0AC0-DF4D-A5E6-FA2D76B99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76" y="5122216"/>
            <a:ext cx="2160000" cy="162000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xmlns="" id="{2BDD4FBC-784F-9644-A771-9F0E77F3D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24" y="5122216"/>
            <a:ext cx="2160000" cy="1620000"/>
          </a:xfrm>
          <a:prstGeom prst="rect">
            <a:avLst/>
          </a:prstGeom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DFC6BA5-AA96-408B-8D90-9A567F58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53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E40F9A98-F46A-4488-A4B2-9C9F013A5D5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9" y="1544324"/>
            <a:ext cx="7992889" cy="3384376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Kaşık Tekniği: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Başını ve omzunu tutan birinci ilk yardımcının komutu ile tüm ilk yardımcılar aynı anda hasta/yaralıyı kaldırarak dizlerinin üzerine koyarlar.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Aynı anda tek bir hareketle hasta/yaralıyı göğüslerine doğru çevirirler.</a:t>
            </a:r>
          </a:p>
          <a:p>
            <a:pPr lvl="1"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Sonra uyumlu bir şekilde ayağa kalkar ve aynı anda düzgün bir şekilde sedyeye koyarlar.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xmlns="" id="{C1CA14E6-3049-4E75-82BB-4D0D8D1C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36" y="4941168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868" y="4924667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402" y="4928592"/>
            <a:ext cx="2154766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3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A6593A53-5CC8-46DE-A09C-7E56BB3EF4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578471"/>
            <a:ext cx="8003232" cy="3435241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Köprü Tekniği: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iki taraftan da ulaşılması durumunda </a:t>
            </a: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dört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ilk yardımcı tarafından yapılır.</a:t>
            </a:r>
          </a:p>
          <a:p>
            <a:pPr lvl="1" algn="just"/>
            <a:r>
              <a:rPr lang="tr-TR" sz="2000" dirty="0"/>
              <a:t>Üç i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lk yardımcı bacaklarını açıp hasta/yaralının üzerine hafifçe çömelerek yerleşirler.</a:t>
            </a:r>
          </a:p>
          <a:p>
            <a:pPr lvl="1" algn="just"/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Birincisi hasta/yaralının başını koruyacak şekilde omuz ve ensesinden, ikincisi kalçalarından, üçüncüsü ise dizlerinin altından tutar ve birinci ilk yardımcının komutu ile kaldırırlar.</a:t>
            </a:r>
          </a:p>
          <a:p>
            <a:pPr lvl="1" algn="just"/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Dördüncü ilk yardımcı sedyeyi arkadaşlarının bacakları arasına iterek hastanın altına yerleştirir ve hasta/yaralı ilk yardımcılar tarafından sedyenin üzerine yavaşça konur.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xmlns="" id="{303EDC3E-FAFB-4E3B-91D7-68C69230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7205972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D5BABE1-0840-9842-B6C3-4BE1EB6A7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8" y="5013176"/>
            <a:ext cx="2160000" cy="162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0D2B95A3-9BFE-E442-A4D2-59C77CF0E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97" y="5013176"/>
            <a:ext cx="2160000" cy="162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71973DE0-C4C6-D74F-B73A-4323E2AF7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8" y="5013176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F1D173C4-B063-4EF5-9296-57354134348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5549788" cy="4392488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Karşılıklı durarak kaldırma: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Omurga yaralanmalarında ve şüphesinde kullanılır. Üç ilk yardımcı tarafından uygulanır.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İki ilk yardımcı hasta/yaralının göğüs hizasında karşılıklı diz çökerler.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Üçüncü ilk yardımcı hasta/yaralının dizleri hizasında diz çöker.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kolları göğsünün üzerinde birleştirerek düz yatması sağlanır.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xmlns="" id="{CBD7C230-7708-4C5F-AAC9-E9ED63FD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DF7AEDB-8C9D-E841-8398-A706DE1BE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79" y="1844824"/>
            <a:ext cx="2400000" cy="180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00E5ABC1-55AC-5F41-BA04-74839F550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79" y="4005064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F1D173C4-B063-4EF5-9296-57354134348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5549788" cy="4392488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Karşılıklı durarak kaldırma: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Baş kısımdaki ilk yardımcılar kollarını baş-boyun eksenini koruyacak şekilde hasta/yaralının sırtına yerleştirirler.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Hasta/yaralının dizleri hizasındaki üçüncü ilk yardımcı kollarını açarak hasta/yaralının bacaklarını düz olacak şekilde kavrar. Verilen komutla, tüm ilk yardımcılar hasta/yaralıyı düz olarak kaldırarak sedyeye yerleştirirler.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xmlns="" id="{CBD7C230-7708-4C5F-AAC9-E9ED63FD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7E87803-C81F-4AFA-808B-FD6E5A0A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879" y="2050444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7A1D5DAC-889D-4233-9292-AF51D8A4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159" y="4379152"/>
            <a:ext cx="2395720" cy="17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1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82D58A7A-FEC8-47E0-9ED2-11599A4390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7992888" cy="424847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Kütük yuvarlama tekniği:</a:t>
            </a:r>
          </a:p>
          <a:p>
            <a:pPr lvl="1" algn="just"/>
            <a:r>
              <a:rPr lang="tr-TR" sz="2400" dirty="0"/>
              <a:t>Bu teknik; baş-boyun ya da omurga yaralanmasından şüphelenilen tüm hasta/yaralılara uygulanır.</a:t>
            </a:r>
          </a:p>
          <a:p>
            <a:pPr lvl="1" algn="just"/>
            <a:r>
              <a:rPr lang="tr-TR" sz="2400" dirty="0"/>
              <a:t>Amaç, hasta/yaralının bazı müdahaleler ve taşıma sırasında daha fazla zarar görmesini engellemektir.</a:t>
            </a:r>
          </a:p>
          <a:p>
            <a:pPr lvl="1" algn="just"/>
            <a:r>
              <a:rPr lang="tr-TR" sz="2400" dirty="0"/>
              <a:t>Uygulama sırasında dikkat edilmesi gereken husus, hasta/yaralının yan tarafına döndürülmesi sırasında baş-boyun ve omurganın aynı hizada tutulmasıdır.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tekniği uygun bir şekilde gerçekleştirebilmek için en az 2 (iki) ilk yardımcı gereklidir.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79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D4B45035-A379-42A6-88C8-0FF36326867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5112568" cy="4032448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akın mesafede durulmalı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Kuvvetli ve uzun kas grupları kullanılmalı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Sırt gerginliğini korumak için diz ve kalçalar bükülmeli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Yerden destek alacak şekilde her iki ayağı da kullanarak, destek ayağı arkada olacak şekilde biri diğerinden biraz önde yerleştirilmeli</a:t>
            </a: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xmlns="" id="{6486D2F5-1CBC-48BB-8906-23141790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Uygulama Sırasındaki Temel Kurallar</a:t>
            </a:r>
            <a:endParaRPr lang="tr-TR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379" y="2042969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933888"/>
            <a:ext cx="2397781" cy="179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9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B160C7BF-E581-446A-A609-A7359016AF8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4660"/>
            <a:ext cx="8142076" cy="3636689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Kütük yuvarlama tekniği: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Baş-boyun ya da omurga yaralanmasından şüphelenilen hastalarda ideal olanı en az 4 ilk yardımcının bulunmasıdır.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başını tutmak ve tekniği yönlendirmek için 1 ilk yardımcı</a:t>
            </a:r>
            <a:endParaRPr lang="tr-TR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Göğüs, karın ve alt uzuvları destekleyerek hastayı döndürmek için 2 ilk yardımcı</a:t>
            </a:r>
            <a:endParaRPr lang="tr-TR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Planlanan faaliyeti (sedyenin yerleştirilmesi gibi) gerçekleştirmek için 1 ilk yardımcı</a:t>
            </a:r>
          </a:p>
          <a:p>
            <a:pPr lvl="1" algn="just"/>
            <a:endParaRPr lang="tr-T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151" y="4797153"/>
            <a:ext cx="2692293" cy="201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5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2174C58C-4452-4910-9627-3A35D82F8C2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916"/>
            <a:ext cx="5112568" cy="403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Kütük yuvarlama tekniği:</a:t>
            </a: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Uygulamanın 4 (dört) ilk yardımcı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ile yapılışı ve hasta/yaralının sedye üzerine alınışı:</a:t>
            </a: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Hasta/yaralının başını tutacak olan ilk yardımcı hasta/yaralının baş kısmına geçer. Hasta/yaralıya tekniği açıklar ve hareketsiz kalmasını ister.</a:t>
            </a: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Her iki elinin avuç içlerini hasta/yaralının kulaklarının üzerine gelecek şekilde yerleştirir. Herhangi bir çekme, itme ya da döndürme hareketi uygulamadan baş ve boynu nötr (düz) pozisyonda tutar.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773" y="2133213"/>
            <a:ext cx="2399580" cy="17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279" y="4007039"/>
            <a:ext cx="2395267" cy="179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472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66A8E34E-B4B5-4E99-9A5A-8E2EBFCB62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853136"/>
            <a:ext cx="5400600" cy="2016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Hasta/yaralının yan tarafında yer alan ve hastanın döndürülmesinde görev alacak olan ilk yardımcılar hasta/yaralı hangi tarafa döndürülecek ise o tarafa geçerler. Bunun için bir tanesi hasta/yaralının göğüs hizasına, diğeri ise bacak hizasına geçip diz çöker.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128" y="29969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09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D5281CA0-997C-465E-A3C6-4B67F6EAAD6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5112568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Döndürme işlemine başlamadan önce göğüs hizasında yer alan ilk yardımcı hasta/yaralının yakın kolunu dizleri ile sabitleyerek yerinde tutar. Uzak olan kol ise herhangi bir yaralanma yoksa hasta/yaralının göğsünün üzerine yerleştirilir.</a:t>
            </a:r>
            <a:endParaRPr lang="tr-TR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Göğüs hizasında yer alan ilk yardımcı, hasta/yaralının karşı taraftaki omuz ve kalçasından, bacak hizasında yer alan ilk yardımcı ise uyluk ve baldırından tutar. Mümkünse hasta/yaralının bacakları arasına yastık konur.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37D93381-30DA-3241-8A9D-F7F6E8953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01" y="4077272"/>
            <a:ext cx="2400000" cy="1800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205221"/>
            <a:ext cx="2399580" cy="17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05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0575CE74-2AA2-4785-9CA4-060162C577B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2411"/>
            <a:ext cx="5112568" cy="388686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tr-TR" sz="2000" b="1" dirty="0"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Herkes hazır olduğunda, baş tarafta yer alan ilk yardımcıdan gelen komutlara uyularak ve eş zamanlı olarak “3”, “2”, “1” şeklinde sayarken hasta/yaralı yan tarafındaki ilk yardımcılara doğru döndürülür.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tr-TR" sz="2000" b="1" dirty="0"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Döndürme sırasında hasta/yaralının baş ve boynu nötr (düz) pozisyonda tutulur.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8. 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aşamada hasta/yaralının baştan ayağa kadar arka tarafı hızlı bir şekilde bir ilk yardımcı (tercihen 4. ilk yardımcı) tarafından yaralanmalar için incelenir.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087" y="2133056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413" y="4005064"/>
            <a:ext cx="239818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893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94E08979-965A-4899-A23D-80D3EB62A6E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272" y="2204864"/>
            <a:ext cx="4399792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9. 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Hasta/yaralı, döndürme işleminde yer alan ilk yardımcılar tarafından 30-45 derece bir açı ile tutulurken 4. ilk yardımcı hastanın altına sedye yerleştirir.</a:t>
            </a:r>
          </a:p>
          <a:p>
            <a:pPr marL="0" indent="0" algn="just">
              <a:buNone/>
            </a:pPr>
            <a:r>
              <a:rPr lang="tr-TR" sz="2000" b="1" dirty="0"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tarafta yer alan ilk yardımcıdan gelen komutlara uyularak ve eş zamanlı olarak “3”, “2”, “1” şeklinde sayarken hasta/yaralı tekrar sedye üzerine gelecek şekilde sırt üstü pozisyona getirilir.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CDE17F3E-A3AF-B248-817A-B3DDA28AD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61" y="2132856"/>
            <a:ext cx="2400000" cy="180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73B08CFA-8F97-8A49-88F8-3AEF74BF8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61" y="414908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12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DCD80166-9F0F-42F3-9FAB-2FA284C9ABA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920880" cy="38164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sedyeden düşmesini önlemek için sedyeye sabitlenmeli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 daima yatay pozisyonda olmalı ve hasta/yaralının başı gidiş yönünde olmalı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Tercihen kas gücü daha fazla olan ilk yardımcı baş kısmında konumlanmalı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 hareketlerini yönlendirmek için ilk yardımcılardan biri sorumlu olmalı ve hareket onun komutlarıyla sağlanmalı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Sedyenin baş kısmında yer alan ilk yardımcı sağ, arkadaki ilk yardımcı sol ayağıyla yürümeye başlamalı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battaniye ya da çarşaf gibi bir malzeme ile sarılmalıdır.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4901716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Önlemler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46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466B9E6-54D8-417E-8B11-FF7CAFE05B7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30622"/>
            <a:ext cx="5189748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– İ</a:t>
            </a:r>
            <a:r>
              <a:rPr lang="tr-TR" sz="2400" i="1" dirty="0"/>
              <a:t>ki Kişi İle Taşınması</a:t>
            </a:r>
            <a:endParaRPr lang="tr-TR" sz="2700" i="1" dirty="0"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E57E8AA-0DB4-0F4A-B435-B285ED75F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3" y="1875488"/>
            <a:ext cx="2400000" cy="180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4E686827-F2E0-3643-A752-5F222967F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44" y="1875488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A608145C-6F03-144A-AB58-10C952100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77" y="1875488"/>
            <a:ext cx="24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DF2AFC51-FA11-7644-A9F9-0144DAAFF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3" y="4221288"/>
            <a:ext cx="2400000" cy="180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34A424B3-146B-A048-8A80-8B0F6D3931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9" y="4221088"/>
            <a:ext cx="2400000" cy="1800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294B74F3-FE10-DE49-887F-B0BA8BF7DD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77" y="422128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7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ED4FE177-FF72-40DF-A637-636B8147C95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30622"/>
            <a:ext cx="5595626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r>
              <a:rPr lang="tr-TR" sz="3600" i="1" dirty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– Dört</a:t>
            </a:r>
            <a:r>
              <a:rPr lang="tr-TR" sz="2400" dirty="0"/>
              <a:t> </a:t>
            </a:r>
            <a:r>
              <a:rPr lang="tr-TR" sz="2400" i="1" dirty="0"/>
              <a:t>Kişi İle Taşınması</a:t>
            </a:r>
            <a:endParaRPr lang="tr-TR" sz="2700" i="1" dirty="0">
              <a:latin typeface="+mn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71C6887-F5A9-0743-A85A-A09E34D95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0" y="1772816"/>
            <a:ext cx="2400000" cy="180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C69F29E6-8D81-3847-A9F1-096415B83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2" y="1747102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45D70F46-3D5E-0045-B888-3BD3BD93D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36" y="1773016"/>
            <a:ext cx="24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F6E3CC5D-684A-6E4C-A309-E6CE15EB1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9" y="4077272"/>
            <a:ext cx="2400000" cy="1800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7257FD9-0723-EB44-9CF9-C8929423A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15" y="4077272"/>
            <a:ext cx="2400000" cy="1800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7982CC05-AC87-6742-8C57-1AD4346CB1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8637" y="407727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7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25316097-DB8F-4999-9093-C86DE7CA4A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14202"/>
            <a:ext cx="7776864" cy="36590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/>
              <a:t>Herhangi bir tehlike söz konusu olmadığı sürece hasta/yaralı hareket ettirilmemelidir.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Seçilecek olan taşıma yöntemi olayın durumuna, ortamda bulunan ilk yardımcı sayısına ve müdahale edilecek hasta/yaralının durumuna göre değişiklik gösterebilir.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Baş-boyun ve gövdeyi içeren travmalarda omurga yaralanmasının olabileceği mutlak akılda tutulmalıdır.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217673"/>
            <a:ext cx="8219256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Özet</a:t>
            </a:r>
            <a:endParaRPr lang="tr-T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7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4F7960DC-5F90-463B-AC3C-F977CA84498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12" y="1677935"/>
            <a:ext cx="7776863" cy="2484416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Kalkarken, ağırlığı kalça kaslarına vererek dizler en uygun biçimde tutulmalı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her zaman düz tutulmalı ve düzgün bir şekilde hareket ettirilmeli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Yavaş ve düzgün adımlarla yürünmeli ve adımlar omuzdan daha geniş olmamalı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xmlns="" id="{5E77E621-59B3-41D8-8867-2981C7B0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Uygulama Sırasındaki Temel Kurallar</a:t>
            </a:r>
            <a:endParaRPr lang="tr-TR" sz="3600" i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79ACB4E7-FD6F-894A-84CA-7943728E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07098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E32C1A6C-F9F6-4780-AF92-81CA0A9C5B6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Uygulama Sırasındaki Temel Kurallar</a:t>
            </a:r>
            <a:endParaRPr lang="tr-TR" sz="36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1584176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Kaldırma işlemi sırasında uyluk kasları kullanılmalı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Omuzlar, kalça kemiğinin ve omuriliğin hizasında tutulmalı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Yön değiştirirken ani dönme ve bükülmelerden kaçınılmalıdır.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E4811D2B-6771-3D43-BBA0-56C4DFE86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6" y="3586483"/>
            <a:ext cx="3360000" cy="252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765A5CD6-54BF-EC43-9BF6-6FFE99457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96" y="3573016"/>
            <a:ext cx="3360000" cy="2520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9DA0E5A5-8DC5-4587-AB69-3332486257DA}"/>
              </a:ext>
            </a:extLst>
          </p:cNvPr>
          <p:cNvSpPr txBox="1"/>
          <p:nvPr/>
        </p:nvSpPr>
        <p:spPr>
          <a:xfrm>
            <a:off x="2123728" y="3877025"/>
            <a:ext cx="1221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>
                <a:solidFill>
                  <a:srgbClr val="FF0000"/>
                </a:solidFill>
              </a:rPr>
              <a:t>x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041F4C81-F50E-4F93-A367-BD8CB33DD3B6}"/>
              </a:ext>
            </a:extLst>
          </p:cNvPr>
          <p:cNvSpPr txBox="1"/>
          <p:nvPr/>
        </p:nvSpPr>
        <p:spPr>
          <a:xfrm>
            <a:off x="6216653" y="3858017"/>
            <a:ext cx="16072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>
                <a:solidFill>
                  <a:srgbClr val="FF0000"/>
                </a:solidFill>
              </a:rPr>
              <a:t>x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3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B4793624-921D-46DB-99DB-8190CE8E1D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4" y="291729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Nakil Sırasındaki Temel Kurallar</a:t>
            </a:r>
            <a:endParaRPr lang="tr-TR" sz="36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5400600" cy="5040560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Herhangi bir tehlike söz konusu olmadığı sürece hasta/yaralı hareket ettirilmemelidir.</a:t>
            </a:r>
          </a:p>
          <a:p>
            <a:pPr lvl="0" algn="just"/>
            <a:r>
              <a:rPr lang="tr-TR" sz="2400" dirty="0"/>
              <a:t>Tüm hareketleri yönlendirecek sorumlu bir kişi olmalıdır.</a:t>
            </a:r>
          </a:p>
          <a:p>
            <a:pPr lvl="0" algn="just"/>
            <a:r>
              <a:rPr lang="tr-TR" sz="2400" dirty="0"/>
              <a:t>Bu kişi hasta/yaralının baş ve boyun kısmını tutarak hareketler için gereken komutları (dikkat, kaldırıyoruz gibi) vermelidir.</a:t>
            </a:r>
          </a:p>
          <a:p>
            <a:pPr algn="just"/>
            <a:r>
              <a:rPr lang="tr-TR" sz="2400" dirty="0"/>
              <a:t>Nakil esnasında hasta/yaralının durumundaki değişiklikler (kanama gibi) oluş zamanı belirtilerek kayıt/not edilmelidir. 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726" y="4365104"/>
            <a:ext cx="2787649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726" y="1911247"/>
            <a:ext cx="2787649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8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5D0C9747-8372-41AC-AE1E-952C1BED19C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Araç İçerisindeki Hasta/Yaralının Taşınması </a:t>
            </a:r>
            <a:endParaRPr lang="tr-TR" sz="2700" i="1" dirty="0">
              <a:latin typeface="+mn-lt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91" y="1801738"/>
            <a:ext cx="5636338" cy="4219550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</a:rPr>
              <a:t>A</a:t>
            </a:r>
            <a:r>
              <a:rPr lang="tr-TR" sz="2400" dirty="0">
                <a:effectLst/>
                <a:ea typeface="Calibri" panose="020F0502020204030204" pitchFamily="34" charset="0"/>
              </a:rPr>
              <a:t>raç içerisindeki hasta/yaralının özellikle omurgasını koruyarak tahliye edilmesini sağlayan yöntemdir.</a:t>
            </a:r>
          </a:p>
          <a:p>
            <a:pPr marL="0" indent="0" algn="just">
              <a:buNone/>
            </a:pPr>
            <a:r>
              <a:rPr lang="tr-TR" sz="2400" b="1" i="1" dirty="0">
                <a:ea typeface="Calibri" panose="020F0502020204030204" pitchFamily="34" charset="0"/>
              </a:rPr>
              <a:t>İ</a:t>
            </a:r>
            <a:r>
              <a:rPr lang="tr-TR" sz="2400" b="1" i="1" dirty="0">
                <a:effectLst/>
                <a:ea typeface="Calibri" panose="020F0502020204030204" pitchFamily="34" charset="0"/>
              </a:rPr>
              <a:t>şlem basamakları</a:t>
            </a:r>
            <a:r>
              <a:rPr lang="tr-TR" sz="2400" b="1" i="1" dirty="0">
                <a:ea typeface="Calibri" panose="020F0502020204030204" pitchFamily="34" charset="0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Olay yerinin; ilk yardımcı, hasta/yaralı ve çevredekiler açısından güvenli olduğundan emin olun.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omuzlarına hafifçe dokunarak “İyi misin?” diye sorarak bilinç değerlendirmesi yapın.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55818BD-46B6-9649-93EA-187EECFB5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29" y="2120488"/>
            <a:ext cx="2400000" cy="180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943915D-7BF0-B349-9FEC-4CAE52F36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47" y="450912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08C3B46A-F879-42F5-804D-DE7F8FED87B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Araç İçerisindeki Hasta/Yaralının Taşınması </a:t>
            </a:r>
            <a:endParaRPr lang="tr-TR" sz="2700" i="1" dirty="0">
              <a:latin typeface="+mn-lt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02795"/>
            <a:ext cx="5420314" cy="3571337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Eğer ortamda başka birileri varsa, onlardan 112 acil yardım numarasını aramalarını isteyin, yoksa bizzat kendiniz arayın.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Hasta/yaralının nefes alıp almadığını kontrol edin.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Hasta/yaralının ayaklarının pedala sıkışmadığından emin olun ve emniyet kemerini açın.</a:t>
            </a:r>
          </a:p>
          <a:p>
            <a:pPr algn="just"/>
            <a:endParaRPr lang="tr-TR" sz="2400" dirty="0">
              <a:ea typeface="Calibri" panose="020F0502020204030204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3B677F8-D74B-E74D-8E71-C6F4037B5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4" y="1902796"/>
            <a:ext cx="1986971" cy="14902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985" y="5229200"/>
            <a:ext cx="1986971" cy="14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9A29BAC2-8C2D-46B5-BF68-7562F13FE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5" y="3600452"/>
            <a:ext cx="1978872" cy="14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9F407FD1-9F2B-45EE-A053-792B98EB6E7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11713"/>
            <a:ext cx="5040560" cy="368221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hafif hareketlerle yan tarafından yaklaşın ve bir elle kolu diğer elle de çenesini kavrayarak boynunu tespit edin.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Hasta/yaralıyı baş-boyun ve omurga hizasını bozmadan aynı düzlem üzerinde araçtan dışarı çekin.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Hasta/yaralıyı yavaşça yere veya sedyeye yerleştirin.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Araç İçerisindeki Hasta/Yaralının Taşınması </a:t>
            </a:r>
            <a:endParaRPr lang="tr-TR" sz="2700" i="1" dirty="0">
              <a:latin typeface="+mn-lt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81CEF383-F098-F64A-94D6-AC42AA200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17" y="2276872"/>
            <a:ext cx="2400000" cy="180000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908B5CA4-E77A-154F-A33C-AB79BE5CD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17" y="4389840"/>
            <a:ext cx="2445405" cy="17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6210</TotalTime>
  <Words>1903</Words>
  <Application>Microsoft Office PowerPoint</Application>
  <PresentationFormat>Ekran Gösterisi (4:3)</PresentationFormat>
  <Paragraphs>201</Paragraphs>
  <Slides>39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Ofis Teması</vt:lpstr>
      <vt:lpstr>ACİL TAŞIMA TEKNİKLERİ</vt:lpstr>
      <vt:lpstr>Sunum Planı</vt:lpstr>
      <vt:lpstr>Acil Taşıma Teknikleri Uygulama Sırasındaki Temel Kurallar</vt:lpstr>
      <vt:lpstr>Acil Taşıma Teknikleri Uygulama Sırasındaki Temel Kurallar</vt:lpstr>
      <vt:lpstr>Acil Taşıma Teknikleri Uygulama Sırasındaki Temel Kurallar</vt:lpstr>
      <vt:lpstr>Acil Taşıma Teknikleri Nakil Sırasındaki Temel Kurallar</vt:lpstr>
      <vt:lpstr>Acil Taşıma Teknikleri Araç İçerisindeki Hasta/Yaralının Taşınması </vt:lpstr>
      <vt:lpstr>Acil Taşıma Teknikleri Araç İçerisindeki Hasta/Yaralının Taşınması </vt:lpstr>
      <vt:lpstr>Acil Taşıma Teknikleri Araç İçerisindeki Hasta/Yaralının Taşınması </vt:lpstr>
      <vt:lpstr>Tek Kişilik Taşıma Teknikleri Sürükleme Yöntemi</vt:lpstr>
      <vt:lpstr>PowerPoint Sunusu</vt:lpstr>
      <vt:lpstr>Tek Kişilik Taşıma Teknikleri Omuzdan Destek Alarak Taşıma (Yan Koltuk Desteği)</vt:lpstr>
      <vt:lpstr>Tek Kişilik Taşıma Teknikleri Sırtta Taşıma (Denk Kayışı)</vt:lpstr>
      <vt:lpstr>Tek Kişilik Taşıma Teknikleri Omuzda Taşıma (İtfaiyeci Yöntemi)</vt:lpstr>
      <vt:lpstr>Birden Fazla Kişi İle Taşıma İki Kişi İle Ellerin Üzerinde Taşıma (Altın Beşik Yöntemi)</vt:lpstr>
      <vt:lpstr>Birden Fazla Kişi İle Taşıma İki Kişi İle Ellerin Üzerinde Taşıma (Altın Beşik Yöntemi)</vt:lpstr>
      <vt:lpstr>Birden Fazla Kişi İle Taşıma İki Kişi İle Ellerin Üzerinde Taşıma (Altın Beşik Yöntemi)</vt:lpstr>
      <vt:lpstr>Birden Fazla Kişi İle Taşıma Kollar Ve Bacaklardan Tutarak Taşıma (Teskereci Yöntemi)</vt:lpstr>
      <vt:lpstr>Birden fazla kişi ile taşıma Omuzdan destek alarak taşıma (Yan koltuk desteği)</vt:lpstr>
      <vt:lpstr>Birden Fazla Kişi İle Taşıma Sandalye İle Taşıma</vt:lpstr>
      <vt:lpstr>Birden Fazla Kişi İle Taşıma Sedye İle Taşıma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Önlemler</vt:lpstr>
      <vt:lpstr>Birden Fazla Kişi İle Taşıma Sedye İle Taşıma – İki Kişi İle Taşınması</vt:lpstr>
      <vt:lpstr>Birden Fazla Kişi İle Taşıma Sedye İle Taşıma – Dört Kişi İle Taşınması</vt:lpstr>
      <vt:lpstr>Özet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Ayse ERCAN</cp:lastModifiedBy>
  <cp:revision>182</cp:revision>
  <dcterms:created xsi:type="dcterms:W3CDTF">2020-12-16T20:56:57Z</dcterms:created>
  <dcterms:modified xsi:type="dcterms:W3CDTF">2023-09-20T11:55:10Z</dcterms:modified>
</cp:coreProperties>
</file>