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1"/>
  </p:notesMasterIdLst>
  <p:sldIdLst>
    <p:sldId id="293" r:id="rId2"/>
    <p:sldId id="294" r:id="rId3"/>
    <p:sldId id="321" r:id="rId4"/>
    <p:sldId id="331" r:id="rId5"/>
    <p:sldId id="332" r:id="rId6"/>
    <p:sldId id="333" r:id="rId7"/>
    <p:sldId id="372" r:id="rId8"/>
    <p:sldId id="335" r:id="rId9"/>
    <p:sldId id="336" r:id="rId10"/>
    <p:sldId id="337" r:id="rId11"/>
    <p:sldId id="373" r:id="rId12"/>
    <p:sldId id="339" r:id="rId13"/>
    <p:sldId id="340" r:id="rId14"/>
    <p:sldId id="341" r:id="rId15"/>
    <p:sldId id="343" r:id="rId16"/>
    <p:sldId id="344" r:id="rId17"/>
    <p:sldId id="374" r:id="rId18"/>
    <p:sldId id="345" r:id="rId19"/>
    <p:sldId id="346" r:id="rId20"/>
    <p:sldId id="347" r:id="rId21"/>
    <p:sldId id="348" r:id="rId22"/>
    <p:sldId id="378" r:id="rId23"/>
    <p:sldId id="349" r:id="rId24"/>
    <p:sldId id="350" r:id="rId25"/>
    <p:sldId id="351" r:id="rId26"/>
    <p:sldId id="352" r:id="rId27"/>
    <p:sldId id="353" r:id="rId28"/>
    <p:sldId id="377" r:id="rId29"/>
    <p:sldId id="375" r:id="rId30"/>
    <p:sldId id="356" r:id="rId31"/>
    <p:sldId id="358" r:id="rId32"/>
    <p:sldId id="357" r:id="rId33"/>
    <p:sldId id="359" r:id="rId34"/>
    <p:sldId id="360" r:id="rId35"/>
    <p:sldId id="361" r:id="rId36"/>
    <p:sldId id="362" r:id="rId37"/>
    <p:sldId id="363" r:id="rId38"/>
    <p:sldId id="365" r:id="rId39"/>
    <p:sldId id="366" r:id="rId4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43"/>
    <p:restoredTop sz="94553"/>
  </p:normalViewPr>
  <p:slideViewPr>
    <p:cSldViewPr>
      <p:cViewPr>
        <p:scale>
          <a:sx n="76" d="100"/>
          <a:sy n="76" d="100"/>
        </p:scale>
        <p:origin x="-1230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54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96E797-679A-45FD-9CA9-9466244E1A9B}" type="datetimeFigureOut">
              <a:rPr lang="tr-TR" smtClean="0"/>
              <a:t>20.09.2023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F901CB-40A1-453D-9B6C-E61DA4F6D2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3878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901CB-40A1-453D-9B6C-E61DA4F6D290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88203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901CB-40A1-453D-9B6C-E61DA4F6D290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13834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901CB-40A1-453D-9B6C-E61DA4F6D290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42054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901CB-40A1-453D-9B6C-E61DA4F6D290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72577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901CB-40A1-453D-9B6C-E61DA4F6D290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33321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901CB-40A1-453D-9B6C-E61DA4F6D290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14523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901CB-40A1-453D-9B6C-E61DA4F6D290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31947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901CB-40A1-453D-9B6C-E61DA4F6D290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31872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901CB-40A1-453D-9B6C-E61DA4F6D290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28376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901CB-40A1-453D-9B6C-E61DA4F6D290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30356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901CB-40A1-453D-9B6C-E61DA4F6D290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63443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901CB-40A1-453D-9B6C-E61DA4F6D290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7724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901CB-40A1-453D-9B6C-E61DA4F6D290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45582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901CB-40A1-453D-9B6C-E61DA4F6D290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82704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901CB-40A1-453D-9B6C-E61DA4F6D290}" type="slidenum">
              <a:rPr lang="tr-TR" smtClean="0"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19400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901CB-40A1-453D-9B6C-E61DA4F6D290}" type="slidenum">
              <a:rPr lang="tr-TR" smtClean="0"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88230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901CB-40A1-453D-9B6C-E61DA4F6D290}" type="slidenum">
              <a:rPr lang="tr-TR" smtClean="0"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57722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901CB-40A1-453D-9B6C-E61DA4F6D290}" type="slidenum">
              <a:rPr lang="tr-TR" smtClean="0"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909428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901CB-40A1-453D-9B6C-E61DA4F6D290}" type="slidenum">
              <a:rPr lang="tr-TR" smtClean="0"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978894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901CB-40A1-453D-9B6C-E61DA4F6D290}" type="slidenum">
              <a:rPr lang="tr-TR" smtClean="0"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04588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901CB-40A1-453D-9B6C-E61DA4F6D290}" type="slidenum">
              <a:rPr lang="tr-TR" smtClean="0"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600606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901CB-40A1-453D-9B6C-E61DA4F6D290}" type="slidenum">
              <a:rPr lang="tr-TR" smtClean="0"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19829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901CB-40A1-453D-9B6C-E61DA4F6D290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676515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901CB-40A1-453D-9B6C-E61DA4F6D290}" type="slidenum">
              <a:rPr lang="tr-TR" smtClean="0"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18963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901CB-40A1-453D-9B6C-E61DA4F6D290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85031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901CB-40A1-453D-9B6C-E61DA4F6D290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41537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901CB-40A1-453D-9B6C-E61DA4F6D290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3662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901CB-40A1-453D-9B6C-E61DA4F6D290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45588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901CB-40A1-453D-9B6C-E61DA4F6D290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45588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901CB-40A1-453D-9B6C-E61DA4F6D290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43651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20.09.2023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pic>
        <p:nvPicPr>
          <p:cNvPr id="614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739" y="0"/>
            <a:ext cx="1262261" cy="1262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2204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20.09.2023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0116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20.09.2023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2463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20.09.2023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151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20.09.2023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02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20.09.2023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991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20.09.2023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7075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20.09.2023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5449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20.09.2023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2476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20.09.2023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5552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20.09.2023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0231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20.09.2023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739" y="0"/>
            <a:ext cx="1262261" cy="1262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8925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jpeg"/><Relationship Id="rId3" Type="http://schemas.openxmlformats.org/officeDocument/2006/relationships/image" Target="../media/image78.jpeg"/><Relationship Id="rId7" Type="http://schemas.openxmlformats.org/officeDocument/2006/relationships/image" Target="../media/image8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jpeg"/><Relationship Id="rId3" Type="http://schemas.openxmlformats.org/officeDocument/2006/relationships/image" Target="../media/image84.jpeg"/><Relationship Id="rId7" Type="http://schemas.openxmlformats.org/officeDocument/2006/relationships/image" Target="../media/image88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jpeg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>
            <a:extLst>
              <a:ext uri="{FF2B5EF4-FFF2-40B4-BE49-F238E27FC236}">
                <a16:creationId xmlns:a16="http://schemas.microsoft.com/office/drawing/2014/main" xmlns="" id="{5D6A1452-50CE-4D58-8276-5859ABA486F7}"/>
              </a:ext>
            </a:extLst>
          </p:cNvPr>
          <p:cNvSpPr/>
          <p:nvPr/>
        </p:nvSpPr>
        <p:spPr>
          <a:xfrm>
            <a:off x="22387" y="2796596"/>
            <a:ext cx="9121613" cy="11550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6DBEB8B7-96B6-4E46-8AC9-043A078261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770" y="2953425"/>
            <a:ext cx="7772400" cy="841369"/>
          </a:xfrm>
        </p:spPr>
        <p:txBody>
          <a:bodyPr>
            <a:normAutofit/>
          </a:bodyPr>
          <a:lstStyle/>
          <a:p>
            <a:r>
              <a:rPr lang="tr-TR" sz="4000" b="1" dirty="0"/>
              <a:t>ACİL TAŞIMA TEKNİKLERİ</a:t>
            </a:r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xmlns="" id="{3DA44D92-54F9-4A98-90A1-48D9FC0C43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316" y="4334480"/>
            <a:ext cx="2659308" cy="1994481"/>
          </a:xfrm>
          <a:prstGeom prst="rect">
            <a:avLst/>
          </a:prstGeom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xmlns="" id="{8E870752-9BDB-485B-A77D-2D21D5901A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14" y="4365104"/>
            <a:ext cx="2659307" cy="1994480"/>
          </a:xfrm>
          <a:prstGeom prst="rect">
            <a:avLst/>
          </a:prstGeom>
        </p:spPr>
      </p:pic>
      <p:pic>
        <p:nvPicPr>
          <p:cNvPr id="14" name="Resim 13">
            <a:extLst>
              <a:ext uri="{FF2B5EF4-FFF2-40B4-BE49-F238E27FC236}">
                <a16:creationId xmlns:a16="http://schemas.microsoft.com/office/drawing/2014/main" xmlns="" id="{8AD5F98B-54F8-4623-B0E1-25D2FB217F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019" y="4322184"/>
            <a:ext cx="2592288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1810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ikdörtgen 9">
            <a:extLst>
              <a:ext uri="{FF2B5EF4-FFF2-40B4-BE49-F238E27FC236}">
                <a16:creationId xmlns:a16="http://schemas.microsoft.com/office/drawing/2014/main" xmlns="" id="{305FA0FB-B3EA-4AA5-A38D-13E971F0F221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9F2AE781-16DF-407E-A2BC-9B8534022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627910"/>
            <a:ext cx="7992888" cy="2737194"/>
          </a:xfrm>
        </p:spPr>
        <p:txBody>
          <a:bodyPr>
            <a:noAutofit/>
          </a:bodyPr>
          <a:lstStyle/>
          <a:p>
            <a:pPr algn="just">
              <a:spcBef>
                <a:spcPts val="1200"/>
              </a:spcBef>
              <a:spcAft>
                <a:spcPts val="1000"/>
              </a:spcAft>
            </a:pPr>
            <a:r>
              <a:rPr lang="tr-TR" sz="24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Özellikle çok kilolu ve kurtarıcıdan daha iri yapılı hasta/yaralının taşınması gerekiyorsa ve dar, basık ve geçiş güçlüğü olan yerden çıkarmalarda herhangi bir yaralanmaya neden olmamak için seçilebilecek bir yöntemdir.</a:t>
            </a:r>
          </a:p>
          <a:p>
            <a:pPr algn="just">
              <a:spcBef>
                <a:spcPts val="1200"/>
              </a:spcBef>
              <a:spcAft>
                <a:spcPts val="1000"/>
              </a:spcAft>
            </a:pPr>
            <a:r>
              <a:rPr lang="tr-TR" sz="24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Sürükleme yöntemleri ayak bileklerinden ya da koltuk altından tutarak sürükleme şeklinde uygulanabilir.</a:t>
            </a:r>
          </a:p>
        </p:txBody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xmlns="" id="{38177A8F-63DB-4250-8CC2-D616E8CEF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571184" cy="1138138"/>
          </a:xfrm>
        </p:spPr>
        <p:txBody>
          <a:bodyPr>
            <a:normAutofit/>
          </a:bodyPr>
          <a:lstStyle/>
          <a:p>
            <a:pPr algn="l"/>
            <a:r>
              <a:rPr lang="tr-TR" sz="3200" dirty="0">
                <a:effectLst/>
                <a:latin typeface="+mn-lt"/>
                <a:ea typeface="Calibri" panose="020F0502020204030204" pitchFamily="34" charset="0"/>
              </a:rPr>
              <a:t>Tek Kişilik Taşıma Teknikleri</a:t>
            </a:r>
            <a:r>
              <a:rPr lang="tr-TR" sz="3600" i="1" dirty="0">
                <a:effectLst/>
                <a:latin typeface="+mn-lt"/>
                <a:ea typeface="Calibri" panose="020F0502020204030204" pitchFamily="34" charset="0"/>
              </a:rPr>
              <a:t/>
            </a:r>
            <a:br>
              <a:rPr lang="tr-TR" sz="3600" i="1" dirty="0">
                <a:effectLst/>
                <a:latin typeface="+mn-lt"/>
                <a:ea typeface="Calibri" panose="020F0502020204030204" pitchFamily="34" charset="0"/>
              </a:rPr>
            </a:br>
            <a:r>
              <a:rPr lang="tr-TR" sz="2400" i="1" dirty="0">
                <a:effectLst/>
                <a:latin typeface="+mn-lt"/>
                <a:ea typeface="Calibri" panose="020F0502020204030204" pitchFamily="34" charset="0"/>
              </a:rPr>
              <a:t>Sürükleme Yöntemi</a:t>
            </a:r>
            <a:endParaRPr lang="tr-TR" sz="2700" i="1" dirty="0">
              <a:latin typeface="+mn-lt"/>
            </a:endParaRPr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xmlns="" id="{CF7077E7-D043-0D44-BCA8-AFEF2654EB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313" y="4506446"/>
            <a:ext cx="2592288" cy="1944216"/>
          </a:xfrm>
          <a:prstGeom prst="rect">
            <a:avLst/>
          </a:prstGeom>
        </p:spPr>
      </p:pic>
      <p:pic>
        <p:nvPicPr>
          <p:cNvPr id="19" name="Resim 18">
            <a:extLst>
              <a:ext uri="{FF2B5EF4-FFF2-40B4-BE49-F238E27FC236}">
                <a16:creationId xmlns:a16="http://schemas.microsoft.com/office/drawing/2014/main" xmlns="" id="{A40ADCBD-7F9E-8148-A72C-DC3BB26919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4489534"/>
            <a:ext cx="2592288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5447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ikdörtgen 9">
            <a:extLst>
              <a:ext uri="{FF2B5EF4-FFF2-40B4-BE49-F238E27FC236}">
                <a16:creationId xmlns:a16="http://schemas.microsoft.com/office/drawing/2014/main" xmlns="" id="{FFD1D5ED-6885-4C8F-A015-C3F3BF236010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9F2AE781-16DF-407E-A2BC-9B8534022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256" y="1566963"/>
            <a:ext cx="8064896" cy="3359354"/>
          </a:xfrm>
        </p:spPr>
        <p:txBody>
          <a:bodyPr>
            <a:noAutofit/>
          </a:bodyPr>
          <a:lstStyle/>
          <a:p>
            <a:pPr algn="just"/>
            <a:r>
              <a:rPr lang="tr-TR" sz="2400" dirty="0">
                <a:ea typeface="Calibri" panose="020F0502020204030204" pitchFamily="34" charset="0"/>
                <a:cs typeface="Arial" panose="020B0604020202020204" pitchFamily="34" charset="0"/>
              </a:rPr>
              <a:t>Bilinci açık olan çocuklar ya da zayıf yetişkinler için kullanışlı bir yöntemdir.</a:t>
            </a:r>
          </a:p>
          <a:p>
            <a:pPr lvl="1" algn="just"/>
            <a:r>
              <a:rPr lang="tr-TR" sz="2400" dirty="0">
                <a:ea typeface="Calibri" panose="020F0502020204030204" pitchFamily="34" charset="0"/>
                <a:cs typeface="Arial" panose="020B0604020202020204" pitchFamily="34" charset="0"/>
              </a:rPr>
              <a:t>Bir elle hasta/yaralının dizlerinin altından tutularak destek alınır.</a:t>
            </a:r>
          </a:p>
          <a:p>
            <a:pPr lvl="1" algn="just"/>
            <a:r>
              <a:rPr lang="tr-TR" sz="2400" dirty="0">
                <a:ea typeface="Calibri" panose="020F0502020204030204" pitchFamily="34" charset="0"/>
                <a:cs typeface="Arial" panose="020B0604020202020204" pitchFamily="34" charset="0"/>
              </a:rPr>
              <a:t>Diğer elle gövdenin ağırlığı yüklenerek sırtından kavranır.</a:t>
            </a:r>
          </a:p>
          <a:p>
            <a:pPr lvl="1" algn="just"/>
            <a:r>
              <a:rPr lang="tr-TR" sz="2400" dirty="0">
                <a:ea typeface="Calibri" panose="020F0502020204030204" pitchFamily="34" charset="0"/>
                <a:cs typeface="Arial" panose="020B0604020202020204" pitchFamily="34" charset="0"/>
              </a:rPr>
              <a:t>Hasta/yaralıya kollarını ilk yardımcı boynuna dolaması söylenir.</a:t>
            </a:r>
          </a:p>
          <a:p>
            <a:pPr lvl="1" algn="just"/>
            <a:r>
              <a:rPr lang="tr-TR" sz="2400" dirty="0">
                <a:ea typeface="Calibri" panose="020F0502020204030204" pitchFamily="34" charset="0"/>
                <a:cs typeface="Arial" panose="020B0604020202020204" pitchFamily="34" charset="0"/>
              </a:rPr>
              <a:t>Ağırlık dizlere verilerek kalkılır.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2735" y="4852041"/>
            <a:ext cx="2400000" cy="18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15303" y="4852041"/>
            <a:ext cx="2400000" cy="18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92549" y="4869160"/>
            <a:ext cx="2400000" cy="18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Başlık 1">
            <a:extLst>
              <a:ext uri="{FF2B5EF4-FFF2-40B4-BE49-F238E27FC236}">
                <a16:creationId xmlns:a16="http://schemas.microsoft.com/office/drawing/2014/main" xmlns="" id="{B39D8023-C75B-4ABE-960D-A43A575D566E}"/>
              </a:ext>
            </a:extLst>
          </p:cNvPr>
          <p:cNvSpPr txBox="1">
            <a:spLocks/>
          </p:cNvSpPr>
          <p:nvPr/>
        </p:nvSpPr>
        <p:spPr>
          <a:xfrm>
            <a:off x="449392" y="217673"/>
            <a:ext cx="7571184" cy="11381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3200" dirty="0">
                <a:latin typeface="+mn-lt"/>
                <a:ea typeface="Calibri" panose="020F0502020204030204" pitchFamily="34" charset="0"/>
              </a:rPr>
              <a:t>Tek Kişilik Taşıma Teknikleri</a:t>
            </a:r>
            <a:r>
              <a:rPr lang="tr-TR" sz="3600" i="1" dirty="0">
                <a:latin typeface="+mn-lt"/>
                <a:ea typeface="Calibri" panose="020F0502020204030204" pitchFamily="34" charset="0"/>
              </a:rPr>
              <a:t/>
            </a:r>
            <a:br>
              <a:rPr lang="tr-TR" sz="3600" i="1" dirty="0">
                <a:latin typeface="+mn-lt"/>
                <a:ea typeface="Calibri" panose="020F0502020204030204" pitchFamily="34" charset="0"/>
              </a:rPr>
            </a:br>
            <a:r>
              <a:rPr lang="tr-TR" sz="2400" i="1" dirty="0">
                <a:latin typeface="+mn-lt"/>
                <a:ea typeface="Calibri" panose="020F0502020204030204" pitchFamily="34" charset="0"/>
              </a:rPr>
              <a:t>Kucakta Taşıma (Önde Beşik) Yöntemi</a:t>
            </a:r>
            <a:endParaRPr lang="tr-TR" sz="27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476845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ikdörtgen 9">
            <a:extLst>
              <a:ext uri="{FF2B5EF4-FFF2-40B4-BE49-F238E27FC236}">
                <a16:creationId xmlns:a16="http://schemas.microsoft.com/office/drawing/2014/main" xmlns="" id="{41B311A2-72C9-439F-980A-D98CEEC01550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9F2AE781-16DF-407E-A2BC-9B8534022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916832"/>
            <a:ext cx="5040560" cy="3781654"/>
          </a:xfrm>
        </p:spPr>
        <p:txBody>
          <a:bodyPr>
            <a:noAutofit/>
          </a:bodyPr>
          <a:lstStyle/>
          <a:p>
            <a:pPr algn="just">
              <a:spcBef>
                <a:spcPts val="1200"/>
              </a:spcBef>
            </a:pPr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Hafif ve yürüyebilecek durumdaki hasta/yaralıların taşınmasında kullanılır.</a:t>
            </a:r>
          </a:p>
          <a:p>
            <a:pPr lvl="1" algn="just">
              <a:spcBef>
                <a:spcPts val="1200"/>
              </a:spcBef>
            </a:pPr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İlk yardımcı hasta/yaralının bir kolunu kendi boynuna dolayarak destek verir.</a:t>
            </a:r>
          </a:p>
          <a:p>
            <a:pPr lvl="1" algn="just">
              <a:spcBef>
                <a:spcPts val="1200"/>
              </a:spcBef>
            </a:pPr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İlk yardımcı boşta kalan kolu ile de hasta/yaralının belini tutarak yardım eder.</a:t>
            </a:r>
          </a:p>
        </p:txBody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xmlns="" id="{38177A8F-63DB-4250-8CC2-D616E8CEF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571184" cy="1138138"/>
          </a:xfrm>
        </p:spPr>
        <p:txBody>
          <a:bodyPr>
            <a:normAutofit/>
          </a:bodyPr>
          <a:lstStyle/>
          <a:p>
            <a:pPr algn="l"/>
            <a:r>
              <a:rPr lang="tr-TR" sz="3200" dirty="0">
                <a:effectLst/>
                <a:latin typeface="+mn-lt"/>
                <a:ea typeface="Calibri" panose="020F0502020204030204" pitchFamily="34" charset="0"/>
              </a:rPr>
              <a:t>Tek Kişilik Taşıma Teknikleri</a:t>
            </a:r>
            <a:r>
              <a:rPr lang="tr-TR" sz="3600" i="1" dirty="0">
                <a:effectLst/>
                <a:latin typeface="+mn-lt"/>
                <a:ea typeface="Calibri" panose="020F0502020204030204" pitchFamily="34" charset="0"/>
              </a:rPr>
              <a:t/>
            </a:r>
            <a:br>
              <a:rPr lang="tr-TR" sz="3600" i="1" dirty="0">
                <a:effectLst/>
                <a:latin typeface="+mn-lt"/>
                <a:ea typeface="Calibri" panose="020F0502020204030204" pitchFamily="34" charset="0"/>
              </a:rPr>
            </a:br>
            <a:r>
              <a:rPr lang="tr-TR" sz="2400" i="1" dirty="0"/>
              <a:t>Omuzdan Destek Alarak Taşıma (</a:t>
            </a:r>
            <a:r>
              <a:rPr lang="tr-TR" sz="2400" i="1" dirty="0">
                <a:ea typeface="Calibri" panose="020F0502020204030204" pitchFamily="34" charset="0"/>
              </a:rPr>
              <a:t>Yan Koltuk Desteği)</a:t>
            </a:r>
            <a:endParaRPr lang="tr-TR" sz="2700" i="1" dirty="0">
              <a:latin typeface="+mn-lt"/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xmlns="" id="{223EFF5D-DFAC-E944-BEC9-E5915B8797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409" y="1916832"/>
            <a:ext cx="2400000" cy="1800000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xmlns="" id="{4732B348-E1B1-E849-BF3C-1523446E8D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409" y="3933056"/>
            <a:ext cx="240000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0206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ikdörtgen 10">
            <a:extLst>
              <a:ext uri="{FF2B5EF4-FFF2-40B4-BE49-F238E27FC236}">
                <a16:creationId xmlns:a16="http://schemas.microsoft.com/office/drawing/2014/main" xmlns="" id="{F325D45A-29F3-4A70-9457-75AD54D5977F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9F2AE781-16DF-407E-A2BC-9B8534022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591265"/>
            <a:ext cx="7992888" cy="2917855"/>
          </a:xfrm>
        </p:spPr>
        <p:txBody>
          <a:bodyPr>
            <a:noAutofit/>
          </a:bodyPr>
          <a:lstStyle/>
          <a:p>
            <a:pPr algn="just">
              <a:spcBef>
                <a:spcPts val="1200"/>
              </a:spcBef>
            </a:pPr>
            <a:r>
              <a:rPr lang="tr-TR" sz="24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Bilinci açık hasta/yaralının taşınmasında tercih edilen bir yöntemdir</a:t>
            </a:r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. Uygulama basamakları şu şekildir:</a:t>
            </a:r>
          </a:p>
          <a:p>
            <a:pPr lvl="1" algn="just"/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İlk yardımcı hasta/yaralıya sırtı dönük olarak çömelir ve bacaklarını kavrar.</a:t>
            </a:r>
          </a:p>
          <a:p>
            <a:pPr lvl="1" algn="just"/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Hasta/yaralının kolları ilk yardımcının göğsünde birleştirilir.</a:t>
            </a:r>
          </a:p>
          <a:p>
            <a:pPr lvl="1" algn="just">
              <a:spcAft>
                <a:spcPts val="1000"/>
              </a:spcAft>
            </a:pPr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Ağırlık dizlere verilerek hasta/yaralı kaldırılır.</a:t>
            </a:r>
          </a:p>
        </p:txBody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xmlns="" id="{38177A8F-63DB-4250-8CC2-D616E8CEF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571184" cy="1138138"/>
          </a:xfrm>
        </p:spPr>
        <p:txBody>
          <a:bodyPr>
            <a:normAutofit/>
          </a:bodyPr>
          <a:lstStyle/>
          <a:p>
            <a:pPr algn="l"/>
            <a:r>
              <a:rPr lang="tr-TR" sz="3200" dirty="0">
                <a:effectLst/>
                <a:latin typeface="+mn-lt"/>
                <a:ea typeface="Calibri" panose="020F0502020204030204" pitchFamily="34" charset="0"/>
              </a:rPr>
              <a:t>Tek Kişilik Taşıma Teknikleri</a:t>
            </a:r>
            <a:r>
              <a:rPr lang="tr-TR" sz="3600" i="1" dirty="0">
                <a:effectLst/>
                <a:latin typeface="+mn-lt"/>
                <a:ea typeface="Calibri" panose="020F0502020204030204" pitchFamily="34" charset="0"/>
              </a:rPr>
              <a:t/>
            </a:r>
            <a:br>
              <a:rPr lang="tr-TR" sz="3600" i="1" dirty="0">
                <a:effectLst/>
                <a:latin typeface="+mn-lt"/>
                <a:ea typeface="Calibri" panose="020F0502020204030204" pitchFamily="34" charset="0"/>
              </a:rPr>
            </a:br>
            <a:r>
              <a:rPr lang="tr-TR" sz="2400" i="1" dirty="0">
                <a:effectLst/>
                <a:latin typeface="+mn-lt"/>
                <a:ea typeface="Calibri" panose="020F0502020204030204" pitchFamily="34" charset="0"/>
              </a:rPr>
              <a:t>Sırtta Taşıma (Denk Kayışı)</a:t>
            </a:r>
            <a:endParaRPr lang="tr-TR" sz="2700" i="1" dirty="0">
              <a:latin typeface="+mn-lt"/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xmlns="" id="{D7948C15-B140-3F49-93FA-0A15B378D7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809" y="4658575"/>
            <a:ext cx="2400000" cy="1800000"/>
          </a:xfrm>
          <a:prstGeom prst="rect">
            <a:avLst/>
          </a:prstGeom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xmlns="" id="{6B2C7F7B-2153-A946-AEAE-EE169FD0E4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089" y="4658576"/>
            <a:ext cx="2400000" cy="1800000"/>
          </a:xfrm>
          <a:prstGeom prst="rect">
            <a:avLst/>
          </a:prstGeom>
        </p:spPr>
      </p:pic>
      <p:pic>
        <p:nvPicPr>
          <p:cNvPr id="14" name="Resim 13">
            <a:extLst>
              <a:ext uri="{FF2B5EF4-FFF2-40B4-BE49-F238E27FC236}">
                <a16:creationId xmlns:a16="http://schemas.microsoft.com/office/drawing/2014/main" xmlns="" id="{0318CA11-1088-D743-8D10-023C1BDD569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3377" y="4667348"/>
            <a:ext cx="240000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9790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>
            <a:extLst>
              <a:ext uri="{FF2B5EF4-FFF2-40B4-BE49-F238E27FC236}">
                <a16:creationId xmlns:a16="http://schemas.microsoft.com/office/drawing/2014/main" xmlns="" id="{5EB95FA6-F41B-47A7-B636-E9DA00BD2CAB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9F2AE781-16DF-407E-A2BC-9B8534022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511071"/>
            <a:ext cx="8406209" cy="3395451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tr-TR" sz="24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Yürüyemeyen ya da bilinci kapalı hasta/yaralının taşınmasında kullanılabilir.  </a:t>
            </a:r>
          </a:p>
          <a:p>
            <a:pPr lvl="1">
              <a:spcBef>
                <a:spcPts val="600"/>
              </a:spcBef>
            </a:pPr>
            <a:r>
              <a:rPr lang="tr-TR" sz="2000" dirty="0">
                <a:ea typeface="Calibri" panose="020F0502020204030204" pitchFamily="34" charset="0"/>
                <a:cs typeface="Arial" panose="020B0604020202020204" pitchFamily="34" charset="0"/>
              </a:rPr>
              <a:t>İlk yardımcı hasta/yaralıyı oturur duruma getirir.</a:t>
            </a:r>
          </a:p>
          <a:p>
            <a:pPr lvl="1">
              <a:spcBef>
                <a:spcPts val="600"/>
              </a:spcBef>
            </a:pPr>
            <a:r>
              <a:rPr lang="tr-TR" sz="2000" dirty="0">
                <a:ea typeface="Calibri" panose="020F0502020204030204" pitchFamily="34" charset="0"/>
                <a:cs typeface="Arial" panose="020B0604020202020204" pitchFamily="34" charset="0"/>
              </a:rPr>
              <a:t>Çömelerek sağ kolunu bacaklarının arasından geçirir.</a:t>
            </a:r>
          </a:p>
          <a:p>
            <a:pPr lvl="1">
              <a:spcBef>
                <a:spcPts val="600"/>
              </a:spcBef>
            </a:pPr>
            <a:r>
              <a:rPr lang="tr-TR" sz="2000" dirty="0">
                <a:ea typeface="Calibri" panose="020F0502020204030204" pitchFamily="34" charset="0"/>
                <a:cs typeface="Arial" panose="020B0604020202020204" pitchFamily="34" charset="0"/>
              </a:rPr>
              <a:t>Vücudunu sağ omzuna alır.</a:t>
            </a:r>
          </a:p>
          <a:p>
            <a:pPr lvl="1">
              <a:spcBef>
                <a:spcPts val="600"/>
              </a:spcBef>
            </a:pPr>
            <a:r>
              <a:rPr lang="tr-TR" sz="2000" dirty="0">
                <a:ea typeface="Calibri" panose="020F0502020204030204" pitchFamily="34" charset="0"/>
                <a:cs typeface="Arial" panose="020B0604020202020204" pitchFamily="34" charset="0"/>
              </a:rPr>
              <a:t>Sol el ile sağ elini tutar, ağırlığı dizlerine vererek kalkar.</a:t>
            </a:r>
          </a:p>
          <a:p>
            <a:pPr lvl="1">
              <a:spcBef>
                <a:spcPts val="600"/>
              </a:spcBef>
            </a:pPr>
            <a:r>
              <a:rPr lang="tr-TR" sz="2000" dirty="0">
                <a:ea typeface="Calibri" panose="020F0502020204030204" pitchFamily="34" charset="0"/>
                <a:cs typeface="Arial" panose="020B0604020202020204" pitchFamily="34" charset="0"/>
              </a:rPr>
              <a:t>Hasta/yaralının önde boşta kalan bileği kavranarak hızla olay yerinden uzaklaştırılır.</a:t>
            </a:r>
          </a:p>
        </p:txBody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xmlns="" id="{38177A8F-63DB-4250-8CC2-D616E8CEF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571184" cy="1138138"/>
          </a:xfrm>
        </p:spPr>
        <p:txBody>
          <a:bodyPr>
            <a:normAutofit/>
          </a:bodyPr>
          <a:lstStyle/>
          <a:p>
            <a:pPr algn="l"/>
            <a:r>
              <a:rPr lang="tr-TR" sz="3200" dirty="0">
                <a:effectLst/>
                <a:latin typeface="+mn-lt"/>
                <a:ea typeface="Calibri" panose="020F0502020204030204" pitchFamily="34" charset="0"/>
              </a:rPr>
              <a:t>Tek Kişilik Taşıma Teknikleri</a:t>
            </a:r>
            <a:r>
              <a:rPr lang="tr-TR" sz="3600" i="1" dirty="0">
                <a:effectLst/>
                <a:latin typeface="+mn-lt"/>
                <a:ea typeface="Calibri" panose="020F0502020204030204" pitchFamily="34" charset="0"/>
              </a:rPr>
              <a:t/>
            </a:r>
            <a:br>
              <a:rPr lang="tr-TR" sz="3600" i="1" dirty="0">
                <a:effectLst/>
                <a:latin typeface="+mn-lt"/>
                <a:ea typeface="Calibri" panose="020F0502020204030204" pitchFamily="34" charset="0"/>
              </a:rPr>
            </a:br>
            <a:r>
              <a:rPr lang="tr-TR" sz="2400" i="1" dirty="0">
                <a:effectLst/>
                <a:latin typeface="+mn-lt"/>
                <a:ea typeface="Calibri" panose="020F0502020204030204" pitchFamily="34" charset="0"/>
              </a:rPr>
              <a:t>Omuzda Taşıma (İtfaiyeci Yöntemi)</a:t>
            </a:r>
            <a:endParaRPr lang="tr-TR" sz="2700" i="1" dirty="0">
              <a:latin typeface="+mn-lt"/>
            </a:endParaRPr>
          </a:p>
        </p:txBody>
      </p:sp>
      <p:pic>
        <p:nvPicPr>
          <p:cNvPr id="20" name="Resim 19">
            <a:extLst>
              <a:ext uri="{FF2B5EF4-FFF2-40B4-BE49-F238E27FC236}">
                <a16:creationId xmlns:a16="http://schemas.microsoft.com/office/drawing/2014/main" xmlns="" id="{0E6F8669-9CE8-FF44-9FD7-F0F5E6EA79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630" y="4977352"/>
            <a:ext cx="2160000" cy="1620000"/>
          </a:xfrm>
          <a:prstGeom prst="rect">
            <a:avLst/>
          </a:prstGeom>
        </p:spPr>
      </p:pic>
      <p:pic>
        <p:nvPicPr>
          <p:cNvPr id="24" name="Resim 23">
            <a:extLst>
              <a:ext uri="{FF2B5EF4-FFF2-40B4-BE49-F238E27FC236}">
                <a16:creationId xmlns:a16="http://schemas.microsoft.com/office/drawing/2014/main" xmlns="" id="{5C1840B9-7D62-3844-85A5-AF7115FCDC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294" y="4941168"/>
            <a:ext cx="2160000" cy="1620000"/>
          </a:xfrm>
          <a:prstGeom prst="rect">
            <a:avLst/>
          </a:prstGeom>
        </p:spPr>
      </p:pic>
      <p:pic>
        <p:nvPicPr>
          <p:cNvPr id="26" name="Resim 25">
            <a:extLst>
              <a:ext uri="{FF2B5EF4-FFF2-40B4-BE49-F238E27FC236}">
                <a16:creationId xmlns:a16="http://schemas.microsoft.com/office/drawing/2014/main" xmlns="" id="{B2DE963B-5CDF-FC4F-B86A-824252691F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017" y="4977352"/>
            <a:ext cx="2160000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3832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ikdörtgen 10">
            <a:extLst>
              <a:ext uri="{FF2B5EF4-FFF2-40B4-BE49-F238E27FC236}">
                <a16:creationId xmlns:a16="http://schemas.microsoft.com/office/drawing/2014/main" xmlns="" id="{C5B36572-0D79-43E9-BB6E-5F345985E3FF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9F2AE781-16DF-407E-A2BC-9B8534022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372" y="1640021"/>
            <a:ext cx="8024230" cy="2448272"/>
          </a:xfrm>
        </p:spPr>
        <p:txBody>
          <a:bodyPr>
            <a:noAutofit/>
          </a:bodyPr>
          <a:lstStyle/>
          <a:p>
            <a:pPr algn="just"/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Hasta/yaralının ciddi bir yaralanması yoksa ve kendisi de yardım edebiliyorsa iki, üç veya dört elle altın beşik yapılarak taşınabilir. Uygulama basamakları şu şekildedir:</a:t>
            </a:r>
          </a:p>
          <a:p>
            <a:pPr marL="0" indent="0" algn="just">
              <a:buNone/>
            </a:pPr>
            <a:r>
              <a:rPr lang="tr-TR" sz="24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İki elle:</a:t>
            </a:r>
          </a:p>
          <a:p>
            <a:pPr marL="0" indent="0" algn="just">
              <a:buNone/>
            </a:pPr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İlk yardımcıların birer elleri boşta kalır, bu elleri birbirlerinin   omzuna koyarlar, diğer elleri ile bileklerinden kavrayarak hasta/yaralı oturtulur.</a:t>
            </a:r>
          </a:p>
        </p:txBody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xmlns="" id="{38177A8F-63DB-4250-8CC2-D616E8CEF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372" y="116632"/>
            <a:ext cx="8219256" cy="1138138"/>
          </a:xfrm>
        </p:spPr>
        <p:txBody>
          <a:bodyPr>
            <a:normAutofit/>
          </a:bodyPr>
          <a:lstStyle/>
          <a:p>
            <a:pPr algn="l"/>
            <a:r>
              <a:rPr lang="tr-TR" sz="3200" dirty="0">
                <a:latin typeface="+mn-lt"/>
                <a:ea typeface="Calibri" panose="020F0502020204030204" pitchFamily="34" charset="0"/>
              </a:rPr>
              <a:t>Birden Fazla</a:t>
            </a:r>
            <a:r>
              <a:rPr lang="tr-TR" sz="3200" dirty="0">
                <a:effectLst/>
                <a:latin typeface="+mn-lt"/>
                <a:ea typeface="Calibri" panose="020F0502020204030204" pitchFamily="34" charset="0"/>
              </a:rPr>
              <a:t> Kişi İle Taşıma</a:t>
            </a:r>
            <a:r>
              <a:rPr lang="tr-TR" sz="3600" i="1" dirty="0">
                <a:effectLst/>
                <a:latin typeface="+mn-lt"/>
                <a:ea typeface="Calibri" panose="020F0502020204030204" pitchFamily="34" charset="0"/>
              </a:rPr>
              <a:t/>
            </a:r>
            <a:br>
              <a:rPr lang="tr-TR" sz="3600" i="1" dirty="0">
                <a:effectLst/>
                <a:latin typeface="+mn-lt"/>
                <a:ea typeface="Calibri" panose="020F0502020204030204" pitchFamily="34" charset="0"/>
              </a:rPr>
            </a:br>
            <a:r>
              <a:rPr lang="tr-TR" sz="2400" i="1" dirty="0">
                <a:latin typeface="+mn-lt"/>
              </a:rPr>
              <a:t>İki Kişi İle Ellerin Üzerinde Taşıma (</a:t>
            </a:r>
            <a:r>
              <a:rPr lang="tr-TR" sz="2400" i="1" dirty="0">
                <a:latin typeface="+mn-lt"/>
                <a:ea typeface="Calibri" panose="020F0502020204030204" pitchFamily="34" charset="0"/>
              </a:rPr>
              <a:t>A</a:t>
            </a:r>
            <a:r>
              <a:rPr lang="tr-TR" sz="2400" i="1" dirty="0">
                <a:effectLst/>
                <a:latin typeface="+mn-lt"/>
                <a:ea typeface="Calibri" panose="020F0502020204030204" pitchFamily="34" charset="0"/>
              </a:rPr>
              <a:t>ltın Beşik Yöntemi)</a:t>
            </a:r>
            <a:endParaRPr lang="tr-TR" sz="2700" i="1" dirty="0">
              <a:latin typeface="+mn-lt"/>
            </a:endParaRPr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xmlns="" id="{FB18B446-9923-1E48-8A04-E8B9B7DFD7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687912"/>
            <a:ext cx="2400000" cy="1800000"/>
          </a:xfrm>
          <a:prstGeom prst="rect">
            <a:avLst/>
          </a:prstGeom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xmlns="" id="{62380A9C-FE16-0D45-B427-022E5C7AA2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0114" y="4687912"/>
            <a:ext cx="2400000" cy="1800000"/>
          </a:xfrm>
          <a:prstGeom prst="rect">
            <a:avLst/>
          </a:prstGeom>
        </p:spPr>
      </p:pic>
      <p:pic>
        <p:nvPicPr>
          <p:cNvPr id="14" name="Resim 13">
            <a:extLst>
              <a:ext uri="{FF2B5EF4-FFF2-40B4-BE49-F238E27FC236}">
                <a16:creationId xmlns:a16="http://schemas.microsoft.com/office/drawing/2014/main" xmlns="" id="{E453B1B6-0172-6844-A491-E54414ADF3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468" y="4687912"/>
            <a:ext cx="240000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5473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>
            <a:extLst>
              <a:ext uri="{FF2B5EF4-FFF2-40B4-BE49-F238E27FC236}">
                <a16:creationId xmlns:a16="http://schemas.microsoft.com/office/drawing/2014/main" xmlns="" id="{B4BF77F3-A32A-459A-831A-A95EC807383B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9F2AE781-16DF-407E-A2BC-9B8534022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036" y="1706953"/>
            <a:ext cx="8496944" cy="2520480"/>
          </a:xfrm>
        </p:spPr>
        <p:txBody>
          <a:bodyPr>
            <a:noAutofit/>
          </a:bodyPr>
          <a:lstStyle/>
          <a:p>
            <a:pPr marL="457200" lvl="1" indent="0" algn="just">
              <a:spcAft>
                <a:spcPts val="1000"/>
              </a:spcAft>
              <a:buNone/>
            </a:pPr>
            <a:r>
              <a:rPr lang="tr-TR" sz="24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Üç elle:</a:t>
            </a:r>
            <a:endParaRPr lang="tr-TR" sz="24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lvl="1" indent="0" algn="just">
              <a:spcAft>
                <a:spcPts val="1000"/>
              </a:spcAft>
              <a:buNone/>
            </a:pPr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Birinci ilk yardımcı; bir eli ile ikinci ilk yardımcının omzunu kavrar, diğer eli ile ikinci ilk yardımcının el bileğini kavrar.</a:t>
            </a:r>
          </a:p>
          <a:p>
            <a:pPr marL="457200" lvl="1" indent="0" algn="just">
              <a:spcAft>
                <a:spcPts val="1000"/>
              </a:spcAft>
              <a:buNone/>
            </a:pPr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İkinci ilk yardımcı; bir el ile birinci ilk yardımcının bileğini, diğer eli ile de kendi bileğini kavrar.</a:t>
            </a: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xmlns="" id="{56D7EF8D-7881-E548-8475-F5413BF9DB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19" y="4149080"/>
            <a:ext cx="2400000" cy="1800000"/>
          </a:xfrm>
          <a:prstGeom prst="rect">
            <a:avLst/>
          </a:prstGeom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xmlns="" id="{F5F08E2C-C2F6-914C-ACA4-C3EE7314CC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36" y="4152574"/>
            <a:ext cx="2400000" cy="1800000"/>
          </a:xfrm>
          <a:prstGeom prst="rect">
            <a:avLst/>
          </a:prstGeom>
        </p:spPr>
      </p:pic>
      <p:pic>
        <p:nvPicPr>
          <p:cNvPr id="13" name="Resim 12">
            <a:extLst>
              <a:ext uri="{FF2B5EF4-FFF2-40B4-BE49-F238E27FC236}">
                <a16:creationId xmlns:a16="http://schemas.microsoft.com/office/drawing/2014/main" xmlns="" id="{118B3632-A0BE-8245-A9A5-5155E2A39D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842" y="4123545"/>
            <a:ext cx="2400000" cy="1800000"/>
          </a:xfrm>
          <a:prstGeom prst="rect">
            <a:avLst/>
          </a:prstGeom>
        </p:spPr>
      </p:pic>
      <p:sp>
        <p:nvSpPr>
          <p:cNvPr id="12" name="Başlık 1">
            <a:extLst>
              <a:ext uri="{FF2B5EF4-FFF2-40B4-BE49-F238E27FC236}">
                <a16:creationId xmlns:a16="http://schemas.microsoft.com/office/drawing/2014/main" xmlns="" id="{38177A8F-63DB-4250-8CC2-D616E8CEF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372" y="116632"/>
            <a:ext cx="8219256" cy="1138138"/>
          </a:xfrm>
        </p:spPr>
        <p:txBody>
          <a:bodyPr>
            <a:normAutofit/>
          </a:bodyPr>
          <a:lstStyle/>
          <a:p>
            <a:pPr algn="l"/>
            <a:r>
              <a:rPr lang="tr-TR" sz="3200" dirty="0">
                <a:latin typeface="+mn-lt"/>
                <a:ea typeface="Calibri" panose="020F0502020204030204" pitchFamily="34" charset="0"/>
              </a:rPr>
              <a:t>Birden Fazla</a:t>
            </a:r>
            <a:r>
              <a:rPr lang="tr-TR" sz="3200" dirty="0">
                <a:effectLst/>
                <a:latin typeface="+mn-lt"/>
                <a:ea typeface="Calibri" panose="020F0502020204030204" pitchFamily="34" charset="0"/>
              </a:rPr>
              <a:t> Kişi İle Taşıma</a:t>
            </a:r>
            <a:r>
              <a:rPr lang="tr-TR" sz="3600" i="1" dirty="0">
                <a:effectLst/>
                <a:latin typeface="+mn-lt"/>
                <a:ea typeface="Calibri" panose="020F0502020204030204" pitchFamily="34" charset="0"/>
              </a:rPr>
              <a:t/>
            </a:r>
            <a:br>
              <a:rPr lang="tr-TR" sz="3600" i="1" dirty="0">
                <a:effectLst/>
                <a:latin typeface="+mn-lt"/>
                <a:ea typeface="Calibri" panose="020F0502020204030204" pitchFamily="34" charset="0"/>
              </a:rPr>
            </a:br>
            <a:r>
              <a:rPr lang="tr-TR" sz="2400" i="1" dirty="0">
                <a:latin typeface="+mn-lt"/>
              </a:rPr>
              <a:t>İki Kişi İle Ellerin Üzerinde Taşıma (</a:t>
            </a:r>
            <a:r>
              <a:rPr lang="tr-TR" sz="2400" i="1" dirty="0">
                <a:latin typeface="+mn-lt"/>
                <a:ea typeface="Calibri" panose="020F0502020204030204" pitchFamily="34" charset="0"/>
              </a:rPr>
              <a:t>A</a:t>
            </a:r>
            <a:r>
              <a:rPr lang="tr-TR" sz="2400" i="1" dirty="0">
                <a:effectLst/>
                <a:latin typeface="+mn-lt"/>
                <a:ea typeface="Calibri" panose="020F0502020204030204" pitchFamily="34" charset="0"/>
              </a:rPr>
              <a:t>ltın Beşik Yöntemi)</a:t>
            </a:r>
            <a:endParaRPr lang="tr-TR" sz="27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066135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ikdörtgen 10">
            <a:extLst>
              <a:ext uri="{FF2B5EF4-FFF2-40B4-BE49-F238E27FC236}">
                <a16:creationId xmlns:a16="http://schemas.microsoft.com/office/drawing/2014/main" xmlns="" id="{285D0681-4C62-4031-AECF-3C5DC39AD985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9F2AE781-16DF-407E-A2BC-9B8534022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9832" y="1772816"/>
            <a:ext cx="5184576" cy="1728191"/>
          </a:xfrm>
        </p:spPr>
        <p:txBody>
          <a:bodyPr>
            <a:noAutofit/>
          </a:bodyPr>
          <a:lstStyle/>
          <a:p>
            <a:pPr marL="457200" lvl="1" indent="0" algn="just">
              <a:spcAft>
                <a:spcPts val="1000"/>
              </a:spcAft>
              <a:buNone/>
            </a:pPr>
            <a:r>
              <a:rPr lang="tr-TR" sz="24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Dört elle:</a:t>
            </a:r>
            <a:endParaRPr lang="tr-TR" sz="24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lvl="1" indent="0" algn="just">
              <a:spcAft>
                <a:spcPts val="1000"/>
              </a:spcAft>
              <a:buNone/>
            </a:pPr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İlk yardımcılar bir elleri ile diğer el bileklerini, öbür elleri ile de birbirlerinin bileklerini kavrarlar.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4946" y="3897152"/>
            <a:ext cx="2400000" cy="18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78684" y="3897152"/>
            <a:ext cx="2400000" cy="18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42980" y="3897152"/>
            <a:ext cx="2400000" cy="18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4946" y="1909413"/>
            <a:ext cx="2400000" cy="18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Başlık 1">
            <a:extLst>
              <a:ext uri="{FF2B5EF4-FFF2-40B4-BE49-F238E27FC236}">
                <a16:creationId xmlns:a16="http://schemas.microsoft.com/office/drawing/2014/main" xmlns="" id="{38177A8F-63DB-4250-8CC2-D616E8CEF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372" y="116632"/>
            <a:ext cx="8219256" cy="1138138"/>
          </a:xfrm>
        </p:spPr>
        <p:txBody>
          <a:bodyPr>
            <a:normAutofit/>
          </a:bodyPr>
          <a:lstStyle/>
          <a:p>
            <a:pPr algn="l"/>
            <a:r>
              <a:rPr lang="tr-TR" sz="3200" dirty="0">
                <a:latin typeface="+mn-lt"/>
                <a:ea typeface="Calibri" panose="020F0502020204030204" pitchFamily="34" charset="0"/>
              </a:rPr>
              <a:t>Birden Fazla</a:t>
            </a:r>
            <a:r>
              <a:rPr lang="tr-TR" sz="3200" dirty="0">
                <a:effectLst/>
                <a:latin typeface="+mn-lt"/>
                <a:ea typeface="Calibri" panose="020F0502020204030204" pitchFamily="34" charset="0"/>
              </a:rPr>
              <a:t> Kişi İle Taşıma</a:t>
            </a:r>
            <a:r>
              <a:rPr lang="tr-TR" sz="3600" i="1" dirty="0">
                <a:effectLst/>
                <a:latin typeface="+mn-lt"/>
                <a:ea typeface="Calibri" panose="020F0502020204030204" pitchFamily="34" charset="0"/>
              </a:rPr>
              <a:t/>
            </a:r>
            <a:br>
              <a:rPr lang="tr-TR" sz="3600" i="1" dirty="0">
                <a:effectLst/>
                <a:latin typeface="+mn-lt"/>
                <a:ea typeface="Calibri" panose="020F0502020204030204" pitchFamily="34" charset="0"/>
              </a:rPr>
            </a:br>
            <a:r>
              <a:rPr lang="tr-TR" sz="2400" i="1" dirty="0">
                <a:latin typeface="+mn-lt"/>
              </a:rPr>
              <a:t>İki Kişi İle Ellerin Üzerinde Taşıma (</a:t>
            </a:r>
            <a:r>
              <a:rPr lang="tr-TR" sz="2400" i="1" dirty="0">
                <a:latin typeface="+mn-lt"/>
                <a:ea typeface="Calibri" panose="020F0502020204030204" pitchFamily="34" charset="0"/>
              </a:rPr>
              <a:t>A</a:t>
            </a:r>
            <a:r>
              <a:rPr lang="tr-TR" sz="2400" i="1" dirty="0">
                <a:effectLst/>
                <a:latin typeface="+mn-lt"/>
                <a:ea typeface="Calibri" panose="020F0502020204030204" pitchFamily="34" charset="0"/>
              </a:rPr>
              <a:t>ltın Beşik Yöntemi)</a:t>
            </a:r>
            <a:endParaRPr lang="tr-TR" sz="27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678723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6B9C5A4D-0E32-4502-9E60-F447E67B2B75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9F2AE781-16DF-407E-A2BC-9B8534022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335" y="1624487"/>
            <a:ext cx="7992888" cy="3024336"/>
          </a:xfrm>
        </p:spPr>
        <p:txBody>
          <a:bodyPr>
            <a:noAutofit/>
          </a:bodyPr>
          <a:lstStyle/>
          <a:p>
            <a:pPr algn="just"/>
            <a:r>
              <a:rPr lang="tr-TR" sz="2400" dirty="0">
                <a:effectLst/>
                <a:ea typeface="Calibri" panose="020F0502020204030204" pitchFamily="34" charset="0"/>
              </a:rPr>
              <a:t>Hasta/yaralı bir yerden kaldırılarak hemen başka bir yere aktarılacaksa kullanılır.</a:t>
            </a:r>
          </a:p>
          <a:p>
            <a:pPr algn="just"/>
            <a:r>
              <a:rPr lang="tr-TR" sz="2400" dirty="0">
                <a:effectLst/>
                <a:ea typeface="Calibri" panose="020F0502020204030204" pitchFamily="34" charset="0"/>
              </a:rPr>
              <a:t>İlk yardımcılardan biri sırtı hasta/yaralıya dönük olacak şekilde bacakları arasına çömelir ve elleri ile hasta/yaralının dizlerinin altından kavrar.</a:t>
            </a:r>
          </a:p>
          <a:p>
            <a:pPr algn="just"/>
            <a:r>
              <a:rPr lang="tr-TR" sz="2400" dirty="0">
                <a:effectLst/>
                <a:ea typeface="Calibri" panose="020F0502020204030204" pitchFamily="34" charset="0"/>
              </a:rPr>
              <a:t>İkinci ilk yardımcı hasta/yaralının baş tarafına geçerek kolları ile koltuk altlarından kavrar. Bu şekilde kaldırarak taşırlar.</a:t>
            </a:r>
            <a:endParaRPr lang="tr-TR" sz="24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xmlns="" id="{38177A8F-63DB-4250-8CC2-D616E8CEF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372" y="116632"/>
            <a:ext cx="8219256" cy="1138138"/>
          </a:xfrm>
        </p:spPr>
        <p:txBody>
          <a:bodyPr>
            <a:normAutofit/>
          </a:bodyPr>
          <a:lstStyle/>
          <a:p>
            <a:pPr algn="l"/>
            <a:r>
              <a:rPr lang="tr-TR" sz="3200" dirty="0">
                <a:latin typeface="+mn-lt"/>
                <a:ea typeface="Calibri" panose="020F0502020204030204" pitchFamily="34" charset="0"/>
              </a:rPr>
              <a:t>Birden Fazla</a:t>
            </a:r>
            <a:r>
              <a:rPr lang="tr-TR" sz="3200" dirty="0">
                <a:effectLst/>
                <a:latin typeface="+mn-lt"/>
                <a:ea typeface="Calibri" panose="020F0502020204030204" pitchFamily="34" charset="0"/>
              </a:rPr>
              <a:t> Kişi İle Taşıma</a:t>
            </a:r>
            <a:r>
              <a:rPr lang="tr-TR" sz="3600" i="1" dirty="0">
                <a:effectLst/>
                <a:latin typeface="+mn-lt"/>
                <a:ea typeface="Calibri" panose="020F0502020204030204" pitchFamily="34" charset="0"/>
              </a:rPr>
              <a:t/>
            </a:r>
            <a:br>
              <a:rPr lang="tr-TR" sz="3600" i="1" dirty="0">
                <a:effectLst/>
                <a:latin typeface="+mn-lt"/>
                <a:ea typeface="Calibri" panose="020F0502020204030204" pitchFamily="34" charset="0"/>
              </a:rPr>
            </a:br>
            <a:r>
              <a:rPr lang="tr-TR" sz="2400" i="1" dirty="0"/>
              <a:t>Kollar Ve Bacaklardan Tutarak Taşıma (</a:t>
            </a:r>
            <a:r>
              <a:rPr lang="tr-TR" sz="2400" i="1" dirty="0" err="1"/>
              <a:t>T</a:t>
            </a:r>
            <a:r>
              <a:rPr lang="tr-TR" sz="2400" i="1" dirty="0" err="1">
                <a:latin typeface="+mn-lt"/>
                <a:ea typeface="Calibri" panose="020F0502020204030204" pitchFamily="34" charset="0"/>
              </a:rPr>
              <a:t>eskereci</a:t>
            </a:r>
            <a:r>
              <a:rPr lang="tr-TR" sz="2400" i="1" dirty="0">
                <a:latin typeface="+mn-lt"/>
                <a:ea typeface="Calibri" panose="020F0502020204030204" pitchFamily="34" charset="0"/>
              </a:rPr>
              <a:t> </a:t>
            </a:r>
            <a:r>
              <a:rPr lang="tr-TR" sz="2400" i="1" dirty="0">
                <a:effectLst/>
                <a:latin typeface="+mn-lt"/>
                <a:ea typeface="Calibri" panose="020F0502020204030204" pitchFamily="34" charset="0"/>
              </a:rPr>
              <a:t>Yöntemi)</a:t>
            </a:r>
            <a:endParaRPr lang="tr-TR" sz="2700" i="1" dirty="0">
              <a:latin typeface="+mn-lt"/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xmlns="" id="{5D4302DD-4274-524B-9A64-3C0DF8ECB5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461" y="4581128"/>
            <a:ext cx="2400000" cy="1800000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xmlns="" id="{32E07AE0-CBBD-6646-A13F-3A6EF5641C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757" y="4581128"/>
            <a:ext cx="2400000" cy="1800000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xmlns="" id="{4CFC7E77-BE73-9A49-9CC7-E0D0BD5B3E0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1223" y="4581128"/>
            <a:ext cx="240000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6777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kdörtgen 7">
            <a:extLst>
              <a:ext uri="{FF2B5EF4-FFF2-40B4-BE49-F238E27FC236}">
                <a16:creationId xmlns:a16="http://schemas.microsoft.com/office/drawing/2014/main" xmlns="" id="{2CA9005C-9B53-4640-A98B-8DFDA5DF4128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9F2AE781-16DF-407E-A2BC-9B8534022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2420888"/>
            <a:ext cx="5544616" cy="2448272"/>
          </a:xfrm>
        </p:spPr>
        <p:txBody>
          <a:bodyPr>
            <a:noAutofit/>
          </a:bodyPr>
          <a:lstStyle/>
          <a:p>
            <a:pPr lvl="0" algn="just"/>
            <a:r>
              <a:rPr lang="tr-TR" sz="2400" dirty="0"/>
              <a:t>İlk yardımcılar hasta/yaralının bir kolunu kendi boyunlarına dolayarak destek verirler.</a:t>
            </a:r>
          </a:p>
          <a:p>
            <a:pPr lvl="0" algn="just"/>
            <a:r>
              <a:rPr lang="tr-TR" sz="2400" dirty="0"/>
              <a:t>İlk yardımcılar boşta kalan kolları ile de hasta/yaralının belini tutarak yardım ederler.</a:t>
            </a:r>
          </a:p>
        </p:txBody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xmlns="" id="{38177A8F-63DB-4250-8CC2-D616E8CEF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372" y="116632"/>
            <a:ext cx="8219256" cy="1138138"/>
          </a:xfrm>
        </p:spPr>
        <p:txBody>
          <a:bodyPr>
            <a:normAutofit/>
          </a:bodyPr>
          <a:lstStyle/>
          <a:p>
            <a:pPr algn="l"/>
            <a:r>
              <a:rPr lang="tr-TR" sz="3200" dirty="0">
                <a:latin typeface="+mn-lt"/>
                <a:ea typeface="Calibri" panose="020F0502020204030204" pitchFamily="34" charset="0"/>
              </a:rPr>
              <a:t>Birden fazla</a:t>
            </a:r>
            <a:r>
              <a:rPr lang="tr-TR" sz="3200" dirty="0">
                <a:effectLst/>
                <a:latin typeface="+mn-lt"/>
                <a:ea typeface="Calibri" panose="020F0502020204030204" pitchFamily="34" charset="0"/>
              </a:rPr>
              <a:t> kişi ile taşıma</a:t>
            </a:r>
            <a:r>
              <a:rPr lang="tr-TR" sz="3600" i="1" dirty="0">
                <a:effectLst/>
                <a:latin typeface="+mn-lt"/>
                <a:ea typeface="Calibri" panose="020F0502020204030204" pitchFamily="34" charset="0"/>
              </a:rPr>
              <a:t/>
            </a:r>
            <a:br>
              <a:rPr lang="tr-TR" sz="3600" i="1" dirty="0">
                <a:effectLst/>
                <a:latin typeface="+mn-lt"/>
                <a:ea typeface="Calibri" panose="020F0502020204030204" pitchFamily="34" charset="0"/>
              </a:rPr>
            </a:br>
            <a:r>
              <a:rPr lang="tr-TR" sz="2400" i="1" dirty="0">
                <a:latin typeface="+mn-lt"/>
              </a:rPr>
              <a:t>Omuzdan destek alarak taşıma (</a:t>
            </a:r>
            <a:r>
              <a:rPr lang="tr-TR" sz="2400" i="1" dirty="0">
                <a:effectLst/>
                <a:latin typeface="+mn-lt"/>
                <a:ea typeface="Calibri" panose="020F0502020204030204" pitchFamily="34" charset="0"/>
              </a:rPr>
              <a:t>Y</a:t>
            </a:r>
            <a:r>
              <a:rPr lang="tr-TR" sz="2400" i="1" dirty="0">
                <a:latin typeface="+mn-lt"/>
                <a:ea typeface="Calibri" panose="020F0502020204030204" pitchFamily="34" charset="0"/>
              </a:rPr>
              <a:t>an koltuk desteği)</a:t>
            </a:r>
            <a:endParaRPr lang="tr-TR" sz="2700" i="1" dirty="0">
              <a:latin typeface="+mn-lt"/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xmlns="" id="{7F3BE881-1C33-9548-878D-AFE8EAC520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425" y="2564904"/>
            <a:ext cx="240000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497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kdörtgen 7">
            <a:extLst>
              <a:ext uri="{FF2B5EF4-FFF2-40B4-BE49-F238E27FC236}">
                <a16:creationId xmlns:a16="http://schemas.microsoft.com/office/drawing/2014/main" xmlns="" id="{E3D7EB16-F733-46B3-B170-4FAF1745340A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03F9967D-D4D3-47DD-8E5B-1878CA16D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332656"/>
            <a:ext cx="3151262" cy="781287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Sunum Planı</a:t>
            </a:r>
            <a:endParaRPr lang="tr-TR" sz="4000" dirty="0"/>
          </a:p>
        </p:txBody>
      </p:sp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xmlns="" id="{F4AE6745-73CB-43A8-9AA2-02BBA2E614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1772816"/>
            <a:ext cx="8064896" cy="4032448"/>
          </a:xfrm>
        </p:spPr>
        <p:txBody>
          <a:bodyPr>
            <a:noAutofit/>
          </a:bodyPr>
          <a:lstStyle/>
          <a:p>
            <a:pPr algn="just"/>
            <a:r>
              <a:rPr lang="tr-TR" sz="2400" dirty="0"/>
              <a:t>Temel kurallar</a:t>
            </a:r>
          </a:p>
          <a:p>
            <a:pPr algn="just"/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Acil taşıma teknikleri</a:t>
            </a:r>
          </a:p>
          <a:p>
            <a:pPr lvl="1" algn="just"/>
            <a:r>
              <a:rPr lang="tr-TR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Araç içerisindeki hasta/yaralının taşınması</a:t>
            </a:r>
          </a:p>
          <a:p>
            <a:pPr lvl="1" algn="just"/>
            <a:r>
              <a:rPr lang="tr-TR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Tek kişilik taşıma teknikleri</a:t>
            </a:r>
          </a:p>
          <a:p>
            <a:pPr lvl="1" algn="just"/>
            <a:r>
              <a:rPr lang="tr-TR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Birden fazla kişi ile yapılan taşıma teknikleri</a:t>
            </a:r>
          </a:p>
          <a:p>
            <a:pPr lvl="1" algn="just"/>
            <a:r>
              <a:rPr lang="tr-TR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Sedye ile taşıma teknikleri</a:t>
            </a:r>
          </a:p>
          <a:p>
            <a:pPr lvl="1" algn="just"/>
            <a:r>
              <a:rPr lang="tr-TR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Baş-boyun ya da omurga yaralanması olan </a:t>
            </a:r>
            <a:r>
              <a:rPr lang="tr-TR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hasta/yaralıda</a:t>
            </a:r>
            <a:r>
              <a:rPr lang="tr-TR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taşıma teknikleri</a:t>
            </a:r>
          </a:p>
          <a:p>
            <a:pPr algn="just"/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Özet</a:t>
            </a: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26159841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>
            <a:extLst>
              <a:ext uri="{FF2B5EF4-FFF2-40B4-BE49-F238E27FC236}">
                <a16:creationId xmlns:a16="http://schemas.microsoft.com/office/drawing/2014/main" xmlns="" id="{7F5BF4CD-BFC4-4D84-9F67-6FCC9E1770C8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9F2AE781-16DF-407E-A2BC-9B8534022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3888" y="1845024"/>
            <a:ext cx="4824536" cy="4104256"/>
          </a:xfrm>
        </p:spPr>
        <p:txBody>
          <a:bodyPr>
            <a:noAutofit/>
          </a:bodyPr>
          <a:lstStyle/>
          <a:p>
            <a:pPr algn="just"/>
            <a:r>
              <a:rPr lang="tr-TR" sz="2400" dirty="0">
                <a:effectLst/>
                <a:ea typeface="Calibri" panose="020F0502020204030204" pitchFamily="34" charset="0"/>
              </a:rPr>
              <a:t>Hasta/yaralının bilinçli olması gereklidir.</a:t>
            </a:r>
          </a:p>
          <a:p>
            <a:pPr algn="just"/>
            <a:r>
              <a:rPr lang="tr-TR" sz="2400" dirty="0">
                <a:effectLst/>
                <a:ea typeface="Calibri" panose="020F0502020204030204" pitchFamily="34" charset="0"/>
              </a:rPr>
              <a:t>Özellikle merdiven inip çıkarken çok kullanışlı bir yöntemdir.</a:t>
            </a:r>
          </a:p>
          <a:p>
            <a:pPr algn="just"/>
            <a:r>
              <a:rPr lang="tr-TR" sz="2400" dirty="0">
                <a:effectLst/>
                <a:ea typeface="Calibri" panose="020F0502020204030204" pitchFamily="34" charset="0"/>
              </a:rPr>
              <a:t>İki ilk yardımcı tarafından uygulanır.</a:t>
            </a:r>
          </a:p>
          <a:p>
            <a:pPr algn="just"/>
            <a:r>
              <a:rPr lang="tr-TR" sz="2400" dirty="0">
                <a:effectLst/>
                <a:ea typeface="Calibri" panose="020F0502020204030204" pitchFamily="34" charset="0"/>
              </a:rPr>
              <a:t>Biri sandalyeyi arka taraftan, oturulacak kısma yakın bir yerden, diğeri sandalyenin ön bacaklarını aşağı kısmından kavrayarak taşır.</a:t>
            </a:r>
            <a:endParaRPr lang="tr-TR" sz="24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xmlns="" id="{38177A8F-63DB-4250-8CC2-D616E8CEF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372" y="116632"/>
            <a:ext cx="8219256" cy="1138138"/>
          </a:xfrm>
        </p:spPr>
        <p:txBody>
          <a:bodyPr>
            <a:normAutofit/>
          </a:bodyPr>
          <a:lstStyle/>
          <a:p>
            <a:pPr algn="l"/>
            <a:r>
              <a:rPr lang="tr-TR" sz="3200" dirty="0">
                <a:latin typeface="+mn-lt"/>
                <a:ea typeface="Calibri" panose="020F0502020204030204" pitchFamily="34" charset="0"/>
              </a:rPr>
              <a:t>Birden Fazla</a:t>
            </a:r>
            <a:r>
              <a:rPr lang="tr-TR" sz="3200" dirty="0">
                <a:effectLst/>
                <a:latin typeface="+mn-lt"/>
                <a:ea typeface="Calibri" panose="020F0502020204030204" pitchFamily="34" charset="0"/>
              </a:rPr>
              <a:t> Kişi İle Taşıma</a:t>
            </a:r>
            <a:r>
              <a:rPr lang="tr-TR" sz="3600" i="1" dirty="0">
                <a:effectLst/>
                <a:latin typeface="+mn-lt"/>
                <a:ea typeface="Calibri" panose="020F0502020204030204" pitchFamily="34" charset="0"/>
              </a:rPr>
              <a:t/>
            </a:r>
            <a:br>
              <a:rPr lang="tr-TR" sz="3600" i="1" dirty="0">
                <a:effectLst/>
                <a:latin typeface="+mn-lt"/>
                <a:ea typeface="Calibri" panose="020F0502020204030204" pitchFamily="34" charset="0"/>
              </a:rPr>
            </a:br>
            <a:r>
              <a:rPr lang="tr-TR" sz="2400" i="1" dirty="0">
                <a:effectLst/>
                <a:latin typeface="+mn-lt"/>
                <a:ea typeface="Calibri" panose="020F0502020204030204" pitchFamily="34" charset="0"/>
              </a:rPr>
              <a:t>Sandalye İle Taşıma</a:t>
            </a:r>
            <a:endParaRPr lang="tr-TR" sz="2700" i="1" dirty="0">
              <a:latin typeface="+mn-lt"/>
            </a:endParaRPr>
          </a:p>
        </p:txBody>
      </p:sp>
      <p:pic>
        <p:nvPicPr>
          <p:cNvPr id="12" name="Resim 11">
            <a:extLst>
              <a:ext uri="{FF2B5EF4-FFF2-40B4-BE49-F238E27FC236}">
                <a16:creationId xmlns:a16="http://schemas.microsoft.com/office/drawing/2014/main" xmlns="" id="{C79639EE-D11B-F042-9611-7884E6A9AD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607" y="1844824"/>
            <a:ext cx="2400000" cy="1800000"/>
          </a:xfrm>
          <a:prstGeom prst="rect">
            <a:avLst/>
          </a:prstGeom>
        </p:spPr>
      </p:pic>
      <p:pic>
        <p:nvPicPr>
          <p:cNvPr id="14" name="Resim 13">
            <a:extLst>
              <a:ext uri="{FF2B5EF4-FFF2-40B4-BE49-F238E27FC236}">
                <a16:creationId xmlns:a16="http://schemas.microsoft.com/office/drawing/2014/main" xmlns="" id="{3E043024-61B4-E94E-8EDA-6CE0E4B7D1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607" y="4005064"/>
            <a:ext cx="240000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0126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ikdörtgen 10">
            <a:extLst>
              <a:ext uri="{FF2B5EF4-FFF2-40B4-BE49-F238E27FC236}">
                <a16:creationId xmlns:a16="http://schemas.microsoft.com/office/drawing/2014/main" xmlns="" id="{48777B63-EAF6-4025-897A-37F94D631F15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9F2AE781-16DF-407E-A2BC-9B8534022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922" y="1606860"/>
            <a:ext cx="7880008" cy="3240360"/>
          </a:xfrm>
        </p:spPr>
        <p:txBody>
          <a:bodyPr>
            <a:noAutofit/>
          </a:bodyPr>
          <a:lstStyle/>
          <a:p>
            <a:pPr algn="just">
              <a:spcAft>
                <a:spcPts val="1000"/>
              </a:spcAft>
            </a:pPr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Sedye ile taşıma yönteminde kullanılmak üzere bir sedyenin yapılması gerekir. </a:t>
            </a:r>
          </a:p>
          <a:p>
            <a:pPr marL="0" indent="0" algn="just">
              <a:spcAft>
                <a:spcPts val="1000"/>
              </a:spcAft>
              <a:buNone/>
            </a:pPr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Bunun için kullanılabilecek yöntemler;</a:t>
            </a:r>
          </a:p>
          <a:p>
            <a:pPr algn="just">
              <a:spcAft>
                <a:spcPts val="1000"/>
              </a:spcAft>
            </a:pPr>
            <a:r>
              <a:rPr lang="tr-TR" sz="24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Bir battaniye ile geçici sedye oluşturma: </a:t>
            </a:r>
          </a:p>
          <a:p>
            <a:pPr marL="0" indent="0" algn="just">
              <a:spcAft>
                <a:spcPts val="1000"/>
              </a:spcAft>
              <a:buNone/>
            </a:pPr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Tek bir battaniye ile sedye oluşturma sırasında battaniye yere serilir ve kenarları rulo yapılır. Hasta/yaralı üzerine yatırılarak kısa mesafede güvenle taşınabilir.</a:t>
            </a:r>
          </a:p>
        </p:txBody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xmlns="" id="{38177A8F-63DB-4250-8CC2-D616E8CEF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372" y="116632"/>
            <a:ext cx="8219256" cy="1138138"/>
          </a:xfrm>
        </p:spPr>
        <p:txBody>
          <a:bodyPr>
            <a:normAutofit/>
          </a:bodyPr>
          <a:lstStyle/>
          <a:p>
            <a:pPr algn="l"/>
            <a:r>
              <a:rPr lang="tr-TR" sz="3200" dirty="0">
                <a:latin typeface="+mn-lt"/>
                <a:ea typeface="Calibri" panose="020F0502020204030204" pitchFamily="34" charset="0"/>
              </a:rPr>
              <a:t>Birden Fazla</a:t>
            </a:r>
            <a:r>
              <a:rPr lang="tr-TR" sz="3200" dirty="0">
                <a:effectLst/>
                <a:latin typeface="+mn-lt"/>
                <a:ea typeface="Calibri" panose="020F0502020204030204" pitchFamily="34" charset="0"/>
              </a:rPr>
              <a:t> Kişi İle Taşıma</a:t>
            </a:r>
            <a:r>
              <a:rPr lang="tr-TR" sz="3600" i="1" dirty="0">
                <a:effectLst/>
                <a:latin typeface="+mn-lt"/>
                <a:ea typeface="Calibri" panose="020F0502020204030204" pitchFamily="34" charset="0"/>
              </a:rPr>
              <a:t/>
            </a:r>
            <a:br>
              <a:rPr lang="tr-TR" sz="3600" i="1" dirty="0">
                <a:effectLst/>
                <a:latin typeface="+mn-lt"/>
                <a:ea typeface="Calibri" panose="020F0502020204030204" pitchFamily="34" charset="0"/>
              </a:rPr>
            </a:br>
            <a:r>
              <a:rPr lang="tr-TR" sz="2400" i="1" dirty="0">
                <a:effectLst/>
                <a:latin typeface="+mn-lt"/>
                <a:ea typeface="Calibri" panose="020F0502020204030204" pitchFamily="34" charset="0"/>
              </a:rPr>
              <a:t>Sedye İle Taşıma</a:t>
            </a:r>
            <a:endParaRPr lang="tr-TR" sz="2700" i="1" dirty="0">
              <a:latin typeface="+mn-lt"/>
            </a:endParaRPr>
          </a:p>
        </p:txBody>
      </p:sp>
      <p:pic>
        <p:nvPicPr>
          <p:cNvPr id="26" name="Resim 25">
            <a:extLst>
              <a:ext uri="{FF2B5EF4-FFF2-40B4-BE49-F238E27FC236}">
                <a16:creationId xmlns:a16="http://schemas.microsoft.com/office/drawing/2014/main" xmlns="" id="{5FBC00BC-973A-1B4D-B8D4-C78141BE68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24" y="5157192"/>
            <a:ext cx="1920000" cy="1440000"/>
          </a:xfrm>
          <a:prstGeom prst="rect">
            <a:avLst/>
          </a:prstGeom>
        </p:spPr>
      </p:pic>
      <p:pic>
        <p:nvPicPr>
          <p:cNvPr id="28" name="Resim 27">
            <a:extLst>
              <a:ext uri="{FF2B5EF4-FFF2-40B4-BE49-F238E27FC236}">
                <a16:creationId xmlns:a16="http://schemas.microsoft.com/office/drawing/2014/main" xmlns="" id="{4696CD4F-88BA-9447-9509-50A11B2DDB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214" y="5157192"/>
            <a:ext cx="1920000" cy="1440000"/>
          </a:xfrm>
          <a:prstGeom prst="rect">
            <a:avLst/>
          </a:prstGeom>
        </p:spPr>
      </p:pic>
      <p:pic>
        <p:nvPicPr>
          <p:cNvPr id="30" name="Resim 29">
            <a:extLst>
              <a:ext uri="{FF2B5EF4-FFF2-40B4-BE49-F238E27FC236}">
                <a16:creationId xmlns:a16="http://schemas.microsoft.com/office/drawing/2014/main" xmlns="" id="{9B93A653-E640-8F46-A45D-96EA4FFA63F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6749" y="5157192"/>
            <a:ext cx="1920000" cy="1440000"/>
          </a:xfrm>
          <a:prstGeom prst="rect">
            <a:avLst/>
          </a:prstGeom>
        </p:spPr>
      </p:pic>
      <p:pic>
        <p:nvPicPr>
          <p:cNvPr id="34" name="Resim 33">
            <a:extLst>
              <a:ext uri="{FF2B5EF4-FFF2-40B4-BE49-F238E27FC236}">
                <a16:creationId xmlns:a16="http://schemas.microsoft.com/office/drawing/2014/main" xmlns="" id="{11506657-7B31-DA4F-842E-DEF3E9AA5C4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1628" y="5157192"/>
            <a:ext cx="192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1510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>
            <a:extLst>
              <a:ext uri="{FF2B5EF4-FFF2-40B4-BE49-F238E27FC236}">
                <a16:creationId xmlns:a16="http://schemas.microsoft.com/office/drawing/2014/main" xmlns="" id="{462DA335-9095-45A3-97AF-C99854551833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9F2AE781-16DF-407E-A2BC-9B8534022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055" y="1641372"/>
            <a:ext cx="8064896" cy="3083932"/>
          </a:xfrm>
        </p:spPr>
        <p:txBody>
          <a:bodyPr>
            <a:noAutofit/>
          </a:bodyPr>
          <a:lstStyle/>
          <a:p>
            <a:pPr algn="just"/>
            <a:r>
              <a:rPr lang="tr-TR" sz="2400" b="1" dirty="0"/>
              <a:t>Bir battaniye ve iki kirişle geçici sedye oluşturma:</a:t>
            </a:r>
          </a:p>
          <a:p>
            <a:pPr lvl="1" algn="just"/>
            <a:r>
              <a:rPr lang="tr-TR" sz="2000" dirty="0"/>
              <a:t>Bir battaniye yere serilir.</a:t>
            </a:r>
          </a:p>
          <a:p>
            <a:pPr lvl="1" algn="just"/>
            <a:r>
              <a:rPr lang="tr-TR" sz="2000" dirty="0"/>
              <a:t>Battaniyenin 1/3'üne birinci kiriş yerleştirilir ve battaniye bu kirişin üzerine katlanır.</a:t>
            </a:r>
          </a:p>
          <a:p>
            <a:pPr lvl="1" algn="just"/>
            <a:r>
              <a:rPr lang="tr-TR" sz="2000" dirty="0"/>
              <a:t>Katlanan kısmın bittiği yere yakın bir noktaya ikinci kiriş yerleştirilir.</a:t>
            </a:r>
          </a:p>
          <a:p>
            <a:pPr lvl="1" algn="just"/>
            <a:endParaRPr lang="tr-TR" sz="2000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xmlns="" id="{87875608-C6A7-C84A-85D8-54FFA624B7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918" y="4005064"/>
            <a:ext cx="2880320" cy="2160240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xmlns="" id="{D87DEABF-7B81-2E47-B5D6-23F12418E8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500" y="4005064"/>
            <a:ext cx="2880320" cy="2160240"/>
          </a:xfrm>
          <a:prstGeom prst="rect">
            <a:avLst/>
          </a:prstGeom>
        </p:spPr>
      </p:pic>
      <p:sp>
        <p:nvSpPr>
          <p:cNvPr id="15" name="Başlık 1">
            <a:extLst>
              <a:ext uri="{FF2B5EF4-FFF2-40B4-BE49-F238E27FC236}">
                <a16:creationId xmlns:a16="http://schemas.microsoft.com/office/drawing/2014/main" xmlns="" id="{BE6690C2-00E0-40AE-91F3-B052A905B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372" y="116632"/>
            <a:ext cx="8219256" cy="1138138"/>
          </a:xfrm>
        </p:spPr>
        <p:txBody>
          <a:bodyPr>
            <a:normAutofit/>
          </a:bodyPr>
          <a:lstStyle/>
          <a:p>
            <a:pPr algn="l"/>
            <a:r>
              <a:rPr lang="tr-TR" sz="3200" dirty="0">
                <a:latin typeface="+mn-lt"/>
                <a:ea typeface="Calibri" panose="020F0502020204030204" pitchFamily="34" charset="0"/>
              </a:rPr>
              <a:t>Birden Fazla</a:t>
            </a:r>
            <a:r>
              <a:rPr lang="tr-TR" sz="3200" dirty="0">
                <a:effectLst/>
                <a:latin typeface="+mn-lt"/>
                <a:ea typeface="Calibri" panose="020F0502020204030204" pitchFamily="34" charset="0"/>
              </a:rPr>
              <a:t> Kişi İle Taşıma</a:t>
            </a:r>
            <a:r>
              <a:rPr lang="tr-TR" sz="3600" i="1" dirty="0">
                <a:effectLst/>
                <a:latin typeface="+mn-lt"/>
                <a:ea typeface="Calibri" panose="020F0502020204030204" pitchFamily="34" charset="0"/>
              </a:rPr>
              <a:t/>
            </a:r>
            <a:br>
              <a:rPr lang="tr-TR" sz="3600" i="1" dirty="0">
                <a:effectLst/>
                <a:latin typeface="+mn-lt"/>
                <a:ea typeface="Calibri" panose="020F0502020204030204" pitchFamily="34" charset="0"/>
              </a:rPr>
            </a:br>
            <a:r>
              <a:rPr lang="tr-TR" sz="2400" i="1" dirty="0">
                <a:effectLst/>
                <a:latin typeface="+mn-lt"/>
                <a:ea typeface="Calibri" panose="020F0502020204030204" pitchFamily="34" charset="0"/>
              </a:rPr>
              <a:t>Sedye İle Taşıma - </a:t>
            </a:r>
            <a:r>
              <a:rPr lang="tr-TR" sz="2400" i="1" dirty="0"/>
              <a:t>Hasta/Yaralının Sedyeye Aktarılması</a:t>
            </a:r>
            <a:endParaRPr lang="tr-TR" sz="27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833278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>
            <a:extLst>
              <a:ext uri="{FF2B5EF4-FFF2-40B4-BE49-F238E27FC236}">
                <a16:creationId xmlns:a16="http://schemas.microsoft.com/office/drawing/2014/main" xmlns="" id="{462DA335-9095-45A3-97AF-C99854551833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9F2AE781-16DF-407E-A2BC-9B8534022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055" y="1641372"/>
            <a:ext cx="8064896" cy="3083932"/>
          </a:xfrm>
        </p:spPr>
        <p:txBody>
          <a:bodyPr>
            <a:noAutofit/>
          </a:bodyPr>
          <a:lstStyle/>
          <a:p>
            <a:pPr algn="just"/>
            <a:r>
              <a:rPr lang="tr-TR" sz="2400" b="1" dirty="0"/>
              <a:t>Bir battaniye ve iki kirişle geçici sedye oluşturma:</a:t>
            </a:r>
          </a:p>
          <a:p>
            <a:pPr lvl="1" algn="just"/>
            <a:r>
              <a:rPr lang="tr-TR" sz="2000" dirty="0"/>
              <a:t>Battaniyede kalan kısım bu kirişin üzerini kaplayacak şekilde kirişin üzerine doğru getirilir.</a:t>
            </a:r>
          </a:p>
          <a:p>
            <a:pPr lvl="1" algn="just"/>
            <a:r>
              <a:rPr lang="tr-TR" sz="2000" dirty="0"/>
              <a:t>Hasta/yaralı bu iki kirişin arasında oluşturulan bölgeye yatırılır.</a:t>
            </a:r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xmlns="" id="{2E170193-5330-644C-A39B-FADF2DC677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646" y="3718696"/>
            <a:ext cx="2976331" cy="2232248"/>
          </a:xfrm>
          <a:prstGeom prst="rect">
            <a:avLst/>
          </a:prstGeom>
        </p:spPr>
      </p:pic>
      <p:pic>
        <p:nvPicPr>
          <p:cNvPr id="13" name="Resim 12">
            <a:extLst>
              <a:ext uri="{FF2B5EF4-FFF2-40B4-BE49-F238E27FC236}">
                <a16:creationId xmlns:a16="http://schemas.microsoft.com/office/drawing/2014/main" xmlns="" id="{EE90BB8B-C28D-6047-9095-B1E45971EFB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798" y="3763556"/>
            <a:ext cx="2926320" cy="2194740"/>
          </a:xfrm>
          <a:prstGeom prst="rect">
            <a:avLst/>
          </a:prstGeom>
        </p:spPr>
      </p:pic>
      <p:sp>
        <p:nvSpPr>
          <p:cNvPr id="15" name="Başlık 1">
            <a:extLst>
              <a:ext uri="{FF2B5EF4-FFF2-40B4-BE49-F238E27FC236}">
                <a16:creationId xmlns:a16="http://schemas.microsoft.com/office/drawing/2014/main" xmlns="" id="{BE6690C2-00E0-40AE-91F3-B052A905B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372" y="116632"/>
            <a:ext cx="8219256" cy="1138138"/>
          </a:xfrm>
        </p:spPr>
        <p:txBody>
          <a:bodyPr>
            <a:normAutofit/>
          </a:bodyPr>
          <a:lstStyle/>
          <a:p>
            <a:pPr algn="l"/>
            <a:r>
              <a:rPr lang="tr-TR" sz="3200" dirty="0">
                <a:latin typeface="+mn-lt"/>
                <a:ea typeface="Calibri" panose="020F0502020204030204" pitchFamily="34" charset="0"/>
              </a:rPr>
              <a:t>Birden Fazla</a:t>
            </a:r>
            <a:r>
              <a:rPr lang="tr-TR" sz="3200" dirty="0">
                <a:effectLst/>
                <a:latin typeface="+mn-lt"/>
                <a:ea typeface="Calibri" panose="020F0502020204030204" pitchFamily="34" charset="0"/>
              </a:rPr>
              <a:t> Kişi İle Taşıma</a:t>
            </a:r>
            <a:r>
              <a:rPr lang="tr-TR" sz="3600" i="1" dirty="0">
                <a:effectLst/>
                <a:latin typeface="+mn-lt"/>
                <a:ea typeface="Calibri" panose="020F0502020204030204" pitchFamily="34" charset="0"/>
              </a:rPr>
              <a:t/>
            </a:r>
            <a:br>
              <a:rPr lang="tr-TR" sz="3600" i="1" dirty="0">
                <a:effectLst/>
                <a:latin typeface="+mn-lt"/>
                <a:ea typeface="Calibri" panose="020F0502020204030204" pitchFamily="34" charset="0"/>
              </a:rPr>
            </a:br>
            <a:r>
              <a:rPr lang="tr-TR" sz="2400" i="1" dirty="0">
                <a:effectLst/>
                <a:latin typeface="+mn-lt"/>
                <a:ea typeface="Calibri" panose="020F0502020204030204" pitchFamily="34" charset="0"/>
              </a:rPr>
              <a:t>Sedye İle Taşıma - </a:t>
            </a:r>
            <a:r>
              <a:rPr lang="tr-TR" sz="2400" i="1" dirty="0"/>
              <a:t>Hasta/Yaralının Sedyeye Aktarılması</a:t>
            </a:r>
            <a:endParaRPr lang="tr-TR" sz="27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091341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>
            <a:extLst>
              <a:ext uri="{FF2B5EF4-FFF2-40B4-BE49-F238E27FC236}">
                <a16:creationId xmlns:a16="http://schemas.microsoft.com/office/drawing/2014/main" xmlns="" id="{65698E8D-D973-49F1-A0C0-5DA57BD3DB8F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9F2AE781-16DF-407E-A2BC-9B8534022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732" y="1540441"/>
            <a:ext cx="8064896" cy="364359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400" b="1" dirty="0"/>
              <a:t>Hasta/yaralının sedyeye aktarılması:</a:t>
            </a:r>
          </a:p>
          <a:p>
            <a:pPr algn="just"/>
            <a:r>
              <a:rPr lang="tr-TR" sz="24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Kaşık Tekniği: </a:t>
            </a:r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Bu teknik hasta/yaralıya sadece bir taraftan ulaşılması durumunda üç ilk yardımcı tarafından uygulanır.</a:t>
            </a:r>
          </a:p>
          <a:p>
            <a:pPr lvl="1" algn="just"/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İlk yardımcılar hasta/yaralının yanında bir dizleri yerde olacak şekilde diz çökerler ve  hasta/yaralının elleri göğsünde birleştirilir.</a:t>
            </a:r>
          </a:p>
          <a:p>
            <a:pPr lvl="1" algn="just"/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Birinci ilk yardımcı baş ve omzundan, ikinci ilk yardımcı sırtının alt kısmı ve uyluğundan, üçüncü ilk yardımcı dizlerinin altından ve bileklerinden kavrar. </a:t>
            </a:r>
          </a:p>
        </p:txBody>
      </p:sp>
      <p:pic>
        <p:nvPicPr>
          <p:cNvPr id="15" name="Resim 14">
            <a:extLst>
              <a:ext uri="{FF2B5EF4-FFF2-40B4-BE49-F238E27FC236}">
                <a16:creationId xmlns:a16="http://schemas.microsoft.com/office/drawing/2014/main" xmlns="" id="{AA66CBD4-0AC0-DF4D-A5E6-FA2D76B999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176" y="5122216"/>
            <a:ext cx="2160000" cy="1620000"/>
          </a:xfrm>
          <a:prstGeom prst="rect">
            <a:avLst/>
          </a:prstGeom>
        </p:spPr>
      </p:pic>
      <p:pic>
        <p:nvPicPr>
          <p:cNvPr id="29" name="Resim 28">
            <a:extLst>
              <a:ext uri="{FF2B5EF4-FFF2-40B4-BE49-F238E27FC236}">
                <a16:creationId xmlns:a16="http://schemas.microsoft.com/office/drawing/2014/main" xmlns="" id="{2BDD4FBC-784F-9644-A771-9F0E77F3D1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824" y="5122216"/>
            <a:ext cx="2160000" cy="1620000"/>
          </a:xfrm>
          <a:prstGeom prst="rect">
            <a:avLst/>
          </a:prstGeom>
        </p:spPr>
      </p:pic>
      <p:sp>
        <p:nvSpPr>
          <p:cNvPr id="10" name="Başlık 1">
            <a:extLst>
              <a:ext uri="{FF2B5EF4-FFF2-40B4-BE49-F238E27FC236}">
                <a16:creationId xmlns:a16="http://schemas.microsoft.com/office/drawing/2014/main" xmlns="" id="{4DFC6BA5-AA96-408B-8D90-9A567F584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372" y="116632"/>
            <a:ext cx="8219256" cy="1138138"/>
          </a:xfrm>
        </p:spPr>
        <p:txBody>
          <a:bodyPr>
            <a:normAutofit/>
          </a:bodyPr>
          <a:lstStyle/>
          <a:p>
            <a:pPr algn="l"/>
            <a:r>
              <a:rPr lang="tr-TR" sz="3200" dirty="0">
                <a:latin typeface="+mn-lt"/>
                <a:ea typeface="Calibri" panose="020F0502020204030204" pitchFamily="34" charset="0"/>
              </a:rPr>
              <a:t>Birden Fazla</a:t>
            </a:r>
            <a:r>
              <a:rPr lang="tr-TR" sz="3200" dirty="0">
                <a:effectLst/>
                <a:latin typeface="+mn-lt"/>
                <a:ea typeface="Calibri" panose="020F0502020204030204" pitchFamily="34" charset="0"/>
              </a:rPr>
              <a:t> Kişi İle Taşıma</a:t>
            </a:r>
            <a:r>
              <a:rPr lang="tr-TR" sz="3600" i="1" dirty="0">
                <a:effectLst/>
                <a:latin typeface="+mn-lt"/>
                <a:ea typeface="Calibri" panose="020F0502020204030204" pitchFamily="34" charset="0"/>
              </a:rPr>
              <a:t/>
            </a:r>
            <a:br>
              <a:rPr lang="tr-TR" sz="3600" i="1" dirty="0">
                <a:effectLst/>
                <a:latin typeface="+mn-lt"/>
                <a:ea typeface="Calibri" panose="020F0502020204030204" pitchFamily="34" charset="0"/>
              </a:rPr>
            </a:br>
            <a:r>
              <a:rPr lang="tr-TR" sz="2400" i="1" dirty="0">
                <a:effectLst/>
                <a:latin typeface="+mn-lt"/>
                <a:ea typeface="Calibri" panose="020F0502020204030204" pitchFamily="34" charset="0"/>
              </a:rPr>
              <a:t>Sedye İle Taşıma - </a:t>
            </a:r>
            <a:r>
              <a:rPr lang="tr-TR" sz="2400" i="1" dirty="0"/>
              <a:t>Hasta/Yaralının Sedyeye Aktarılması</a:t>
            </a:r>
            <a:endParaRPr lang="tr-TR" sz="27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655326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ikdörtgen 10">
            <a:extLst>
              <a:ext uri="{FF2B5EF4-FFF2-40B4-BE49-F238E27FC236}">
                <a16:creationId xmlns:a16="http://schemas.microsoft.com/office/drawing/2014/main" xmlns="" id="{E40F9A98-F46A-4488-A4B2-9C9F013A5D54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9F2AE781-16DF-407E-A2BC-9B8534022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979" y="1544324"/>
            <a:ext cx="7992889" cy="3384376"/>
          </a:xfrm>
        </p:spPr>
        <p:txBody>
          <a:bodyPr>
            <a:noAutofit/>
          </a:bodyPr>
          <a:lstStyle/>
          <a:p>
            <a:pPr algn="just"/>
            <a:r>
              <a:rPr lang="tr-TR" sz="24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Kaşık Tekniği:</a:t>
            </a:r>
            <a:endParaRPr lang="tr-TR" sz="24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Başını ve omzunu tutan birinci ilk yardımcının komutu ile tüm ilk yardımcılar aynı anda hasta/yaralıyı kaldırarak dizlerinin üzerine koyarlar.</a:t>
            </a:r>
          </a:p>
          <a:p>
            <a:pPr lvl="1" algn="just"/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Aynı anda tek bir hareketle hasta/yaralıyı göğüslerine doğru çevirirler.</a:t>
            </a:r>
          </a:p>
          <a:p>
            <a:pPr lvl="1" algn="just">
              <a:spcAft>
                <a:spcPts val="1000"/>
              </a:spcAft>
            </a:pPr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Sonra uyumlu bir şekilde ayağa kalkar ve aynı anda düzgün bir şekilde sedyeye koyarlar.</a:t>
            </a:r>
          </a:p>
        </p:txBody>
      </p:sp>
      <p:sp>
        <p:nvSpPr>
          <p:cNvPr id="9" name="Başlık 1">
            <a:extLst>
              <a:ext uri="{FF2B5EF4-FFF2-40B4-BE49-F238E27FC236}">
                <a16:creationId xmlns:a16="http://schemas.microsoft.com/office/drawing/2014/main" xmlns="" id="{C1CA14E6-3049-4E75-82BB-4D0D8D1C1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372" y="116632"/>
            <a:ext cx="8219256" cy="1138138"/>
          </a:xfrm>
        </p:spPr>
        <p:txBody>
          <a:bodyPr>
            <a:normAutofit/>
          </a:bodyPr>
          <a:lstStyle/>
          <a:p>
            <a:pPr algn="l"/>
            <a:r>
              <a:rPr lang="tr-TR" sz="3200" dirty="0">
                <a:latin typeface="+mn-lt"/>
                <a:ea typeface="Calibri" panose="020F0502020204030204" pitchFamily="34" charset="0"/>
              </a:rPr>
              <a:t>Birden Fazla</a:t>
            </a:r>
            <a:r>
              <a:rPr lang="tr-TR" sz="3200" dirty="0">
                <a:effectLst/>
                <a:latin typeface="+mn-lt"/>
                <a:ea typeface="Calibri" panose="020F0502020204030204" pitchFamily="34" charset="0"/>
              </a:rPr>
              <a:t> Kişi İle Taşıma</a:t>
            </a:r>
            <a:r>
              <a:rPr lang="tr-TR" sz="3600" i="1" dirty="0">
                <a:effectLst/>
                <a:latin typeface="+mn-lt"/>
                <a:ea typeface="Calibri" panose="020F0502020204030204" pitchFamily="34" charset="0"/>
              </a:rPr>
              <a:t/>
            </a:r>
            <a:br>
              <a:rPr lang="tr-TR" sz="3600" i="1" dirty="0">
                <a:effectLst/>
                <a:latin typeface="+mn-lt"/>
                <a:ea typeface="Calibri" panose="020F0502020204030204" pitchFamily="34" charset="0"/>
              </a:rPr>
            </a:br>
            <a:r>
              <a:rPr lang="tr-TR" sz="2400" i="1" dirty="0">
                <a:effectLst/>
                <a:latin typeface="+mn-lt"/>
                <a:ea typeface="Calibri" panose="020F0502020204030204" pitchFamily="34" charset="0"/>
              </a:rPr>
              <a:t>Sedye İle Taşıma - </a:t>
            </a:r>
            <a:r>
              <a:rPr lang="tr-TR" sz="2400" i="1" dirty="0"/>
              <a:t>Hasta/Yaralının Sedyeye Aktarılması</a:t>
            </a:r>
            <a:endParaRPr lang="tr-TR" sz="2700" i="1" dirty="0">
              <a:latin typeface="+mn-lt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3136" y="4941168"/>
            <a:ext cx="2160000" cy="16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73868" y="4924667"/>
            <a:ext cx="2160000" cy="16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12402" y="4928592"/>
            <a:ext cx="2154766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45316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A6593A53-5CC8-46DE-A09C-7E56BB3EF483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9F2AE781-16DF-407E-A2BC-9B8534022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372" y="1578471"/>
            <a:ext cx="8003232" cy="3435241"/>
          </a:xfrm>
        </p:spPr>
        <p:txBody>
          <a:bodyPr>
            <a:noAutofit/>
          </a:bodyPr>
          <a:lstStyle/>
          <a:p>
            <a:pPr algn="just"/>
            <a:r>
              <a:rPr lang="tr-TR" sz="24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Köprü Tekniği: </a:t>
            </a:r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Hasta/yaralıya iki taraftan da ulaşılması durumunda </a:t>
            </a:r>
            <a:r>
              <a:rPr lang="tr-TR" sz="2400" dirty="0">
                <a:ea typeface="Calibri" panose="020F0502020204030204" pitchFamily="34" charset="0"/>
                <a:cs typeface="Arial" panose="020B0604020202020204" pitchFamily="34" charset="0"/>
              </a:rPr>
              <a:t>dört</a:t>
            </a:r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ilk yardımcı tarafından yapılır.</a:t>
            </a:r>
          </a:p>
          <a:p>
            <a:pPr lvl="1" algn="just"/>
            <a:r>
              <a:rPr lang="tr-TR" sz="2000" dirty="0"/>
              <a:t>Üç i</a:t>
            </a:r>
            <a:r>
              <a:rPr lang="tr-TR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lk yardımcı bacaklarını açıp hasta/yaralının üzerine hafifçe çömelerek yerleşirler.</a:t>
            </a:r>
          </a:p>
          <a:p>
            <a:pPr lvl="1" algn="just"/>
            <a:r>
              <a:rPr lang="tr-TR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Birincisi hasta/yaralının başını koruyacak şekilde omuz ve ensesinden, ikincisi kalçalarından, üçüncüsü ise dizlerinin altından tutar ve birinci ilk yardımcının komutu ile kaldırırlar.</a:t>
            </a:r>
          </a:p>
          <a:p>
            <a:pPr lvl="1" algn="just"/>
            <a:r>
              <a:rPr lang="tr-TR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Dördüncü ilk yardımcı sedyeyi arkadaşlarının bacakları arasına iterek hastanın altına yerleştirir ve hasta/yaralı ilk yardımcılar tarafından sedyenin üzerine yavaşça konur.</a:t>
            </a:r>
          </a:p>
        </p:txBody>
      </p:sp>
      <p:sp>
        <p:nvSpPr>
          <p:cNvPr id="9" name="Başlık 1">
            <a:extLst>
              <a:ext uri="{FF2B5EF4-FFF2-40B4-BE49-F238E27FC236}">
                <a16:creationId xmlns:a16="http://schemas.microsoft.com/office/drawing/2014/main" xmlns="" id="{303EDC3E-FAFB-4E3B-91D7-68C69230B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372" y="116632"/>
            <a:ext cx="7205972" cy="1138138"/>
          </a:xfrm>
        </p:spPr>
        <p:txBody>
          <a:bodyPr>
            <a:normAutofit/>
          </a:bodyPr>
          <a:lstStyle/>
          <a:p>
            <a:pPr algn="l"/>
            <a:r>
              <a:rPr lang="tr-TR" sz="3200" dirty="0">
                <a:latin typeface="+mn-lt"/>
                <a:ea typeface="Calibri" panose="020F0502020204030204" pitchFamily="34" charset="0"/>
              </a:rPr>
              <a:t>Birden Fazla</a:t>
            </a:r>
            <a:r>
              <a:rPr lang="tr-TR" sz="3200" dirty="0">
                <a:effectLst/>
                <a:latin typeface="+mn-lt"/>
                <a:ea typeface="Calibri" panose="020F0502020204030204" pitchFamily="34" charset="0"/>
              </a:rPr>
              <a:t> Kişi İle Taşıma</a:t>
            </a:r>
            <a:r>
              <a:rPr lang="tr-TR" sz="3600" i="1" dirty="0">
                <a:effectLst/>
                <a:latin typeface="+mn-lt"/>
                <a:ea typeface="Calibri" panose="020F0502020204030204" pitchFamily="34" charset="0"/>
              </a:rPr>
              <a:t/>
            </a:r>
            <a:br>
              <a:rPr lang="tr-TR" sz="3600" i="1" dirty="0">
                <a:effectLst/>
                <a:latin typeface="+mn-lt"/>
                <a:ea typeface="Calibri" panose="020F0502020204030204" pitchFamily="34" charset="0"/>
              </a:rPr>
            </a:br>
            <a:r>
              <a:rPr lang="tr-TR" sz="2400" i="1" dirty="0">
                <a:effectLst/>
                <a:latin typeface="+mn-lt"/>
                <a:ea typeface="Calibri" panose="020F0502020204030204" pitchFamily="34" charset="0"/>
              </a:rPr>
              <a:t>Sedye İle Taşıma - </a:t>
            </a:r>
            <a:r>
              <a:rPr lang="tr-TR" sz="2400" i="1" dirty="0"/>
              <a:t>Hasta/Yaralının Sedyeye Aktarılması</a:t>
            </a:r>
            <a:endParaRPr lang="tr-TR" sz="2700" i="1" dirty="0">
              <a:latin typeface="+mn-lt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7D5BABE1-0840-9842-B6C3-4BE1EB6A71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718" y="5013176"/>
            <a:ext cx="2160000" cy="162000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0D2B95A3-9BFE-E442-A4D2-59C77CF0E65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997" y="5013176"/>
            <a:ext cx="2160000" cy="1620000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xmlns="" id="{71973DE0-C4C6-D74F-B73A-4323E2AF778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278" y="5013176"/>
            <a:ext cx="2160000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6752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ikdörtgen 9">
            <a:extLst>
              <a:ext uri="{FF2B5EF4-FFF2-40B4-BE49-F238E27FC236}">
                <a16:creationId xmlns:a16="http://schemas.microsoft.com/office/drawing/2014/main" xmlns="" id="{F1D173C4-B063-4EF5-9296-57354134348F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9F2AE781-16DF-407E-A2BC-9B8534022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628800"/>
            <a:ext cx="5549788" cy="4392488"/>
          </a:xfrm>
        </p:spPr>
        <p:txBody>
          <a:bodyPr>
            <a:noAutofit/>
          </a:bodyPr>
          <a:lstStyle/>
          <a:p>
            <a:pPr lvl="0" algn="just"/>
            <a:r>
              <a:rPr lang="tr-TR" sz="24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Karşılıklı durarak kaldırma: </a:t>
            </a:r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Omurga yaralanmalarında ve şüphesinde kullanılır. Üç ilk yardımcı tarafından uygulanır.</a:t>
            </a:r>
          </a:p>
          <a:p>
            <a:pPr lvl="1" algn="just"/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İki ilk yardımcı hasta/yaralının göğüs hizasında karşılıklı diz çökerler.</a:t>
            </a:r>
          </a:p>
          <a:p>
            <a:pPr lvl="1" algn="just"/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Üçüncü ilk yardımcı hasta/yaralının dizleri hizasında diz çöker.</a:t>
            </a:r>
          </a:p>
          <a:p>
            <a:pPr lvl="1" algn="just"/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Hasta/yaralının kolları göğsünün üzerinde birleştirerek düz yatması sağlanır.</a:t>
            </a:r>
          </a:p>
        </p:txBody>
      </p:sp>
      <p:sp>
        <p:nvSpPr>
          <p:cNvPr id="11" name="Başlık 1">
            <a:extLst>
              <a:ext uri="{FF2B5EF4-FFF2-40B4-BE49-F238E27FC236}">
                <a16:creationId xmlns:a16="http://schemas.microsoft.com/office/drawing/2014/main" xmlns="" id="{CBD7C230-7708-4C5F-AAC9-E9ED63FDC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372" y="116632"/>
            <a:ext cx="8219256" cy="1138138"/>
          </a:xfrm>
        </p:spPr>
        <p:txBody>
          <a:bodyPr>
            <a:normAutofit/>
          </a:bodyPr>
          <a:lstStyle/>
          <a:p>
            <a:pPr algn="l"/>
            <a:r>
              <a:rPr lang="tr-TR" sz="3200" dirty="0">
                <a:latin typeface="+mn-lt"/>
                <a:ea typeface="Calibri" panose="020F0502020204030204" pitchFamily="34" charset="0"/>
              </a:rPr>
              <a:t>Birden Fazla</a:t>
            </a:r>
            <a:r>
              <a:rPr lang="tr-TR" sz="3200" dirty="0">
                <a:effectLst/>
                <a:latin typeface="+mn-lt"/>
                <a:ea typeface="Calibri" panose="020F0502020204030204" pitchFamily="34" charset="0"/>
              </a:rPr>
              <a:t> Kişi İle Taşıma</a:t>
            </a:r>
            <a:r>
              <a:rPr lang="tr-TR" sz="3600" i="1" dirty="0">
                <a:effectLst/>
                <a:latin typeface="+mn-lt"/>
                <a:ea typeface="Calibri" panose="020F0502020204030204" pitchFamily="34" charset="0"/>
              </a:rPr>
              <a:t/>
            </a:r>
            <a:br>
              <a:rPr lang="tr-TR" sz="3600" i="1" dirty="0">
                <a:effectLst/>
                <a:latin typeface="+mn-lt"/>
                <a:ea typeface="Calibri" panose="020F0502020204030204" pitchFamily="34" charset="0"/>
              </a:rPr>
            </a:br>
            <a:r>
              <a:rPr lang="tr-TR" sz="2400" i="1" dirty="0">
                <a:effectLst/>
                <a:latin typeface="+mn-lt"/>
                <a:ea typeface="Calibri" panose="020F0502020204030204" pitchFamily="34" charset="0"/>
              </a:rPr>
              <a:t>Sedye İle Taşıma - </a:t>
            </a:r>
            <a:r>
              <a:rPr lang="tr-TR" sz="2400" i="1" dirty="0"/>
              <a:t>Hasta/Yaralının Sedyeye Aktarılması</a:t>
            </a:r>
            <a:endParaRPr lang="tr-TR" sz="2700" i="1" dirty="0">
              <a:latin typeface="+mn-lt"/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xmlns="" id="{BDF7AEDB-8C9D-E841-8398-A706DE1BE7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879" y="1844824"/>
            <a:ext cx="2400000" cy="1800000"/>
          </a:xfrm>
          <a:prstGeom prst="rect">
            <a:avLst/>
          </a:prstGeom>
        </p:spPr>
      </p:pic>
      <p:pic>
        <p:nvPicPr>
          <p:cNvPr id="13" name="Resim 12">
            <a:extLst>
              <a:ext uri="{FF2B5EF4-FFF2-40B4-BE49-F238E27FC236}">
                <a16:creationId xmlns:a16="http://schemas.microsoft.com/office/drawing/2014/main" xmlns="" id="{00E5ABC1-55AC-5F41-BA04-74839F5500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879" y="4005064"/>
            <a:ext cx="240000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5994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ikdörtgen 9">
            <a:extLst>
              <a:ext uri="{FF2B5EF4-FFF2-40B4-BE49-F238E27FC236}">
                <a16:creationId xmlns:a16="http://schemas.microsoft.com/office/drawing/2014/main" xmlns="" id="{F1D173C4-B063-4EF5-9296-57354134348F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9F2AE781-16DF-407E-A2BC-9B8534022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628800"/>
            <a:ext cx="5549788" cy="4392488"/>
          </a:xfrm>
        </p:spPr>
        <p:txBody>
          <a:bodyPr>
            <a:noAutofit/>
          </a:bodyPr>
          <a:lstStyle/>
          <a:p>
            <a:pPr lvl="0" algn="just"/>
            <a:r>
              <a:rPr lang="tr-TR" sz="24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Karşılıklı durarak kaldırma:</a:t>
            </a:r>
            <a:endParaRPr lang="tr-TR" sz="24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tr-TR" sz="2400" dirty="0">
                <a:ea typeface="Calibri" panose="020F0502020204030204" pitchFamily="34" charset="0"/>
                <a:cs typeface="Arial" panose="020B0604020202020204" pitchFamily="34" charset="0"/>
              </a:rPr>
              <a:t>Baş kısımdaki ilk yardımcılar kollarını baş-boyun eksenini koruyacak şekilde hasta/yaralının sırtına yerleştirirler.</a:t>
            </a:r>
          </a:p>
          <a:p>
            <a:pPr lvl="1" algn="just"/>
            <a:r>
              <a:rPr lang="tr-TR" sz="2400" dirty="0">
                <a:ea typeface="Calibri" panose="020F0502020204030204" pitchFamily="34" charset="0"/>
                <a:cs typeface="Arial" panose="020B0604020202020204" pitchFamily="34" charset="0"/>
              </a:rPr>
              <a:t>Hasta/yaralının dizleri hizasındaki üçüncü ilk yardımcı kollarını açarak hasta/yaralının bacaklarını düz olacak şekilde kavrar. Verilen komutla, tüm ilk yardımcılar hasta/yaralıyı düz olarak kaldırarak sedyeye yerleştirirler.</a:t>
            </a:r>
          </a:p>
        </p:txBody>
      </p:sp>
      <p:sp>
        <p:nvSpPr>
          <p:cNvPr id="11" name="Başlık 1">
            <a:extLst>
              <a:ext uri="{FF2B5EF4-FFF2-40B4-BE49-F238E27FC236}">
                <a16:creationId xmlns:a16="http://schemas.microsoft.com/office/drawing/2014/main" xmlns="" id="{CBD7C230-7708-4C5F-AAC9-E9ED63FDC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372" y="116632"/>
            <a:ext cx="8219256" cy="1138138"/>
          </a:xfrm>
        </p:spPr>
        <p:txBody>
          <a:bodyPr>
            <a:normAutofit/>
          </a:bodyPr>
          <a:lstStyle/>
          <a:p>
            <a:pPr algn="l"/>
            <a:r>
              <a:rPr lang="tr-TR" sz="3200" dirty="0">
                <a:latin typeface="+mn-lt"/>
                <a:ea typeface="Calibri" panose="020F0502020204030204" pitchFamily="34" charset="0"/>
              </a:rPr>
              <a:t>Birden Fazla</a:t>
            </a:r>
            <a:r>
              <a:rPr lang="tr-TR" sz="3200" dirty="0">
                <a:effectLst/>
                <a:latin typeface="+mn-lt"/>
                <a:ea typeface="Calibri" panose="020F0502020204030204" pitchFamily="34" charset="0"/>
              </a:rPr>
              <a:t> Kişi İle Taşıma</a:t>
            </a:r>
            <a:r>
              <a:rPr lang="tr-TR" sz="3600" i="1" dirty="0">
                <a:effectLst/>
                <a:latin typeface="+mn-lt"/>
                <a:ea typeface="Calibri" panose="020F0502020204030204" pitchFamily="34" charset="0"/>
              </a:rPr>
              <a:t/>
            </a:r>
            <a:br>
              <a:rPr lang="tr-TR" sz="3600" i="1" dirty="0">
                <a:effectLst/>
                <a:latin typeface="+mn-lt"/>
                <a:ea typeface="Calibri" panose="020F0502020204030204" pitchFamily="34" charset="0"/>
              </a:rPr>
            </a:br>
            <a:r>
              <a:rPr lang="tr-TR" sz="2400" i="1" dirty="0">
                <a:effectLst/>
                <a:latin typeface="+mn-lt"/>
                <a:ea typeface="Calibri" panose="020F0502020204030204" pitchFamily="34" charset="0"/>
              </a:rPr>
              <a:t>Sedye İle Taşıma - </a:t>
            </a:r>
            <a:r>
              <a:rPr lang="tr-TR" sz="2400" i="1" dirty="0"/>
              <a:t>Hasta/Yaralının Sedyeye Aktarılması</a:t>
            </a:r>
            <a:endParaRPr lang="tr-TR" sz="2700" i="1" dirty="0">
              <a:latin typeface="+mn-lt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xmlns="" id="{37E87803-C81F-4AFA-808B-FD6E5A0AD7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45879" y="2050444"/>
            <a:ext cx="2400000" cy="18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>
            <a:extLst>
              <a:ext uri="{FF2B5EF4-FFF2-40B4-BE49-F238E27FC236}">
                <a16:creationId xmlns:a16="http://schemas.microsoft.com/office/drawing/2014/main" xmlns="" id="{7A1D5DAC-889D-4233-9292-AF51D8A40D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50159" y="4379152"/>
            <a:ext cx="2395720" cy="1796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78182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>
            <a:extLst>
              <a:ext uri="{FF2B5EF4-FFF2-40B4-BE49-F238E27FC236}">
                <a16:creationId xmlns:a16="http://schemas.microsoft.com/office/drawing/2014/main" xmlns="" id="{82D58A7A-FEC8-47E0-9ED2-11599A43906D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9F2AE781-16DF-407E-A2BC-9B8534022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700808"/>
            <a:ext cx="7992888" cy="4248472"/>
          </a:xfrm>
        </p:spPr>
        <p:txBody>
          <a:bodyPr>
            <a:noAutofit/>
          </a:bodyPr>
          <a:lstStyle/>
          <a:p>
            <a:pPr algn="just"/>
            <a:r>
              <a:rPr lang="tr-TR" sz="2400" b="1" dirty="0"/>
              <a:t>Kütük yuvarlama tekniği:</a:t>
            </a:r>
          </a:p>
          <a:p>
            <a:pPr lvl="1" algn="just"/>
            <a:r>
              <a:rPr lang="tr-TR" sz="2400" dirty="0"/>
              <a:t>Bu teknik; baş-boyun ya da omurga yaralanmasından şüphelenilen tüm hasta/yaralılara uygulanır.</a:t>
            </a:r>
          </a:p>
          <a:p>
            <a:pPr lvl="1" algn="just"/>
            <a:r>
              <a:rPr lang="tr-TR" sz="2400" dirty="0"/>
              <a:t>Amaç, hasta/yaralının bazı müdahaleler ve taşıma sırasında daha fazla zarar görmesini engellemektir.</a:t>
            </a:r>
          </a:p>
          <a:p>
            <a:pPr lvl="1" algn="just"/>
            <a:r>
              <a:rPr lang="tr-TR" sz="2400" dirty="0"/>
              <a:t>Uygulama sırasında dikkat edilmesi gereken husus, hasta/yaralının yan tarafına döndürülmesi sırasında baş-boyun ve omurganın aynı hizada tutulmasıdır.</a:t>
            </a:r>
          </a:p>
          <a:p>
            <a:pPr lvl="1" algn="just"/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Bu tekniği uygun bir şekilde gerçekleştirebilmek için en az 2 (iki) ilk yardımcı gereklidir.</a:t>
            </a:r>
          </a:p>
        </p:txBody>
      </p:sp>
      <p:sp>
        <p:nvSpPr>
          <p:cNvPr id="10" name="Başlık 1">
            <a:extLst>
              <a:ext uri="{FF2B5EF4-FFF2-40B4-BE49-F238E27FC236}">
                <a16:creationId xmlns:a16="http://schemas.microsoft.com/office/drawing/2014/main" xmlns="" id="{457455EB-55B3-440F-9054-B610C5521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372" y="116632"/>
            <a:ext cx="8219256" cy="1138138"/>
          </a:xfrm>
        </p:spPr>
        <p:txBody>
          <a:bodyPr>
            <a:normAutofit/>
          </a:bodyPr>
          <a:lstStyle/>
          <a:p>
            <a:pPr algn="l"/>
            <a:r>
              <a:rPr lang="tr-TR" sz="3200" dirty="0">
                <a:latin typeface="+mn-lt"/>
                <a:ea typeface="Calibri" panose="020F0502020204030204" pitchFamily="34" charset="0"/>
              </a:rPr>
              <a:t>Birden Fazla</a:t>
            </a:r>
            <a:r>
              <a:rPr lang="tr-TR" sz="3200" dirty="0">
                <a:effectLst/>
                <a:latin typeface="+mn-lt"/>
                <a:ea typeface="Calibri" panose="020F0502020204030204" pitchFamily="34" charset="0"/>
              </a:rPr>
              <a:t> Kişi İle Taşıma</a:t>
            </a:r>
            <a:r>
              <a:rPr lang="tr-TR" sz="3600" i="1" dirty="0">
                <a:effectLst/>
                <a:latin typeface="+mn-lt"/>
                <a:ea typeface="Calibri" panose="020F0502020204030204" pitchFamily="34" charset="0"/>
              </a:rPr>
              <a:t/>
            </a:r>
            <a:br>
              <a:rPr lang="tr-TR" sz="3600" i="1" dirty="0">
                <a:effectLst/>
                <a:latin typeface="+mn-lt"/>
                <a:ea typeface="Calibri" panose="020F0502020204030204" pitchFamily="34" charset="0"/>
              </a:rPr>
            </a:br>
            <a:r>
              <a:rPr lang="tr-TR" sz="2400" i="1" dirty="0">
                <a:effectLst/>
                <a:latin typeface="+mn-lt"/>
                <a:ea typeface="Calibri" panose="020F0502020204030204" pitchFamily="34" charset="0"/>
              </a:rPr>
              <a:t>Sedye İle Taşıma - </a:t>
            </a:r>
            <a:r>
              <a:rPr lang="tr-TR" sz="2400" i="1" dirty="0"/>
              <a:t>Hasta/Yaralının Sedyeye Aktarılması</a:t>
            </a:r>
            <a:endParaRPr lang="tr-TR" sz="27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45791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ikdörtgen 9">
            <a:extLst>
              <a:ext uri="{FF2B5EF4-FFF2-40B4-BE49-F238E27FC236}">
                <a16:creationId xmlns:a16="http://schemas.microsoft.com/office/drawing/2014/main" xmlns="" id="{D4B45035-A379-42A6-88C8-0FF363268679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İçerik Yer Tutucusu 2">
            <a:extLst>
              <a:ext uri="{FF2B5EF4-FFF2-40B4-BE49-F238E27FC236}">
                <a16:creationId xmlns:a16="http://schemas.microsoft.com/office/drawing/2014/main" xmlns="" id="{081E715C-BA30-4341-9E53-A897957FC5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916832"/>
            <a:ext cx="5112568" cy="4032448"/>
          </a:xfrm>
        </p:spPr>
        <p:txBody>
          <a:bodyPr>
            <a:noAutofit/>
          </a:bodyPr>
          <a:lstStyle/>
          <a:p>
            <a:pPr algn="just"/>
            <a:r>
              <a:rPr lang="tr-TR" sz="2400" dirty="0">
                <a:ea typeface="Calibri" panose="020F0502020204030204" pitchFamily="34" charset="0"/>
                <a:cs typeface="Arial" panose="020B0604020202020204" pitchFamily="34" charset="0"/>
              </a:rPr>
              <a:t>Y</a:t>
            </a:r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akın mesafede durulmalı</a:t>
            </a:r>
            <a:endParaRPr lang="tr-TR" sz="24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Kuvvetli ve uzun kas grupları kullanılmalı</a:t>
            </a:r>
            <a:endParaRPr lang="tr-TR" sz="24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Sırt gerginliğini korumak için diz ve kalçalar bükülmeli</a:t>
            </a:r>
            <a:endParaRPr lang="tr-TR" sz="24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Yerden destek alacak şekilde her iki ayağı da kullanarak, destek ayağı arkada olacak şekilde biri diğerinden biraz önde yerleştirilmeli</a:t>
            </a:r>
          </a:p>
        </p:txBody>
      </p:sp>
      <p:sp>
        <p:nvSpPr>
          <p:cNvPr id="12" name="Başlık 1">
            <a:extLst>
              <a:ext uri="{FF2B5EF4-FFF2-40B4-BE49-F238E27FC236}">
                <a16:creationId xmlns:a16="http://schemas.microsoft.com/office/drawing/2014/main" xmlns="" id="{6486D2F5-1CBC-48BB-8906-231417906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6131024" cy="1138138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Acil Taşıma Teknikleri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i="1" dirty="0"/>
              <a:t>Uygulama Sırasındaki Temel Kurallar</a:t>
            </a:r>
            <a:endParaRPr lang="tr-TR" sz="3600" i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31379" y="2042969"/>
            <a:ext cx="2400000" cy="18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56176" y="3933888"/>
            <a:ext cx="2397781" cy="1798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90933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kdörtgen 7">
            <a:extLst>
              <a:ext uri="{FF2B5EF4-FFF2-40B4-BE49-F238E27FC236}">
                <a16:creationId xmlns:a16="http://schemas.microsoft.com/office/drawing/2014/main" xmlns="" id="{B160C7BF-E581-446A-A609-A7359016AF88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9F2AE781-16DF-407E-A2BC-9B8534022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624660"/>
            <a:ext cx="8142076" cy="3636689"/>
          </a:xfrm>
        </p:spPr>
        <p:txBody>
          <a:bodyPr>
            <a:noAutofit/>
          </a:bodyPr>
          <a:lstStyle/>
          <a:p>
            <a:pPr algn="just"/>
            <a:r>
              <a:rPr lang="tr-TR" sz="2400" b="1" dirty="0"/>
              <a:t>Kütük yuvarlama tekniği:</a:t>
            </a:r>
          </a:p>
          <a:p>
            <a:pPr lvl="1" algn="just"/>
            <a:r>
              <a:rPr lang="tr-TR" sz="2400" dirty="0">
                <a:ea typeface="Calibri" panose="020F0502020204030204" pitchFamily="34" charset="0"/>
                <a:cs typeface="Arial" panose="020B0604020202020204" pitchFamily="34" charset="0"/>
              </a:rPr>
              <a:t>Baş-boyun ya da omurga yaralanmasından şüphelenilen hastalarda ideal olanı en az 4 ilk yardımcının bulunmasıdır.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tr-TR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Hasta/yaralının başını tutmak ve tekniği yönlendirmek için 1 ilk yardımcı</a:t>
            </a:r>
            <a:endParaRPr lang="tr-TR" sz="20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tr-TR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Göğüs, karın ve alt uzuvları destekleyerek hastayı döndürmek için 2 ilk yardımcı</a:t>
            </a:r>
            <a:endParaRPr lang="tr-TR" sz="20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tr-TR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Planlanan faaliyeti (sedyenin yerleştirilmesi gibi) gerçekleştirmek için 1 ilk yardımcı</a:t>
            </a:r>
          </a:p>
          <a:p>
            <a:pPr lvl="1" algn="just"/>
            <a:endParaRPr lang="tr-TR" sz="20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Başlık 1">
            <a:extLst>
              <a:ext uri="{FF2B5EF4-FFF2-40B4-BE49-F238E27FC236}">
                <a16:creationId xmlns:a16="http://schemas.microsoft.com/office/drawing/2014/main" xmlns="" id="{457455EB-55B3-440F-9054-B610C5521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372" y="116632"/>
            <a:ext cx="8219256" cy="1138138"/>
          </a:xfrm>
        </p:spPr>
        <p:txBody>
          <a:bodyPr>
            <a:normAutofit/>
          </a:bodyPr>
          <a:lstStyle/>
          <a:p>
            <a:pPr algn="l"/>
            <a:r>
              <a:rPr lang="tr-TR" sz="3200" dirty="0">
                <a:latin typeface="+mn-lt"/>
                <a:ea typeface="Calibri" panose="020F0502020204030204" pitchFamily="34" charset="0"/>
              </a:rPr>
              <a:t>Birden Fazla</a:t>
            </a:r>
            <a:r>
              <a:rPr lang="tr-TR" sz="3200" dirty="0">
                <a:effectLst/>
                <a:latin typeface="+mn-lt"/>
                <a:ea typeface="Calibri" panose="020F0502020204030204" pitchFamily="34" charset="0"/>
              </a:rPr>
              <a:t> Kişi İle Taşıma</a:t>
            </a:r>
            <a:r>
              <a:rPr lang="tr-TR" sz="3600" i="1" dirty="0">
                <a:effectLst/>
                <a:latin typeface="+mn-lt"/>
                <a:ea typeface="Calibri" panose="020F0502020204030204" pitchFamily="34" charset="0"/>
              </a:rPr>
              <a:t/>
            </a:r>
            <a:br>
              <a:rPr lang="tr-TR" sz="3600" i="1" dirty="0">
                <a:effectLst/>
                <a:latin typeface="+mn-lt"/>
                <a:ea typeface="Calibri" panose="020F0502020204030204" pitchFamily="34" charset="0"/>
              </a:rPr>
            </a:br>
            <a:r>
              <a:rPr lang="tr-TR" sz="2400" i="1" dirty="0">
                <a:effectLst/>
                <a:latin typeface="+mn-lt"/>
                <a:ea typeface="Calibri" panose="020F0502020204030204" pitchFamily="34" charset="0"/>
              </a:rPr>
              <a:t>Sedye İle Taşıma - </a:t>
            </a:r>
            <a:r>
              <a:rPr lang="tr-TR" sz="2400" i="1" dirty="0"/>
              <a:t>Hasta/Yaralının Sedyeye Aktarılması</a:t>
            </a:r>
            <a:endParaRPr lang="tr-TR" sz="2700" i="1" dirty="0">
              <a:latin typeface="+mn-lt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83151" y="4797153"/>
            <a:ext cx="2692293" cy="2019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43566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>
            <a:extLst>
              <a:ext uri="{FF2B5EF4-FFF2-40B4-BE49-F238E27FC236}">
                <a16:creationId xmlns:a16="http://schemas.microsoft.com/office/drawing/2014/main" xmlns="" id="{2174C58C-4452-4910-9627-3A35D82F8C20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9F2AE781-16DF-407E-A2BC-9B8534022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1772916"/>
            <a:ext cx="5112568" cy="403224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400" b="1" dirty="0"/>
              <a:t>Kütük yuvarlama tekniği:</a:t>
            </a:r>
          </a:p>
          <a:p>
            <a:pPr marL="0" indent="0" algn="just">
              <a:buNone/>
            </a:pPr>
            <a:r>
              <a:rPr lang="tr-TR" sz="20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Uygulamanın 4 (dört) ilk yardımcı</a:t>
            </a:r>
            <a:r>
              <a:rPr lang="tr-TR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ile yapılışı ve hasta/yaralının sedye üzerine alınışı:</a:t>
            </a:r>
          </a:p>
          <a:p>
            <a:pPr marL="0" indent="0" algn="just">
              <a:buNone/>
            </a:pPr>
            <a:r>
              <a:rPr lang="tr-TR" sz="20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1. Aşama:</a:t>
            </a:r>
            <a:r>
              <a:rPr lang="tr-TR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Hasta/yaralının başını tutacak olan ilk yardımcı hasta/yaralının baş kısmına geçer. Hasta/yaralıya tekniği açıklar ve hareketsiz kalmasını ister.</a:t>
            </a:r>
          </a:p>
          <a:p>
            <a:pPr marL="0" indent="0" algn="just">
              <a:buNone/>
            </a:pPr>
            <a:r>
              <a:rPr lang="tr-TR" sz="20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2. Aşama:</a:t>
            </a:r>
            <a:r>
              <a:rPr lang="tr-TR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Her iki elinin avuç içlerini hasta/yaralının kulaklarının üzerine gelecek şekilde yerleştirir. Herhangi bir çekme, itme ya da döndürme hareketi uygulamadan baş ve boynu nötr (düz) pozisyonda tutar.</a:t>
            </a:r>
          </a:p>
        </p:txBody>
      </p:sp>
      <p:sp>
        <p:nvSpPr>
          <p:cNvPr id="10" name="Başlık 1">
            <a:extLst>
              <a:ext uri="{FF2B5EF4-FFF2-40B4-BE49-F238E27FC236}">
                <a16:creationId xmlns:a16="http://schemas.microsoft.com/office/drawing/2014/main" xmlns="" id="{457455EB-55B3-440F-9054-B610C5521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372" y="116632"/>
            <a:ext cx="8219256" cy="1138138"/>
          </a:xfrm>
        </p:spPr>
        <p:txBody>
          <a:bodyPr>
            <a:normAutofit/>
          </a:bodyPr>
          <a:lstStyle/>
          <a:p>
            <a:pPr algn="l"/>
            <a:r>
              <a:rPr lang="tr-TR" sz="3200" dirty="0">
                <a:latin typeface="+mn-lt"/>
                <a:ea typeface="Calibri" panose="020F0502020204030204" pitchFamily="34" charset="0"/>
              </a:rPr>
              <a:t>Birden Fazla</a:t>
            </a:r>
            <a:r>
              <a:rPr lang="tr-TR" sz="3200" dirty="0">
                <a:effectLst/>
                <a:latin typeface="+mn-lt"/>
                <a:ea typeface="Calibri" panose="020F0502020204030204" pitchFamily="34" charset="0"/>
              </a:rPr>
              <a:t> Kişi İle Taşıma</a:t>
            </a:r>
            <a:r>
              <a:rPr lang="tr-TR" sz="3600" i="1" dirty="0">
                <a:effectLst/>
                <a:latin typeface="+mn-lt"/>
                <a:ea typeface="Calibri" panose="020F0502020204030204" pitchFamily="34" charset="0"/>
              </a:rPr>
              <a:t/>
            </a:r>
            <a:br>
              <a:rPr lang="tr-TR" sz="3600" i="1" dirty="0">
                <a:effectLst/>
                <a:latin typeface="+mn-lt"/>
                <a:ea typeface="Calibri" panose="020F0502020204030204" pitchFamily="34" charset="0"/>
              </a:rPr>
            </a:br>
            <a:r>
              <a:rPr lang="tr-TR" sz="2400" i="1" dirty="0">
                <a:effectLst/>
                <a:latin typeface="+mn-lt"/>
                <a:ea typeface="Calibri" panose="020F0502020204030204" pitchFamily="34" charset="0"/>
              </a:rPr>
              <a:t>Sedye İle Taşıma - </a:t>
            </a:r>
            <a:r>
              <a:rPr lang="tr-TR" sz="2400" i="1" dirty="0"/>
              <a:t>Hasta/Yaralının Sedyeye Aktarılması</a:t>
            </a:r>
            <a:endParaRPr lang="tr-TR" sz="2700" i="1" dirty="0">
              <a:latin typeface="+mn-lt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34773" y="2133213"/>
            <a:ext cx="2399580" cy="1799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53279" y="4007039"/>
            <a:ext cx="2395267" cy="179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64721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kdörtgen 7">
            <a:extLst>
              <a:ext uri="{FF2B5EF4-FFF2-40B4-BE49-F238E27FC236}">
                <a16:creationId xmlns:a16="http://schemas.microsoft.com/office/drawing/2014/main" xmlns="" id="{66A8E34E-B4B5-4E99-9A5A-8E2EBFCB6233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9F2AE781-16DF-407E-A2BC-9B8534022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2853136"/>
            <a:ext cx="5400600" cy="201602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0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3. Aşama:</a:t>
            </a:r>
            <a:r>
              <a:rPr lang="tr-TR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Hasta/yaralının yan tarafında yer alan ve hastanın döndürülmesinde görev alacak olan ilk yardımcılar hasta/yaralı hangi tarafa döndürülecek ise o tarafa geçerler. Bunun için bir tanesi hasta/yaralının göğüs hizasına, diğeri ise bacak hizasına geçip diz çöker.</a:t>
            </a:r>
          </a:p>
        </p:txBody>
      </p:sp>
      <p:sp>
        <p:nvSpPr>
          <p:cNvPr id="10" name="Başlık 1">
            <a:extLst>
              <a:ext uri="{FF2B5EF4-FFF2-40B4-BE49-F238E27FC236}">
                <a16:creationId xmlns:a16="http://schemas.microsoft.com/office/drawing/2014/main" xmlns="" id="{457455EB-55B3-440F-9054-B610C5521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372" y="116632"/>
            <a:ext cx="8219256" cy="1138138"/>
          </a:xfrm>
        </p:spPr>
        <p:txBody>
          <a:bodyPr>
            <a:normAutofit/>
          </a:bodyPr>
          <a:lstStyle/>
          <a:p>
            <a:pPr algn="l"/>
            <a:r>
              <a:rPr lang="tr-TR" sz="3200" dirty="0">
                <a:latin typeface="+mn-lt"/>
                <a:ea typeface="Calibri" panose="020F0502020204030204" pitchFamily="34" charset="0"/>
              </a:rPr>
              <a:t>Birden Fazla</a:t>
            </a:r>
            <a:r>
              <a:rPr lang="tr-TR" sz="3200" dirty="0">
                <a:effectLst/>
                <a:latin typeface="+mn-lt"/>
                <a:ea typeface="Calibri" panose="020F0502020204030204" pitchFamily="34" charset="0"/>
              </a:rPr>
              <a:t> Kişi İle Taşıma</a:t>
            </a:r>
            <a:r>
              <a:rPr lang="tr-TR" sz="3600" i="1" dirty="0">
                <a:effectLst/>
                <a:latin typeface="+mn-lt"/>
                <a:ea typeface="Calibri" panose="020F0502020204030204" pitchFamily="34" charset="0"/>
              </a:rPr>
              <a:t/>
            </a:r>
            <a:br>
              <a:rPr lang="tr-TR" sz="3600" i="1" dirty="0">
                <a:effectLst/>
                <a:latin typeface="+mn-lt"/>
                <a:ea typeface="Calibri" panose="020F0502020204030204" pitchFamily="34" charset="0"/>
              </a:rPr>
            </a:br>
            <a:r>
              <a:rPr lang="tr-TR" sz="2400" i="1" dirty="0">
                <a:effectLst/>
                <a:latin typeface="+mn-lt"/>
                <a:ea typeface="Calibri" panose="020F0502020204030204" pitchFamily="34" charset="0"/>
              </a:rPr>
              <a:t>Sedye İle Taşıma - </a:t>
            </a:r>
            <a:r>
              <a:rPr lang="tr-TR" sz="2400" i="1" dirty="0"/>
              <a:t>Hasta/Yaralının Sedyeye Aktarılması</a:t>
            </a:r>
            <a:endParaRPr lang="tr-TR" sz="2700" i="1" dirty="0">
              <a:latin typeface="+mn-lt"/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32128" y="2996952"/>
            <a:ext cx="2400000" cy="18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80095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>
            <a:extLst>
              <a:ext uri="{FF2B5EF4-FFF2-40B4-BE49-F238E27FC236}">
                <a16:creationId xmlns:a16="http://schemas.microsoft.com/office/drawing/2014/main" xmlns="" id="{D5281CA0-997C-465E-A3C6-4B67F6EAAD69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9F2AE781-16DF-407E-A2BC-9B8534022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2060848"/>
            <a:ext cx="5112568" cy="396044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0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4. Aşama:</a:t>
            </a:r>
            <a:r>
              <a:rPr lang="tr-TR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Döndürme işlemine başlamadan önce göğüs hizasında yer alan ilk yardımcı hasta/yaralının yakın kolunu dizleri ile sabitleyerek yerinde tutar. Uzak olan kol ise herhangi bir yaralanma yoksa hasta/yaralının göğsünün üzerine yerleştirilir.</a:t>
            </a:r>
            <a:endParaRPr lang="tr-TR" sz="20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sz="20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5. Aşama:</a:t>
            </a:r>
            <a:r>
              <a:rPr lang="tr-TR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Göğüs hizasında yer alan ilk yardımcı, hasta/yaralının karşı taraftaki omuz ve kalçasından, bacak hizasında yer alan ilk yardımcı ise uyluk ve baldırından tutar. Mümkünse hasta/yaralının bacakları arasına yastık konur.</a:t>
            </a:r>
          </a:p>
        </p:txBody>
      </p:sp>
      <p:sp>
        <p:nvSpPr>
          <p:cNvPr id="10" name="Başlık 1">
            <a:extLst>
              <a:ext uri="{FF2B5EF4-FFF2-40B4-BE49-F238E27FC236}">
                <a16:creationId xmlns:a16="http://schemas.microsoft.com/office/drawing/2014/main" xmlns="" id="{457455EB-55B3-440F-9054-B610C5521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372" y="116632"/>
            <a:ext cx="8219256" cy="1138138"/>
          </a:xfrm>
        </p:spPr>
        <p:txBody>
          <a:bodyPr>
            <a:normAutofit/>
          </a:bodyPr>
          <a:lstStyle/>
          <a:p>
            <a:pPr algn="l"/>
            <a:r>
              <a:rPr lang="tr-TR" sz="3200" dirty="0">
                <a:latin typeface="+mn-lt"/>
                <a:ea typeface="Calibri" panose="020F0502020204030204" pitchFamily="34" charset="0"/>
              </a:rPr>
              <a:t>Birden Fazla</a:t>
            </a:r>
            <a:r>
              <a:rPr lang="tr-TR" sz="3200" dirty="0">
                <a:effectLst/>
                <a:latin typeface="+mn-lt"/>
                <a:ea typeface="Calibri" panose="020F0502020204030204" pitchFamily="34" charset="0"/>
              </a:rPr>
              <a:t> Kişi İle Taşıma</a:t>
            </a:r>
            <a:r>
              <a:rPr lang="tr-TR" sz="3600" i="1" dirty="0">
                <a:effectLst/>
                <a:latin typeface="+mn-lt"/>
                <a:ea typeface="Calibri" panose="020F0502020204030204" pitchFamily="34" charset="0"/>
              </a:rPr>
              <a:t/>
            </a:r>
            <a:br>
              <a:rPr lang="tr-TR" sz="3600" i="1" dirty="0">
                <a:effectLst/>
                <a:latin typeface="+mn-lt"/>
                <a:ea typeface="Calibri" panose="020F0502020204030204" pitchFamily="34" charset="0"/>
              </a:rPr>
            </a:br>
            <a:r>
              <a:rPr lang="tr-TR" sz="2400" i="1" dirty="0">
                <a:effectLst/>
                <a:latin typeface="+mn-lt"/>
                <a:ea typeface="Calibri" panose="020F0502020204030204" pitchFamily="34" charset="0"/>
              </a:rPr>
              <a:t>Sedye İle Taşıma - </a:t>
            </a:r>
            <a:r>
              <a:rPr lang="tr-TR" sz="2400" i="1" dirty="0"/>
              <a:t>Hasta/Yaralının Sedyeye Aktarılması</a:t>
            </a:r>
            <a:endParaRPr lang="tr-TR" sz="2700" i="1" dirty="0">
              <a:latin typeface="+mn-lt"/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xmlns="" id="{37D93381-30DA-3241-8A9D-F7F6E89536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401" y="4077272"/>
            <a:ext cx="2400000" cy="1800000"/>
          </a:xfrm>
          <a:prstGeom prst="rect">
            <a:avLst/>
          </a:prstGeom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28184" y="2205221"/>
            <a:ext cx="2399580" cy="1799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13057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>
            <a:extLst>
              <a:ext uri="{FF2B5EF4-FFF2-40B4-BE49-F238E27FC236}">
                <a16:creationId xmlns:a16="http://schemas.microsoft.com/office/drawing/2014/main" xmlns="" id="{0575CE74-2AA2-4785-9CA4-060162C577BC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9F2AE781-16DF-407E-A2BC-9B8534022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2062411"/>
            <a:ext cx="5112568" cy="3886869"/>
          </a:xfrm>
        </p:spPr>
        <p:txBody>
          <a:bodyPr>
            <a:noAutofit/>
          </a:bodyPr>
          <a:lstStyle/>
          <a:p>
            <a:pPr marL="0" indent="0" algn="just">
              <a:spcAft>
                <a:spcPts val="800"/>
              </a:spcAft>
              <a:buNone/>
            </a:pPr>
            <a:r>
              <a:rPr lang="tr-TR" sz="2000" b="1" dirty="0">
                <a:ea typeface="Calibri" panose="020F0502020204030204" pitchFamily="34" charset="0"/>
                <a:cs typeface="Arial" panose="020B0604020202020204" pitchFamily="34" charset="0"/>
              </a:rPr>
              <a:t>6. </a:t>
            </a:r>
            <a:r>
              <a:rPr lang="tr-TR" sz="20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Aşama: </a:t>
            </a:r>
            <a:r>
              <a:rPr lang="tr-TR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Herkes hazır olduğunda, baş tarafta yer alan ilk yardımcıdan gelen komutlara uyularak ve eş zamanlı olarak “3”, “2”, “1” şeklinde sayarken hasta/yaralı yan tarafındaki ilk yardımcılara doğru döndürülür.</a:t>
            </a:r>
          </a:p>
          <a:p>
            <a:pPr marL="0" indent="0" algn="just">
              <a:spcAft>
                <a:spcPts val="800"/>
              </a:spcAft>
              <a:buNone/>
            </a:pPr>
            <a:r>
              <a:rPr lang="tr-TR" sz="2000" b="1" dirty="0">
                <a:ea typeface="Calibri" panose="020F0502020204030204" pitchFamily="34" charset="0"/>
                <a:cs typeface="Arial" panose="020B0604020202020204" pitchFamily="34" charset="0"/>
              </a:rPr>
              <a:t>7. </a:t>
            </a:r>
            <a:r>
              <a:rPr lang="tr-TR" sz="20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Aşama: </a:t>
            </a:r>
            <a:r>
              <a:rPr lang="tr-TR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Döndürme sırasında hasta/yaralının baş ve boynu nötr (düz) pozisyonda tutulur.</a:t>
            </a:r>
          </a:p>
          <a:p>
            <a:pPr marL="0" indent="0" algn="just">
              <a:spcAft>
                <a:spcPts val="800"/>
              </a:spcAft>
              <a:buNone/>
            </a:pPr>
            <a:r>
              <a:rPr lang="tr-TR" sz="20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8. Aşama: </a:t>
            </a:r>
            <a:r>
              <a:rPr lang="tr-TR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Bu aşamada hasta/yaralının baştan ayağa kadar arka tarafı hızlı bir şekilde bir ilk yardımcı (tercihen 4. ilk yardımcı) tarafından yaralanmalar için incelenir.</a:t>
            </a:r>
          </a:p>
        </p:txBody>
      </p:sp>
      <p:sp>
        <p:nvSpPr>
          <p:cNvPr id="10" name="Başlık 1">
            <a:extLst>
              <a:ext uri="{FF2B5EF4-FFF2-40B4-BE49-F238E27FC236}">
                <a16:creationId xmlns:a16="http://schemas.microsoft.com/office/drawing/2014/main" xmlns="" id="{457455EB-55B3-440F-9054-B610C5521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372" y="116632"/>
            <a:ext cx="8219256" cy="1138138"/>
          </a:xfrm>
        </p:spPr>
        <p:txBody>
          <a:bodyPr>
            <a:normAutofit/>
          </a:bodyPr>
          <a:lstStyle/>
          <a:p>
            <a:pPr algn="l"/>
            <a:r>
              <a:rPr lang="tr-TR" sz="3200" dirty="0">
                <a:latin typeface="+mn-lt"/>
                <a:ea typeface="Calibri" panose="020F0502020204030204" pitchFamily="34" charset="0"/>
              </a:rPr>
              <a:t>Birden Fazla</a:t>
            </a:r>
            <a:r>
              <a:rPr lang="tr-TR" sz="3200" dirty="0">
                <a:effectLst/>
                <a:latin typeface="+mn-lt"/>
                <a:ea typeface="Calibri" panose="020F0502020204030204" pitchFamily="34" charset="0"/>
              </a:rPr>
              <a:t> Kişi İle Taşıma</a:t>
            </a:r>
            <a:r>
              <a:rPr lang="tr-TR" sz="3600" i="1" dirty="0">
                <a:effectLst/>
                <a:latin typeface="+mn-lt"/>
                <a:ea typeface="Calibri" panose="020F0502020204030204" pitchFamily="34" charset="0"/>
              </a:rPr>
              <a:t/>
            </a:r>
            <a:br>
              <a:rPr lang="tr-TR" sz="3600" i="1" dirty="0">
                <a:effectLst/>
                <a:latin typeface="+mn-lt"/>
                <a:ea typeface="Calibri" panose="020F0502020204030204" pitchFamily="34" charset="0"/>
              </a:rPr>
            </a:br>
            <a:r>
              <a:rPr lang="tr-TR" sz="2400" i="1" dirty="0">
                <a:effectLst/>
                <a:latin typeface="+mn-lt"/>
                <a:ea typeface="Calibri" panose="020F0502020204030204" pitchFamily="34" charset="0"/>
              </a:rPr>
              <a:t>Sedye İle Taşıma - </a:t>
            </a:r>
            <a:r>
              <a:rPr lang="tr-TR" sz="2400" i="1" dirty="0"/>
              <a:t>Hasta/Yaralının Sedyeye Aktarılması</a:t>
            </a:r>
            <a:endParaRPr lang="tr-TR" sz="2700" i="1" dirty="0">
              <a:latin typeface="+mn-lt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03087" y="2133056"/>
            <a:ext cx="2400000" cy="18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04413" y="4005064"/>
            <a:ext cx="2398182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28937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ikdörtgen 10">
            <a:extLst>
              <a:ext uri="{FF2B5EF4-FFF2-40B4-BE49-F238E27FC236}">
                <a16:creationId xmlns:a16="http://schemas.microsoft.com/office/drawing/2014/main" xmlns="" id="{94E08979-965A-4899-A23D-80D3EB62A6E0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9F2AE781-16DF-407E-A2BC-9B8534022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272" y="2204864"/>
            <a:ext cx="4399792" cy="36004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0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9. Aşama: </a:t>
            </a:r>
            <a:r>
              <a:rPr lang="tr-TR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Hasta/yaralı, döndürme işleminde yer alan ilk yardımcılar tarafından 30-45 derece bir açı ile tutulurken 4. ilk yardımcı hastanın altına sedye yerleştirir.</a:t>
            </a:r>
          </a:p>
          <a:p>
            <a:pPr marL="0" indent="0" algn="just">
              <a:buNone/>
            </a:pPr>
            <a:r>
              <a:rPr lang="tr-TR" sz="2000" b="1" dirty="0">
                <a:ea typeface="Calibri" panose="020F0502020204030204" pitchFamily="34" charset="0"/>
                <a:cs typeface="Arial" panose="020B0604020202020204" pitchFamily="34" charset="0"/>
              </a:rPr>
              <a:t>10. </a:t>
            </a:r>
            <a:r>
              <a:rPr lang="tr-TR" sz="20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Aşama: </a:t>
            </a:r>
            <a:r>
              <a:rPr lang="tr-TR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Baş tarafta yer alan ilk yardımcıdan gelen komutlara uyularak ve eş zamanlı olarak “3”, “2”, “1” şeklinde sayarken hasta/yaralı tekrar sedye üzerine gelecek şekilde sırt üstü pozisyona getirilir.</a:t>
            </a:r>
          </a:p>
        </p:txBody>
      </p:sp>
      <p:sp>
        <p:nvSpPr>
          <p:cNvPr id="10" name="Başlık 1">
            <a:extLst>
              <a:ext uri="{FF2B5EF4-FFF2-40B4-BE49-F238E27FC236}">
                <a16:creationId xmlns:a16="http://schemas.microsoft.com/office/drawing/2014/main" xmlns="" id="{457455EB-55B3-440F-9054-B610C5521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372" y="116632"/>
            <a:ext cx="8219256" cy="1138138"/>
          </a:xfrm>
        </p:spPr>
        <p:txBody>
          <a:bodyPr>
            <a:normAutofit/>
          </a:bodyPr>
          <a:lstStyle/>
          <a:p>
            <a:pPr algn="l"/>
            <a:r>
              <a:rPr lang="tr-TR" sz="3200" dirty="0">
                <a:latin typeface="+mn-lt"/>
                <a:ea typeface="Calibri" panose="020F0502020204030204" pitchFamily="34" charset="0"/>
              </a:rPr>
              <a:t>Birden Fazla</a:t>
            </a:r>
            <a:r>
              <a:rPr lang="tr-TR" sz="3200" dirty="0">
                <a:effectLst/>
                <a:latin typeface="+mn-lt"/>
                <a:ea typeface="Calibri" panose="020F0502020204030204" pitchFamily="34" charset="0"/>
              </a:rPr>
              <a:t> Kişi İle Taşıma</a:t>
            </a:r>
            <a:r>
              <a:rPr lang="tr-TR" sz="3600" i="1" dirty="0">
                <a:effectLst/>
                <a:latin typeface="+mn-lt"/>
                <a:ea typeface="Calibri" panose="020F0502020204030204" pitchFamily="34" charset="0"/>
              </a:rPr>
              <a:t/>
            </a:r>
            <a:br>
              <a:rPr lang="tr-TR" sz="3600" i="1" dirty="0">
                <a:effectLst/>
                <a:latin typeface="+mn-lt"/>
                <a:ea typeface="Calibri" panose="020F0502020204030204" pitchFamily="34" charset="0"/>
              </a:rPr>
            </a:br>
            <a:r>
              <a:rPr lang="tr-TR" sz="2400" i="1" dirty="0">
                <a:effectLst/>
                <a:latin typeface="+mn-lt"/>
                <a:ea typeface="Calibri" panose="020F0502020204030204" pitchFamily="34" charset="0"/>
              </a:rPr>
              <a:t>Sedye İle Taşıma - </a:t>
            </a:r>
            <a:r>
              <a:rPr lang="tr-TR" sz="2400" i="1" dirty="0"/>
              <a:t>Hasta/Yaralının Sedyeye Aktarılması</a:t>
            </a:r>
            <a:endParaRPr lang="tr-TR" sz="2700" i="1" dirty="0">
              <a:latin typeface="+mn-lt"/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xmlns="" id="{CDE17F3E-A3AF-B248-817A-B3DDA28AD9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9361" y="2132856"/>
            <a:ext cx="2400000" cy="180000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73B08CFA-8F97-8A49-88F8-3AEF74BF87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9361" y="4149080"/>
            <a:ext cx="240000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1126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>
            <a:extLst>
              <a:ext uri="{FF2B5EF4-FFF2-40B4-BE49-F238E27FC236}">
                <a16:creationId xmlns:a16="http://schemas.microsoft.com/office/drawing/2014/main" xmlns="" id="{DCD80166-9F0F-42F3-9FAB-2FA284C9ABAD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9F2AE781-16DF-407E-A2BC-9B8534022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772816"/>
            <a:ext cx="7920880" cy="3816424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just"/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Hasta/yaralının sedyeden düşmesini önlemek için sedyeye sabitlenmeli</a:t>
            </a:r>
            <a:endParaRPr lang="tr-TR" sz="24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Sedye daima yatay pozisyonda olmalı ve hasta/yaralının başı gidiş yönünde olmalı</a:t>
            </a:r>
            <a:endParaRPr lang="tr-TR" sz="24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Tercihen kas gücü daha fazla olan ilk yardımcı baş kısmında konumlanmalı</a:t>
            </a:r>
            <a:endParaRPr lang="tr-TR" sz="24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Sedye hareketlerini yönlendirmek için ilk yardımcılardan biri sorumlu olmalı ve hareket onun komutlarıyla sağlanmalı</a:t>
            </a:r>
            <a:endParaRPr lang="tr-TR" sz="24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Sedyenin baş kısmında yer alan ilk yardımcı sağ, arkadaki ilk yardımcı sol ayağıyla yürümeye başlamalı</a:t>
            </a:r>
            <a:endParaRPr lang="tr-TR" sz="24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Hasta/yaralı battaniye ya da çarşaf gibi bir malzeme ile sarılmalıdır.</a:t>
            </a:r>
          </a:p>
        </p:txBody>
      </p:sp>
      <p:sp>
        <p:nvSpPr>
          <p:cNvPr id="10" name="Başlık 1">
            <a:extLst>
              <a:ext uri="{FF2B5EF4-FFF2-40B4-BE49-F238E27FC236}">
                <a16:creationId xmlns:a16="http://schemas.microsoft.com/office/drawing/2014/main" xmlns="" id="{457455EB-55B3-440F-9054-B610C5521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372" y="116632"/>
            <a:ext cx="4901716" cy="113813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tr-TR" sz="3200" dirty="0">
                <a:latin typeface="+mn-lt"/>
                <a:ea typeface="Calibri" panose="020F0502020204030204" pitchFamily="34" charset="0"/>
              </a:rPr>
              <a:t>Birden Fazla</a:t>
            </a:r>
            <a:r>
              <a:rPr lang="tr-TR" sz="3200" dirty="0">
                <a:effectLst/>
                <a:latin typeface="+mn-lt"/>
                <a:ea typeface="Calibri" panose="020F0502020204030204" pitchFamily="34" charset="0"/>
              </a:rPr>
              <a:t> Kişi İle Taşıma</a:t>
            </a:r>
            <a:r>
              <a:rPr lang="tr-TR" sz="3600" i="1" dirty="0">
                <a:effectLst/>
                <a:latin typeface="+mn-lt"/>
                <a:ea typeface="Calibri" panose="020F0502020204030204" pitchFamily="34" charset="0"/>
              </a:rPr>
              <a:t/>
            </a:r>
            <a:br>
              <a:rPr lang="tr-TR" sz="3600" i="1" dirty="0">
                <a:effectLst/>
                <a:latin typeface="+mn-lt"/>
                <a:ea typeface="Calibri" panose="020F0502020204030204" pitchFamily="34" charset="0"/>
              </a:rPr>
            </a:br>
            <a:r>
              <a:rPr lang="tr-TR" sz="2400" i="1" dirty="0">
                <a:effectLst/>
                <a:latin typeface="+mn-lt"/>
                <a:ea typeface="Calibri" panose="020F0502020204030204" pitchFamily="34" charset="0"/>
              </a:rPr>
              <a:t>Sedye İle Taşıma - </a:t>
            </a:r>
            <a:r>
              <a:rPr lang="tr-TR" sz="2400" i="1" dirty="0"/>
              <a:t>Önlemler</a:t>
            </a:r>
            <a:endParaRPr lang="tr-TR" sz="27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854661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ikdörtgen 15">
            <a:extLst>
              <a:ext uri="{FF2B5EF4-FFF2-40B4-BE49-F238E27FC236}">
                <a16:creationId xmlns:a16="http://schemas.microsoft.com/office/drawing/2014/main" xmlns="" id="{8466B9E6-54D8-417E-8B11-FF7CAFE05B7D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Başlık 1">
            <a:extLst>
              <a:ext uri="{FF2B5EF4-FFF2-40B4-BE49-F238E27FC236}">
                <a16:creationId xmlns:a16="http://schemas.microsoft.com/office/drawing/2014/main" xmlns="" id="{457455EB-55B3-440F-9054-B610C5521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372" y="130622"/>
            <a:ext cx="5189748" cy="113813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tr-TR" sz="3200" dirty="0">
                <a:latin typeface="+mn-lt"/>
                <a:ea typeface="Calibri" panose="020F0502020204030204" pitchFamily="34" charset="0"/>
              </a:rPr>
              <a:t>Birden Fazla</a:t>
            </a:r>
            <a:r>
              <a:rPr lang="tr-TR" sz="3200" dirty="0">
                <a:effectLst/>
                <a:latin typeface="+mn-lt"/>
                <a:ea typeface="Calibri" panose="020F0502020204030204" pitchFamily="34" charset="0"/>
              </a:rPr>
              <a:t> Kişi İle Taşıma</a:t>
            </a:r>
            <a:r>
              <a:rPr lang="tr-TR" sz="3600" i="1" dirty="0">
                <a:effectLst/>
                <a:latin typeface="+mn-lt"/>
                <a:ea typeface="Calibri" panose="020F0502020204030204" pitchFamily="34" charset="0"/>
              </a:rPr>
              <a:t/>
            </a:r>
            <a:br>
              <a:rPr lang="tr-TR" sz="3600" i="1" dirty="0">
                <a:effectLst/>
                <a:latin typeface="+mn-lt"/>
                <a:ea typeface="Calibri" panose="020F0502020204030204" pitchFamily="34" charset="0"/>
              </a:rPr>
            </a:br>
            <a:r>
              <a:rPr lang="tr-TR" sz="2400" i="1" dirty="0">
                <a:effectLst/>
                <a:latin typeface="+mn-lt"/>
                <a:ea typeface="Calibri" panose="020F0502020204030204" pitchFamily="34" charset="0"/>
              </a:rPr>
              <a:t>Sedye İle Taşıma – İ</a:t>
            </a:r>
            <a:r>
              <a:rPr lang="tr-TR" sz="2400" i="1" dirty="0"/>
              <a:t>ki Kişi İle Taşınması</a:t>
            </a:r>
            <a:endParaRPr lang="tr-TR" sz="2700" i="1" dirty="0">
              <a:latin typeface="+mn-lt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8E57E8AA-0DB4-0F4A-B435-B285ED75F8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163" y="1875488"/>
            <a:ext cx="2400000" cy="1800000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xmlns="" id="{4E686827-F2E0-3643-A752-5F222967F7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644" y="1875488"/>
            <a:ext cx="2400000" cy="1800000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xmlns="" id="{A608145C-6F03-144A-AB58-10C95210090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3377" y="1875488"/>
            <a:ext cx="2400000" cy="1800000"/>
          </a:xfrm>
          <a:prstGeom prst="rect">
            <a:avLst/>
          </a:prstGeom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xmlns="" id="{DF2AFC51-FA11-7644-A9F9-0144DAAFFB0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163" y="4221288"/>
            <a:ext cx="2400000" cy="1800000"/>
          </a:xfrm>
          <a:prstGeom prst="rect">
            <a:avLst/>
          </a:prstGeom>
        </p:spPr>
      </p:pic>
      <p:pic>
        <p:nvPicPr>
          <p:cNvPr id="13" name="Resim 12">
            <a:extLst>
              <a:ext uri="{FF2B5EF4-FFF2-40B4-BE49-F238E27FC236}">
                <a16:creationId xmlns:a16="http://schemas.microsoft.com/office/drawing/2014/main" xmlns="" id="{34A424B3-146B-A048-8A80-8B0F6D39312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089" y="4221088"/>
            <a:ext cx="2400000" cy="1800000"/>
          </a:xfrm>
          <a:prstGeom prst="rect">
            <a:avLst/>
          </a:prstGeom>
        </p:spPr>
      </p:pic>
      <p:pic>
        <p:nvPicPr>
          <p:cNvPr id="15" name="Resim 14">
            <a:extLst>
              <a:ext uri="{FF2B5EF4-FFF2-40B4-BE49-F238E27FC236}">
                <a16:creationId xmlns:a16="http://schemas.microsoft.com/office/drawing/2014/main" xmlns="" id="{294B74F3-FE10-DE49-887F-B0BA8BF7DDE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3377" y="4221288"/>
            <a:ext cx="240000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7271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>
            <a:extLst>
              <a:ext uri="{FF2B5EF4-FFF2-40B4-BE49-F238E27FC236}">
                <a16:creationId xmlns:a16="http://schemas.microsoft.com/office/drawing/2014/main" xmlns="" id="{ED4FE177-FF72-40DF-A637-636B8147C95D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Başlık 1">
            <a:extLst>
              <a:ext uri="{FF2B5EF4-FFF2-40B4-BE49-F238E27FC236}">
                <a16:creationId xmlns:a16="http://schemas.microsoft.com/office/drawing/2014/main" xmlns="" id="{457455EB-55B3-440F-9054-B610C5521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372" y="130622"/>
            <a:ext cx="5595626" cy="113813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tr-TR" sz="3200" dirty="0">
                <a:latin typeface="+mn-lt"/>
                <a:ea typeface="Calibri" panose="020F0502020204030204" pitchFamily="34" charset="0"/>
              </a:rPr>
              <a:t>Birden Fazla</a:t>
            </a:r>
            <a:r>
              <a:rPr lang="tr-TR" sz="3200" dirty="0">
                <a:effectLst/>
                <a:latin typeface="+mn-lt"/>
                <a:ea typeface="Calibri" panose="020F0502020204030204" pitchFamily="34" charset="0"/>
              </a:rPr>
              <a:t> Kişi İle Taşıma</a:t>
            </a:r>
            <a:r>
              <a:rPr lang="tr-TR" sz="3600" i="1" dirty="0">
                <a:effectLst/>
                <a:latin typeface="+mn-lt"/>
                <a:ea typeface="Calibri" panose="020F0502020204030204" pitchFamily="34" charset="0"/>
              </a:rPr>
              <a:t/>
            </a:r>
            <a:br>
              <a:rPr lang="tr-TR" sz="3600" i="1" dirty="0">
                <a:effectLst/>
                <a:latin typeface="+mn-lt"/>
                <a:ea typeface="Calibri" panose="020F0502020204030204" pitchFamily="34" charset="0"/>
              </a:rPr>
            </a:br>
            <a:r>
              <a:rPr lang="tr-TR" sz="2400" i="1" dirty="0">
                <a:effectLst/>
                <a:latin typeface="+mn-lt"/>
                <a:ea typeface="Calibri" panose="020F0502020204030204" pitchFamily="34" charset="0"/>
              </a:rPr>
              <a:t>Sedye İle Taşıma – Dört</a:t>
            </a:r>
            <a:r>
              <a:rPr lang="tr-TR" sz="2400" dirty="0"/>
              <a:t> </a:t>
            </a:r>
            <a:r>
              <a:rPr lang="tr-TR" sz="2400" i="1" dirty="0"/>
              <a:t>Kişi İle Taşınması</a:t>
            </a:r>
            <a:endParaRPr lang="tr-TR" sz="2700" i="1" dirty="0">
              <a:latin typeface="+mn-lt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A71C6887-F5A9-0743-A85A-A09E34D956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430" y="1772816"/>
            <a:ext cx="2400000" cy="1800000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xmlns="" id="{C69F29E6-8D81-3847-A9F1-096415B834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552" y="1747102"/>
            <a:ext cx="2400000" cy="1800000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xmlns="" id="{45D70F46-3D5E-0045-B888-3BD3BD93D7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836" y="1773016"/>
            <a:ext cx="2400000" cy="1800000"/>
          </a:xfrm>
          <a:prstGeom prst="rect">
            <a:avLst/>
          </a:prstGeom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xmlns="" id="{F6E3CC5D-684A-6E4C-A309-E6CE15EB1F9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179" y="4077272"/>
            <a:ext cx="2400000" cy="1800000"/>
          </a:xfrm>
          <a:prstGeom prst="rect">
            <a:avLst/>
          </a:prstGeom>
        </p:spPr>
      </p:pic>
      <p:pic>
        <p:nvPicPr>
          <p:cNvPr id="15" name="Resim 14">
            <a:extLst>
              <a:ext uri="{FF2B5EF4-FFF2-40B4-BE49-F238E27FC236}">
                <a16:creationId xmlns:a16="http://schemas.microsoft.com/office/drawing/2014/main" xmlns="" id="{67257FD9-0723-EB44-9CF9-C8929423AB5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9215" y="4077272"/>
            <a:ext cx="2400000" cy="1800000"/>
          </a:xfrm>
          <a:prstGeom prst="rect">
            <a:avLst/>
          </a:prstGeom>
        </p:spPr>
      </p:pic>
      <p:pic>
        <p:nvPicPr>
          <p:cNvPr id="17" name="Resim 16">
            <a:extLst>
              <a:ext uri="{FF2B5EF4-FFF2-40B4-BE49-F238E27FC236}">
                <a16:creationId xmlns:a16="http://schemas.microsoft.com/office/drawing/2014/main" xmlns="" id="{7982CC05-AC87-6742-8C57-1AD4346CB1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28637" y="4077272"/>
            <a:ext cx="240000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7378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>
            <a:extLst>
              <a:ext uri="{FF2B5EF4-FFF2-40B4-BE49-F238E27FC236}">
                <a16:creationId xmlns:a16="http://schemas.microsoft.com/office/drawing/2014/main" xmlns="" id="{25316097-DB8F-4999-9093-C86DE7CA4A2E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9F2AE781-16DF-407E-A2BC-9B8534022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1714202"/>
            <a:ext cx="7776864" cy="3659014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sz="2400" dirty="0"/>
              <a:t>Herhangi bir tehlike söz konusu olmadığı sürece hasta/yaralı hareket ettirilmemelidir.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Seçilecek olan taşıma yöntemi olayın durumuna, ortamda bulunan ilk yardımcı sayısına ve müdahale edilecek hasta/yaralının durumuna göre değişiklik gösterebilir.</a:t>
            </a:r>
            <a:endParaRPr lang="en-US" sz="24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Baş-boyun ve gövdeyi içeren travmalarda omurga yaralanmasının olabileceği mutlak akılda tutulmalıdır.</a:t>
            </a:r>
            <a:endParaRPr lang="en-US" sz="24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Başlık 1">
            <a:extLst>
              <a:ext uri="{FF2B5EF4-FFF2-40B4-BE49-F238E27FC236}">
                <a16:creationId xmlns:a16="http://schemas.microsoft.com/office/drawing/2014/main" xmlns="" id="{457455EB-55B3-440F-9054-B610C5521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372" y="217673"/>
            <a:ext cx="8219256" cy="113813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tr-TR" sz="3200" dirty="0">
                <a:latin typeface="+mn-lt"/>
                <a:ea typeface="Calibri" panose="020F0502020204030204" pitchFamily="34" charset="0"/>
              </a:rPr>
              <a:t>Özet</a:t>
            </a:r>
            <a:endParaRPr lang="tr-TR" sz="24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04725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ikdörtgen 9">
            <a:extLst>
              <a:ext uri="{FF2B5EF4-FFF2-40B4-BE49-F238E27FC236}">
                <a16:creationId xmlns:a16="http://schemas.microsoft.com/office/drawing/2014/main" xmlns="" id="{4F7960DC-5F90-463B-AC3C-F977CA84498C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İçerik Yer Tutucusu 2">
            <a:extLst>
              <a:ext uri="{FF2B5EF4-FFF2-40B4-BE49-F238E27FC236}">
                <a16:creationId xmlns:a16="http://schemas.microsoft.com/office/drawing/2014/main" xmlns="" id="{081E715C-BA30-4341-9E53-A897957FC5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112" y="1677935"/>
            <a:ext cx="7776863" cy="2484416"/>
          </a:xfrm>
        </p:spPr>
        <p:txBody>
          <a:bodyPr>
            <a:noAutofit/>
          </a:bodyPr>
          <a:lstStyle/>
          <a:p>
            <a:pPr algn="just"/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Kalkarken, ağırlığı kalça kaslarına vererek dizler en uygun biçimde tutulmalı</a:t>
            </a:r>
          </a:p>
          <a:p>
            <a:pPr algn="just"/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Baş her zaman düz tutulmalı ve düzgün bir şekilde hareket ettirilmeli</a:t>
            </a:r>
            <a:endParaRPr lang="tr-TR" sz="24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Yavaş ve düzgün adımlarla yürünmeli ve adımlar omuzdan daha geniş olmamalı</a:t>
            </a:r>
          </a:p>
        </p:txBody>
      </p:sp>
      <p:sp>
        <p:nvSpPr>
          <p:cNvPr id="8" name="Başlık 1">
            <a:extLst>
              <a:ext uri="{FF2B5EF4-FFF2-40B4-BE49-F238E27FC236}">
                <a16:creationId xmlns:a16="http://schemas.microsoft.com/office/drawing/2014/main" xmlns="" id="{5E77E621-59B3-41D8-8867-2981C7B0B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6131024" cy="1138138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Acil Taşıma Teknikleri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i="1" dirty="0"/>
              <a:t>Uygulama Sırasındaki Temel Kurallar</a:t>
            </a:r>
            <a:endParaRPr lang="tr-TR" sz="3600" i="1" dirty="0"/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xmlns="" id="{79ACB4E7-FD6F-894A-84CA-7943728E57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4207098"/>
            <a:ext cx="3168352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489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ikdörtgen 10">
            <a:extLst>
              <a:ext uri="{FF2B5EF4-FFF2-40B4-BE49-F238E27FC236}">
                <a16:creationId xmlns:a16="http://schemas.microsoft.com/office/drawing/2014/main" xmlns="" id="{E32C1A6C-F9F6-4780-AF92-81CA0A9C5B61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7E59CF10-F024-49CB-907C-887EF3A7C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6131024" cy="1138138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Acil Taşıma Teknikleri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i="1" dirty="0"/>
              <a:t>Uygulama Sırasındaki Temel Kurallar</a:t>
            </a:r>
            <a:endParaRPr lang="tr-TR" sz="3600" i="1" dirty="0"/>
          </a:p>
        </p:txBody>
      </p:sp>
      <p:sp>
        <p:nvSpPr>
          <p:cNvPr id="6" name="İçerik Yer Tutucusu 2">
            <a:extLst>
              <a:ext uri="{FF2B5EF4-FFF2-40B4-BE49-F238E27FC236}">
                <a16:creationId xmlns:a16="http://schemas.microsoft.com/office/drawing/2014/main" xmlns="" id="{081E715C-BA30-4341-9E53-A897957FC5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772816"/>
            <a:ext cx="8136904" cy="1584176"/>
          </a:xfrm>
        </p:spPr>
        <p:txBody>
          <a:bodyPr>
            <a:noAutofit/>
          </a:bodyPr>
          <a:lstStyle/>
          <a:p>
            <a:pPr lvl="0"/>
            <a:r>
              <a:rPr lang="tr-TR" sz="2400" dirty="0"/>
              <a:t>Kaldırma işlemi sırasında uyluk kasları kullanılmalı</a:t>
            </a:r>
          </a:p>
          <a:p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Omuzlar, kalça kemiğinin ve omuriliğin hizasında tutulmalı</a:t>
            </a:r>
          </a:p>
          <a:p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Yön değiştirirken ani dönme ve bükülmelerden kaçınılmalıdır.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xmlns="" id="{E4811D2B-6771-3D43-BBA0-56C4DFE865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296" y="3586483"/>
            <a:ext cx="3360000" cy="2520000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xmlns="" id="{765A5CD6-54BF-EC43-9BF6-6FFE994573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696" y="3573016"/>
            <a:ext cx="3360000" cy="2520000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xmlns="" id="{9DA0E5A5-8DC5-4587-AB69-3332486257DA}"/>
              </a:ext>
            </a:extLst>
          </p:cNvPr>
          <p:cNvSpPr txBox="1"/>
          <p:nvPr/>
        </p:nvSpPr>
        <p:spPr>
          <a:xfrm>
            <a:off x="2123728" y="3877025"/>
            <a:ext cx="12210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3800" dirty="0">
                <a:solidFill>
                  <a:srgbClr val="FF0000"/>
                </a:solidFill>
              </a:rPr>
              <a:t>x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xmlns="" id="{041F4C81-F50E-4F93-A367-BD8CB33DD3B6}"/>
              </a:ext>
            </a:extLst>
          </p:cNvPr>
          <p:cNvSpPr txBox="1"/>
          <p:nvPr/>
        </p:nvSpPr>
        <p:spPr>
          <a:xfrm>
            <a:off x="6216653" y="3858017"/>
            <a:ext cx="160723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3800" dirty="0">
                <a:solidFill>
                  <a:srgbClr val="FF0000"/>
                </a:solidFill>
              </a:rPr>
              <a:t>x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937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>
            <a:extLst>
              <a:ext uri="{FF2B5EF4-FFF2-40B4-BE49-F238E27FC236}">
                <a16:creationId xmlns:a16="http://schemas.microsoft.com/office/drawing/2014/main" xmlns="" id="{B4793624-921D-46DB-99DB-8190CE8E1D33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7E59CF10-F024-49CB-907C-887EF3A7C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064" y="291729"/>
            <a:ext cx="6131024" cy="1138138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Acil Taşıma Teknikleri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i="1" dirty="0"/>
              <a:t>Nakil Sırasındaki Temel Kurallar</a:t>
            </a:r>
            <a:endParaRPr lang="tr-TR" sz="3600" i="1" dirty="0"/>
          </a:p>
        </p:txBody>
      </p:sp>
      <p:sp>
        <p:nvSpPr>
          <p:cNvPr id="6" name="İçerik Yer Tutucusu 2">
            <a:extLst>
              <a:ext uri="{FF2B5EF4-FFF2-40B4-BE49-F238E27FC236}">
                <a16:creationId xmlns:a16="http://schemas.microsoft.com/office/drawing/2014/main" xmlns="" id="{081E715C-BA30-4341-9E53-A897957FC5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700808"/>
            <a:ext cx="5400600" cy="5040560"/>
          </a:xfrm>
        </p:spPr>
        <p:txBody>
          <a:bodyPr>
            <a:noAutofit/>
          </a:bodyPr>
          <a:lstStyle/>
          <a:p>
            <a:pPr lvl="0" algn="just"/>
            <a:r>
              <a:rPr lang="tr-TR" sz="2400" dirty="0"/>
              <a:t>Herhangi bir tehlike söz konusu olmadığı sürece hasta/yaralı hareket ettirilmemelidir.</a:t>
            </a:r>
          </a:p>
          <a:p>
            <a:pPr lvl="0" algn="just"/>
            <a:r>
              <a:rPr lang="tr-TR" sz="2400" dirty="0"/>
              <a:t>Tüm hareketleri yönlendirecek sorumlu bir kişi olmalıdır.</a:t>
            </a:r>
          </a:p>
          <a:p>
            <a:pPr lvl="0" algn="just"/>
            <a:r>
              <a:rPr lang="tr-TR" sz="2400" dirty="0"/>
              <a:t>Bu kişi hasta/yaralının baş ve boyun kısmını tutarak hareketler için gereken komutları (dikkat, kaldırıyoruz gibi) vermelidir.</a:t>
            </a:r>
          </a:p>
          <a:p>
            <a:pPr algn="just"/>
            <a:r>
              <a:rPr lang="tr-TR" sz="2400" dirty="0"/>
              <a:t>Nakil esnasında hasta/yaralının durumundaki değişiklikler (kanama gibi) oluş zamanı belirtilerek kayıt/not edilmelidir. </a:t>
            </a:r>
            <a:endParaRPr lang="tr-TR" sz="24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30726" y="4365104"/>
            <a:ext cx="2787649" cy="2090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30726" y="1911247"/>
            <a:ext cx="2787649" cy="2090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0880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ikdörtgen 9">
            <a:extLst>
              <a:ext uri="{FF2B5EF4-FFF2-40B4-BE49-F238E27FC236}">
                <a16:creationId xmlns:a16="http://schemas.microsoft.com/office/drawing/2014/main" xmlns="" id="{5D0C9747-8372-41AC-AE1E-952C1BED19C7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7E59CF10-F024-49CB-907C-887EF3A7C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571184" cy="1138138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Acil Taşıma Teknikleri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i="1" dirty="0">
                <a:effectLst/>
                <a:latin typeface="+mn-lt"/>
                <a:ea typeface="Calibri" panose="020F0502020204030204" pitchFamily="34" charset="0"/>
              </a:rPr>
              <a:t>Araç İçerisindeki Hasta/Yaralının Taşınması </a:t>
            </a:r>
            <a:endParaRPr lang="tr-TR" sz="2700" i="1" dirty="0">
              <a:latin typeface="+mn-lt"/>
            </a:endParaRPr>
          </a:p>
        </p:txBody>
      </p:sp>
      <p:sp>
        <p:nvSpPr>
          <p:cNvPr id="6" name="İçerik Yer Tutucusu 2">
            <a:extLst>
              <a:ext uri="{FF2B5EF4-FFF2-40B4-BE49-F238E27FC236}">
                <a16:creationId xmlns:a16="http://schemas.microsoft.com/office/drawing/2014/main" xmlns="" id="{081E715C-BA30-4341-9E53-A897957FC5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991" y="1801738"/>
            <a:ext cx="5636338" cy="4219550"/>
          </a:xfrm>
        </p:spPr>
        <p:txBody>
          <a:bodyPr>
            <a:noAutofit/>
          </a:bodyPr>
          <a:lstStyle/>
          <a:p>
            <a:pPr algn="just"/>
            <a:r>
              <a:rPr lang="tr-TR" sz="2400" dirty="0">
                <a:ea typeface="Calibri" panose="020F0502020204030204" pitchFamily="34" charset="0"/>
              </a:rPr>
              <a:t>A</a:t>
            </a:r>
            <a:r>
              <a:rPr lang="tr-TR" sz="2400" dirty="0">
                <a:effectLst/>
                <a:ea typeface="Calibri" panose="020F0502020204030204" pitchFamily="34" charset="0"/>
              </a:rPr>
              <a:t>raç içerisindeki hasta/yaralının özellikle omurgasını koruyarak tahliye edilmesini sağlayan yöntemdir.</a:t>
            </a:r>
          </a:p>
          <a:p>
            <a:pPr marL="0" indent="0" algn="just">
              <a:buNone/>
            </a:pPr>
            <a:r>
              <a:rPr lang="tr-TR" sz="2400" b="1" i="1" dirty="0">
                <a:ea typeface="Calibri" panose="020F0502020204030204" pitchFamily="34" charset="0"/>
              </a:rPr>
              <a:t>İ</a:t>
            </a:r>
            <a:r>
              <a:rPr lang="tr-TR" sz="2400" b="1" i="1" dirty="0">
                <a:effectLst/>
                <a:ea typeface="Calibri" panose="020F0502020204030204" pitchFamily="34" charset="0"/>
              </a:rPr>
              <a:t>şlem basamakları</a:t>
            </a:r>
            <a:r>
              <a:rPr lang="tr-TR" sz="2400" b="1" i="1" dirty="0">
                <a:ea typeface="Calibri" panose="020F0502020204030204" pitchFamily="34" charset="0"/>
              </a:rPr>
              <a:t>: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Olay yerinin; ilk yardımcı, hasta/yaralı ve çevredekiler açısından güvenli olduğundan emin olun.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Hasta/yaralının omuzlarına hafifçe dokunarak “İyi misin?” diye sorarak bilinç değerlendirmesi yapın.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C55818BD-46B6-9649-93EA-187EECFB51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3529" y="2120488"/>
            <a:ext cx="2400000" cy="180000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B943915D-7BF0-B349-9FEC-4CAE52F369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047" y="4509120"/>
            <a:ext cx="240000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557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ikdörtgen 9">
            <a:extLst>
              <a:ext uri="{FF2B5EF4-FFF2-40B4-BE49-F238E27FC236}">
                <a16:creationId xmlns:a16="http://schemas.microsoft.com/office/drawing/2014/main" xmlns="" id="{08C3B46A-F879-42F5-804D-DE7F8FED87B3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7E59CF10-F024-49CB-907C-887EF3A7C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571184" cy="1138138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Acil Taşıma Teknikleri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i="1" dirty="0">
                <a:effectLst/>
                <a:latin typeface="+mn-lt"/>
                <a:ea typeface="Calibri" panose="020F0502020204030204" pitchFamily="34" charset="0"/>
              </a:rPr>
              <a:t>Araç İçerisindeki Hasta/Yaralının Taşınması </a:t>
            </a:r>
            <a:endParaRPr lang="tr-TR" sz="2700" i="1" dirty="0">
              <a:latin typeface="+mn-lt"/>
            </a:endParaRPr>
          </a:p>
        </p:txBody>
      </p:sp>
      <p:sp>
        <p:nvSpPr>
          <p:cNvPr id="6" name="İçerik Yer Tutucusu 2">
            <a:extLst>
              <a:ext uri="{FF2B5EF4-FFF2-40B4-BE49-F238E27FC236}">
                <a16:creationId xmlns:a16="http://schemas.microsoft.com/office/drawing/2014/main" xmlns="" id="{081E715C-BA30-4341-9E53-A897957FC5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902795"/>
            <a:ext cx="5420314" cy="3571337"/>
          </a:xfrm>
        </p:spPr>
        <p:txBody>
          <a:bodyPr>
            <a:noAutofit/>
          </a:bodyPr>
          <a:lstStyle/>
          <a:p>
            <a:pPr algn="just"/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Eğer ortamda başka birileri varsa, onlardan 112 acil yardım numarasını aramalarını isteyin, yoksa bizzat kendiniz arayın.</a:t>
            </a:r>
          </a:p>
          <a:p>
            <a:pPr algn="just"/>
            <a:r>
              <a:rPr lang="tr-TR" sz="2400" dirty="0">
                <a:ea typeface="Calibri" panose="020F0502020204030204" pitchFamily="34" charset="0"/>
                <a:cs typeface="Arial" panose="020B0604020202020204" pitchFamily="34" charset="0"/>
              </a:rPr>
              <a:t>Hasta/yaralının nefes alıp almadığını kontrol edin.</a:t>
            </a:r>
          </a:p>
          <a:p>
            <a:pPr algn="just"/>
            <a:r>
              <a:rPr lang="tr-TR" sz="2400" dirty="0">
                <a:ea typeface="Calibri" panose="020F0502020204030204" pitchFamily="34" charset="0"/>
                <a:cs typeface="Arial" panose="020B0604020202020204" pitchFamily="34" charset="0"/>
              </a:rPr>
              <a:t>Hasta/yaralının ayaklarının pedala sıkışmadığından emin olun ve emniyet kemerini açın.</a:t>
            </a:r>
          </a:p>
          <a:p>
            <a:pPr algn="just"/>
            <a:endParaRPr lang="tr-TR" sz="2400" dirty="0">
              <a:ea typeface="Calibri" panose="020F0502020204030204" pitchFamily="34" charset="0"/>
            </a:endParaRP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xmlns="" id="{B3B677F8-D74B-E74D-8E71-C6F4037B52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984" y="1902796"/>
            <a:ext cx="1986971" cy="1490228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11985" y="5229200"/>
            <a:ext cx="1986971" cy="1490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xmlns="" id="{9A29BAC2-8C2D-46B5-BF68-7562F13FE9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985" y="3600452"/>
            <a:ext cx="1978872" cy="1484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43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>
            <a:extLst>
              <a:ext uri="{FF2B5EF4-FFF2-40B4-BE49-F238E27FC236}">
                <a16:creationId xmlns:a16="http://schemas.microsoft.com/office/drawing/2014/main" xmlns="" id="{9F407FD1-9F2B-45EE-A053-792B98EB6E7D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9F2AE781-16DF-407E-A2BC-9B8534022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2111713"/>
            <a:ext cx="5040560" cy="3682212"/>
          </a:xfrm>
        </p:spPr>
        <p:txBody>
          <a:bodyPr>
            <a:noAutofit/>
          </a:bodyPr>
          <a:lstStyle/>
          <a:p>
            <a:pPr algn="just"/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Hasta/yaralıya hafif hareketlerle yan tarafından yaklaşın ve bir elle kolu diğer elle de çenesini kavrayarak boynunu tespit edin.</a:t>
            </a:r>
          </a:p>
          <a:p>
            <a:pPr algn="just"/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Hasta/yaralıyı baş-boyun ve omurga hizasını bozmadan aynı düzlem üzerinde araçtan dışarı çekin.</a:t>
            </a:r>
          </a:p>
          <a:p>
            <a:pPr algn="just">
              <a:spcAft>
                <a:spcPts val="1000"/>
              </a:spcAft>
            </a:pPr>
            <a:r>
              <a:rPr lang="tr-TR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Hasta/yaralıyı yavaşça yere veya sedyeye yerleştirin.</a:t>
            </a:r>
          </a:p>
        </p:txBody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xmlns="" id="{38177A8F-63DB-4250-8CC2-D616E8CEF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571184" cy="1138138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Acil Taşıma Teknikleri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i="1" dirty="0">
                <a:effectLst/>
                <a:latin typeface="+mn-lt"/>
                <a:ea typeface="Calibri" panose="020F0502020204030204" pitchFamily="34" charset="0"/>
              </a:rPr>
              <a:t>Araç İçerisindeki Hasta/Yaralının Taşınması </a:t>
            </a:r>
            <a:endParaRPr lang="tr-TR" sz="2700" i="1" dirty="0">
              <a:latin typeface="+mn-lt"/>
            </a:endParaRPr>
          </a:p>
        </p:txBody>
      </p:sp>
      <p:pic>
        <p:nvPicPr>
          <p:cNvPr id="16" name="Resim 15">
            <a:extLst>
              <a:ext uri="{FF2B5EF4-FFF2-40B4-BE49-F238E27FC236}">
                <a16:creationId xmlns:a16="http://schemas.microsoft.com/office/drawing/2014/main" xmlns="" id="{81CEF383-F098-F64A-94D6-AC42AA2002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417" y="2276872"/>
            <a:ext cx="2400000" cy="1800000"/>
          </a:xfrm>
          <a:prstGeom prst="rect">
            <a:avLst/>
          </a:prstGeom>
        </p:spPr>
      </p:pic>
      <p:pic>
        <p:nvPicPr>
          <p:cNvPr id="22" name="Resim 21">
            <a:extLst>
              <a:ext uri="{FF2B5EF4-FFF2-40B4-BE49-F238E27FC236}">
                <a16:creationId xmlns:a16="http://schemas.microsoft.com/office/drawing/2014/main" xmlns="" id="{908B5CA4-E77A-154F-A33C-AB79BE5CDD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417" y="4389840"/>
            <a:ext cx="2445405" cy="179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22651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6210</TotalTime>
  <Words>1903</Words>
  <Application>Microsoft Office PowerPoint</Application>
  <PresentationFormat>Ekran Gösterisi (4:3)</PresentationFormat>
  <Paragraphs>201</Paragraphs>
  <Slides>39</Slides>
  <Notes>30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39</vt:i4>
      </vt:variant>
    </vt:vector>
  </HeadingPairs>
  <TitlesOfParts>
    <vt:vector size="40" baseType="lpstr">
      <vt:lpstr>Ofis Teması</vt:lpstr>
      <vt:lpstr>ACİL TAŞIMA TEKNİKLERİ</vt:lpstr>
      <vt:lpstr>Sunum Planı</vt:lpstr>
      <vt:lpstr>Acil Taşıma Teknikleri Uygulama Sırasındaki Temel Kurallar</vt:lpstr>
      <vt:lpstr>Acil Taşıma Teknikleri Uygulama Sırasındaki Temel Kurallar</vt:lpstr>
      <vt:lpstr>Acil Taşıma Teknikleri Uygulama Sırasındaki Temel Kurallar</vt:lpstr>
      <vt:lpstr>Acil Taşıma Teknikleri Nakil Sırasındaki Temel Kurallar</vt:lpstr>
      <vt:lpstr>Acil Taşıma Teknikleri Araç İçerisindeki Hasta/Yaralının Taşınması </vt:lpstr>
      <vt:lpstr>Acil Taşıma Teknikleri Araç İçerisindeki Hasta/Yaralının Taşınması </vt:lpstr>
      <vt:lpstr>Acil Taşıma Teknikleri Araç İçerisindeki Hasta/Yaralının Taşınması </vt:lpstr>
      <vt:lpstr>Tek Kişilik Taşıma Teknikleri Sürükleme Yöntemi</vt:lpstr>
      <vt:lpstr>PowerPoint Sunusu</vt:lpstr>
      <vt:lpstr>Tek Kişilik Taşıma Teknikleri Omuzdan Destek Alarak Taşıma (Yan Koltuk Desteği)</vt:lpstr>
      <vt:lpstr>Tek Kişilik Taşıma Teknikleri Sırtta Taşıma (Denk Kayışı)</vt:lpstr>
      <vt:lpstr>Tek Kişilik Taşıma Teknikleri Omuzda Taşıma (İtfaiyeci Yöntemi)</vt:lpstr>
      <vt:lpstr>Birden Fazla Kişi İle Taşıma İki Kişi İle Ellerin Üzerinde Taşıma (Altın Beşik Yöntemi)</vt:lpstr>
      <vt:lpstr>Birden Fazla Kişi İle Taşıma İki Kişi İle Ellerin Üzerinde Taşıma (Altın Beşik Yöntemi)</vt:lpstr>
      <vt:lpstr>Birden Fazla Kişi İle Taşıma İki Kişi İle Ellerin Üzerinde Taşıma (Altın Beşik Yöntemi)</vt:lpstr>
      <vt:lpstr>Birden Fazla Kişi İle Taşıma Kollar Ve Bacaklardan Tutarak Taşıma (Teskereci Yöntemi)</vt:lpstr>
      <vt:lpstr>Birden fazla kişi ile taşıma Omuzdan destek alarak taşıma (Yan koltuk desteği)</vt:lpstr>
      <vt:lpstr>Birden Fazla Kişi İle Taşıma Sandalye İle Taşıma</vt:lpstr>
      <vt:lpstr>Birden Fazla Kişi İle Taşıma Sedye İle Taşıma</vt:lpstr>
      <vt:lpstr>Birden Fazla Kişi İle Taşıma Sedye İle Taşıma - Hasta/Yaralının Sedyeye Aktarılması</vt:lpstr>
      <vt:lpstr>Birden Fazla Kişi İle Taşıma Sedye İle Taşıma - Hasta/Yaralının Sedyeye Aktarılması</vt:lpstr>
      <vt:lpstr>Birden Fazla Kişi İle Taşıma Sedye İle Taşıma - Hasta/Yaralının Sedyeye Aktarılması</vt:lpstr>
      <vt:lpstr>Birden Fazla Kişi İle Taşıma Sedye İle Taşıma - Hasta/Yaralının Sedyeye Aktarılması</vt:lpstr>
      <vt:lpstr>Birden Fazla Kişi İle Taşıma Sedye İle Taşıma - Hasta/Yaralının Sedyeye Aktarılması</vt:lpstr>
      <vt:lpstr>Birden Fazla Kişi İle Taşıma Sedye İle Taşıma - Hasta/Yaralının Sedyeye Aktarılması</vt:lpstr>
      <vt:lpstr>Birden Fazla Kişi İle Taşıma Sedye İle Taşıma - Hasta/Yaralının Sedyeye Aktarılması</vt:lpstr>
      <vt:lpstr>Birden Fazla Kişi İle Taşıma Sedye İle Taşıma - Hasta/Yaralının Sedyeye Aktarılması</vt:lpstr>
      <vt:lpstr>Birden Fazla Kişi İle Taşıma Sedye İle Taşıma - Hasta/Yaralının Sedyeye Aktarılması</vt:lpstr>
      <vt:lpstr>Birden Fazla Kişi İle Taşıma Sedye İle Taşıma - Hasta/Yaralının Sedyeye Aktarılması</vt:lpstr>
      <vt:lpstr>Birden Fazla Kişi İle Taşıma Sedye İle Taşıma - Hasta/Yaralının Sedyeye Aktarılması</vt:lpstr>
      <vt:lpstr>Birden Fazla Kişi İle Taşıma Sedye İle Taşıma - Hasta/Yaralının Sedyeye Aktarılması</vt:lpstr>
      <vt:lpstr>Birden Fazla Kişi İle Taşıma Sedye İle Taşıma - Hasta/Yaralının Sedyeye Aktarılması</vt:lpstr>
      <vt:lpstr>Birden Fazla Kişi İle Taşıma Sedye İle Taşıma - Hasta/Yaralının Sedyeye Aktarılması</vt:lpstr>
      <vt:lpstr>Birden Fazla Kişi İle Taşıma Sedye İle Taşıma - Önlemler</vt:lpstr>
      <vt:lpstr>Birden Fazla Kişi İle Taşıma Sedye İle Taşıma – İki Kişi İle Taşınması</vt:lpstr>
      <vt:lpstr>Birden Fazla Kişi İle Taşıma Sedye İle Taşıma – Dört Kişi İle Taşınması</vt:lpstr>
      <vt:lpstr>Özet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GENEL İLK YARDIM BİLGİLERİ</dc:title>
  <dc:creator>win7</dc:creator>
  <cp:lastModifiedBy>Ayse ERCAN</cp:lastModifiedBy>
  <cp:revision>182</cp:revision>
  <dcterms:created xsi:type="dcterms:W3CDTF">2020-12-16T20:56:57Z</dcterms:created>
  <dcterms:modified xsi:type="dcterms:W3CDTF">2023-09-20T11:55:10Z</dcterms:modified>
</cp:coreProperties>
</file>