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46EA3-BAD5-4650-A921-971A700886C8}" type="datetimeFigureOut">
              <a:rPr lang="tr-TR" smtClean="0"/>
              <a:pPr/>
              <a:t>19.05.2025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EC8C-7E61-4CEA-BFE8-40533DFC45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46EA3-BAD5-4650-A921-971A700886C8}" type="datetimeFigureOut">
              <a:rPr lang="tr-TR" smtClean="0"/>
              <a:pPr/>
              <a:t>19.05.2025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EC8C-7E61-4CEA-BFE8-40533DFC45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46EA3-BAD5-4650-A921-971A700886C8}" type="datetimeFigureOut">
              <a:rPr lang="tr-TR" smtClean="0"/>
              <a:pPr/>
              <a:t>19.05.2025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EC8C-7E61-4CEA-BFE8-40533DFC45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46EA3-BAD5-4650-A921-971A700886C8}" type="datetimeFigureOut">
              <a:rPr lang="tr-TR" smtClean="0"/>
              <a:pPr/>
              <a:t>19.05.2025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EC8C-7E61-4CEA-BFE8-40533DFC45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46EA3-BAD5-4650-A921-971A700886C8}" type="datetimeFigureOut">
              <a:rPr lang="tr-TR" smtClean="0"/>
              <a:pPr/>
              <a:t>19.05.2025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EC8C-7E61-4CEA-BFE8-40533DFC45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46EA3-BAD5-4650-A921-971A700886C8}" type="datetimeFigureOut">
              <a:rPr lang="tr-TR" smtClean="0"/>
              <a:pPr/>
              <a:t>19.05.2025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EC8C-7E61-4CEA-BFE8-40533DFC45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46EA3-BAD5-4650-A921-971A700886C8}" type="datetimeFigureOut">
              <a:rPr lang="tr-TR" smtClean="0"/>
              <a:pPr/>
              <a:t>19.05.2025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EC8C-7E61-4CEA-BFE8-40533DFC45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46EA3-BAD5-4650-A921-971A700886C8}" type="datetimeFigureOut">
              <a:rPr lang="tr-TR" smtClean="0"/>
              <a:pPr/>
              <a:t>19.05.2025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EC8C-7E61-4CEA-BFE8-40533DFC45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46EA3-BAD5-4650-A921-971A700886C8}" type="datetimeFigureOut">
              <a:rPr lang="tr-TR" smtClean="0"/>
              <a:pPr/>
              <a:t>19.05.2025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EC8C-7E61-4CEA-BFE8-40533DFC45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46EA3-BAD5-4650-A921-971A700886C8}" type="datetimeFigureOut">
              <a:rPr lang="tr-TR" smtClean="0"/>
              <a:pPr/>
              <a:t>19.05.2025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EC8C-7E61-4CEA-BFE8-40533DFC45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46EA3-BAD5-4650-A921-971A700886C8}" type="datetimeFigureOut">
              <a:rPr lang="tr-TR" smtClean="0"/>
              <a:pPr/>
              <a:t>19.05.2025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F66EC8C-7E61-4CEA-BFE8-40533DFC459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A46EA3-BAD5-4650-A921-971A700886C8}" type="datetimeFigureOut">
              <a:rPr lang="tr-TR" smtClean="0"/>
              <a:pPr/>
              <a:t>19.05.2025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66EC8C-7E61-4CEA-BFE8-40533DFC4599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s://www.cag.edu.tr/tr/hukuk-fakultesi" TargetMode="External"/><Relationship Id="rId7" Type="http://schemas.openxmlformats.org/officeDocument/2006/relationships/hyperlink" Target="https://www.cag.edu.tr/tr/yabanci-diller" TargetMode="External"/><Relationship Id="rId2" Type="http://schemas.openxmlformats.org/officeDocument/2006/relationships/hyperlink" Target="https://www.cag.edu.tr/tr/iktisadi-ve-idari-bilimler-fakultes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ag.edu.tr/tr/meslek-yuksek-okulu" TargetMode="External"/><Relationship Id="rId5" Type="http://schemas.openxmlformats.org/officeDocument/2006/relationships/hyperlink" Target="https://www.cag.edu.tr/tr/sosyal-bilimler-enstitusu2" TargetMode="External"/><Relationship Id="rId4" Type="http://schemas.openxmlformats.org/officeDocument/2006/relationships/hyperlink" Target="https://www.cag.edu.tr/tr/fen-edebiyat-fakultesi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14348" y="2285992"/>
            <a:ext cx="7851648" cy="1828800"/>
          </a:xfrm>
        </p:spPr>
        <p:txBody>
          <a:bodyPr>
            <a:noAutofit/>
          </a:bodyPr>
          <a:lstStyle/>
          <a:p>
            <a:pPr algn="ctr"/>
            <a:r>
              <a:rPr lang="tr-TR" sz="6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Çocukların Sağlıklı ve Kaliteli Yaşama Yönlendirilmesi </a:t>
            </a:r>
            <a:endParaRPr lang="tr-TR" sz="600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1428728" y="4500570"/>
            <a:ext cx="584113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2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Çağ Üniversitesi </a:t>
            </a:r>
          </a:p>
          <a:p>
            <a:pPr algn="ctr"/>
            <a:r>
              <a:rPr lang="tr-TR" sz="2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Sosyal Sorumluluk Projesi</a:t>
            </a:r>
          </a:p>
          <a:p>
            <a:pPr algn="ctr"/>
            <a:r>
              <a:rPr lang="tr-TR" sz="2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Arş. Gör. Pelin ÖZÇELİK (Yürütücü)</a:t>
            </a:r>
            <a:endParaRPr lang="tr-TR" sz="2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1026" name="Picture 2" descr="C:\Users\LENOVO\Pictures\sky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2643182"/>
            <a:ext cx="1571636" cy="1285852"/>
          </a:xfrm>
          <a:prstGeom prst="rect">
            <a:avLst/>
          </a:prstGeom>
          <a:noFill/>
        </p:spPr>
      </p:pic>
      <p:pic>
        <p:nvPicPr>
          <p:cNvPr id="1028" name="Picture 4" descr="C:\Users\LENOVO\Pictures\çağ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5786454"/>
            <a:ext cx="3076575" cy="1071546"/>
          </a:xfrm>
          <a:prstGeom prst="rect">
            <a:avLst/>
          </a:prstGeom>
          <a:noFill/>
        </p:spPr>
      </p:pic>
      <p:pic>
        <p:nvPicPr>
          <p:cNvPr id="1029" name="Picture 5" descr="C:\Users\LENOVO\Pictures\sk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2643182"/>
            <a:ext cx="1643042" cy="136523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Çağ Üniversitesi Hakkında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Çağ Üniversitesi 9 Temmuz 1997 tarihinde, 4282 Sayılı Yasayla ve 2547 Sayılı Yasanın Vakıf Yükseköğretim Kurumları'na ilişkin hükümlerine tabi, kamu tüzel kişiliğini haiz olarak kurulmuştur.</a:t>
            </a:r>
          </a:p>
          <a:p>
            <a:pPr algn="just"/>
            <a:r>
              <a:rPr lang="tr-TR" dirty="0" smtClean="0"/>
              <a:t>Üniversitede yer alan akademik birimler:</a:t>
            </a:r>
          </a:p>
          <a:p>
            <a:pPr lvl="1"/>
            <a:r>
              <a:rPr lang="tr-TR" b="1" dirty="0" smtClean="0">
                <a:hlinkClick r:id="rId2"/>
              </a:rPr>
              <a:t>İktisadi ve İdari Bilimler Fakültesi</a:t>
            </a:r>
            <a:endParaRPr lang="tr-TR" dirty="0" smtClean="0"/>
          </a:p>
          <a:p>
            <a:pPr lvl="1"/>
            <a:r>
              <a:rPr lang="tr-TR" b="1" dirty="0" smtClean="0">
                <a:hlinkClick r:id="rId3"/>
              </a:rPr>
              <a:t>Hukuk Fakültesi</a:t>
            </a:r>
            <a:endParaRPr lang="tr-TR" dirty="0" smtClean="0"/>
          </a:p>
          <a:p>
            <a:pPr lvl="1"/>
            <a:r>
              <a:rPr lang="tr-TR" b="1" dirty="0" smtClean="0">
                <a:hlinkClick r:id="rId4"/>
              </a:rPr>
              <a:t>Fen Edebiyat Fakültesi</a:t>
            </a:r>
            <a:endParaRPr lang="tr-TR" dirty="0" smtClean="0"/>
          </a:p>
          <a:p>
            <a:pPr lvl="1"/>
            <a:r>
              <a:rPr lang="tr-TR" b="1" dirty="0" smtClean="0">
                <a:hlinkClick r:id="rId5"/>
              </a:rPr>
              <a:t>Sosyal Bilimler Enstitüsü</a:t>
            </a:r>
            <a:endParaRPr lang="tr-TR" dirty="0" smtClean="0"/>
          </a:p>
          <a:p>
            <a:pPr lvl="1"/>
            <a:r>
              <a:rPr lang="tr-TR" b="1" dirty="0" smtClean="0">
                <a:hlinkClick r:id="rId6"/>
              </a:rPr>
              <a:t>Meslek Yüksekokulu</a:t>
            </a:r>
            <a:endParaRPr lang="tr-TR" dirty="0" smtClean="0"/>
          </a:p>
          <a:p>
            <a:pPr lvl="1"/>
            <a:r>
              <a:rPr lang="tr-TR" b="1" dirty="0" smtClean="0">
                <a:hlinkClick r:id="rId7"/>
              </a:rPr>
              <a:t>Yabancı Diller Yüksekokulu</a:t>
            </a:r>
            <a:endParaRPr lang="tr-TR" dirty="0" smtClean="0"/>
          </a:p>
          <a:p>
            <a:pPr algn="just"/>
            <a:endParaRPr lang="tr-TR" dirty="0"/>
          </a:p>
        </p:txBody>
      </p:sp>
      <p:pic>
        <p:nvPicPr>
          <p:cNvPr id="2050" name="Picture 2" descr="C:\Users\LENOVO\Pictures\üni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245102" y="4000504"/>
            <a:ext cx="3898898" cy="268286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Çağ Koleji Hakkında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Çağ Koleji, Özel Çağ Lisesi 1986 yılında A. Yaşar </a:t>
            </a:r>
            <a:r>
              <a:rPr lang="tr-TR" dirty="0" err="1" smtClean="0"/>
              <a:t>Bayboğan</a:t>
            </a:r>
            <a:r>
              <a:rPr lang="tr-TR" dirty="0" smtClean="0"/>
              <a:t> tarafından kurulmuştur.</a:t>
            </a:r>
          </a:p>
          <a:p>
            <a:pPr algn="just"/>
            <a:r>
              <a:rPr lang="tr-TR" dirty="0" smtClean="0"/>
              <a:t>Kolej Bünyesinde:</a:t>
            </a:r>
          </a:p>
          <a:p>
            <a:pPr lvl="1"/>
            <a:r>
              <a:rPr lang="tr-TR" u="sng" dirty="0" smtClean="0">
                <a:solidFill>
                  <a:schemeClr val="accent3"/>
                </a:solidFill>
              </a:rPr>
              <a:t>İlkokul</a:t>
            </a:r>
          </a:p>
          <a:p>
            <a:pPr lvl="1"/>
            <a:r>
              <a:rPr lang="tr-TR" u="sng" dirty="0" smtClean="0">
                <a:solidFill>
                  <a:schemeClr val="accent3"/>
                </a:solidFill>
              </a:rPr>
              <a:t>Ortaokul</a:t>
            </a:r>
          </a:p>
          <a:p>
            <a:pPr lvl="1"/>
            <a:r>
              <a:rPr lang="tr-TR" u="sng" dirty="0" smtClean="0">
                <a:solidFill>
                  <a:schemeClr val="accent3"/>
                </a:solidFill>
              </a:rPr>
              <a:t>Fen ve Teknoloji Lisesi - Anadolu Lisesi</a:t>
            </a:r>
          </a:p>
          <a:p>
            <a:pPr algn="just">
              <a:buNone/>
            </a:pPr>
            <a:r>
              <a:rPr lang="tr-TR" dirty="0" smtClean="0"/>
              <a:t>bulunmaktadır.</a:t>
            </a:r>
          </a:p>
          <a:p>
            <a:pPr lvl="1">
              <a:buNone/>
            </a:pPr>
            <a:endParaRPr lang="tr-TR" dirty="0" smtClean="0"/>
          </a:p>
          <a:p>
            <a:pPr algn="just"/>
            <a:endParaRPr lang="tr-TR" dirty="0" smtClean="0"/>
          </a:p>
          <a:p>
            <a:pPr algn="just"/>
            <a:endParaRPr lang="tr-TR" dirty="0"/>
          </a:p>
        </p:txBody>
      </p:sp>
      <p:pic>
        <p:nvPicPr>
          <p:cNvPr id="3074" name="Picture 2" descr="C:\Users\LENOVO\Pictures\fen-ve-teknoloji-lises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4286256"/>
            <a:ext cx="5080000" cy="257174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Çocukların Sağlıklı ve Kaliteli Yaşama Yönlendirilmesi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428736"/>
            <a:ext cx="8429684" cy="414340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Sağlık</a:t>
            </a:r>
            <a:r>
              <a:rPr lang="tr-TR" dirty="0" smtClean="0"/>
              <a:t>, insan </a:t>
            </a:r>
            <a:r>
              <a:rPr lang="tr-TR" dirty="0" smtClean="0"/>
              <a:t>yaşamının sürdürülebilmesinde ve korunmasında önemli bir yere sahiptir. </a:t>
            </a:r>
          </a:p>
          <a:p>
            <a:pPr algn="just"/>
            <a:r>
              <a:rPr lang="tr-TR" dirty="0" smtClean="0"/>
              <a:t>Sağlıklı yaşamın 3 önemli ayağı olan </a:t>
            </a:r>
            <a:r>
              <a:rPr lang="tr-TR" u="sng" dirty="0" smtClean="0"/>
              <a:t>sağlıklı beslenme, fiziksel aktivite ve ruh sağlığı </a:t>
            </a:r>
            <a:r>
              <a:rPr lang="tr-TR" dirty="0" smtClean="0"/>
              <a:t>yaşam kalitemiz açısından oldukça önemli bir role sahiptir.</a:t>
            </a:r>
          </a:p>
          <a:p>
            <a:pPr algn="just"/>
            <a:r>
              <a:rPr lang="tr-TR" dirty="0" smtClean="0"/>
              <a:t>Projemiz ile çağımızın sorunu olan sağlıksız beslenme ve hareketsiz yaşam sonucunda oluşan </a:t>
            </a:r>
            <a:r>
              <a:rPr lang="tr-TR" u="sng" dirty="0" smtClean="0"/>
              <a:t>sağlık sorunları ve </a:t>
            </a:r>
            <a:r>
              <a:rPr lang="tr-TR" u="sng" dirty="0" err="1" smtClean="0"/>
              <a:t>obezite</a:t>
            </a:r>
            <a:r>
              <a:rPr lang="tr-TR" u="sng" dirty="0" smtClean="0"/>
              <a:t> problemi</a:t>
            </a:r>
            <a:r>
              <a:rPr lang="tr-TR" dirty="0" smtClean="0"/>
              <a:t> yaşayan gelişme çağı çocuklarında </a:t>
            </a:r>
            <a:r>
              <a:rPr lang="tr-TR" dirty="0" err="1" smtClean="0"/>
              <a:t>farkındalık</a:t>
            </a:r>
            <a:r>
              <a:rPr lang="tr-TR" dirty="0" smtClean="0"/>
              <a:t> oluşturmak, çocukların sağlıklı beslenmeyi ve egzersiz yapmayı yaşam şekli haline getirmelerine yardımcı olmaktır.</a:t>
            </a:r>
            <a:endParaRPr lang="tr-TR" dirty="0"/>
          </a:p>
        </p:txBody>
      </p:sp>
      <p:pic>
        <p:nvPicPr>
          <p:cNvPr id="4098" name="Picture 2" descr="C:\Users\LENOVO\Pictures\sky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57825"/>
            <a:ext cx="4357686" cy="1500175"/>
          </a:xfrm>
          <a:prstGeom prst="rect">
            <a:avLst/>
          </a:prstGeom>
          <a:noFill/>
        </p:spPr>
      </p:pic>
      <p:pic>
        <p:nvPicPr>
          <p:cNvPr id="4099" name="Picture 3" descr="C:\Users\LENOVO\Pictures\sky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5299089"/>
            <a:ext cx="4714876" cy="155891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Projemizdeki Etkinliklerimiz ve Hedefimiz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428736"/>
            <a:ext cx="8429684" cy="4214842"/>
          </a:xfrm>
        </p:spPr>
        <p:txBody>
          <a:bodyPr>
            <a:normAutofit fontScale="92500"/>
          </a:bodyPr>
          <a:lstStyle/>
          <a:p>
            <a:pPr algn="just"/>
            <a:r>
              <a:rPr lang="tr-TR" dirty="0" smtClean="0"/>
              <a:t>Antrenman ve bazı spor malzemeleri temin edilerek öğrencilere antrenman </a:t>
            </a:r>
            <a:r>
              <a:rPr lang="tr-TR" dirty="0" smtClean="0"/>
              <a:t>yaptırılması,</a:t>
            </a:r>
            <a:endParaRPr lang="tr-TR" dirty="0" smtClean="0"/>
          </a:p>
          <a:p>
            <a:pPr algn="just"/>
            <a:r>
              <a:rPr lang="tr-TR" dirty="0" smtClean="0"/>
              <a:t>Spor hocası eşliğinde ödüllü </a:t>
            </a:r>
            <a:r>
              <a:rPr lang="tr-TR" dirty="0" err="1" smtClean="0"/>
              <a:t>zumba</a:t>
            </a:r>
            <a:r>
              <a:rPr lang="tr-TR" dirty="0" smtClean="0"/>
              <a:t> yarışması </a:t>
            </a:r>
            <a:r>
              <a:rPr lang="tr-TR" dirty="0" smtClean="0"/>
              <a:t>düzenlenmesi,</a:t>
            </a:r>
            <a:endParaRPr lang="tr-TR" dirty="0" smtClean="0"/>
          </a:p>
          <a:p>
            <a:pPr algn="just"/>
            <a:r>
              <a:rPr lang="tr-TR" dirty="0" smtClean="0"/>
              <a:t> Diyetisyen eşliğinde hem çocuklara hem de velilere sağlıklı beslenme konusunda bilgilendirme yapılması ve  velilere sağlıklı beslenme rehberi konulu broşürler </a:t>
            </a:r>
            <a:r>
              <a:rPr lang="tr-TR" dirty="0" smtClean="0"/>
              <a:t>dağıtılması.</a:t>
            </a:r>
            <a:endParaRPr lang="tr-TR" dirty="0" smtClean="0"/>
          </a:p>
          <a:p>
            <a:pPr algn="just"/>
            <a:r>
              <a:rPr lang="tr-TR" dirty="0" smtClean="0"/>
              <a:t>Hedefimiz: Sağlıklı ve kaliteli yaşamın en önemli anahtarı olan sağlıklı beslenme ve sporu çocuklara teşvik </a:t>
            </a:r>
            <a:r>
              <a:rPr lang="tr-TR" smtClean="0"/>
              <a:t>edip onların </a:t>
            </a:r>
            <a:r>
              <a:rPr lang="tr-TR" dirty="0" smtClean="0"/>
              <a:t>yaşam tarzlarını bu doğrultuda değiştirmek.</a:t>
            </a:r>
            <a:endParaRPr lang="tr-TR" dirty="0"/>
          </a:p>
        </p:txBody>
      </p:sp>
      <p:pic>
        <p:nvPicPr>
          <p:cNvPr id="4098" name="Picture 2" descr="C:\Users\LENOVO\Pictures\sky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57825"/>
            <a:ext cx="4357686" cy="1500175"/>
          </a:xfrm>
          <a:prstGeom prst="rect">
            <a:avLst/>
          </a:prstGeom>
          <a:noFill/>
        </p:spPr>
      </p:pic>
      <p:pic>
        <p:nvPicPr>
          <p:cNvPr id="4099" name="Picture 3" descr="C:\Users\LENOVO\Pictures\sky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5299089"/>
            <a:ext cx="4714876" cy="155891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57158" y="2786058"/>
            <a:ext cx="8586790" cy="72464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Dinlediğiniz için teşekkür ederim. </a:t>
            </a:r>
            <a:r>
              <a:rPr lang="tr-TR" dirty="0" smtClean="0">
                <a:sym typeface="Wingdings" pitchFamily="2" charset="2"/>
              </a:rPr>
              <a:t></a:t>
            </a:r>
            <a:endParaRPr lang="tr-TR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85</TotalTime>
  <Words>244</Words>
  <Application>Microsoft Office PowerPoint</Application>
  <PresentationFormat>Ekran Gösterisi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Akış</vt:lpstr>
      <vt:lpstr>Çocukların Sağlıklı ve Kaliteli Yaşama Yönlendirilmesi </vt:lpstr>
      <vt:lpstr>Çağ Üniversitesi Hakkında</vt:lpstr>
      <vt:lpstr>Çağ Koleji Hakkında</vt:lpstr>
      <vt:lpstr>Çocukların Sağlıklı ve Kaliteli Yaşama Yönlendirilmesi</vt:lpstr>
      <vt:lpstr>Projemizdeki Etkinliklerimiz ve Hedefimiz</vt:lpstr>
      <vt:lpstr>Dinlediğiniz için teşekkür ederim.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Çocukların Sağlıklı ve Kaliteli Yaşama Yönlendirilmesi </dc:title>
  <dc:creator>LENOVO</dc:creator>
  <cp:lastModifiedBy>LENOVO</cp:lastModifiedBy>
  <cp:revision>31</cp:revision>
  <dcterms:created xsi:type="dcterms:W3CDTF">2025-05-18T17:35:09Z</dcterms:created>
  <dcterms:modified xsi:type="dcterms:W3CDTF">2025-05-19T17:26:12Z</dcterms:modified>
</cp:coreProperties>
</file>