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77" r:id="rId2"/>
    <p:sldId id="257" r:id="rId3"/>
    <p:sldId id="258" r:id="rId4"/>
    <p:sldId id="259" r:id="rId5"/>
    <p:sldId id="260" r:id="rId6"/>
    <p:sldId id="278" r:id="rId7"/>
    <p:sldId id="263" r:id="rId8"/>
    <p:sldId id="264" r:id="rId9"/>
    <p:sldId id="279" r:id="rId10"/>
    <p:sldId id="280" r:id="rId11"/>
    <p:sldId id="265" r:id="rId12"/>
    <p:sldId id="281" r:id="rId13"/>
    <p:sldId id="282" r:id="rId14"/>
    <p:sldId id="266" r:id="rId15"/>
    <p:sldId id="267" r:id="rId16"/>
    <p:sldId id="268" r:id="rId17"/>
    <p:sldId id="294" r:id="rId18"/>
    <p:sldId id="295" r:id="rId19"/>
    <p:sldId id="297" r:id="rId20"/>
    <p:sldId id="283" r:id="rId21"/>
    <p:sldId id="269" r:id="rId22"/>
    <p:sldId id="284" r:id="rId23"/>
    <p:sldId id="298" r:id="rId24"/>
    <p:sldId id="299" r:id="rId25"/>
    <p:sldId id="300" r:id="rId26"/>
    <p:sldId id="285" r:id="rId27"/>
    <p:sldId id="286" r:id="rId28"/>
    <p:sldId id="287" r:id="rId29"/>
    <p:sldId id="270" r:id="rId30"/>
    <p:sldId id="271" r:id="rId31"/>
    <p:sldId id="288" r:id="rId32"/>
    <p:sldId id="289" r:id="rId33"/>
    <p:sldId id="301" r:id="rId34"/>
    <p:sldId id="302" r:id="rId35"/>
    <p:sldId id="303" r:id="rId36"/>
    <p:sldId id="290" r:id="rId37"/>
    <p:sldId id="291" r:id="rId38"/>
    <p:sldId id="292" r:id="rId39"/>
    <p:sldId id="304" r:id="rId40"/>
  </p:sldIdLst>
  <p:sldSz cx="12192000" cy="6858000"/>
  <p:notesSz cx="12192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87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B6F15528-21DE-4FAA-801E-634DDDAF4B2B}" type="slidenum">
              <a:rPr lang="tr-TR" smtClean="0"/>
              <a:t>‹#›</a:t>
            </a:fld>
            <a:endParaRPr lang="tr-T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extLst>
      <p:ext uri="{BB962C8B-B14F-4D97-AF65-F5344CB8AC3E}">
        <p14:creationId xmlns:p14="http://schemas.microsoft.com/office/powerpoint/2010/main" val="2987125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547719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398103" y="395428"/>
            <a:ext cx="1980708"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3361458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10623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C00000"/>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36933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51828" y="1718759"/>
            <a:ext cx="4800600" cy="400110"/>
          </a:xfrm>
          <a:prstGeom prst="rect">
            <a:avLst/>
          </a:prstGeom>
        </p:spPr>
        <p:txBody>
          <a:bodyPr wrap="square" lIns="0" tIns="0" rIns="0" bIns="0">
            <a:spAutoFit/>
          </a:bodyPr>
          <a:lstStyle>
            <a:lvl1pPr>
              <a:defRPr sz="2600" b="0" i="0">
                <a:solidFill>
                  <a:schemeClr val="tx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899397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0" i="0">
                <a:solidFill>
                  <a:srgbClr val="FF0000"/>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27265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3/16/2025</a:t>
            </a:fld>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342927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3/16/2025</a:t>
            </a:fld>
            <a:endParaRPr lang="en-US"/>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F15528-21DE-4FAA-801E-634DDDAF4B2B}" type="slidenum">
              <a:rPr lang="tr-TR" smtClean="0"/>
              <a:t>‹#›</a:t>
            </a:fld>
            <a:endParaRPr lang="tr-T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7813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3/16/2025</a:t>
            </a:fld>
            <a:endParaRPr lang="en-US"/>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1521054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3/16/2025</a:t>
            </a:fld>
            <a:endParaRPr lang="en-US"/>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2502032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t>3/16/2025</a:t>
            </a:fld>
            <a:endParaRPr lang="en-US"/>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27577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t>3/16/2025</a:t>
            </a:fld>
            <a:endParaRPr lang="en-US"/>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6F15528-21DE-4FAA-801E-634DDDAF4B2B}" type="slidenum">
              <a:rPr lang="tr-TR" smtClean="0"/>
              <a:t>‹#›</a:t>
            </a:fld>
            <a:endParaRPr lang="tr-TR"/>
          </a:p>
        </p:txBody>
      </p:sp>
    </p:spTree>
    <p:extLst>
      <p:ext uri="{BB962C8B-B14F-4D97-AF65-F5344CB8AC3E}">
        <p14:creationId xmlns:p14="http://schemas.microsoft.com/office/powerpoint/2010/main" val="3010421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3/16/2025</a:t>
            </a:fld>
            <a:endParaRPr lang="en-US"/>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F15528-21DE-4FAA-801E-634DDDAF4B2B}" type="slidenum">
              <a:rPr lang="tr-TR" smtClean="0"/>
              <a:t>‹#›</a:t>
            </a:fld>
            <a:endParaRPr lang="tr-T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extLst>
      <p:ext uri="{BB962C8B-B14F-4D97-AF65-F5344CB8AC3E}">
        <p14:creationId xmlns:p14="http://schemas.microsoft.com/office/powerpoint/2010/main" val="144079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3/16/2025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tr-TR" smtClean="0"/>
              <a:t>‹#›</a:t>
            </a:fld>
            <a:endParaRPr lang="tr-T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extLst>
      <p:ext uri="{BB962C8B-B14F-4D97-AF65-F5344CB8AC3E}">
        <p14:creationId xmlns:p14="http://schemas.microsoft.com/office/powerpoint/2010/main" val="1752099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t>3/16/2025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tr-TR" smtClean="0"/>
              <a:t>‹#›</a:t>
            </a:fld>
            <a:endParaRPr lang="tr-T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extLst>
      <p:ext uri="{BB962C8B-B14F-4D97-AF65-F5344CB8AC3E}">
        <p14:creationId xmlns:p14="http://schemas.microsoft.com/office/powerpoint/2010/main" val="411479102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9400" y="1524000"/>
            <a:ext cx="7086600" cy="936154"/>
          </a:xfrm>
          <a:prstGeom prst="rect">
            <a:avLst/>
          </a:prstGeom>
        </p:spPr>
        <p:txBody>
          <a:bodyPr vert="horz" wrap="square" lIns="0" tIns="12700" rIns="0" bIns="0" rtlCol="0">
            <a:spAutoFit/>
          </a:bodyPr>
          <a:lstStyle/>
          <a:p>
            <a:pPr marL="12700">
              <a:lnSpc>
                <a:spcPct val="100000"/>
              </a:lnSpc>
              <a:spcBef>
                <a:spcPts val="100"/>
              </a:spcBef>
            </a:pPr>
            <a:r>
              <a:rPr sz="6000" dirty="0"/>
              <a:t>HALK</a:t>
            </a:r>
            <a:r>
              <a:rPr sz="6000" spc="-20" dirty="0"/>
              <a:t> </a:t>
            </a:r>
            <a:r>
              <a:rPr sz="6000" spc="-10" dirty="0"/>
              <a:t>SAĞLIĞI</a:t>
            </a:r>
            <a:endParaRPr sz="6000" dirty="0"/>
          </a:p>
        </p:txBody>
      </p:sp>
      <p:sp>
        <p:nvSpPr>
          <p:cNvPr id="3" name="object 3"/>
          <p:cNvSpPr txBox="1"/>
          <p:nvPr/>
        </p:nvSpPr>
        <p:spPr>
          <a:xfrm>
            <a:off x="3962400" y="5257800"/>
            <a:ext cx="4389883" cy="412934"/>
          </a:xfrm>
          <a:prstGeom prst="rect">
            <a:avLst/>
          </a:prstGeom>
        </p:spPr>
        <p:txBody>
          <a:bodyPr vert="horz" wrap="square" lIns="0" tIns="104140" rIns="0" bIns="0" rtlCol="0">
            <a:spAutoFit/>
          </a:bodyPr>
          <a:lstStyle/>
          <a:p>
            <a:pPr marL="3175" marR="0" lvl="0" indent="0" algn="ctr" defTabSz="914400" eaLnBrk="1" fontAlgn="auto" latinLnBrk="0" hangingPunct="1">
              <a:lnSpc>
                <a:spcPct val="100000"/>
              </a:lnSpc>
              <a:spcBef>
                <a:spcPts val="820"/>
              </a:spcBef>
              <a:spcAft>
                <a:spcPts val="0"/>
              </a:spcAft>
              <a:buClrTx/>
              <a:buSzTx/>
              <a:buFontTx/>
              <a:buNone/>
              <a:tabLst/>
              <a:defRPr/>
            </a:pPr>
            <a:r>
              <a:rPr kumimoji="0" lang="tr-TR" sz="2000" b="1" i="0" u="none" strike="noStrike" kern="0" cap="none" spc="0" normalizeH="0" baseline="0" noProof="0" dirty="0" smtClean="0">
                <a:ln>
                  <a:noFill/>
                </a:ln>
                <a:solidFill>
                  <a:prstClr val="black"/>
                </a:solidFill>
                <a:effectLst/>
                <a:uLnTx/>
                <a:uFillTx/>
                <a:latin typeface="Times New Roman" pitchFamily="18" charset="0"/>
                <a:cs typeface="Times New Roman" pitchFamily="18" charset="0"/>
              </a:rPr>
              <a:t>ÖĞR. GÖR. ŞEYDA ÇAVMAK</a:t>
            </a:r>
            <a:endParaRPr kumimoji="0" sz="2000" b="1" i="0" u="none" strike="noStrike" kern="0" cap="none" spc="0" normalizeH="0" baseline="0" noProof="0" dirty="0">
              <a:ln>
                <a:noFill/>
              </a:ln>
              <a:solidFill>
                <a:prstClr val="black"/>
              </a:solidFill>
              <a:effectLst/>
              <a:uLnTx/>
              <a:uFillTx/>
              <a:latin typeface="Times New Roman" pitchFamily="18" charset="0"/>
              <a:cs typeface="Times New Roman" pitchFamily="18" charset="0"/>
            </a:endParaRPr>
          </a:p>
        </p:txBody>
      </p:sp>
      <p:sp>
        <p:nvSpPr>
          <p:cNvPr id="5" name="object 2"/>
          <p:cNvSpPr txBox="1">
            <a:spLocks/>
          </p:cNvSpPr>
          <p:nvPr/>
        </p:nvSpPr>
        <p:spPr>
          <a:xfrm>
            <a:off x="2739788" y="3287476"/>
            <a:ext cx="7086600" cy="566822"/>
          </a:xfrm>
          <a:prstGeom prst="rect">
            <a:avLst/>
          </a:prstGeom>
        </p:spPr>
        <p:txBody>
          <a:bodyPr vert="horz" wrap="square" lIns="0" tIns="12700" rIns="0" bIns="0" rtlCol="0" anchor="ctr">
            <a:sp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lang="tr-TR" sz="3600" b="1" cap="none" dirty="0" smtClean="0">
                <a:solidFill>
                  <a:prstClr val="black"/>
                </a:solidFill>
                <a:latin typeface="Book Antiqua"/>
              </a:rPr>
              <a:t>EPİDEMİYOLOJİ</a:t>
            </a:r>
            <a:endParaRPr kumimoji="0" lang="tr-TR" sz="3600" b="1" i="0" u="none" strike="noStrike" kern="1200" cap="none" spc="0" normalizeH="0" baseline="0" noProof="0" dirty="0">
              <a:ln>
                <a:noFill/>
              </a:ln>
              <a:solidFill>
                <a:prstClr val="black"/>
              </a:solidFill>
              <a:effectLst/>
              <a:uLnTx/>
              <a:uFillTx/>
              <a:latin typeface="Book Antiqua"/>
            </a:endParaRPr>
          </a:p>
        </p:txBody>
      </p:sp>
    </p:spTree>
    <p:extLst>
      <p:ext uri="{BB962C8B-B14F-4D97-AF65-F5344CB8AC3E}">
        <p14:creationId xmlns:p14="http://schemas.microsoft.com/office/powerpoint/2010/main" val="3503491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oLGU (VAKA) KONTROL</a:t>
            </a:r>
            <a:endParaRPr lang="tr-TR"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Deneysel veya gözlemsel araştırmalara dayanarak tespit edilen bazı ilişkilerin </a:t>
            </a:r>
            <a:r>
              <a:rPr lang="tr-TR" dirty="0" err="1">
                <a:latin typeface="Times New Roman" panose="02020603050405020304" pitchFamily="18" charset="0"/>
                <a:cs typeface="Times New Roman" panose="02020603050405020304" pitchFamily="18" charset="0"/>
              </a:rPr>
              <a:t>nedensel</a:t>
            </a:r>
            <a:r>
              <a:rPr lang="tr-TR" dirty="0">
                <a:latin typeface="Times New Roman" panose="02020603050405020304" pitchFamily="18" charset="0"/>
                <a:cs typeface="Times New Roman" panose="02020603050405020304" pitchFamily="18" charset="0"/>
              </a:rPr>
              <a:t> olup olmadığını saptamak için sıklıkla başvurulan araştırma türleridir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Vaka-Kontrol </a:t>
            </a:r>
            <a:r>
              <a:rPr lang="tr-TR" dirty="0">
                <a:latin typeface="Times New Roman" panose="02020603050405020304" pitchFamily="18" charset="0"/>
                <a:cs typeface="Times New Roman" panose="02020603050405020304" pitchFamily="18" charset="0"/>
              </a:rPr>
              <a:t>araştırmalarında adından da anlaşılacağı gibi belli bir sağlık problemine sahip olan bireylerden oluşan bir grup (Vaka Grubu) ile bu sağlık problemine sahip olmayan bireylerden oluşan sağlıklı grup (Kontrol Grubu) oluşturulur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Daha sonra her iki grupta bu sağlık problemine sebep olduğu düşünülen nedenin ne boyutta bulunduğu belirlenerek bir fark olup olmadığı araştırılır. </a:t>
            </a:r>
          </a:p>
        </p:txBody>
      </p:sp>
    </p:spTree>
    <p:extLst>
      <p:ext uri="{BB962C8B-B14F-4D97-AF65-F5344CB8AC3E}">
        <p14:creationId xmlns:p14="http://schemas.microsoft.com/office/powerpoint/2010/main" val="237170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0" y="460528"/>
            <a:ext cx="10744200" cy="690574"/>
          </a:xfrm>
          <a:prstGeom prst="rect">
            <a:avLst/>
          </a:prstGeom>
        </p:spPr>
        <p:txBody>
          <a:bodyPr vert="horz" wrap="square" lIns="0" tIns="13335" rIns="0" bIns="0" rtlCol="0">
            <a:spAutoFit/>
          </a:bodyPr>
          <a:lstStyle/>
          <a:p>
            <a:pPr marL="12700">
              <a:lnSpc>
                <a:spcPct val="100000"/>
              </a:lnSpc>
              <a:spcBef>
                <a:spcPts val="105"/>
              </a:spcBef>
            </a:pPr>
            <a:r>
              <a:rPr sz="4400" spc="-5" dirty="0" err="1" smtClean="0">
                <a:solidFill>
                  <a:srgbClr val="C00000"/>
                </a:solidFill>
              </a:rPr>
              <a:t>Olgu</a:t>
            </a:r>
            <a:r>
              <a:rPr lang="tr-TR" sz="4400" spc="-5" dirty="0" smtClean="0">
                <a:solidFill>
                  <a:srgbClr val="C00000"/>
                </a:solidFill>
              </a:rPr>
              <a:t> (VAKA)</a:t>
            </a:r>
            <a:r>
              <a:rPr sz="4400" spc="-5" dirty="0" smtClean="0">
                <a:solidFill>
                  <a:srgbClr val="C00000"/>
                </a:solidFill>
              </a:rPr>
              <a:t>-</a:t>
            </a:r>
            <a:r>
              <a:rPr sz="4400" spc="-55" dirty="0" smtClean="0">
                <a:solidFill>
                  <a:srgbClr val="C00000"/>
                </a:solidFill>
              </a:rPr>
              <a:t> </a:t>
            </a:r>
            <a:r>
              <a:rPr sz="4400" spc="-35" dirty="0">
                <a:solidFill>
                  <a:srgbClr val="C00000"/>
                </a:solidFill>
              </a:rPr>
              <a:t>Kontrol</a:t>
            </a:r>
            <a:endParaRPr sz="4400" dirty="0"/>
          </a:p>
        </p:txBody>
      </p:sp>
      <p:pic>
        <p:nvPicPr>
          <p:cNvPr id="3" name="object 3"/>
          <p:cNvPicPr/>
          <p:nvPr/>
        </p:nvPicPr>
        <p:blipFill>
          <a:blip r:embed="rId2" cstate="print"/>
          <a:stretch>
            <a:fillRect/>
          </a:stretch>
        </p:blipFill>
        <p:spPr>
          <a:xfrm>
            <a:off x="971862" y="1154430"/>
            <a:ext cx="9467538" cy="524637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500" dirty="0">
                <a:solidFill>
                  <a:srgbClr val="93A299">
                    <a:lumMod val="75000"/>
                  </a:srgbClr>
                </a:solidFill>
                <a:latin typeface="Book Antiqua"/>
                <a:cs typeface="+mj-cs"/>
              </a:rPr>
              <a:t>oLGU (VAKA) KONTROL</a:t>
            </a:r>
            <a:endParaRPr lang="tr-TR" dirty="0"/>
          </a:p>
        </p:txBody>
      </p:sp>
      <p:sp>
        <p:nvSpPr>
          <p:cNvPr id="3" name="Dikdörtgen 2"/>
          <p:cNvSpPr/>
          <p:nvPr/>
        </p:nvSpPr>
        <p:spPr>
          <a:xfrm>
            <a:off x="536087" y="1828800"/>
            <a:ext cx="11319029" cy="1323439"/>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Vaka-Kontrol araştırmaları retrospektif (geriye dönük) araştırmalar olarak da adlandırılmaktadır. Bu tip araştırmalarda sonuçtan yola çıkılarak (hastalıktan) geriye dönük olarak neden araştırılır. Vaka-Kontrol araştırmalarında sağlık problemi ile neden arasındaki ilişkinin değerlendirilmesinde aşağıdaki dört gözlü tablodan yararlanılmaktadır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3152239"/>
            <a:ext cx="6992017" cy="1782825"/>
          </a:xfrm>
          <a:prstGeom prst="rect">
            <a:avLst/>
          </a:prstGeom>
        </p:spPr>
      </p:pic>
    </p:spTree>
    <p:extLst>
      <p:ext uri="{BB962C8B-B14F-4D97-AF65-F5344CB8AC3E}">
        <p14:creationId xmlns:p14="http://schemas.microsoft.com/office/powerpoint/2010/main" val="2781053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93A299">
                    <a:lumMod val="75000"/>
                  </a:srgbClr>
                </a:solidFill>
              </a:rPr>
              <a:t>oLGU (VAKA) KONTROL</a:t>
            </a:r>
            <a:endParaRPr lang="tr-TR" dirty="0"/>
          </a:p>
        </p:txBody>
      </p:sp>
      <p:sp>
        <p:nvSpPr>
          <p:cNvPr id="3" name="İçerik Yer Tutucusu 2"/>
          <p:cNvSpPr>
            <a:spLocks noGrp="1"/>
          </p:cNvSpPr>
          <p:nvPr>
            <p:ph idx="1"/>
          </p:nvPr>
        </p:nvSpPr>
        <p:spPr>
          <a:xfrm>
            <a:off x="381000" y="1752601"/>
            <a:ext cx="11582400" cy="4952999"/>
          </a:xfrm>
        </p:spPr>
        <p:txBody>
          <a:bodyPr>
            <a:normAutofit/>
          </a:bodyPr>
          <a:lstStyle/>
          <a:p>
            <a:r>
              <a:rPr lang="tr-TR" dirty="0"/>
              <a:t>Bu tablodaki değerler</a:t>
            </a:r>
          </a:p>
          <a:p>
            <a:r>
              <a:rPr lang="tr-TR" dirty="0"/>
              <a:t>A: Vaka grubunda etkene maruz kalan bireyler</a:t>
            </a:r>
          </a:p>
          <a:p>
            <a:r>
              <a:rPr lang="tr-TR" dirty="0"/>
              <a:t>B: Vaka grubunda etkene maruz kalmayan bireyler</a:t>
            </a:r>
          </a:p>
          <a:p>
            <a:r>
              <a:rPr lang="tr-TR" dirty="0"/>
              <a:t>C: Kontrol grubunda etkene maruz kalan bireyler</a:t>
            </a:r>
          </a:p>
          <a:p>
            <a:r>
              <a:rPr lang="tr-TR" dirty="0"/>
              <a:t>D: Kontrol grubunda etkene maruz kalmayan bireyler</a:t>
            </a:r>
          </a:p>
          <a:p>
            <a:r>
              <a:rPr lang="tr-TR" dirty="0"/>
              <a:t>Tablo </a:t>
            </a:r>
            <a:r>
              <a:rPr lang="tr-TR" dirty="0" smtClean="0"/>
              <a:t>da yer </a:t>
            </a:r>
            <a:r>
              <a:rPr lang="tr-TR" dirty="0"/>
              <a:t>alan dört gözlü tablodaki değerlerden yararlanılarak sağlık</a:t>
            </a:r>
          </a:p>
          <a:p>
            <a:r>
              <a:rPr lang="tr-TR" dirty="0"/>
              <a:t>problemi ile neden arasındaki ilişki aşağıdaki ölçütlere göre elde edilir:</a:t>
            </a:r>
          </a:p>
          <a:p>
            <a:r>
              <a:rPr lang="tr-TR" dirty="0"/>
              <a:t> Vaka grubunda etkene maruz kalma oranı: A / (A+B)</a:t>
            </a:r>
          </a:p>
          <a:p>
            <a:r>
              <a:rPr lang="tr-TR" dirty="0"/>
              <a:t> Kontrol grubunda etkene maruz kalma oranı: C / (C+D)</a:t>
            </a:r>
          </a:p>
          <a:p>
            <a:r>
              <a:rPr lang="tr-TR" dirty="0"/>
              <a:t> Vaka grubunda etkene maruz kalmama oranı: B / (A+B)</a:t>
            </a:r>
          </a:p>
          <a:p>
            <a:r>
              <a:rPr lang="tr-TR" dirty="0"/>
              <a:t> Kontrol grubunda etkene maruz kalmama oranı: D / (C+D)</a:t>
            </a:r>
          </a:p>
        </p:txBody>
      </p:sp>
    </p:spTree>
    <p:extLst>
      <p:ext uri="{BB962C8B-B14F-4D97-AF65-F5344CB8AC3E}">
        <p14:creationId xmlns:p14="http://schemas.microsoft.com/office/powerpoint/2010/main" val="1988647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09676"/>
            <a:ext cx="10665461" cy="697230"/>
          </a:xfrm>
          <a:prstGeom prst="rect">
            <a:avLst/>
          </a:prstGeom>
        </p:spPr>
        <p:txBody>
          <a:bodyPr vert="horz" wrap="square" lIns="0" tIns="13335" rIns="0" bIns="0" rtlCol="0">
            <a:spAutoFit/>
          </a:bodyPr>
          <a:lstStyle/>
          <a:p>
            <a:pPr marL="12700">
              <a:lnSpc>
                <a:spcPct val="100000"/>
              </a:lnSpc>
              <a:spcBef>
                <a:spcPts val="105"/>
              </a:spcBef>
            </a:pPr>
            <a:r>
              <a:rPr sz="4400" spc="-5" dirty="0">
                <a:solidFill>
                  <a:srgbClr val="C00000"/>
                </a:solidFill>
              </a:rPr>
              <a:t>Olgu</a:t>
            </a:r>
            <a:r>
              <a:rPr sz="4400" spc="-20" dirty="0">
                <a:solidFill>
                  <a:srgbClr val="C00000"/>
                </a:solidFill>
              </a:rPr>
              <a:t> </a:t>
            </a:r>
            <a:r>
              <a:rPr sz="4400" spc="-30" dirty="0">
                <a:solidFill>
                  <a:srgbClr val="C00000"/>
                </a:solidFill>
              </a:rPr>
              <a:t>Kontrol</a:t>
            </a:r>
            <a:r>
              <a:rPr sz="4400" spc="-20" dirty="0">
                <a:solidFill>
                  <a:srgbClr val="C00000"/>
                </a:solidFill>
              </a:rPr>
              <a:t> </a:t>
            </a:r>
            <a:r>
              <a:rPr sz="4400" spc="-5" dirty="0">
                <a:solidFill>
                  <a:srgbClr val="C00000"/>
                </a:solidFill>
              </a:rPr>
              <a:t>araştırmasında</a:t>
            </a:r>
            <a:endParaRPr sz="4400" dirty="0"/>
          </a:p>
        </p:txBody>
      </p:sp>
      <p:sp>
        <p:nvSpPr>
          <p:cNvPr id="6" name="object 6"/>
          <p:cNvSpPr txBox="1">
            <a:spLocks noGrp="1"/>
          </p:cNvSpPr>
          <p:nvPr>
            <p:ph idx="1"/>
          </p:nvPr>
        </p:nvSpPr>
        <p:spPr>
          <a:xfrm>
            <a:off x="609600" y="2576754"/>
            <a:ext cx="10972800" cy="3363485"/>
          </a:xfrm>
          <a:prstGeom prst="rect">
            <a:avLst/>
          </a:prstGeom>
        </p:spPr>
        <p:txBody>
          <a:bodyPr vert="horz" wrap="square" lIns="0" tIns="12700" rIns="0" bIns="0" rtlCol="0">
            <a:spAutoFit/>
          </a:bodyPr>
          <a:lstStyle/>
          <a:p>
            <a:pPr marL="114300" indent="0">
              <a:lnSpc>
                <a:spcPct val="100000"/>
              </a:lnSpc>
              <a:spcBef>
                <a:spcPts val="100"/>
              </a:spcBef>
              <a:buNone/>
            </a:pPr>
            <a:endParaRPr dirty="0">
              <a:latin typeface="Times New Roman" panose="02020603050405020304" pitchFamily="18" charset="0"/>
              <a:cs typeface="Times New Roman" panose="02020603050405020304" pitchFamily="18" charset="0"/>
            </a:endParaRPr>
          </a:p>
          <a:p>
            <a:pPr marL="228600" indent="-229235">
              <a:lnSpc>
                <a:spcPct val="100000"/>
              </a:lnSpc>
              <a:spcBef>
                <a:spcPts val="130"/>
              </a:spcBef>
              <a:buFont typeface="Arial MT"/>
              <a:buChar char="•"/>
              <a:tabLst>
                <a:tab pos="229235" algn="l"/>
              </a:tabLst>
            </a:pPr>
            <a:r>
              <a:rPr spc="-30" dirty="0">
                <a:latin typeface="Times New Roman" panose="02020603050405020304" pitchFamily="18" charset="0"/>
                <a:cs typeface="Times New Roman" panose="02020603050405020304" pitchFamily="18" charset="0"/>
              </a:rPr>
              <a:t>Tahmini</a:t>
            </a:r>
            <a:r>
              <a:rPr spc="-10"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Rölatif</a:t>
            </a:r>
            <a:r>
              <a:rPr spc="-2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Risk</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(Odds</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Ratio)</a:t>
            </a:r>
            <a:r>
              <a:rPr spc="-2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a:t>
            </a:r>
            <a:r>
              <a:rPr spc="-1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(a</a:t>
            </a:r>
            <a:r>
              <a:rPr spc="-1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x</a:t>
            </a:r>
            <a:r>
              <a:rPr spc="-2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d)/</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(b</a:t>
            </a:r>
            <a:r>
              <a:rPr spc="-1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x</a:t>
            </a:r>
            <a:r>
              <a:rPr spc="-1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c)</a:t>
            </a:r>
          </a:p>
          <a:p>
            <a:pPr marL="114300" indent="0">
              <a:lnSpc>
                <a:spcPct val="100000"/>
              </a:lnSpc>
              <a:spcBef>
                <a:spcPts val="145"/>
              </a:spcBef>
              <a:buNone/>
            </a:pPr>
            <a:endParaRPr dirty="0">
              <a:latin typeface="Times New Roman" panose="02020603050405020304" pitchFamily="18" charset="0"/>
              <a:cs typeface="Times New Roman" panose="02020603050405020304" pitchFamily="18" charset="0"/>
            </a:endParaRPr>
          </a:p>
          <a:p>
            <a:pPr marL="228600" indent="-229235">
              <a:lnSpc>
                <a:spcPct val="100000"/>
              </a:lnSpc>
              <a:spcBef>
                <a:spcPts val="135"/>
              </a:spcBef>
              <a:buFont typeface="Arial MT"/>
              <a:buChar char="•"/>
              <a:tabLst>
                <a:tab pos="229235" algn="l"/>
              </a:tabLst>
            </a:pPr>
            <a:r>
              <a:rPr spc="-30" dirty="0">
                <a:latin typeface="Times New Roman" panose="02020603050405020304" pitchFamily="18" charset="0"/>
                <a:cs typeface="Times New Roman" panose="02020603050405020304" pitchFamily="18" charset="0"/>
              </a:rPr>
              <a:t>Tahmini</a:t>
            </a:r>
            <a:r>
              <a:rPr spc="-5"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rölatif</a:t>
            </a:r>
            <a:r>
              <a:rPr spc="5"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risk</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hesaplanması</a:t>
            </a:r>
            <a:r>
              <a:rPr spc="-10" dirty="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için</a:t>
            </a:r>
            <a:r>
              <a:rPr spc="-1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şu</a:t>
            </a:r>
            <a:r>
              <a:rPr dirty="0">
                <a:latin typeface="Times New Roman" panose="02020603050405020304" pitchFamily="18" charset="0"/>
                <a:cs typeface="Times New Roman" panose="02020603050405020304" pitchFamily="18" charset="0"/>
              </a:rPr>
              <a:t> </a:t>
            </a:r>
            <a:r>
              <a:rPr spc="-15" dirty="0">
                <a:latin typeface="Times New Roman" panose="02020603050405020304" pitchFamily="18" charset="0"/>
                <a:cs typeface="Times New Roman" panose="02020603050405020304" pitchFamily="18" charset="0"/>
              </a:rPr>
              <a:t>koşulların</a:t>
            </a:r>
            <a:r>
              <a:rPr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yerine getirilmesi</a:t>
            </a:r>
            <a:r>
              <a:rPr spc="-25" dirty="0">
                <a:latin typeface="Times New Roman" panose="02020603050405020304" pitchFamily="18" charset="0"/>
                <a:cs typeface="Times New Roman" panose="02020603050405020304" pitchFamily="18" charset="0"/>
              </a:rPr>
              <a:t> </a:t>
            </a:r>
            <a:r>
              <a:rPr spc="-10" dirty="0">
                <a:latin typeface="Times New Roman" panose="02020603050405020304" pitchFamily="18" charset="0"/>
                <a:cs typeface="Times New Roman" panose="02020603050405020304" pitchFamily="18" charset="0"/>
              </a:rPr>
              <a:t>gerekir:</a:t>
            </a:r>
          </a:p>
          <a:p>
            <a:pPr marL="114300" indent="0">
              <a:lnSpc>
                <a:spcPts val="2775"/>
              </a:lnSpc>
              <a:spcBef>
                <a:spcPts val="130"/>
              </a:spcBef>
              <a:buNone/>
            </a:pPr>
            <a:endParaRPr dirty="0">
              <a:latin typeface="Times New Roman" panose="02020603050405020304" pitchFamily="18" charset="0"/>
              <a:cs typeface="Times New Roman" panose="02020603050405020304" pitchFamily="18" charset="0"/>
            </a:endParaRPr>
          </a:p>
          <a:p>
            <a:pPr marL="685800" lvl="1" indent="-229235">
              <a:lnSpc>
                <a:spcPts val="2185"/>
              </a:lnSpc>
              <a:buFont typeface="Arial MT"/>
              <a:buChar char="•"/>
              <a:tabLst>
                <a:tab pos="685800" algn="l"/>
                <a:tab pos="686435" algn="l"/>
              </a:tabLst>
            </a:pPr>
            <a:r>
              <a:rPr sz="2400" spc="-5" dirty="0">
                <a:latin typeface="Times New Roman" panose="02020603050405020304" pitchFamily="18" charset="0"/>
                <a:cs typeface="Times New Roman" panose="02020603050405020304" pitchFamily="18" charset="0"/>
              </a:rPr>
              <a:t>Eğer</a:t>
            </a:r>
            <a:r>
              <a:rPr sz="2400" spc="-3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kontrol</a:t>
            </a:r>
            <a:r>
              <a:rPr sz="2400" spc="-1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grubu</a:t>
            </a:r>
            <a:r>
              <a:rPr sz="2400" spc="-2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tüm </a:t>
            </a:r>
            <a:r>
              <a:rPr sz="2400" spc="-5" dirty="0">
                <a:latin typeface="Times New Roman" panose="02020603050405020304" pitchFamily="18" charset="0"/>
                <a:cs typeface="Times New Roman" panose="02020603050405020304" pitchFamily="18" charset="0"/>
              </a:rPr>
              <a:t>toplumu</a:t>
            </a:r>
            <a:r>
              <a:rPr sz="2400" spc="-1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temsil</a:t>
            </a:r>
            <a:r>
              <a:rPr sz="2400" spc="1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ediyorsa,</a:t>
            </a:r>
            <a:endParaRPr sz="2400" dirty="0">
              <a:latin typeface="Times New Roman" panose="02020603050405020304" pitchFamily="18" charset="0"/>
              <a:cs typeface="Times New Roman" panose="02020603050405020304" pitchFamily="18" charset="0"/>
            </a:endParaRPr>
          </a:p>
          <a:p>
            <a:pPr marL="685800" lvl="1" indent="-229235">
              <a:lnSpc>
                <a:spcPts val="2180"/>
              </a:lnSpc>
              <a:buFont typeface="Arial MT"/>
              <a:buChar char="•"/>
              <a:tabLst>
                <a:tab pos="685800" algn="l"/>
                <a:tab pos="686435" algn="l"/>
              </a:tabLst>
            </a:pPr>
            <a:r>
              <a:rPr sz="2400" spc="-35" dirty="0">
                <a:latin typeface="Times New Roman" panose="02020603050405020304" pitchFamily="18" charset="0"/>
                <a:cs typeface="Times New Roman" panose="02020603050405020304" pitchFamily="18" charset="0"/>
              </a:rPr>
              <a:t>Vaka</a:t>
            </a:r>
            <a:r>
              <a:rPr sz="2400" spc="-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grubunu</a:t>
            </a:r>
            <a:r>
              <a:rPr sz="2400" spc="-4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oluşturanlar toplumdaki </a:t>
            </a:r>
            <a:r>
              <a:rPr sz="2400" dirty="0">
                <a:latin typeface="Times New Roman" panose="02020603050405020304" pitchFamily="18" charset="0"/>
                <a:cs typeface="Times New Roman" panose="02020603050405020304" pitchFamily="18" charset="0"/>
              </a:rPr>
              <a:t>tüm</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vakaları</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temsil</a:t>
            </a:r>
            <a:r>
              <a:rPr sz="2400" spc="1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ediyorsa,</a:t>
            </a:r>
            <a:endParaRPr sz="2400" dirty="0">
              <a:latin typeface="Times New Roman" panose="02020603050405020304" pitchFamily="18" charset="0"/>
              <a:cs typeface="Times New Roman" panose="02020603050405020304" pitchFamily="18" charset="0"/>
            </a:endParaRPr>
          </a:p>
          <a:p>
            <a:pPr marL="685800" lvl="1" indent="-229235">
              <a:lnSpc>
                <a:spcPts val="2285"/>
              </a:lnSpc>
              <a:buFont typeface="Arial MT"/>
              <a:buChar char="•"/>
              <a:tabLst>
                <a:tab pos="685800" algn="l"/>
                <a:tab pos="686435" algn="l"/>
              </a:tabLst>
            </a:pPr>
            <a:r>
              <a:rPr sz="2400" dirty="0">
                <a:latin typeface="Times New Roman" panose="02020603050405020304" pitchFamily="18" charset="0"/>
                <a:cs typeface="Times New Roman" panose="02020603050405020304" pitchFamily="18" charset="0"/>
              </a:rPr>
              <a:t>Nedeni</a:t>
            </a:r>
            <a:r>
              <a:rPr sz="2400" spc="-10" dirty="0">
                <a:latin typeface="Times New Roman" panose="02020603050405020304" pitchFamily="18" charset="0"/>
                <a:cs typeface="Times New Roman" panose="02020603050405020304" pitchFamily="18" charset="0"/>
              </a:rPr>
              <a:t> araştırılan</a:t>
            </a:r>
            <a:r>
              <a:rPr sz="2400" spc="4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hastalık</a:t>
            </a:r>
            <a:r>
              <a:rPr sz="2400" spc="1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toplumda</a:t>
            </a:r>
            <a:r>
              <a:rPr sz="2400" spc="-1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çok</a:t>
            </a:r>
            <a:r>
              <a:rPr sz="2400" spc="-1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sık</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görülmüyorsa</a:t>
            </a:r>
            <a:endParaRPr sz="2400" dirty="0">
              <a:latin typeface="Times New Roman" panose="02020603050405020304" pitchFamily="18" charset="0"/>
              <a:cs typeface="Times New Roman" panose="02020603050405020304" pitchFamily="18" charset="0"/>
            </a:endParaRPr>
          </a:p>
          <a:p>
            <a:pPr>
              <a:lnSpc>
                <a:spcPct val="100000"/>
              </a:lnSpc>
              <a:spcBef>
                <a:spcPts val="140"/>
              </a:spcBef>
            </a:pPr>
            <a:endParaRPr dirty="0"/>
          </a:p>
        </p:txBody>
      </p:sp>
      <p:sp>
        <p:nvSpPr>
          <p:cNvPr id="3" name="object 3"/>
          <p:cNvSpPr txBox="1"/>
          <p:nvPr/>
        </p:nvSpPr>
        <p:spPr>
          <a:xfrm>
            <a:off x="929639" y="1746250"/>
            <a:ext cx="107314" cy="391160"/>
          </a:xfrm>
          <a:prstGeom prst="rect">
            <a:avLst/>
          </a:prstGeom>
        </p:spPr>
        <p:txBody>
          <a:bodyPr vert="horz" wrap="square" lIns="0" tIns="12700" rIns="0" bIns="0" rtlCol="0">
            <a:spAutoFit/>
          </a:bodyPr>
          <a:lstStyle/>
          <a:p>
            <a:pPr>
              <a:lnSpc>
                <a:spcPct val="100000"/>
              </a:lnSpc>
              <a:spcBef>
                <a:spcPts val="100"/>
              </a:spcBef>
            </a:pPr>
            <a:r>
              <a:rPr sz="2400" dirty="0">
                <a:latin typeface="Arial MT"/>
                <a:cs typeface="Arial MT"/>
              </a:rPr>
              <a:t>•</a:t>
            </a:r>
            <a:endParaRPr sz="2400">
              <a:latin typeface="Arial MT"/>
              <a:cs typeface="Arial MT"/>
            </a:endParaRPr>
          </a:p>
        </p:txBody>
      </p:sp>
      <p:sp>
        <p:nvSpPr>
          <p:cNvPr id="4" name="object 4"/>
          <p:cNvSpPr txBox="1"/>
          <p:nvPr/>
        </p:nvSpPr>
        <p:spPr>
          <a:xfrm>
            <a:off x="1269257" y="1746250"/>
            <a:ext cx="5448300" cy="793750"/>
          </a:xfrm>
          <a:prstGeom prst="rect">
            <a:avLst/>
          </a:prstGeom>
        </p:spPr>
        <p:txBody>
          <a:bodyPr vert="horz" wrap="square" lIns="0" tIns="31114" rIns="0" bIns="0" rtlCol="0">
            <a:spAutoFit/>
          </a:bodyPr>
          <a:lstStyle/>
          <a:p>
            <a:pPr marL="228600" indent="-229235">
              <a:lnSpc>
                <a:spcPct val="100000"/>
              </a:lnSpc>
              <a:spcBef>
                <a:spcPts val="244"/>
              </a:spcBef>
              <a:buFont typeface="Arial MT"/>
              <a:buChar char="•"/>
              <a:tabLst>
                <a:tab pos="229235" algn="l"/>
              </a:tabLst>
            </a:pPr>
            <a:r>
              <a:rPr sz="2400" spc="-45" dirty="0">
                <a:latin typeface="Calibri"/>
                <a:cs typeface="Calibri"/>
              </a:rPr>
              <a:t>Vaka</a:t>
            </a:r>
            <a:r>
              <a:rPr sz="2400" spc="-30" dirty="0">
                <a:latin typeface="Calibri"/>
                <a:cs typeface="Calibri"/>
              </a:rPr>
              <a:t> </a:t>
            </a:r>
            <a:r>
              <a:rPr sz="2400" dirty="0">
                <a:latin typeface="Calibri"/>
                <a:cs typeface="Calibri"/>
              </a:rPr>
              <a:t>grubunda</a:t>
            </a:r>
            <a:r>
              <a:rPr sz="2400" spc="-10" dirty="0">
                <a:latin typeface="Calibri"/>
                <a:cs typeface="Calibri"/>
              </a:rPr>
              <a:t> </a:t>
            </a:r>
            <a:r>
              <a:rPr sz="2400" spc="-15" dirty="0">
                <a:latin typeface="Calibri"/>
                <a:cs typeface="Calibri"/>
              </a:rPr>
              <a:t>etkenle</a:t>
            </a:r>
            <a:r>
              <a:rPr sz="2400" spc="-20" dirty="0">
                <a:latin typeface="Calibri"/>
                <a:cs typeface="Calibri"/>
              </a:rPr>
              <a:t> </a:t>
            </a:r>
            <a:r>
              <a:rPr sz="2400" spc="-10" dirty="0">
                <a:latin typeface="Calibri"/>
                <a:cs typeface="Calibri"/>
              </a:rPr>
              <a:t>karşılaşma</a:t>
            </a:r>
            <a:r>
              <a:rPr sz="2400" spc="-50" dirty="0">
                <a:latin typeface="Calibri"/>
                <a:cs typeface="Calibri"/>
              </a:rPr>
              <a:t> </a:t>
            </a:r>
            <a:r>
              <a:rPr sz="2400" spc="-15" dirty="0">
                <a:latin typeface="Calibri"/>
                <a:cs typeface="Calibri"/>
              </a:rPr>
              <a:t>oranı</a:t>
            </a:r>
            <a:endParaRPr sz="2400" dirty="0">
              <a:latin typeface="Calibri"/>
              <a:cs typeface="Calibri"/>
            </a:endParaRPr>
          </a:p>
          <a:p>
            <a:pPr marL="228600" indent="-229235">
              <a:lnSpc>
                <a:spcPct val="100000"/>
              </a:lnSpc>
              <a:spcBef>
                <a:spcPts val="140"/>
              </a:spcBef>
              <a:buFont typeface="Arial MT"/>
              <a:buChar char="•"/>
              <a:tabLst>
                <a:tab pos="229235" algn="l"/>
              </a:tabLst>
            </a:pPr>
            <a:r>
              <a:rPr sz="2400" spc="-20" dirty="0">
                <a:latin typeface="Calibri"/>
                <a:cs typeface="Calibri"/>
              </a:rPr>
              <a:t>Kontrol </a:t>
            </a:r>
            <a:r>
              <a:rPr sz="2400" dirty="0">
                <a:latin typeface="Calibri"/>
                <a:cs typeface="Calibri"/>
              </a:rPr>
              <a:t>grubunda</a:t>
            </a:r>
            <a:r>
              <a:rPr sz="2400" spc="-10" dirty="0">
                <a:latin typeface="Calibri"/>
                <a:cs typeface="Calibri"/>
              </a:rPr>
              <a:t> </a:t>
            </a:r>
            <a:r>
              <a:rPr sz="2400" spc="-15" dirty="0">
                <a:latin typeface="Calibri"/>
                <a:cs typeface="Calibri"/>
              </a:rPr>
              <a:t>etkenle</a:t>
            </a:r>
            <a:r>
              <a:rPr sz="2400" spc="-20" dirty="0">
                <a:latin typeface="Calibri"/>
                <a:cs typeface="Calibri"/>
              </a:rPr>
              <a:t> </a:t>
            </a:r>
            <a:r>
              <a:rPr sz="2400" spc="-10" dirty="0">
                <a:latin typeface="Calibri"/>
                <a:cs typeface="Calibri"/>
              </a:rPr>
              <a:t>karşılaşma</a:t>
            </a:r>
            <a:r>
              <a:rPr sz="2400" spc="-45" dirty="0">
                <a:latin typeface="Calibri"/>
                <a:cs typeface="Calibri"/>
              </a:rPr>
              <a:t> </a:t>
            </a:r>
            <a:r>
              <a:rPr sz="2400" spc="-15" dirty="0">
                <a:latin typeface="Calibri"/>
                <a:cs typeface="Calibri"/>
              </a:rPr>
              <a:t>oranı</a:t>
            </a:r>
            <a:endParaRPr sz="2400" dirty="0">
              <a:latin typeface="Calibri"/>
              <a:cs typeface="Calibri"/>
            </a:endParaRPr>
          </a:p>
        </p:txBody>
      </p:sp>
      <p:sp>
        <p:nvSpPr>
          <p:cNvPr id="5" name="object 5"/>
          <p:cNvSpPr txBox="1"/>
          <p:nvPr/>
        </p:nvSpPr>
        <p:spPr>
          <a:xfrm>
            <a:off x="7239000" y="1783004"/>
            <a:ext cx="1849755" cy="793750"/>
          </a:xfrm>
          <a:prstGeom prst="rect">
            <a:avLst/>
          </a:prstGeom>
        </p:spPr>
        <p:txBody>
          <a:bodyPr vert="horz" wrap="square" lIns="0" tIns="31114" rIns="0" bIns="0" rtlCol="0">
            <a:spAutoFit/>
          </a:bodyPr>
          <a:lstStyle/>
          <a:p>
            <a:pPr marL="12700">
              <a:lnSpc>
                <a:spcPct val="100000"/>
              </a:lnSpc>
              <a:spcBef>
                <a:spcPts val="244"/>
              </a:spcBef>
              <a:tabLst>
                <a:tab pos="300355" algn="l"/>
              </a:tabLst>
            </a:pPr>
            <a:r>
              <a:rPr sz="2400" dirty="0">
                <a:latin typeface="Calibri"/>
                <a:cs typeface="Calibri"/>
              </a:rPr>
              <a:t>=	a/</a:t>
            </a:r>
            <a:r>
              <a:rPr sz="2400" spc="-45" dirty="0">
                <a:latin typeface="Calibri"/>
                <a:cs typeface="Calibri"/>
              </a:rPr>
              <a:t> </a:t>
            </a:r>
            <a:r>
              <a:rPr sz="2400" dirty="0">
                <a:latin typeface="Calibri"/>
                <a:cs typeface="Calibri"/>
              </a:rPr>
              <a:t>a+b</a:t>
            </a:r>
          </a:p>
          <a:p>
            <a:pPr marL="858519">
              <a:lnSpc>
                <a:spcPct val="100000"/>
              </a:lnSpc>
              <a:spcBef>
                <a:spcPts val="140"/>
              </a:spcBef>
            </a:pPr>
            <a:r>
              <a:rPr sz="2400" dirty="0">
                <a:latin typeface="Calibri"/>
                <a:cs typeface="Calibri"/>
              </a:rPr>
              <a:t>=</a:t>
            </a:r>
            <a:r>
              <a:rPr sz="2400" spc="-50" dirty="0">
                <a:latin typeface="Calibri"/>
                <a:cs typeface="Calibri"/>
              </a:rPr>
              <a:t> </a:t>
            </a:r>
            <a:r>
              <a:rPr sz="2400" dirty="0">
                <a:latin typeface="Calibri"/>
                <a:cs typeface="Calibri"/>
              </a:rPr>
              <a:t>c/</a:t>
            </a:r>
            <a:r>
              <a:rPr sz="2400" spc="-60" dirty="0">
                <a:latin typeface="Calibri"/>
                <a:cs typeface="Calibri"/>
              </a:rPr>
              <a:t> </a:t>
            </a:r>
            <a:r>
              <a:rPr sz="2400" spc="5" dirty="0">
                <a:latin typeface="Calibri"/>
                <a:cs typeface="Calibri"/>
              </a:rPr>
              <a:t>c+d</a:t>
            </a:r>
            <a:endParaRPr sz="2400" dirty="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8" y="705336"/>
            <a:ext cx="10741661" cy="505908"/>
          </a:xfrm>
          <a:prstGeom prst="rect">
            <a:avLst/>
          </a:prstGeom>
        </p:spPr>
        <p:txBody>
          <a:bodyPr vert="horz" wrap="square" lIns="0" tIns="13335" rIns="0" bIns="0" rtlCol="0">
            <a:spAutoFit/>
          </a:bodyPr>
          <a:lstStyle/>
          <a:p>
            <a:pPr marL="12700">
              <a:lnSpc>
                <a:spcPct val="100000"/>
              </a:lnSpc>
              <a:spcBef>
                <a:spcPts val="105"/>
              </a:spcBef>
            </a:pPr>
            <a:r>
              <a:rPr sz="3200" spc="-20" dirty="0">
                <a:solidFill>
                  <a:srgbClr val="C00000"/>
                </a:solidFill>
              </a:rPr>
              <a:t>Olgu</a:t>
            </a:r>
            <a:r>
              <a:rPr sz="3200" spc="-114" dirty="0">
                <a:solidFill>
                  <a:srgbClr val="C00000"/>
                </a:solidFill>
              </a:rPr>
              <a:t> </a:t>
            </a:r>
            <a:r>
              <a:rPr sz="3200" spc="-60" dirty="0">
                <a:solidFill>
                  <a:srgbClr val="C00000"/>
                </a:solidFill>
              </a:rPr>
              <a:t>Kontrol</a:t>
            </a:r>
            <a:r>
              <a:rPr sz="3200" spc="-95" dirty="0">
                <a:solidFill>
                  <a:srgbClr val="C00000"/>
                </a:solidFill>
              </a:rPr>
              <a:t> </a:t>
            </a:r>
            <a:r>
              <a:rPr sz="3200" spc="-35" dirty="0">
                <a:solidFill>
                  <a:srgbClr val="C00000"/>
                </a:solidFill>
              </a:rPr>
              <a:t>araştırmalarının</a:t>
            </a:r>
            <a:r>
              <a:rPr sz="3200" spc="-125" dirty="0">
                <a:solidFill>
                  <a:srgbClr val="C00000"/>
                </a:solidFill>
              </a:rPr>
              <a:t> </a:t>
            </a:r>
            <a:r>
              <a:rPr sz="3200" spc="-40" dirty="0">
                <a:solidFill>
                  <a:srgbClr val="C00000"/>
                </a:solidFill>
              </a:rPr>
              <a:t>yararları</a:t>
            </a:r>
            <a:endParaRPr sz="3200" dirty="0"/>
          </a:p>
        </p:txBody>
      </p:sp>
      <p:sp>
        <p:nvSpPr>
          <p:cNvPr id="3" name="object 3"/>
          <p:cNvSpPr txBox="1"/>
          <p:nvPr/>
        </p:nvSpPr>
        <p:spPr>
          <a:xfrm>
            <a:off x="609600" y="1706841"/>
            <a:ext cx="11582399" cy="3083858"/>
          </a:xfrm>
          <a:prstGeom prst="rect">
            <a:avLst/>
          </a:prstGeom>
        </p:spPr>
        <p:txBody>
          <a:bodyPr vert="horz" wrap="square" lIns="0" tIns="98425" rIns="0" bIns="0" rtlCol="0">
            <a:spAutoFit/>
          </a:bodyPr>
          <a:lstStyle/>
          <a:p>
            <a:pPr marL="241300" indent="-229235">
              <a:lnSpc>
                <a:spcPct val="100000"/>
              </a:lnSpc>
              <a:spcBef>
                <a:spcPts val="775"/>
              </a:spcBef>
              <a:buFont typeface="Arial MT"/>
              <a:buChar char="•"/>
              <a:tabLst>
                <a:tab pos="241935" algn="l"/>
              </a:tabLst>
            </a:pPr>
            <a:r>
              <a:rPr sz="2400" spc="-25" dirty="0">
                <a:latin typeface="Times New Roman" panose="02020603050405020304" pitchFamily="18" charset="0"/>
                <a:cs typeface="Times New Roman" panose="02020603050405020304" pitchFamily="18" charset="0"/>
              </a:rPr>
              <a:t>Kolay</a:t>
            </a:r>
            <a:r>
              <a:rPr sz="2400" spc="-4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ve </a:t>
            </a:r>
            <a:r>
              <a:rPr sz="2400" spc="-10" dirty="0">
                <a:latin typeface="Times New Roman" panose="02020603050405020304" pitchFamily="18" charset="0"/>
                <a:cs typeface="Times New Roman" panose="02020603050405020304" pitchFamily="18" charset="0"/>
              </a:rPr>
              <a:t>ucuz</a:t>
            </a:r>
            <a:endParaRPr sz="2400" dirty="0">
              <a:latin typeface="Times New Roman" panose="02020603050405020304" pitchFamily="18" charset="0"/>
              <a:cs typeface="Times New Roman" panose="02020603050405020304" pitchFamily="18" charset="0"/>
            </a:endParaRPr>
          </a:p>
          <a:p>
            <a:pPr marL="241300" indent="-229235">
              <a:lnSpc>
                <a:spcPts val="3190"/>
              </a:lnSpc>
              <a:spcBef>
                <a:spcPts val="675"/>
              </a:spcBef>
              <a:buFont typeface="Arial MT"/>
              <a:buChar char="•"/>
              <a:tabLst>
                <a:tab pos="241935" algn="l"/>
              </a:tabLst>
            </a:pPr>
            <a:r>
              <a:rPr sz="2400" spc="-40" dirty="0">
                <a:latin typeface="Times New Roman" panose="02020603050405020304" pitchFamily="18" charset="0"/>
                <a:cs typeface="Times New Roman" panose="02020603050405020304" pitchFamily="18" charset="0"/>
              </a:rPr>
              <a:t>Toplumda</a:t>
            </a:r>
            <a:r>
              <a:rPr sz="2400" spc="4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seyrek</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görülen</a:t>
            </a:r>
            <a:r>
              <a:rPr sz="2400" spc="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ve</a:t>
            </a:r>
            <a:r>
              <a:rPr sz="2400" spc="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etkenle</a:t>
            </a:r>
            <a:r>
              <a:rPr sz="240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karşılaştıktan</a:t>
            </a:r>
            <a:r>
              <a:rPr sz="2400" spc="2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sonra</a:t>
            </a:r>
            <a:r>
              <a:rPr sz="2400" spc="30"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ortaya</a:t>
            </a:r>
            <a:endParaRPr sz="2400" dirty="0">
              <a:latin typeface="Times New Roman" panose="02020603050405020304" pitchFamily="18" charset="0"/>
              <a:cs typeface="Times New Roman" panose="02020603050405020304" pitchFamily="18" charset="0"/>
            </a:endParaRPr>
          </a:p>
          <a:p>
            <a:pPr marL="241300" marR="5080">
              <a:lnSpc>
                <a:spcPts val="3020"/>
              </a:lnSpc>
              <a:spcBef>
                <a:spcPts val="219"/>
              </a:spcBef>
            </a:pPr>
            <a:r>
              <a:rPr sz="2400" spc="-5" dirty="0">
                <a:latin typeface="Times New Roman" panose="02020603050405020304" pitchFamily="18" charset="0"/>
                <a:cs typeface="Times New Roman" panose="02020603050405020304" pitchFamily="18" charset="0"/>
              </a:rPr>
              <a:t>çıkması</a:t>
            </a:r>
            <a:r>
              <a:rPr sz="2400" spc="1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için</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uzun</a:t>
            </a:r>
            <a:r>
              <a:rPr sz="2400" spc="4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bir</a:t>
            </a:r>
            <a:r>
              <a:rPr sz="2400" spc="4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latent</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dönem</a:t>
            </a:r>
            <a:r>
              <a:rPr sz="2400" spc="25"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gereken</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hastalıkların</a:t>
            </a:r>
            <a:r>
              <a:rPr sz="2400" spc="4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etiyolojisini </a:t>
            </a:r>
            <a:r>
              <a:rPr sz="2400" spc="-61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araştırmada</a:t>
            </a:r>
            <a:r>
              <a:rPr sz="2400" spc="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en</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uygun</a:t>
            </a:r>
            <a:r>
              <a:rPr sz="2400" spc="2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yöntem</a:t>
            </a:r>
            <a:endParaRPr sz="2400" dirty="0">
              <a:latin typeface="Times New Roman" panose="02020603050405020304" pitchFamily="18" charset="0"/>
              <a:cs typeface="Times New Roman" panose="02020603050405020304" pitchFamily="18" charset="0"/>
            </a:endParaRPr>
          </a:p>
          <a:p>
            <a:pPr marL="241300" indent="-229235">
              <a:lnSpc>
                <a:spcPct val="100000"/>
              </a:lnSpc>
              <a:spcBef>
                <a:spcPts val="620"/>
              </a:spcBef>
              <a:buFont typeface="Arial MT"/>
              <a:buChar char="•"/>
              <a:tabLst>
                <a:tab pos="241935" algn="l"/>
              </a:tabLst>
            </a:pPr>
            <a:r>
              <a:rPr sz="2400" spc="-25" dirty="0">
                <a:latin typeface="Times New Roman" panose="02020603050405020304" pitchFamily="18" charset="0"/>
                <a:cs typeface="Times New Roman" panose="02020603050405020304" pitchFamily="18" charset="0"/>
              </a:rPr>
              <a:t>Araştırmaya</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katılanların</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terk</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etme</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sorunu</a:t>
            </a:r>
            <a:r>
              <a:rPr sz="2400" spc="30"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yok</a:t>
            </a:r>
            <a:endParaRPr sz="2400" dirty="0">
              <a:latin typeface="Times New Roman" panose="02020603050405020304" pitchFamily="18" charset="0"/>
              <a:cs typeface="Times New Roman" panose="02020603050405020304" pitchFamily="18" charset="0"/>
            </a:endParaRPr>
          </a:p>
          <a:p>
            <a:pPr marL="241300" marR="196850" indent="-229235">
              <a:lnSpc>
                <a:spcPts val="3030"/>
              </a:lnSpc>
              <a:spcBef>
                <a:spcPts val="1035"/>
              </a:spcBef>
              <a:buFont typeface="Arial MT"/>
              <a:buChar char="•"/>
              <a:tabLst>
                <a:tab pos="241935" algn="l"/>
              </a:tabLst>
            </a:pPr>
            <a:r>
              <a:rPr sz="2400" spc="-15" dirty="0">
                <a:latin typeface="Times New Roman" panose="02020603050405020304" pitchFamily="18" charset="0"/>
                <a:cs typeface="Times New Roman" panose="02020603050405020304" pitchFamily="18" charset="0"/>
              </a:rPr>
              <a:t>Farklı bölgelerde,</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kurumlarda</a:t>
            </a:r>
            <a:r>
              <a:rPr sz="2400" spc="4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aynı</a:t>
            </a:r>
            <a:r>
              <a:rPr sz="2400" spc="10"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konuda</a:t>
            </a:r>
            <a:r>
              <a:rPr sz="2400" spc="3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farklı</a:t>
            </a:r>
            <a:r>
              <a:rPr sz="240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araştırıcılarca</a:t>
            </a:r>
            <a:r>
              <a:rPr sz="2400" spc="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aynı </a:t>
            </a:r>
            <a:r>
              <a:rPr sz="2400" spc="-62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yöntemle</a:t>
            </a:r>
            <a:r>
              <a:rPr sz="2400" spc="1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yapılacak</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araştırmaların</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birleştirilmesi</a:t>
            </a:r>
            <a:r>
              <a:rPr sz="2400" spc="4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mümkün.</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705337"/>
            <a:ext cx="10970261" cy="505908"/>
          </a:xfrm>
          <a:prstGeom prst="rect">
            <a:avLst/>
          </a:prstGeom>
        </p:spPr>
        <p:txBody>
          <a:bodyPr vert="horz" wrap="square" lIns="0" tIns="13335" rIns="0" bIns="0" rtlCol="0">
            <a:spAutoFit/>
          </a:bodyPr>
          <a:lstStyle/>
          <a:p>
            <a:pPr marL="12700">
              <a:lnSpc>
                <a:spcPct val="100000"/>
              </a:lnSpc>
              <a:spcBef>
                <a:spcPts val="105"/>
              </a:spcBef>
            </a:pPr>
            <a:r>
              <a:rPr sz="3200" spc="-20" dirty="0">
                <a:solidFill>
                  <a:srgbClr val="C00000"/>
                </a:solidFill>
                <a:latin typeface="Times New Roman" panose="02020603050405020304" pitchFamily="18" charset="0"/>
                <a:cs typeface="Times New Roman" panose="02020603050405020304" pitchFamily="18" charset="0"/>
              </a:rPr>
              <a:t>Olgu</a:t>
            </a:r>
            <a:r>
              <a:rPr sz="3200" spc="-114" dirty="0">
                <a:solidFill>
                  <a:srgbClr val="C00000"/>
                </a:solidFill>
                <a:latin typeface="Times New Roman" panose="02020603050405020304" pitchFamily="18" charset="0"/>
                <a:cs typeface="Times New Roman" panose="02020603050405020304" pitchFamily="18" charset="0"/>
              </a:rPr>
              <a:t> </a:t>
            </a:r>
            <a:r>
              <a:rPr sz="3200" spc="-60" dirty="0">
                <a:solidFill>
                  <a:srgbClr val="C00000"/>
                </a:solidFill>
                <a:latin typeface="Times New Roman" panose="02020603050405020304" pitchFamily="18" charset="0"/>
                <a:cs typeface="Times New Roman" panose="02020603050405020304" pitchFamily="18" charset="0"/>
              </a:rPr>
              <a:t>Kontrol</a:t>
            </a:r>
            <a:r>
              <a:rPr sz="3200" spc="-95" dirty="0">
                <a:solidFill>
                  <a:srgbClr val="C00000"/>
                </a:solidFill>
                <a:latin typeface="Times New Roman" panose="02020603050405020304" pitchFamily="18" charset="0"/>
                <a:cs typeface="Times New Roman" panose="02020603050405020304" pitchFamily="18" charset="0"/>
              </a:rPr>
              <a:t> </a:t>
            </a:r>
            <a:r>
              <a:rPr sz="3200" spc="-35" dirty="0">
                <a:solidFill>
                  <a:srgbClr val="C00000"/>
                </a:solidFill>
                <a:latin typeface="Times New Roman" panose="02020603050405020304" pitchFamily="18" charset="0"/>
                <a:cs typeface="Times New Roman" panose="02020603050405020304" pitchFamily="18" charset="0"/>
              </a:rPr>
              <a:t>araştırmalarının</a:t>
            </a:r>
            <a:r>
              <a:rPr sz="3200" spc="-130" dirty="0">
                <a:solidFill>
                  <a:srgbClr val="C00000"/>
                </a:solidFill>
                <a:latin typeface="Times New Roman" panose="02020603050405020304" pitchFamily="18" charset="0"/>
                <a:cs typeface="Times New Roman" panose="02020603050405020304" pitchFamily="18" charset="0"/>
              </a:rPr>
              <a:t> </a:t>
            </a:r>
            <a:r>
              <a:rPr sz="3200" spc="-30" dirty="0">
                <a:solidFill>
                  <a:srgbClr val="C00000"/>
                </a:solidFill>
                <a:latin typeface="Times New Roman" panose="02020603050405020304" pitchFamily="18" charset="0"/>
                <a:cs typeface="Times New Roman" panose="02020603050405020304" pitchFamily="18" charset="0"/>
              </a:rPr>
              <a:t>sakıncaları</a:t>
            </a:r>
            <a:endParaRPr sz="3200" dirty="0">
              <a:latin typeface="Times New Roman" panose="02020603050405020304" pitchFamily="18" charset="0"/>
              <a:cs typeface="Times New Roman" panose="02020603050405020304" pitchFamily="18" charset="0"/>
            </a:endParaRPr>
          </a:p>
        </p:txBody>
      </p:sp>
      <p:sp>
        <p:nvSpPr>
          <p:cNvPr id="3" name="object 3"/>
          <p:cNvSpPr txBox="1"/>
          <p:nvPr/>
        </p:nvSpPr>
        <p:spPr>
          <a:xfrm>
            <a:off x="609600" y="1429893"/>
            <a:ext cx="11277599" cy="4639860"/>
          </a:xfrm>
          <a:prstGeom prst="rect">
            <a:avLst/>
          </a:prstGeom>
        </p:spPr>
        <p:txBody>
          <a:bodyPr vert="horz" wrap="square" lIns="0" tIns="13335" rIns="0" bIns="0" rtlCol="0">
            <a:spAutoFit/>
          </a:bodyPr>
          <a:lstStyle/>
          <a:p>
            <a:pPr marL="241300" indent="-229235" algn="just">
              <a:lnSpc>
                <a:spcPts val="2810"/>
              </a:lnSpc>
              <a:spcBef>
                <a:spcPts val="105"/>
              </a:spcBef>
              <a:buFont typeface="Arial MT"/>
              <a:buChar char="•"/>
              <a:tabLst>
                <a:tab pos="241935" algn="l"/>
              </a:tabLst>
            </a:pPr>
            <a:r>
              <a:rPr sz="2400" spc="-10" dirty="0">
                <a:latin typeface="Times New Roman" panose="02020603050405020304" pitchFamily="18" charset="0"/>
                <a:cs typeface="Times New Roman" panose="02020603050405020304" pitchFamily="18" charset="0"/>
              </a:rPr>
              <a:t>Eğer</a:t>
            </a:r>
            <a:r>
              <a:rPr sz="240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olgu </a:t>
            </a:r>
            <a:r>
              <a:rPr sz="2400" spc="-15" dirty="0">
                <a:latin typeface="Times New Roman" panose="02020603050405020304" pitchFamily="18" charset="0"/>
                <a:cs typeface="Times New Roman" panose="02020603050405020304" pitchFamily="18" charset="0"/>
              </a:rPr>
              <a:t>ve</a:t>
            </a:r>
            <a:r>
              <a:rPr sz="2400" spc="-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kontrol</a:t>
            </a:r>
            <a:r>
              <a:rPr sz="2400" spc="-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grupları</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evreni</a:t>
            </a:r>
            <a:r>
              <a:rPr sz="2400" spc="-2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temsil</a:t>
            </a:r>
            <a:r>
              <a:rPr sz="2400" spc="-2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etmiyor</a:t>
            </a:r>
            <a:r>
              <a:rPr sz="2400" dirty="0">
                <a:latin typeface="Times New Roman" panose="02020603050405020304" pitchFamily="18" charset="0"/>
                <a:cs typeface="Times New Roman" panose="02020603050405020304" pitchFamily="18" charset="0"/>
              </a:rPr>
              <a:t> ise</a:t>
            </a:r>
            <a:r>
              <a:rPr sz="2400" spc="-10" dirty="0">
                <a:latin typeface="Times New Roman" panose="02020603050405020304" pitchFamily="18" charset="0"/>
                <a:cs typeface="Times New Roman" panose="02020603050405020304" pitchFamily="18" charset="0"/>
              </a:rPr>
              <a:t> evrene</a:t>
            </a:r>
            <a:endParaRPr sz="2400" dirty="0">
              <a:latin typeface="Times New Roman" panose="02020603050405020304" pitchFamily="18" charset="0"/>
              <a:cs typeface="Times New Roman" panose="02020603050405020304" pitchFamily="18" charset="0"/>
            </a:endParaRPr>
          </a:p>
          <a:p>
            <a:pPr marL="241300" algn="just">
              <a:lnSpc>
                <a:spcPts val="2810"/>
              </a:lnSpc>
            </a:pPr>
            <a:r>
              <a:rPr sz="2400" spc="-5" dirty="0">
                <a:latin typeface="Times New Roman" panose="02020603050405020304" pitchFamily="18" charset="0"/>
                <a:cs typeface="Times New Roman" panose="02020603050405020304" pitchFamily="18" charset="0"/>
              </a:rPr>
              <a:t>genellenemez.</a:t>
            </a:r>
            <a:endParaRPr sz="2400" dirty="0">
              <a:latin typeface="Times New Roman" panose="02020603050405020304" pitchFamily="18" charset="0"/>
              <a:cs typeface="Times New Roman" panose="02020603050405020304" pitchFamily="18" charset="0"/>
            </a:endParaRPr>
          </a:p>
          <a:p>
            <a:pPr marL="241300" marR="5080" indent="-229235" algn="just">
              <a:lnSpc>
                <a:spcPct val="80000"/>
              </a:lnSpc>
              <a:spcBef>
                <a:spcPts val="994"/>
              </a:spcBef>
              <a:buFont typeface="Arial MT"/>
              <a:buChar char="•"/>
              <a:tabLst>
                <a:tab pos="241935" algn="l"/>
              </a:tabLst>
            </a:pPr>
            <a:r>
              <a:rPr sz="2400" spc="-20" dirty="0">
                <a:latin typeface="Times New Roman" panose="02020603050405020304" pitchFamily="18" charset="0"/>
                <a:cs typeface="Times New Roman" panose="02020603050405020304" pitchFamily="18" charset="0"/>
              </a:rPr>
              <a:t>Evren </a:t>
            </a:r>
            <a:r>
              <a:rPr sz="2400" spc="-5" dirty="0">
                <a:latin typeface="Times New Roman" panose="02020603050405020304" pitchFamily="18" charset="0"/>
                <a:cs typeface="Times New Roman" panose="02020603050405020304" pitchFamily="18" charset="0"/>
              </a:rPr>
              <a:t>bilinmediği </a:t>
            </a:r>
            <a:r>
              <a:rPr sz="2400" dirty="0">
                <a:latin typeface="Times New Roman" panose="02020603050405020304" pitchFamily="18" charset="0"/>
                <a:cs typeface="Times New Roman" panose="02020603050405020304" pitchFamily="18" charset="0"/>
              </a:rPr>
              <a:t>için </a:t>
            </a:r>
            <a:r>
              <a:rPr sz="2400" spc="-5" dirty="0">
                <a:latin typeface="Times New Roman" panose="02020603050405020304" pitchFamily="18" charset="0"/>
                <a:cs typeface="Times New Roman" panose="02020603050405020304" pitchFamily="18" charset="0"/>
              </a:rPr>
              <a:t>epidemiyolojik </a:t>
            </a:r>
            <a:r>
              <a:rPr sz="2400" dirty="0">
                <a:latin typeface="Times New Roman" panose="02020603050405020304" pitchFamily="18" charset="0"/>
                <a:cs typeface="Times New Roman" panose="02020603050405020304" pitchFamily="18" charset="0"/>
              </a:rPr>
              <a:t>ölçütler(morbidite, </a:t>
            </a:r>
            <a:r>
              <a:rPr sz="2400" spc="-5" dirty="0">
                <a:latin typeface="Times New Roman" panose="02020603050405020304" pitchFamily="18" charset="0"/>
                <a:cs typeface="Times New Roman" panose="02020603050405020304" pitchFamily="18" charset="0"/>
              </a:rPr>
              <a:t>mortalite hızları, </a:t>
            </a:r>
            <a:r>
              <a:rPr sz="2400" spc="-57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rölatif</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ve</a:t>
            </a:r>
            <a:r>
              <a:rPr sz="2400" spc="-10" dirty="0">
                <a:latin typeface="Times New Roman" panose="02020603050405020304" pitchFamily="18" charset="0"/>
                <a:cs typeface="Times New Roman" panose="02020603050405020304" pitchFamily="18" charset="0"/>
              </a:rPr>
              <a:t> atfedilen</a:t>
            </a:r>
            <a:r>
              <a:rPr sz="2400" spc="-3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risk)</a:t>
            </a:r>
            <a:r>
              <a:rPr sz="2400" spc="-1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hesaplanamaz.</a:t>
            </a:r>
            <a:endParaRPr sz="2400" dirty="0">
              <a:latin typeface="Times New Roman" panose="02020603050405020304" pitchFamily="18" charset="0"/>
              <a:cs typeface="Times New Roman" panose="02020603050405020304" pitchFamily="18" charset="0"/>
            </a:endParaRPr>
          </a:p>
          <a:p>
            <a:pPr marL="241300" marR="1254125" indent="-229235" algn="just">
              <a:lnSpc>
                <a:spcPts val="2500"/>
              </a:lnSpc>
              <a:spcBef>
                <a:spcPts val="985"/>
              </a:spcBef>
              <a:buFont typeface="Arial MT"/>
              <a:buChar char="•"/>
              <a:tabLst>
                <a:tab pos="241935" algn="l"/>
              </a:tabLst>
            </a:pPr>
            <a:r>
              <a:rPr sz="2400" spc="-10" dirty="0">
                <a:latin typeface="Times New Roman" panose="02020603050405020304" pitchFamily="18" charset="0"/>
                <a:cs typeface="Times New Roman" panose="02020603050405020304" pitchFamily="18" charset="0"/>
              </a:rPr>
              <a:t>Retrospektif </a:t>
            </a:r>
            <a:r>
              <a:rPr sz="2400" spc="-15" dirty="0">
                <a:latin typeface="Times New Roman" panose="02020603050405020304" pitchFamily="18" charset="0"/>
                <a:cs typeface="Times New Roman" panose="02020603050405020304" pitchFamily="18" charset="0"/>
              </a:rPr>
              <a:t>yöntemde </a:t>
            </a:r>
            <a:r>
              <a:rPr sz="2400" spc="-5" dirty="0">
                <a:latin typeface="Times New Roman" panose="02020603050405020304" pitchFamily="18" charset="0"/>
                <a:cs typeface="Times New Roman" panose="02020603050405020304" pitchFamily="18" charset="0"/>
              </a:rPr>
              <a:t>sonuç </a:t>
            </a:r>
            <a:r>
              <a:rPr sz="2400" spc="-10" dirty="0">
                <a:latin typeface="Times New Roman" panose="02020603050405020304" pitchFamily="18" charset="0"/>
                <a:cs typeface="Times New Roman" panose="02020603050405020304" pitchFamily="18" charset="0"/>
              </a:rPr>
              <a:t>(hastalık) </a:t>
            </a:r>
            <a:r>
              <a:rPr sz="2400" spc="-20" dirty="0">
                <a:latin typeface="Times New Roman" panose="02020603050405020304" pitchFamily="18" charset="0"/>
                <a:cs typeface="Times New Roman" panose="02020603050405020304" pitchFamily="18" charset="0"/>
              </a:rPr>
              <a:t>veya </a:t>
            </a:r>
            <a:r>
              <a:rPr sz="2400" spc="-5" dirty="0">
                <a:latin typeface="Times New Roman" panose="02020603050405020304" pitchFamily="18" charset="0"/>
                <a:cs typeface="Times New Roman" panose="02020603050405020304" pitchFamily="18" charset="0"/>
              </a:rPr>
              <a:t>şüphe </a:t>
            </a:r>
            <a:r>
              <a:rPr sz="2400" dirty="0">
                <a:latin typeface="Times New Roman" panose="02020603050405020304" pitchFamily="18" charset="0"/>
                <a:cs typeface="Times New Roman" panose="02020603050405020304" pitchFamily="18" charset="0"/>
              </a:rPr>
              <a:t>edilen </a:t>
            </a:r>
            <a:r>
              <a:rPr sz="2400" spc="-20" dirty="0">
                <a:latin typeface="Times New Roman" panose="02020603050405020304" pitchFamily="18" charset="0"/>
                <a:cs typeface="Times New Roman" panose="02020603050405020304" pitchFamily="18" charset="0"/>
              </a:rPr>
              <a:t>etken </a:t>
            </a:r>
            <a:r>
              <a:rPr sz="2400" spc="-57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(neden)den</a:t>
            </a:r>
            <a:r>
              <a:rPr sz="2400" spc="-4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hangisinin</a:t>
            </a:r>
            <a:r>
              <a:rPr sz="2400" spc="-2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önce</a:t>
            </a:r>
            <a:r>
              <a:rPr sz="2400" spc="-1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başladığını</a:t>
            </a:r>
            <a:r>
              <a:rPr sz="2400" spc="-2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saptamak</a:t>
            </a:r>
            <a:r>
              <a:rPr sz="2400" dirty="0">
                <a:latin typeface="Times New Roman" panose="02020603050405020304" pitchFamily="18" charset="0"/>
                <a:cs typeface="Times New Roman" panose="02020603050405020304" pitchFamily="18" charset="0"/>
              </a:rPr>
              <a:t> güç</a:t>
            </a:r>
            <a:r>
              <a:rPr sz="2400" spc="-15" dirty="0">
                <a:latin typeface="Times New Roman" panose="02020603050405020304" pitchFamily="18" charset="0"/>
                <a:cs typeface="Times New Roman" panose="02020603050405020304" pitchFamily="18" charset="0"/>
              </a:rPr>
              <a:t> </a:t>
            </a:r>
            <a:r>
              <a:rPr sz="2400" spc="-35" dirty="0">
                <a:latin typeface="Times New Roman" panose="02020603050405020304" pitchFamily="18" charset="0"/>
                <a:cs typeface="Times New Roman" panose="02020603050405020304" pitchFamily="18" charset="0"/>
              </a:rPr>
              <a:t>olabilir.</a:t>
            </a:r>
            <a:endParaRPr sz="2400" dirty="0">
              <a:latin typeface="Times New Roman" panose="02020603050405020304" pitchFamily="18" charset="0"/>
              <a:cs typeface="Times New Roman" panose="02020603050405020304" pitchFamily="18" charset="0"/>
            </a:endParaRPr>
          </a:p>
          <a:p>
            <a:pPr marL="241300" indent="-229235" algn="just">
              <a:lnSpc>
                <a:spcPts val="3115"/>
              </a:lnSpc>
              <a:spcBef>
                <a:spcPts val="390"/>
              </a:spcBef>
              <a:buFont typeface="Arial MT"/>
              <a:buChar char="•"/>
              <a:tabLst>
                <a:tab pos="241935" algn="l"/>
              </a:tabLst>
            </a:pPr>
            <a:r>
              <a:rPr sz="2400" spc="-55" dirty="0">
                <a:latin typeface="Times New Roman" panose="02020603050405020304" pitchFamily="18" charset="0"/>
                <a:cs typeface="Times New Roman" panose="02020603050405020304" pitchFamily="18" charset="0"/>
              </a:rPr>
              <a:t>Taraf</a:t>
            </a:r>
            <a:r>
              <a:rPr sz="2400" spc="-2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tutma</a:t>
            </a:r>
            <a:r>
              <a:rPr sz="2400" spc="-1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olasılığı </a:t>
            </a:r>
            <a:r>
              <a:rPr sz="2400" dirty="0">
                <a:latin typeface="Times New Roman" panose="02020603050405020304" pitchFamily="18" charset="0"/>
                <a:cs typeface="Times New Roman" panose="02020603050405020304" pitchFamily="18" charset="0"/>
              </a:rPr>
              <a:t>çeşitli</a:t>
            </a:r>
            <a:r>
              <a:rPr sz="2400" spc="-2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nedenlerle</a:t>
            </a:r>
            <a:r>
              <a:rPr sz="2400" spc="-50"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yüksektir.</a:t>
            </a:r>
            <a:r>
              <a:rPr sz="2400" spc="-2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Bu </a:t>
            </a:r>
            <a:r>
              <a:rPr sz="2400" spc="-5" dirty="0">
                <a:latin typeface="Times New Roman" panose="02020603050405020304" pitchFamily="18" charset="0"/>
                <a:cs typeface="Times New Roman" panose="02020603050405020304" pitchFamily="18" charset="0"/>
              </a:rPr>
              <a:t>nedenler:</a:t>
            </a:r>
            <a:endParaRPr sz="2400" dirty="0">
              <a:latin typeface="Times New Roman" panose="02020603050405020304" pitchFamily="18" charset="0"/>
              <a:cs typeface="Times New Roman" panose="02020603050405020304" pitchFamily="18" charset="0"/>
            </a:endParaRPr>
          </a:p>
          <a:p>
            <a:pPr marL="698500" lvl="1" indent="-229235" algn="just">
              <a:lnSpc>
                <a:spcPts val="2620"/>
              </a:lnSpc>
              <a:buFont typeface="Arial MT"/>
              <a:buChar char="•"/>
              <a:tabLst>
                <a:tab pos="698500" algn="l"/>
                <a:tab pos="699135" algn="l"/>
              </a:tabLst>
            </a:pPr>
            <a:r>
              <a:rPr sz="2400" spc="-10" dirty="0">
                <a:latin typeface="Times New Roman" panose="02020603050405020304" pitchFamily="18" charset="0"/>
                <a:cs typeface="Times New Roman" panose="02020603050405020304" pitchFamily="18" charset="0"/>
              </a:rPr>
              <a:t>Kayıtların</a:t>
            </a:r>
            <a:r>
              <a:rPr sz="2400" spc="-5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güvenilir</a:t>
            </a:r>
            <a:r>
              <a:rPr sz="2400" spc="-2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olmaması</a:t>
            </a:r>
            <a:endParaRPr sz="2400" dirty="0">
              <a:latin typeface="Times New Roman" panose="02020603050405020304" pitchFamily="18" charset="0"/>
              <a:cs typeface="Times New Roman" panose="02020603050405020304" pitchFamily="18" charset="0"/>
            </a:endParaRPr>
          </a:p>
          <a:p>
            <a:pPr marL="698500" lvl="1" indent="-229235" algn="just">
              <a:lnSpc>
                <a:spcPts val="2610"/>
              </a:lnSpc>
              <a:buFont typeface="Arial MT"/>
              <a:buChar char="•"/>
              <a:tabLst>
                <a:tab pos="698500" algn="l"/>
                <a:tab pos="699135" algn="l"/>
              </a:tabLst>
            </a:pPr>
            <a:r>
              <a:rPr sz="2400" spc="-10" dirty="0">
                <a:latin typeface="Times New Roman" panose="02020603050405020304" pitchFamily="18" charset="0"/>
                <a:cs typeface="Times New Roman" panose="02020603050405020304" pitchFamily="18" charset="0"/>
              </a:rPr>
              <a:t>Hatırlama</a:t>
            </a:r>
            <a:r>
              <a:rPr sz="2400" spc="-20" dirty="0">
                <a:latin typeface="Times New Roman" panose="02020603050405020304" pitchFamily="18" charset="0"/>
                <a:cs typeface="Times New Roman" panose="02020603050405020304" pitchFamily="18" charset="0"/>
              </a:rPr>
              <a:t> faktörü</a:t>
            </a:r>
            <a:endParaRPr sz="2400" dirty="0">
              <a:latin typeface="Times New Roman" panose="02020603050405020304" pitchFamily="18" charset="0"/>
              <a:cs typeface="Times New Roman" panose="02020603050405020304" pitchFamily="18" charset="0"/>
            </a:endParaRPr>
          </a:p>
          <a:p>
            <a:pPr marL="698500" lvl="1" indent="-229235" algn="just">
              <a:lnSpc>
                <a:spcPts val="2615"/>
              </a:lnSpc>
              <a:buFont typeface="Arial MT"/>
              <a:buChar char="•"/>
              <a:tabLst>
                <a:tab pos="698500" algn="l"/>
                <a:tab pos="699135" algn="l"/>
              </a:tabLst>
            </a:pPr>
            <a:r>
              <a:rPr sz="2400" spc="-5" dirty="0">
                <a:latin typeface="Times New Roman" panose="02020603050405020304" pitchFamily="18" charset="0"/>
                <a:cs typeface="Times New Roman" panose="02020603050405020304" pitchFamily="18" charset="0"/>
              </a:rPr>
              <a:t>Olguların</a:t>
            </a:r>
            <a:r>
              <a:rPr sz="2400" spc="-10" dirty="0">
                <a:latin typeface="Times New Roman" panose="02020603050405020304" pitchFamily="18" charset="0"/>
                <a:cs typeface="Times New Roman" panose="02020603050405020304" pitchFamily="18" charset="0"/>
              </a:rPr>
              <a:t> tanı</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konmasında </a:t>
            </a:r>
            <a:r>
              <a:rPr sz="2400" spc="-10" dirty="0">
                <a:latin typeface="Times New Roman" panose="02020603050405020304" pitchFamily="18" charset="0"/>
                <a:cs typeface="Times New Roman" panose="02020603050405020304" pitchFamily="18" charset="0"/>
              </a:rPr>
              <a:t>farklı</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kriterlerin</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kullanılması</a:t>
            </a:r>
            <a:endParaRPr sz="2400" dirty="0">
              <a:latin typeface="Times New Roman" panose="02020603050405020304" pitchFamily="18" charset="0"/>
              <a:cs typeface="Times New Roman" panose="02020603050405020304" pitchFamily="18" charset="0"/>
            </a:endParaRPr>
          </a:p>
          <a:p>
            <a:pPr marL="698500" marR="617855" lvl="1" indent="-228600" algn="just">
              <a:lnSpc>
                <a:spcPts val="2110"/>
              </a:lnSpc>
              <a:spcBef>
                <a:spcPts val="500"/>
              </a:spcBef>
              <a:buFont typeface="Arial MT"/>
              <a:buChar char="•"/>
              <a:tabLst>
                <a:tab pos="698500" algn="l"/>
                <a:tab pos="699135" algn="l"/>
              </a:tabLst>
            </a:pPr>
            <a:r>
              <a:rPr sz="2400" spc="-15" dirty="0">
                <a:latin typeface="Times New Roman" panose="02020603050405020304" pitchFamily="18" charset="0"/>
                <a:cs typeface="Times New Roman" panose="02020603050405020304" pitchFamily="18" charset="0"/>
              </a:rPr>
              <a:t>Eğer</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hastalığın</a:t>
            </a:r>
            <a:r>
              <a:rPr sz="2400" spc="-1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fatalite</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hızı yüksek</a:t>
            </a:r>
            <a:r>
              <a:rPr sz="2400" spc="3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veya</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hastaların</a:t>
            </a:r>
            <a:r>
              <a:rPr sz="2400" spc="-2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sağlık </a:t>
            </a:r>
            <a:r>
              <a:rPr sz="2400" spc="-10" dirty="0">
                <a:latin typeface="Times New Roman" panose="02020603050405020304" pitchFamily="18" charset="0"/>
                <a:cs typeface="Times New Roman" panose="02020603050405020304" pitchFamily="18" charset="0"/>
              </a:rPr>
              <a:t>kurumuna</a:t>
            </a:r>
            <a:r>
              <a:rPr sz="2400" spc="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ulaşmasını </a:t>
            </a:r>
            <a:r>
              <a:rPr sz="2400" spc="-484"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engelleyen</a:t>
            </a:r>
            <a:r>
              <a:rPr sz="2400" spc="2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bir </a:t>
            </a:r>
            <a:r>
              <a:rPr sz="2400" spc="-10" dirty="0">
                <a:latin typeface="Times New Roman" panose="02020603050405020304" pitchFamily="18" charset="0"/>
                <a:cs typeface="Times New Roman" panose="02020603050405020304" pitchFamily="18" charset="0"/>
              </a:rPr>
              <a:t>durum</a:t>
            </a:r>
            <a:r>
              <a:rPr sz="2400" spc="-15" dirty="0">
                <a:latin typeface="Times New Roman" panose="02020603050405020304" pitchFamily="18" charset="0"/>
                <a:cs typeface="Times New Roman" panose="02020603050405020304" pitchFamily="18" charset="0"/>
              </a:rPr>
              <a:t> var</a:t>
            </a:r>
            <a:r>
              <a:rPr sz="2400" spc="-5" dirty="0">
                <a:latin typeface="Times New Roman" panose="02020603050405020304" pitchFamily="18" charset="0"/>
                <a:cs typeface="Times New Roman" panose="02020603050405020304" pitchFamily="18" charset="0"/>
              </a:rPr>
              <a:t> ise</a:t>
            </a:r>
            <a:r>
              <a:rPr sz="2400" spc="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eldeki</a:t>
            </a:r>
            <a:r>
              <a:rPr sz="2400" spc="1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veriler</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hastalığın</a:t>
            </a:r>
            <a:r>
              <a:rPr sz="2400" spc="-2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gerçek</a:t>
            </a:r>
            <a:r>
              <a:rPr sz="2400" spc="1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özelliklerini </a:t>
            </a:r>
            <a:r>
              <a:rPr sz="2400" spc="-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yansıtmayabilir.(Berkson </a:t>
            </a:r>
            <a:r>
              <a:rPr sz="2400" spc="-10" dirty="0">
                <a:latin typeface="Times New Roman" panose="02020603050405020304" pitchFamily="18" charset="0"/>
                <a:cs typeface="Times New Roman" panose="02020603050405020304" pitchFamily="18" charset="0"/>
              </a:rPr>
              <a:t>yanılgısı)</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lstStyle/>
          <a:p>
            <a:r>
              <a:rPr lang="tr-TR" dirty="0"/>
              <a:t>Akciğer kanserine neden olduğu düşünülen sigara kullanımı ile Akciğer kanseri arasındaki ilişkiyi </a:t>
            </a:r>
            <a:r>
              <a:rPr lang="tr-TR" dirty="0" err="1"/>
              <a:t>inclemek</a:t>
            </a:r>
            <a:r>
              <a:rPr lang="tr-TR" dirty="0"/>
              <a:t> için Vaka-Kontrol araştırması planlanmıştır. </a:t>
            </a:r>
            <a:endParaRPr lang="tr-TR" dirty="0" smtClean="0"/>
          </a:p>
          <a:p>
            <a:r>
              <a:rPr lang="tr-TR" dirty="0" smtClean="0"/>
              <a:t>Bu </a:t>
            </a:r>
            <a:r>
              <a:rPr lang="tr-TR" dirty="0"/>
              <a:t>amaç doğrultusunda Akciğer kanserli hastalar (Vaka grubu) ile Akciğer kanseri olmayan sağlıklı bireylerden oluşan (kontrol grubu) iki grup oluşturulur. </a:t>
            </a:r>
            <a:endParaRPr lang="tr-TR" dirty="0" smtClean="0"/>
          </a:p>
          <a:p>
            <a:r>
              <a:rPr lang="tr-TR" dirty="0" smtClean="0"/>
              <a:t>Aşağıdaki </a:t>
            </a:r>
            <a:r>
              <a:rPr lang="tr-TR" dirty="0"/>
              <a:t>örnekte Akciğer kanserli hastalardan oluşan 600 kişilik bir grup ve sağlıklı bireylerden oluşan 1200 kişilik bir kontrol grubu oluşturulmuş olup araştırma dizaynı aşağıdaki şekilde </a:t>
            </a:r>
            <a:r>
              <a:rPr lang="tr-TR" dirty="0" smtClean="0"/>
              <a:t>görülmektedir</a:t>
            </a:r>
            <a:endParaRPr lang="tr-TR" dirty="0"/>
          </a:p>
        </p:txBody>
      </p:sp>
    </p:spTree>
    <p:extLst>
      <p:ext uri="{BB962C8B-B14F-4D97-AF65-F5344CB8AC3E}">
        <p14:creationId xmlns:p14="http://schemas.microsoft.com/office/powerpoint/2010/main" val="409415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228600"/>
            <a:ext cx="9057884" cy="6287012"/>
          </a:xfrm>
        </p:spPr>
      </p:pic>
      <p:sp>
        <p:nvSpPr>
          <p:cNvPr id="5" name="Dikdörtgen 4"/>
          <p:cNvSpPr/>
          <p:nvPr/>
        </p:nvSpPr>
        <p:spPr>
          <a:xfrm>
            <a:off x="9262672" y="1981200"/>
            <a:ext cx="2776928" cy="3693319"/>
          </a:xfrm>
          <a:prstGeom prst="rect">
            <a:avLst/>
          </a:prstGeom>
        </p:spPr>
        <p:txBody>
          <a:bodyPr wrap="square">
            <a:spAutoFit/>
          </a:bodyPr>
          <a:lstStyle/>
          <a:p>
            <a:pPr algn="just"/>
            <a:r>
              <a:rPr lang="tr-TR" dirty="0"/>
              <a:t>Şekilde görüldüğü gibi Akciğer kanserli 600 kişilik gruptan 400 kişi geçmişlerinde sigara kullanırken buna karşılık 1200 kişilik kontrol grubunda geçmişinde sigara içenlerin sayısı ise 300 kişi olup araştırma sonuçlarına göre düzenlenen dört gözlü tablo ise aşağıda verilmiştir. </a:t>
            </a:r>
          </a:p>
        </p:txBody>
      </p:sp>
    </p:spTree>
    <p:extLst>
      <p:ext uri="{BB962C8B-B14F-4D97-AF65-F5344CB8AC3E}">
        <p14:creationId xmlns:p14="http://schemas.microsoft.com/office/powerpoint/2010/main" val="2027459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çözüm</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4403" y="1168569"/>
            <a:ext cx="9801763" cy="4114800"/>
          </a:xfrm>
        </p:spPr>
      </p:pic>
      <p:sp>
        <p:nvSpPr>
          <p:cNvPr id="5" name="Dikdörtgen 4"/>
          <p:cNvSpPr/>
          <p:nvPr/>
        </p:nvSpPr>
        <p:spPr>
          <a:xfrm>
            <a:off x="955623" y="5443400"/>
            <a:ext cx="10591800" cy="1200329"/>
          </a:xfrm>
          <a:prstGeom prst="rect">
            <a:avLst/>
          </a:prstGeom>
        </p:spPr>
        <p:txBody>
          <a:bodyPr wrap="square">
            <a:spAutoFit/>
          </a:bodyPr>
          <a:lstStyle/>
          <a:p>
            <a:pPr algn="just"/>
            <a:r>
              <a:rPr lang="tr-TR" dirty="0"/>
              <a:t>Araştırma sonuçlarına göre Tahmini </a:t>
            </a:r>
            <a:r>
              <a:rPr lang="tr-TR" dirty="0" err="1"/>
              <a:t>Relatif</a:t>
            </a:r>
            <a:r>
              <a:rPr lang="tr-TR" dirty="0"/>
              <a:t> Risk 1’den büyük olduğu için Akciğer kanseri oluşumunda </a:t>
            </a:r>
            <a:r>
              <a:rPr lang="tr-TR" dirty="0" err="1"/>
              <a:t>sigara’nın</a:t>
            </a:r>
            <a:r>
              <a:rPr lang="tr-TR" dirty="0"/>
              <a:t> rolü olduğu aşikardır. </a:t>
            </a:r>
            <a:endParaRPr lang="tr-TR" dirty="0" smtClean="0"/>
          </a:p>
          <a:p>
            <a:pPr algn="just"/>
            <a:r>
              <a:rPr lang="tr-TR" dirty="0" smtClean="0"/>
              <a:t>Tahmini </a:t>
            </a:r>
            <a:r>
              <a:rPr lang="tr-TR" dirty="0" err="1"/>
              <a:t>Relatif</a:t>
            </a:r>
            <a:r>
              <a:rPr lang="tr-TR" dirty="0"/>
              <a:t> riski yorumlayacak olursak; “</a:t>
            </a:r>
            <a:r>
              <a:rPr lang="tr-TR" dirty="0" err="1"/>
              <a:t>Geşmişinde</a:t>
            </a:r>
            <a:r>
              <a:rPr lang="tr-TR" dirty="0"/>
              <a:t> sigara içenlerde Akciğer kanseri oluşumu geçmişinde sigara içmeyen bireylere göre 6 kat daha fazla oluşmaktadır” şeklindedir.</a:t>
            </a:r>
          </a:p>
        </p:txBody>
      </p:sp>
    </p:spTree>
    <p:extLst>
      <p:ext uri="{BB962C8B-B14F-4D97-AF65-F5344CB8AC3E}">
        <p14:creationId xmlns:p14="http://schemas.microsoft.com/office/powerpoint/2010/main" val="359913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24200" y="288109"/>
            <a:ext cx="5560061" cy="629018"/>
          </a:xfrm>
          <a:prstGeom prst="rect">
            <a:avLst/>
          </a:prstGeom>
        </p:spPr>
        <p:txBody>
          <a:bodyPr vert="horz" wrap="square" lIns="0" tIns="13335" rIns="0" bIns="0" rtlCol="0">
            <a:spAutoFit/>
          </a:bodyPr>
          <a:lstStyle/>
          <a:p>
            <a:pPr marL="12700">
              <a:lnSpc>
                <a:spcPct val="100000"/>
              </a:lnSpc>
              <a:spcBef>
                <a:spcPts val="105"/>
              </a:spcBef>
            </a:pPr>
            <a:r>
              <a:rPr sz="4000" spc="-5" dirty="0">
                <a:solidFill>
                  <a:srgbClr val="C00000"/>
                </a:solidFill>
                <a:latin typeface="Times New Roman" panose="02020603050405020304" pitchFamily="18" charset="0"/>
                <a:cs typeface="Times New Roman" panose="02020603050405020304" pitchFamily="18" charset="0"/>
              </a:rPr>
              <a:t>Epidemiyoloji</a:t>
            </a:r>
            <a:endParaRPr sz="4000" dirty="0">
              <a:latin typeface="Times New Roman" panose="02020603050405020304" pitchFamily="18" charset="0"/>
              <a:cs typeface="Times New Roman" panose="02020603050405020304" pitchFamily="18" charset="0"/>
            </a:endParaRPr>
          </a:p>
        </p:txBody>
      </p:sp>
      <p:sp>
        <p:nvSpPr>
          <p:cNvPr id="3" name="object 3"/>
          <p:cNvSpPr txBox="1"/>
          <p:nvPr/>
        </p:nvSpPr>
        <p:spPr>
          <a:xfrm>
            <a:off x="381000" y="947905"/>
            <a:ext cx="11506200" cy="5225790"/>
          </a:xfrm>
          <a:prstGeom prst="rect">
            <a:avLst/>
          </a:prstGeom>
        </p:spPr>
        <p:txBody>
          <a:bodyPr vert="horz" wrap="square" lIns="0" tIns="97790" rIns="0" bIns="0" rtlCol="0">
            <a:spAutoFit/>
          </a:bodyPr>
          <a:lstStyle/>
          <a:p>
            <a:pPr marL="241300" marR="817244" indent="-229235" algn="just">
              <a:lnSpc>
                <a:spcPct val="150000"/>
              </a:lnSpc>
              <a:spcBef>
                <a:spcPts val="770"/>
              </a:spcBef>
              <a:buFont typeface="Arial MT"/>
              <a:buChar char="•"/>
              <a:tabLst>
                <a:tab pos="241935" algn="l"/>
              </a:tabLst>
            </a:pPr>
            <a:r>
              <a:rPr sz="2400" spc="-5" dirty="0">
                <a:latin typeface="Times New Roman" panose="02020603050405020304" pitchFamily="18" charset="0"/>
                <a:cs typeface="Times New Roman" panose="02020603050405020304" pitchFamily="18" charset="0"/>
              </a:rPr>
              <a:t>Belirli </a:t>
            </a:r>
            <a:r>
              <a:rPr sz="2400" spc="-15" dirty="0">
                <a:latin typeface="Times New Roman" panose="02020603050405020304" pitchFamily="18" charset="0"/>
                <a:cs typeface="Times New Roman" panose="02020603050405020304" pitchFamily="18" charset="0"/>
              </a:rPr>
              <a:t>toplumlarda </a:t>
            </a:r>
            <a:r>
              <a:rPr sz="2400" spc="-10" dirty="0">
                <a:latin typeface="Times New Roman" panose="02020603050405020304" pitchFamily="18" charset="0"/>
                <a:cs typeface="Times New Roman" panose="02020603050405020304" pitchFamily="18" charset="0"/>
              </a:rPr>
              <a:t>sağlıkla </a:t>
            </a:r>
            <a:r>
              <a:rPr sz="2400" spc="-5" dirty="0">
                <a:latin typeface="Times New Roman" panose="02020603050405020304" pitchFamily="18" charset="0"/>
                <a:cs typeface="Times New Roman" panose="02020603050405020304" pitchFamily="18" charset="0"/>
              </a:rPr>
              <a:t>ilgili </a:t>
            </a:r>
            <a:r>
              <a:rPr sz="2400" spc="-10" dirty="0">
                <a:latin typeface="Times New Roman" panose="02020603050405020304" pitchFamily="18" charset="0"/>
                <a:cs typeface="Times New Roman" panose="02020603050405020304" pitchFamily="18" charset="0"/>
              </a:rPr>
              <a:t>durum </a:t>
            </a:r>
            <a:r>
              <a:rPr sz="2400" spc="-30" dirty="0">
                <a:latin typeface="Times New Roman" panose="02020603050405020304" pitchFamily="18" charset="0"/>
                <a:cs typeface="Times New Roman" panose="02020603050405020304" pitchFamily="18" charset="0"/>
              </a:rPr>
              <a:t>ya </a:t>
            </a:r>
            <a:r>
              <a:rPr sz="2400" spc="-5" dirty="0">
                <a:latin typeface="Times New Roman" panose="02020603050405020304" pitchFamily="18" charset="0"/>
                <a:cs typeface="Times New Roman" panose="02020603050405020304" pitchFamily="18" charset="0"/>
              </a:rPr>
              <a:t>da </a:t>
            </a:r>
            <a:r>
              <a:rPr sz="2400" spc="-15" dirty="0">
                <a:latin typeface="Times New Roman" panose="02020603050405020304" pitchFamily="18" charset="0"/>
                <a:cs typeface="Times New Roman" panose="02020603050405020304" pitchFamily="18" charset="0"/>
              </a:rPr>
              <a:t>olayların </a:t>
            </a:r>
            <a:r>
              <a:rPr sz="2400" spc="-10" dirty="0">
                <a:latin typeface="Times New Roman" panose="02020603050405020304" pitchFamily="18" charset="0"/>
                <a:cs typeface="Times New Roman" panose="02020603050405020304" pitchFamily="18" charset="0"/>
              </a:rPr>
              <a:t>dağılımı ile </a:t>
            </a:r>
            <a:r>
              <a:rPr sz="2400" spc="-6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belirleyicilerinin </a:t>
            </a:r>
            <a:r>
              <a:rPr sz="2400" spc="-5" dirty="0">
                <a:latin typeface="Times New Roman" panose="02020603050405020304" pitchFamily="18" charset="0"/>
                <a:cs typeface="Times New Roman" panose="02020603050405020304" pitchFamily="18" charset="0"/>
              </a:rPr>
              <a:t>incelenmesi </a:t>
            </a:r>
            <a:r>
              <a:rPr sz="2400" spc="-20" dirty="0">
                <a:latin typeface="Times New Roman" panose="02020603050405020304" pitchFamily="18" charset="0"/>
                <a:cs typeface="Times New Roman" panose="02020603050405020304" pitchFamily="18" charset="0"/>
              </a:rPr>
              <a:t>ve </a:t>
            </a:r>
            <a:r>
              <a:rPr sz="2400" spc="-5" dirty="0">
                <a:latin typeface="Times New Roman" panose="02020603050405020304" pitchFamily="18" charset="0"/>
                <a:cs typeface="Times New Roman" panose="02020603050405020304" pitchFamily="18" charset="0"/>
              </a:rPr>
              <a:t>bu </a:t>
            </a:r>
            <a:r>
              <a:rPr sz="2400" spc="-10" dirty="0">
                <a:latin typeface="Times New Roman" panose="02020603050405020304" pitchFamily="18" charset="0"/>
                <a:cs typeface="Times New Roman" panose="02020603050405020304" pitchFamily="18" charset="0"/>
              </a:rPr>
              <a:t>çalışmanın sağlık sorunlarının </a:t>
            </a:r>
            <a:r>
              <a:rPr sz="2400" spc="-62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önlenmesi</a:t>
            </a:r>
            <a:r>
              <a:rPr sz="2400" spc="1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ve</a:t>
            </a:r>
            <a:r>
              <a:rPr sz="2400" dirty="0">
                <a:latin typeface="Times New Roman" panose="02020603050405020304" pitchFamily="18" charset="0"/>
                <a:cs typeface="Times New Roman" panose="02020603050405020304" pitchFamily="18" charset="0"/>
              </a:rPr>
              <a:t> </a:t>
            </a:r>
            <a:r>
              <a:rPr sz="2400" spc="-25" dirty="0" err="1">
                <a:latin typeface="Times New Roman" panose="02020603050405020304" pitchFamily="18" charset="0"/>
                <a:cs typeface="Times New Roman" panose="02020603050405020304" pitchFamily="18" charset="0"/>
              </a:rPr>
              <a:t>kontrolüne</a:t>
            </a:r>
            <a:r>
              <a:rPr sz="2400" spc="30" dirty="0">
                <a:latin typeface="Times New Roman" panose="02020603050405020304" pitchFamily="18" charset="0"/>
                <a:cs typeface="Times New Roman" panose="02020603050405020304" pitchFamily="18" charset="0"/>
              </a:rPr>
              <a:t> </a:t>
            </a:r>
            <a:r>
              <a:rPr sz="2400" spc="-30" dirty="0" err="1" smtClean="0">
                <a:latin typeface="Times New Roman" panose="02020603050405020304" pitchFamily="18" charset="0"/>
                <a:cs typeface="Times New Roman" panose="02020603050405020304" pitchFamily="18" charset="0"/>
              </a:rPr>
              <a:t>uygulanmasıdır</a:t>
            </a:r>
            <a:r>
              <a:rPr sz="2400" spc="-3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a:t>
            </a:r>
          </a:p>
          <a:p>
            <a:pPr marL="241300" marR="817244" indent="-229235" algn="r">
              <a:lnSpc>
                <a:spcPct val="150000"/>
              </a:lnSpc>
              <a:spcBef>
                <a:spcPts val="770"/>
              </a:spcBef>
              <a:buFont typeface="Arial MT"/>
              <a:buChar char="•"/>
              <a:tabLst>
                <a:tab pos="241935" algn="l"/>
              </a:tabLst>
            </a:pPr>
            <a:r>
              <a:rPr sz="2400" spc="-15" dirty="0" smtClean="0">
                <a:solidFill>
                  <a:srgbClr val="C00000"/>
                </a:solidFill>
                <a:latin typeface="Times New Roman" panose="02020603050405020304" pitchFamily="18" charset="0"/>
                <a:cs typeface="Times New Roman" panose="02020603050405020304" pitchFamily="18" charset="0"/>
              </a:rPr>
              <a:t>Last</a:t>
            </a:r>
            <a:endParaRPr sz="2400" dirty="0">
              <a:latin typeface="Times New Roman" panose="02020603050405020304" pitchFamily="18" charset="0"/>
              <a:cs typeface="Times New Roman" panose="02020603050405020304" pitchFamily="18" charset="0"/>
            </a:endParaRPr>
          </a:p>
          <a:p>
            <a:pPr marL="241300" indent="-229235" algn="just">
              <a:lnSpc>
                <a:spcPct val="150000"/>
              </a:lnSpc>
              <a:spcBef>
                <a:spcPts val="5"/>
              </a:spcBef>
              <a:buFont typeface="Arial MT"/>
              <a:buChar char="•"/>
              <a:tabLst>
                <a:tab pos="241935" algn="l"/>
              </a:tabLst>
            </a:pPr>
            <a:r>
              <a:rPr sz="2400" spc="-5" dirty="0" err="1" smtClean="0">
                <a:latin typeface="Times New Roman" panose="02020603050405020304" pitchFamily="18" charset="0"/>
                <a:cs typeface="Times New Roman" panose="02020603050405020304" pitchFamily="18" charset="0"/>
              </a:rPr>
              <a:t>Bir</a:t>
            </a:r>
            <a:r>
              <a:rPr sz="2400" spc="-20" dirty="0" smtClean="0">
                <a:latin typeface="Times New Roman" panose="02020603050405020304" pitchFamily="18" charset="0"/>
                <a:cs typeface="Times New Roman" panose="02020603050405020304" pitchFamily="18" charset="0"/>
              </a:rPr>
              <a:t> </a:t>
            </a:r>
            <a:r>
              <a:rPr sz="2400" spc="-50" dirty="0">
                <a:latin typeface="Times New Roman" panose="02020603050405020304" pitchFamily="18" charset="0"/>
                <a:cs typeface="Times New Roman" panose="02020603050405020304" pitchFamily="18" charset="0"/>
              </a:rPr>
              <a:t>Yöntem</a:t>
            </a:r>
            <a:r>
              <a:rPr sz="2400" spc="-25" dirty="0">
                <a:latin typeface="Times New Roman" panose="02020603050405020304" pitchFamily="18" charset="0"/>
                <a:cs typeface="Times New Roman" panose="02020603050405020304" pitchFamily="18" charset="0"/>
              </a:rPr>
              <a:t> </a:t>
            </a:r>
            <a:r>
              <a:rPr sz="2400" spc="-35" dirty="0">
                <a:latin typeface="Times New Roman" panose="02020603050405020304" pitchFamily="18" charset="0"/>
                <a:cs typeface="Times New Roman" panose="02020603050405020304" pitchFamily="18" charset="0"/>
              </a:rPr>
              <a:t>Bilimidir.</a:t>
            </a:r>
            <a:endParaRPr sz="2400" dirty="0">
              <a:latin typeface="Times New Roman" panose="02020603050405020304" pitchFamily="18" charset="0"/>
              <a:cs typeface="Times New Roman" panose="02020603050405020304" pitchFamily="18" charset="0"/>
            </a:endParaRPr>
          </a:p>
          <a:p>
            <a:pPr marL="241300" indent="-229235" algn="just">
              <a:lnSpc>
                <a:spcPct val="150000"/>
              </a:lnSpc>
              <a:spcBef>
                <a:spcPts val="320"/>
              </a:spcBef>
              <a:buFont typeface="Arial MT"/>
              <a:buChar char="•"/>
              <a:tabLst>
                <a:tab pos="241935" algn="l"/>
              </a:tabLst>
            </a:pPr>
            <a:r>
              <a:rPr sz="2400" spc="-5" dirty="0">
                <a:latin typeface="Times New Roman" panose="02020603050405020304" pitchFamily="18" charset="0"/>
                <a:cs typeface="Times New Roman" panose="02020603050405020304" pitchFamily="18" charset="0"/>
              </a:rPr>
              <a:t>Hem</a:t>
            </a:r>
            <a:r>
              <a:rPr sz="2400" spc="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klinik</a:t>
            </a:r>
            <a:r>
              <a:rPr sz="2400" spc="2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hem</a:t>
            </a:r>
            <a:r>
              <a:rPr sz="2400" spc="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de</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toplum</a:t>
            </a:r>
            <a:r>
              <a:rPr sz="2400" spc="2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tıp</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bilimlerinde</a:t>
            </a:r>
            <a:r>
              <a:rPr sz="2400" spc="5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hastalıkların</a:t>
            </a:r>
            <a:r>
              <a:rPr sz="2400" spc="20" dirty="0">
                <a:latin typeface="Times New Roman" panose="02020603050405020304" pitchFamily="18" charset="0"/>
                <a:cs typeface="Times New Roman" panose="02020603050405020304" pitchFamily="18" charset="0"/>
              </a:rPr>
              <a:t> </a:t>
            </a:r>
            <a:r>
              <a:rPr sz="2400" spc="-20" dirty="0" err="1">
                <a:latin typeface="Times New Roman" panose="02020603050405020304" pitchFamily="18" charset="0"/>
                <a:cs typeface="Times New Roman" panose="02020603050405020304" pitchFamily="18" charset="0"/>
              </a:rPr>
              <a:t>ve</a:t>
            </a:r>
            <a:r>
              <a:rPr sz="2400" spc="5"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sağlığı</a:t>
            </a:r>
            <a:r>
              <a:rPr lang="tr-TR" sz="2400"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ilgilendiren</a:t>
            </a:r>
            <a:r>
              <a:rPr sz="2400" spc="25" dirty="0" smtClean="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diğer</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olayların dağılımlarının</a:t>
            </a:r>
            <a:r>
              <a:rPr sz="2400" spc="3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incelenmesi</a:t>
            </a:r>
            <a:r>
              <a:rPr sz="2400" spc="20"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(Tanımlayıcı), </a:t>
            </a:r>
            <a:r>
              <a:rPr sz="2400" spc="-6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nedenlerin</a:t>
            </a:r>
            <a:r>
              <a:rPr sz="2400" spc="3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araştırılması</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(Analitik)</a:t>
            </a:r>
            <a:r>
              <a:rPr sz="2400" spc="35" dirty="0">
                <a:latin typeface="Times New Roman" panose="02020603050405020304" pitchFamily="18" charset="0"/>
                <a:cs typeface="Times New Roman" panose="02020603050405020304" pitchFamily="18" charset="0"/>
              </a:rPr>
              <a:t> </a:t>
            </a:r>
            <a:r>
              <a:rPr sz="2400" spc="-20" dirty="0" err="1" smtClean="0">
                <a:latin typeface="Times New Roman" panose="02020603050405020304" pitchFamily="18" charset="0"/>
                <a:cs typeface="Times New Roman" panose="02020603050405020304" pitchFamily="18" charset="0"/>
              </a:rPr>
              <a:t>ve</a:t>
            </a:r>
            <a:r>
              <a:rPr lang="tr-TR" sz="2400"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bunların</a:t>
            </a:r>
            <a:r>
              <a:rPr sz="2400" spc="40" dirty="0" smtClean="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teşhis,</a:t>
            </a:r>
            <a:r>
              <a:rPr sz="2400" spc="20" dirty="0">
                <a:latin typeface="Times New Roman" panose="02020603050405020304" pitchFamily="18" charset="0"/>
                <a:cs typeface="Times New Roman" panose="02020603050405020304" pitchFamily="18" charset="0"/>
              </a:rPr>
              <a:t> </a:t>
            </a:r>
            <a:r>
              <a:rPr sz="2400" spc="-15" dirty="0" err="1">
                <a:latin typeface="Times New Roman" panose="02020603050405020304" pitchFamily="18" charset="0"/>
                <a:cs typeface="Times New Roman" panose="02020603050405020304" pitchFamily="18" charset="0"/>
              </a:rPr>
              <a:t>tedavi</a:t>
            </a:r>
            <a:r>
              <a:rPr sz="2400" spc="-10" dirty="0">
                <a:latin typeface="Times New Roman" panose="02020603050405020304" pitchFamily="18" charset="0"/>
                <a:cs typeface="Times New Roman" panose="02020603050405020304" pitchFamily="18" charset="0"/>
              </a:rPr>
              <a:t> </a:t>
            </a:r>
            <a:r>
              <a:rPr sz="2400" spc="-15" dirty="0" err="1" smtClean="0">
                <a:latin typeface="Times New Roman" panose="02020603050405020304" pitchFamily="18" charset="0"/>
                <a:cs typeface="Times New Roman" panose="02020603050405020304" pitchFamily="18" charset="0"/>
              </a:rPr>
              <a:t>ve</a:t>
            </a:r>
            <a:r>
              <a:rPr lang="tr-TR" sz="2400" dirty="0">
                <a:latin typeface="Times New Roman" panose="02020603050405020304" pitchFamily="18" charset="0"/>
                <a:cs typeface="Times New Roman" panose="02020603050405020304" pitchFamily="18" charset="0"/>
              </a:rPr>
              <a:t> </a:t>
            </a:r>
            <a:r>
              <a:rPr sz="2400" spc="-5" dirty="0" err="1" smtClean="0">
                <a:latin typeface="Times New Roman" panose="02020603050405020304" pitchFamily="18" charset="0"/>
                <a:cs typeface="Times New Roman" panose="02020603050405020304" pitchFamily="18" charset="0"/>
              </a:rPr>
              <a:t>önlenmeleri</a:t>
            </a:r>
            <a:r>
              <a:rPr sz="2400" spc="15" dirty="0" smtClean="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için</a:t>
            </a:r>
            <a:r>
              <a:rPr sz="2400" spc="1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en</a:t>
            </a:r>
            <a:r>
              <a:rPr sz="2400" spc="1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uygun</a:t>
            </a:r>
            <a:r>
              <a:rPr sz="2400" spc="2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yöntemleri</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belirlemeye</a:t>
            </a:r>
            <a:r>
              <a:rPr sz="2400" spc="2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t>
            </a:r>
            <a:r>
              <a:rPr sz="2400" spc="-15" dirty="0" err="1" smtClean="0">
                <a:latin typeface="Times New Roman" panose="02020603050405020304" pitchFamily="18" charset="0"/>
                <a:cs typeface="Times New Roman" panose="02020603050405020304" pitchFamily="18" charset="0"/>
              </a:rPr>
              <a:t>Deneysel</a:t>
            </a:r>
            <a:r>
              <a:rPr sz="2400" spc="-15" dirty="0" smtClean="0">
                <a:latin typeface="Times New Roman" panose="02020603050405020304" pitchFamily="18" charset="0"/>
                <a:cs typeface="Times New Roman" panose="02020603050405020304" pitchFamily="18" charset="0"/>
              </a:rPr>
              <a:t>)</a:t>
            </a:r>
            <a:r>
              <a:rPr lang="tr-TR" sz="2400" spc="15" dirty="0">
                <a:latin typeface="Times New Roman" panose="02020603050405020304" pitchFamily="18" charset="0"/>
                <a:cs typeface="Times New Roman" panose="02020603050405020304" pitchFamily="18" charset="0"/>
              </a:rPr>
              <a:t> </a:t>
            </a:r>
            <a:r>
              <a:rPr sz="2400" spc="-35" dirty="0" err="1" smtClean="0">
                <a:latin typeface="Times New Roman" panose="02020603050405020304" pitchFamily="18" charset="0"/>
                <a:cs typeface="Times New Roman" panose="02020603050405020304" pitchFamily="18" charset="0"/>
              </a:rPr>
              <a:t>yarayan</a:t>
            </a:r>
            <a:r>
              <a:rPr sz="2400" spc="-35" dirty="0" smtClean="0">
                <a:latin typeface="Times New Roman" panose="02020603050405020304" pitchFamily="18" charset="0"/>
                <a:cs typeface="Times New Roman" panose="02020603050405020304" pitchFamily="18" charset="0"/>
              </a:rPr>
              <a:t> </a:t>
            </a:r>
            <a:r>
              <a:rPr sz="2400" spc="-620" dirty="0" smtClean="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araştırma</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teknikleri</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epidemiyoloji</a:t>
            </a:r>
            <a:r>
              <a:rPr sz="2400" spc="25"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kapsamındadır.</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Kohort araştırmaları</a:t>
            </a:r>
            <a:endParaRPr lang="tr-TR" dirty="0"/>
          </a:p>
        </p:txBody>
      </p:sp>
      <p:sp>
        <p:nvSpPr>
          <p:cNvPr id="3" name="İçerik Yer Tutucusu 2"/>
          <p:cNvSpPr>
            <a:spLocks noGrp="1"/>
          </p:cNvSpPr>
          <p:nvPr>
            <p:ph idx="1"/>
          </p:nvPr>
        </p:nvSpPr>
        <p:spPr>
          <a:xfrm>
            <a:off x="609600" y="1752601"/>
            <a:ext cx="10972800" cy="4571999"/>
          </a:xfrm>
        </p:spPr>
        <p:txBody>
          <a:bodyPr>
            <a:normAutofit/>
          </a:bodyPr>
          <a:lstStyle/>
          <a:p>
            <a:pPr algn="just"/>
            <a:r>
              <a:rPr lang="tr-TR" dirty="0">
                <a:latin typeface="Times New Roman" panose="02020603050405020304" pitchFamily="18" charset="0"/>
                <a:cs typeface="Times New Roman" panose="02020603050405020304" pitchFamily="18" charset="0"/>
              </a:rPr>
              <a:t>Araştırma başlangıcında tamamen sağlıklı olan bireylerden oluşan iki grup seçilir. Daha sonra gruplardan birisi sağlık problemine neden olduğu düşünülen sebebe maruz bırakılırken, diğer grup aynı sebebe maruz bırakılmayarak her iki grup sağlık probleminin </a:t>
            </a:r>
            <a:r>
              <a:rPr lang="tr-TR" dirty="0" err="1">
                <a:latin typeface="Times New Roman" panose="02020603050405020304" pitchFamily="18" charset="0"/>
                <a:cs typeface="Times New Roman" panose="02020603050405020304" pitchFamily="18" charset="0"/>
              </a:rPr>
              <a:t>latent</a:t>
            </a:r>
            <a:r>
              <a:rPr lang="tr-TR" dirty="0">
                <a:latin typeface="Times New Roman" panose="02020603050405020304" pitchFamily="18" charset="0"/>
                <a:cs typeface="Times New Roman" panose="02020603050405020304" pitchFamily="18" charset="0"/>
              </a:rPr>
              <a:t> dönemi (etken ile karşılaştıktan sonra sağlık probleminin ortaya çıkışına kadar geçen süre) süresince izlenir.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izleme süresi sonucunda etkene maruz bırakılan ve etkene maruz bırakılmayan gruplarda sağlık probleminin ortaya çıkma sıklıkları (</a:t>
            </a:r>
            <a:r>
              <a:rPr lang="tr-TR" dirty="0" err="1">
                <a:latin typeface="Times New Roman" panose="02020603050405020304" pitchFamily="18" charset="0"/>
                <a:cs typeface="Times New Roman" panose="02020603050405020304" pitchFamily="18" charset="0"/>
              </a:rPr>
              <a:t>insidans</a:t>
            </a:r>
            <a:r>
              <a:rPr lang="tr-TR" dirty="0">
                <a:latin typeface="Times New Roman" panose="02020603050405020304" pitchFamily="18" charset="0"/>
                <a:cs typeface="Times New Roman" panose="02020603050405020304" pitchFamily="18" charset="0"/>
              </a:rPr>
              <a:t>), her iki grupta kıyaslanarak sağlık problemi ile sebep arasındaki ilişkinin varlığı ortaya çıkarılır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Fakat</a:t>
            </a:r>
            <a:r>
              <a:rPr lang="tr-TR" dirty="0">
                <a:latin typeface="Times New Roman" panose="02020603050405020304" pitchFamily="18" charset="0"/>
                <a:cs typeface="Times New Roman" panose="02020603050405020304" pitchFamily="18" charset="0"/>
              </a:rPr>
              <a:t>, insanları herhangi bir etkene maruz bırakmak çoğu zaman etik olmaz. Bu nedenle geçmişte herhangi etkene maruz kalan grupla, sağlam grubun zaman içindeki hastalık örüntülerini izlemek daha çok tercih edilir.</a:t>
            </a:r>
          </a:p>
        </p:txBody>
      </p:sp>
    </p:spTree>
    <p:extLst>
      <p:ext uri="{BB962C8B-B14F-4D97-AF65-F5344CB8AC3E}">
        <p14:creationId xmlns:p14="http://schemas.microsoft.com/office/powerpoint/2010/main" val="1764620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143000"/>
            <a:ext cx="10972800" cy="430784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 y="228600"/>
            <a:ext cx="11506200" cy="3496140"/>
          </a:xfrm>
          <a:prstGeom prst="rect">
            <a:avLst/>
          </a:prstGeom>
        </p:spPr>
      </p:pic>
      <p:sp>
        <p:nvSpPr>
          <p:cNvPr id="3" name="Dikdörtgen 2"/>
          <p:cNvSpPr/>
          <p:nvPr/>
        </p:nvSpPr>
        <p:spPr>
          <a:xfrm>
            <a:off x="342900" y="3724740"/>
            <a:ext cx="11506200" cy="1754326"/>
          </a:xfrm>
          <a:prstGeom prst="rect">
            <a:avLst/>
          </a:prstGeom>
        </p:spPr>
        <p:txBody>
          <a:bodyPr wrap="square">
            <a:spAutoFit/>
          </a:bodyPr>
          <a:lstStyle/>
          <a:p>
            <a:r>
              <a:rPr lang="tr-TR" dirty="0"/>
              <a:t>A: Etkene maruz kalan grupta sağlık problemi oluşan </a:t>
            </a:r>
            <a:r>
              <a:rPr lang="tr-TR" dirty="0" smtClean="0"/>
              <a:t>bireyler</a:t>
            </a:r>
          </a:p>
          <a:p>
            <a:r>
              <a:rPr lang="tr-TR" dirty="0" smtClean="0"/>
              <a:t>B</a:t>
            </a:r>
            <a:r>
              <a:rPr lang="tr-TR" dirty="0"/>
              <a:t>: Etkene maruz kalan grupta sağlıklı kalan bireyler </a:t>
            </a:r>
            <a:endParaRPr lang="tr-TR" dirty="0" smtClean="0"/>
          </a:p>
          <a:p>
            <a:r>
              <a:rPr lang="tr-TR" dirty="0" smtClean="0"/>
              <a:t>C</a:t>
            </a:r>
            <a:r>
              <a:rPr lang="tr-TR" dirty="0"/>
              <a:t>: Ekene maruz kalmayan grupta sağlık problemi oluşan bireyler </a:t>
            </a:r>
            <a:endParaRPr lang="tr-TR" dirty="0" smtClean="0"/>
          </a:p>
          <a:p>
            <a:r>
              <a:rPr lang="tr-TR" dirty="0" smtClean="0"/>
              <a:t>D</a:t>
            </a:r>
            <a:r>
              <a:rPr lang="tr-TR" dirty="0"/>
              <a:t>: Etkene maruz kalmayan grupta sağlıklı kalan bireyler Tablo 5.4’de yer alan dört gözlü tablodan yararlanılarak; sağlık problemi ile sebep arasındaki ilişki aşağıdaki epidemiyolojik ölçütler ile elde edilirler. </a:t>
            </a:r>
          </a:p>
        </p:txBody>
      </p:sp>
      <p:sp>
        <p:nvSpPr>
          <p:cNvPr id="4" name="Dikdörtgen 3"/>
          <p:cNvSpPr/>
          <p:nvPr/>
        </p:nvSpPr>
        <p:spPr>
          <a:xfrm>
            <a:off x="365384" y="5479066"/>
            <a:ext cx="10683615" cy="923330"/>
          </a:xfrm>
          <a:prstGeom prst="rect">
            <a:avLst/>
          </a:prstGeom>
        </p:spPr>
        <p:txBody>
          <a:bodyPr wrap="square">
            <a:spAutoFit/>
          </a:bodyPr>
          <a:lstStyle/>
          <a:p>
            <a:r>
              <a:rPr lang="tr-TR" dirty="0"/>
              <a:t>Etkene maruz kalan grupta sağlık problemi sıklığı: A / (A+B</a:t>
            </a:r>
            <a:r>
              <a:rPr lang="tr-TR" dirty="0" smtClean="0"/>
              <a:t>)</a:t>
            </a:r>
          </a:p>
          <a:p>
            <a:r>
              <a:rPr lang="tr-TR" dirty="0" smtClean="0"/>
              <a:t>Etkene </a:t>
            </a:r>
            <a:r>
              <a:rPr lang="tr-TR" dirty="0"/>
              <a:t>maruz kalmayan grupta sağlık problemi sıklığı: C / (C+D) </a:t>
            </a:r>
            <a:endParaRPr lang="tr-TR" dirty="0" smtClean="0"/>
          </a:p>
          <a:p>
            <a:r>
              <a:rPr lang="tr-TR" dirty="0" smtClean="0"/>
              <a:t>Toplam </a:t>
            </a:r>
            <a:r>
              <a:rPr lang="tr-TR" dirty="0"/>
              <a:t>sağlık problemi sıklığı (</a:t>
            </a:r>
            <a:r>
              <a:rPr lang="tr-TR" dirty="0" err="1"/>
              <a:t>İnsidans</a:t>
            </a:r>
            <a:r>
              <a:rPr lang="tr-TR" dirty="0"/>
              <a:t>) : (A+C) / (A+B+C+D)</a:t>
            </a:r>
          </a:p>
        </p:txBody>
      </p:sp>
    </p:spTree>
    <p:extLst>
      <p:ext uri="{BB962C8B-B14F-4D97-AF65-F5344CB8AC3E}">
        <p14:creationId xmlns:p14="http://schemas.microsoft.com/office/powerpoint/2010/main" val="2485234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838200"/>
            <a:ext cx="8572153" cy="5562600"/>
          </a:xfrm>
          <a:prstGeom prst="rect">
            <a:avLst/>
          </a:prstGeom>
        </p:spPr>
      </p:pic>
      <p:sp>
        <p:nvSpPr>
          <p:cNvPr id="3" name="Dikdörtgen 2"/>
          <p:cNvSpPr/>
          <p:nvPr/>
        </p:nvSpPr>
        <p:spPr>
          <a:xfrm>
            <a:off x="9067800" y="1840390"/>
            <a:ext cx="2743200" cy="4247317"/>
          </a:xfrm>
          <a:prstGeom prst="rect">
            <a:avLst/>
          </a:prstGeom>
        </p:spPr>
        <p:txBody>
          <a:bodyPr wrap="square">
            <a:spAutoFit/>
          </a:bodyPr>
          <a:lstStyle/>
          <a:p>
            <a:r>
              <a:rPr lang="tr-TR" dirty="0" err="1" smtClean="0"/>
              <a:t>Şematize</a:t>
            </a:r>
            <a:r>
              <a:rPr lang="tr-TR" dirty="0" smtClean="0"/>
              <a:t> </a:t>
            </a:r>
            <a:r>
              <a:rPr lang="tr-TR" dirty="0"/>
              <a:t>edilen </a:t>
            </a:r>
            <a:r>
              <a:rPr lang="tr-TR" dirty="0" err="1"/>
              <a:t>kohort</a:t>
            </a:r>
            <a:r>
              <a:rPr lang="tr-TR" dirty="0"/>
              <a:t> araştırmasının izlem süresi sonucunda sigara içen 2000 kişilik gruptan 700 kişide Akciğer kanseri oluşurken, sigara içmeyen 2000 kişilik grupta ise Akciğer kanseri oluşan kişi sayısı 200 olarak tespit edilmiştir. Bu sonuçlara göre aşağıdaki dört gözlü tablo düzenlenmiştir.</a:t>
            </a:r>
          </a:p>
        </p:txBody>
      </p:sp>
    </p:spTree>
    <p:extLst>
      <p:ext uri="{BB962C8B-B14F-4D97-AF65-F5344CB8AC3E}">
        <p14:creationId xmlns:p14="http://schemas.microsoft.com/office/powerpoint/2010/main" val="2009539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04800"/>
            <a:ext cx="11626171" cy="2848645"/>
          </a:xfrm>
          <a:prstGeom prst="rect">
            <a:avLst/>
          </a:prstGeom>
        </p:spPr>
      </p:pic>
      <p:sp>
        <p:nvSpPr>
          <p:cNvPr id="3" name="Dikdörtgen 2"/>
          <p:cNvSpPr/>
          <p:nvPr/>
        </p:nvSpPr>
        <p:spPr>
          <a:xfrm>
            <a:off x="304800" y="3153445"/>
            <a:ext cx="11582400" cy="400110"/>
          </a:xfrm>
          <a:prstGeom prst="rect">
            <a:avLst/>
          </a:prstGeom>
        </p:spPr>
        <p:txBody>
          <a:bodyPr wrap="square">
            <a:spAutoFit/>
          </a:bodyPr>
          <a:lstStyle/>
          <a:p>
            <a:r>
              <a:rPr lang="tr-TR" sz="2000" dirty="0"/>
              <a:t>Akciğer kanseri ile sigara arasındaki ilişkiyi belirleyen aşağıdaki ölçütler elde edilmiştir.</a:t>
            </a:r>
          </a:p>
        </p:txBody>
      </p:sp>
      <p:sp>
        <p:nvSpPr>
          <p:cNvPr id="4" name="Dikdörtgen 3"/>
          <p:cNvSpPr/>
          <p:nvPr/>
        </p:nvSpPr>
        <p:spPr>
          <a:xfrm>
            <a:off x="304800" y="3553555"/>
            <a:ext cx="11125200" cy="2308324"/>
          </a:xfrm>
          <a:prstGeom prst="rect">
            <a:avLst/>
          </a:prstGeom>
        </p:spPr>
        <p:txBody>
          <a:bodyPr wrap="square">
            <a:spAutoFit/>
          </a:bodyPr>
          <a:lstStyle/>
          <a:p>
            <a:pPr marL="285750" indent="-285750">
              <a:buFont typeface="Arial" panose="020B0604020202020204" pitchFamily="34" charset="0"/>
              <a:buChar char="•"/>
            </a:pPr>
            <a:r>
              <a:rPr lang="tr-TR" sz="2400" dirty="0" smtClean="0">
                <a:latin typeface="Times New Roman" panose="02020603050405020304" pitchFamily="18" charset="0"/>
                <a:cs typeface="Times New Roman" panose="02020603050405020304" pitchFamily="18" charset="0"/>
              </a:rPr>
              <a:t>Sigara </a:t>
            </a:r>
            <a:r>
              <a:rPr lang="tr-TR" sz="2400" dirty="0">
                <a:latin typeface="Times New Roman" panose="02020603050405020304" pitchFamily="18" charset="0"/>
                <a:cs typeface="Times New Roman" panose="02020603050405020304" pitchFamily="18" charset="0"/>
              </a:rPr>
              <a:t>içen grupta Akciğer kanseri sıklığı: A/(A+B)= (700/2000) = %</a:t>
            </a:r>
            <a:r>
              <a:rPr lang="tr-TR" sz="2400" dirty="0" smtClean="0">
                <a:latin typeface="Times New Roman" panose="02020603050405020304" pitchFamily="18" charset="0"/>
                <a:cs typeface="Times New Roman" panose="02020603050405020304" pitchFamily="18" charset="0"/>
              </a:rPr>
              <a:t>35</a:t>
            </a:r>
          </a:p>
          <a:p>
            <a:pPr marL="285750" indent="-285750">
              <a:buFont typeface="Arial" panose="020B0604020202020204" pitchFamily="34" charset="0"/>
              <a:buChar char="•"/>
            </a:pPr>
            <a:r>
              <a:rPr lang="tr-TR" sz="2400" dirty="0" smtClean="0">
                <a:latin typeface="Times New Roman" panose="02020603050405020304" pitchFamily="18" charset="0"/>
                <a:cs typeface="Times New Roman" panose="02020603050405020304" pitchFamily="18" charset="0"/>
              </a:rPr>
              <a:t>Sigara </a:t>
            </a:r>
            <a:r>
              <a:rPr lang="tr-TR" sz="2400" dirty="0">
                <a:latin typeface="Times New Roman" panose="02020603050405020304" pitchFamily="18" charset="0"/>
                <a:cs typeface="Times New Roman" panose="02020603050405020304" pitchFamily="18" charset="0"/>
              </a:rPr>
              <a:t>içmeyen grupta Akciğer kanseri sıklığı: C/(C+D)= (200/2000) = %10 </a:t>
            </a:r>
          </a:p>
          <a:p>
            <a:pPr marL="285750" indent="-285750">
              <a:buFont typeface="Arial" panose="020B0604020202020204" pitchFamily="34" charset="0"/>
              <a:buChar char="•"/>
            </a:pPr>
            <a:r>
              <a:rPr lang="tr-TR" sz="2400" dirty="0" smtClean="0">
                <a:latin typeface="Times New Roman" panose="02020603050405020304" pitchFamily="18" charset="0"/>
                <a:cs typeface="Times New Roman" panose="02020603050405020304" pitchFamily="18" charset="0"/>
              </a:rPr>
              <a:t>Tüm </a:t>
            </a:r>
            <a:r>
              <a:rPr lang="tr-TR" sz="2400" dirty="0">
                <a:latin typeface="Times New Roman" panose="02020603050405020304" pitchFamily="18" charset="0"/>
                <a:cs typeface="Times New Roman" panose="02020603050405020304" pitchFamily="18" charset="0"/>
              </a:rPr>
              <a:t>grupta Akciğer kanseri sıklığı:(A+C)/(A+B+C+D)=(900/4000) = %22.5 </a:t>
            </a:r>
            <a:endParaRPr lang="tr-TR" sz="24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sz="2400" dirty="0" err="1" smtClean="0">
                <a:latin typeface="Times New Roman" panose="02020603050405020304" pitchFamily="18" charset="0"/>
                <a:cs typeface="Times New Roman" panose="02020603050405020304" pitchFamily="18" charset="0"/>
              </a:rPr>
              <a:t>Relatif</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Risk: (A / (A+B)) / (C / (C+D)) = 0.35 / 0.10 = 3.5 </a:t>
            </a:r>
            <a:endParaRPr lang="tr-TR" sz="24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sz="2400" dirty="0" smtClean="0">
                <a:latin typeface="Times New Roman" panose="02020603050405020304" pitchFamily="18" charset="0"/>
                <a:cs typeface="Times New Roman" panose="02020603050405020304" pitchFamily="18" charset="0"/>
              </a:rPr>
              <a:t>Atfedilen </a:t>
            </a:r>
            <a:r>
              <a:rPr lang="tr-TR" sz="2400" dirty="0">
                <a:latin typeface="Times New Roman" panose="02020603050405020304" pitchFamily="18" charset="0"/>
                <a:cs typeface="Times New Roman" panose="02020603050405020304" pitchFamily="18" charset="0"/>
              </a:rPr>
              <a:t>Risk: (A / (A+B)) - (C / (C+D)) = 0.35 - 0.10 = 0.25 = %25 </a:t>
            </a:r>
            <a:endParaRPr lang="tr-TR" sz="24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sz="2400" dirty="0" err="1" smtClean="0">
                <a:latin typeface="Times New Roman" panose="02020603050405020304" pitchFamily="18" charset="0"/>
                <a:cs typeface="Times New Roman" panose="02020603050405020304" pitchFamily="18" charset="0"/>
              </a:rPr>
              <a:t>Korunabilirlik</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hızı:(A/(A+B))-(C/(C+D))/(A/(A+B))=(0.35-0.10)/0.35= %71</a:t>
            </a:r>
          </a:p>
        </p:txBody>
      </p:sp>
    </p:spTree>
    <p:extLst>
      <p:ext uri="{BB962C8B-B14F-4D97-AF65-F5344CB8AC3E}">
        <p14:creationId xmlns:p14="http://schemas.microsoft.com/office/powerpoint/2010/main" val="3062858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 y="2209800"/>
            <a:ext cx="11125200" cy="3416320"/>
          </a:xfrm>
          <a:prstGeom prst="rect">
            <a:avLst/>
          </a:prstGeom>
        </p:spPr>
        <p:txBody>
          <a:bodyPr wrap="square">
            <a:spAutoFit/>
          </a:bodyPr>
          <a:lstStyle/>
          <a:p>
            <a:pPr algn="just"/>
            <a:r>
              <a:rPr lang="tr-TR" sz="2400" dirty="0">
                <a:latin typeface="Times New Roman" panose="02020603050405020304" pitchFamily="18" charset="0"/>
                <a:cs typeface="Times New Roman" panose="02020603050405020304" pitchFamily="18" charset="0"/>
              </a:rPr>
              <a:t>Yukarıdaki araştırma sonuçlarına göre; </a:t>
            </a:r>
            <a:r>
              <a:rPr lang="tr-TR" sz="2400" dirty="0" err="1">
                <a:latin typeface="Times New Roman" panose="02020603050405020304" pitchFamily="18" charset="0"/>
                <a:cs typeface="Times New Roman" panose="02020603050405020304" pitchFamily="18" charset="0"/>
              </a:rPr>
              <a:t>relatif</a:t>
            </a:r>
            <a:r>
              <a:rPr lang="tr-TR" sz="2400" dirty="0">
                <a:latin typeface="Times New Roman" panose="02020603050405020304" pitchFamily="18" charset="0"/>
                <a:cs typeface="Times New Roman" panose="02020603050405020304" pitchFamily="18" charset="0"/>
              </a:rPr>
              <a:t> risk değeri 1’den büyük olduğu için Akciğer kanseri ile sigara içimi arasında </a:t>
            </a:r>
            <a:r>
              <a:rPr lang="tr-TR" sz="2400" dirty="0" err="1">
                <a:latin typeface="Times New Roman" panose="02020603050405020304" pitchFamily="18" charset="0"/>
                <a:cs typeface="Times New Roman" panose="02020603050405020304" pitchFamily="18" charset="0"/>
              </a:rPr>
              <a:t>nedensel</a:t>
            </a:r>
            <a:r>
              <a:rPr lang="tr-TR" sz="2400" dirty="0">
                <a:latin typeface="Times New Roman" panose="02020603050405020304" pitchFamily="18" charset="0"/>
                <a:cs typeface="Times New Roman" panose="02020603050405020304" pitchFamily="18" charset="0"/>
              </a:rPr>
              <a:t> bir ilişki olduğu ortaya çıkmaktadır. </a:t>
            </a:r>
            <a:r>
              <a:rPr lang="tr-TR" sz="2400" dirty="0" err="1">
                <a:latin typeface="Times New Roman" panose="02020603050405020304" pitchFamily="18" charset="0"/>
                <a:cs typeface="Times New Roman" panose="02020603050405020304" pitchFamily="18" charset="0"/>
              </a:rPr>
              <a:t>Relatif</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risk’in</a:t>
            </a:r>
            <a:r>
              <a:rPr lang="tr-TR" sz="2400" dirty="0">
                <a:latin typeface="Times New Roman" panose="02020603050405020304" pitchFamily="18" charset="0"/>
                <a:cs typeface="Times New Roman" panose="02020603050405020304" pitchFamily="18" charset="0"/>
              </a:rPr>
              <a:t> yorumu ise; “Sigara içenlerde Akciğer kanseri oluşma riski sigara içmeyenlere göre 3.5 kat daha fazla oluşmaktadır” şeklindedir. Atfedilen risk ise araştırma sonuçlarına göre %25 olarak saptanmış olup bunun yorumu ise “Sigara içiminin Akciğer kanseri oluşumundaki rolü %25 </a:t>
            </a:r>
            <a:r>
              <a:rPr lang="tr-TR" sz="2400" dirty="0" err="1">
                <a:latin typeface="Times New Roman" panose="02020603050405020304" pitchFamily="18" charset="0"/>
                <a:cs typeface="Times New Roman" panose="02020603050405020304" pitchFamily="18" charset="0"/>
              </a:rPr>
              <a:t>dir</a:t>
            </a:r>
            <a:r>
              <a:rPr lang="tr-TR" sz="2400" dirty="0">
                <a:latin typeface="Times New Roman" panose="02020603050405020304" pitchFamily="18" charset="0"/>
                <a:cs typeface="Times New Roman" panose="02020603050405020304" pitchFamily="18" charset="0"/>
              </a:rPr>
              <a:t>” şeklindedir. Araştırma sonuçlarına göre </a:t>
            </a:r>
            <a:r>
              <a:rPr lang="tr-TR" sz="2400" dirty="0" err="1">
                <a:latin typeface="Times New Roman" panose="02020603050405020304" pitchFamily="18" charset="0"/>
                <a:cs typeface="Times New Roman" panose="02020603050405020304" pitchFamily="18" charset="0"/>
              </a:rPr>
              <a:t>korunabilirlik</a:t>
            </a:r>
            <a:r>
              <a:rPr lang="tr-TR" sz="2400" dirty="0">
                <a:latin typeface="Times New Roman" panose="02020603050405020304" pitchFamily="18" charset="0"/>
                <a:cs typeface="Times New Roman" panose="02020603050405020304" pitchFamily="18" charset="0"/>
              </a:rPr>
              <a:t> hızı %71 olarak saptanmış olup bunun yorumu ise “Araştırma kapsamına alınan 4000 kişilik toplumda sigara kullanılmadığı taktirde Akciğer kanseri görülme sıklığı (</a:t>
            </a:r>
            <a:r>
              <a:rPr lang="tr-TR" sz="2400" dirty="0" err="1">
                <a:latin typeface="Times New Roman" panose="02020603050405020304" pitchFamily="18" charset="0"/>
                <a:cs typeface="Times New Roman" panose="02020603050405020304" pitchFamily="18" charset="0"/>
              </a:rPr>
              <a:t>insidans</a:t>
            </a:r>
            <a:r>
              <a:rPr lang="tr-TR" sz="2400" dirty="0">
                <a:latin typeface="Times New Roman" panose="02020603050405020304" pitchFamily="18" charset="0"/>
                <a:cs typeface="Times New Roman" panose="02020603050405020304" pitchFamily="18" charset="0"/>
              </a:rPr>
              <a:t>) %71 oranında azalacaktır” şeklindedir. </a:t>
            </a:r>
          </a:p>
        </p:txBody>
      </p:sp>
    </p:spTree>
    <p:extLst>
      <p:ext uri="{BB962C8B-B14F-4D97-AF65-F5344CB8AC3E}">
        <p14:creationId xmlns:p14="http://schemas.microsoft.com/office/powerpoint/2010/main" val="3465269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Kohort araştırmaları</a:t>
            </a:r>
            <a:endParaRPr lang="tr-TR" dirty="0"/>
          </a:p>
        </p:txBody>
      </p:sp>
      <p:sp>
        <p:nvSpPr>
          <p:cNvPr id="3" name="İçerik Yer Tutucusu 2"/>
          <p:cNvSpPr>
            <a:spLocks noGrp="1"/>
          </p:cNvSpPr>
          <p:nvPr>
            <p:ph idx="1"/>
          </p:nvPr>
        </p:nvSpPr>
        <p:spPr>
          <a:xfrm>
            <a:off x="609600" y="1752601"/>
            <a:ext cx="10972800" cy="4571999"/>
          </a:xfrm>
        </p:spPr>
        <p:txBody>
          <a:bodyPr>
            <a:normAutofit/>
          </a:bodyPr>
          <a:lstStyle/>
          <a:p>
            <a:pPr algn="just"/>
            <a:r>
              <a:rPr lang="tr-TR" u="sng" dirty="0">
                <a:latin typeface="Times New Roman" panose="02020603050405020304" pitchFamily="18" charset="0"/>
                <a:cs typeface="Times New Roman" panose="02020603050405020304" pitchFamily="18" charset="0"/>
              </a:rPr>
              <a:t>Kohort araştırmalarının yararları</a:t>
            </a:r>
            <a:r>
              <a:rPr lang="tr-TR" dirty="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Kohort </a:t>
            </a:r>
            <a:r>
              <a:rPr lang="tr-TR" dirty="0">
                <a:latin typeface="Times New Roman" panose="02020603050405020304" pitchFamily="18" charset="0"/>
                <a:cs typeface="Times New Roman" panose="02020603050405020304" pitchFamily="18" charset="0"/>
              </a:rPr>
              <a:t>araştırmaları analitik araştırmalar içinde neden-sonuç </a:t>
            </a:r>
            <a:r>
              <a:rPr lang="tr-TR" dirty="0" smtClean="0">
                <a:latin typeface="Times New Roman" panose="02020603050405020304" pitchFamily="18" charset="0"/>
                <a:cs typeface="Times New Roman" panose="02020603050405020304" pitchFamily="18" charset="0"/>
              </a:rPr>
              <a:t>ilişkisini belirlemede </a:t>
            </a:r>
            <a:r>
              <a:rPr lang="tr-TR" dirty="0">
                <a:latin typeface="Times New Roman" panose="02020603050405020304" pitchFamily="18" charset="0"/>
                <a:cs typeface="Times New Roman" panose="02020603050405020304" pitchFamily="18" charset="0"/>
              </a:rPr>
              <a:t>en güvenilir yöntemdir.</a:t>
            </a:r>
          </a:p>
          <a:p>
            <a:pPr algn="just"/>
            <a:r>
              <a:rPr lang="tr-TR" dirty="0" smtClean="0">
                <a:latin typeface="Times New Roman" panose="02020603050405020304" pitchFamily="18" charset="0"/>
                <a:cs typeface="Times New Roman" panose="02020603050405020304" pitchFamily="18" charset="0"/>
              </a:rPr>
              <a:t>Kohort </a:t>
            </a:r>
            <a:r>
              <a:rPr lang="tr-TR" dirty="0">
                <a:latin typeface="Times New Roman" panose="02020603050405020304" pitchFamily="18" charset="0"/>
                <a:cs typeface="Times New Roman" panose="02020603050405020304" pitchFamily="18" charset="0"/>
              </a:rPr>
              <a:t>araştırmalarının en büyük avantajları, herhangi bir </a:t>
            </a:r>
            <a:r>
              <a:rPr lang="tr-TR" dirty="0" smtClean="0">
                <a:latin typeface="Times New Roman" panose="02020603050405020304" pitchFamily="18" charset="0"/>
                <a:cs typeface="Times New Roman" panose="02020603050405020304" pitchFamily="18" charset="0"/>
              </a:rPr>
              <a:t>hastalığa yakalanma </a:t>
            </a:r>
            <a:r>
              <a:rPr lang="tr-TR" dirty="0">
                <a:latin typeface="Times New Roman" panose="02020603050405020304" pitchFamily="18" charset="0"/>
                <a:cs typeface="Times New Roman" panose="02020603050405020304" pitchFamily="18" charset="0"/>
              </a:rPr>
              <a:t>veya bir olayla karşılaşma (iş kazası, trafik kazası, vb</a:t>
            </a:r>
            <a:r>
              <a:rPr lang="tr-TR" dirty="0" smtClean="0">
                <a:latin typeface="Times New Roman" panose="02020603050405020304" pitchFamily="18" charset="0"/>
                <a:cs typeface="Times New Roman" panose="02020603050405020304" pitchFamily="18" charset="0"/>
              </a:rPr>
              <a:t>.) olasılıklarının</a:t>
            </a:r>
            <a:r>
              <a:rPr lang="tr-TR" dirty="0">
                <a:latin typeface="Times New Roman" panose="02020603050405020304" pitchFamily="18" charset="0"/>
                <a:cs typeface="Times New Roman" panose="02020603050405020304" pitchFamily="18" charset="0"/>
              </a:rPr>
              <a:t>, risklerinin hesap edilmesidir.</a:t>
            </a:r>
          </a:p>
          <a:p>
            <a:pPr algn="just"/>
            <a:r>
              <a:rPr lang="tr-TR" dirty="0" smtClean="0">
                <a:latin typeface="Times New Roman" panose="02020603050405020304" pitchFamily="18" charset="0"/>
                <a:cs typeface="Times New Roman" panose="02020603050405020304" pitchFamily="18" charset="0"/>
              </a:rPr>
              <a:t>Araştırma </a:t>
            </a:r>
            <a:r>
              <a:rPr lang="tr-TR" dirty="0">
                <a:latin typeface="Times New Roman" panose="02020603050405020304" pitchFamily="18" charset="0"/>
                <a:cs typeface="Times New Roman" panose="02020603050405020304" pitchFamily="18" charset="0"/>
              </a:rPr>
              <a:t>kapsamındaki </a:t>
            </a:r>
            <a:r>
              <a:rPr lang="tr-TR" dirty="0" err="1">
                <a:latin typeface="Times New Roman" panose="02020603050405020304" pitchFamily="18" charset="0"/>
                <a:cs typeface="Times New Roman" panose="02020603050405020304" pitchFamily="18" charset="0"/>
              </a:rPr>
              <a:t>kohortlar</a:t>
            </a:r>
            <a:r>
              <a:rPr lang="tr-TR" dirty="0">
                <a:latin typeface="Times New Roman" panose="02020603050405020304" pitchFamily="18" charset="0"/>
                <a:cs typeface="Times New Roman" panose="02020603050405020304" pitchFamily="18" charset="0"/>
              </a:rPr>
              <a:t> nitelik ve nicelik yönünden </a:t>
            </a:r>
            <a:r>
              <a:rPr lang="tr-TR" dirty="0" smtClean="0">
                <a:latin typeface="Times New Roman" panose="02020603050405020304" pitchFamily="18" charset="0"/>
                <a:cs typeface="Times New Roman" panose="02020603050405020304" pitchFamily="18" charset="0"/>
              </a:rPr>
              <a:t>yeterli izlenirse </a:t>
            </a:r>
            <a:r>
              <a:rPr lang="tr-TR" dirty="0">
                <a:latin typeface="Times New Roman" panose="02020603050405020304" pitchFamily="18" charset="0"/>
                <a:cs typeface="Times New Roman" panose="02020603050405020304" pitchFamily="18" charset="0"/>
              </a:rPr>
              <a:t>elde edilen sonuçlar tarafsız ve güvenilirdir.</a:t>
            </a:r>
          </a:p>
          <a:p>
            <a:pPr algn="just"/>
            <a:r>
              <a:rPr lang="tr-TR" dirty="0" smtClean="0">
                <a:latin typeface="Times New Roman" panose="02020603050405020304" pitchFamily="18" charset="0"/>
                <a:cs typeface="Times New Roman" panose="02020603050405020304" pitchFamily="18" charset="0"/>
              </a:rPr>
              <a:t>Bir </a:t>
            </a:r>
            <a:r>
              <a:rPr lang="tr-TR" dirty="0">
                <a:latin typeface="Times New Roman" panose="02020603050405020304" pitchFamily="18" charset="0"/>
                <a:cs typeface="Times New Roman" panose="02020603050405020304" pitchFamily="18" charset="0"/>
              </a:rPr>
              <a:t>etkenle karşılaştıktan sonra hasta olmak için gereken sürenin (</a:t>
            </a:r>
            <a:r>
              <a:rPr lang="tr-TR" dirty="0" err="1" smtClean="0">
                <a:latin typeface="Times New Roman" panose="02020603050405020304" pitchFamily="18" charset="0"/>
                <a:cs typeface="Times New Roman" panose="02020603050405020304" pitchFamily="18" charset="0"/>
              </a:rPr>
              <a:t>latent</a:t>
            </a:r>
            <a:r>
              <a:rPr lang="tr-TR" dirty="0" smtClean="0">
                <a:latin typeface="Times New Roman" panose="02020603050405020304" pitchFamily="18" charset="0"/>
                <a:cs typeface="Times New Roman" panose="02020603050405020304" pitchFamily="18" charset="0"/>
              </a:rPr>
              <a:t> dönem</a:t>
            </a:r>
            <a:r>
              <a:rPr lang="tr-TR" dirty="0">
                <a:latin typeface="Times New Roman" panose="02020603050405020304" pitchFamily="18" charset="0"/>
                <a:cs typeface="Times New Roman" panose="02020603050405020304" pitchFamily="18" charset="0"/>
              </a:rPr>
              <a:t>) çok uzun olmadığı hastalıkların sebeplerinin araştırılmasında </a:t>
            </a:r>
            <a:r>
              <a:rPr lang="tr-TR" dirty="0" smtClean="0">
                <a:latin typeface="Times New Roman" panose="02020603050405020304" pitchFamily="18" charset="0"/>
                <a:cs typeface="Times New Roman" panose="02020603050405020304" pitchFamily="18" charset="0"/>
              </a:rPr>
              <a:t>en uygun </a:t>
            </a:r>
            <a:r>
              <a:rPr lang="tr-TR" dirty="0">
                <a:latin typeface="Times New Roman" panose="02020603050405020304" pitchFamily="18" charset="0"/>
                <a:cs typeface="Times New Roman" panose="02020603050405020304" pitchFamily="18" charset="0"/>
              </a:rPr>
              <a:t>yöntemdir.</a:t>
            </a:r>
          </a:p>
        </p:txBody>
      </p:sp>
    </p:spTree>
    <p:extLst>
      <p:ext uri="{BB962C8B-B14F-4D97-AF65-F5344CB8AC3E}">
        <p14:creationId xmlns:p14="http://schemas.microsoft.com/office/powerpoint/2010/main" val="647595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93A299">
                    <a:lumMod val="75000"/>
                  </a:srgbClr>
                </a:solidFill>
              </a:rPr>
              <a:t>Kohort araştırmaları</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a:t>Kohort araştırmalarının sakıncaları: </a:t>
            </a:r>
            <a:endParaRPr lang="tr-TR" dirty="0" smtClean="0"/>
          </a:p>
          <a:p>
            <a:pPr algn="just"/>
            <a:r>
              <a:rPr lang="tr-TR" dirty="0" smtClean="0"/>
              <a:t>Kohort </a:t>
            </a:r>
            <a:r>
              <a:rPr lang="tr-TR" dirty="0"/>
              <a:t>araştırmaları zaman, personel ve maliyet </a:t>
            </a:r>
            <a:r>
              <a:rPr lang="tr-TR" dirty="0" smtClean="0"/>
              <a:t>yönlerinden pahalıdırlar</a:t>
            </a:r>
            <a:r>
              <a:rPr lang="tr-TR" dirty="0"/>
              <a:t>. </a:t>
            </a:r>
          </a:p>
          <a:p>
            <a:pPr algn="just"/>
            <a:r>
              <a:rPr lang="tr-TR" dirty="0" smtClean="0"/>
              <a:t>Araştırmanın </a:t>
            </a:r>
            <a:r>
              <a:rPr lang="tr-TR" dirty="0"/>
              <a:t>izleme süresi uzadıkça maliyetleri artar. </a:t>
            </a:r>
          </a:p>
          <a:p>
            <a:pPr algn="just"/>
            <a:r>
              <a:rPr lang="tr-TR" dirty="0" smtClean="0"/>
              <a:t>İzlemeleri </a:t>
            </a:r>
            <a:r>
              <a:rPr lang="tr-TR" dirty="0"/>
              <a:t>ve toplanan verilerin analizlerini yapmak üzere çok sayıda personel gerekebilir. </a:t>
            </a:r>
            <a:endParaRPr lang="tr-TR" dirty="0" smtClean="0"/>
          </a:p>
          <a:p>
            <a:pPr algn="just"/>
            <a:r>
              <a:rPr lang="tr-TR" dirty="0"/>
              <a:t>Geriye dönük </a:t>
            </a:r>
            <a:r>
              <a:rPr lang="tr-TR" dirty="0" err="1"/>
              <a:t>kohort</a:t>
            </a:r>
            <a:r>
              <a:rPr lang="tr-TR" dirty="0"/>
              <a:t> araştırmalarında veri kaynağı olan kayıtların sayıca az olması, kapsadıkları bilgilerin eksik veya yanlış olması sonuçları olumsuz </a:t>
            </a:r>
            <a:r>
              <a:rPr lang="tr-TR" dirty="0" smtClean="0"/>
              <a:t>etkiler.</a:t>
            </a:r>
          </a:p>
          <a:p>
            <a:pPr algn="just"/>
            <a:r>
              <a:rPr lang="tr-TR" dirty="0" smtClean="0"/>
              <a:t>Kohort </a:t>
            </a:r>
            <a:r>
              <a:rPr lang="tr-TR" dirty="0"/>
              <a:t>araştırmalarının en önemli sakıncalarından birisi araştırma </a:t>
            </a:r>
            <a:r>
              <a:rPr lang="tr-TR" dirty="0" err="1"/>
              <a:t>kohortlarının</a:t>
            </a:r>
            <a:r>
              <a:rPr lang="tr-TR" dirty="0"/>
              <a:t> zaman içinde azalması, yani çeşitli nedenlerle araştırmayı terk etmeleridir. </a:t>
            </a:r>
          </a:p>
          <a:p>
            <a:pPr algn="just"/>
            <a:r>
              <a:rPr lang="tr-TR" dirty="0" smtClean="0"/>
              <a:t>Araştırmaya </a:t>
            </a:r>
            <a:r>
              <a:rPr lang="tr-TR" dirty="0"/>
              <a:t>karşı ilginin azalması sadece katılanlar için değil, araştırma ekibi için de söz konusu olabilir. </a:t>
            </a:r>
          </a:p>
          <a:p>
            <a:pPr algn="just"/>
            <a:r>
              <a:rPr lang="tr-TR" dirty="0" smtClean="0"/>
              <a:t>İzleme </a:t>
            </a:r>
            <a:r>
              <a:rPr lang="tr-TR" dirty="0"/>
              <a:t>süresi uzadıkça neden-sonuç ilişkilerinde dikkate alınmayan başka faktörler sonuçları etkileyebilir. </a:t>
            </a:r>
            <a:endParaRPr lang="tr-TR" dirty="0" smtClean="0"/>
          </a:p>
          <a:p>
            <a:pPr algn="just"/>
            <a:r>
              <a:rPr lang="tr-TR" dirty="0" smtClean="0"/>
              <a:t>Örneğin</a:t>
            </a:r>
            <a:r>
              <a:rPr lang="tr-TR" dirty="0"/>
              <a:t>; çevre kirlenmesi, teşhis kriterlerinde ve yöntemlerinde değişiklikler gibi.</a:t>
            </a:r>
          </a:p>
        </p:txBody>
      </p:sp>
    </p:spTree>
    <p:extLst>
      <p:ext uri="{BB962C8B-B14F-4D97-AF65-F5344CB8AC3E}">
        <p14:creationId xmlns:p14="http://schemas.microsoft.com/office/powerpoint/2010/main" val="3975347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Kesitsel araştırmalar</a:t>
            </a:r>
            <a:endParaRPr lang="tr-TR" dirty="0"/>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Kesitsel araştırmalar; en basit şekilde, risk altındaki toplum veya buradan seçilen bir örnek üzerinde herhangi bir hastalığın ya da olayın bir zaman kesitindeki bulunma sıklığı, yani </a:t>
            </a:r>
            <a:r>
              <a:rPr lang="tr-TR" dirty="0" err="1">
                <a:latin typeface="Times New Roman" panose="02020603050405020304" pitchFamily="18" charset="0"/>
                <a:cs typeface="Times New Roman" panose="02020603050405020304" pitchFamily="18" charset="0"/>
              </a:rPr>
              <a:t>prevelansının</a:t>
            </a:r>
            <a:r>
              <a:rPr lang="tr-TR" dirty="0">
                <a:latin typeface="Times New Roman" panose="02020603050405020304" pitchFamily="18" charset="0"/>
                <a:cs typeface="Times New Roman" panose="02020603050405020304" pitchFamily="18" charset="0"/>
              </a:rPr>
              <a:t> belirlenmesidir.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nedenle </a:t>
            </a:r>
            <a:r>
              <a:rPr lang="tr-TR" dirty="0" err="1">
                <a:latin typeface="Times New Roman" panose="02020603050405020304" pitchFamily="18" charset="0"/>
                <a:cs typeface="Times New Roman" panose="02020603050405020304" pitchFamily="18" charset="0"/>
              </a:rPr>
              <a:t>kesitsel</a:t>
            </a:r>
            <a:r>
              <a:rPr lang="tr-TR" dirty="0">
                <a:latin typeface="Times New Roman" panose="02020603050405020304" pitchFamily="18" charset="0"/>
                <a:cs typeface="Times New Roman" panose="02020603050405020304" pitchFamily="18" charset="0"/>
              </a:rPr>
              <a:t> çalışmalara </a:t>
            </a:r>
            <a:r>
              <a:rPr lang="tr-TR" dirty="0" err="1">
                <a:latin typeface="Times New Roman" panose="02020603050405020304" pitchFamily="18" charset="0"/>
                <a:cs typeface="Times New Roman" panose="02020603050405020304" pitchFamily="18" charset="0"/>
              </a:rPr>
              <a:t>prevalans</a:t>
            </a:r>
            <a:r>
              <a:rPr lang="tr-TR" dirty="0">
                <a:latin typeface="Times New Roman" panose="02020603050405020304" pitchFamily="18" charset="0"/>
                <a:cs typeface="Times New Roman" panose="02020603050405020304" pitchFamily="18" charset="0"/>
              </a:rPr>
              <a:t> çalışmaları da denir. Bu yöntemle belirli bir zaman kesitinde </a:t>
            </a:r>
            <a:r>
              <a:rPr lang="tr-TR" dirty="0" err="1">
                <a:latin typeface="Times New Roman" panose="02020603050405020304" pitchFamily="18" charset="0"/>
                <a:cs typeface="Times New Roman" panose="02020603050405020304" pitchFamily="18" charset="0"/>
              </a:rPr>
              <a:t>nedensonuç</a:t>
            </a:r>
            <a:r>
              <a:rPr lang="tr-TR" dirty="0">
                <a:latin typeface="Times New Roman" panose="02020603050405020304" pitchFamily="18" charset="0"/>
                <a:cs typeface="Times New Roman" panose="02020603050405020304" pitchFamily="18" charset="0"/>
              </a:rPr>
              <a:t> ilişkisi birlikte incelenmektedir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Bazı araştırıcılar bu tür çalışmalarda toplumun sağlık sorunlarının veya bir olayın boyutunun adeta fotoğraf çeker gibi saptandığını ifade etmektedirler. Bu tür çalışmalar toplumun sağlık durumu, sağlık bakım hizmetleri ve gereksinimleri hakkında çok değerli bilgiler sağlar.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Kesitsel </a:t>
            </a:r>
            <a:r>
              <a:rPr lang="tr-TR" dirty="0">
                <a:latin typeface="Times New Roman" panose="02020603050405020304" pitchFamily="18" charset="0"/>
                <a:cs typeface="Times New Roman" panose="02020603050405020304" pitchFamily="18" charset="0"/>
              </a:rPr>
              <a:t>çalışmalarda ayrıca kontrol, grubu seçmeye gerek yoktur. Çünkü </a:t>
            </a:r>
            <a:r>
              <a:rPr lang="tr-TR" dirty="0" err="1">
                <a:latin typeface="Times New Roman" panose="02020603050405020304" pitchFamily="18" charset="0"/>
                <a:cs typeface="Times New Roman" panose="02020603050405020304" pitchFamily="18" charset="0"/>
              </a:rPr>
              <a:t>kesitsel</a:t>
            </a:r>
            <a:r>
              <a:rPr lang="tr-TR" dirty="0">
                <a:latin typeface="Times New Roman" panose="02020603050405020304" pitchFamily="18" charset="0"/>
                <a:cs typeface="Times New Roman" panose="02020603050405020304" pitchFamily="18" charset="0"/>
              </a:rPr>
              <a:t> yöntem gereğince kontrol (karşılaştırma) grubu örneğin içinden sağlanır</a:t>
            </a:r>
          </a:p>
        </p:txBody>
      </p:sp>
    </p:spTree>
    <p:extLst>
      <p:ext uri="{BB962C8B-B14F-4D97-AF65-F5344CB8AC3E}">
        <p14:creationId xmlns:p14="http://schemas.microsoft.com/office/powerpoint/2010/main" val="2935993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533400"/>
            <a:ext cx="10741661" cy="505908"/>
          </a:xfrm>
          <a:prstGeom prst="rect">
            <a:avLst/>
          </a:prstGeom>
        </p:spPr>
        <p:txBody>
          <a:bodyPr vert="horz" wrap="square" lIns="0" tIns="13335" rIns="0" bIns="0" rtlCol="0">
            <a:spAutoFit/>
          </a:bodyPr>
          <a:lstStyle/>
          <a:p>
            <a:pPr marL="12700">
              <a:lnSpc>
                <a:spcPct val="100000"/>
              </a:lnSpc>
              <a:spcBef>
                <a:spcPts val="105"/>
              </a:spcBef>
            </a:pPr>
            <a:r>
              <a:rPr sz="3200" spc="-35" dirty="0">
                <a:solidFill>
                  <a:srgbClr val="C00000"/>
                </a:solidFill>
              </a:rPr>
              <a:t>Kesitsel</a:t>
            </a:r>
            <a:r>
              <a:rPr sz="3200" spc="-100" dirty="0">
                <a:solidFill>
                  <a:srgbClr val="C00000"/>
                </a:solidFill>
              </a:rPr>
              <a:t> </a:t>
            </a:r>
            <a:r>
              <a:rPr sz="3200" spc="-35" dirty="0">
                <a:solidFill>
                  <a:srgbClr val="C00000"/>
                </a:solidFill>
              </a:rPr>
              <a:t>araştırmaların</a:t>
            </a:r>
            <a:r>
              <a:rPr sz="3200" spc="-120" dirty="0">
                <a:solidFill>
                  <a:srgbClr val="C00000"/>
                </a:solidFill>
              </a:rPr>
              <a:t> </a:t>
            </a:r>
            <a:r>
              <a:rPr sz="3200" spc="-40" dirty="0">
                <a:solidFill>
                  <a:srgbClr val="C00000"/>
                </a:solidFill>
              </a:rPr>
              <a:t>genel</a:t>
            </a:r>
            <a:r>
              <a:rPr sz="3200" spc="-90" dirty="0">
                <a:solidFill>
                  <a:srgbClr val="C00000"/>
                </a:solidFill>
              </a:rPr>
              <a:t> </a:t>
            </a:r>
            <a:r>
              <a:rPr sz="3200" spc="-45" dirty="0">
                <a:solidFill>
                  <a:srgbClr val="C00000"/>
                </a:solidFill>
              </a:rPr>
              <a:t>özellikleri</a:t>
            </a:r>
            <a:endParaRPr sz="3200" dirty="0"/>
          </a:p>
        </p:txBody>
      </p:sp>
      <p:sp>
        <p:nvSpPr>
          <p:cNvPr id="3" name="object 3"/>
          <p:cNvSpPr txBox="1"/>
          <p:nvPr/>
        </p:nvSpPr>
        <p:spPr>
          <a:xfrm>
            <a:off x="916938" y="1324170"/>
            <a:ext cx="10970261" cy="5082545"/>
          </a:xfrm>
          <a:prstGeom prst="rect">
            <a:avLst/>
          </a:prstGeom>
        </p:spPr>
        <p:txBody>
          <a:bodyPr vert="horz" wrap="square" lIns="0" tIns="59055" rIns="0" bIns="0" rtlCol="0">
            <a:spAutoFit/>
          </a:bodyPr>
          <a:lstStyle/>
          <a:p>
            <a:pPr marL="241300" indent="-229235">
              <a:lnSpc>
                <a:spcPct val="100000"/>
              </a:lnSpc>
              <a:spcBef>
                <a:spcPts val="465"/>
              </a:spcBef>
              <a:buFont typeface="Arial MT"/>
              <a:buChar char="•"/>
              <a:tabLst>
                <a:tab pos="241935" algn="l"/>
              </a:tabLst>
            </a:pPr>
            <a:r>
              <a:rPr sz="2400" dirty="0">
                <a:latin typeface="Times New Roman" panose="02020603050405020304" pitchFamily="18" charset="0"/>
                <a:cs typeface="Times New Roman" panose="02020603050405020304" pitchFamily="18" charset="0"/>
              </a:rPr>
              <a:t>1.</a:t>
            </a:r>
            <a:r>
              <a:rPr sz="2400" spc="-5" dirty="0">
                <a:latin typeface="Times New Roman" panose="02020603050405020304" pitchFamily="18" charset="0"/>
                <a:cs typeface="Times New Roman" panose="02020603050405020304" pitchFamily="18" charset="0"/>
              </a:rPr>
              <a:t> </a:t>
            </a:r>
            <a:r>
              <a:rPr sz="2400" spc="-35" dirty="0">
                <a:latin typeface="Times New Roman" panose="02020603050405020304" pitchFamily="18" charset="0"/>
                <a:cs typeface="Times New Roman" panose="02020603050405020304" pitchFamily="18" charset="0"/>
              </a:rPr>
              <a:t>Toplumu</a:t>
            </a:r>
            <a:r>
              <a:rPr sz="2400" spc="-3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temsil</a:t>
            </a:r>
            <a:r>
              <a:rPr sz="2400" spc="-2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eden</a:t>
            </a:r>
            <a:r>
              <a:rPr sz="2400" spc="-3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bir örnek </a:t>
            </a:r>
            <a:r>
              <a:rPr sz="2400" spc="-40" dirty="0">
                <a:latin typeface="Times New Roman" panose="02020603050405020304" pitchFamily="18" charset="0"/>
                <a:cs typeface="Times New Roman" panose="02020603050405020304" pitchFamily="18" charset="0"/>
              </a:rPr>
              <a:t>seçilir.</a:t>
            </a:r>
            <a:endParaRPr sz="2400" dirty="0">
              <a:latin typeface="Times New Roman" panose="02020603050405020304" pitchFamily="18" charset="0"/>
              <a:cs typeface="Times New Roman" panose="02020603050405020304" pitchFamily="18" charset="0"/>
            </a:endParaRPr>
          </a:p>
          <a:p>
            <a:pPr marL="241300" indent="-229235">
              <a:lnSpc>
                <a:spcPct val="100000"/>
              </a:lnSpc>
              <a:spcBef>
                <a:spcPts val="375"/>
              </a:spcBef>
              <a:buFont typeface="Arial MT"/>
              <a:buChar char="•"/>
              <a:tabLst>
                <a:tab pos="241935" algn="l"/>
              </a:tabLst>
            </a:pPr>
            <a:r>
              <a:rPr sz="2400" dirty="0">
                <a:latin typeface="Times New Roman" panose="02020603050405020304" pitchFamily="18" charset="0"/>
                <a:cs typeface="Times New Roman" panose="02020603050405020304" pitchFamily="18" charset="0"/>
              </a:rPr>
              <a:t>2.</a:t>
            </a:r>
            <a:r>
              <a:rPr sz="2400" spc="-1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Prevalans</a:t>
            </a:r>
            <a:r>
              <a:rPr sz="2400" spc="-5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hızı</a:t>
            </a:r>
            <a:r>
              <a:rPr sz="2400" spc="-3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hesaplanabilir.</a:t>
            </a:r>
            <a:endParaRPr sz="2400" dirty="0">
              <a:latin typeface="Times New Roman" panose="02020603050405020304" pitchFamily="18" charset="0"/>
              <a:cs typeface="Times New Roman" panose="02020603050405020304" pitchFamily="18" charset="0"/>
            </a:endParaRPr>
          </a:p>
          <a:p>
            <a:pPr marL="241300" marR="5080" indent="-229235">
              <a:lnSpc>
                <a:spcPct val="80000"/>
              </a:lnSpc>
              <a:spcBef>
                <a:spcPts val="1010"/>
              </a:spcBef>
              <a:buFont typeface="Arial MT"/>
              <a:buChar char="•"/>
              <a:tabLst>
                <a:tab pos="241935" algn="l"/>
              </a:tabLst>
            </a:pPr>
            <a:r>
              <a:rPr sz="2400" dirty="0">
                <a:latin typeface="Times New Roman" panose="02020603050405020304" pitchFamily="18" charset="0"/>
                <a:cs typeface="Times New Roman" panose="02020603050405020304" pitchFamily="18" charset="0"/>
              </a:rPr>
              <a:t>3.</a:t>
            </a:r>
            <a:r>
              <a:rPr sz="2400" spc="5" dirty="0">
                <a:latin typeface="Times New Roman" panose="02020603050405020304" pitchFamily="18" charset="0"/>
                <a:cs typeface="Times New Roman" panose="02020603050405020304" pitchFamily="18" charset="0"/>
              </a:rPr>
              <a:t> </a:t>
            </a:r>
            <a:r>
              <a:rPr sz="2400" spc="-35" dirty="0">
                <a:latin typeface="Times New Roman" panose="02020603050405020304" pitchFamily="18" charset="0"/>
                <a:cs typeface="Times New Roman" panose="02020603050405020304" pitchFamily="18" charset="0"/>
              </a:rPr>
              <a:t>Veri</a:t>
            </a:r>
            <a:r>
              <a:rPr sz="240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kaynağı</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olarak</a:t>
            </a:r>
            <a:r>
              <a:rPr sz="2400" spc="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rutin</a:t>
            </a:r>
            <a:r>
              <a:rPr sz="2400" spc="-5" dirty="0">
                <a:latin typeface="Times New Roman" panose="02020603050405020304" pitchFamily="18" charset="0"/>
                <a:cs typeface="Times New Roman" panose="02020603050405020304" pitchFamily="18" charset="0"/>
              </a:rPr>
              <a:t> sağlık</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kayıtları,</a:t>
            </a:r>
            <a:r>
              <a:rPr sz="2400" spc="20" dirty="0">
                <a:latin typeface="Times New Roman" panose="02020603050405020304" pitchFamily="18" charset="0"/>
                <a:cs typeface="Times New Roman" panose="02020603050405020304" pitchFamily="18" charset="0"/>
              </a:rPr>
              <a:t> </a:t>
            </a:r>
            <a:r>
              <a:rPr sz="2400" spc="-35" dirty="0">
                <a:latin typeface="Times New Roman" panose="02020603050405020304" pitchFamily="18" charset="0"/>
                <a:cs typeface="Times New Roman" panose="02020603050405020304" pitchFamily="18" charset="0"/>
              </a:rPr>
              <a:t>anketler,</a:t>
            </a:r>
            <a:r>
              <a:rPr sz="2400" spc="-2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fizik</a:t>
            </a:r>
            <a:r>
              <a:rPr sz="240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ve</a:t>
            </a:r>
            <a:r>
              <a:rPr sz="2400" spc="-5" dirty="0">
                <a:latin typeface="Times New Roman" panose="02020603050405020304" pitchFamily="18" charset="0"/>
                <a:cs typeface="Times New Roman" panose="02020603050405020304" pitchFamily="18" charset="0"/>
              </a:rPr>
              <a:t> </a:t>
            </a:r>
            <a:r>
              <a:rPr sz="2400" spc="-10" dirty="0" err="1">
                <a:latin typeface="Times New Roman" panose="02020603050405020304" pitchFamily="18" charset="0"/>
                <a:cs typeface="Times New Roman" panose="02020603050405020304" pitchFamily="18" charset="0"/>
              </a:rPr>
              <a:t>laboratuvar</a:t>
            </a:r>
            <a:r>
              <a:rPr sz="2400" spc="-10" dirty="0">
                <a:latin typeface="Times New Roman" panose="02020603050405020304" pitchFamily="18" charset="0"/>
                <a:cs typeface="Times New Roman" panose="02020603050405020304" pitchFamily="18" charset="0"/>
              </a:rPr>
              <a:t> </a:t>
            </a:r>
            <a:r>
              <a:rPr sz="2400" spc="-5" dirty="0" err="1" smtClean="0">
                <a:latin typeface="Times New Roman" panose="02020603050405020304" pitchFamily="18" charset="0"/>
                <a:cs typeface="Times New Roman" panose="02020603050405020304" pitchFamily="18" charset="0"/>
              </a:rPr>
              <a:t>muayenelerinin</a:t>
            </a:r>
            <a:r>
              <a:rPr sz="2400" spc="-40" dirty="0" smtClean="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sonuçlarını</a:t>
            </a:r>
            <a:r>
              <a:rPr sz="2400" spc="-1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içeren</a:t>
            </a:r>
            <a:r>
              <a:rPr sz="2400" spc="-2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formlar</a:t>
            </a:r>
            <a:r>
              <a:rPr sz="2400" spc="5"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kullanılabilir.</a:t>
            </a:r>
            <a:endParaRPr sz="2400" dirty="0">
              <a:latin typeface="Times New Roman" panose="02020603050405020304" pitchFamily="18" charset="0"/>
              <a:cs typeface="Times New Roman" panose="02020603050405020304" pitchFamily="18" charset="0"/>
            </a:endParaRPr>
          </a:p>
          <a:p>
            <a:pPr marL="698500" lvl="1" indent="-229235">
              <a:lnSpc>
                <a:spcPts val="2620"/>
              </a:lnSpc>
              <a:buFont typeface="Arial MT"/>
              <a:buChar char="•"/>
              <a:tabLst>
                <a:tab pos="698500" algn="l"/>
                <a:tab pos="699135" algn="l"/>
              </a:tabLst>
            </a:pPr>
            <a:r>
              <a:rPr sz="2400" spc="-15" dirty="0">
                <a:latin typeface="Times New Roman" panose="02020603050405020304" pitchFamily="18" charset="0"/>
                <a:cs typeface="Times New Roman" panose="02020603050405020304" pitchFamily="18" charset="0"/>
              </a:rPr>
              <a:t>Verilerin</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doğruluğunun</a:t>
            </a:r>
            <a:r>
              <a:rPr sz="2400" spc="-3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önemi</a:t>
            </a:r>
            <a:endParaRPr sz="2400" dirty="0">
              <a:latin typeface="Times New Roman" panose="02020603050405020304" pitchFamily="18" charset="0"/>
              <a:cs typeface="Times New Roman" panose="02020603050405020304" pitchFamily="18" charset="0"/>
            </a:endParaRPr>
          </a:p>
          <a:p>
            <a:pPr marL="1155700" lvl="2" indent="-229235">
              <a:lnSpc>
                <a:spcPct val="100000"/>
              </a:lnSpc>
              <a:spcBef>
                <a:spcPts val="60"/>
              </a:spcBef>
              <a:buFont typeface="Arial MT"/>
              <a:buChar char="•"/>
              <a:tabLst>
                <a:tab pos="1155700" algn="l"/>
                <a:tab pos="1156335" algn="l"/>
              </a:tabLst>
            </a:pPr>
            <a:r>
              <a:rPr sz="2400" spc="-10" dirty="0">
                <a:latin typeface="Times New Roman" panose="02020603050405020304" pitchFamily="18" charset="0"/>
                <a:cs typeface="Times New Roman" panose="02020603050405020304" pitchFamily="18" charset="0"/>
              </a:rPr>
              <a:t>Güvenilirlik</a:t>
            </a:r>
            <a:endParaRPr sz="2400" dirty="0">
              <a:latin typeface="Times New Roman" panose="02020603050405020304" pitchFamily="18" charset="0"/>
              <a:cs typeface="Times New Roman" panose="02020603050405020304" pitchFamily="18" charset="0"/>
            </a:endParaRPr>
          </a:p>
          <a:p>
            <a:pPr marL="1155700" lvl="2" indent="-229235">
              <a:lnSpc>
                <a:spcPct val="100000"/>
              </a:lnSpc>
              <a:spcBef>
                <a:spcPts val="50"/>
              </a:spcBef>
              <a:buFont typeface="Arial MT"/>
              <a:buChar char="•"/>
              <a:tabLst>
                <a:tab pos="1155700" algn="l"/>
                <a:tab pos="1156335" algn="l"/>
              </a:tabLst>
            </a:pPr>
            <a:r>
              <a:rPr sz="2400" spc="-40" dirty="0">
                <a:latin typeface="Times New Roman" panose="02020603050405020304" pitchFamily="18" charset="0"/>
                <a:cs typeface="Times New Roman" panose="02020603050405020304" pitchFamily="18" charset="0"/>
              </a:rPr>
              <a:t>Tekrar</a:t>
            </a:r>
            <a:r>
              <a:rPr sz="2400" spc="-3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edilebilirlik</a:t>
            </a:r>
            <a:endParaRPr sz="2400" dirty="0">
              <a:latin typeface="Times New Roman" panose="02020603050405020304" pitchFamily="18" charset="0"/>
              <a:cs typeface="Times New Roman" panose="02020603050405020304" pitchFamily="18" charset="0"/>
            </a:endParaRPr>
          </a:p>
          <a:p>
            <a:pPr marL="1155700" lvl="2" indent="-229235">
              <a:lnSpc>
                <a:spcPct val="100000"/>
              </a:lnSpc>
              <a:spcBef>
                <a:spcPts val="35"/>
              </a:spcBef>
              <a:buFont typeface="Arial MT"/>
              <a:buChar char="•"/>
              <a:tabLst>
                <a:tab pos="1155700" algn="l"/>
                <a:tab pos="1156335" algn="l"/>
              </a:tabLst>
            </a:pPr>
            <a:r>
              <a:rPr sz="2400" spc="-20" dirty="0">
                <a:latin typeface="Times New Roman" panose="02020603050405020304" pitchFamily="18" charset="0"/>
                <a:cs typeface="Times New Roman" panose="02020603050405020304" pitchFamily="18" charset="0"/>
              </a:rPr>
              <a:t>Tutarlılık</a:t>
            </a:r>
            <a:endParaRPr sz="2400" dirty="0">
              <a:latin typeface="Times New Roman" panose="02020603050405020304" pitchFamily="18" charset="0"/>
              <a:cs typeface="Times New Roman" panose="02020603050405020304" pitchFamily="18" charset="0"/>
            </a:endParaRPr>
          </a:p>
          <a:p>
            <a:pPr marL="1155700" lvl="2" indent="-229235">
              <a:lnSpc>
                <a:spcPct val="100000"/>
              </a:lnSpc>
              <a:spcBef>
                <a:spcPts val="50"/>
              </a:spcBef>
              <a:buFont typeface="Arial MT"/>
              <a:buChar char="•"/>
              <a:tabLst>
                <a:tab pos="1155700" algn="l"/>
                <a:tab pos="1156335" algn="l"/>
              </a:tabLst>
            </a:pPr>
            <a:r>
              <a:rPr sz="2400" spc="-5" dirty="0">
                <a:latin typeface="Times New Roman" panose="02020603050405020304" pitchFamily="18" charset="0"/>
                <a:cs typeface="Times New Roman" panose="02020603050405020304" pitchFamily="18" charset="0"/>
              </a:rPr>
              <a:t>Geçerlilik</a:t>
            </a:r>
            <a:endParaRPr sz="2400" dirty="0">
              <a:latin typeface="Times New Roman" panose="02020603050405020304" pitchFamily="18" charset="0"/>
              <a:cs typeface="Times New Roman" panose="02020603050405020304" pitchFamily="18" charset="0"/>
            </a:endParaRPr>
          </a:p>
          <a:p>
            <a:pPr marL="1155700" lvl="2" indent="-229235">
              <a:lnSpc>
                <a:spcPct val="100000"/>
              </a:lnSpc>
              <a:spcBef>
                <a:spcPts val="45"/>
              </a:spcBef>
              <a:buFont typeface="Arial MT"/>
              <a:buChar char="•"/>
              <a:tabLst>
                <a:tab pos="1155700" algn="l"/>
                <a:tab pos="1156335" algn="l"/>
              </a:tabLst>
            </a:pPr>
            <a:r>
              <a:rPr sz="2400" spc="-10" dirty="0">
                <a:latin typeface="Times New Roman" panose="02020603050405020304" pitchFamily="18" charset="0"/>
                <a:cs typeface="Times New Roman" panose="02020603050405020304" pitchFamily="18" charset="0"/>
              </a:rPr>
              <a:t>Rastgele</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hata</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(Bazen</a:t>
            </a:r>
            <a:r>
              <a:rPr sz="2400" spc="1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yüksek,</a:t>
            </a:r>
            <a:r>
              <a:rPr sz="2400" spc="-15" dirty="0">
                <a:latin typeface="Times New Roman" panose="02020603050405020304" pitchFamily="18" charset="0"/>
                <a:cs typeface="Times New Roman" panose="02020603050405020304" pitchFamily="18" charset="0"/>
              </a:rPr>
              <a:t> bazen</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düşük)</a:t>
            </a:r>
            <a:endParaRPr sz="2400" dirty="0">
              <a:latin typeface="Times New Roman" panose="02020603050405020304" pitchFamily="18" charset="0"/>
              <a:cs typeface="Times New Roman" panose="02020603050405020304" pitchFamily="18" charset="0"/>
            </a:endParaRPr>
          </a:p>
          <a:p>
            <a:pPr marL="1155700" lvl="2" indent="-229235">
              <a:lnSpc>
                <a:spcPts val="2260"/>
              </a:lnSpc>
              <a:spcBef>
                <a:spcPts val="40"/>
              </a:spcBef>
              <a:buFont typeface="Arial MT"/>
              <a:buChar char="•"/>
              <a:tabLst>
                <a:tab pos="1155700" algn="l"/>
                <a:tab pos="1156335" algn="l"/>
              </a:tabLst>
            </a:pPr>
            <a:r>
              <a:rPr sz="2400" spc="-10" dirty="0">
                <a:latin typeface="Times New Roman" panose="02020603050405020304" pitchFamily="18" charset="0"/>
                <a:cs typeface="Times New Roman" panose="02020603050405020304" pitchFamily="18" charset="0"/>
              </a:rPr>
              <a:t>Sistematik </a:t>
            </a:r>
            <a:r>
              <a:rPr sz="2400" spc="-15" dirty="0">
                <a:latin typeface="Times New Roman" panose="02020603050405020304" pitchFamily="18" charset="0"/>
                <a:cs typeface="Times New Roman" panose="02020603050405020304" pitchFamily="18" charset="0"/>
              </a:rPr>
              <a:t>hata</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(Sürekli</a:t>
            </a:r>
            <a:r>
              <a:rPr sz="240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bir</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yönde</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kayıt)</a:t>
            </a:r>
            <a:endParaRPr sz="2400" dirty="0">
              <a:latin typeface="Times New Roman" panose="02020603050405020304" pitchFamily="18" charset="0"/>
              <a:cs typeface="Times New Roman" panose="02020603050405020304" pitchFamily="18" charset="0"/>
            </a:endParaRPr>
          </a:p>
          <a:p>
            <a:pPr marL="698500" lvl="1" indent="-229235">
              <a:lnSpc>
                <a:spcPts val="2610"/>
              </a:lnSpc>
              <a:buFont typeface="Arial MT"/>
              <a:buChar char="•"/>
              <a:tabLst>
                <a:tab pos="698500" algn="l"/>
                <a:tab pos="699135" algn="l"/>
              </a:tabLst>
            </a:pPr>
            <a:r>
              <a:rPr sz="2400" spc="-5" dirty="0">
                <a:latin typeface="Times New Roman" panose="02020603050405020304" pitchFamily="18" charset="0"/>
                <a:cs typeface="Times New Roman" panose="02020603050405020304" pitchFamily="18" charset="0"/>
              </a:rPr>
              <a:t>Sonuçların</a:t>
            </a:r>
            <a:r>
              <a:rPr sz="2400" spc="-3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yanlış</a:t>
            </a:r>
            <a:r>
              <a:rPr sz="2400" spc="-2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yorumlanması</a:t>
            </a:r>
            <a:endParaRPr sz="2400" dirty="0">
              <a:latin typeface="Times New Roman" panose="02020603050405020304" pitchFamily="18" charset="0"/>
              <a:cs typeface="Times New Roman" panose="02020603050405020304" pitchFamily="18" charset="0"/>
            </a:endParaRPr>
          </a:p>
          <a:p>
            <a:pPr marL="762635" lvl="1" indent="-293370">
              <a:lnSpc>
                <a:spcPts val="2610"/>
              </a:lnSpc>
              <a:buFont typeface="Arial MT"/>
              <a:buChar char="•"/>
              <a:tabLst>
                <a:tab pos="762635" algn="l"/>
                <a:tab pos="763270" algn="l"/>
              </a:tabLst>
            </a:pPr>
            <a:r>
              <a:rPr sz="2400" spc="-10" dirty="0">
                <a:latin typeface="Times New Roman" panose="02020603050405020304" pitchFamily="18" charset="0"/>
                <a:cs typeface="Times New Roman" panose="02020603050405020304" pitchFamily="18" charset="0"/>
              </a:rPr>
              <a:t>Araştırmada</a:t>
            </a:r>
            <a:r>
              <a:rPr sz="2400" spc="-2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kullanılan</a:t>
            </a:r>
            <a:r>
              <a:rPr sz="2400" spc="-3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araçların</a:t>
            </a:r>
            <a:r>
              <a:rPr sz="2400" spc="-3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standardize</a:t>
            </a:r>
            <a:r>
              <a:rPr sz="2400" spc="-2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edilmemeleri</a:t>
            </a:r>
            <a:endParaRPr sz="2400" dirty="0">
              <a:latin typeface="Times New Roman" panose="02020603050405020304" pitchFamily="18" charset="0"/>
              <a:cs typeface="Times New Roman" panose="02020603050405020304" pitchFamily="18" charset="0"/>
            </a:endParaRPr>
          </a:p>
          <a:p>
            <a:pPr marL="698500" lvl="1" indent="-229235">
              <a:lnSpc>
                <a:spcPts val="2620"/>
              </a:lnSpc>
              <a:buFont typeface="Arial MT"/>
              <a:buChar char="•"/>
              <a:tabLst>
                <a:tab pos="698500" algn="l"/>
                <a:tab pos="699135" algn="l"/>
              </a:tabLst>
            </a:pPr>
            <a:r>
              <a:rPr sz="2400" spc="-10" dirty="0">
                <a:latin typeface="Times New Roman" panose="02020603050405020304" pitchFamily="18" charset="0"/>
                <a:cs typeface="Times New Roman" panose="02020603050405020304" pitchFamily="18" charset="0"/>
              </a:rPr>
              <a:t>Araştırmacıların</a:t>
            </a:r>
            <a:r>
              <a:rPr sz="2400" spc="-5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denetimlerinin</a:t>
            </a:r>
            <a:r>
              <a:rPr sz="240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yapılmaması</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8" y="705337"/>
            <a:ext cx="11122661" cy="505908"/>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C00000"/>
                </a:solidFill>
                <a:latin typeface="Times New Roman" panose="02020603050405020304" pitchFamily="18" charset="0"/>
                <a:cs typeface="Times New Roman" panose="02020603050405020304" pitchFamily="18" charset="0"/>
              </a:rPr>
              <a:t>Epidemiyolojik</a:t>
            </a:r>
            <a:r>
              <a:rPr sz="3200" spc="-10" dirty="0">
                <a:solidFill>
                  <a:srgbClr val="C00000"/>
                </a:solidFill>
                <a:latin typeface="Times New Roman" panose="02020603050405020304" pitchFamily="18" charset="0"/>
                <a:cs typeface="Times New Roman" panose="02020603050405020304" pitchFamily="18" charset="0"/>
              </a:rPr>
              <a:t> </a:t>
            </a:r>
            <a:r>
              <a:rPr sz="3200" spc="-15" dirty="0">
                <a:solidFill>
                  <a:srgbClr val="C00000"/>
                </a:solidFill>
                <a:latin typeface="Times New Roman" panose="02020603050405020304" pitchFamily="18" charset="0"/>
                <a:cs typeface="Times New Roman" panose="02020603050405020304" pitchFamily="18" charset="0"/>
              </a:rPr>
              <a:t>yöntemlerin</a:t>
            </a:r>
            <a:r>
              <a:rPr sz="3200" spc="-20" dirty="0">
                <a:solidFill>
                  <a:srgbClr val="C00000"/>
                </a:solidFill>
                <a:latin typeface="Times New Roman" panose="02020603050405020304" pitchFamily="18" charset="0"/>
                <a:cs typeface="Times New Roman" panose="02020603050405020304" pitchFamily="18" charset="0"/>
              </a:rPr>
              <a:t> </a:t>
            </a:r>
            <a:r>
              <a:rPr sz="3200" spc="-5" dirty="0">
                <a:solidFill>
                  <a:srgbClr val="C00000"/>
                </a:solidFill>
                <a:latin typeface="Times New Roman" panose="02020603050405020304" pitchFamily="18" charset="0"/>
                <a:cs typeface="Times New Roman" panose="02020603050405020304" pitchFamily="18" charset="0"/>
              </a:rPr>
              <a:t>kullanım</a:t>
            </a:r>
            <a:r>
              <a:rPr sz="3200" dirty="0">
                <a:solidFill>
                  <a:srgbClr val="C00000"/>
                </a:solidFill>
                <a:latin typeface="Times New Roman" panose="02020603050405020304" pitchFamily="18" charset="0"/>
                <a:cs typeface="Times New Roman" panose="02020603050405020304" pitchFamily="18" charset="0"/>
              </a:rPr>
              <a:t> alanları</a:t>
            </a:r>
            <a:endParaRPr sz="3200" dirty="0">
              <a:latin typeface="Times New Roman" panose="02020603050405020304" pitchFamily="18" charset="0"/>
              <a:cs typeface="Times New Roman" panose="02020603050405020304" pitchFamily="18" charset="0"/>
            </a:endParaRPr>
          </a:p>
        </p:txBody>
      </p:sp>
      <p:sp>
        <p:nvSpPr>
          <p:cNvPr id="3" name="object 3"/>
          <p:cNvSpPr txBox="1"/>
          <p:nvPr/>
        </p:nvSpPr>
        <p:spPr>
          <a:xfrm>
            <a:off x="609600" y="1759661"/>
            <a:ext cx="11429999" cy="3272050"/>
          </a:xfrm>
          <a:prstGeom prst="rect">
            <a:avLst/>
          </a:prstGeom>
        </p:spPr>
        <p:txBody>
          <a:bodyPr vert="horz" wrap="square" lIns="0" tIns="12065" rIns="0" bIns="0" rtlCol="0">
            <a:spAutoFit/>
          </a:bodyPr>
          <a:lstStyle/>
          <a:p>
            <a:pPr marL="12065">
              <a:lnSpc>
                <a:spcPts val="3025"/>
              </a:lnSpc>
              <a:spcBef>
                <a:spcPts val="95"/>
              </a:spcBef>
              <a:tabLst>
                <a:tab pos="241935" algn="l"/>
              </a:tabLst>
            </a:pPr>
            <a:r>
              <a:rPr sz="2400" spc="-5" dirty="0">
                <a:latin typeface="Times New Roman" panose="02020603050405020304" pitchFamily="18" charset="0"/>
                <a:cs typeface="Times New Roman" panose="02020603050405020304" pitchFamily="18" charset="0"/>
              </a:rPr>
              <a:t>1.</a:t>
            </a:r>
            <a:r>
              <a:rPr sz="2400" spc="1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Sağlık</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sorunlarının</a:t>
            </a:r>
            <a:r>
              <a:rPr sz="2400" spc="5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zaman</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süreci</a:t>
            </a:r>
            <a:r>
              <a:rPr sz="2400" spc="3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içinde</a:t>
            </a:r>
            <a:r>
              <a:rPr sz="2400" spc="15" dirty="0">
                <a:latin typeface="Times New Roman" panose="02020603050405020304" pitchFamily="18" charset="0"/>
                <a:cs typeface="Times New Roman" panose="02020603050405020304" pitchFamily="18" charset="0"/>
              </a:rPr>
              <a:t> </a:t>
            </a:r>
            <a:r>
              <a:rPr sz="2400" spc="-20" dirty="0" err="1">
                <a:latin typeface="Times New Roman" panose="02020603050405020304" pitchFamily="18" charset="0"/>
                <a:cs typeface="Times New Roman" panose="02020603050405020304" pitchFamily="18" charset="0"/>
              </a:rPr>
              <a:t>gösterdiği</a:t>
            </a:r>
            <a:r>
              <a:rPr sz="2400" spc="15"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değişimin</a:t>
            </a:r>
            <a:r>
              <a:rPr lang="tr-TR" sz="2400" dirty="0">
                <a:latin typeface="Times New Roman" panose="02020603050405020304" pitchFamily="18" charset="0"/>
                <a:cs typeface="Times New Roman" panose="02020603050405020304" pitchFamily="18" charset="0"/>
              </a:rPr>
              <a:t> </a:t>
            </a:r>
            <a:r>
              <a:rPr sz="2400" spc="-5" dirty="0" err="1" smtClean="0">
                <a:latin typeface="Times New Roman" panose="02020603050405020304" pitchFamily="18" charset="0"/>
                <a:cs typeface="Times New Roman" panose="02020603050405020304" pitchFamily="18" charset="0"/>
              </a:rPr>
              <a:t>incelenmesi</a:t>
            </a:r>
            <a:r>
              <a:rPr sz="2400" spc="-5"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12065">
              <a:lnSpc>
                <a:spcPct val="100000"/>
              </a:lnSpc>
              <a:spcBef>
                <a:spcPts val="325"/>
              </a:spcBef>
              <a:tabLst>
                <a:tab pos="241935" algn="l"/>
              </a:tabLst>
            </a:pPr>
            <a:r>
              <a:rPr sz="2400" spc="-5" dirty="0">
                <a:latin typeface="Times New Roman" panose="02020603050405020304" pitchFamily="18" charset="0"/>
                <a:cs typeface="Times New Roman" panose="02020603050405020304" pitchFamily="18" charset="0"/>
              </a:rPr>
              <a:t>2.</a:t>
            </a:r>
            <a:r>
              <a:rPr sz="2400" spc="-15" dirty="0">
                <a:latin typeface="Times New Roman" panose="02020603050405020304" pitchFamily="18" charset="0"/>
                <a:cs typeface="Times New Roman" panose="02020603050405020304" pitchFamily="18" charset="0"/>
              </a:rPr>
              <a:t> </a:t>
            </a:r>
            <a:r>
              <a:rPr sz="2400" spc="-35" dirty="0">
                <a:latin typeface="Times New Roman" panose="02020603050405020304" pitchFamily="18" charset="0"/>
                <a:cs typeface="Times New Roman" panose="02020603050405020304" pitchFamily="18" charset="0"/>
              </a:rPr>
              <a:t>Toplumsal</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tanı,</a:t>
            </a:r>
            <a:endParaRPr sz="2400" dirty="0">
              <a:latin typeface="Times New Roman" panose="02020603050405020304" pitchFamily="18" charset="0"/>
              <a:cs typeface="Times New Roman" panose="02020603050405020304" pitchFamily="18" charset="0"/>
            </a:endParaRPr>
          </a:p>
          <a:p>
            <a:pPr marL="12065">
              <a:lnSpc>
                <a:spcPct val="100000"/>
              </a:lnSpc>
              <a:spcBef>
                <a:spcPts val="335"/>
              </a:spcBef>
              <a:tabLst>
                <a:tab pos="241935" algn="l"/>
              </a:tabLst>
            </a:pPr>
            <a:r>
              <a:rPr sz="2400" spc="-5" dirty="0">
                <a:latin typeface="Times New Roman" panose="02020603050405020304" pitchFamily="18" charset="0"/>
                <a:cs typeface="Times New Roman" panose="02020603050405020304" pitchFamily="18" charset="0"/>
              </a:rPr>
              <a:t>3.</a:t>
            </a:r>
            <a:r>
              <a:rPr sz="2400" spc="1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Bir</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hastalığın</a:t>
            </a:r>
            <a:r>
              <a:rPr sz="2400" spc="1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klinik</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tablosunun</a:t>
            </a:r>
            <a:r>
              <a:rPr sz="2400" spc="5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tam</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olarak</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belirlenmesi,</a:t>
            </a:r>
            <a:endParaRPr sz="2400" dirty="0">
              <a:latin typeface="Times New Roman" panose="02020603050405020304" pitchFamily="18" charset="0"/>
              <a:cs typeface="Times New Roman" panose="02020603050405020304" pitchFamily="18" charset="0"/>
            </a:endParaRPr>
          </a:p>
          <a:p>
            <a:pPr marL="12065">
              <a:lnSpc>
                <a:spcPts val="3025"/>
              </a:lnSpc>
              <a:spcBef>
                <a:spcPts val="330"/>
              </a:spcBef>
              <a:tabLst>
                <a:tab pos="241935" algn="l"/>
              </a:tabLst>
            </a:pPr>
            <a:r>
              <a:rPr sz="2400" spc="-5" dirty="0">
                <a:latin typeface="Times New Roman" panose="02020603050405020304" pitchFamily="18" charset="0"/>
                <a:cs typeface="Times New Roman" panose="02020603050405020304" pitchFamily="18" charset="0"/>
              </a:rPr>
              <a:t>4.</a:t>
            </a:r>
            <a:r>
              <a:rPr sz="2400" spc="1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Kişilerin</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sağlık</a:t>
            </a:r>
            <a:r>
              <a:rPr sz="240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sorunları</a:t>
            </a:r>
            <a:r>
              <a:rPr sz="2400" spc="3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ile</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karşılaşma</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risklerinin</a:t>
            </a:r>
            <a:r>
              <a:rPr sz="2400" spc="50" dirty="0">
                <a:latin typeface="Times New Roman" panose="02020603050405020304" pitchFamily="18" charset="0"/>
                <a:cs typeface="Times New Roman" panose="02020603050405020304" pitchFamily="18" charset="0"/>
              </a:rPr>
              <a:t> </a:t>
            </a:r>
            <a:r>
              <a:rPr sz="2400" spc="-20" dirty="0" err="1">
                <a:latin typeface="Times New Roman" panose="02020603050405020304" pitchFamily="18" charset="0"/>
                <a:cs typeface="Times New Roman" panose="02020603050405020304" pitchFamily="18" charset="0"/>
              </a:rPr>
              <a:t>ve</a:t>
            </a:r>
            <a:r>
              <a:rPr sz="2400" spc="45" dirty="0">
                <a:latin typeface="Times New Roman" panose="02020603050405020304" pitchFamily="18" charset="0"/>
                <a:cs typeface="Times New Roman" panose="02020603050405020304" pitchFamily="18" charset="0"/>
              </a:rPr>
              <a:t> </a:t>
            </a:r>
            <a:r>
              <a:rPr sz="2400" spc="-15" dirty="0" err="1" smtClean="0">
                <a:latin typeface="Times New Roman" panose="02020603050405020304" pitchFamily="18" charset="0"/>
                <a:cs typeface="Times New Roman" panose="02020603050405020304" pitchFamily="18" charset="0"/>
              </a:rPr>
              <a:t>prognozlarının</a:t>
            </a:r>
            <a:r>
              <a:rPr lang="tr-TR" sz="2400" dirty="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tahmini</a:t>
            </a:r>
            <a:r>
              <a:rPr sz="2400" spc="-10"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12065">
              <a:lnSpc>
                <a:spcPct val="100000"/>
              </a:lnSpc>
              <a:spcBef>
                <a:spcPts val="320"/>
              </a:spcBef>
              <a:tabLst>
                <a:tab pos="241935" algn="l"/>
              </a:tabLst>
            </a:pPr>
            <a:r>
              <a:rPr sz="2400" spc="-5" dirty="0">
                <a:latin typeface="Times New Roman" panose="02020603050405020304" pitchFamily="18" charset="0"/>
                <a:cs typeface="Times New Roman" panose="02020603050405020304" pitchFamily="18" charset="0"/>
              </a:rPr>
              <a:t>5.</a:t>
            </a:r>
            <a:r>
              <a:rPr sz="2400" spc="1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Hastalık</a:t>
            </a:r>
            <a:r>
              <a:rPr sz="2400" spc="3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ve</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sağlık</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sorunlarının</a:t>
            </a:r>
            <a:r>
              <a:rPr sz="2400" spc="5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nedenlerinin</a:t>
            </a:r>
            <a:r>
              <a:rPr sz="2400" spc="6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araştırılması,</a:t>
            </a:r>
            <a:endParaRPr sz="2400" dirty="0">
              <a:latin typeface="Times New Roman" panose="02020603050405020304" pitchFamily="18" charset="0"/>
              <a:cs typeface="Times New Roman" panose="02020603050405020304" pitchFamily="18" charset="0"/>
            </a:endParaRPr>
          </a:p>
          <a:p>
            <a:pPr marL="12065">
              <a:lnSpc>
                <a:spcPct val="100000"/>
              </a:lnSpc>
              <a:spcBef>
                <a:spcPts val="340"/>
              </a:spcBef>
              <a:tabLst>
                <a:tab pos="241935" algn="l"/>
              </a:tabLst>
            </a:pPr>
            <a:r>
              <a:rPr sz="2400" spc="-10" dirty="0">
                <a:latin typeface="Times New Roman" panose="02020603050405020304" pitchFamily="18" charset="0"/>
                <a:cs typeface="Times New Roman" panose="02020603050405020304" pitchFamily="18" charset="0"/>
              </a:rPr>
              <a:t>6.Sendromların</a:t>
            </a:r>
            <a:r>
              <a:rPr sz="2400" spc="3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belirlenmesi,</a:t>
            </a:r>
            <a:endParaRPr sz="2400" dirty="0">
              <a:latin typeface="Times New Roman" panose="02020603050405020304" pitchFamily="18" charset="0"/>
              <a:cs typeface="Times New Roman" panose="02020603050405020304" pitchFamily="18" charset="0"/>
            </a:endParaRPr>
          </a:p>
          <a:p>
            <a:pPr marL="12065" marR="739140">
              <a:lnSpc>
                <a:spcPts val="2690"/>
              </a:lnSpc>
              <a:spcBef>
                <a:spcPts val="969"/>
              </a:spcBef>
              <a:tabLst>
                <a:tab pos="241935" algn="l"/>
              </a:tabLst>
            </a:pPr>
            <a:r>
              <a:rPr sz="2400" spc="-5" dirty="0">
                <a:latin typeface="Times New Roman" panose="02020603050405020304" pitchFamily="18" charset="0"/>
                <a:cs typeface="Times New Roman" panose="02020603050405020304" pitchFamily="18" charset="0"/>
              </a:rPr>
              <a:t>7.</a:t>
            </a:r>
            <a:r>
              <a:rPr sz="2400" spc="1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Sağlık</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hizmeti</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sunan</a:t>
            </a:r>
            <a:r>
              <a:rPr sz="2400" spc="3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kişi-kurum</a:t>
            </a:r>
            <a:r>
              <a:rPr sz="2400" spc="6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araç/gereçlerin</a:t>
            </a:r>
            <a:r>
              <a:rPr sz="2400" spc="-5" dirty="0">
                <a:latin typeface="Times New Roman" panose="02020603050405020304" pitchFamily="18" charset="0"/>
                <a:cs typeface="Times New Roman" panose="02020603050405020304" pitchFamily="18" charset="0"/>
              </a:rPr>
              <a:t> </a:t>
            </a:r>
            <a:r>
              <a:rPr sz="2400" spc="-20" dirty="0" err="1">
                <a:latin typeface="Times New Roman" panose="02020603050405020304" pitchFamily="18" charset="0"/>
                <a:cs typeface="Times New Roman" panose="02020603050405020304" pitchFamily="18" charset="0"/>
              </a:rPr>
              <a:t>ve</a:t>
            </a:r>
            <a:r>
              <a:rPr sz="2400" spc="5" dirty="0">
                <a:latin typeface="Times New Roman" panose="02020603050405020304" pitchFamily="18" charset="0"/>
                <a:cs typeface="Times New Roman" panose="02020603050405020304" pitchFamily="18" charset="0"/>
              </a:rPr>
              <a:t> </a:t>
            </a:r>
            <a:r>
              <a:rPr sz="2400" spc="-15" dirty="0" err="1" smtClean="0">
                <a:latin typeface="Times New Roman" panose="02020603050405020304" pitchFamily="18" charset="0"/>
                <a:cs typeface="Times New Roman" panose="02020603050405020304" pitchFamily="18" charset="0"/>
              </a:rPr>
              <a:t>hizmetten</a:t>
            </a:r>
            <a:r>
              <a:rPr lang="tr-TR" sz="2400" spc="-15" dirty="0">
                <a:latin typeface="Times New Roman" panose="02020603050405020304" pitchFamily="18" charset="0"/>
                <a:cs typeface="Times New Roman" panose="02020603050405020304" pitchFamily="18" charset="0"/>
              </a:rPr>
              <a:t> </a:t>
            </a:r>
            <a:r>
              <a:rPr sz="2400" spc="-15" dirty="0" err="1" smtClean="0">
                <a:latin typeface="Times New Roman" panose="02020603050405020304" pitchFamily="18" charset="0"/>
                <a:cs typeface="Times New Roman" panose="02020603050405020304" pitchFamily="18" charset="0"/>
              </a:rPr>
              <a:t>yararlananların</a:t>
            </a:r>
            <a:r>
              <a:rPr sz="2400" spc="15" dirty="0" smtClean="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çeşitli</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özelliklerinin</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değerlendirilmesi</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8" y="705336"/>
            <a:ext cx="10817861" cy="505908"/>
          </a:xfrm>
          <a:prstGeom prst="rect">
            <a:avLst/>
          </a:prstGeom>
        </p:spPr>
        <p:txBody>
          <a:bodyPr vert="horz" wrap="square" lIns="0" tIns="13335" rIns="0" bIns="0" rtlCol="0">
            <a:spAutoFit/>
          </a:bodyPr>
          <a:lstStyle/>
          <a:p>
            <a:pPr marL="12700">
              <a:lnSpc>
                <a:spcPct val="100000"/>
              </a:lnSpc>
              <a:spcBef>
                <a:spcPts val="105"/>
              </a:spcBef>
            </a:pPr>
            <a:r>
              <a:rPr sz="3200" spc="-35" dirty="0">
                <a:solidFill>
                  <a:srgbClr val="C00000"/>
                </a:solidFill>
                <a:latin typeface="Times New Roman" panose="02020603050405020304" pitchFamily="18" charset="0"/>
                <a:cs typeface="Times New Roman" panose="02020603050405020304" pitchFamily="18" charset="0"/>
              </a:rPr>
              <a:t>Kesitsel</a:t>
            </a:r>
            <a:r>
              <a:rPr sz="3200" spc="-100" dirty="0">
                <a:solidFill>
                  <a:srgbClr val="C00000"/>
                </a:solidFill>
                <a:latin typeface="Times New Roman" panose="02020603050405020304" pitchFamily="18" charset="0"/>
                <a:cs typeface="Times New Roman" panose="02020603050405020304" pitchFamily="18" charset="0"/>
              </a:rPr>
              <a:t> </a:t>
            </a:r>
            <a:r>
              <a:rPr sz="3200" spc="-35" dirty="0">
                <a:solidFill>
                  <a:srgbClr val="C00000"/>
                </a:solidFill>
                <a:latin typeface="Times New Roman" panose="02020603050405020304" pitchFamily="18" charset="0"/>
                <a:cs typeface="Times New Roman" panose="02020603050405020304" pitchFamily="18" charset="0"/>
              </a:rPr>
              <a:t>araştırmaların</a:t>
            </a:r>
            <a:r>
              <a:rPr sz="3200" spc="-120" dirty="0">
                <a:solidFill>
                  <a:srgbClr val="C00000"/>
                </a:solidFill>
                <a:latin typeface="Times New Roman" panose="02020603050405020304" pitchFamily="18" charset="0"/>
                <a:cs typeface="Times New Roman" panose="02020603050405020304" pitchFamily="18" charset="0"/>
              </a:rPr>
              <a:t> </a:t>
            </a:r>
            <a:r>
              <a:rPr sz="3200" spc="-40" dirty="0">
                <a:solidFill>
                  <a:srgbClr val="C00000"/>
                </a:solidFill>
                <a:latin typeface="Times New Roman" panose="02020603050405020304" pitchFamily="18" charset="0"/>
                <a:cs typeface="Times New Roman" panose="02020603050405020304" pitchFamily="18" charset="0"/>
              </a:rPr>
              <a:t>genel</a:t>
            </a:r>
            <a:r>
              <a:rPr sz="3200" spc="-90" dirty="0">
                <a:solidFill>
                  <a:srgbClr val="C00000"/>
                </a:solidFill>
                <a:latin typeface="Times New Roman" panose="02020603050405020304" pitchFamily="18" charset="0"/>
                <a:cs typeface="Times New Roman" panose="02020603050405020304" pitchFamily="18" charset="0"/>
              </a:rPr>
              <a:t> </a:t>
            </a:r>
            <a:r>
              <a:rPr sz="3200" spc="-45" dirty="0">
                <a:solidFill>
                  <a:srgbClr val="C00000"/>
                </a:solidFill>
                <a:latin typeface="Times New Roman" panose="02020603050405020304" pitchFamily="18" charset="0"/>
                <a:cs typeface="Times New Roman" panose="02020603050405020304" pitchFamily="18" charset="0"/>
              </a:rPr>
              <a:t>özellikleri</a:t>
            </a:r>
            <a:endParaRPr sz="3200" dirty="0">
              <a:latin typeface="Times New Roman" panose="02020603050405020304" pitchFamily="18" charset="0"/>
              <a:cs typeface="Times New Roman" panose="02020603050405020304" pitchFamily="18" charset="0"/>
            </a:endParaRPr>
          </a:p>
        </p:txBody>
      </p:sp>
      <p:sp>
        <p:nvSpPr>
          <p:cNvPr id="3" name="object 3"/>
          <p:cNvSpPr txBox="1"/>
          <p:nvPr/>
        </p:nvSpPr>
        <p:spPr>
          <a:xfrm>
            <a:off x="929638" y="1756565"/>
            <a:ext cx="10652761" cy="3851910"/>
          </a:xfrm>
          <a:prstGeom prst="rect">
            <a:avLst/>
          </a:prstGeom>
        </p:spPr>
        <p:txBody>
          <a:bodyPr vert="horz" wrap="square" lIns="0" tIns="48895" rIns="0" bIns="0" rtlCol="0">
            <a:spAutoFit/>
          </a:bodyPr>
          <a:lstStyle/>
          <a:p>
            <a:pPr>
              <a:lnSpc>
                <a:spcPct val="100000"/>
              </a:lnSpc>
              <a:spcBef>
                <a:spcPts val="385"/>
              </a:spcBef>
              <a:tabLst>
                <a:tab pos="229235" algn="l"/>
              </a:tabLst>
            </a:pPr>
            <a:r>
              <a:rPr sz="2800" spc="-5" dirty="0">
                <a:latin typeface="Times New Roman" panose="02020603050405020304" pitchFamily="18" charset="0"/>
                <a:cs typeface="Times New Roman" panose="02020603050405020304" pitchFamily="18" charset="0"/>
              </a:rPr>
              <a:t>4.</a:t>
            </a:r>
            <a:r>
              <a:rPr sz="2800" spc="5" dirty="0">
                <a:latin typeface="Times New Roman" panose="02020603050405020304" pitchFamily="18" charset="0"/>
                <a:cs typeface="Times New Roman" panose="02020603050405020304" pitchFamily="18" charset="0"/>
              </a:rPr>
              <a:t> </a:t>
            </a:r>
            <a:r>
              <a:rPr sz="2800" spc="-25" dirty="0">
                <a:latin typeface="Times New Roman" panose="02020603050405020304" pitchFamily="18" charset="0"/>
                <a:cs typeface="Times New Roman" panose="02020603050405020304" pitchFamily="18" charset="0"/>
              </a:rPr>
              <a:t>Araştırmaya</a:t>
            </a:r>
            <a:r>
              <a:rPr sz="2800" spc="20"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katılma</a:t>
            </a:r>
            <a:r>
              <a:rPr sz="2800" spc="-5"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yüzdesi</a:t>
            </a:r>
            <a:r>
              <a:rPr sz="2800" spc="10"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çok</a:t>
            </a:r>
            <a:r>
              <a:rPr sz="2800" spc="-5" dirty="0">
                <a:latin typeface="Times New Roman" panose="02020603050405020304" pitchFamily="18" charset="0"/>
                <a:cs typeface="Times New Roman" panose="02020603050405020304" pitchFamily="18" charset="0"/>
              </a:rPr>
              <a:t> </a:t>
            </a:r>
            <a:r>
              <a:rPr sz="2800" spc="-35" dirty="0">
                <a:latin typeface="Times New Roman" panose="02020603050405020304" pitchFamily="18" charset="0"/>
                <a:cs typeface="Times New Roman" panose="02020603050405020304" pitchFamily="18" charset="0"/>
              </a:rPr>
              <a:t>önemlidir.</a:t>
            </a:r>
            <a:endParaRPr sz="2800" dirty="0">
              <a:latin typeface="Times New Roman" panose="02020603050405020304" pitchFamily="18" charset="0"/>
              <a:cs typeface="Times New Roman" panose="02020603050405020304" pitchFamily="18" charset="0"/>
            </a:endParaRPr>
          </a:p>
          <a:p>
            <a:pPr marL="685800" lvl="1" indent="-229235">
              <a:lnSpc>
                <a:spcPct val="100000"/>
              </a:lnSpc>
              <a:spcBef>
                <a:spcPts val="245"/>
              </a:spcBef>
              <a:buFont typeface="Arial MT"/>
              <a:buChar char="•"/>
              <a:tabLst>
                <a:tab pos="686435" algn="l"/>
              </a:tabLst>
            </a:pPr>
            <a:r>
              <a:rPr sz="2400" spc="-10" dirty="0">
                <a:latin typeface="Times New Roman" panose="02020603050405020304" pitchFamily="18" charset="0"/>
                <a:cs typeface="Times New Roman" panose="02020603050405020304" pitchFamily="18" charset="0"/>
              </a:rPr>
              <a:t>Katılmayanların </a:t>
            </a:r>
            <a:r>
              <a:rPr sz="2400" spc="-5" dirty="0">
                <a:latin typeface="Times New Roman" panose="02020603050405020304" pitchFamily="18" charset="0"/>
                <a:cs typeface="Times New Roman" panose="02020603050405020304" pitchFamily="18" charset="0"/>
              </a:rPr>
              <a:t>hepsi sağlıklı</a:t>
            </a:r>
            <a:r>
              <a:rPr sz="2400" spc="-3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veya </a:t>
            </a:r>
            <a:r>
              <a:rPr sz="2400" spc="-15" dirty="0">
                <a:latin typeface="Times New Roman" panose="02020603050405020304" pitchFamily="18" charset="0"/>
                <a:cs typeface="Times New Roman" panose="02020603050405020304" pitchFamily="18" charset="0"/>
              </a:rPr>
              <a:t>hasta </a:t>
            </a:r>
            <a:r>
              <a:rPr sz="2400" spc="-35" dirty="0">
                <a:latin typeface="Times New Roman" panose="02020603050405020304" pitchFamily="18" charset="0"/>
                <a:cs typeface="Times New Roman" panose="02020603050405020304" pitchFamily="18" charset="0"/>
              </a:rPr>
              <a:t>olabilir.</a:t>
            </a:r>
            <a:endParaRPr sz="2400" dirty="0">
              <a:latin typeface="Times New Roman" panose="02020603050405020304" pitchFamily="18" charset="0"/>
              <a:cs typeface="Times New Roman" panose="02020603050405020304" pitchFamily="18" charset="0"/>
            </a:endParaRPr>
          </a:p>
          <a:p>
            <a:pPr marL="685800" lvl="1" indent="-229235">
              <a:lnSpc>
                <a:spcPct val="100000"/>
              </a:lnSpc>
              <a:spcBef>
                <a:spcPts val="219"/>
              </a:spcBef>
              <a:buFont typeface="Arial MT"/>
              <a:buChar char="•"/>
              <a:tabLst>
                <a:tab pos="686435" algn="l"/>
              </a:tabLst>
            </a:pPr>
            <a:r>
              <a:rPr sz="2400" spc="-10" dirty="0">
                <a:latin typeface="Times New Roman" panose="02020603050405020304" pitchFamily="18" charset="0"/>
                <a:cs typeface="Times New Roman" panose="02020603050405020304" pitchFamily="18" charset="0"/>
              </a:rPr>
              <a:t>Katılmayanların</a:t>
            </a:r>
            <a:r>
              <a:rPr sz="2400" spc="-30"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sosyoekonomik </a:t>
            </a:r>
            <a:r>
              <a:rPr sz="2400" spc="-10" dirty="0">
                <a:latin typeface="Times New Roman" panose="02020603050405020304" pitchFamily="18" charset="0"/>
                <a:cs typeface="Times New Roman" panose="02020603050405020304" pitchFamily="18" charset="0"/>
              </a:rPr>
              <a:t>düzeyi</a:t>
            </a:r>
            <a:r>
              <a:rPr sz="2400" spc="-1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düşük</a:t>
            </a:r>
            <a:r>
              <a:rPr sz="2400" spc="-10"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olabilir.</a:t>
            </a:r>
            <a:endParaRPr sz="2400" dirty="0">
              <a:latin typeface="Times New Roman" panose="02020603050405020304" pitchFamily="18" charset="0"/>
              <a:cs typeface="Times New Roman" panose="02020603050405020304" pitchFamily="18" charset="0"/>
            </a:endParaRPr>
          </a:p>
          <a:p>
            <a:pPr marL="685800" lvl="1" indent="-229235">
              <a:lnSpc>
                <a:spcPct val="100000"/>
              </a:lnSpc>
              <a:spcBef>
                <a:spcPts val="200"/>
              </a:spcBef>
              <a:buFont typeface="Arial MT"/>
              <a:buChar char="•"/>
              <a:tabLst>
                <a:tab pos="686435" algn="l"/>
              </a:tabLst>
            </a:pPr>
            <a:r>
              <a:rPr sz="2400" spc="-10" dirty="0">
                <a:latin typeface="Times New Roman" panose="02020603050405020304" pitchFamily="18" charset="0"/>
                <a:cs typeface="Times New Roman" panose="02020603050405020304" pitchFamily="18" charset="0"/>
              </a:rPr>
              <a:t>Katılmayanların</a:t>
            </a:r>
            <a:r>
              <a:rPr sz="2400" spc="-35" dirty="0">
                <a:latin typeface="Times New Roman" panose="02020603050405020304" pitchFamily="18" charset="0"/>
                <a:cs typeface="Times New Roman" panose="02020603050405020304" pitchFamily="18" charset="0"/>
              </a:rPr>
              <a:t> </a:t>
            </a:r>
            <a:r>
              <a:rPr sz="2400" spc="-20" dirty="0">
                <a:latin typeface="Times New Roman" panose="02020603050405020304" pitchFamily="18" charset="0"/>
                <a:cs typeface="Times New Roman" panose="02020603050405020304" pitchFamily="18" charset="0"/>
              </a:rPr>
              <a:t>sosyal</a:t>
            </a:r>
            <a:r>
              <a:rPr sz="2400" spc="-1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güvenceleri</a:t>
            </a:r>
            <a:r>
              <a:rPr sz="2400"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olmayabilir.</a:t>
            </a:r>
            <a:endParaRPr sz="2400" dirty="0">
              <a:latin typeface="Times New Roman" panose="02020603050405020304" pitchFamily="18" charset="0"/>
              <a:cs typeface="Times New Roman" panose="02020603050405020304" pitchFamily="18" charset="0"/>
            </a:endParaRPr>
          </a:p>
          <a:p>
            <a:pPr marL="685800" lvl="1" indent="-229235">
              <a:lnSpc>
                <a:spcPct val="100000"/>
              </a:lnSpc>
              <a:spcBef>
                <a:spcPts val="220"/>
              </a:spcBef>
              <a:buFont typeface="Arial MT"/>
              <a:buChar char="•"/>
              <a:tabLst>
                <a:tab pos="686435" algn="l"/>
              </a:tabLst>
            </a:pPr>
            <a:r>
              <a:rPr sz="2400" spc="-10" dirty="0">
                <a:latin typeface="Times New Roman" panose="02020603050405020304" pitchFamily="18" charset="0"/>
                <a:cs typeface="Times New Roman" panose="02020603050405020304" pitchFamily="18" charset="0"/>
              </a:rPr>
              <a:t>Uzak</a:t>
            </a:r>
            <a:r>
              <a:rPr sz="2400" spc="-15" dirty="0">
                <a:latin typeface="Times New Roman" panose="02020603050405020304" pitchFamily="18" charset="0"/>
                <a:cs typeface="Times New Roman" panose="02020603050405020304" pitchFamily="18" charset="0"/>
              </a:rPr>
              <a:t> yerde </a:t>
            </a:r>
            <a:r>
              <a:rPr sz="2400" spc="-10" dirty="0">
                <a:latin typeface="Times New Roman" panose="02020603050405020304" pitchFamily="18" charset="0"/>
                <a:cs typeface="Times New Roman" panose="02020603050405020304" pitchFamily="18" charset="0"/>
              </a:rPr>
              <a:t>bulunuyor</a:t>
            </a:r>
            <a:r>
              <a:rPr sz="2400" spc="-5"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olabilirler.</a:t>
            </a:r>
            <a:endParaRPr sz="2400" dirty="0">
              <a:latin typeface="Times New Roman" panose="02020603050405020304" pitchFamily="18" charset="0"/>
              <a:cs typeface="Times New Roman" panose="02020603050405020304" pitchFamily="18" charset="0"/>
            </a:endParaRPr>
          </a:p>
          <a:p>
            <a:pPr>
              <a:lnSpc>
                <a:spcPct val="90000"/>
              </a:lnSpc>
              <a:spcBef>
                <a:spcPts val="970"/>
              </a:spcBef>
              <a:tabLst>
                <a:tab pos="229235" algn="l"/>
              </a:tabLst>
            </a:pPr>
            <a:r>
              <a:rPr sz="2800" spc="-5" dirty="0">
                <a:latin typeface="Times New Roman" panose="02020603050405020304" pitchFamily="18" charset="0"/>
                <a:cs typeface="Times New Roman" panose="02020603050405020304" pitchFamily="18" charset="0"/>
              </a:rPr>
              <a:t>5.</a:t>
            </a:r>
            <a:r>
              <a:rPr sz="2800" spc="10" dirty="0">
                <a:latin typeface="Times New Roman" panose="02020603050405020304" pitchFamily="18" charset="0"/>
                <a:cs typeface="Times New Roman" panose="02020603050405020304" pitchFamily="18" charset="0"/>
              </a:rPr>
              <a:t> </a:t>
            </a:r>
            <a:r>
              <a:rPr sz="2800" spc="-5" dirty="0">
                <a:latin typeface="Times New Roman" panose="02020603050405020304" pitchFamily="18" charset="0"/>
                <a:cs typeface="Times New Roman" panose="02020603050405020304" pitchFamily="18" charset="0"/>
              </a:rPr>
              <a:t>Az</a:t>
            </a:r>
            <a:r>
              <a:rPr sz="2800" spc="5"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masraf</a:t>
            </a:r>
            <a:r>
              <a:rPr sz="2800"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ve</a:t>
            </a:r>
            <a:r>
              <a:rPr sz="2800" spc="5"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personelle</a:t>
            </a:r>
            <a:r>
              <a:rPr sz="2800" spc="20"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çok</a:t>
            </a:r>
            <a:r>
              <a:rPr sz="2800" spc="-5" dirty="0">
                <a:latin typeface="Times New Roman" panose="02020603050405020304" pitchFamily="18" charset="0"/>
                <a:cs typeface="Times New Roman" panose="02020603050405020304" pitchFamily="18" charset="0"/>
              </a:rPr>
              <a:t> </a:t>
            </a:r>
            <a:r>
              <a:rPr sz="2800" spc="-20" dirty="0">
                <a:latin typeface="Times New Roman" panose="02020603050405020304" pitchFamily="18" charset="0"/>
                <a:cs typeface="Times New Roman" panose="02020603050405020304" pitchFamily="18" charset="0"/>
              </a:rPr>
              <a:t>yararlı</a:t>
            </a:r>
            <a:r>
              <a:rPr sz="2800"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bilgiler</a:t>
            </a:r>
            <a:r>
              <a:rPr sz="2800" spc="5" dirty="0">
                <a:latin typeface="Times New Roman" panose="02020603050405020304" pitchFamily="18" charset="0"/>
                <a:cs typeface="Times New Roman" panose="02020603050405020304" pitchFamily="18" charset="0"/>
              </a:rPr>
              <a:t> </a:t>
            </a:r>
            <a:r>
              <a:rPr sz="2800" spc="-5" dirty="0">
                <a:latin typeface="Times New Roman" panose="02020603050405020304" pitchFamily="18" charset="0"/>
                <a:cs typeface="Times New Roman" panose="02020603050405020304" pitchFamily="18" charset="0"/>
              </a:rPr>
              <a:t>elde</a:t>
            </a:r>
            <a:r>
              <a:rPr sz="2800" spc="5" dirty="0">
                <a:latin typeface="Times New Roman" panose="02020603050405020304" pitchFamily="18" charset="0"/>
                <a:cs typeface="Times New Roman" panose="02020603050405020304" pitchFamily="18" charset="0"/>
              </a:rPr>
              <a:t> </a:t>
            </a:r>
            <a:r>
              <a:rPr sz="2800" spc="-5" dirty="0">
                <a:latin typeface="Times New Roman" panose="02020603050405020304" pitchFamily="18" charset="0"/>
                <a:cs typeface="Times New Roman" panose="02020603050405020304" pitchFamily="18" charset="0"/>
              </a:rPr>
              <a:t>etmek</a:t>
            </a:r>
            <a:r>
              <a:rPr sz="2800" dirty="0">
                <a:latin typeface="Times New Roman" panose="02020603050405020304" pitchFamily="18" charset="0"/>
                <a:cs typeface="Times New Roman" panose="02020603050405020304" pitchFamily="18" charset="0"/>
              </a:rPr>
              <a:t> amacı </a:t>
            </a:r>
            <a:r>
              <a:rPr sz="2800" spc="-5" dirty="0">
                <a:latin typeface="Times New Roman" panose="02020603050405020304" pitchFamily="18" charset="0"/>
                <a:cs typeface="Times New Roman" panose="02020603050405020304" pitchFamily="18" charset="0"/>
              </a:rPr>
              <a:t>ile</a:t>
            </a:r>
            <a:r>
              <a:rPr sz="2800" spc="5"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bir </a:t>
            </a:r>
            <a:r>
              <a:rPr sz="2800" spc="-615"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araştırmada</a:t>
            </a:r>
            <a:r>
              <a:rPr sz="2800" spc="5"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birden</a:t>
            </a:r>
            <a:r>
              <a:rPr sz="2800" spc="20" dirty="0">
                <a:latin typeface="Times New Roman" panose="02020603050405020304" pitchFamily="18" charset="0"/>
                <a:cs typeface="Times New Roman" panose="02020603050405020304" pitchFamily="18" charset="0"/>
              </a:rPr>
              <a:t> </a:t>
            </a:r>
            <a:r>
              <a:rPr sz="2800" spc="-15" dirty="0">
                <a:latin typeface="Times New Roman" panose="02020603050405020304" pitchFamily="18" charset="0"/>
                <a:cs typeface="Times New Roman" panose="02020603050405020304" pitchFamily="18" charset="0"/>
              </a:rPr>
              <a:t>fazla hastalık</a:t>
            </a:r>
            <a:r>
              <a:rPr sz="2800" spc="20" dirty="0">
                <a:latin typeface="Times New Roman" panose="02020603050405020304" pitchFamily="18" charset="0"/>
                <a:cs typeface="Times New Roman" panose="02020603050405020304" pitchFamily="18" charset="0"/>
              </a:rPr>
              <a:t> </a:t>
            </a:r>
            <a:r>
              <a:rPr sz="2800" spc="-30" dirty="0">
                <a:latin typeface="Times New Roman" panose="02020603050405020304" pitchFamily="18" charset="0"/>
                <a:cs typeface="Times New Roman" panose="02020603050405020304" pitchFamily="18" charset="0"/>
              </a:rPr>
              <a:t>veya</a:t>
            </a:r>
            <a:r>
              <a:rPr sz="2800" spc="-5"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durumun</a:t>
            </a:r>
            <a:r>
              <a:rPr sz="2800" spc="55" dirty="0">
                <a:latin typeface="Times New Roman" panose="02020603050405020304" pitchFamily="18" charset="0"/>
                <a:cs typeface="Times New Roman" panose="02020603050405020304" pitchFamily="18" charset="0"/>
              </a:rPr>
              <a:t> </a:t>
            </a:r>
            <a:r>
              <a:rPr sz="2800" spc="-10" dirty="0">
                <a:latin typeface="Times New Roman" panose="02020603050405020304" pitchFamily="18" charset="0"/>
                <a:cs typeface="Times New Roman" panose="02020603050405020304" pitchFamily="18" charset="0"/>
              </a:rPr>
              <a:t>görülme</a:t>
            </a:r>
            <a:r>
              <a:rPr sz="2800" spc="10" dirty="0">
                <a:latin typeface="Times New Roman" panose="02020603050405020304" pitchFamily="18" charset="0"/>
                <a:cs typeface="Times New Roman" panose="02020603050405020304" pitchFamily="18" charset="0"/>
              </a:rPr>
              <a:t> </a:t>
            </a:r>
            <a:r>
              <a:rPr sz="2800" spc="-5" dirty="0">
                <a:latin typeface="Times New Roman" panose="02020603050405020304" pitchFamily="18" charset="0"/>
                <a:cs typeface="Times New Roman" panose="02020603050405020304" pitchFamily="18" charset="0"/>
              </a:rPr>
              <a:t>sıklığı </a:t>
            </a:r>
            <a:r>
              <a:rPr sz="2800" dirty="0">
                <a:latin typeface="Times New Roman" panose="02020603050405020304" pitchFamily="18" charset="0"/>
                <a:cs typeface="Times New Roman" panose="02020603050405020304" pitchFamily="18" charset="0"/>
              </a:rPr>
              <a:t> </a:t>
            </a:r>
            <a:r>
              <a:rPr sz="2800" spc="-25" dirty="0">
                <a:latin typeface="Times New Roman" panose="02020603050405020304" pitchFamily="18" charset="0"/>
                <a:cs typeface="Times New Roman" panose="02020603050405020304" pitchFamily="18" charset="0"/>
              </a:rPr>
              <a:t>belirlenebilir.</a:t>
            </a:r>
            <a:endParaRPr sz="2800" dirty="0">
              <a:latin typeface="Times New Roman" panose="02020603050405020304" pitchFamily="18" charset="0"/>
              <a:cs typeface="Times New Roman" panose="02020603050405020304" pitchFamily="18" charset="0"/>
            </a:endParaRPr>
          </a:p>
          <a:p>
            <a:pPr>
              <a:lnSpc>
                <a:spcPct val="100000"/>
              </a:lnSpc>
              <a:spcBef>
                <a:spcPts val="670"/>
              </a:spcBef>
            </a:pPr>
            <a:endParaRPr sz="2800" dirty="0">
              <a:latin typeface="Arial MT"/>
              <a:cs typeface="Arial M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93A299">
                    <a:lumMod val="75000"/>
                  </a:srgbClr>
                </a:solidFill>
              </a:rPr>
              <a:t>Kesitsel araştırmalar</a:t>
            </a:r>
            <a:endParaRPr lang="tr-TR" dirty="0"/>
          </a:p>
        </p:txBody>
      </p:sp>
      <p:sp>
        <p:nvSpPr>
          <p:cNvPr id="3" name="İçerik Yer Tutucusu 2"/>
          <p:cNvSpPr>
            <a:spLocks noGrp="1"/>
          </p:cNvSpPr>
          <p:nvPr>
            <p:ph idx="1"/>
          </p:nvPr>
        </p:nvSpPr>
        <p:spPr/>
        <p:txBody>
          <a:bodyPr/>
          <a:lstStyle/>
          <a:p>
            <a:r>
              <a:rPr lang="tr-TR" dirty="0"/>
              <a:t>Araştırmanın evreni ve örneklemin seçilmesi: Araştırmanın risk altındaki toplumun tümünde mi, yoksa belirli kesiminde mi yapılacağına eldeki olanaklara (zaman, personel, para ve diğer olanaklar) göre karar verilir.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352800"/>
            <a:ext cx="6934200" cy="3232164"/>
          </a:xfrm>
          <a:prstGeom prst="rect">
            <a:avLst/>
          </a:prstGeom>
        </p:spPr>
      </p:pic>
      <p:sp>
        <p:nvSpPr>
          <p:cNvPr id="5" name="Dikdörtgen 4"/>
          <p:cNvSpPr/>
          <p:nvPr/>
        </p:nvSpPr>
        <p:spPr>
          <a:xfrm>
            <a:off x="7239000" y="3939382"/>
            <a:ext cx="4648200" cy="1200329"/>
          </a:xfrm>
          <a:prstGeom prst="rect">
            <a:avLst/>
          </a:prstGeom>
        </p:spPr>
        <p:txBody>
          <a:bodyPr wrap="square">
            <a:spAutoFit/>
          </a:bodyPr>
          <a:lstStyle/>
          <a:p>
            <a:r>
              <a:rPr lang="tr-TR" dirty="0"/>
              <a:t>Elde edilen ölçütler: </a:t>
            </a:r>
          </a:p>
          <a:p>
            <a:r>
              <a:rPr lang="tr-TR" dirty="0" smtClean="0"/>
              <a:t>Toplam </a:t>
            </a:r>
            <a:r>
              <a:rPr lang="tr-TR" dirty="0" err="1" smtClean="0"/>
              <a:t>prevelans</a:t>
            </a:r>
            <a:r>
              <a:rPr lang="tr-TR" dirty="0"/>
              <a:t>=[(</a:t>
            </a:r>
            <a:r>
              <a:rPr lang="tr-TR" dirty="0" err="1"/>
              <a:t>a+c</a:t>
            </a:r>
            <a:r>
              <a:rPr lang="tr-TR" dirty="0"/>
              <a:t>)/</a:t>
            </a:r>
            <a:r>
              <a:rPr lang="tr-TR" dirty="0" err="1"/>
              <a:t>a+b+c+d</a:t>
            </a:r>
            <a:r>
              <a:rPr lang="tr-TR" dirty="0"/>
              <a:t>] x k </a:t>
            </a:r>
            <a:endParaRPr lang="tr-TR" dirty="0" smtClean="0"/>
          </a:p>
          <a:p>
            <a:r>
              <a:rPr lang="tr-TR" dirty="0" smtClean="0"/>
              <a:t>Etken </a:t>
            </a:r>
            <a:r>
              <a:rPr lang="tr-TR" dirty="0"/>
              <a:t>pozitif </a:t>
            </a:r>
            <a:r>
              <a:rPr lang="tr-TR" dirty="0" err="1"/>
              <a:t>prevelans</a:t>
            </a:r>
            <a:r>
              <a:rPr lang="tr-TR" dirty="0"/>
              <a:t>=[a/(</a:t>
            </a:r>
            <a:r>
              <a:rPr lang="tr-TR" dirty="0" err="1"/>
              <a:t>a+b</a:t>
            </a:r>
            <a:r>
              <a:rPr lang="tr-TR" dirty="0"/>
              <a:t>)] x k </a:t>
            </a:r>
          </a:p>
          <a:p>
            <a:r>
              <a:rPr lang="tr-TR" dirty="0" smtClean="0"/>
              <a:t>Etken </a:t>
            </a:r>
            <a:r>
              <a:rPr lang="tr-TR" dirty="0"/>
              <a:t>negatif </a:t>
            </a:r>
            <a:r>
              <a:rPr lang="tr-TR" dirty="0" err="1"/>
              <a:t>prevelans</a:t>
            </a:r>
            <a:r>
              <a:rPr lang="tr-TR" dirty="0"/>
              <a:t>=[c/(</a:t>
            </a:r>
            <a:r>
              <a:rPr lang="tr-TR" dirty="0" err="1"/>
              <a:t>c+d</a:t>
            </a:r>
            <a:r>
              <a:rPr lang="tr-TR" dirty="0"/>
              <a:t>)] x k</a:t>
            </a:r>
          </a:p>
        </p:txBody>
      </p:sp>
    </p:spTree>
    <p:extLst>
      <p:ext uri="{BB962C8B-B14F-4D97-AF65-F5344CB8AC3E}">
        <p14:creationId xmlns:p14="http://schemas.microsoft.com/office/powerpoint/2010/main" val="4415440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Kesitsel araştırma</a:t>
            </a:r>
            <a:endParaRPr lang="tr-TR" dirty="0"/>
          </a:p>
        </p:txBody>
      </p:sp>
      <p:sp>
        <p:nvSpPr>
          <p:cNvPr id="3" name="İçerik Yer Tutucusu 2"/>
          <p:cNvSpPr>
            <a:spLocks noGrp="1"/>
          </p:cNvSpPr>
          <p:nvPr>
            <p:ph idx="1"/>
          </p:nvPr>
        </p:nvSpPr>
        <p:spPr>
          <a:xfrm>
            <a:off x="609600" y="1752601"/>
            <a:ext cx="10972800" cy="4648199"/>
          </a:xfrm>
        </p:spPr>
        <p:txBody>
          <a:bodyPr>
            <a:normAutofit fontScale="92500"/>
          </a:bodyPr>
          <a:lstStyle/>
          <a:p>
            <a:pPr algn="just"/>
            <a:r>
              <a:rPr lang="tr-TR" dirty="0">
                <a:latin typeface="Times New Roman" panose="02020603050405020304" pitchFamily="18" charset="0"/>
                <a:cs typeface="Times New Roman" panose="02020603050405020304" pitchFamily="18" charset="0"/>
              </a:rPr>
              <a:t>Kesitsel araştırmaların yarar ve sakıncaları</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Düzenli </a:t>
            </a:r>
            <a:r>
              <a:rPr lang="tr-TR" dirty="0">
                <a:latin typeface="Times New Roman" panose="02020603050405020304" pitchFamily="18" charset="0"/>
                <a:cs typeface="Times New Roman" panose="02020603050405020304" pitchFamily="18" charset="0"/>
              </a:rPr>
              <a:t>kayıt ve hastalık bildirim sistemi olmayan toplumlarda tüm toplumun veya belirli risk gruplarının sağlık düzeyi veya başka özellikleri konusunda kısa sürede, oldukça düşük maliyetle, yararlı veriler elde edilir. </a:t>
            </a:r>
          </a:p>
          <a:p>
            <a:pPr algn="just"/>
            <a:r>
              <a:rPr lang="tr-TR" dirty="0" smtClean="0">
                <a:latin typeface="Times New Roman" panose="02020603050405020304" pitchFamily="18" charset="0"/>
                <a:cs typeface="Times New Roman" panose="02020603050405020304" pitchFamily="18" charset="0"/>
              </a:rPr>
              <a:t>Birden </a:t>
            </a:r>
            <a:r>
              <a:rPr lang="tr-TR" dirty="0">
                <a:latin typeface="Times New Roman" panose="02020603050405020304" pitchFamily="18" charset="0"/>
                <a:cs typeface="Times New Roman" panose="02020603050405020304" pitchFamily="18" charset="0"/>
              </a:rPr>
              <a:t>fazla sağlık sorununu saptamaya yönelik </a:t>
            </a:r>
            <a:r>
              <a:rPr lang="tr-TR" dirty="0" err="1">
                <a:latin typeface="Times New Roman" panose="02020603050405020304" pitchFamily="18" charset="0"/>
                <a:cs typeface="Times New Roman" panose="02020603050405020304" pitchFamily="18" charset="0"/>
              </a:rPr>
              <a:t>kesitsel</a:t>
            </a:r>
            <a:r>
              <a:rPr lang="tr-TR" dirty="0">
                <a:latin typeface="Times New Roman" panose="02020603050405020304" pitchFamily="18" charset="0"/>
                <a:cs typeface="Times New Roman" panose="02020603050405020304" pitchFamily="18" charset="0"/>
              </a:rPr>
              <a:t> araştırmalar daha ucuza mal olur. </a:t>
            </a:r>
          </a:p>
          <a:p>
            <a:pPr algn="just"/>
            <a:r>
              <a:rPr lang="tr-TR" dirty="0" smtClean="0">
                <a:latin typeface="Times New Roman" panose="02020603050405020304" pitchFamily="18" charset="0"/>
                <a:cs typeface="Times New Roman" panose="02020603050405020304" pitchFamily="18" charset="0"/>
              </a:rPr>
              <a:t>Kesitsel </a:t>
            </a:r>
            <a:r>
              <a:rPr lang="tr-TR" dirty="0">
                <a:latin typeface="Times New Roman" panose="02020603050405020304" pitchFamily="18" charset="0"/>
                <a:cs typeface="Times New Roman" panose="02020603050405020304" pitchFamily="18" charset="0"/>
              </a:rPr>
              <a:t>araştırmalarda genellikle toplumun tümü veya belirli risk gruplarını temsil eden örnekler kullanıldığı için elde edilen sonuçlar topluma veya kendi evrenlerine </a:t>
            </a:r>
            <a:r>
              <a:rPr lang="tr-TR" dirty="0" err="1">
                <a:latin typeface="Times New Roman" panose="02020603050405020304" pitchFamily="18" charset="0"/>
                <a:cs typeface="Times New Roman" panose="02020603050405020304" pitchFamily="18" charset="0"/>
              </a:rPr>
              <a:t>genellenebilir</a:t>
            </a:r>
            <a:r>
              <a:rPr lang="tr-TR" dirty="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araştırmalarda toplum, sadece bir zaman kesitinde ve neden ve sonuç ilişkisi birlikle incelendiği için saptanan </a:t>
            </a:r>
            <a:r>
              <a:rPr lang="tr-TR" dirty="0" err="1">
                <a:latin typeface="Times New Roman" panose="02020603050405020304" pitchFamily="18" charset="0"/>
                <a:cs typeface="Times New Roman" panose="02020603050405020304" pitchFamily="18" charset="0"/>
              </a:rPr>
              <a:t>nedensel</a:t>
            </a:r>
            <a:r>
              <a:rPr lang="tr-TR" dirty="0">
                <a:latin typeface="Times New Roman" panose="02020603050405020304" pitchFamily="18" charset="0"/>
                <a:cs typeface="Times New Roman" panose="02020603050405020304" pitchFamily="18" charset="0"/>
              </a:rPr>
              <a:t> ilişkiler </a:t>
            </a:r>
            <a:r>
              <a:rPr lang="tr-TR" dirty="0" err="1">
                <a:latin typeface="Times New Roman" panose="02020603050405020304" pitchFamily="18" charset="0"/>
                <a:cs typeface="Times New Roman" panose="02020603050405020304" pitchFamily="18" charset="0"/>
              </a:rPr>
              <a:t>kohort</a:t>
            </a:r>
            <a:r>
              <a:rPr lang="tr-TR" dirty="0">
                <a:latin typeface="Times New Roman" panose="02020603050405020304" pitchFamily="18" charset="0"/>
                <a:cs typeface="Times New Roman" panose="02020603050405020304" pitchFamily="18" charset="0"/>
              </a:rPr>
              <a:t> araştırmalarında olduğu kadar güvenilir değildir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Geçmişe dönük olaylarla ilgili bilgiler kişilerden alınıyorsa yanlış veya eksik hatırlamalar olabilir</a:t>
            </a:r>
          </a:p>
        </p:txBody>
      </p:sp>
    </p:spTree>
    <p:extLst>
      <p:ext uri="{BB962C8B-B14F-4D97-AF65-F5344CB8AC3E}">
        <p14:creationId xmlns:p14="http://schemas.microsoft.com/office/powerpoint/2010/main" val="1188005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a:xfrm>
            <a:off x="228600" y="1752601"/>
            <a:ext cx="11353800" cy="4373563"/>
          </a:xfrm>
        </p:spPr>
        <p:txBody>
          <a:bodyPr/>
          <a:lstStyle/>
          <a:p>
            <a:pPr algn="just"/>
            <a:r>
              <a:rPr lang="tr-TR" dirty="0">
                <a:latin typeface="Times New Roman" panose="02020603050405020304" pitchFamily="18" charset="0"/>
                <a:cs typeface="Times New Roman" panose="02020603050405020304" pitchFamily="18" charset="0"/>
              </a:rPr>
              <a:t>Aşağıdaki şekilde bir </a:t>
            </a:r>
            <a:r>
              <a:rPr lang="tr-TR" dirty="0" err="1">
                <a:latin typeface="Times New Roman" panose="02020603050405020304" pitchFamily="18" charset="0"/>
                <a:cs typeface="Times New Roman" panose="02020603050405020304" pitchFamily="18" charset="0"/>
              </a:rPr>
              <a:t>kesitsel</a:t>
            </a:r>
            <a:r>
              <a:rPr lang="tr-TR" dirty="0">
                <a:latin typeface="Times New Roman" panose="02020603050405020304" pitchFamily="18" charset="0"/>
                <a:cs typeface="Times New Roman" panose="02020603050405020304" pitchFamily="18" charset="0"/>
              </a:rPr>
              <a:t> araştırma dizaynı görülmektedir. Şekilde görüldüğü gibi nüfusu 7.000.000 olan bir bölgede Akciğer kanseri sıklığını tespit etmek amacı ile uygun örnekleme yöntemleri ile 10.000 kişi araştırma kapsamına alınmış ve bu kişilere çeşitli tanı yöntemleri kullanılarak (</a:t>
            </a:r>
            <a:r>
              <a:rPr lang="tr-TR" dirty="0" err="1">
                <a:latin typeface="Times New Roman" panose="02020603050405020304" pitchFamily="18" charset="0"/>
                <a:cs typeface="Times New Roman" panose="02020603050405020304" pitchFamily="18" charset="0"/>
              </a:rPr>
              <a:t>anamnez</a:t>
            </a:r>
            <a:r>
              <a:rPr lang="tr-TR" dirty="0">
                <a:latin typeface="Times New Roman" panose="02020603050405020304" pitchFamily="18" charset="0"/>
                <a:cs typeface="Times New Roman" panose="02020603050405020304" pitchFamily="18" charset="0"/>
              </a:rPr>
              <a:t>, fizik muayene, radyolojik tetkik, tomografi) akciğer kanseri olanlar tespit edilmiştir. Bu toplumda akciğer kanseri sıklığı tespit edildikten sonra akciğer kanseri ile sigara arasındaki ilişkiyi değerlendirmek amacı ile sigara içen ve sigara içmeyenlerde akciğer kanseri görülme sıklıkları </a:t>
            </a:r>
            <a:r>
              <a:rPr lang="tr-TR" dirty="0" err="1">
                <a:latin typeface="Times New Roman" panose="02020603050405020304" pitchFamily="18" charset="0"/>
                <a:cs typeface="Times New Roman" panose="02020603050405020304" pitchFamily="18" charset="0"/>
              </a:rPr>
              <a:t>bulunmuşturAraştırma</a:t>
            </a:r>
            <a:r>
              <a:rPr lang="tr-TR" dirty="0">
                <a:latin typeface="Times New Roman" panose="02020603050405020304" pitchFamily="18" charset="0"/>
                <a:cs typeface="Times New Roman" panose="02020603050405020304" pitchFamily="18" charset="0"/>
              </a:rPr>
              <a:t> sonuçlarına göre aşağıdaki dört gözlü tablo elde edilmiştir. </a:t>
            </a:r>
          </a:p>
        </p:txBody>
      </p:sp>
    </p:spTree>
    <p:extLst>
      <p:ext uri="{BB962C8B-B14F-4D97-AF65-F5344CB8AC3E}">
        <p14:creationId xmlns:p14="http://schemas.microsoft.com/office/powerpoint/2010/main" val="2073397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32205"/>
            <a:ext cx="9463440" cy="6825795"/>
          </a:xfrm>
        </p:spPr>
      </p:pic>
    </p:spTree>
    <p:extLst>
      <p:ext uri="{BB962C8B-B14F-4D97-AF65-F5344CB8AC3E}">
        <p14:creationId xmlns:p14="http://schemas.microsoft.com/office/powerpoint/2010/main" val="2890822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çözüm</a:t>
            </a:r>
            <a:endParaRPr lang="tr-TR" dirty="0"/>
          </a:p>
        </p:txBody>
      </p:sp>
      <p:sp>
        <p:nvSpPr>
          <p:cNvPr id="3" name="İçerik Yer Tutucusu 2"/>
          <p:cNvSpPr>
            <a:spLocks noGrp="1"/>
          </p:cNvSpPr>
          <p:nvPr>
            <p:ph idx="1"/>
          </p:nvPr>
        </p:nvSpPr>
        <p:spPr/>
        <p:txBody>
          <a:bodyPr>
            <a:normAutofit fontScale="92500"/>
          </a:bodyPr>
          <a:lstStyle/>
          <a:p>
            <a:pPr algn="just"/>
            <a:r>
              <a:rPr lang="tr-TR" dirty="0"/>
              <a:t>Akciğer kanseri sıklığı (</a:t>
            </a:r>
            <a:r>
              <a:rPr lang="tr-TR" dirty="0" err="1"/>
              <a:t>Prevalans</a:t>
            </a:r>
            <a:r>
              <a:rPr lang="tr-TR" dirty="0"/>
              <a:t>)= (A+C) / (A+B+C+D) = (1500+500) / 10000 = %20 </a:t>
            </a:r>
            <a:endParaRPr lang="tr-TR" dirty="0" smtClean="0"/>
          </a:p>
          <a:p>
            <a:pPr algn="just"/>
            <a:r>
              <a:rPr lang="tr-TR" dirty="0" smtClean="0"/>
              <a:t>Sigara </a:t>
            </a:r>
            <a:r>
              <a:rPr lang="tr-TR" dirty="0"/>
              <a:t>içenlerde Akciğer kanseri sıklığı = A / (A+B) = 1500 / 3500 =%42.8 </a:t>
            </a:r>
            <a:endParaRPr lang="tr-TR" dirty="0" smtClean="0"/>
          </a:p>
          <a:p>
            <a:pPr algn="just"/>
            <a:r>
              <a:rPr lang="tr-TR" dirty="0" smtClean="0"/>
              <a:t>Sigara </a:t>
            </a:r>
            <a:r>
              <a:rPr lang="tr-TR" dirty="0"/>
              <a:t>içmeyenlerde Akciğer kanseri sıklığı= C / (C+D) = 500 / 6500 = %7.7 </a:t>
            </a:r>
            <a:endParaRPr lang="tr-TR" dirty="0" smtClean="0"/>
          </a:p>
          <a:p>
            <a:pPr algn="just"/>
            <a:r>
              <a:rPr lang="tr-TR" dirty="0" smtClean="0"/>
              <a:t>Araştırma </a:t>
            </a:r>
            <a:r>
              <a:rPr lang="tr-TR" dirty="0"/>
              <a:t>sonuçlarına göre Akciğer kanseri </a:t>
            </a:r>
            <a:r>
              <a:rPr lang="tr-TR" dirty="0" err="1"/>
              <a:t>prevalansı</a:t>
            </a:r>
            <a:r>
              <a:rPr lang="tr-TR" dirty="0"/>
              <a:t> %20 </a:t>
            </a:r>
            <a:r>
              <a:rPr lang="tr-TR" dirty="0" smtClean="0"/>
              <a:t>olarak </a:t>
            </a:r>
            <a:r>
              <a:rPr lang="tr-TR" dirty="0"/>
              <a:t>tespit edilmiştir. </a:t>
            </a:r>
            <a:endParaRPr lang="tr-TR" dirty="0" smtClean="0"/>
          </a:p>
          <a:p>
            <a:pPr algn="just"/>
            <a:r>
              <a:rPr lang="tr-TR" dirty="0" smtClean="0"/>
              <a:t>Diğer </a:t>
            </a:r>
            <a:r>
              <a:rPr lang="tr-TR" dirty="0"/>
              <a:t>taraftan sigara içenlerde akciğer kanseri sıklığı (%42.8) sigara içmeyenlerdeki akciğer kanseri sıklığına (%7.7) göre daha yüksek bulunmuş olup sigaranın akciğer kanseri oluşumunda rol oynadığı sonucuna varılabilir. </a:t>
            </a:r>
            <a:endParaRPr lang="tr-TR" dirty="0" smtClean="0"/>
          </a:p>
          <a:p>
            <a:pPr algn="just"/>
            <a:r>
              <a:rPr lang="tr-TR" dirty="0" smtClean="0"/>
              <a:t>Sigara </a:t>
            </a:r>
            <a:r>
              <a:rPr lang="tr-TR" dirty="0"/>
              <a:t>ile Akciğer kanseri arasındaki ilişki daha sağlıklı olarak vaka-kontrol veya </a:t>
            </a:r>
            <a:r>
              <a:rPr lang="tr-TR" dirty="0" err="1"/>
              <a:t>kohort</a:t>
            </a:r>
            <a:r>
              <a:rPr lang="tr-TR" dirty="0"/>
              <a:t> araştırmaları düzenlenerek sağlanabilir. </a:t>
            </a:r>
          </a:p>
        </p:txBody>
      </p:sp>
    </p:spTree>
    <p:extLst>
      <p:ext uri="{BB962C8B-B14F-4D97-AF65-F5344CB8AC3E}">
        <p14:creationId xmlns:p14="http://schemas.microsoft.com/office/powerpoint/2010/main" val="5961942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DENEYSEL ARAŞTIRMALAR</a:t>
            </a:r>
          </a:p>
        </p:txBody>
      </p:sp>
      <p:sp>
        <p:nvSpPr>
          <p:cNvPr id="3" name="İçerik Yer Tutucusu 2"/>
          <p:cNvSpPr>
            <a:spLocks noGrp="1"/>
          </p:cNvSpPr>
          <p:nvPr>
            <p:ph idx="1"/>
          </p:nvPr>
        </p:nvSpPr>
        <p:spPr>
          <a:xfrm>
            <a:off x="609600" y="1752601"/>
            <a:ext cx="10972800" cy="4876799"/>
          </a:xfrm>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Deneysel çalışmalar, insan sağlığını etkileyen bir ya da birkaç etmeni aktif olarak değiştirerek etkilerini ölçmek için yapılan çalışmalardır.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Bir hastalıkta yeni bir tedavi yönteminin etkisinin ölçülmesi gibi.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Epidemiyolojide </a:t>
            </a:r>
            <a:r>
              <a:rPr lang="tr-TR" dirty="0">
                <a:latin typeface="Times New Roman" panose="02020603050405020304" pitchFamily="18" charset="0"/>
                <a:cs typeface="Times New Roman" panose="02020603050405020304" pitchFamily="18" charset="0"/>
              </a:rPr>
              <a:t>deney uygulama, diğer bilim dallarında ki deney düzenlemelerine benzer, ancak epidemiyoloji insanlar üstünde çalışır ve insanların denek olarak kullanılabilmesi her zaman mümkün değildir.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nedenledir ki epidemiyolojik çalışmaların pek çoğu gözlemsel niteliktedir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Müdahale </a:t>
            </a:r>
            <a:r>
              <a:rPr lang="tr-TR" dirty="0">
                <a:latin typeface="Times New Roman" panose="02020603050405020304" pitchFamily="18" charset="0"/>
                <a:cs typeface="Times New Roman" panose="02020603050405020304" pitchFamily="18" charset="0"/>
              </a:rPr>
              <a:t>araştırmalarında etkinliği ölçülecek yöntemin uygulandığı grup, deney grubu; uygulanmadığı grup ise "kontrol" veya '’karşılaştırma'' grubu adını alır.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Deneysel </a:t>
            </a:r>
            <a:r>
              <a:rPr lang="tr-TR" dirty="0">
                <a:latin typeface="Times New Roman" panose="02020603050405020304" pitchFamily="18" charset="0"/>
                <a:cs typeface="Times New Roman" panose="02020603050405020304" pitchFamily="18" charset="0"/>
              </a:rPr>
              <a:t>çalışma türleri: Deneysel çalışmalar genellikle hem tedavi edici hem de koruyucu amaçlı olur. Tedavi edici deneyler, belirli hastalarda bir etmenin ya da girişimin hastalığın belirtilerinin ve bulguların azaltılması, yinelenmesinin önlenmesi ya da hastalıktan olası ölüm riskini azaltılmasına olan etkisinin belirlenmesi ya da ölçülmesi amacı ile yapılır. Koruyucu deney bir etmenin ya da girişimin belirli hastalığı olmayan kişilerde hastalık oluş ve gelişme riskini azaltıp azaltmayacağının değerlendirilmesi için yapılır. Bu nedenle koruyucu deneyler hastalık oluşma riski yüksek sağlıklı bireylerde yapılır.</a:t>
            </a:r>
          </a:p>
        </p:txBody>
      </p:sp>
    </p:spTree>
    <p:extLst>
      <p:ext uri="{BB962C8B-B14F-4D97-AF65-F5344CB8AC3E}">
        <p14:creationId xmlns:p14="http://schemas.microsoft.com/office/powerpoint/2010/main" val="3521543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METODOLOJİK ARAŞTIRMALAR</a:t>
            </a:r>
          </a:p>
        </p:txBody>
      </p:sp>
      <p:sp>
        <p:nvSpPr>
          <p:cNvPr id="3" name="İçerik Yer Tutucusu 2"/>
          <p:cNvSpPr>
            <a:spLocks noGrp="1"/>
          </p:cNvSpPr>
          <p:nvPr>
            <p:ph idx="1"/>
          </p:nvPr>
        </p:nvSpPr>
        <p:spPr>
          <a:xfrm>
            <a:off x="381000" y="1752601"/>
            <a:ext cx="11353800" cy="4800599"/>
          </a:xfrm>
        </p:spPr>
        <p:txBody>
          <a:bodyPr>
            <a:normAutofit fontScale="92500" lnSpcReduction="10000"/>
          </a:bodyPr>
          <a:lstStyle/>
          <a:p>
            <a:pPr algn="just"/>
            <a:r>
              <a:rPr lang="tr-TR" dirty="0">
                <a:latin typeface="Times New Roman" panose="02020603050405020304" pitchFamily="18" charset="0"/>
                <a:cs typeface="Times New Roman" panose="02020603050405020304" pitchFamily="18" charset="0"/>
              </a:rPr>
              <a:t>Hastalıkların teşhisinde veya hastalarla sağlamların ayırt edilmesinde çeşitli fizik muayene yöntemleri ve laboratuvar yöntemleri kullanılır.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yöntemlerin kişiye doğru tanı koymada ne kadar geçerli oldukları ve bu yöntemleri kullanan kişilerden kaynaklanan gözlem-ölçüm hatalarının boyutunun ne oranda olduğunu belirlemek için yapılan araştırmalara metodolojik araştırmalar adı verilir.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grupta geçerlik ve güvenirlik araştırmaları yer alır.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Geçerlilik</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Gözlem veya </a:t>
            </a:r>
            <a:r>
              <a:rPr lang="tr-TR" dirty="0">
                <a:latin typeface="Times New Roman" panose="02020603050405020304" pitchFamily="18" charset="0"/>
                <a:cs typeface="Times New Roman" panose="02020603050405020304" pitchFamily="18" charset="0"/>
              </a:rPr>
              <a:t>ölçüm yapılırken kullanılacak test-yöntem, kimin gerçekten hasta, kimin gerçekten sağlam olduğunu saptayabilmelidir.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Geçerliliğin </a:t>
            </a:r>
            <a:r>
              <a:rPr lang="tr-TR" dirty="0">
                <a:latin typeface="Times New Roman" panose="02020603050405020304" pitchFamily="18" charset="0"/>
                <a:cs typeface="Times New Roman" panose="02020603050405020304" pitchFamily="18" charset="0"/>
              </a:rPr>
              <a:t>iki bileşeni vardır: </a:t>
            </a:r>
            <a:r>
              <a:rPr lang="tr-TR" dirty="0" err="1">
                <a:latin typeface="Times New Roman" panose="02020603050405020304" pitchFamily="18" charset="0"/>
                <a:cs typeface="Times New Roman" panose="02020603050405020304" pitchFamily="18" charset="0"/>
              </a:rPr>
              <a:t>Sensitivite</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Spesifisite</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Sensitivite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(hassasiyet, duyarlılık): Geçerliliği belirlenecek olan ölçüm yönteminin hasta olanlardan ne kadarını gerçekten hasta olarak saptayabildiğini gösterir. </a:t>
            </a:r>
            <a:endParaRPr lang="tr-TR" dirty="0" smtClean="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Spesifisite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(Seçicilik): </a:t>
            </a:r>
            <a:r>
              <a:rPr lang="tr-TR" dirty="0" err="1">
                <a:latin typeface="Times New Roman" panose="02020603050405020304" pitchFamily="18" charset="0"/>
                <a:cs typeface="Times New Roman" panose="02020603050405020304" pitchFamily="18" charset="0"/>
              </a:rPr>
              <a:t>Geçerliliğisaptanacak</a:t>
            </a:r>
            <a:r>
              <a:rPr lang="tr-TR" dirty="0">
                <a:latin typeface="Times New Roman" panose="02020603050405020304" pitchFamily="18" charset="0"/>
                <a:cs typeface="Times New Roman" panose="02020603050405020304" pitchFamily="18" charset="0"/>
              </a:rPr>
              <a:t> olan yeni ölçüm yönteminin, sağlam olanlardan ne kadarını doğru olarak (sağlam) saptayabildiğini gösterir</a:t>
            </a:r>
            <a:r>
              <a:rPr lang="tr-TR" dirty="0"/>
              <a:t>.</a:t>
            </a:r>
          </a:p>
        </p:txBody>
      </p:sp>
    </p:spTree>
    <p:extLst>
      <p:ext uri="{BB962C8B-B14F-4D97-AF65-F5344CB8AC3E}">
        <p14:creationId xmlns:p14="http://schemas.microsoft.com/office/powerpoint/2010/main" val="42722216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93A299">
                    <a:lumMod val="75000"/>
                  </a:srgbClr>
                </a:solidFill>
              </a:rPr>
              <a:t>METODOLOJİK ARAŞTIRMALAR</a:t>
            </a:r>
            <a:endParaRPr lang="tr-TR" dirty="0"/>
          </a:p>
        </p:txBody>
      </p:sp>
      <p:sp>
        <p:nvSpPr>
          <p:cNvPr id="3" name="İçerik Yer Tutucusu 2"/>
          <p:cNvSpPr>
            <a:spLocks noGrp="1"/>
          </p:cNvSpPr>
          <p:nvPr>
            <p:ph idx="1"/>
          </p:nvPr>
        </p:nvSpPr>
        <p:spPr>
          <a:xfrm>
            <a:off x="609600" y="1752601"/>
            <a:ext cx="10972800" cy="4724399"/>
          </a:xfrm>
        </p:spPr>
        <p:txBody>
          <a:bodyPr>
            <a:normAutofit fontScale="85000" lnSpcReduction="20000"/>
          </a:bodyPr>
          <a:lstStyle/>
          <a:p>
            <a:pPr algn="just"/>
            <a:r>
              <a:rPr lang="tr-TR" dirty="0"/>
              <a:t>İdeal bir tarama testinin %100 duyarlı ve seçici olması istenirse de bu pratikte ulaşılması güç olan bir orandır. Bir testin duyarlılığı yükseldikçe seçiciliği, seçiciliği yükseldikçe duyarlılığı azalmaktadır. </a:t>
            </a:r>
            <a:endParaRPr lang="tr-TR" dirty="0" smtClean="0"/>
          </a:p>
          <a:p>
            <a:pPr algn="just"/>
            <a:r>
              <a:rPr lang="tr-TR" dirty="0" smtClean="0"/>
              <a:t>Güvenilirlik</a:t>
            </a:r>
            <a:r>
              <a:rPr lang="tr-TR" dirty="0"/>
              <a:t>: Bilgilerin tutarlı ya da kararlı olmasına güvenilirlik denir. </a:t>
            </a:r>
            <a:endParaRPr lang="tr-TR" dirty="0" smtClean="0"/>
          </a:p>
          <a:p>
            <a:pPr algn="just"/>
            <a:r>
              <a:rPr lang="tr-TR" dirty="0" smtClean="0"/>
              <a:t>Güvenilirlik</a:t>
            </a:r>
            <a:r>
              <a:rPr lang="tr-TR" dirty="0"/>
              <a:t>, bilgilerin yinelenebilir olmasıdır. Bu da uygulanan bir testin birden çok uygulamasında hep aynı ya da yakın sonucu vermesidir</a:t>
            </a:r>
            <a:r>
              <a:rPr lang="tr-TR" dirty="0" smtClean="0"/>
              <a:t>.</a:t>
            </a:r>
          </a:p>
          <a:p>
            <a:pPr algn="just"/>
            <a:r>
              <a:rPr lang="tr-TR" dirty="0"/>
              <a:t>Gözlem ve ölçümler aynı koşullarda tekrar edildiğinde aynı sonuçların alınmasını etkileyen bazı faktörler vardır: </a:t>
            </a:r>
            <a:endParaRPr lang="tr-TR" dirty="0" smtClean="0"/>
          </a:p>
          <a:p>
            <a:pPr algn="just"/>
            <a:r>
              <a:rPr lang="tr-TR" dirty="0" smtClean="0"/>
              <a:t>Ölçme </a:t>
            </a:r>
            <a:r>
              <a:rPr lang="tr-TR" dirty="0"/>
              <a:t>için kullanılan araç-gereçlerin doğruluğu (tıbbi alet ve solüsyonların, vb. bozuk olmaması, anket, vb. veri toplama araçlarının iyi hazırlanması) </a:t>
            </a:r>
            <a:endParaRPr lang="tr-TR" dirty="0" smtClean="0"/>
          </a:p>
          <a:p>
            <a:pPr algn="just"/>
            <a:r>
              <a:rPr lang="tr-TR" dirty="0" smtClean="0"/>
              <a:t>Gözlenen/ölçülen </a:t>
            </a:r>
            <a:r>
              <a:rPr lang="tr-TR" dirty="0"/>
              <a:t>değişkenin biyolojik olarak veya fizik koşullara göre varyasyon gösterip göstermemesi </a:t>
            </a:r>
          </a:p>
          <a:p>
            <a:pPr algn="just"/>
            <a:r>
              <a:rPr lang="tr-TR" dirty="0" smtClean="0"/>
              <a:t>Aynı </a:t>
            </a:r>
            <a:r>
              <a:rPr lang="tr-TR" dirty="0"/>
              <a:t>hastalığın farklı şekillerde klinik seyir göstermesi ve bilgi veren kişilerden kaynaklanan hatalar </a:t>
            </a:r>
          </a:p>
          <a:p>
            <a:pPr algn="just"/>
            <a:r>
              <a:rPr lang="tr-TR" dirty="0" smtClean="0"/>
              <a:t>Gözlem </a:t>
            </a:r>
            <a:r>
              <a:rPr lang="tr-TR" dirty="0"/>
              <a:t>ve ölçümleri yapan kişilerden (gözlemci) kaynaklanan varyasyon Rutin hizmet sunarken veya bir araştırma yaparken çeşitli ölçümleri yapmak için genelde araç- gereçlerin önceden kontrol edilmesi ve varsa bozuklukların giderilmesi gerekir.</a:t>
            </a:r>
          </a:p>
        </p:txBody>
      </p:sp>
    </p:spTree>
    <p:extLst>
      <p:ext uri="{BB962C8B-B14F-4D97-AF65-F5344CB8AC3E}">
        <p14:creationId xmlns:p14="http://schemas.microsoft.com/office/powerpoint/2010/main" val="24796151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72200" y="3164633"/>
            <a:ext cx="5299229" cy="1039427"/>
          </a:xfrm>
        </p:spPr>
        <p:txBody>
          <a:bodyPr/>
          <a:lstStyle/>
          <a:p>
            <a:r>
              <a:rPr lang="tr-TR" dirty="0" smtClean="0"/>
              <a:t>Teşekkürler </a:t>
            </a:r>
            <a:endParaRPr lang="tr-TR" dirty="0"/>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400" y="1676400"/>
            <a:ext cx="4070291" cy="5082802"/>
          </a:xfrm>
          <a:prstGeom prst="ellipse">
            <a:avLst/>
          </a:prstGeom>
          <a:ln>
            <a:noFill/>
          </a:ln>
          <a:effectLst>
            <a:softEdge rad="112500"/>
          </a:effectLst>
        </p:spPr>
      </p:pic>
    </p:spTree>
    <p:extLst>
      <p:ext uri="{BB962C8B-B14F-4D97-AF65-F5344CB8AC3E}">
        <p14:creationId xmlns:p14="http://schemas.microsoft.com/office/powerpoint/2010/main" val="3559211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8" y="705337"/>
            <a:ext cx="11122661" cy="505908"/>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C00000"/>
                </a:solidFill>
                <a:latin typeface="Times New Roman" panose="02020603050405020304" pitchFamily="18" charset="0"/>
                <a:cs typeface="Times New Roman" panose="02020603050405020304" pitchFamily="18" charset="0"/>
              </a:rPr>
              <a:t>Epidemiyolojik</a:t>
            </a:r>
            <a:r>
              <a:rPr sz="3200" spc="5" dirty="0">
                <a:solidFill>
                  <a:srgbClr val="C00000"/>
                </a:solidFill>
                <a:latin typeface="Times New Roman" panose="02020603050405020304" pitchFamily="18" charset="0"/>
                <a:cs typeface="Times New Roman" panose="02020603050405020304" pitchFamily="18" charset="0"/>
              </a:rPr>
              <a:t> </a:t>
            </a:r>
            <a:r>
              <a:rPr sz="3200" spc="-5" dirty="0">
                <a:solidFill>
                  <a:srgbClr val="C00000"/>
                </a:solidFill>
                <a:latin typeface="Times New Roman" panose="02020603050405020304" pitchFamily="18" charset="0"/>
                <a:cs typeface="Times New Roman" panose="02020603050405020304" pitchFamily="18" charset="0"/>
              </a:rPr>
              <a:t>araştırmaların</a:t>
            </a:r>
            <a:r>
              <a:rPr sz="3200" spc="-30" dirty="0">
                <a:solidFill>
                  <a:srgbClr val="C00000"/>
                </a:solidFill>
                <a:latin typeface="Times New Roman" panose="02020603050405020304" pitchFamily="18" charset="0"/>
                <a:cs typeface="Times New Roman" panose="02020603050405020304" pitchFamily="18" charset="0"/>
              </a:rPr>
              <a:t> </a:t>
            </a:r>
            <a:r>
              <a:rPr sz="3200" dirty="0">
                <a:solidFill>
                  <a:srgbClr val="C00000"/>
                </a:solidFill>
                <a:latin typeface="Times New Roman" panose="02020603050405020304" pitchFamily="18" charset="0"/>
                <a:cs typeface="Times New Roman" panose="02020603050405020304" pitchFamily="18" charset="0"/>
              </a:rPr>
              <a:t>Sınıflandırılması</a:t>
            </a:r>
            <a:endParaRPr sz="3200" dirty="0">
              <a:latin typeface="Times New Roman" panose="02020603050405020304" pitchFamily="18" charset="0"/>
              <a:cs typeface="Times New Roman" panose="02020603050405020304" pitchFamily="18" charset="0"/>
            </a:endParaRPr>
          </a:p>
        </p:txBody>
      </p:sp>
      <p:sp>
        <p:nvSpPr>
          <p:cNvPr id="3" name="object 3"/>
          <p:cNvSpPr txBox="1"/>
          <p:nvPr/>
        </p:nvSpPr>
        <p:spPr>
          <a:xfrm>
            <a:off x="381000" y="1706841"/>
            <a:ext cx="11658599" cy="3069430"/>
          </a:xfrm>
          <a:prstGeom prst="rect">
            <a:avLst/>
          </a:prstGeom>
        </p:spPr>
        <p:txBody>
          <a:bodyPr vert="horz" wrap="square" lIns="0" tIns="98425" rIns="0" bIns="0" rtlCol="0">
            <a:spAutoFit/>
          </a:bodyPr>
          <a:lstStyle/>
          <a:p>
            <a:pPr marL="241300" indent="-229235" algn="just">
              <a:lnSpc>
                <a:spcPct val="100000"/>
              </a:lnSpc>
              <a:spcBef>
                <a:spcPts val="775"/>
              </a:spcBef>
              <a:buFont typeface="Arial MT"/>
              <a:buChar char="•"/>
              <a:tabLst>
                <a:tab pos="241935" algn="l"/>
              </a:tabLst>
            </a:pPr>
            <a:r>
              <a:rPr lang="tr-TR" sz="2400" dirty="0">
                <a:latin typeface="Times New Roman" panose="02020603050405020304" pitchFamily="18" charset="0"/>
                <a:cs typeface="Times New Roman" panose="02020603050405020304" pitchFamily="18" charset="0"/>
              </a:rPr>
              <a:t>Araştırma en genel tanımıyla, birtakım olguların ortaya çıkarılması için bilgilerin aranması ya da bu amaçla yapılan her türlü sistemli çalışmaya verilen isimdir. Bir başka tanımla; “belli amaçlarla ve sistemli süreçler yoluyla veri toplama ve toplanan verilerin </a:t>
            </a:r>
            <a:r>
              <a:rPr lang="tr-TR" sz="2400" dirty="0" err="1" smtClean="0">
                <a:latin typeface="Times New Roman" panose="02020603050405020304" pitchFamily="18" charset="0"/>
                <a:cs typeface="Times New Roman" panose="02020603050405020304" pitchFamily="18" charset="0"/>
              </a:rPr>
              <a:t>analizi”dir</a:t>
            </a:r>
            <a:endParaRPr lang="tr-TR" sz="2400" dirty="0" smtClean="0">
              <a:latin typeface="Times New Roman" panose="02020603050405020304" pitchFamily="18" charset="0"/>
              <a:cs typeface="Times New Roman" panose="02020603050405020304" pitchFamily="18" charset="0"/>
            </a:endParaRPr>
          </a:p>
          <a:p>
            <a:pPr marL="241300" indent="-229235" algn="just">
              <a:lnSpc>
                <a:spcPct val="100000"/>
              </a:lnSpc>
              <a:spcBef>
                <a:spcPts val="775"/>
              </a:spcBef>
              <a:buFont typeface="Arial MT"/>
              <a:buChar char="•"/>
              <a:tabLst>
                <a:tab pos="241935" algn="l"/>
              </a:tabLst>
            </a:pPr>
            <a:r>
              <a:rPr lang="tr-TR" sz="2400" dirty="0">
                <a:latin typeface="Times New Roman" panose="02020603050405020304" pitchFamily="18" charset="0"/>
                <a:cs typeface="Times New Roman" panose="02020603050405020304" pitchFamily="18" charset="0"/>
              </a:rPr>
              <a:t>Araştırılan konuya bağlı olarak birçok epidemiyolojik araştırma deseninden yararlanılabilir</a:t>
            </a:r>
            <a:r>
              <a:rPr lang="tr-TR" sz="2400" dirty="0" smtClean="0">
                <a:latin typeface="Times New Roman" panose="02020603050405020304" pitchFamily="18" charset="0"/>
                <a:cs typeface="Times New Roman" panose="02020603050405020304" pitchFamily="18" charset="0"/>
              </a:rPr>
              <a:t>.</a:t>
            </a:r>
            <a:endParaRPr lang="tr-TR" sz="2400" spc="-5" dirty="0" smtClean="0">
              <a:latin typeface="Times New Roman" panose="02020603050405020304" pitchFamily="18" charset="0"/>
              <a:cs typeface="Times New Roman" panose="02020603050405020304" pitchFamily="18" charset="0"/>
            </a:endParaRPr>
          </a:p>
          <a:p>
            <a:pPr marL="12065">
              <a:lnSpc>
                <a:spcPct val="100000"/>
              </a:lnSpc>
              <a:spcBef>
                <a:spcPts val="775"/>
              </a:spcBef>
              <a:tabLst>
                <a:tab pos="241935" algn="l"/>
              </a:tabLst>
            </a:pPr>
            <a:r>
              <a:rPr sz="2400" spc="-5" dirty="0" smtClean="0">
                <a:latin typeface="Times New Roman" panose="02020603050405020304" pitchFamily="18" charset="0"/>
                <a:cs typeface="Times New Roman" panose="02020603050405020304" pitchFamily="18" charset="0"/>
              </a:rPr>
              <a:t>1.</a:t>
            </a:r>
            <a:r>
              <a:rPr sz="2400" dirty="0" smtClean="0">
                <a:latin typeface="Times New Roman" panose="02020603050405020304" pitchFamily="18" charset="0"/>
                <a:cs typeface="Times New Roman" panose="02020603050405020304" pitchFamily="18" charset="0"/>
              </a:rPr>
              <a:t> </a:t>
            </a:r>
            <a:r>
              <a:rPr sz="2400" spc="-10" dirty="0" err="1" smtClean="0">
                <a:latin typeface="Times New Roman" panose="02020603050405020304" pitchFamily="18" charset="0"/>
                <a:cs typeface="Times New Roman" panose="02020603050405020304" pitchFamily="18" charset="0"/>
              </a:rPr>
              <a:t>Gözlemsel</a:t>
            </a:r>
            <a:r>
              <a:rPr sz="2400" spc="-5" dirty="0" smtClean="0">
                <a:latin typeface="Times New Roman" panose="02020603050405020304" pitchFamily="18" charset="0"/>
                <a:cs typeface="Times New Roman" panose="02020603050405020304" pitchFamily="18" charset="0"/>
              </a:rPr>
              <a:t> </a:t>
            </a:r>
            <a:r>
              <a:rPr sz="2400" spc="-15" dirty="0" err="1" smtClean="0">
                <a:latin typeface="Times New Roman" panose="02020603050405020304" pitchFamily="18" charset="0"/>
                <a:cs typeface="Times New Roman" panose="02020603050405020304" pitchFamily="18" charset="0"/>
              </a:rPr>
              <a:t>araştırmalar</a:t>
            </a:r>
            <a:endParaRPr sz="2400" dirty="0" smtClean="0">
              <a:latin typeface="Times New Roman" panose="02020603050405020304" pitchFamily="18" charset="0"/>
              <a:cs typeface="Times New Roman" panose="02020603050405020304" pitchFamily="18" charset="0"/>
            </a:endParaRPr>
          </a:p>
          <a:p>
            <a:pPr marL="12065">
              <a:lnSpc>
                <a:spcPct val="100000"/>
              </a:lnSpc>
              <a:spcBef>
                <a:spcPts val="675"/>
              </a:spcBef>
              <a:tabLst>
                <a:tab pos="241935" algn="l"/>
              </a:tabLst>
            </a:pPr>
            <a:r>
              <a:rPr sz="2400" spc="-5" dirty="0" smtClean="0">
                <a:latin typeface="Times New Roman" panose="02020603050405020304" pitchFamily="18" charset="0"/>
                <a:cs typeface="Times New Roman" panose="02020603050405020304" pitchFamily="18" charset="0"/>
              </a:rPr>
              <a:t>2.</a:t>
            </a:r>
            <a:r>
              <a:rPr sz="2400" dirty="0" smtClean="0">
                <a:latin typeface="Times New Roman" panose="02020603050405020304" pitchFamily="18" charset="0"/>
                <a:cs typeface="Times New Roman" panose="02020603050405020304" pitchFamily="18" charset="0"/>
              </a:rPr>
              <a:t> </a:t>
            </a:r>
            <a:r>
              <a:rPr sz="2400" spc="-15" dirty="0" err="1" smtClean="0">
                <a:latin typeface="Times New Roman" panose="02020603050405020304" pitchFamily="18" charset="0"/>
                <a:cs typeface="Times New Roman" panose="02020603050405020304" pitchFamily="18" charset="0"/>
              </a:rPr>
              <a:t>Deneysel</a:t>
            </a:r>
            <a:r>
              <a:rPr sz="2400" spc="-5" dirty="0" smtClean="0">
                <a:latin typeface="Times New Roman" panose="02020603050405020304" pitchFamily="18" charset="0"/>
                <a:cs typeface="Times New Roman" panose="02020603050405020304" pitchFamily="18" charset="0"/>
              </a:rPr>
              <a:t> </a:t>
            </a:r>
            <a:r>
              <a:rPr sz="2400" spc="-15" dirty="0" err="1" smtClean="0">
                <a:latin typeface="Times New Roman" panose="02020603050405020304" pitchFamily="18" charset="0"/>
                <a:cs typeface="Times New Roman" panose="02020603050405020304" pitchFamily="18" charset="0"/>
              </a:rPr>
              <a:t>araştırmalar</a:t>
            </a:r>
            <a:endParaRPr sz="2400" dirty="0" smtClean="0">
              <a:latin typeface="Times New Roman" panose="02020603050405020304" pitchFamily="18" charset="0"/>
              <a:cs typeface="Times New Roman" panose="02020603050405020304" pitchFamily="18" charset="0"/>
            </a:endParaRPr>
          </a:p>
          <a:p>
            <a:pPr marL="12065">
              <a:lnSpc>
                <a:spcPct val="100000"/>
              </a:lnSpc>
              <a:spcBef>
                <a:spcPts val="660"/>
              </a:spcBef>
              <a:tabLst>
                <a:tab pos="241935" algn="l"/>
              </a:tabLst>
            </a:pPr>
            <a:r>
              <a:rPr sz="2400" spc="-5" dirty="0" smtClean="0">
                <a:latin typeface="Times New Roman" panose="02020603050405020304" pitchFamily="18" charset="0"/>
                <a:cs typeface="Times New Roman" panose="02020603050405020304" pitchFamily="18" charset="0"/>
              </a:rPr>
              <a:t>3. </a:t>
            </a:r>
            <a:r>
              <a:rPr sz="2400" spc="-10" dirty="0" err="1" smtClean="0">
                <a:latin typeface="Times New Roman" panose="02020603050405020304" pitchFamily="18" charset="0"/>
                <a:cs typeface="Times New Roman" panose="02020603050405020304" pitchFamily="18" charset="0"/>
              </a:rPr>
              <a:t>Metodolojik</a:t>
            </a:r>
            <a:r>
              <a:rPr sz="2400" dirty="0" smtClean="0">
                <a:latin typeface="Times New Roman" panose="02020603050405020304" pitchFamily="18" charset="0"/>
                <a:cs typeface="Times New Roman" panose="02020603050405020304" pitchFamily="18" charset="0"/>
              </a:rPr>
              <a:t> </a:t>
            </a:r>
            <a:r>
              <a:rPr sz="2400" spc="-15" dirty="0" err="1" smtClean="0">
                <a:latin typeface="Times New Roman" panose="02020603050405020304" pitchFamily="18" charset="0"/>
                <a:cs typeface="Times New Roman" panose="02020603050405020304" pitchFamily="18" charset="0"/>
              </a:rPr>
              <a:t>araştırmalar</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8" y="674559"/>
            <a:ext cx="10360661" cy="567463"/>
          </a:xfrm>
          <a:prstGeom prst="rect">
            <a:avLst/>
          </a:prstGeom>
        </p:spPr>
        <p:txBody>
          <a:bodyPr vert="horz" wrap="square" lIns="0" tIns="13335" rIns="0" bIns="0" rtlCol="0">
            <a:spAutoFit/>
          </a:bodyPr>
          <a:lstStyle/>
          <a:p>
            <a:pPr marL="12700">
              <a:lnSpc>
                <a:spcPct val="100000"/>
              </a:lnSpc>
              <a:spcBef>
                <a:spcPts val="105"/>
              </a:spcBef>
            </a:pPr>
            <a:r>
              <a:rPr sz="3600" spc="-10" dirty="0">
                <a:solidFill>
                  <a:srgbClr val="C00000"/>
                </a:solidFill>
              </a:rPr>
              <a:t>Gözlemsel</a:t>
            </a:r>
            <a:r>
              <a:rPr sz="3600" spc="-20" dirty="0">
                <a:solidFill>
                  <a:srgbClr val="C00000"/>
                </a:solidFill>
              </a:rPr>
              <a:t> </a:t>
            </a:r>
            <a:r>
              <a:rPr sz="3600" spc="-5" dirty="0">
                <a:solidFill>
                  <a:srgbClr val="C00000"/>
                </a:solidFill>
              </a:rPr>
              <a:t>araştırmalar</a:t>
            </a:r>
            <a:endParaRPr sz="3600" dirty="0"/>
          </a:p>
        </p:txBody>
      </p:sp>
      <p:sp>
        <p:nvSpPr>
          <p:cNvPr id="3" name="object 3"/>
          <p:cNvSpPr txBox="1"/>
          <p:nvPr/>
        </p:nvSpPr>
        <p:spPr>
          <a:xfrm>
            <a:off x="762000" y="1242022"/>
            <a:ext cx="9751061" cy="2444900"/>
          </a:xfrm>
          <a:prstGeom prst="rect">
            <a:avLst/>
          </a:prstGeom>
        </p:spPr>
        <p:txBody>
          <a:bodyPr vert="horz" wrap="square" lIns="0" tIns="48895" rIns="0" bIns="0" rtlCol="0">
            <a:spAutoFit/>
          </a:bodyPr>
          <a:lstStyle/>
          <a:p>
            <a:pPr marL="241300" indent="-229235">
              <a:lnSpc>
                <a:spcPct val="100000"/>
              </a:lnSpc>
              <a:spcBef>
                <a:spcPts val="385"/>
              </a:spcBef>
              <a:buFont typeface="Arial MT"/>
              <a:buChar char="•"/>
              <a:tabLst>
                <a:tab pos="241935" algn="l"/>
              </a:tabLst>
            </a:pPr>
            <a:r>
              <a:rPr sz="2400" spc="-5" dirty="0">
                <a:latin typeface="Times New Roman" panose="02020603050405020304" pitchFamily="18" charset="0"/>
                <a:cs typeface="Times New Roman" panose="02020603050405020304" pitchFamily="18" charset="0"/>
              </a:rPr>
              <a:t>1.</a:t>
            </a:r>
            <a:r>
              <a:rPr sz="2400" spc="5" dirty="0">
                <a:latin typeface="Times New Roman" panose="02020603050405020304" pitchFamily="18" charset="0"/>
                <a:cs typeface="Times New Roman" panose="02020603050405020304" pitchFamily="18" charset="0"/>
              </a:rPr>
              <a:t> </a:t>
            </a:r>
            <a:r>
              <a:rPr sz="2400" spc="-30" dirty="0">
                <a:latin typeface="Times New Roman" panose="02020603050405020304" pitchFamily="18" charset="0"/>
                <a:cs typeface="Times New Roman" panose="02020603050405020304" pitchFamily="18" charset="0"/>
              </a:rPr>
              <a:t>Tanımlayıcı</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araştırmalar</a:t>
            </a:r>
            <a:endParaRPr sz="2400" dirty="0">
              <a:latin typeface="Times New Roman" panose="02020603050405020304" pitchFamily="18" charset="0"/>
              <a:cs typeface="Times New Roman" panose="02020603050405020304" pitchFamily="18" charset="0"/>
            </a:endParaRPr>
          </a:p>
          <a:p>
            <a:pPr marL="698500" lvl="1" indent="-229235">
              <a:lnSpc>
                <a:spcPct val="100000"/>
              </a:lnSpc>
              <a:spcBef>
                <a:spcPts val="245"/>
              </a:spcBef>
              <a:buFont typeface="Arial MT"/>
              <a:buChar char="•"/>
              <a:tabLst>
                <a:tab pos="699135" algn="l"/>
              </a:tabLst>
            </a:pPr>
            <a:r>
              <a:rPr sz="2400" spc="-5" dirty="0">
                <a:latin typeface="Times New Roman" panose="02020603050405020304" pitchFamily="18" charset="0"/>
                <a:cs typeface="Times New Roman" panose="02020603050405020304" pitchFamily="18" charset="0"/>
              </a:rPr>
              <a:t>Kişi-yer-zaman</a:t>
            </a:r>
            <a:r>
              <a:rPr sz="2400" spc="-3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özelliklerine</a:t>
            </a:r>
            <a:r>
              <a:rPr sz="2400" spc="-2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göre</a:t>
            </a:r>
            <a:r>
              <a:rPr sz="2400" spc="-25"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tanımlama</a:t>
            </a:r>
            <a:endParaRPr sz="2400" dirty="0">
              <a:latin typeface="Times New Roman" panose="02020603050405020304" pitchFamily="18" charset="0"/>
              <a:cs typeface="Times New Roman" panose="02020603050405020304" pitchFamily="18" charset="0"/>
            </a:endParaRPr>
          </a:p>
          <a:p>
            <a:pPr marL="241300" indent="-229235">
              <a:lnSpc>
                <a:spcPct val="100000"/>
              </a:lnSpc>
              <a:spcBef>
                <a:spcPts val="635"/>
              </a:spcBef>
              <a:buFont typeface="Arial MT"/>
              <a:buChar char="•"/>
              <a:tabLst>
                <a:tab pos="241935" algn="l"/>
              </a:tabLst>
            </a:pPr>
            <a:r>
              <a:rPr sz="2400" spc="-5" dirty="0">
                <a:latin typeface="Times New Roman" panose="02020603050405020304" pitchFamily="18" charset="0"/>
                <a:cs typeface="Times New Roman" panose="02020603050405020304" pitchFamily="18" charset="0"/>
              </a:rPr>
              <a:t>2.</a:t>
            </a:r>
            <a:r>
              <a:rPr sz="2400" dirty="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Analitik</a:t>
            </a:r>
            <a:r>
              <a:rPr sz="2400" spc="5"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araştırmalar</a:t>
            </a:r>
            <a:endParaRPr sz="2400" dirty="0">
              <a:latin typeface="Times New Roman" panose="02020603050405020304" pitchFamily="18" charset="0"/>
              <a:cs typeface="Times New Roman" panose="02020603050405020304" pitchFamily="18" charset="0"/>
            </a:endParaRPr>
          </a:p>
          <a:p>
            <a:pPr marL="698500" lvl="1" indent="-229235">
              <a:lnSpc>
                <a:spcPct val="100000"/>
              </a:lnSpc>
              <a:spcBef>
                <a:spcPts val="244"/>
              </a:spcBef>
              <a:buFont typeface="Arial MT"/>
              <a:buChar char="•"/>
              <a:tabLst>
                <a:tab pos="699135" algn="l"/>
              </a:tabLst>
            </a:pPr>
            <a:r>
              <a:rPr sz="2400" spc="-50" dirty="0">
                <a:latin typeface="Times New Roman" panose="02020603050405020304" pitchFamily="18" charset="0"/>
                <a:cs typeface="Times New Roman" panose="02020603050405020304" pitchFamily="18" charset="0"/>
              </a:rPr>
              <a:t>Vaka</a:t>
            </a:r>
            <a:r>
              <a:rPr sz="2400" spc="-45" dirty="0">
                <a:latin typeface="Times New Roman" panose="02020603050405020304" pitchFamily="18" charset="0"/>
                <a:cs typeface="Times New Roman" panose="02020603050405020304" pitchFamily="18" charset="0"/>
              </a:rPr>
              <a:t> </a:t>
            </a:r>
            <a:r>
              <a:rPr sz="2400" spc="-25" dirty="0">
                <a:latin typeface="Times New Roman" panose="02020603050405020304" pitchFamily="18" charset="0"/>
                <a:cs typeface="Times New Roman" panose="02020603050405020304" pitchFamily="18" charset="0"/>
              </a:rPr>
              <a:t>kontrol</a:t>
            </a:r>
            <a:endParaRPr sz="2400" dirty="0">
              <a:latin typeface="Times New Roman" panose="02020603050405020304" pitchFamily="18" charset="0"/>
              <a:cs typeface="Times New Roman" panose="02020603050405020304" pitchFamily="18" charset="0"/>
            </a:endParaRPr>
          </a:p>
          <a:p>
            <a:pPr marL="698500" lvl="1" indent="-229235">
              <a:lnSpc>
                <a:spcPct val="100000"/>
              </a:lnSpc>
              <a:spcBef>
                <a:spcPts val="215"/>
              </a:spcBef>
              <a:buFont typeface="Arial MT"/>
              <a:buChar char="•"/>
              <a:tabLst>
                <a:tab pos="699135" algn="l"/>
              </a:tabLst>
            </a:pPr>
            <a:r>
              <a:rPr sz="2400" spc="-15" dirty="0">
                <a:latin typeface="Times New Roman" panose="02020603050405020304" pitchFamily="18" charset="0"/>
                <a:cs typeface="Times New Roman" panose="02020603050405020304" pitchFamily="18" charset="0"/>
              </a:rPr>
              <a:t>Kohort</a:t>
            </a:r>
            <a:endParaRPr sz="2400" dirty="0">
              <a:latin typeface="Times New Roman" panose="02020603050405020304" pitchFamily="18" charset="0"/>
              <a:cs typeface="Times New Roman" panose="02020603050405020304" pitchFamily="18" charset="0"/>
            </a:endParaRPr>
          </a:p>
          <a:p>
            <a:pPr marL="698500" lvl="1" indent="-229235">
              <a:lnSpc>
                <a:spcPct val="100000"/>
              </a:lnSpc>
              <a:spcBef>
                <a:spcPts val="204"/>
              </a:spcBef>
              <a:buFont typeface="Arial MT"/>
              <a:buChar char="•"/>
              <a:tabLst>
                <a:tab pos="699135" algn="l"/>
              </a:tabLst>
            </a:pPr>
            <a:r>
              <a:rPr sz="2400" spc="-10" dirty="0">
                <a:latin typeface="Times New Roman" panose="02020603050405020304" pitchFamily="18" charset="0"/>
                <a:cs typeface="Times New Roman" panose="02020603050405020304" pitchFamily="18" charset="0"/>
              </a:rPr>
              <a:t>Kesitsel</a:t>
            </a:r>
            <a:endParaRPr sz="2400" dirty="0">
              <a:latin typeface="Times New Roman" panose="02020603050405020304" pitchFamily="18" charset="0"/>
              <a:cs typeface="Times New Roman" panose="02020603050405020304" pitchFamily="18" charset="0"/>
            </a:endParaRPr>
          </a:p>
        </p:txBody>
      </p:sp>
      <p:sp>
        <p:nvSpPr>
          <p:cNvPr id="4" name="object 2"/>
          <p:cNvSpPr txBox="1">
            <a:spLocks/>
          </p:cNvSpPr>
          <p:nvPr/>
        </p:nvSpPr>
        <p:spPr>
          <a:xfrm>
            <a:off x="1107437" y="3970653"/>
            <a:ext cx="9979661" cy="567463"/>
          </a:xfrm>
          <a:prstGeom prst="rect">
            <a:avLst/>
          </a:prstGeom>
        </p:spPr>
        <p:txBody>
          <a:bodyPr vert="horz" wrap="square" lIns="0" tIns="13335" rIns="0" bIns="0" rtlCol="0" anchor="ctr">
            <a:spAutoFit/>
          </a:bodyPr>
          <a:lst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a:lstStyle>
          <a:p>
            <a:pPr marL="12700">
              <a:spcBef>
                <a:spcPts val="105"/>
              </a:spcBef>
            </a:pPr>
            <a:r>
              <a:rPr lang="tr-TR" sz="3600" spc="-10" smtClean="0">
                <a:solidFill>
                  <a:srgbClr val="C00000"/>
                </a:solidFill>
              </a:rPr>
              <a:t>Deneysel</a:t>
            </a:r>
            <a:r>
              <a:rPr lang="tr-TR" sz="3600" spc="-45" smtClean="0">
                <a:solidFill>
                  <a:srgbClr val="C00000"/>
                </a:solidFill>
              </a:rPr>
              <a:t> </a:t>
            </a:r>
            <a:r>
              <a:rPr lang="tr-TR" sz="3600" spc="-5" smtClean="0">
                <a:solidFill>
                  <a:srgbClr val="C00000"/>
                </a:solidFill>
              </a:rPr>
              <a:t>araştırmalar</a:t>
            </a:r>
            <a:endParaRPr lang="tr-TR" sz="3600" dirty="0"/>
          </a:p>
        </p:txBody>
      </p:sp>
      <p:pic>
        <p:nvPicPr>
          <p:cNvPr id="5" name="Resim 4"/>
          <p:cNvPicPr>
            <a:picLocks noChangeAspect="1"/>
          </p:cNvPicPr>
          <p:nvPr/>
        </p:nvPicPr>
        <p:blipFill>
          <a:blip r:embed="rId2"/>
          <a:stretch>
            <a:fillRect/>
          </a:stretch>
        </p:blipFill>
        <p:spPr>
          <a:xfrm>
            <a:off x="911941" y="4838086"/>
            <a:ext cx="4718713" cy="126807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GÖZLEMSEL ARAŞTIRMALAR</a:t>
            </a: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Araştırıcı gözlemsel çalışmalarda hastalığın doğal gidişini izler. </a:t>
            </a:r>
            <a:r>
              <a:rPr lang="tr-TR" dirty="0" smtClean="0">
                <a:latin typeface="Times New Roman" panose="02020603050405020304" pitchFamily="18" charset="0"/>
                <a:cs typeface="Times New Roman" panose="02020603050405020304" pitchFamily="18" charset="0"/>
              </a:rPr>
              <a:t>Hiçbir girişimde </a:t>
            </a:r>
            <a:r>
              <a:rPr lang="tr-TR" dirty="0">
                <a:latin typeface="Times New Roman" panose="02020603050405020304" pitchFamily="18" charset="0"/>
                <a:cs typeface="Times New Roman" panose="02020603050405020304" pitchFamily="18" charset="0"/>
              </a:rPr>
              <a:t>bulunmadan ölçümler yapar. Gözlemsel </a:t>
            </a:r>
            <a:r>
              <a:rPr lang="tr-TR" dirty="0" smtClean="0">
                <a:latin typeface="Times New Roman" panose="02020603050405020304" pitchFamily="18" charset="0"/>
                <a:cs typeface="Times New Roman" panose="02020603050405020304" pitchFamily="18" charset="0"/>
              </a:rPr>
              <a:t>çalışmalar tanımlayıcı </a:t>
            </a:r>
            <a:r>
              <a:rPr lang="tr-TR" dirty="0">
                <a:latin typeface="Times New Roman" panose="02020603050405020304" pitchFamily="18" charset="0"/>
                <a:cs typeface="Times New Roman" panose="02020603050405020304" pitchFamily="18" charset="0"/>
              </a:rPr>
              <a:t>ve analitik olarak iki yöntemle </a:t>
            </a:r>
            <a:r>
              <a:rPr lang="tr-TR" dirty="0" smtClean="0">
                <a:latin typeface="Times New Roman" panose="02020603050405020304" pitchFamily="18" charset="0"/>
                <a:cs typeface="Times New Roman" panose="02020603050405020304" pitchFamily="18" charset="0"/>
              </a:rPr>
              <a:t>yapılır</a:t>
            </a:r>
          </a:p>
          <a:p>
            <a:pPr algn="just"/>
            <a:r>
              <a:rPr lang="tr-TR" dirty="0" smtClean="0">
                <a:latin typeface="Times New Roman" panose="02020603050405020304" pitchFamily="18" charset="0"/>
                <a:cs typeface="Times New Roman" panose="02020603050405020304" pitchFamily="18" charset="0"/>
              </a:rPr>
              <a:t>TANIMLAYICI ARAŞTIRMA</a:t>
            </a:r>
          </a:p>
          <a:p>
            <a:pPr algn="just"/>
            <a:r>
              <a:rPr lang="tr-TR" dirty="0"/>
              <a:t>Tanımlayıcı çalışmalar; toplumda bir hastalığın nasıl geliştiği, kimlerde görüldüğü, ne zaman görüldüğü gibi özellikleri tanımlar ve gözler. </a:t>
            </a:r>
            <a:endParaRPr lang="tr-TR" dirty="0" smtClean="0"/>
          </a:p>
          <a:p>
            <a:pPr algn="just"/>
            <a:r>
              <a:rPr lang="tr-TR" dirty="0" smtClean="0"/>
              <a:t>Epidemiyolojik </a:t>
            </a:r>
            <a:r>
              <a:rPr lang="tr-TR" dirty="0"/>
              <a:t>çalışmaların ilk adımını oluşturur. Tanımlayıcı çalışmalarda genellikle risk altındaki gurubun tümü incelenemez, sadece belli bir durumla karşılaşmış veya herhangi bir hastalığa yakalanmış olanların kişi, yer ve zaman yönünden özellikleri tanımlanır.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177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1" y="525001"/>
            <a:ext cx="10048340" cy="567463"/>
          </a:xfrm>
          <a:prstGeom prst="rect">
            <a:avLst/>
          </a:prstGeom>
        </p:spPr>
        <p:txBody>
          <a:bodyPr vert="horz" wrap="square" lIns="0" tIns="13335" rIns="0" bIns="0" rtlCol="0">
            <a:spAutoFit/>
          </a:bodyPr>
          <a:lstStyle/>
          <a:p>
            <a:pPr marL="12700">
              <a:lnSpc>
                <a:spcPct val="100000"/>
              </a:lnSpc>
              <a:spcBef>
                <a:spcPts val="105"/>
              </a:spcBef>
            </a:pPr>
            <a:r>
              <a:rPr sz="3600" spc="-40" dirty="0">
                <a:solidFill>
                  <a:srgbClr val="C00000"/>
                </a:solidFill>
              </a:rPr>
              <a:t>Tanımlayıcı</a:t>
            </a:r>
            <a:r>
              <a:rPr sz="3600" spc="-45" dirty="0">
                <a:solidFill>
                  <a:srgbClr val="C00000"/>
                </a:solidFill>
              </a:rPr>
              <a:t> </a:t>
            </a:r>
            <a:r>
              <a:rPr sz="3600" spc="-5" dirty="0">
                <a:solidFill>
                  <a:srgbClr val="C00000"/>
                </a:solidFill>
              </a:rPr>
              <a:t>Epidemiyoloji</a:t>
            </a:r>
            <a:endParaRPr sz="3600" dirty="0"/>
          </a:p>
        </p:txBody>
      </p:sp>
      <p:sp>
        <p:nvSpPr>
          <p:cNvPr id="3" name="object 3"/>
          <p:cNvSpPr txBox="1"/>
          <p:nvPr/>
        </p:nvSpPr>
        <p:spPr>
          <a:xfrm>
            <a:off x="963762" y="1908237"/>
            <a:ext cx="2092325" cy="281940"/>
          </a:xfrm>
          <a:prstGeom prst="rect">
            <a:avLst/>
          </a:prstGeom>
        </p:spPr>
        <p:txBody>
          <a:bodyPr vert="horz" wrap="square" lIns="0" tIns="16510" rIns="0" bIns="0" rtlCol="0">
            <a:spAutoFit/>
          </a:bodyPr>
          <a:lstStyle/>
          <a:p>
            <a:pPr marL="12700">
              <a:lnSpc>
                <a:spcPct val="100000"/>
              </a:lnSpc>
              <a:spcBef>
                <a:spcPts val="130"/>
              </a:spcBef>
            </a:pPr>
            <a:r>
              <a:rPr sz="1650" b="1" spc="195" dirty="0">
                <a:latin typeface="Times New Roman"/>
                <a:cs typeface="Times New Roman"/>
              </a:rPr>
              <a:t>1.</a:t>
            </a:r>
            <a:r>
              <a:rPr sz="1650" b="1" spc="110" dirty="0">
                <a:latin typeface="Times New Roman"/>
                <a:cs typeface="Times New Roman"/>
              </a:rPr>
              <a:t> </a:t>
            </a:r>
            <a:r>
              <a:rPr sz="1650" b="1" spc="225" dirty="0">
                <a:latin typeface="Times New Roman"/>
                <a:cs typeface="Times New Roman"/>
              </a:rPr>
              <a:t>Kişi</a:t>
            </a:r>
            <a:r>
              <a:rPr sz="1650" b="1" spc="114" dirty="0">
                <a:latin typeface="Times New Roman"/>
                <a:cs typeface="Times New Roman"/>
              </a:rPr>
              <a:t> </a:t>
            </a:r>
            <a:r>
              <a:rPr sz="1650" b="1" spc="210" dirty="0">
                <a:latin typeface="Times New Roman"/>
                <a:cs typeface="Times New Roman"/>
              </a:rPr>
              <a:t>Özellikleri</a:t>
            </a:r>
            <a:endParaRPr sz="1650">
              <a:latin typeface="Times New Roman"/>
              <a:cs typeface="Times New Roman"/>
            </a:endParaRPr>
          </a:p>
        </p:txBody>
      </p:sp>
      <p:sp>
        <p:nvSpPr>
          <p:cNvPr id="4" name="object 4"/>
          <p:cNvSpPr txBox="1"/>
          <p:nvPr/>
        </p:nvSpPr>
        <p:spPr>
          <a:xfrm>
            <a:off x="5043661" y="1908237"/>
            <a:ext cx="1990725" cy="281940"/>
          </a:xfrm>
          <a:prstGeom prst="rect">
            <a:avLst/>
          </a:prstGeom>
        </p:spPr>
        <p:txBody>
          <a:bodyPr vert="horz" wrap="square" lIns="0" tIns="16510" rIns="0" bIns="0" rtlCol="0">
            <a:spAutoFit/>
          </a:bodyPr>
          <a:lstStyle/>
          <a:p>
            <a:pPr marL="12700">
              <a:lnSpc>
                <a:spcPct val="100000"/>
              </a:lnSpc>
              <a:spcBef>
                <a:spcPts val="130"/>
              </a:spcBef>
            </a:pPr>
            <a:r>
              <a:rPr sz="1650" b="1" spc="245" dirty="0">
                <a:latin typeface="Times New Roman"/>
                <a:cs typeface="Times New Roman"/>
              </a:rPr>
              <a:t>2.Yer</a:t>
            </a:r>
            <a:r>
              <a:rPr sz="1650" b="1" spc="50" dirty="0">
                <a:latin typeface="Times New Roman"/>
                <a:cs typeface="Times New Roman"/>
              </a:rPr>
              <a:t> </a:t>
            </a:r>
            <a:r>
              <a:rPr sz="1650" b="1" spc="215" dirty="0">
                <a:latin typeface="Times New Roman"/>
                <a:cs typeface="Times New Roman"/>
              </a:rPr>
              <a:t>Özellikleri</a:t>
            </a:r>
            <a:endParaRPr sz="1650">
              <a:latin typeface="Times New Roman"/>
              <a:cs typeface="Times New Roman"/>
            </a:endParaRPr>
          </a:p>
        </p:txBody>
      </p:sp>
      <p:sp>
        <p:nvSpPr>
          <p:cNvPr id="5" name="object 5"/>
          <p:cNvSpPr txBox="1"/>
          <p:nvPr/>
        </p:nvSpPr>
        <p:spPr>
          <a:xfrm>
            <a:off x="9123561" y="1908237"/>
            <a:ext cx="1268730" cy="527685"/>
          </a:xfrm>
          <a:prstGeom prst="rect">
            <a:avLst/>
          </a:prstGeom>
        </p:spPr>
        <p:txBody>
          <a:bodyPr vert="horz" wrap="square" lIns="0" tIns="16510" rIns="0" bIns="0" rtlCol="0">
            <a:spAutoFit/>
          </a:bodyPr>
          <a:lstStyle/>
          <a:p>
            <a:pPr marL="12700">
              <a:lnSpc>
                <a:spcPts val="1955"/>
              </a:lnSpc>
              <a:spcBef>
                <a:spcPts val="130"/>
              </a:spcBef>
            </a:pPr>
            <a:r>
              <a:rPr sz="1650" b="1" spc="195" dirty="0">
                <a:latin typeface="Times New Roman"/>
                <a:cs typeface="Times New Roman"/>
              </a:rPr>
              <a:t>3.</a:t>
            </a:r>
            <a:r>
              <a:rPr sz="1650" b="1" spc="90" dirty="0">
                <a:latin typeface="Times New Roman"/>
                <a:cs typeface="Times New Roman"/>
              </a:rPr>
              <a:t> </a:t>
            </a:r>
            <a:r>
              <a:rPr sz="1650" b="1" spc="320" dirty="0">
                <a:latin typeface="Times New Roman"/>
                <a:cs typeface="Times New Roman"/>
              </a:rPr>
              <a:t>Zaman</a:t>
            </a:r>
            <a:endParaRPr sz="1650">
              <a:latin typeface="Times New Roman"/>
              <a:cs typeface="Times New Roman"/>
            </a:endParaRPr>
          </a:p>
          <a:p>
            <a:pPr marL="12700">
              <a:lnSpc>
                <a:spcPts val="1955"/>
              </a:lnSpc>
            </a:pPr>
            <a:r>
              <a:rPr sz="1650" b="1" spc="210" dirty="0">
                <a:latin typeface="Times New Roman"/>
                <a:cs typeface="Times New Roman"/>
              </a:rPr>
              <a:t>Özellikleri</a:t>
            </a:r>
            <a:endParaRPr sz="1650">
              <a:latin typeface="Times New Roman"/>
              <a:cs typeface="Times New Roman"/>
            </a:endParaRPr>
          </a:p>
        </p:txBody>
      </p:sp>
      <p:sp>
        <p:nvSpPr>
          <p:cNvPr id="6" name="object 6"/>
          <p:cNvSpPr txBox="1"/>
          <p:nvPr/>
        </p:nvSpPr>
        <p:spPr>
          <a:xfrm>
            <a:off x="5043661" y="2645566"/>
            <a:ext cx="4740910" cy="281940"/>
          </a:xfrm>
          <a:prstGeom prst="rect">
            <a:avLst/>
          </a:prstGeom>
        </p:spPr>
        <p:txBody>
          <a:bodyPr vert="horz" wrap="square" lIns="0" tIns="16510" rIns="0" bIns="0" rtlCol="0">
            <a:spAutoFit/>
          </a:bodyPr>
          <a:lstStyle/>
          <a:p>
            <a:pPr marL="12700">
              <a:lnSpc>
                <a:spcPct val="100000"/>
              </a:lnSpc>
              <a:spcBef>
                <a:spcPts val="130"/>
              </a:spcBef>
              <a:tabLst>
                <a:tab pos="4091940" algn="l"/>
              </a:tabLst>
            </a:pPr>
            <a:r>
              <a:rPr sz="1650" spc="175" dirty="0">
                <a:latin typeface="Times New Roman"/>
                <a:cs typeface="Times New Roman"/>
              </a:rPr>
              <a:t>-</a:t>
            </a:r>
            <a:r>
              <a:rPr sz="1650" spc="130" dirty="0">
                <a:latin typeface="Times New Roman"/>
                <a:cs typeface="Times New Roman"/>
              </a:rPr>
              <a:t> </a:t>
            </a:r>
            <a:r>
              <a:rPr sz="1650" spc="290" dirty="0">
                <a:latin typeface="Times New Roman"/>
                <a:cs typeface="Times New Roman"/>
              </a:rPr>
              <a:t>Kurum</a:t>
            </a:r>
            <a:r>
              <a:rPr sz="1650" spc="140" dirty="0">
                <a:latin typeface="Times New Roman"/>
                <a:cs typeface="Times New Roman"/>
              </a:rPr>
              <a:t> </a:t>
            </a:r>
            <a:r>
              <a:rPr sz="1650" spc="170" dirty="0">
                <a:latin typeface="Times New Roman"/>
                <a:cs typeface="Times New Roman"/>
              </a:rPr>
              <a:t>içi</a:t>
            </a:r>
            <a:r>
              <a:rPr sz="1650" spc="135" dirty="0">
                <a:latin typeface="Times New Roman"/>
                <a:cs typeface="Times New Roman"/>
              </a:rPr>
              <a:t> </a:t>
            </a:r>
            <a:r>
              <a:rPr sz="1650" spc="229" dirty="0">
                <a:latin typeface="Times New Roman"/>
                <a:cs typeface="Times New Roman"/>
              </a:rPr>
              <a:t>dağılım	</a:t>
            </a:r>
            <a:r>
              <a:rPr sz="1650" spc="175" dirty="0">
                <a:latin typeface="Times New Roman"/>
                <a:cs typeface="Times New Roman"/>
              </a:rPr>
              <a:t>-</a:t>
            </a:r>
            <a:r>
              <a:rPr sz="1650" spc="55" dirty="0">
                <a:latin typeface="Times New Roman"/>
                <a:cs typeface="Times New Roman"/>
              </a:rPr>
              <a:t> </a:t>
            </a:r>
            <a:r>
              <a:rPr sz="1650" spc="220" dirty="0">
                <a:latin typeface="Times New Roman"/>
                <a:cs typeface="Times New Roman"/>
              </a:rPr>
              <a:t>Saat</a:t>
            </a:r>
            <a:endParaRPr sz="1650">
              <a:latin typeface="Times New Roman"/>
              <a:cs typeface="Times New Roman"/>
            </a:endParaRPr>
          </a:p>
        </p:txBody>
      </p:sp>
      <p:sp>
        <p:nvSpPr>
          <p:cNvPr id="7" name="object 7"/>
          <p:cNvSpPr txBox="1"/>
          <p:nvPr/>
        </p:nvSpPr>
        <p:spPr>
          <a:xfrm>
            <a:off x="5043661" y="2891223"/>
            <a:ext cx="4742815" cy="281940"/>
          </a:xfrm>
          <a:prstGeom prst="rect">
            <a:avLst/>
          </a:prstGeom>
        </p:spPr>
        <p:txBody>
          <a:bodyPr vert="horz" wrap="square" lIns="0" tIns="16510" rIns="0" bIns="0" rtlCol="0">
            <a:spAutoFit/>
          </a:bodyPr>
          <a:lstStyle/>
          <a:p>
            <a:pPr marL="12700">
              <a:lnSpc>
                <a:spcPct val="100000"/>
              </a:lnSpc>
              <a:spcBef>
                <a:spcPts val="130"/>
              </a:spcBef>
            </a:pPr>
            <a:r>
              <a:rPr sz="1650" spc="175" dirty="0">
                <a:latin typeface="Times New Roman"/>
                <a:cs typeface="Times New Roman"/>
              </a:rPr>
              <a:t>-</a:t>
            </a:r>
            <a:r>
              <a:rPr sz="1650" spc="135" dirty="0">
                <a:latin typeface="Times New Roman"/>
                <a:cs typeface="Times New Roman"/>
              </a:rPr>
              <a:t> </a:t>
            </a:r>
            <a:r>
              <a:rPr sz="1650" spc="220" dirty="0">
                <a:latin typeface="Times New Roman"/>
                <a:cs typeface="Times New Roman"/>
              </a:rPr>
              <a:t>Kırsal-kentsel-gecekondu</a:t>
            </a:r>
            <a:r>
              <a:rPr sz="1650" spc="140" dirty="0">
                <a:latin typeface="Times New Roman"/>
                <a:cs typeface="Times New Roman"/>
              </a:rPr>
              <a:t> </a:t>
            </a:r>
            <a:r>
              <a:rPr sz="1650" spc="215" dirty="0">
                <a:latin typeface="Times New Roman"/>
                <a:cs typeface="Times New Roman"/>
              </a:rPr>
              <a:t>dağılımı</a:t>
            </a:r>
            <a:r>
              <a:rPr sz="1650" spc="275" dirty="0">
                <a:latin typeface="Times New Roman"/>
                <a:cs typeface="Times New Roman"/>
              </a:rPr>
              <a:t> </a:t>
            </a:r>
            <a:r>
              <a:rPr sz="1650" spc="175" dirty="0">
                <a:latin typeface="Times New Roman"/>
                <a:cs typeface="Times New Roman"/>
              </a:rPr>
              <a:t>-</a:t>
            </a:r>
            <a:r>
              <a:rPr sz="1650" spc="135" dirty="0">
                <a:latin typeface="Times New Roman"/>
                <a:cs typeface="Times New Roman"/>
              </a:rPr>
              <a:t> </a:t>
            </a:r>
            <a:r>
              <a:rPr sz="1650" spc="295" dirty="0">
                <a:latin typeface="Times New Roman"/>
                <a:cs typeface="Times New Roman"/>
              </a:rPr>
              <a:t>Gün</a:t>
            </a:r>
            <a:endParaRPr sz="1650">
              <a:latin typeface="Times New Roman"/>
              <a:cs typeface="Times New Roman"/>
            </a:endParaRPr>
          </a:p>
        </p:txBody>
      </p:sp>
      <p:sp>
        <p:nvSpPr>
          <p:cNvPr id="8" name="object 8"/>
          <p:cNvSpPr txBox="1"/>
          <p:nvPr/>
        </p:nvSpPr>
        <p:spPr>
          <a:xfrm>
            <a:off x="9123561" y="3136881"/>
            <a:ext cx="798830" cy="527685"/>
          </a:xfrm>
          <a:prstGeom prst="rect">
            <a:avLst/>
          </a:prstGeom>
        </p:spPr>
        <p:txBody>
          <a:bodyPr vert="horz" wrap="square" lIns="0" tIns="16510" rIns="0" bIns="0" rtlCol="0">
            <a:spAutoFit/>
          </a:bodyPr>
          <a:lstStyle/>
          <a:p>
            <a:pPr marL="173355" indent="-161290">
              <a:lnSpc>
                <a:spcPts val="1955"/>
              </a:lnSpc>
              <a:spcBef>
                <a:spcPts val="130"/>
              </a:spcBef>
              <a:buChar char="-"/>
              <a:tabLst>
                <a:tab pos="173990" algn="l"/>
              </a:tabLst>
            </a:pPr>
            <a:r>
              <a:rPr sz="1650" spc="375" dirty="0">
                <a:latin typeface="Times New Roman"/>
                <a:cs typeface="Times New Roman"/>
              </a:rPr>
              <a:t>H</a:t>
            </a:r>
            <a:r>
              <a:rPr sz="1650" spc="215" dirty="0">
                <a:latin typeface="Times New Roman"/>
                <a:cs typeface="Times New Roman"/>
              </a:rPr>
              <a:t>a</a:t>
            </a:r>
            <a:r>
              <a:rPr sz="1650" spc="185" dirty="0">
                <a:latin typeface="Times New Roman"/>
                <a:cs typeface="Times New Roman"/>
              </a:rPr>
              <a:t>fta</a:t>
            </a:r>
            <a:endParaRPr sz="1650">
              <a:latin typeface="Times New Roman"/>
              <a:cs typeface="Times New Roman"/>
            </a:endParaRPr>
          </a:p>
          <a:p>
            <a:pPr marL="173355" indent="-161290">
              <a:lnSpc>
                <a:spcPts val="1955"/>
              </a:lnSpc>
              <a:buChar char="-"/>
              <a:tabLst>
                <a:tab pos="173990" algn="l"/>
              </a:tabLst>
            </a:pPr>
            <a:r>
              <a:rPr sz="1650" spc="315" dirty="0">
                <a:latin typeface="Times New Roman"/>
                <a:cs typeface="Times New Roman"/>
              </a:rPr>
              <a:t>Ay</a:t>
            </a:r>
            <a:endParaRPr sz="1650">
              <a:latin typeface="Times New Roman"/>
              <a:cs typeface="Times New Roman"/>
            </a:endParaRPr>
          </a:p>
        </p:txBody>
      </p:sp>
      <p:sp>
        <p:nvSpPr>
          <p:cNvPr id="9" name="object 9"/>
          <p:cNvSpPr txBox="1"/>
          <p:nvPr/>
        </p:nvSpPr>
        <p:spPr>
          <a:xfrm>
            <a:off x="5043661" y="3136881"/>
            <a:ext cx="2503805" cy="773430"/>
          </a:xfrm>
          <a:prstGeom prst="rect">
            <a:avLst/>
          </a:prstGeom>
        </p:spPr>
        <p:txBody>
          <a:bodyPr vert="horz" wrap="square" lIns="0" tIns="16510" rIns="0" bIns="0" rtlCol="0">
            <a:spAutoFit/>
          </a:bodyPr>
          <a:lstStyle/>
          <a:p>
            <a:pPr marL="172720" indent="-160655">
              <a:lnSpc>
                <a:spcPts val="1955"/>
              </a:lnSpc>
              <a:spcBef>
                <a:spcPts val="130"/>
              </a:spcBef>
              <a:buChar char="-"/>
              <a:tabLst>
                <a:tab pos="173355" algn="l"/>
              </a:tabLst>
            </a:pPr>
            <a:r>
              <a:rPr sz="1650" spc="225" dirty="0">
                <a:latin typeface="Times New Roman"/>
                <a:cs typeface="Times New Roman"/>
              </a:rPr>
              <a:t>Bölgesel</a:t>
            </a:r>
            <a:r>
              <a:rPr sz="1650" spc="95" dirty="0">
                <a:latin typeface="Times New Roman"/>
                <a:cs typeface="Times New Roman"/>
              </a:rPr>
              <a:t> </a:t>
            </a:r>
            <a:r>
              <a:rPr sz="1650" spc="229" dirty="0">
                <a:latin typeface="Times New Roman"/>
                <a:cs typeface="Times New Roman"/>
              </a:rPr>
              <a:t>dağılım</a:t>
            </a:r>
            <a:endParaRPr sz="1650">
              <a:latin typeface="Times New Roman"/>
              <a:cs typeface="Times New Roman"/>
            </a:endParaRPr>
          </a:p>
          <a:p>
            <a:pPr marL="172720" indent="-160655">
              <a:lnSpc>
                <a:spcPts val="1935"/>
              </a:lnSpc>
              <a:buChar char="-"/>
              <a:tabLst>
                <a:tab pos="173355" algn="l"/>
              </a:tabLst>
            </a:pPr>
            <a:r>
              <a:rPr sz="1650" spc="220" dirty="0">
                <a:latin typeface="Times New Roman"/>
                <a:cs typeface="Times New Roman"/>
              </a:rPr>
              <a:t>Ulusal</a:t>
            </a:r>
            <a:r>
              <a:rPr sz="1650" spc="95" dirty="0">
                <a:latin typeface="Times New Roman"/>
                <a:cs typeface="Times New Roman"/>
              </a:rPr>
              <a:t> </a:t>
            </a:r>
            <a:r>
              <a:rPr sz="1650" spc="229" dirty="0">
                <a:latin typeface="Times New Roman"/>
                <a:cs typeface="Times New Roman"/>
              </a:rPr>
              <a:t>dağılım</a:t>
            </a:r>
            <a:endParaRPr sz="1650">
              <a:latin typeface="Times New Roman"/>
              <a:cs typeface="Times New Roman"/>
            </a:endParaRPr>
          </a:p>
          <a:p>
            <a:pPr marL="172720" indent="-160655">
              <a:lnSpc>
                <a:spcPts val="1955"/>
              </a:lnSpc>
              <a:buChar char="-"/>
              <a:tabLst>
                <a:tab pos="173355" algn="l"/>
              </a:tabLst>
            </a:pPr>
            <a:r>
              <a:rPr sz="1650" spc="215" dirty="0">
                <a:latin typeface="Times New Roman"/>
                <a:cs typeface="Times New Roman"/>
              </a:rPr>
              <a:t>Uluslar</a:t>
            </a:r>
            <a:r>
              <a:rPr sz="1650" spc="90" dirty="0">
                <a:latin typeface="Times New Roman"/>
                <a:cs typeface="Times New Roman"/>
              </a:rPr>
              <a:t> </a:t>
            </a:r>
            <a:r>
              <a:rPr sz="1650" spc="195" dirty="0">
                <a:latin typeface="Times New Roman"/>
                <a:cs typeface="Times New Roman"/>
              </a:rPr>
              <a:t>arası</a:t>
            </a:r>
            <a:r>
              <a:rPr sz="1650" spc="95" dirty="0">
                <a:latin typeface="Times New Roman"/>
                <a:cs typeface="Times New Roman"/>
              </a:rPr>
              <a:t> </a:t>
            </a:r>
            <a:r>
              <a:rPr sz="1650" spc="229" dirty="0">
                <a:latin typeface="Times New Roman"/>
                <a:cs typeface="Times New Roman"/>
              </a:rPr>
              <a:t>dağılım</a:t>
            </a:r>
            <a:endParaRPr sz="1650">
              <a:latin typeface="Times New Roman"/>
              <a:cs typeface="Times New Roman"/>
            </a:endParaRPr>
          </a:p>
        </p:txBody>
      </p:sp>
      <p:sp>
        <p:nvSpPr>
          <p:cNvPr id="10" name="object 10"/>
          <p:cNvSpPr txBox="1"/>
          <p:nvPr/>
        </p:nvSpPr>
        <p:spPr>
          <a:xfrm>
            <a:off x="963762" y="2645566"/>
            <a:ext cx="4645660" cy="2247900"/>
          </a:xfrm>
          <a:prstGeom prst="rect">
            <a:avLst/>
          </a:prstGeom>
        </p:spPr>
        <p:txBody>
          <a:bodyPr vert="horz" wrap="square" lIns="0" tIns="16510" rIns="0" bIns="0" rtlCol="0">
            <a:spAutoFit/>
          </a:bodyPr>
          <a:lstStyle/>
          <a:p>
            <a:pPr marL="427355" indent="-415290">
              <a:lnSpc>
                <a:spcPts val="1955"/>
              </a:lnSpc>
              <a:spcBef>
                <a:spcPts val="130"/>
              </a:spcBef>
              <a:buChar char="-"/>
              <a:tabLst>
                <a:tab pos="427355" algn="l"/>
                <a:tab pos="427990" algn="l"/>
              </a:tabLst>
            </a:pPr>
            <a:r>
              <a:rPr sz="1650" spc="265" dirty="0">
                <a:latin typeface="Times New Roman"/>
                <a:cs typeface="Times New Roman"/>
              </a:rPr>
              <a:t>Yaş</a:t>
            </a:r>
            <a:endParaRPr sz="1650" dirty="0">
              <a:latin typeface="Times New Roman"/>
              <a:cs typeface="Times New Roman"/>
            </a:endParaRPr>
          </a:p>
          <a:p>
            <a:pPr marL="427355" indent="-415290">
              <a:lnSpc>
                <a:spcPts val="1935"/>
              </a:lnSpc>
              <a:buChar char="-"/>
              <a:tabLst>
                <a:tab pos="427355" algn="l"/>
                <a:tab pos="427990" algn="l"/>
              </a:tabLst>
            </a:pPr>
            <a:r>
              <a:rPr sz="1650" spc="215" dirty="0">
                <a:latin typeface="Times New Roman"/>
                <a:cs typeface="Times New Roman"/>
              </a:rPr>
              <a:t>Cinsiyet</a:t>
            </a:r>
            <a:endParaRPr sz="1650" dirty="0">
              <a:latin typeface="Times New Roman"/>
              <a:cs typeface="Times New Roman"/>
            </a:endParaRPr>
          </a:p>
          <a:p>
            <a:pPr marL="427355" indent="-415290">
              <a:lnSpc>
                <a:spcPts val="1935"/>
              </a:lnSpc>
              <a:buChar char="-"/>
              <a:tabLst>
                <a:tab pos="427355" algn="l"/>
                <a:tab pos="427990" algn="l"/>
              </a:tabLst>
            </a:pPr>
            <a:r>
              <a:rPr sz="1650" spc="180" dirty="0">
                <a:latin typeface="Times New Roman"/>
                <a:cs typeface="Times New Roman"/>
              </a:rPr>
              <a:t>Irk,</a:t>
            </a:r>
            <a:r>
              <a:rPr sz="1650" spc="110" dirty="0">
                <a:latin typeface="Times New Roman"/>
                <a:cs typeface="Times New Roman"/>
              </a:rPr>
              <a:t> </a:t>
            </a:r>
            <a:r>
              <a:rPr sz="1650" spc="204" dirty="0">
                <a:latin typeface="Times New Roman"/>
                <a:cs typeface="Times New Roman"/>
              </a:rPr>
              <a:t>etnik</a:t>
            </a:r>
            <a:r>
              <a:rPr sz="1650" spc="114" dirty="0">
                <a:latin typeface="Times New Roman"/>
                <a:cs typeface="Times New Roman"/>
              </a:rPr>
              <a:t> </a:t>
            </a:r>
            <a:r>
              <a:rPr sz="1650" spc="220" dirty="0">
                <a:latin typeface="Times New Roman"/>
                <a:cs typeface="Times New Roman"/>
              </a:rPr>
              <a:t>yapı</a:t>
            </a:r>
            <a:endParaRPr sz="1650" dirty="0">
              <a:latin typeface="Times New Roman"/>
              <a:cs typeface="Times New Roman"/>
            </a:endParaRPr>
          </a:p>
          <a:p>
            <a:pPr marL="427355" indent="-415290">
              <a:lnSpc>
                <a:spcPts val="1935"/>
              </a:lnSpc>
              <a:buChar char="-"/>
              <a:tabLst>
                <a:tab pos="427355" algn="l"/>
                <a:tab pos="427990" algn="l"/>
              </a:tabLst>
            </a:pPr>
            <a:r>
              <a:rPr sz="1650" spc="254" dirty="0">
                <a:latin typeface="Times New Roman"/>
                <a:cs typeface="Times New Roman"/>
              </a:rPr>
              <a:t>Din</a:t>
            </a:r>
            <a:endParaRPr sz="1650" dirty="0">
              <a:latin typeface="Times New Roman"/>
              <a:cs typeface="Times New Roman"/>
            </a:endParaRPr>
          </a:p>
          <a:p>
            <a:pPr marL="427355" indent="-415290">
              <a:lnSpc>
                <a:spcPts val="1935"/>
              </a:lnSpc>
              <a:buChar char="-"/>
              <a:tabLst>
                <a:tab pos="427355" algn="l"/>
                <a:tab pos="427990" algn="l"/>
              </a:tabLst>
            </a:pPr>
            <a:r>
              <a:rPr sz="1650" spc="260" dirty="0">
                <a:latin typeface="Times New Roman"/>
                <a:cs typeface="Times New Roman"/>
              </a:rPr>
              <a:t>Medeni</a:t>
            </a:r>
            <a:r>
              <a:rPr sz="1650" spc="90" dirty="0">
                <a:latin typeface="Times New Roman"/>
                <a:cs typeface="Times New Roman"/>
              </a:rPr>
              <a:t> </a:t>
            </a:r>
            <a:r>
              <a:rPr sz="1650" spc="275" dirty="0">
                <a:latin typeface="Times New Roman"/>
                <a:cs typeface="Times New Roman"/>
              </a:rPr>
              <a:t>durum</a:t>
            </a:r>
            <a:endParaRPr sz="1650" dirty="0">
              <a:latin typeface="Times New Roman"/>
              <a:cs typeface="Times New Roman"/>
            </a:endParaRPr>
          </a:p>
          <a:p>
            <a:pPr marL="427355" indent="-415290">
              <a:lnSpc>
                <a:spcPts val="1935"/>
              </a:lnSpc>
              <a:buChar char="-"/>
              <a:tabLst>
                <a:tab pos="427355" algn="l"/>
                <a:tab pos="427990" algn="l"/>
              </a:tabLst>
            </a:pPr>
            <a:r>
              <a:rPr sz="1650" spc="254" dirty="0">
                <a:latin typeface="Times New Roman"/>
                <a:cs typeface="Times New Roman"/>
              </a:rPr>
              <a:t>Sosyo-ekonomik</a:t>
            </a:r>
            <a:r>
              <a:rPr sz="1650" spc="85" dirty="0">
                <a:latin typeface="Times New Roman"/>
                <a:cs typeface="Times New Roman"/>
              </a:rPr>
              <a:t> </a:t>
            </a:r>
            <a:r>
              <a:rPr sz="1650" spc="270" dirty="0">
                <a:latin typeface="Times New Roman"/>
                <a:cs typeface="Times New Roman"/>
              </a:rPr>
              <a:t>durum</a:t>
            </a:r>
            <a:endParaRPr sz="1650" dirty="0">
              <a:latin typeface="Times New Roman"/>
              <a:cs typeface="Times New Roman"/>
            </a:endParaRPr>
          </a:p>
          <a:p>
            <a:pPr marL="427355" indent="-415290">
              <a:lnSpc>
                <a:spcPts val="1935"/>
              </a:lnSpc>
              <a:buChar char="-"/>
              <a:tabLst>
                <a:tab pos="427355" algn="l"/>
                <a:tab pos="427990" algn="l"/>
              </a:tabLst>
            </a:pPr>
            <a:r>
              <a:rPr sz="1650" spc="250" dirty="0">
                <a:latin typeface="Times New Roman"/>
                <a:cs typeface="Times New Roman"/>
              </a:rPr>
              <a:t>Meslek</a:t>
            </a:r>
            <a:endParaRPr sz="1650" dirty="0">
              <a:latin typeface="Times New Roman"/>
              <a:cs typeface="Times New Roman"/>
            </a:endParaRPr>
          </a:p>
          <a:p>
            <a:pPr marL="427355" indent="-415290">
              <a:lnSpc>
                <a:spcPts val="1935"/>
              </a:lnSpc>
              <a:buChar char="-"/>
              <a:tabLst>
                <a:tab pos="427355" algn="l"/>
                <a:tab pos="427990" algn="l"/>
              </a:tabLst>
            </a:pPr>
            <a:r>
              <a:rPr sz="1650" spc="204" dirty="0">
                <a:latin typeface="Times New Roman"/>
                <a:cs typeface="Times New Roman"/>
              </a:rPr>
              <a:t>Alışkanlıklar</a:t>
            </a:r>
            <a:endParaRPr sz="1650" dirty="0">
              <a:latin typeface="Times New Roman"/>
              <a:cs typeface="Times New Roman"/>
            </a:endParaRPr>
          </a:p>
          <a:p>
            <a:pPr marL="427355" indent="-415290">
              <a:lnSpc>
                <a:spcPts val="1955"/>
              </a:lnSpc>
              <a:buChar char="-"/>
              <a:tabLst>
                <a:tab pos="427355" algn="l"/>
                <a:tab pos="427990" algn="l"/>
              </a:tabLst>
            </a:pPr>
            <a:r>
              <a:rPr sz="1650" spc="220" dirty="0">
                <a:latin typeface="Times New Roman"/>
                <a:cs typeface="Times New Roman"/>
              </a:rPr>
              <a:t>Aile</a:t>
            </a:r>
            <a:r>
              <a:rPr sz="1650" spc="135" dirty="0">
                <a:latin typeface="Times New Roman"/>
                <a:cs typeface="Times New Roman"/>
              </a:rPr>
              <a:t> </a:t>
            </a:r>
            <a:r>
              <a:rPr sz="1650" spc="215" dirty="0">
                <a:latin typeface="Times New Roman"/>
                <a:cs typeface="Times New Roman"/>
              </a:rPr>
              <a:t>yapısına</a:t>
            </a:r>
            <a:r>
              <a:rPr sz="1650" spc="125" dirty="0">
                <a:latin typeface="Times New Roman"/>
                <a:cs typeface="Times New Roman"/>
              </a:rPr>
              <a:t> </a:t>
            </a:r>
            <a:r>
              <a:rPr sz="1650" spc="185" dirty="0">
                <a:latin typeface="Times New Roman"/>
                <a:cs typeface="Times New Roman"/>
              </a:rPr>
              <a:t>ilişkin</a:t>
            </a:r>
            <a:r>
              <a:rPr sz="1650" spc="140" dirty="0">
                <a:latin typeface="Times New Roman"/>
                <a:cs typeface="Times New Roman"/>
              </a:rPr>
              <a:t> </a:t>
            </a:r>
            <a:r>
              <a:rPr sz="1650" spc="215" dirty="0">
                <a:latin typeface="Times New Roman"/>
                <a:cs typeface="Times New Roman"/>
              </a:rPr>
              <a:t>diğer</a:t>
            </a:r>
            <a:r>
              <a:rPr sz="1650" spc="125" dirty="0">
                <a:latin typeface="Times New Roman"/>
                <a:cs typeface="Times New Roman"/>
              </a:rPr>
              <a:t> </a:t>
            </a:r>
            <a:r>
              <a:rPr sz="1650" spc="215" dirty="0">
                <a:latin typeface="Times New Roman"/>
                <a:cs typeface="Times New Roman"/>
              </a:rPr>
              <a:t>değişkenler</a:t>
            </a:r>
            <a:endParaRPr sz="1650" dirty="0">
              <a:latin typeface="Times New Roman"/>
              <a:cs typeface="Times New Roman"/>
            </a:endParaRPr>
          </a:p>
        </p:txBody>
      </p:sp>
      <p:sp>
        <p:nvSpPr>
          <p:cNvPr id="11" name="object 11"/>
          <p:cNvSpPr txBox="1"/>
          <p:nvPr/>
        </p:nvSpPr>
        <p:spPr>
          <a:xfrm>
            <a:off x="9939771" y="3628197"/>
            <a:ext cx="1091565" cy="281940"/>
          </a:xfrm>
          <a:prstGeom prst="rect">
            <a:avLst/>
          </a:prstGeom>
        </p:spPr>
        <p:txBody>
          <a:bodyPr vert="horz" wrap="square" lIns="0" tIns="16510" rIns="0" bIns="0" rtlCol="0">
            <a:spAutoFit/>
          </a:bodyPr>
          <a:lstStyle/>
          <a:p>
            <a:pPr marL="12700">
              <a:lnSpc>
                <a:spcPct val="100000"/>
              </a:lnSpc>
              <a:spcBef>
                <a:spcPts val="130"/>
              </a:spcBef>
            </a:pPr>
            <a:r>
              <a:rPr sz="1650" spc="175" dirty="0">
                <a:latin typeface="Times New Roman"/>
                <a:cs typeface="Times New Roman"/>
              </a:rPr>
              <a:t>-</a:t>
            </a:r>
            <a:r>
              <a:rPr sz="1650" spc="45" dirty="0">
                <a:latin typeface="Times New Roman"/>
                <a:cs typeface="Times New Roman"/>
              </a:rPr>
              <a:t> </a:t>
            </a:r>
            <a:r>
              <a:rPr sz="1650" spc="285" dirty="0">
                <a:latin typeface="Times New Roman"/>
                <a:cs typeface="Times New Roman"/>
              </a:rPr>
              <a:t>Mevsim</a:t>
            </a:r>
            <a:endParaRPr sz="1650">
              <a:latin typeface="Times New Roman"/>
              <a:cs typeface="Times New Roman"/>
            </a:endParaRPr>
          </a:p>
        </p:txBody>
      </p:sp>
      <p:sp>
        <p:nvSpPr>
          <p:cNvPr id="12" name="object 12"/>
          <p:cNvSpPr txBox="1"/>
          <p:nvPr/>
        </p:nvSpPr>
        <p:spPr>
          <a:xfrm>
            <a:off x="9123561" y="3874388"/>
            <a:ext cx="831215" cy="281940"/>
          </a:xfrm>
          <a:prstGeom prst="rect">
            <a:avLst/>
          </a:prstGeom>
        </p:spPr>
        <p:txBody>
          <a:bodyPr vert="horz" wrap="square" lIns="0" tIns="16510" rIns="0" bIns="0" rtlCol="0">
            <a:spAutoFit/>
          </a:bodyPr>
          <a:lstStyle/>
          <a:p>
            <a:pPr marL="12700">
              <a:lnSpc>
                <a:spcPct val="100000"/>
              </a:lnSpc>
              <a:spcBef>
                <a:spcPts val="130"/>
              </a:spcBef>
            </a:pPr>
            <a:r>
              <a:rPr sz="1650" spc="175" dirty="0">
                <a:latin typeface="Times New Roman"/>
                <a:cs typeface="Times New Roman"/>
              </a:rPr>
              <a:t>-</a:t>
            </a:r>
            <a:r>
              <a:rPr sz="1650" spc="50" dirty="0">
                <a:latin typeface="Times New Roman"/>
                <a:cs typeface="Times New Roman"/>
              </a:rPr>
              <a:t> </a:t>
            </a:r>
            <a:r>
              <a:rPr sz="1650" spc="200" dirty="0">
                <a:latin typeface="Times New Roman"/>
                <a:cs typeface="Times New Roman"/>
              </a:rPr>
              <a:t>Yıllar</a:t>
            </a:r>
            <a:endParaRPr sz="1650">
              <a:latin typeface="Times New Roman"/>
              <a:cs typeface="Times New Roman"/>
            </a:endParaRPr>
          </a:p>
        </p:txBody>
      </p:sp>
      <p:sp>
        <p:nvSpPr>
          <p:cNvPr id="13" name="object 13"/>
          <p:cNvSpPr txBox="1"/>
          <p:nvPr/>
        </p:nvSpPr>
        <p:spPr>
          <a:xfrm>
            <a:off x="1378550" y="4856930"/>
            <a:ext cx="2936875" cy="1264920"/>
          </a:xfrm>
          <a:prstGeom prst="rect">
            <a:avLst/>
          </a:prstGeom>
        </p:spPr>
        <p:txBody>
          <a:bodyPr vert="horz" wrap="square" lIns="0" tIns="16510" rIns="0" bIns="0" rtlCol="0">
            <a:spAutoFit/>
          </a:bodyPr>
          <a:lstStyle/>
          <a:p>
            <a:pPr marL="427990" indent="-415925">
              <a:lnSpc>
                <a:spcPts val="1960"/>
              </a:lnSpc>
              <a:spcBef>
                <a:spcPts val="130"/>
              </a:spcBef>
              <a:buChar char="-"/>
              <a:tabLst>
                <a:tab pos="427355" algn="l"/>
                <a:tab pos="428625" algn="l"/>
              </a:tabLst>
            </a:pPr>
            <a:r>
              <a:rPr sz="1650" spc="220" dirty="0">
                <a:latin typeface="Times New Roman"/>
                <a:cs typeface="Times New Roman"/>
              </a:rPr>
              <a:t>Aile</a:t>
            </a:r>
            <a:r>
              <a:rPr sz="1650" spc="105" dirty="0">
                <a:latin typeface="Times New Roman"/>
                <a:cs typeface="Times New Roman"/>
              </a:rPr>
              <a:t> </a:t>
            </a:r>
            <a:r>
              <a:rPr sz="1650" spc="175" dirty="0">
                <a:latin typeface="Times New Roman"/>
                <a:cs typeface="Times New Roman"/>
              </a:rPr>
              <a:t>tipi</a:t>
            </a:r>
            <a:r>
              <a:rPr sz="1650" spc="114" dirty="0">
                <a:latin typeface="Times New Roman"/>
                <a:cs typeface="Times New Roman"/>
              </a:rPr>
              <a:t> </a:t>
            </a:r>
            <a:r>
              <a:rPr sz="1650" spc="245" dirty="0">
                <a:latin typeface="Times New Roman"/>
                <a:cs typeface="Times New Roman"/>
              </a:rPr>
              <a:t>ve</a:t>
            </a:r>
            <a:r>
              <a:rPr sz="1650" spc="95" dirty="0">
                <a:latin typeface="Times New Roman"/>
                <a:cs typeface="Times New Roman"/>
              </a:rPr>
              <a:t> </a:t>
            </a:r>
            <a:r>
              <a:rPr sz="1650" spc="250" dirty="0">
                <a:latin typeface="Times New Roman"/>
                <a:cs typeface="Times New Roman"/>
              </a:rPr>
              <a:t>büyüklüğü</a:t>
            </a:r>
            <a:endParaRPr sz="1650">
              <a:latin typeface="Times New Roman"/>
              <a:cs typeface="Times New Roman"/>
            </a:endParaRPr>
          </a:p>
          <a:p>
            <a:pPr marL="427990" indent="-415925">
              <a:lnSpc>
                <a:spcPts val="1935"/>
              </a:lnSpc>
              <a:buChar char="-"/>
              <a:tabLst>
                <a:tab pos="427355" algn="l"/>
                <a:tab pos="428625" algn="l"/>
              </a:tabLst>
            </a:pPr>
            <a:r>
              <a:rPr sz="1650" spc="280" dirty="0">
                <a:latin typeface="Times New Roman"/>
                <a:cs typeface="Times New Roman"/>
              </a:rPr>
              <a:t>Anne</a:t>
            </a:r>
            <a:r>
              <a:rPr sz="1650" spc="70" dirty="0">
                <a:latin typeface="Times New Roman"/>
                <a:cs typeface="Times New Roman"/>
              </a:rPr>
              <a:t> </a:t>
            </a:r>
            <a:r>
              <a:rPr sz="1650" spc="204" dirty="0">
                <a:latin typeface="Times New Roman"/>
                <a:cs typeface="Times New Roman"/>
              </a:rPr>
              <a:t>yaşı</a:t>
            </a:r>
            <a:endParaRPr sz="1650">
              <a:latin typeface="Times New Roman"/>
              <a:cs typeface="Times New Roman"/>
            </a:endParaRPr>
          </a:p>
          <a:p>
            <a:pPr marL="427990" indent="-415925">
              <a:lnSpc>
                <a:spcPts val="1935"/>
              </a:lnSpc>
              <a:buChar char="-"/>
              <a:tabLst>
                <a:tab pos="427355" algn="l"/>
                <a:tab pos="428625" algn="l"/>
              </a:tabLst>
            </a:pPr>
            <a:r>
              <a:rPr sz="1650" spc="280" dirty="0">
                <a:latin typeface="Times New Roman"/>
                <a:cs typeface="Times New Roman"/>
              </a:rPr>
              <a:t>Anne</a:t>
            </a:r>
            <a:r>
              <a:rPr sz="1650" spc="80" dirty="0">
                <a:latin typeface="Times New Roman"/>
                <a:cs typeface="Times New Roman"/>
              </a:rPr>
              <a:t> </a:t>
            </a:r>
            <a:r>
              <a:rPr sz="1650" spc="210" dirty="0">
                <a:latin typeface="Times New Roman"/>
                <a:cs typeface="Times New Roman"/>
              </a:rPr>
              <a:t>eğitimi</a:t>
            </a:r>
            <a:endParaRPr sz="1650">
              <a:latin typeface="Times New Roman"/>
              <a:cs typeface="Times New Roman"/>
            </a:endParaRPr>
          </a:p>
          <a:p>
            <a:pPr marL="427990" indent="-415925">
              <a:lnSpc>
                <a:spcPts val="1935"/>
              </a:lnSpc>
              <a:buChar char="-"/>
              <a:tabLst>
                <a:tab pos="427355" algn="l"/>
                <a:tab pos="428625" algn="l"/>
              </a:tabLst>
            </a:pPr>
            <a:r>
              <a:rPr sz="1650" spc="245" dirty="0">
                <a:latin typeface="Times New Roman"/>
                <a:cs typeface="Times New Roman"/>
              </a:rPr>
              <a:t>Bebeğin</a:t>
            </a:r>
            <a:r>
              <a:rPr sz="1650" spc="114" dirty="0">
                <a:latin typeface="Times New Roman"/>
                <a:cs typeface="Times New Roman"/>
              </a:rPr>
              <a:t> </a:t>
            </a:r>
            <a:r>
              <a:rPr sz="1650" spc="290" dirty="0">
                <a:latin typeface="Times New Roman"/>
                <a:cs typeface="Times New Roman"/>
              </a:rPr>
              <a:t>doğum</a:t>
            </a:r>
            <a:r>
              <a:rPr sz="1650" spc="125" dirty="0">
                <a:latin typeface="Times New Roman"/>
                <a:cs typeface="Times New Roman"/>
              </a:rPr>
              <a:t> </a:t>
            </a:r>
            <a:r>
              <a:rPr sz="1650" spc="175" dirty="0">
                <a:latin typeface="Times New Roman"/>
                <a:cs typeface="Times New Roman"/>
              </a:rPr>
              <a:t>sırası</a:t>
            </a:r>
            <a:endParaRPr sz="1650">
              <a:latin typeface="Times New Roman"/>
              <a:cs typeface="Times New Roman"/>
            </a:endParaRPr>
          </a:p>
          <a:p>
            <a:pPr marL="427990" indent="-415925">
              <a:lnSpc>
                <a:spcPts val="1955"/>
              </a:lnSpc>
              <a:buChar char="-"/>
              <a:tabLst>
                <a:tab pos="427355" algn="l"/>
                <a:tab pos="428625" algn="l"/>
              </a:tabLst>
            </a:pPr>
            <a:r>
              <a:rPr sz="1650" spc="245" dirty="0">
                <a:latin typeface="Times New Roman"/>
                <a:cs typeface="Times New Roman"/>
              </a:rPr>
              <a:t>Anne-babanın</a:t>
            </a:r>
            <a:r>
              <a:rPr sz="1650" spc="90" dirty="0">
                <a:latin typeface="Times New Roman"/>
                <a:cs typeface="Times New Roman"/>
              </a:rPr>
              <a:t> </a:t>
            </a:r>
            <a:r>
              <a:rPr sz="1650" spc="195" dirty="0">
                <a:latin typeface="Times New Roman"/>
                <a:cs typeface="Times New Roman"/>
              </a:rPr>
              <a:t>sağlığı</a:t>
            </a:r>
            <a:endParaRPr sz="1650">
              <a:latin typeface="Times New Roman"/>
              <a:cs typeface="Times New Roman"/>
            </a:endParaRPr>
          </a:p>
        </p:txBody>
      </p:sp>
      <p:sp>
        <p:nvSpPr>
          <p:cNvPr id="14" name="object 14"/>
          <p:cNvSpPr/>
          <p:nvPr/>
        </p:nvSpPr>
        <p:spPr>
          <a:xfrm>
            <a:off x="837047" y="2469038"/>
            <a:ext cx="9955530" cy="0"/>
          </a:xfrm>
          <a:custGeom>
            <a:avLst/>
            <a:gdLst/>
            <a:ahLst/>
            <a:cxnLst/>
            <a:rect l="l" t="t" r="r" b="b"/>
            <a:pathLst>
              <a:path w="9955530">
                <a:moveTo>
                  <a:pt x="0" y="0"/>
                </a:moveTo>
                <a:lnTo>
                  <a:pt x="9954908" y="0"/>
                </a:lnTo>
              </a:path>
            </a:pathLst>
          </a:custGeom>
          <a:ln w="13350">
            <a:solidFill>
              <a:srgbClr val="000000"/>
            </a:solidFill>
          </a:ln>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297724"/>
            <a:ext cx="10817861" cy="1321516"/>
          </a:xfrm>
          <a:prstGeom prst="rect">
            <a:avLst/>
          </a:prstGeom>
        </p:spPr>
        <p:txBody>
          <a:bodyPr vert="horz" wrap="square" lIns="0" tIns="89535" rIns="0" bIns="0" rtlCol="0">
            <a:spAutoFit/>
          </a:bodyPr>
          <a:lstStyle/>
          <a:p>
            <a:pPr marL="12700" marR="5080">
              <a:lnSpc>
                <a:spcPts val="4750"/>
              </a:lnSpc>
              <a:spcBef>
                <a:spcPts val="705"/>
              </a:spcBef>
            </a:pPr>
            <a:r>
              <a:rPr sz="3200" spc="-40" dirty="0">
                <a:solidFill>
                  <a:srgbClr val="C00000"/>
                </a:solidFill>
              </a:rPr>
              <a:t>Tanımlayıcı</a:t>
            </a:r>
            <a:r>
              <a:rPr sz="3200" spc="10" dirty="0">
                <a:solidFill>
                  <a:srgbClr val="C00000"/>
                </a:solidFill>
              </a:rPr>
              <a:t> </a:t>
            </a:r>
            <a:r>
              <a:rPr sz="3200" spc="-10" dirty="0">
                <a:solidFill>
                  <a:srgbClr val="C00000"/>
                </a:solidFill>
              </a:rPr>
              <a:t>araştırmalarda</a:t>
            </a:r>
            <a:r>
              <a:rPr sz="3200" spc="-20" dirty="0">
                <a:solidFill>
                  <a:srgbClr val="C00000"/>
                </a:solidFill>
              </a:rPr>
              <a:t> </a:t>
            </a:r>
            <a:r>
              <a:rPr sz="3200" dirty="0">
                <a:solidFill>
                  <a:srgbClr val="C00000"/>
                </a:solidFill>
              </a:rPr>
              <a:t>hangi</a:t>
            </a:r>
            <a:r>
              <a:rPr sz="3200" spc="15" dirty="0">
                <a:solidFill>
                  <a:srgbClr val="C00000"/>
                </a:solidFill>
              </a:rPr>
              <a:t> </a:t>
            </a:r>
            <a:r>
              <a:rPr sz="3200" spc="-10" dirty="0">
                <a:solidFill>
                  <a:srgbClr val="C00000"/>
                </a:solidFill>
              </a:rPr>
              <a:t>sorulara </a:t>
            </a:r>
            <a:r>
              <a:rPr sz="3200" spc="-980" dirty="0">
                <a:solidFill>
                  <a:srgbClr val="C00000"/>
                </a:solidFill>
              </a:rPr>
              <a:t> </a:t>
            </a:r>
            <a:r>
              <a:rPr sz="3200" spc="-15" dirty="0">
                <a:solidFill>
                  <a:srgbClr val="C00000"/>
                </a:solidFill>
              </a:rPr>
              <a:t>yanıt</a:t>
            </a:r>
            <a:r>
              <a:rPr sz="3200" spc="-5" dirty="0">
                <a:solidFill>
                  <a:srgbClr val="C00000"/>
                </a:solidFill>
              </a:rPr>
              <a:t> </a:t>
            </a:r>
            <a:r>
              <a:rPr sz="3200" spc="-10" dirty="0">
                <a:solidFill>
                  <a:srgbClr val="C00000"/>
                </a:solidFill>
              </a:rPr>
              <a:t>aranır?</a:t>
            </a:r>
            <a:endParaRPr sz="3200" dirty="0"/>
          </a:p>
        </p:txBody>
      </p:sp>
      <p:sp>
        <p:nvSpPr>
          <p:cNvPr id="3" name="object 3"/>
          <p:cNvSpPr txBox="1"/>
          <p:nvPr/>
        </p:nvSpPr>
        <p:spPr>
          <a:xfrm>
            <a:off x="615730" y="2209800"/>
            <a:ext cx="5685155" cy="2070735"/>
          </a:xfrm>
          <a:prstGeom prst="rect">
            <a:avLst/>
          </a:prstGeom>
        </p:spPr>
        <p:txBody>
          <a:bodyPr vert="horz" wrap="square" lIns="0" tIns="97155" rIns="0" bIns="0" rtlCol="0">
            <a:spAutoFit/>
          </a:bodyPr>
          <a:lstStyle/>
          <a:p>
            <a:pPr marL="355600" indent="-343535">
              <a:lnSpc>
                <a:spcPct val="100000"/>
              </a:lnSpc>
              <a:spcBef>
                <a:spcPts val="765"/>
              </a:spcBef>
              <a:buAutoNum type="arabicPeriod"/>
              <a:tabLst>
                <a:tab pos="356235" algn="l"/>
              </a:tabLst>
            </a:pPr>
            <a:r>
              <a:rPr sz="2800" spc="-15" dirty="0">
                <a:latin typeface="Times New Roman"/>
                <a:cs typeface="Times New Roman"/>
              </a:rPr>
              <a:t>Sağlığı</a:t>
            </a:r>
            <a:r>
              <a:rPr sz="2800" spc="-70" dirty="0">
                <a:latin typeface="Times New Roman"/>
                <a:cs typeface="Times New Roman"/>
              </a:rPr>
              <a:t> </a:t>
            </a:r>
            <a:r>
              <a:rPr sz="2800" spc="-20" dirty="0">
                <a:latin typeface="Times New Roman"/>
                <a:cs typeface="Times New Roman"/>
              </a:rPr>
              <a:t>etkileyen</a:t>
            </a:r>
            <a:r>
              <a:rPr sz="2800" spc="-50" dirty="0">
                <a:latin typeface="Times New Roman"/>
                <a:cs typeface="Times New Roman"/>
              </a:rPr>
              <a:t> </a:t>
            </a:r>
            <a:r>
              <a:rPr sz="2800" spc="-15" dirty="0">
                <a:latin typeface="Times New Roman"/>
                <a:cs typeface="Times New Roman"/>
              </a:rPr>
              <a:t>olay-</a:t>
            </a:r>
            <a:r>
              <a:rPr sz="2800" spc="-50" dirty="0">
                <a:latin typeface="Times New Roman"/>
                <a:cs typeface="Times New Roman"/>
              </a:rPr>
              <a:t> </a:t>
            </a:r>
            <a:r>
              <a:rPr sz="2800" spc="-15" dirty="0">
                <a:latin typeface="Times New Roman"/>
                <a:cs typeface="Times New Roman"/>
              </a:rPr>
              <a:t>hastalık</a:t>
            </a:r>
            <a:r>
              <a:rPr sz="2800" spc="-55" dirty="0">
                <a:latin typeface="Times New Roman"/>
                <a:cs typeface="Times New Roman"/>
              </a:rPr>
              <a:t> </a:t>
            </a:r>
            <a:r>
              <a:rPr sz="2800" spc="-10" dirty="0">
                <a:latin typeface="Times New Roman"/>
                <a:cs typeface="Times New Roman"/>
              </a:rPr>
              <a:t>nedir?</a:t>
            </a:r>
            <a:endParaRPr sz="2800" dirty="0">
              <a:latin typeface="Times New Roman"/>
              <a:cs typeface="Times New Roman"/>
            </a:endParaRPr>
          </a:p>
          <a:p>
            <a:pPr marL="355600" indent="-343535">
              <a:lnSpc>
                <a:spcPct val="100000"/>
              </a:lnSpc>
              <a:spcBef>
                <a:spcPts val="665"/>
              </a:spcBef>
              <a:buAutoNum type="arabicPeriod"/>
              <a:tabLst>
                <a:tab pos="356235" algn="l"/>
              </a:tabLst>
            </a:pPr>
            <a:r>
              <a:rPr sz="2800" spc="-15" dirty="0">
                <a:latin typeface="Times New Roman"/>
                <a:cs typeface="Times New Roman"/>
              </a:rPr>
              <a:t>Bu</a:t>
            </a:r>
            <a:r>
              <a:rPr sz="2800" spc="-50" dirty="0">
                <a:latin typeface="Times New Roman"/>
                <a:cs typeface="Times New Roman"/>
              </a:rPr>
              <a:t> </a:t>
            </a:r>
            <a:r>
              <a:rPr sz="2800" spc="-15" dirty="0">
                <a:latin typeface="Times New Roman"/>
                <a:cs typeface="Times New Roman"/>
              </a:rPr>
              <a:t>hastalık</a:t>
            </a:r>
            <a:r>
              <a:rPr sz="2800" spc="-55" dirty="0">
                <a:latin typeface="Times New Roman"/>
                <a:cs typeface="Times New Roman"/>
              </a:rPr>
              <a:t> </a:t>
            </a:r>
            <a:r>
              <a:rPr sz="2800" spc="-15" dirty="0">
                <a:latin typeface="Times New Roman"/>
                <a:cs typeface="Times New Roman"/>
              </a:rPr>
              <a:t>kimlerde</a:t>
            </a:r>
            <a:r>
              <a:rPr sz="2800" spc="-80" dirty="0">
                <a:latin typeface="Times New Roman"/>
                <a:cs typeface="Times New Roman"/>
              </a:rPr>
              <a:t> </a:t>
            </a:r>
            <a:r>
              <a:rPr sz="2800" spc="-15" dirty="0">
                <a:latin typeface="Times New Roman"/>
                <a:cs typeface="Times New Roman"/>
              </a:rPr>
              <a:t>görülmektedir?</a:t>
            </a:r>
            <a:endParaRPr sz="2800" dirty="0">
              <a:latin typeface="Times New Roman"/>
              <a:cs typeface="Times New Roman"/>
            </a:endParaRPr>
          </a:p>
          <a:p>
            <a:pPr marL="355600" indent="-343535">
              <a:lnSpc>
                <a:spcPct val="100000"/>
              </a:lnSpc>
              <a:spcBef>
                <a:spcPts val="670"/>
              </a:spcBef>
              <a:buAutoNum type="arabicPeriod"/>
              <a:tabLst>
                <a:tab pos="356235" algn="l"/>
              </a:tabLst>
            </a:pPr>
            <a:r>
              <a:rPr sz="2800" spc="-15" dirty="0">
                <a:latin typeface="Times New Roman"/>
                <a:cs typeface="Times New Roman"/>
              </a:rPr>
              <a:t>Bu</a:t>
            </a:r>
            <a:r>
              <a:rPr sz="2800" spc="-45" dirty="0">
                <a:latin typeface="Times New Roman"/>
                <a:cs typeface="Times New Roman"/>
              </a:rPr>
              <a:t> </a:t>
            </a:r>
            <a:r>
              <a:rPr sz="2800" spc="-15" dirty="0">
                <a:latin typeface="Times New Roman"/>
                <a:cs typeface="Times New Roman"/>
              </a:rPr>
              <a:t>hastalık</a:t>
            </a:r>
            <a:r>
              <a:rPr sz="2800" spc="-50" dirty="0">
                <a:latin typeface="Times New Roman"/>
                <a:cs typeface="Times New Roman"/>
              </a:rPr>
              <a:t> </a:t>
            </a:r>
            <a:r>
              <a:rPr sz="2800" spc="-15" dirty="0">
                <a:latin typeface="Times New Roman"/>
                <a:cs typeface="Times New Roman"/>
              </a:rPr>
              <a:t>nerede</a:t>
            </a:r>
            <a:r>
              <a:rPr sz="2800" spc="-80" dirty="0">
                <a:latin typeface="Times New Roman"/>
                <a:cs typeface="Times New Roman"/>
              </a:rPr>
              <a:t> </a:t>
            </a:r>
            <a:r>
              <a:rPr sz="2800" spc="-15" dirty="0">
                <a:latin typeface="Times New Roman"/>
                <a:cs typeface="Times New Roman"/>
              </a:rPr>
              <a:t>görülmektedir?</a:t>
            </a:r>
            <a:endParaRPr sz="2800" dirty="0">
              <a:latin typeface="Times New Roman"/>
              <a:cs typeface="Times New Roman"/>
            </a:endParaRPr>
          </a:p>
          <a:p>
            <a:pPr marL="355600" indent="-343535">
              <a:lnSpc>
                <a:spcPct val="100000"/>
              </a:lnSpc>
              <a:spcBef>
                <a:spcPts val="660"/>
              </a:spcBef>
              <a:buAutoNum type="arabicPeriod"/>
              <a:tabLst>
                <a:tab pos="356235" algn="l"/>
              </a:tabLst>
            </a:pPr>
            <a:r>
              <a:rPr sz="2800" spc="-15" dirty="0">
                <a:latin typeface="Times New Roman"/>
                <a:cs typeface="Times New Roman"/>
              </a:rPr>
              <a:t>Bu</a:t>
            </a:r>
            <a:r>
              <a:rPr sz="2800" spc="-40" dirty="0">
                <a:latin typeface="Times New Roman"/>
                <a:cs typeface="Times New Roman"/>
              </a:rPr>
              <a:t> </a:t>
            </a:r>
            <a:r>
              <a:rPr sz="2800" spc="-15" dirty="0">
                <a:latin typeface="Times New Roman"/>
                <a:cs typeface="Times New Roman"/>
              </a:rPr>
              <a:t>hastalık</a:t>
            </a:r>
            <a:r>
              <a:rPr sz="2800" spc="-45" dirty="0">
                <a:latin typeface="Times New Roman"/>
                <a:cs typeface="Times New Roman"/>
              </a:rPr>
              <a:t> </a:t>
            </a:r>
            <a:r>
              <a:rPr sz="2800" spc="-10" dirty="0">
                <a:latin typeface="Times New Roman"/>
                <a:cs typeface="Times New Roman"/>
              </a:rPr>
              <a:t>ne</a:t>
            </a:r>
            <a:r>
              <a:rPr sz="2800" spc="-70" dirty="0">
                <a:latin typeface="Times New Roman"/>
                <a:cs typeface="Times New Roman"/>
              </a:rPr>
              <a:t> </a:t>
            </a:r>
            <a:r>
              <a:rPr sz="2800" spc="-25" dirty="0">
                <a:latin typeface="Times New Roman"/>
                <a:cs typeface="Times New Roman"/>
              </a:rPr>
              <a:t>zaman</a:t>
            </a:r>
            <a:r>
              <a:rPr sz="2800" spc="-30" dirty="0">
                <a:latin typeface="Times New Roman"/>
                <a:cs typeface="Times New Roman"/>
              </a:rPr>
              <a:t> </a:t>
            </a:r>
            <a:r>
              <a:rPr sz="2800" spc="-15" dirty="0">
                <a:latin typeface="Times New Roman"/>
                <a:cs typeface="Times New Roman"/>
              </a:rPr>
              <a:t>görülmektedir?</a:t>
            </a:r>
            <a:endParaRPr sz="2800" dirty="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Gözlemsel araştırmalar</a:t>
            </a:r>
            <a:endParaRPr lang="tr-TR" dirty="0"/>
          </a:p>
        </p:txBody>
      </p:sp>
      <p:sp>
        <p:nvSpPr>
          <p:cNvPr id="3" name="İçerik Yer Tutucusu 2"/>
          <p:cNvSpPr>
            <a:spLocks noGrp="1"/>
          </p:cNvSpPr>
          <p:nvPr>
            <p:ph idx="1"/>
          </p:nvPr>
        </p:nvSpPr>
        <p:spPr/>
        <p:txBody>
          <a:bodyPr/>
          <a:lstStyle/>
          <a:p>
            <a:r>
              <a:rPr lang="tr-TR" dirty="0" smtClean="0"/>
              <a:t>ANALİTİK ARAŞTIRMALAR</a:t>
            </a:r>
          </a:p>
          <a:p>
            <a:pPr algn="just"/>
            <a:r>
              <a:rPr lang="tr-TR" dirty="0"/>
              <a:t>Bu tip araştırmalarda amaç, herhangi bir sağlık problemi ile bu sağlık problemine neden olduğu düşünülen sebebin hastalıkla arasındaki ilişki hipotezinin ispatlanmasıdır. </a:t>
            </a:r>
            <a:endParaRPr lang="tr-TR" dirty="0" smtClean="0"/>
          </a:p>
          <a:p>
            <a:pPr algn="just"/>
            <a:r>
              <a:rPr lang="tr-TR" dirty="0" smtClean="0"/>
              <a:t>Bu </a:t>
            </a:r>
            <a:r>
              <a:rPr lang="tr-TR" dirty="0"/>
              <a:t>hipotez genellikle </a:t>
            </a:r>
            <a:r>
              <a:rPr lang="tr-TR" dirty="0" smtClean="0"/>
              <a:t>tanımlayıcı epidemiyolojik </a:t>
            </a:r>
            <a:r>
              <a:rPr lang="tr-TR" dirty="0"/>
              <a:t>araştırmalar sonucu ortaya atılmakta olup </a:t>
            </a:r>
            <a:r>
              <a:rPr lang="tr-TR" dirty="0" smtClean="0"/>
              <a:t>çözümleyici epidemiyolojik </a:t>
            </a:r>
            <a:r>
              <a:rPr lang="tr-TR" dirty="0"/>
              <a:t>araştırmalar ile ispatlanmaya çalışılmaktadır. </a:t>
            </a:r>
          </a:p>
        </p:txBody>
      </p:sp>
    </p:spTree>
    <p:extLst>
      <p:ext uri="{BB962C8B-B14F-4D97-AF65-F5344CB8AC3E}">
        <p14:creationId xmlns:p14="http://schemas.microsoft.com/office/powerpoint/2010/main" val="3922930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TotalTime>
  <Words>2913</Words>
  <Application>Microsoft Office PowerPoint</Application>
  <PresentationFormat>Geniş ekran</PresentationFormat>
  <Paragraphs>238</Paragraphs>
  <Slides>39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39</vt:i4>
      </vt:variant>
    </vt:vector>
  </HeadingPairs>
  <TitlesOfParts>
    <vt:vector size="47" baseType="lpstr">
      <vt:lpstr>Arial</vt:lpstr>
      <vt:lpstr>Arial MT</vt:lpstr>
      <vt:lpstr>Book Antiqua</vt:lpstr>
      <vt:lpstr>Calibri</vt:lpstr>
      <vt:lpstr>Calibri Light</vt:lpstr>
      <vt:lpstr>Century Gothic</vt:lpstr>
      <vt:lpstr>Times New Roman</vt:lpstr>
      <vt:lpstr>Eczacı</vt:lpstr>
      <vt:lpstr>HALK SAĞLIĞI</vt:lpstr>
      <vt:lpstr>Epidemiyoloji</vt:lpstr>
      <vt:lpstr>Epidemiyolojik yöntemlerin kullanım alanları</vt:lpstr>
      <vt:lpstr>Epidemiyolojik araştırmaların Sınıflandırılması</vt:lpstr>
      <vt:lpstr>Gözlemsel araştırmalar</vt:lpstr>
      <vt:lpstr>GÖZLEMSEL ARAŞTIRMALAR</vt:lpstr>
      <vt:lpstr>Tanımlayıcı Epidemiyoloji</vt:lpstr>
      <vt:lpstr>Tanımlayıcı araştırmalarda hangi sorulara  yanıt aranır?</vt:lpstr>
      <vt:lpstr>Gözlemsel araştırmalar</vt:lpstr>
      <vt:lpstr>oLGU (VAKA) KONTROL</vt:lpstr>
      <vt:lpstr>Olgu (VAKA)- Kontrol</vt:lpstr>
      <vt:lpstr>oLGU (VAKA) KONTROL</vt:lpstr>
      <vt:lpstr>oLGU (VAKA) KONTROL</vt:lpstr>
      <vt:lpstr>Olgu Kontrol araştırmasında</vt:lpstr>
      <vt:lpstr>Olgu Kontrol araştırmalarının yararları</vt:lpstr>
      <vt:lpstr>Olgu Kontrol araştırmalarının sakıncaları</vt:lpstr>
      <vt:lpstr>örnek</vt:lpstr>
      <vt:lpstr>PowerPoint Sunusu</vt:lpstr>
      <vt:lpstr>çözüm</vt:lpstr>
      <vt:lpstr>Kohort araştırmaları</vt:lpstr>
      <vt:lpstr>PowerPoint Sunusu</vt:lpstr>
      <vt:lpstr>PowerPoint Sunusu</vt:lpstr>
      <vt:lpstr>PowerPoint Sunusu</vt:lpstr>
      <vt:lpstr>PowerPoint Sunusu</vt:lpstr>
      <vt:lpstr>PowerPoint Sunusu</vt:lpstr>
      <vt:lpstr>Kohort araştırmaları</vt:lpstr>
      <vt:lpstr>Kohort araştırmaları</vt:lpstr>
      <vt:lpstr>Kesitsel araştırmalar</vt:lpstr>
      <vt:lpstr>Kesitsel araştırmaların genel özellikleri</vt:lpstr>
      <vt:lpstr>Kesitsel araştırmaların genel özellikleri</vt:lpstr>
      <vt:lpstr>Kesitsel araştırmalar</vt:lpstr>
      <vt:lpstr>Kesitsel araştırma</vt:lpstr>
      <vt:lpstr>örnek</vt:lpstr>
      <vt:lpstr>PowerPoint Sunusu</vt:lpstr>
      <vt:lpstr>çözüm</vt:lpstr>
      <vt:lpstr>DENEYSEL ARAŞTIRMALAR</vt:lpstr>
      <vt:lpstr>METODOLOJİK ARAŞTIRMALAR</vt:lpstr>
      <vt:lpstr>METODOLOJİK ARAŞTIRMALAR</vt:lpstr>
      <vt:lpstr>Teşekkürler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EPİDEMİYOLOJİ</dc:title>
  <dc:creator>Nafiz Bozdemir</dc:creator>
  <cp:lastModifiedBy>Windows user</cp:lastModifiedBy>
  <cp:revision>9</cp:revision>
  <dcterms:created xsi:type="dcterms:W3CDTF">2024-02-19T19:49:13Z</dcterms:created>
  <dcterms:modified xsi:type="dcterms:W3CDTF">2025-03-16T20:10:47Z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2022-11-16T00:00:00Z</vt:filetime>
  </property>
  <property fmtid="{D5CDD505-2E9C-101B-9397-08002B2CF9AE}" pid="3" name="Creator">
    <vt:lpwstr>Microsoft® PowerPoint® Microsoft 365 için</vt:lpwstr>
  </property>
  <property fmtid="{D5CDD505-2E9C-101B-9397-08002B2CF9AE}" pid="4" name="LastSaved">
    <vt:filetime>2024-02-19T00:00:00Z</vt:filetime>
  </property>
</Properties>
</file>