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orial.com.tr" TargetMode="External"/><Relationship Id="rId2" Type="http://schemas.openxmlformats.org/officeDocument/2006/relationships/hyperlink" Target="https://www.medicalpark.com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pteyap.org" TargetMode="External"/><Relationship Id="rId4" Type="http://schemas.openxmlformats.org/officeDocument/2006/relationships/hyperlink" Target="https://www.who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487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0D9662-5CF3-4BF8-85EE-E1503E35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499EA1-1FA0-FE9B-7079-2658DA0BAA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3"/>
          <a:stretch>
            <a:fillRect/>
          </a:stretch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C7C206-8404-40AC-969B-40CE396E3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D64B3-D01F-43C5-AFF5-7EDCC3D3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F951FB-3496-4321-9E03-62C6C49A2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CC157-1C7E-4345-89D3-52E61E0A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554ECE-6F4C-4F12-B9C2-1A807267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4428326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E13944-C65C-F9FA-E66A-C0CD1FCA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80" y="-415530"/>
            <a:ext cx="3218223" cy="4005076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>
                <a:latin typeface="Abadi" panose="020B0604020104020204" pitchFamily="34" charset="0"/>
              </a:rPr>
              <a:t>TARIM İLAÇLARI (PESTİSİTLER)</a:t>
            </a:r>
            <a:br>
              <a:rPr lang="tr-TR" sz="3400" b="1" dirty="0">
                <a:latin typeface="Abadi" panose="020B0604020104020204" pitchFamily="34" charset="0"/>
              </a:rPr>
            </a:br>
            <a:r>
              <a:rPr lang="tr-TR" sz="3400" b="1" dirty="0">
                <a:latin typeface="Abadi" panose="020B0604020104020204" pitchFamily="34" charset="0"/>
              </a:rPr>
              <a:t>VE GIDA GÜVENLİĞİ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5B0FD-0F2F-4198-91DA-900B7FB3F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384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730D8BAE-DFA3-42B5-2430-83E4C7D2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238" y="2802584"/>
            <a:ext cx="2634392" cy="2120875"/>
          </a:xfrm>
        </p:spPr>
        <p:txBody>
          <a:bodyPr>
            <a:normAutofit/>
          </a:bodyPr>
          <a:lstStyle/>
          <a:p>
            <a:endParaRPr lang="tr-TR" sz="2100" dirty="0">
              <a:latin typeface="Abadi" panose="020B0604020104020204" pitchFamily="34" charset="0"/>
            </a:endParaRPr>
          </a:p>
          <a:p>
            <a:endParaRPr lang="tr-TR" sz="2100" dirty="0">
              <a:latin typeface="Abadi" panose="020B0604020104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64E1587-5A89-51E1-4D97-4B6B4CFFA8A1}"/>
              </a:ext>
            </a:extLst>
          </p:cNvPr>
          <p:cNvSpPr txBox="1"/>
          <p:nvPr/>
        </p:nvSpPr>
        <p:spPr>
          <a:xfrm>
            <a:off x="1190713" y="3240690"/>
            <a:ext cx="3282164" cy="2246769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endParaRPr lang="tr-TR" sz="2400" dirty="0">
              <a:latin typeface="Abadi" panose="020B0604020104020204" pitchFamily="34" charset="0"/>
            </a:endParaRPr>
          </a:p>
          <a:p>
            <a:pPr algn="l"/>
            <a:r>
              <a:rPr lang="tr-TR" sz="2100" dirty="0">
                <a:latin typeface="Abadi" panose="020B0604020104020204" pitchFamily="34" charset="0"/>
              </a:rPr>
              <a:t>DERS: HALK SAĞLIĞI</a:t>
            </a:r>
          </a:p>
          <a:p>
            <a:pPr algn="l"/>
            <a:r>
              <a:rPr lang="tr-TR" sz="2100" dirty="0">
                <a:latin typeface="Abadi" panose="020B0604020104020204" pitchFamily="34" charset="0"/>
              </a:rPr>
              <a:t>ÖĞR. GÖR. ADEM BİLGİN </a:t>
            </a:r>
          </a:p>
          <a:p>
            <a:pPr algn="l"/>
            <a:r>
              <a:rPr lang="tr-TR" sz="2100" dirty="0">
                <a:latin typeface="Abadi" panose="020B0604020104020204" pitchFamily="34" charset="0"/>
              </a:rPr>
              <a:t>HAZIRLAYAN: İKBAL YÜCE </a:t>
            </a:r>
          </a:p>
          <a:p>
            <a:pPr algn="l"/>
            <a:r>
              <a:rPr lang="tr-TR" sz="2100" dirty="0">
                <a:latin typeface="Abadi" panose="020B0604020104020204" pitchFamily="34" charset="0"/>
              </a:rPr>
              <a:t>(2025148038)</a:t>
            </a:r>
          </a:p>
          <a:p>
            <a:pPr algn="l"/>
            <a:r>
              <a:rPr lang="tr-TR" sz="1600" dirty="0">
                <a:latin typeface="Abadi" panose="020B0604020104020204" pitchFamily="34" charset="0"/>
              </a:rPr>
              <a:t>“Halk Sağlığı Açısından Değerlendirme”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1504469-C2FF-C266-48A2-3EFE49B5850F}"/>
              </a:ext>
            </a:extLst>
          </p:cNvPr>
          <p:cNvSpPr txBox="1"/>
          <p:nvPr/>
        </p:nvSpPr>
        <p:spPr>
          <a:xfrm>
            <a:off x="5180027" y="25161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FF46CC8-DCA9-FFBD-F67C-2781726C638A}"/>
              </a:ext>
            </a:extLst>
          </p:cNvPr>
          <p:cNvSpPr txBox="1"/>
          <p:nvPr/>
        </p:nvSpPr>
        <p:spPr>
          <a:xfrm>
            <a:off x="5088791" y="7119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09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BE4157-D8A3-494E-5630-F8D2FB56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2037" y="553590"/>
            <a:ext cx="8036652" cy="1139742"/>
          </a:xfrm>
        </p:spPr>
        <p:txBody>
          <a:bodyPr/>
          <a:lstStyle/>
          <a:p>
            <a:pPr algn="r"/>
            <a:r>
              <a:rPr lang="tr-TR" b="1" dirty="0">
                <a:latin typeface="Abadi" panose="020B0604020104020204" pitchFamily="34" charset="0"/>
              </a:rPr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A041E-C2B5-B250-4404-69E49ECBD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933" y="0"/>
            <a:ext cx="7796540" cy="3997828"/>
          </a:xfrm>
        </p:spPr>
        <p:txBody>
          <a:bodyPr/>
          <a:lstStyle/>
          <a:p>
            <a:endParaRPr lang="tr-TR" dirty="0">
              <a:effectLst/>
              <a:latin typeface=".AppleSystemUIFont"/>
            </a:endParaRPr>
          </a:p>
          <a:p>
            <a:endParaRPr lang="tr-TR" dirty="0">
              <a:effectLst/>
              <a:latin typeface=".AppleSystemUIFont"/>
            </a:endParaRPr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err="1">
                <a:hlinkClick r:id="rId2"/>
              </a:rPr>
              <a:t>www.medicalpark.com.tr</a:t>
            </a:r>
            <a:endParaRPr lang="tr-TR" dirty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err="1">
                <a:hlinkClick r:id="rId3"/>
              </a:rPr>
              <a:t>www.memorial.com.tr</a:t>
            </a:r>
            <a:endParaRPr lang="tr-TR" dirty="0"/>
          </a:p>
          <a:p>
            <a:r>
              <a:rPr lang="tr-TR" dirty="0">
                <a:hlinkClick r:id="rId4"/>
              </a:rPr>
              <a:t>https://www.who.int</a:t>
            </a:r>
            <a:endParaRPr lang="tr-TR" dirty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err="1">
                <a:hlinkClick r:id="rId5"/>
              </a:rPr>
              <a:t>www.gapteyap.org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08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7B3C23-A55A-6DC9-3E2B-A353118A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529076" y="553590"/>
            <a:ext cx="5739332" cy="3800695"/>
          </a:xfrm>
        </p:spPr>
        <p:txBody>
          <a:bodyPr>
            <a:normAutofit/>
          </a:bodyPr>
          <a:lstStyle/>
          <a:p>
            <a:r>
              <a:rPr lang="tr-TR" b="1" dirty="0">
                <a:latin typeface="Abadi" panose="020B0604020104020204" pitchFamily="34" charset="0"/>
              </a:rPr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E2A517-AE54-2141-F738-7FC71953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590" y="0"/>
            <a:ext cx="7206781" cy="7049551"/>
          </a:xfrm>
        </p:spPr>
        <p:txBody>
          <a:bodyPr/>
          <a:lstStyle/>
          <a:p>
            <a:r>
              <a:rPr lang="tr-TR" sz="2300" dirty="0">
                <a:latin typeface="Abadi" panose="020B0604020104020204" pitchFamily="34" charset="0"/>
              </a:rPr>
              <a:t>PESTİSİT NEDİR?</a:t>
            </a:r>
          </a:p>
          <a:p>
            <a:r>
              <a:rPr lang="tr-TR" sz="2300" dirty="0">
                <a:latin typeface="Abadi" panose="020B0604020104020204" pitchFamily="34" charset="0"/>
              </a:rPr>
              <a:t>PESTİSİT TÜRLERİ </a:t>
            </a:r>
          </a:p>
          <a:p>
            <a:r>
              <a:rPr lang="tr-TR" sz="2300" dirty="0">
                <a:latin typeface="Abadi" panose="020B0604020104020204" pitchFamily="34" charset="0"/>
              </a:rPr>
              <a:t>PESTİSİTLERİN İNSAN SAĞLIĞI ÜZERİNE ETKİLERİ</a:t>
            </a:r>
          </a:p>
          <a:p>
            <a:r>
              <a:rPr lang="tr-TR" sz="2300" dirty="0">
                <a:latin typeface="Abadi" panose="020B0604020104020204" pitchFamily="34" charset="0"/>
              </a:rPr>
              <a:t>VAKA ÖRNEĞİ</a:t>
            </a:r>
          </a:p>
          <a:p>
            <a:r>
              <a:rPr lang="tr-TR" sz="2300" dirty="0">
                <a:latin typeface="Abadi" panose="020B0604020104020204" pitchFamily="34" charset="0"/>
              </a:rPr>
              <a:t>GIDA GÜVENLİĞİ İLE İLİŞKİSİ </a:t>
            </a:r>
          </a:p>
          <a:p>
            <a:r>
              <a:rPr lang="tr-TR" sz="2300" dirty="0">
                <a:latin typeface="Abadi" panose="020B0604020104020204" pitchFamily="34" charset="0"/>
              </a:rPr>
              <a:t>PESTİSİTLERDEN NASIL KORUNABİLİRİZ?</a:t>
            </a:r>
          </a:p>
          <a:p>
            <a:r>
              <a:rPr lang="tr-TR" sz="2300" dirty="0">
                <a:latin typeface="Abadi" panose="020B0604020104020204" pitchFamily="34" charset="0"/>
              </a:rPr>
              <a:t>SONUÇ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2066103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4AFC7E-3D03-BC0E-22A2-68B547A4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37" y="490077"/>
            <a:ext cx="4719427" cy="615884"/>
          </a:xfrm>
        </p:spPr>
        <p:txBody>
          <a:bodyPr>
            <a:noAutofit/>
          </a:bodyPr>
          <a:lstStyle/>
          <a:p>
            <a:r>
              <a:rPr lang="tr-TR" b="1" dirty="0">
                <a:latin typeface="Abadi" panose="020B0604020104020204" pitchFamily="34" charset="0"/>
              </a:rPr>
              <a:t>PESTİSİT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9E3925-87DA-A3F6-6AC9-6F547844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105961"/>
            <a:ext cx="7796540" cy="3997828"/>
          </a:xfrm>
        </p:spPr>
        <p:txBody>
          <a:bodyPr>
            <a:noAutofit/>
          </a:bodyPr>
          <a:lstStyle/>
          <a:p>
            <a:r>
              <a:rPr lang="tr-TR" sz="2300" dirty="0">
                <a:latin typeface="Abadi" panose="020B0604020104020204" pitchFamily="34" charset="0"/>
              </a:rPr>
              <a:t>Tarımda zararlı organizmaları yok etmek için kullanılan kimyasal/biyolojik maddelerdir. </a:t>
            </a:r>
          </a:p>
          <a:p>
            <a:r>
              <a:rPr lang="tr-TR" sz="2300" dirty="0">
                <a:latin typeface="Abadi" panose="020B0604020104020204" pitchFamily="34" charset="0"/>
              </a:rPr>
              <a:t>Ürün verimini arttırır,</a:t>
            </a:r>
          </a:p>
          <a:p>
            <a:r>
              <a:rPr lang="tr-TR" sz="2300" dirty="0">
                <a:latin typeface="Abadi" panose="020B0604020104020204" pitchFamily="34" charset="0"/>
              </a:rPr>
              <a:t>Ancak gıda zincirine karışarak insan sağlığını etkileyebilir.</a:t>
            </a:r>
          </a:p>
        </p:txBody>
      </p:sp>
    </p:spTree>
    <p:extLst>
      <p:ext uri="{BB962C8B-B14F-4D97-AF65-F5344CB8AC3E}">
        <p14:creationId xmlns:p14="http://schemas.microsoft.com/office/powerpoint/2010/main" val="278978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10">
            <a:extLst>
              <a:ext uri="{FF2B5EF4-FFF2-40B4-BE49-F238E27FC236}">
                <a16:creationId xmlns:a16="http://schemas.microsoft.com/office/drawing/2014/main" id="{29B5A1C1-61EE-42C6-A608-110785F9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2">
            <a:extLst>
              <a:ext uri="{FF2B5EF4-FFF2-40B4-BE49-F238E27FC236}">
                <a16:creationId xmlns:a16="http://schemas.microsoft.com/office/drawing/2014/main" id="{BE39A5F4-BAC5-40F8-B66C-797B91DB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7" name="Picture 14">
            <a:extLst>
              <a:ext uri="{FF2B5EF4-FFF2-40B4-BE49-F238E27FC236}">
                <a16:creationId xmlns:a16="http://schemas.microsoft.com/office/drawing/2014/main" id="{1E3CA54E-CF96-44EF-9351-38578DCE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8" name="Rectangle 16">
            <a:extLst>
              <a:ext uri="{FF2B5EF4-FFF2-40B4-BE49-F238E27FC236}">
                <a16:creationId xmlns:a16="http://schemas.microsoft.com/office/drawing/2014/main" id="{AB239CA7-B730-4F09-9842-EFF7BC878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E0EF7D4C-BDC1-4F85-8B9A-B56DCDB49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20">
            <a:extLst>
              <a:ext uri="{FF2B5EF4-FFF2-40B4-BE49-F238E27FC236}">
                <a16:creationId xmlns:a16="http://schemas.microsoft.com/office/drawing/2014/main" id="{96C6E130-519A-48FE-B1C1-8E559B47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B7E6D7-CE91-CF1D-DF0C-32DE4B81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322" y="837030"/>
            <a:ext cx="4004890" cy="758611"/>
          </a:xfrm>
        </p:spPr>
        <p:txBody>
          <a:bodyPr>
            <a:normAutofit fontScale="90000"/>
          </a:bodyPr>
          <a:lstStyle/>
          <a:p>
            <a:pPr algn="l"/>
            <a:r>
              <a:rPr lang="tr-TR" sz="3800" b="1" dirty="0">
                <a:latin typeface="Abadi" panose="020B0604020104020204" pitchFamily="34" charset="0"/>
              </a:rPr>
              <a:t>PESTİSİT TÜRLERİ</a:t>
            </a:r>
            <a:br>
              <a:rPr lang="tr-TR" sz="3100" b="1" dirty="0">
                <a:latin typeface="Abadi" panose="020B0604020104020204" pitchFamily="34" charset="0"/>
              </a:rPr>
            </a:br>
            <a:endParaRPr lang="tr-TR" sz="3100" b="1" dirty="0">
              <a:latin typeface="Abadi" panose="020B0604020104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C8E741-9F1F-6BBE-A18B-38CBB812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2052116"/>
            <a:ext cx="4199555" cy="3997828"/>
          </a:xfrm>
        </p:spPr>
        <p:txBody>
          <a:bodyPr numCol="1">
            <a:normAutofit/>
          </a:bodyPr>
          <a:lstStyle/>
          <a:p>
            <a:r>
              <a:rPr lang="tr-TR" sz="2300" dirty="0" err="1">
                <a:latin typeface="Abadi" panose="020B0604020104020204" pitchFamily="34" charset="0"/>
              </a:rPr>
              <a:t>İnsektisitler</a:t>
            </a:r>
            <a:r>
              <a:rPr lang="tr-TR" sz="2300" dirty="0">
                <a:latin typeface="Abadi" panose="020B0604020104020204" pitchFamily="34" charset="0"/>
              </a:rPr>
              <a:t> &gt;  böcekler</a:t>
            </a:r>
          </a:p>
          <a:p>
            <a:r>
              <a:rPr lang="tr-TR" sz="2300" dirty="0" err="1">
                <a:latin typeface="Abadi" panose="020B0604020104020204" pitchFamily="34" charset="0"/>
              </a:rPr>
              <a:t>Herbisitler</a:t>
            </a:r>
            <a:r>
              <a:rPr lang="tr-TR" sz="2300" dirty="0">
                <a:latin typeface="Abadi" panose="020B0604020104020204" pitchFamily="34" charset="0"/>
              </a:rPr>
              <a:t> &gt; yabancı otlar</a:t>
            </a:r>
          </a:p>
          <a:p>
            <a:r>
              <a:rPr lang="tr-TR" sz="2300" dirty="0" err="1">
                <a:latin typeface="Abadi" panose="020B0604020104020204" pitchFamily="34" charset="0"/>
              </a:rPr>
              <a:t>Fungisitler</a:t>
            </a:r>
            <a:r>
              <a:rPr lang="tr-TR" sz="2300" dirty="0">
                <a:latin typeface="Abadi" panose="020B0604020104020204" pitchFamily="34" charset="0"/>
              </a:rPr>
              <a:t> &gt; mantarlar</a:t>
            </a:r>
          </a:p>
          <a:p>
            <a:r>
              <a:rPr lang="tr-TR" sz="2300" dirty="0" err="1">
                <a:latin typeface="Abadi" panose="020B0604020104020204" pitchFamily="34" charset="0"/>
              </a:rPr>
              <a:t>Rodentisitler</a:t>
            </a:r>
            <a:r>
              <a:rPr lang="tr-TR" sz="2300" dirty="0">
                <a:latin typeface="Abadi" panose="020B0604020104020204" pitchFamily="34" charset="0"/>
              </a:rPr>
              <a:t> &gt; kemirgenler</a:t>
            </a:r>
          </a:p>
          <a:p>
            <a:r>
              <a:rPr lang="tr-TR" sz="2300" dirty="0" err="1">
                <a:latin typeface="Abadi" panose="020B0604020104020204" pitchFamily="34" charset="0"/>
              </a:rPr>
              <a:t>Bakterisitler</a:t>
            </a:r>
            <a:r>
              <a:rPr lang="tr-TR" sz="2300" dirty="0">
                <a:latin typeface="Abadi" panose="020B0604020104020204" pitchFamily="34" charset="0"/>
              </a:rPr>
              <a:t> &gt; bakteriler</a:t>
            </a:r>
            <a:endParaRPr lang="tr-TR" sz="1800" dirty="0">
              <a:latin typeface="Abadi" panose="020B0604020104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322D34-2E3C-F6AE-2BE5-2B60B94603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14" r="3256" b="2"/>
          <a:stretch>
            <a:fillRect/>
          </a:stretch>
        </p:blipFill>
        <p:spPr>
          <a:xfrm>
            <a:off x="6408981" y="646087"/>
            <a:ext cx="4330179" cy="32648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56D690E-8037-247A-A3D6-F37C36C9D6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929" r="7202" b="3"/>
          <a:stretch>
            <a:fillRect/>
          </a:stretch>
        </p:blipFill>
        <p:spPr>
          <a:xfrm>
            <a:off x="6416207" y="4074496"/>
            <a:ext cx="2084656" cy="213697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75A877B-6D81-C4BE-9D10-663969E0BD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879" r="12008" b="4"/>
          <a:stretch>
            <a:fillRect/>
          </a:stretch>
        </p:blipFill>
        <p:spPr>
          <a:xfrm>
            <a:off x="8661729" y="4074497"/>
            <a:ext cx="2084656" cy="213697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22">
            <a:extLst>
              <a:ext uri="{FF2B5EF4-FFF2-40B4-BE49-F238E27FC236}">
                <a16:creationId xmlns:a16="http://schemas.microsoft.com/office/drawing/2014/main" id="{4EF036BF-C85A-4056-A8AA-F8E2FD3A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EF7AEEF-CC80-7FF4-5407-36661D47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20" y="590238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tr-TR" b="1" dirty="0">
                <a:latin typeface="Abadi" panose="020B0604020104020204" pitchFamily="34" charset="0"/>
              </a:rPr>
              <a:t>PESTİSİTLERİN İNSAN SAĞLIĞINA ETKİLERİ</a:t>
            </a:r>
            <a:br>
              <a:rPr lang="tr-TR" b="1" dirty="0">
                <a:latin typeface="Abadi" panose="020B0604020104020204" pitchFamily="34" charset="0"/>
              </a:rPr>
            </a:br>
            <a:endParaRPr lang="tr-TR" b="1" dirty="0">
              <a:latin typeface="Abadi" panose="020B0604020104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02E76-B653-0BCD-B875-5C7E7373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265" y="2137443"/>
            <a:ext cx="4155966" cy="3796139"/>
          </a:xfrm>
        </p:spPr>
        <p:txBody>
          <a:bodyPr numCol="1">
            <a:noAutofit/>
          </a:bodyPr>
          <a:lstStyle/>
          <a:p>
            <a:r>
              <a:rPr lang="tr-TR" sz="2300" dirty="0">
                <a:latin typeface="Abadi" panose="020B0604020104020204" pitchFamily="34" charset="0"/>
              </a:rPr>
              <a:t>Halk sağlığı açısından ciddi risk oluşturur.</a:t>
            </a:r>
          </a:p>
          <a:p>
            <a:r>
              <a:rPr lang="tr-TR" sz="2300" b="1" dirty="0">
                <a:latin typeface="Abadi" panose="020B0604020104020204" pitchFamily="34" charset="0"/>
              </a:rPr>
              <a:t>AKUT ETKİLER: </a:t>
            </a:r>
            <a:r>
              <a:rPr lang="tr-TR" sz="2300" dirty="0">
                <a:latin typeface="Abadi" panose="020B0604020104020204" pitchFamily="34" charset="0"/>
              </a:rPr>
              <a:t>Baş dönmesi, mide bulantısı, solunum problemleri</a:t>
            </a:r>
          </a:p>
          <a:p>
            <a:r>
              <a:rPr lang="tr-TR" sz="2300" b="1" dirty="0">
                <a:latin typeface="Abadi" panose="020B0604020104020204" pitchFamily="34" charset="0"/>
              </a:rPr>
              <a:t>KRONİK ETKİLER :</a:t>
            </a:r>
            <a:r>
              <a:rPr lang="tr-TR" sz="2300" dirty="0">
                <a:latin typeface="Abadi" panose="020B0604020104020204" pitchFamily="34" charset="0"/>
              </a:rPr>
              <a:t>Sinir sistemi hasarı , </a:t>
            </a:r>
            <a:r>
              <a:rPr lang="tr-TR" sz="2300" dirty="0" err="1">
                <a:latin typeface="Abadi" panose="020B0604020104020204" pitchFamily="34" charset="0"/>
              </a:rPr>
              <a:t>hormonel</a:t>
            </a:r>
            <a:r>
              <a:rPr lang="tr-TR" sz="2300" dirty="0">
                <a:latin typeface="Abadi" panose="020B0604020104020204" pitchFamily="34" charset="0"/>
              </a:rPr>
              <a:t> bozukluklar, kanser riski.</a:t>
            </a:r>
          </a:p>
          <a:p>
            <a:endParaRPr lang="tr-TR" sz="2300" dirty="0">
              <a:latin typeface="Abadi" panose="020B0604020104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0C81CC-249C-027E-CA21-5CD62877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91039"/>
            <a:ext cx="4155966" cy="328894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9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28AFE5-8D5F-782E-EBA5-7A2FD591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2551" y="557771"/>
            <a:ext cx="7548191" cy="679666"/>
          </a:xfrm>
        </p:spPr>
        <p:txBody>
          <a:bodyPr/>
          <a:lstStyle/>
          <a:p>
            <a:r>
              <a:rPr lang="tr-TR" b="1" dirty="0">
                <a:latin typeface="Abadi" panose="020B0604020104020204" pitchFamily="34" charset="0"/>
              </a:rPr>
              <a:t>VAKA ÖRNEĞİ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94A308-BA22-2C4F-802D-64C40ABF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774" y="1885983"/>
            <a:ext cx="7796540" cy="3997828"/>
          </a:xfrm>
        </p:spPr>
        <p:txBody>
          <a:bodyPr>
            <a:noAutofit/>
          </a:bodyPr>
          <a:lstStyle/>
          <a:p>
            <a:r>
              <a:rPr lang="tr-TR" sz="2300" dirty="0">
                <a:latin typeface="Abadi" panose="020B0604020104020204" pitchFamily="34" charset="0"/>
              </a:rPr>
              <a:t>35 yaşındaki bir çiftçi, tarım ilacı uygulaması sırasında koruyucu ekipman kullanmamıştır.</a:t>
            </a:r>
          </a:p>
          <a:p>
            <a:r>
              <a:rPr lang="tr-TR" sz="2300" dirty="0">
                <a:latin typeface="Abadi" panose="020B0604020104020204" pitchFamily="34" charset="0"/>
              </a:rPr>
              <a:t>İlaçlama sonrasında baş dönmesi, mide bulantısı ve solunum sıkıntısı yaşamıştır.</a:t>
            </a:r>
          </a:p>
          <a:p>
            <a:r>
              <a:rPr lang="tr-TR" sz="2300" dirty="0">
                <a:latin typeface="Abadi" panose="020B0604020104020204" pitchFamily="34" charset="0"/>
              </a:rPr>
              <a:t>Hastaneye başvurduğunda Pestisit zehirlenmesi tanısı konulmuştur.</a:t>
            </a:r>
          </a:p>
          <a:p>
            <a:r>
              <a:rPr lang="tr-TR" sz="2300" dirty="0">
                <a:latin typeface="Abadi" panose="020B0604020104020204" pitchFamily="34" charset="0"/>
              </a:rPr>
              <a:t>Bu durum  sadece bireysel değil toplum sağlığı açısından da risk oluşturur.</a:t>
            </a:r>
          </a:p>
          <a:p>
            <a:endParaRPr lang="tr-TR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3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49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51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3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55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72CF74C-1554-929C-77B8-E5E54B65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352085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tr-TR" b="1">
                <a:latin typeface="Abadi" panose="020B0604020104020204" pitchFamily="34" charset="0"/>
              </a:rPr>
              <a:t>GIDA GÜVENLİĞİ İLE İLİŞKİSİ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8EE1A3-0867-B7E9-C70A-B002A5D3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Autofit/>
          </a:bodyPr>
          <a:lstStyle/>
          <a:p>
            <a:r>
              <a:rPr lang="tr-TR" sz="2300">
                <a:latin typeface="Abadi" panose="020B0604020104020204" pitchFamily="34" charset="0"/>
              </a:rPr>
              <a:t>Pestisit kalıntıları gıda zincirine karışabilir.</a:t>
            </a:r>
          </a:p>
          <a:p>
            <a:r>
              <a:rPr lang="tr-TR" sz="2300">
                <a:latin typeface="Abadi" panose="020B0604020104020204" pitchFamily="34" charset="0"/>
              </a:rPr>
              <a:t>Bu durum, insanların farkında olmadan pestisitlere maruz kalmasına neden olur.</a:t>
            </a:r>
          </a:p>
          <a:p>
            <a:r>
              <a:rPr lang="tr-TR" sz="2300">
                <a:latin typeface="Abadi" panose="020B0604020104020204" pitchFamily="34" charset="0"/>
              </a:rPr>
              <a:t>Uzun süreli maruziyet toplum sağlığı açısından risk oluşturur. </a:t>
            </a:r>
          </a:p>
          <a:p>
            <a:r>
              <a:rPr lang="tr-TR" sz="2300">
                <a:latin typeface="Abadi" panose="020B0604020104020204" pitchFamily="34" charset="0"/>
              </a:rPr>
              <a:t>Özellikle çocuklar ve hassas guruplar daha fazla etkilenir.</a:t>
            </a:r>
          </a:p>
        </p:txBody>
      </p:sp>
      <p:sp>
        <p:nvSpPr>
          <p:cNvPr id="76" name="Rectangle 57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9322049-2FD2-D2A9-3201-2AF35E6FC7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13" r="14244"/>
          <a:stretch>
            <a:fillRect/>
          </a:stretch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77" name="Picture 59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6C06C4C-0D5D-6F8F-B934-51EB9512A01A}"/>
              </a:ext>
            </a:extLst>
          </p:cNvPr>
          <p:cNvSpPr txBox="1"/>
          <p:nvPr/>
        </p:nvSpPr>
        <p:spPr>
          <a:xfrm>
            <a:off x="5191369" y="25211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798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64C486-3222-7209-E899-3F0A1897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46" y="659772"/>
            <a:ext cx="8608037" cy="1077229"/>
          </a:xfrm>
        </p:spPr>
        <p:txBody>
          <a:bodyPr>
            <a:normAutofit/>
          </a:bodyPr>
          <a:lstStyle/>
          <a:p>
            <a:pPr algn="l" rtl="1"/>
            <a:r>
              <a:rPr lang="tr-TR" b="1">
                <a:latin typeface="Abadi" panose="020B0604020104020204" pitchFamily="34" charset="0"/>
              </a:rPr>
              <a:t>PESTİSİTLERDEN NASIL KORUNABİLİRİZ?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F403D9-0044-D765-B8CE-34941ABC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246" y="1921626"/>
            <a:ext cx="8846181" cy="4845733"/>
          </a:xfrm>
        </p:spPr>
        <p:txBody>
          <a:bodyPr>
            <a:noAutofit/>
          </a:bodyPr>
          <a:lstStyle/>
          <a:p>
            <a:r>
              <a:rPr lang="tr-TR" sz="2300" dirty="0">
                <a:latin typeface="Abadi" panose="020B0604020104020204" pitchFamily="34" charset="0"/>
              </a:rPr>
              <a:t>Bilinçli </a:t>
            </a:r>
            <a:r>
              <a:rPr lang="tr-TR" sz="2300" dirty="0" err="1">
                <a:latin typeface="Abadi" panose="020B0604020104020204" pitchFamily="34" charset="0"/>
              </a:rPr>
              <a:t>Pestisit</a:t>
            </a:r>
            <a:r>
              <a:rPr lang="tr-TR" sz="2300" dirty="0">
                <a:latin typeface="Abadi" panose="020B0604020104020204" pitchFamily="34" charset="0"/>
              </a:rPr>
              <a:t> kullanımı</a:t>
            </a:r>
          </a:p>
          <a:p>
            <a:r>
              <a:rPr lang="tr-TR" sz="2300" dirty="0">
                <a:latin typeface="Abadi" panose="020B0604020104020204" pitchFamily="34" charset="0"/>
              </a:rPr>
              <a:t>Koruyucu ekipman kullanımı  </a:t>
            </a:r>
          </a:p>
          <a:p>
            <a:r>
              <a:rPr lang="tr-TR" sz="2300" dirty="0">
                <a:latin typeface="Abadi" panose="020B0604020104020204" pitchFamily="34" charset="0"/>
              </a:rPr>
              <a:t>Meyve - sebzelerin iyi yıkanması </a:t>
            </a:r>
          </a:p>
          <a:p>
            <a:r>
              <a:rPr lang="tr-TR" sz="2300" dirty="0">
                <a:latin typeface="Abadi" panose="020B0604020104020204" pitchFamily="34" charset="0"/>
              </a:rPr>
              <a:t>Soyulabilen meyve ve sebzeleri soymak</a:t>
            </a:r>
          </a:p>
          <a:p>
            <a:r>
              <a:rPr lang="tr-TR" sz="2300" dirty="0">
                <a:latin typeface="Abadi" panose="020B0604020104020204" pitchFamily="34" charset="0"/>
              </a:rPr>
              <a:t>1 yemek kaşığı karbonatlı suda 15 dakika bekletmek</a:t>
            </a:r>
          </a:p>
          <a:p>
            <a:r>
              <a:rPr lang="tr-TR" sz="2300" dirty="0">
                <a:latin typeface="Abadi" panose="020B0604020104020204" pitchFamily="34" charset="0"/>
              </a:rPr>
              <a:t>Güvenilir ürün tercih edilmesi </a:t>
            </a:r>
          </a:p>
          <a:p>
            <a:r>
              <a:rPr lang="tr-TR" sz="2300" dirty="0">
                <a:latin typeface="Abadi" panose="020B0604020104020204" pitchFamily="34" charset="0"/>
              </a:rPr>
              <a:t>Toplumun </a:t>
            </a:r>
            <a:r>
              <a:rPr lang="tr-TR" sz="2300" dirty="0" err="1">
                <a:latin typeface="Abadi" panose="020B0604020104020204" pitchFamily="34" charset="0"/>
              </a:rPr>
              <a:t>biliçlendirilmesi</a:t>
            </a:r>
            <a:endParaRPr lang="tr-TR" sz="2300" dirty="0">
              <a:latin typeface="Abadi" panose="020B0604020104020204" pitchFamily="34" charset="0"/>
            </a:endParaRPr>
          </a:p>
          <a:p>
            <a:endParaRPr lang="tr-TR" sz="2300" dirty="0">
              <a:latin typeface="Abadi" panose="020B0604020104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68FB90-CC1D-55C5-4B4E-2094DE62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83" r="13514" b="2"/>
          <a:stretch>
            <a:fillRect/>
          </a:stretch>
        </p:blipFill>
        <p:spPr>
          <a:xfrm>
            <a:off x="7968302" y="1640874"/>
            <a:ext cx="2868452" cy="26335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6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33396C-00AA-78E7-C602-A337D5FA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88" y="593366"/>
            <a:ext cx="5301269" cy="904583"/>
          </a:xfrm>
        </p:spPr>
        <p:txBody>
          <a:bodyPr>
            <a:normAutofit/>
          </a:bodyPr>
          <a:lstStyle/>
          <a:p>
            <a:r>
              <a:rPr lang="tr-TR" b="1" dirty="0">
                <a:latin typeface="Abadi" panose="020B0604020104020204" pitchFamily="34" charset="0"/>
              </a:rPr>
              <a:t>SONUÇ VE ÖNERİLER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E84091-AC01-E867-81F4-8A2A82A5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85" y="1785556"/>
            <a:ext cx="7796540" cy="3997828"/>
          </a:xfrm>
        </p:spPr>
        <p:txBody>
          <a:bodyPr>
            <a:normAutofit lnSpcReduction="10000"/>
          </a:bodyPr>
          <a:lstStyle/>
          <a:p>
            <a:r>
              <a:rPr lang="tr-TR" sz="2300" dirty="0">
                <a:latin typeface="Abadi" panose="020B0604020104020204" pitchFamily="34" charset="0"/>
              </a:rPr>
              <a:t>Pestisitler , tarımsal üretimde önemli olmakla birlikte insan sağlığı açısından risk oluşturabilir. </a:t>
            </a:r>
          </a:p>
          <a:p>
            <a:r>
              <a:rPr lang="tr-TR" sz="2300" dirty="0">
                <a:latin typeface="Abadi" panose="020B0604020104020204" pitchFamily="34" charset="0"/>
              </a:rPr>
              <a:t>Bilinçsiz kullanım, toplum genelinde sağlık sorunlarına yol açabilir.</a:t>
            </a:r>
          </a:p>
          <a:p>
            <a:r>
              <a:rPr lang="tr-TR" sz="2300" dirty="0">
                <a:latin typeface="Abadi" panose="020B0604020104020204" pitchFamily="34" charset="0"/>
              </a:rPr>
              <a:t>Bu nedenle Pestisit kullanımı halk sağlığını doğrudan ilgilendiren bir konudur.</a:t>
            </a:r>
          </a:p>
          <a:p>
            <a:r>
              <a:rPr lang="tr-TR" sz="2300" dirty="0">
                <a:latin typeface="Abadi" panose="020B0604020104020204" pitchFamily="34" charset="0"/>
              </a:rPr>
              <a:t>Öneri olarak; bilinçli kullanım, düzenli denetim ve toplumum bilinçlendirilmesi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331485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Madison</vt:lpstr>
      <vt:lpstr>TARIM İLAÇLARI (PESTİSİTLER) VE GIDA GÜVENLİĞİ</vt:lpstr>
      <vt:lpstr>İÇİNDEKİLER</vt:lpstr>
      <vt:lpstr>PESTİSİT NEDİR?</vt:lpstr>
      <vt:lpstr>PESTİSİT TÜRLERİ </vt:lpstr>
      <vt:lpstr>PESTİSİTLERİN İNSAN SAĞLIĞINA ETKİLERİ </vt:lpstr>
      <vt:lpstr>VAKA ÖRNEĞİ</vt:lpstr>
      <vt:lpstr>GIDA GÜVENLİĞİ İLE İLİŞKİSİ </vt:lpstr>
      <vt:lpstr>PESTİSİTLERDEN NASIL KORUNABİLİRİZ?</vt:lpstr>
      <vt:lpstr>SONUÇ VE ÖNERİLER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TARIM İLAÇLARI (PESTİSİTLER) VE GIDA GÜVENLİĞİ</dc:title>
  <dc:creator>İkbal Yüce</dc:creator>
  <cp:lastModifiedBy>İkbal Yüce</cp:lastModifiedBy>
  <cp:revision>8</cp:revision>
  <dcterms:created xsi:type="dcterms:W3CDTF">2026-03-28T07:52:55Z</dcterms:created>
  <dcterms:modified xsi:type="dcterms:W3CDTF">2026-04-29T18:30:05Z</dcterms:modified>
</cp:coreProperties>
</file>