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9B05B41-6728-41E3-9A01-76FA853A465B}"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3304148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B05B41-6728-41E3-9A01-76FA853A465B}"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181350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B05B41-6728-41E3-9A01-76FA853A465B}"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3931340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9B05B41-6728-41E3-9A01-76FA853A465B}"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234118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9B05B41-6728-41E3-9A01-76FA853A465B}" type="datetimeFigureOut">
              <a:rPr lang="tr-TR" smtClean="0"/>
              <a:t>26.02.2024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2915638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9B05B41-6728-41E3-9A01-76FA853A465B}"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4143880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9B05B41-6728-41E3-9A01-76FA853A465B}" type="datetimeFigureOut">
              <a:rPr lang="tr-TR" smtClean="0"/>
              <a:t>26.02.2024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1625726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9B05B41-6728-41E3-9A01-76FA853A465B}" type="datetimeFigureOut">
              <a:rPr lang="tr-TR" smtClean="0"/>
              <a:t>26.02.2024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39167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9B05B41-6728-41E3-9A01-76FA853A465B}" type="datetimeFigureOut">
              <a:rPr lang="tr-TR" smtClean="0"/>
              <a:t>26.02.2024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4272941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9B05B41-6728-41E3-9A01-76FA853A465B}"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20394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9B05B41-6728-41E3-9A01-76FA853A465B}" type="datetimeFigureOut">
              <a:rPr lang="tr-TR" smtClean="0"/>
              <a:t>26.02.2024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F66C11-C2E1-4C50-A047-0C2A310D50DC}" type="slidenum">
              <a:rPr lang="tr-TR" smtClean="0"/>
              <a:t>‹#›</a:t>
            </a:fld>
            <a:endParaRPr lang="tr-TR"/>
          </a:p>
        </p:txBody>
      </p:sp>
    </p:spTree>
    <p:extLst>
      <p:ext uri="{BB962C8B-B14F-4D97-AF65-F5344CB8AC3E}">
        <p14:creationId xmlns:p14="http://schemas.microsoft.com/office/powerpoint/2010/main" val="1383197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05B41-6728-41E3-9A01-76FA853A465B}" type="datetimeFigureOut">
              <a:rPr lang="tr-TR" smtClean="0"/>
              <a:t>26.02.2024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F66C11-C2E1-4C50-A047-0C2A310D50DC}" type="slidenum">
              <a:rPr lang="tr-TR" smtClean="0"/>
              <a:t>‹#›</a:t>
            </a:fld>
            <a:endParaRPr lang="tr-TR"/>
          </a:p>
        </p:txBody>
      </p:sp>
    </p:spTree>
    <p:extLst>
      <p:ext uri="{BB962C8B-B14F-4D97-AF65-F5344CB8AC3E}">
        <p14:creationId xmlns:p14="http://schemas.microsoft.com/office/powerpoint/2010/main" val="427817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628801"/>
            <a:ext cx="7772400" cy="1971650"/>
          </a:xfrm>
        </p:spPr>
        <p:txBody>
          <a:bodyPr>
            <a:normAutofit fontScale="90000"/>
          </a:bodyPr>
          <a:lstStyle/>
          <a:p>
            <a:r>
              <a:rPr lang="tr-TR" dirty="0" smtClean="0"/>
              <a:t>HALK KÜLTÜRÜNDE SOSYAL NORMLAR; YAPTIRIMLAR VE DAVRANIŞ TÜRLERİ</a:t>
            </a:r>
            <a:br>
              <a:rPr lang="tr-TR" dirty="0" smtClean="0"/>
            </a:br>
            <a:endParaRPr lang="tr-TR" dirty="0"/>
          </a:p>
        </p:txBody>
      </p:sp>
      <p:sp>
        <p:nvSpPr>
          <p:cNvPr id="3" name="Alt Başlık 2"/>
          <p:cNvSpPr>
            <a:spLocks noGrp="1"/>
          </p:cNvSpPr>
          <p:nvPr>
            <p:ph type="subTitle" idx="1"/>
          </p:nvPr>
        </p:nvSpPr>
        <p:spPr/>
        <p:txBody>
          <a:bodyPr/>
          <a:lstStyle/>
          <a:p>
            <a:r>
              <a:rPr lang="tr-TR" dirty="0" smtClean="0"/>
              <a:t>PROF: DR: SEVİN ARSLAN</a:t>
            </a:r>
            <a:endParaRPr lang="tr-TR" dirty="0"/>
          </a:p>
        </p:txBody>
      </p:sp>
    </p:spTree>
    <p:extLst>
      <p:ext uri="{BB962C8B-B14F-4D97-AF65-F5344CB8AC3E}">
        <p14:creationId xmlns:p14="http://schemas.microsoft.com/office/powerpoint/2010/main" val="1354311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lstStyle/>
          <a:p>
            <a:r>
              <a:rPr lang="tr-TR" dirty="0"/>
              <a:t>Moda: </a:t>
            </a:r>
          </a:p>
        </p:txBody>
      </p:sp>
      <p:sp>
        <p:nvSpPr>
          <p:cNvPr id="3" name="İçerik Yer Tutucusu 2"/>
          <p:cNvSpPr>
            <a:spLocks noGrp="1"/>
          </p:cNvSpPr>
          <p:nvPr>
            <p:ph idx="1"/>
          </p:nvPr>
        </p:nvSpPr>
        <p:spPr>
          <a:xfrm>
            <a:off x="0" y="764704"/>
            <a:ext cx="9130921" cy="6093296"/>
          </a:xfrm>
        </p:spPr>
        <p:txBody>
          <a:bodyPr>
            <a:normAutofit fontScale="55000" lnSpcReduction="20000"/>
          </a:bodyPr>
          <a:lstStyle/>
          <a:p>
            <a:pPr marL="0" indent="0" algn="just">
              <a:lnSpc>
                <a:spcPct val="170000"/>
              </a:lnSpc>
              <a:spcBef>
                <a:spcPts val="0"/>
              </a:spcBef>
              <a:buNone/>
            </a:pPr>
            <a:r>
              <a:rPr lang="tr-TR" dirty="0" smtClean="0"/>
              <a:t>	Moda </a:t>
            </a:r>
            <a:r>
              <a:rPr lang="tr-TR" dirty="0"/>
              <a:t>sosyal normlar içerisinde en kısa süreli olan çabuk </a:t>
            </a:r>
            <a:r>
              <a:rPr lang="tr-TR" dirty="0" err="1"/>
              <a:t>değisebilen</a:t>
            </a:r>
            <a:r>
              <a:rPr lang="tr-TR" dirty="0"/>
              <a:t>, </a:t>
            </a:r>
            <a:r>
              <a:rPr lang="tr-TR" dirty="0" smtClean="0"/>
              <a:t>taklit yoluyla yayılan, temelinde </a:t>
            </a:r>
            <a:r>
              <a:rPr lang="tr-TR" dirty="0" err="1"/>
              <a:t>değisiklik</a:t>
            </a:r>
            <a:r>
              <a:rPr lang="tr-TR" dirty="0"/>
              <a:t> ve özgünlük dürtüsü yatan geçici </a:t>
            </a:r>
            <a:r>
              <a:rPr lang="tr-TR" dirty="0" err="1"/>
              <a:t>davranıs</a:t>
            </a:r>
            <a:r>
              <a:rPr lang="tr-TR" dirty="0"/>
              <a:t> </a:t>
            </a:r>
            <a:r>
              <a:rPr lang="tr-TR" dirty="0" smtClean="0"/>
              <a:t>biçimidir</a:t>
            </a:r>
          </a:p>
          <a:p>
            <a:pPr marL="0" indent="0" algn="just">
              <a:lnSpc>
                <a:spcPct val="170000"/>
              </a:lnSpc>
              <a:spcBef>
                <a:spcPts val="0"/>
              </a:spcBef>
              <a:buNone/>
            </a:pPr>
            <a:r>
              <a:rPr lang="tr-TR" dirty="0" smtClean="0"/>
              <a:t>(Örnek</a:t>
            </a:r>
            <a:r>
              <a:rPr lang="tr-TR" dirty="0"/>
              <a:t>, 2000:128). Kelime olarak “</a:t>
            </a:r>
            <a:r>
              <a:rPr lang="tr-TR" dirty="0" err="1"/>
              <a:t>değisiklik</a:t>
            </a:r>
            <a:r>
              <a:rPr lang="tr-TR" dirty="0"/>
              <a:t> gereksinmesi veya süslenme özentisiyle </a:t>
            </a:r>
            <a:r>
              <a:rPr lang="tr-TR" dirty="0" smtClean="0"/>
              <a:t>toplum hayatına </a:t>
            </a:r>
            <a:r>
              <a:rPr lang="tr-TR" dirty="0"/>
              <a:t>giren geçici yenilik” (Türkçe Sözlük, 2005:1404), “belli bir dönemde, bir </a:t>
            </a:r>
            <a:r>
              <a:rPr lang="tr-TR" dirty="0" smtClean="0"/>
              <a:t>toplumda, bir </a:t>
            </a:r>
            <a:r>
              <a:rPr lang="tr-TR" dirty="0"/>
              <a:t>grupta yaygın olan zevki yansıtır görünen ve çok rağbet gören bir </a:t>
            </a:r>
            <a:r>
              <a:rPr lang="tr-TR" dirty="0" err="1"/>
              <a:t>esyayı</a:t>
            </a:r>
            <a:r>
              <a:rPr lang="tr-TR" dirty="0"/>
              <a:t>, bir yeri, </a:t>
            </a:r>
            <a:r>
              <a:rPr lang="tr-TR" dirty="0" smtClean="0"/>
              <a:t>bir etkinliği </a:t>
            </a:r>
            <a:r>
              <a:rPr lang="tr-TR" dirty="0"/>
              <a:t>vb. yeğleme, seçme” (Büyük </a:t>
            </a:r>
            <a:r>
              <a:rPr lang="tr-TR" dirty="0" err="1"/>
              <a:t>Larousse</a:t>
            </a:r>
            <a:r>
              <a:rPr lang="tr-TR" dirty="0"/>
              <a:t>, 1992:8242) anlamındadır.</a:t>
            </a:r>
          </a:p>
          <a:p>
            <a:pPr marL="0" indent="0" algn="just">
              <a:lnSpc>
                <a:spcPct val="170000"/>
              </a:lnSpc>
              <a:spcBef>
                <a:spcPts val="0"/>
              </a:spcBef>
              <a:buNone/>
            </a:pPr>
            <a:r>
              <a:rPr lang="tr-TR" dirty="0" smtClean="0"/>
              <a:t>	Modayı </a:t>
            </a:r>
            <a:r>
              <a:rPr lang="tr-TR" dirty="0"/>
              <a:t>doğuran dinamik etken insanın yeni biçimler ortaya koyma tutkusudur. </a:t>
            </a:r>
            <a:r>
              <a:rPr lang="tr-TR" dirty="0" smtClean="0"/>
              <a:t>insan, hayatın </a:t>
            </a:r>
            <a:r>
              <a:rPr lang="tr-TR" dirty="0"/>
              <a:t>tekdüze ve zor akısından kurtulmak için biçim </a:t>
            </a:r>
            <a:r>
              <a:rPr lang="tr-TR" dirty="0" err="1"/>
              <a:t>değisiklikleri</a:t>
            </a:r>
            <a:r>
              <a:rPr lang="tr-TR" dirty="0"/>
              <a:t> arar. </a:t>
            </a:r>
            <a:r>
              <a:rPr lang="tr-TR" dirty="0" smtClean="0"/>
              <a:t>ilerlemelere bağlı </a:t>
            </a:r>
            <a:r>
              <a:rPr lang="tr-TR" dirty="0" err="1" smtClean="0"/>
              <a:t>değisiklikler</a:t>
            </a:r>
            <a:r>
              <a:rPr lang="tr-TR" dirty="0"/>
              <a:t>, süslenmekten çok yararlı olmak isteğinden doğar. Oysa moda böyle bir </a:t>
            </a:r>
            <a:r>
              <a:rPr lang="tr-TR" dirty="0" smtClean="0"/>
              <a:t>ilkeye bağlı </a:t>
            </a:r>
            <a:r>
              <a:rPr lang="tr-TR" dirty="0"/>
              <a:t>değildir. Modadaki yenilikler sadece </a:t>
            </a:r>
            <a:r>
              <a:rPr lang="tr-TR" dirty="0" err="1"/>
              <a:t>değisiklik</a:t>
            </a:r>
            <a:r>
              <a:rPr lang="tr-TR" dirty="0"/>
              <a:t> için yapılmaktadır. Yani faydalı </a:t>
            </a:r>
            <a:r>
              <a:rPr lang="tr-TR" dirty="0" smtClean="0"/>
              <a:t>olma amacı </a:t>
            </a:r>
            <a:r>
              <a:rPr lang="tr-TR" dirty="0" err="1"/>
              <a:t>tasımazlar</a:t>
            </a:r>
            <a:r>
              <a:rPr lang="tr-TR" dirty="0"/>
              <a:t> (Eroğlu, 2003:2</a:t>
            </a:r>
            <a:r>
              <a:rPr lang="tr-TR" dirty="0" smtClean="0"/>
              <a:t>). </a:t>
            </a:r>
          </a:p>
          <a:p>
            <a:pPr marL="0" indent="0" algn="just">
              <a:lnSpc>
                <a:spcPct val="170000"/>
              </a:lnSpc>
              <a:spcBef>
                <a:spcPts val="0"/>
              </a:spcBef>
              <a:buNone/>
            </a:pPr>
            <a:r>
              <a:rPr lang="tr-TR" dirty="0"/>
              <a:t>	</a:t>
            </a:r>
          </a:p>
        </p:txBody>
      </p:sp>
    </p:spTree>
    <p:extLst>
      <p:ext uri="{BB962C8B-B14F-4D97-AF65-F5344CB8AC3E}">
        <p14:creationId xmlns:p14="http://schemas.microsoft.com/office/powerpoint/2010/main" val="1793417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Çabuk </a:t>
            </a:r>
            <a:r>
              <a:rPr lang="tr-TR" dirty="0"/>
              <a:t>yayılması, var olana </a:t>
            </a:r>
            <a:r>
              <a:rPr lang="tr-TR" dirty="0" smtClean="0"/>
              <a:t>aykırı </a:t>
            </a:r>
            <a:r>
              <a:rPr lang="tr-TR" dirty="0" err="1" smtClean="0"/>
              <a:t>düsmesi</a:t>
            </a:r>
            <a:r>
              <a:rPr lang="tr-TR" dirty="0"/>
              <a:t>, insanın </a:t>
            </a:r>
            <a:r>
              <a:rPr lang="tr-TR" dirty="0" err="1"/>
              <a:t>değisik</a:t>
            </a:r>
            <a:r>
              <a:rPr lang="tr-TR" dirty="0"/>
              <a:t> gereksinimlerinden kaynaklanması, ticari amaçlarla desteklenmesi, cins ve yas grupları arasında daha </a:t>
            </a:r>
            <a:r>
              <a:rPr lang="tr-TR" dirty="0" smtClean="0"/>
              <a:t>belirgin olması</a:t>
            </a:r>
            <a:r>
              <a:rPr lang="tr-TR" dirty="0"/>
              <a:t>, toplum katlarına ve sınıflarına göre ayrım göstermesi modanın belli baslı özelliklerindendir. Modayı etkileyen ve yayan araçların basında sinema, tiyatro, televizyon, basın, reklâm </a:t>
            </a:r>
            <a:r>
              <a:rPr lang="tr-TR" dirty="0" err="1"/>
              <a:t>sirketleri</a:t>
            </a:r>
            <a:r>
              <a:rPr lang="tr-TR" dirty="0"/>
              <a:t>, ticari kurumlar ve teknoloji gelmektedir. Bunların çoğu </a:t>
            </a:r>
            <a:r>
              <a:rPr lang="tr-TR" dirty="0" smtClean="0"/>
              <a:t>zaman bilinçli</a:t>
            </a:r>
            <a:r>
              <a:rPr lang="tr-TR" dirty="0"/>
              <a:t>, kimi zaman da bilinçsiz olarak ortaya attıkları yenilikler, bunlara açık olan </a:t>
            </a:r>
            <a:r>
              <a:rPr lang="tr-TR" dirty="0" smtClean="0"/>
              <a:t>kimselerce hemen </a:t>
            </a:r>
            <a:r>
              <a:rPr lang="tr-TR" dirty="0"/>
              <a:t>benimsenir. Giderek daha </a:t>
            </a:r>
            <a:r>
              <a:rPr lang="tr-TR" dirty="0" err="1"/>
              <a:t>genis</a:t>
            </a:r>
            <a:r>
              <a:rPr lang="tr-TR" dirty="0"/>
              <a:t> kitleleri de içine alan bu yenilikler belirli bir </a:t>
            </a:r>
            <a:r>
              <a:rPr lang="tr-TR" dirty="0" smtClean="0"/>
              <a:t>süre etkinliklerini </a:t>
            </a:r>
            <a:r>
              <a:rPr lang="tr-TR" dirty="0"/>
              <a:t>sürdürürler. Moda en çok kendini giyim-</a:t>
            </a:r>
            <a:r>
              <a:rPr lang="tr-TR" dirty="0" err="1"/>
              <a:t>kusam</a:t>
            </a:r>
            <a:r>
              <a:rPr lang="tr-TR" dirty="0"/>
              <a:t> ve süslenmede </a:t>
            </a:r>
            <a:r>
              <a:rPr lang="tr-TR" dirty="0" smtClean="0"/>
              <a:t>göstermekle  beraber</a:t>
            </a:r>
            <a:r>
              <a:rPr lang="tr-TR" dirty="0"/>
              <a:t>, dilde, </a:t>
            </a:r>
            <a:r>
              <a:rPr lang="tr-TR" dirty="0" err="1"/>
              <a:t>düsüncede</a:t>
            </a:r>
            <a:r>
              <a:rPr lang="tr-TR" dirty="0"/>
              <a:t>, hareket tarzında, müzikte, sanatta </a:t>
            </a:r>
            <a:r>
              <a:rPr lang="tr-TR" dirty="0" err="1"/>
              <a:t>v.b</a:t>
            </a:r>
            <a:r>
              <a:rPr lang="tr-TR" dirty="0"/>
              <a:t>. zaman zaman </a:t>
            </a:r>
            <a:r>
              <a:rPr lang="tr-TR" dirty="0" smtClean="0"/>
              <a:t>etkili olmaktadır</a:t>
            </a:r>
            <a:r>
              <a:rPr lang="tr-TR" dirty="0"/>
              <a:t>. Bir toplumun </a:t>
            </a:r>
            <a:r>
              <a:rPr lang="tr-TR" dirty="0" smtClean="0"/>
              <a:t>sadece sınırlı </a:t>
            </a:r>
            <a:r>
              <a:rPr lang="tr-TR" dirty="0"/>
              <a:t>ve belirli kesimlerinde uyulan kimi modalar da </a:t>
            </a:r>
            <a:r>
              <a:rPr lang="tr-TR" dirty="0" smtClean="0"/>
              <a:t>vardır ki</a:t>
            </a:r>
            <a:r>
              <a:rPr lang="tr-TR" dirty="0"/>
              <a:t>; bunları daha çok “heves” diye niteleyebiliriz (Örnek, 2000:128-129).</a:t>
            </a:r>
          </a:p>
          <a:p>
            <a:pPr marL="0" indent="0" algn="just">
              <a:lnSpc>
                <a:spcPct val="170000"/>
              </a:lnSpc>
              <a:spcBef>
                <a:spcPts val="0"/>
              </a:spcBef>
              <a:buNone/>
            </a:pPr>
            <a:r>
              <a:rPr lang="tr-TR" dirty="0" smtClean="0"/>
              <a:t>	Moda</a:t>
            </a:r>
            <a:r>
              <a:rPr lang="tr-TR" dirty="0"/>
              <a:t>; giyinme, süslenme, ev </a:t>
            </a:r>
            <a:r>
              <a:rPr lang="tr-TR" dirty="0" err="1"/>
              <a:t>esyaları</a:t>
            </a:r>
            <a:r>
              <a:rPr lang="tr-TR" dirty="0"/>
              <a:t>, mimarî üsluplar, müzik, edebiyat, sanat </a:t>
            </a:r>
            <a:r>
              <a:rPr lang="tr-TR" dirty="0" smtClean="0"/>
              <a:t>gibi konuların </a:t>
            </a:r>
            <a:r>
              <a:rPr lang="tr-TR" dirty="0"/>
              <a:t>hepsinde etkili </a:t>
            </a:r>
            <a:r>
              <a:rPr lang="tr-TR" dirty="0" smtClean="0"/>
              <a:t>olabilir. </a:t>
            </a:r>
            <a:r>
              <a:rPr lang="tr-TR" dirty="0" err="1" smtClean="0"/>
              <a:t>Eroğlu’ya</a:t>
            </a:r>
            <a:r>
              <a:rPr lang="tr-TR" dirty="0" smtClean="0"/>
              <a:t> </a:t>
            </a:r>
            <a:r>
              <a:rPr lang="tr-TR" dirty="0"/>
              <a:t>göre modada müeyyide; “yapılsa da olur yapılmasa da; uyulsa da </a:t>
            </a:r>
            <a:r>
              <a:rPr lang="tr-TR" dirty="0" smtClean="0"/>
              <a:t>olur uyulmasa </a:t>
            </a:r>
            <a:r>
              <a:rPr lang="tr-TR" dirty="0"/>
              <a:t>da” mertebesinde kalmaktadır (Eroğlu, 2003:2).</a:t>
            </a:r>
          </a:p>
        </p:txBody>
      </p:sp>
    </p:spTree>
    <p:extLst>
      <p:ext uri="{BB962C8B-B14F-4D97-AF65-F5344CB8AC3E}">
        <p14:creationId xmlns:p14="http://schemas.microsoft.com/office/powerpoint/2010/main" val="237417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lstStyle/>
          <a:p>
            <a:r>
              <a:rPr lang="tr-TR" b="1" dirty="0">
                <a:latin typeface="Times New Roman"/>
              </a:rPr>
              <a:t>Teamül: </a:t>
            </a:r>
            <a:endParaRPr lang="tr-TR" dirty="0"/>
          </a:p>
        </p:txBody>
      </p:sp>
      <p:sp>
        <p:nvSpPr>
          <p:cNvPr id="3" name="İçerik Yer Tutucusu 2"/>
          <p:cNvSpPr>
            <a:spLocks noGrp="1"/>
          </p:cNvSpPr>
          <p:nvPr>
            <p:ph idx="1"/>
          </p:nvPr>
        </p:nvSpPr>
        <p:spPr>
          <a:xfrm>
            <a:off x="0" y="764704"/>
            <a:ext cx="9252520" cy="5976664"/>
          </a:xfrm>
        </p:spPr>
        <p:txBody>
          <a:bodyPr>
            <a:normAutofit fontScale="55000" lnSpcReduction="20000"/>
          </a:bodyPr>
          <a:lstStyle/>
          <a:p>
            <a:pPr marL="0" indent="0" algn="just">
              <a:lnSpc>
                <a:spcPct val="170000"/>
              </a:lnSpc>
              <a:buNone/>
            </a:pPr>
            <a:r>
              <a:rPr lang="tr-TR" dirty="0" smtClean="0"/>
              <a:t>	Arapça </a:t>
            </a:r>
            <a:r>
              <a:rPr lang="tr-TR" dirty="0"/>
              <a:t>“amel” den gelen teamülün </a:t>
            </a:r>
            <a:r>
              <a:rPr lang="tr-TR" dirty="0" err="1"/>
              <a:t>değisik</a:t>
            </a:r>
            <a:r>
              <a:rPr lang="tr-TR" dirty="0"/>
              <a:t> </a:t>
            </a:r>
            <a:r>
              <a:rPr lang="tr-TR" dirty="0" err="1"/>
              <a:t>sekilde</a:t>
            </a:r>
            <a:r>
              <a:rPr lang="tr-TR" dirty="0"/>
              <a:t> tanımları </a:t>
            </a:r>
            <a:r>
              <a:rPr lang="tr-TR" dirty="0" err="1" smtClean="0"/>
              <a:t>yapılmıstır</a:t>
            </a:r>
            <a:r>
              <a:rPr lang="tr-TR" dirty="0" smtClean="0"/>
              <a:t>. Sözlüklerde</a:t>
            </a:r>
            <a:r>
              <a:rPr lang="tr-TR" dirty="0"/>
              <a:t>; “bir isin olusu, öteden beri olagelen muamele” (Devellioğlu, 1992:1250), “</a:t>
            </a:r>
            <a:r>
              <a:rPr lang="tr-TR" dirty="0" smtClean="0"/>
              <a:t>bir yerde </a:t>
            </a:r>
            <a:r>
              <a:rPr lang="tr-TR" dirty="0"/>
              <a:t>öteden beri olagelen davranıs, is davranıs” (Türkçe Sözlük, 2005:1926), “bir </a:t>
            </a:r>
            <a:r>
              <a:rPr lang="tr-TR" dirty="0" smtClean="0"/>
              <a:t>toplumda ya </a:t>
            </a:r>
            <a:r>
              <a:rPr lang="tr-TR" dirty="0"/>
              <a:t>da bir is alanındaki </a:t>
            </a:r>
            <a:r>
              <a:rPr lang="tr-TR" dirty="0"/>
              <a:t>y</a:t>
            </a:r>
            <a:r>
              <a:rPr lang="tr-TR" dirty="0" smtClean="0"/>
              <a:t>erlesik </a:t>
            </a:r>
            <a:r>
              <a:rPr lang="tr-TR" dirty="0"/>
              <a:t>kurallar bütünü, yazılı olmayan hukuk kuralları” (</a:t>
            </a:r>
            <a:r>
              <a:rPr lang="tr-TR" dirty="0" smtClean="0"/>
              <a:t>Büyük Larousse</a:t>
            </a:r>
            <a:r>
              <a:rPr lang="tr-TR" dirty="0"/>
              <a:t>, 1992:11334), “Âdet manasınadır. </a:t>
            </a:r>
            <a:r>
              <a:rPr lang="tr-TR" dirty="0" err="1"/>
              <a:t>Nâs</a:t>
            </a:r>
            <a:r>
              <a:rPr lang="tr-TR" dirty="0"/>
              <a:t> arasında </a:t>
            </a:r>
            <a:r>
              <a:rPr lang="tr-TR" dirty="0" err="1"/>
              <a:t>müteamil</a:t>
            </a:r>
            <a:r>
              <a:rPr lang="tr-TR" dirty="0"/>
              <a:t> olan </a:t>
            </a:r>
            <a:r>
              <a:rPr lang="tr-TR" dirty="0" err="1"/>
              <a:t>seydir</a:t>
            </a:r>
            <a:r>
              <a:rPr lang="tr-TR" dirty="0"/>
              <a:t>. Mesela, “</a:t>
            </a:r>
            <a:r>
              <a:rPr lang="tr-TR" dirty="0" smtClean="0"/>
              <a:t>su nevi </a:t>
            </a:r>
            <a:r>
              <a:rPr lang="tr-TR" dirty="0"/>
              <a:t>menkullerin vakfı </a:t>
            </a:r>
            <a:r>
              <a:rPr lang="tr-TR" dirty="0" err="1"/>
              <a:t>müteamildir</a:t>
            </a:r>
            <a:r>
              <a:rPr lang="tr-TR" dirty="0"/>
              <a:t>” denir ki </a:t>
            </a:r>
            <a:r>
              <a:rPr lang="tr-TR" dirty="0" err="1"/>
              <a:t>nâs</a:t>
            </a:r>
            <a:r>
              <a:rPr lang="tr-TR" dirty="0"/>
              <a:t> arasında bunları vakfetmek, </a:t>
            </a:r>
            <a:r>
              <a:rPr lang="tr-TR" dirty="0" smtClean="0"/>
              <a:t>âdettir demektir</a:t>
            </a:r>
            <a:r>
              <a:rPr lang="tr-TR" dirty="0"/>
              <a:t>.” (Türk Hukuk Lügati, 1991:326) seklinde açıklanmaktadır. Bu sözcükten </a:t>
            </a:r>
            <a:r>
              <a:rPr lang="tr-TR" dirty="0" smtClean="0"/>
              <a:t>yapılan bir </a:t>
            </a:r>
            <a:r>
              <a:rPr lang="tr-TR" dirty="0" err="1"/>
              <a:t>birlesik</a:t>
            </a:r>
            <a:r>
              <a:rPr lang="tr-TR" dirty="0"/>
              <a:t> kelime olan teamül-i kadim ise “eskiden beri yapılagelen muamele ve </a:t>
            </a:r>
            <a:r>
              <a:rPr lang="tr-TR" dirty="0" smtClean="0"/>
              <a:t>davranışı veya </a:t>
            </a:r>
            <a:r>
              <a:rPr lang="tr-TR" dirty="0"/>
              <a:t>eskiden beri yapılageldiği için kanun gibi sağlamlasan bir </a:t>
            </a:r>
            <a:r>
              <a:rPr lang="tr-TR" dirty="0" err="1"/>
              <a:t>usûl</a:t>
            </a:r>
            <a:r>
              <a:rPr lang="tr-TR" dirty="0"/>
              <a:t>” (</a:t>
            </a:r>
            <a:r>
              <a:rPr lang="tr-TR" dirty="0" err="1" smtClean="0"/>
              <a:t>Devellioğlu</a:t>
            </a:r>
            <a:r>
              <a:rPr lang="tr-TR" dirty="0" smtClean="0"/>
              <a:t>, 1992:1250</a:t>
            </a:r>
            <a:r>
              <a:rPr lang="tr-TR" dirty="0"/>
              <a:t>) anlamına gelmektedir.</a:t>
            </a:r>
          </a:p>
          <a:p>
            <a:pPr marL="0" indent="0" algn="just">
              <a:lnSpc>
                <a:spcPct val="170000"/>
              </a:lnSpc>
              <a:buNone/>
            </a:pPr>
            <a:r>
              <a:rPr lang="tr-TR" dirty="0" smtClean="0"/>
              <a:t>	Teamül </a:t>
            </a:r>
            <a:r>
              <a:rPr lang="tr-TR" dirty="0" err="1"/>
              <a:t>Mecelle’de</a:t>
            </a:r>
            <a:r>
              <a:rPr lang="tr-TR" dirty="0"/>
              <a:t> “insanların bası belli olmayan bir zamandır yapageldikleri </a:t>
            </a:r>
            <a:r>
              <a:rPr lang="tr-TR" dirty="0" err="1"/>
              <a:t>seye</a:t>
            </a:r>
            <a:r>
              <a:rPr lang="tr-TR" dirty="0"/>
              <a:t> </a:t>
            </a:r>
            <a:r>
              <a:rPr lang="tr-TR" dirty="0" smtClean="0"/>
              <a:t>âdet (teamül</a:t>
            </a:r>
            <a:r>
              <a:rPr lang="tr-TR" dirty="0"/>
              <a:t>) denir” seklinde tanımlanmakta ve âdet ile aynı kabul edilmektedir (</a:t>
            </a:r>
            <a:r>
              <a:rPr lang="tr-TR" dirty="0" err="1"/>
              <a:t>Simsirgil</a:t>
            </a:r>
            <a:r>
              <a:rPr lang="tr-TR" dirty="0"/>
              <a:t> </a:t>
            </a:r>
            <a:r>
              <a:rPr lang="tr-TR" dirty="0" smtClean="0"/>
              <a:t>&amp;Ekinci</a:t>
            </a:r>
            <a:r>
              <a:rPr lang="tr-TR" dirty="0"/>
              <a:t>, 2008:116).</a:t>
            </a:r>
          </a:p>
        </p:txBody>
      </p:sp>
    </p:spTree>
    <p:extLst>
      <p:ext uri="{BB962C8B-B14F-4D97-AF65-F5344CB8AC3E}">
        <p14:creationId xmlns:p14="http://schemas.microsoft.com/office/powerpoint/2010/main" val="1916230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Çoğu </a:t>
            </a:r>
            <a:r>
              <a:rPr lang="tr-TR" dirty="0"/>
              <a:t>zaman âdetlerle </a:t>
            </a:r>
            <a:r>
              <a:rPr lang="tr-TR" dirty="0" smtClean="0"/>
              <a:t>karıştırılan </a:t>
            </a:r>
            <a:r>
              <a:rPr lang="tr-TR" dirty="0"/>
              <a:t>teamüllerin yaptırım gücü </a:t>
            </a:r>
            <a:r>
              <a:rPr lang="tr-TR" dirty="0" err="1"/>
              <a:t>düsüktür</a:t>
            </a:r>
            <a:r>
              <a:rPr lang="tr-TR" dirty="0"/>
              <a:t>. Günümüzde </a:t>
            </a:r>
            <a:r>
              <a:rPr lang="tr-TR" dirty="0" smtClean="0"/>
              <a:t>daha çok </a:t>
            </a:r>
            <a:r>
              <a:rPr lang="tr-TR" dirty="0"/>
              <a:t>hukuk, uluslararası hukuk, kurum ve </a:t>
            </a:r>
            <a:r>
              <a:rPr lang="tr-TR" dirty="0" smtClean="0"/>
              <a:t>kuruluşların </a:t>
            </a:r>
            <a:r>
              <a:rPr lang="tr-TR" dirty="0"/>
              <a:t>uygulamalarında “idari teamül” </a:t>
            </a:r>
            <a:r>
              <a:rPr lang="tr-TR" dirty="0" smtClean="0"/>
              <a:t>adıyla gündeme gelmektedir. Uluslararası </a:t>
            </a:r>
            <a:r>
              <a:rPr lang="tr-TR" dirty="0"/>
              <a:t>hukukun asli kaynakları arasında yer alan teamül, </a:t>
            </a:r>
            <a:r>
              <a:rPr lang="tr-TR" dirty="0" smtClean="0"/>
              <a:t>oluşumu açısından antlaşmalardan </a:t>
            </a:r>
            <a:r>
              <a:rPr lang="tr-TR" dirty="0"/>
              <a:t>farklıdır. </a:t>
            </a:r>
            <a:r>
              <a:rPr lang="tr-TR" dirty="0" smtClean="0"/>
              <a:t>Antlaşmalar</a:t>
            </a:r>
            <a:r>
              <a:rPr lang="tr-TR" dirty="0"/>
              <a:t>, devletlerin açık irade beyanı olarak kabul </a:t>
            </a:r>
            <a:r>
              <a:rPr lang="tr-TR" dirty="0" smtClean="0"/>
              <a:t>edilirken, evrensel </a:t>
            </a:r>
            <a:r>
              <a:rPr lang="tr-TR" dirty="0"/>
              <a:t>bir teamülün </a:t>
            </a:r>
            <a:r>
              <a:rPr lang="tr-TR" dirty="0" smtClean="0"/>
              <a:t>oluşumu </a:t>
            </a:r>
            <a:r>
              <a:rPr lang="tr-TR" dirty="0"/>
              <a:t>için genel bir uygulama yeterli kabul edilmektedir. Ayrıca </a:t>
            </a:r>
            <a:r>
              <a:rPr lang="tr-TR" dirty="0" smtClean="0"/>
              <a:t>bir antlaşmanın </a:t>
            </a:r>
            <a:r>
              <a:rPr lang="tr-TR" dirty="0"/>
              <a:t>ya da </a:t>
            </a:r>
            <a:r>
              <a:rPr lang="tr-TR" dirty="0" smtClean="0"/>
              <a:t>sözleşmenin teamül oluşturma </a:t>
            </a:r>
            <a:r>
              <a:rPr lang="tr-TR" dirty="0"/>
              <a:t>ihtimali de bulunmaktadır (Kılıç, 2014:72).</a:t>
            </a:r>
          </a:p>
          <a:p>
            <a:pPr marL="0" indent="0" algn="just">
              <a:lnSpc>
                <a:spcPct val="170000"/>
              </a:lnSpc>
              <a:spcBef>
                <a:spcPts val="0"/>
              </a:spcBef>
              <a:buNone/>
            </a:pPr>
            <a:r>
              <a:rPr lang="tr-TR" dirty="0" smtClean="0"/>
              <a:t>	</a:t>
            </a:r>
            <a:r>
              <a:rPr lang="tr-TR" dirty="0" err="1" smtClean="0"/>
              <a:t>Gözler’e</a:t>
            </a:r>
            <a:r>
              <a:rPr lang="tr-TR" dirty="0" smtClean="0"/>
              <a:t> </a:t>
            </a:r>
            <a:r>
              <a:rPr lang="tr-TR" dirty="0"/>
              <a:t>göre teamüller; ihlalleri halinde ayıplama, kınama gibi hafif müeyyideleri </a:t>
            </a:r>
            <a:r>
              <a:rPr lang="tr-TR" dirty="0" smtClean="0"/>
              <a:t>olan  kurallardır </a:t>
            </a:r>
            <a:r>
              <a:rPr lang="tr-TR" dirty="0"/>
              <a:t>(Gözler, 2010:24</a:t>
            </a:r>
            <a:r>
              <a:rPr lang="tr-TR" dirty="0" smtClean="0"/>
              <a:t>). </a:t>
            </a:r>
            <a:r>
              <a:rPr lang="tr-TR" dirty="0" err="1" smtClean="0"/>
              <a:t>Eroğlu’ya</a:t>
            </a:r>
            <a:r>
              <a:rPr lang="tr-TR" dirty="0" smtClean="0"/>
              <a:t> </a:t>
            </a:r>
            <a:r>
              <a:rPr lang="tr-TR" dirty="0"/>
              <a:t>göre </a:t>
            </a:r>
            <a:r>
              <a:rPr lang="tr-TR" dirty="0" err="1"/>
              <a:t>teamül’de</a:t>
            </a:r>
            <a:r>
              <a:rPr lang="tr-TR" dirty="0"/>
              <a:t> müeyyide; “yapılsa iyi olur; yapılmasa iyi olur, uyulsa </a:t>
            </a:r>
            <a:r>
              <a:rPr lang="tr-TR" dirty="0" smtClean="0"/>
              <a:t>iyi olur</a:t>
            </a:r>
            <a:r>
              <a:rPr lang="tr-TR" dirty="0"/>
              <a:t>, uyulmasa iyi olur.” seviyesindedir (Eroğlu, 2003:3).</a:t>
            </a:r>
          </a:p>
        </p:txBody>
      </p:sp>
    </p:spTree>
    <p:extLst>
      <p:ext uri="{BB962C8B-B14F-4D97-AF65-F5344CB8AC3E}">
        <p14:creationId xmlns:p14="http://schemas.microsoft.com/office/powerpoint/2010/main" val="1391333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87424"/>
            <a:ext cx="8229600" cy="1152128"/>
          </a:xfrm>
        </p:spPr>
        <p:txBody>
          <a:bodyPr/>
          <a:lstStyle/>
          <a:p>
            <a:r>
              <a:rPr lang="tr-TR" dirty="0"/>
              <a:t>Görenek:</a:t>
            </a:r>
          </a:p>
        </p:txBody>
      </p:sp>
      <p:sp>
        <p:nvSpPr>
          <p:cNvPr id="3" name="İçerik Yer Tutucusu 2"/>
          <p:cNvSpPr>
            <a:spLocks noGrp="1"/>
          </p:cNvSpPr>
          <p:nvPr>
            <p:ph idx="1"/>
          </p:nvPr>
        </p:nvSpPr>
        <p:spPr>
          <a:xfrm>
            <a:off x="0" y="404664"/>
            <a:ext cx="9144000" cy="6453336"/>
          </a:xfrm>
        </p:spPr>
        <p:txBody>
          <a:bodyPr>
            <a:normAutofit/>
          </a:bodyPr>
          <a:lstStyle/>
          <a:p>
            <a:pPr marL="0" indent="0" algn="just">
              <a:lnSpc>
                <a:spcPct val="170000"/>
              </a:lnSpc>
              <a:spcBef>
                <a:spcPts val="0"/>
              </a:spcBef>
              <a:buNone/>
            </a:pPr>
            <a:r>
              <a:rPr lang="tr-TR" sz="1400" dirty="0" smtClean="0"/>
              <a:t>	Görenek</a:t>
            </a:r>
            <a:r>
              <a:rPr lang="tr-TR" sz="1400" dirty="0"/>
              <a:t>, “bir </a:t>
            </a:r>
            <a:r>
              <a:rPr lang="tr-TR" sz="1400" dirty="0" err="1"/>
              <a:t>seyi</a:t>
            </a:r>
            <a:r>
              <a:rPr lang="tr-TR" sz="1400" dirty="0"/>
              <a:t> eskiden beri görüldüğü gibi yapma </a:t>
            </a:r>
            <a:r>
              <a:rPr lang="tr-TR" sz="1400" dirty="0" err="1"/>
              <a:t>alıskanlığı</a:t>
            </a:r>
            <a:r>
              <a:rPr lang="tr-TR" sz="1400" dirty="0"/>
              <a:t>, </a:t>
            </a:r>
            <a:r>
              <a:rPr lang="tr-TR" sz="1400" dirty="0" smtClean="0"/>
              <a:t>âdet, </a:t>
            </a:r>
            <a:r>
              <a:rPr lang="tr-TR" sz="1400" dirty="0" err="1" smtClean="0"/>
              <a:t>alıskı</a:t>
            </a:r>
            <a:r>
              <a:rPr lang="tr-TR" sz="1400" dirty="0"/>
              <a:t>” (Türkçe Sözlük, 2005:779), “eskiden beri sürdürülene uygun tutum ve </a:t>
            </a:r>
            <a:r>
              <a:rPr lang="tr-TR" sz="1400" dirty="0" err="1" smtClean="0"/>
              <a:t>davranıslar</a:t>
            </a:r>
            <a:r>
              <a:rPr lang="tr-TR" sz="1400" dirty="0" smtClean="0"/>
              <a:t> bütünü</a:t>
            </a:r>
            <a:r>
              <a:rPr lang="tr-TR" sz="1400" dirty="0"/>
              <a:t>” (Büyük </a:t>
            </a:r>
            <a:r>
              <a:rPr lang="tr-TR" sz="1400" dirty="0" err="1"/>
              <a:t>Larousse</a:t>
            </a:r>
            <a:r>
              <a:rPr lang="tr-TR" sz="1400" dirty="0"/>
              <a:t>, 1992:4693) seklinde </a:t>
            </a:r>
            <a:r>
              <a:rPr lang="tr-TR" sz="1400" dirty="0" smtClean="0"/>
              <a:t>tanımlanmaktadır.</a:t>
            </a:r>
          </a:p>
          <a:p>
            <a:pPr marL="0" indent="0" algn="just">
              <a:lnSpc>
                <a:spcPct val="170000"/>
              </a:lnSpc>
              <a:spcBef>
                <a:spcPts val="0"/>
              </a:spcBef>
              <a:buNone/>
            </a:pPr>
            <a:r>
              <a:rPr lang="tr-TR" sz="1400" dirty="0" smtClean="0"/>
              <a:t>Görenek</a:t>
            </a:r>
            <a:r>
              <a:rPr lang="tr-TR" sz="1400" dirty="0"/>
              <a:t>; ihtiyaçları </a:t>
            </a:r>
            <a:r>
              <a:rPr lang="tr-TR" sz="1400" dirty="0" err="1"/>
              <a:t>karsılayan</a:t>
            </a:r>
            <a:r>
              <a:rPr lang="tr-TR" sz="1400" dirty="0"/>
              <a:t>, düzenin yürümesini sağlayan değerler sistemidir. </a:t>
            </a:r>
            <a:r>
              <a:rPr lang="tr-TR" sz="1400" dirty="0" smtClean="0"/>
              <a:t>Bu değerler </a:t>
            </a:r>
            <a:r>
              <a:rPr lang="tr-TR" sz="1400" dirty="0"/>
              <a:t>sisteminde insan nesli devam ettikçe </a:t>
            </a:r>
            <a:r>
              <a:rPr lang="tr-TR" sz="1400" dirty="0" err="1"/>
              <a:t>değismeler</a:t>
            </a:r>
            <a:r>
              <a:rPr lang="tr-TR" sz="1400" dirty="0"/>
              <a:t> olur. Görenekteki hızlı </a:t>
            </a:r>
            <a:r>
              <a:rPr lang="tr-TR" sz="1400" dirty="0" err="1" smtClean="0"/>
              <a:t>değisme</a:t>
            </a:r>
            <a:r>
              <a:rPr lang="tr-TR" sz="1400" dirty="0" smtClean="0"/>
              <a:t> geleneği </a:t>
            </a:r>
            <a:r>
              <a:rPr lang="tr-TR" sz="1400" dirty="0"/>
              <a:t>de etkilemektedir (Çınar, 1996:201</a:t>
            </a:r>
            <a:r>
              <a:rPr lang="tr-TR" sz="1400" dirty="0" smtClean="0"/>
              <a:t>). Görenekler</a:t>
            </a:r>
            <a:r>
              <a:rPr lang="tr-TR" sz="1400" dirty="0"/>
              <a:t>, örflere, âdetlere, geleneklere göre yaptırımları daha gevsek, ama </a:t>
            </a:r>
            <a:r>
              <a:rPr lang="tr-TR" sz="1400" dirty="0" smtClean="0"/>
              <a:t>modaya, teamüle </a:t>
            </a:r>
            <a:r>
              <a:rPr lang="tr-TR" sz="1400" dirty="0"/>
              <a:t>bakarak daha uzun süreli ve dayanaklıdır. Örf ve töredeki “yapılma zorunluluğu”, âdet veya gelenekteki “yapılmalı” özelliği görenekte “yapılabilir-yapılabilme” niteliğini </a:t>
            </a:r>
            <a:r>
              <a:rPr lang="tr-TR" sz="1400" dirty="0" smtClean="0"/>
              <a:t>alır. Öteki </a:t>
            </a:r>
            <a:r>
              <a:rPr lang="tr-TR" sz="1400" dirty="0"/>
              <a:t>sosyal </a:t>
            </a:r>
            <a:r>
              <a:rPr lang="tr-TR" sz="1400" dirty="0" err="1"/>
              <a:t>alıskanlıklar</a:t>
            </a:r>
            <a:r>
              <a:rPr lang="tr-TR" sz="1400" dirty="0"/>
              <a:t> gibi gerekli ve uygun görülenleri kapsar, ama bunların </a:t>
            </a:r>
            <a:r>
              <a:rPr lang="tr-TR" sz="1400" dirty="0" smtClean="0"/>
              <a:t>mutlaka yerine </a:t>
            </a:r>
            <a:r>
              <a:rPr lang="tr-TR" sz="1400" dirty="0"/>
              <a:t>getirilmesini istemezler. Öteden beri yapılagelmekte olan, fakat henüz âdet </a:t>
            </a:r>
            <a:r>
              <a:rPr lang="tr-TR" sz="1400" dirty="0" smtClean="0"/>
              <a:t>durumunu kazanmamıs </a:t>
            </a:r>
            <a:r>
              <a:rPr lang="tr-TR" sz="1400" dirty="0"/>
              <a:t>olan bu davranıs biçimlerine grubun, toplumun gelismesine uygun </a:t>
            </a:r>
            <a:r>
              <a:rPr lang="tr-TR" sz="1400" dirty="0" smtClean="0"/>
              <a:t>yenilikler eklenir</a:t>
            </a:r>
            <a:r>
              <a:rPr lang="tr-TR" sz="1400" dirty="0"/>
              <a:t>. Bunlar süreklilik kazanabildiği gibi bir süre sonra ortadan kalkabilir. Ama bir </a:t>
            </a:r>
            <a:r>
              <a:rPr lang="tr-TR" sz="1400" dirty="0" smtClean="0"/>
              <a:t>kez </a:t>
            </a:r>
            <a:r>
              <a:rPr lang="tr-TR" sz="1400" dirty="0" err="1" smtClean="0"/>
              <a:t>yerlesip</a:t>
            </a:r>
            <a:r>
              <a:rPr lang="tr-TR" sz="1400" dirty="0" smtClean="0"/>
              <a:t> </a:t>
            </a:r>
            <a:r>
              <a:rPr lang="tr-TR" sz="1400" dirty="0"/>
              <a:t>de </a:t>
            </a:r>
            <a:r>
              <a:rPr lang="tr-TR" sz="1400" dirty="0" err="1"/>
              <a:t>genis</a:t>
            </a:r>
            <a:r>
              <a:rPr lang="tr-TR" sz="1400" dirty="0"/>
              <a:t> kitlelerce benimsenince olağan ve doğal kabul edilirler. Otobüslerin </a:t>
            </a:r>
            <a:r>
              <a:rPr lang="tr-TR" sz="1400" dirty="0" smtClean="0"/>
              <a:t>ön kapısından </a:t>
            </a:r>
            <a:r>
              <a:rPr lang="tr-TR" sz="1400" dirty="0"/>
              <a:t>binip arka kapısından inmek, </a:t>
            </a:r>
            <a:r>
              <a:rPr lang="tr-TR" sz="1400" dirty="0" err="1"/>
              <a:t>alıs-veriste</a:t>
            </a:r>
            <a:r>
              <a:rPr lang="tr-TR" sz="1400" dirty="0"/>
              <a:t> kuyruğa girmek </a:t>
            </a:r>
            <a:r>
              <a:rPr lang="tr-TR" sz="1400" dirty="0" err="1"/>
              <a:t>v.b</a:t>
            </a:r>
            <a:r>
              <a:rPr lang="tr-TR" sz="1400" dirty="0"/>
              <a:t>. artık </a:t>
            </a:r>
            <a:r>
              <a:rPr lang="tr-TR" sz="1400" dirty="0" smtClean="0"/>
              <a:t>doğallık </a:t>
            </a:r>
            <a:r>
              <a:rPr lang="tr-TR" sz="1400" dirty="0" err="1" smtClean="0"/>
              <a:t>kazanmıs</a:t>
            </a:r>
            <a:r>
              <a:rPr lang="tr-TR" sz="1400" dirty="0" smtClean="0"/>
              <a:t> </a:t>
            </a:r>
            <a:r>
              <a:rPr lang="tr-TR" sz="1400" dirty="0"/>
              <a:t>örneklerdir. Bunlara uymayanlar uyarılır, gerekirse uymaya zorlanırlar. </a:t>
            </a:r>
            <a:r>
              <a:rPr lang="tr-TR" sz="1400" dirty="0" smtClean="0"/>
              <a:t>Görenekler, günlük </a:t>
            </a:r>
            <a:r>
              <a:rPr lang="tr-TR" sz="1400" dirty="0" err="1"/>
              <a:t>yasantımızın</a:t>
            </a:r>
            <a:r>
              <a:rPr lang="tr-TR" sz="1400" dirty="0"/>
              <a:t> gerekli gördüğü </a:t>
            </a:r>
            <a:r>
              <a:rPr lang="tr-TR" sz="1400" dirty="0" err="1"/>
              <a:t>iliskilerin</a:t>
            </a:r>
            <a:r>
              <a:rPr lang="tr-TR" sz="1400" dirty="0"/>
              <a:t> düzenlenmesinde, bireyler </a:t>
            </a:r>
            <a:r>
              <a:rPr lang="tr-TR" sz="1400" dirty="0" smtClean="0"/>
              <a:t>arasındaki </a:t>
            </a:r>
            <a:r>
              <a:rPr lang="tr-TR" sz="1400" dirty="0" err="1" smtClean="0"/>
              <a:t>sürtüsmeleri</a:t>
            </a:r>
            <a:r>
              <a:rPr lang="tr-TR" sz="1400" dirty="0" smtClean="0"/>
              <a:t> </a:t>
            </a:r>
            <a:r>
              <a:rPr lang="tr-TR" sz="1400" dirty="0"/>
              <a:t>azaltmakta, toplumsal </a:t>
            </a:r>
            <a:r>
              <a:rPr lang="tr-TR" sz="1400" dirty="0" err="1"/>
              <a:t>iliskilerin</a:t>
            </a:r>
            <a:r>
              <a:rPr lang="tr-TR" sz="1400" dirty="0"/>
              <a:t> </a:t>
            </a:r>
            <a:r>
              <a:rPr lang="tr-TR" sz="1400" dirty="0" err="1"/>
              <a:t>kolaylasmasında</a:t>
            </a:r>
            <a:r>
              <a:rPr lang="tr-TR" sz="1400" dirty="0"/>
              <a:t> belirleyici rol oynarlar. </a:t>
            </a:r>
            <a:r>
              <a:rPr lang="tr-TR" sz="1400" dirty="0" smtClean="0"/>
              <a:t>Komsu ziyaretlerinde</a:t>
            </a:r>
            <a:r>
              <a:rPr lang="tr-TR" sz="1400" dirty="0"/>
              <a:t>, hasta yoklamalarında, </a:t>
            </a:r>
            <a:r>
              <a:rPr lang="tr-TR" sz="1400" dirty="0" err="1" smtClean="0"/>
              <a:t>alısveriste</a:t>
            </a:r>
            <a:r>
              <a:rPr lang="tr-TR" sz="1400" dirty="0"/>
              <a:t>, araçlara inip binmede, </a:t>
            </a:r>
            <a:r>
              <a:rPr lang="tr-TR" sz="1400" dirty="0" err="1"/>
              <a:t>tanısma</a:t>
            </a:r>
            <a:r>
              <a:rPr lang="tr-TR" sz="1400" dirty="0"/>
              <a:t> </a:t>
            </a:r>
            <a:r>
              <a:rPr lang="tr-TR" sz="1400" dirty="0" smtClean="0"/>
              <a:t>ve </a:t>
            </a:r>
            <a:r>
              <a:rPr lang="tr-TR" sz="1400" dirty="0" err="1" smtClean="0"/>
              <a:t>tanıstırılmada</a:t>
            </a:r>
            <a:r>
              <a:rPr lang="tr-TR" sz="1400" dirty="0" smtClean="0"/>
              <a:t> </a:t>
            </a:r>
            <a:r>
              <a:rPr lang="tr-TR" sz="1400" dirty="0" err="1"/>
              <a:t>v.b</a:t>
            </a:r>
            <a:r>
              <a:rPr lang="tr-TR" sz="1400" dirty="0"/>
              <a:t>. nasıl davranılacağını belirleyerek </a:t>
            </a:r>
            <a:r>
              <a:rPr lang="tr-TR" sz="1400" dirty="0" err="1"/>
              <a:t>iliskilerin</a:t>
            </a:r>
            <a:r>
              <a:rPr lang="tr-TR" sz="1400" dirty="0"/>
              <a:t> düzenli gitmesine </a:t>
            </a:r>
            <a:r>
              <a:rPr lang="tr-TR" sz="1400" dirty="0" smtClean="0"/>
              <a:t>yardımcı olur </a:t>
            </a:r>
            <a:r>
              <a:rPr lang="tr-TR" sz="1400" dirty="0"/>
              <a:t>(Örnek, 2000:127</a:t>
            </a:r>
            <a:r>
              <a:rPr lang="tr-TR" sz="1400" dirty="0" smtClean="0"/>
              <a:t>).</a:t>
            </a:r>
          </a:p>
          <a:p>
            <a:pPr marL="0" indent="0" algn="just">
              <a:lnSpc>
                <a:spcPct val="170000"/>
              </a:lnSpc>
              <a:spcBef>
                <a:spcPts val="0"/>
              </a:spcBef>
              <a:buNone/>
            </a:pPr>
            <a:r>
              <a:rPr lang="tr-TR" sz="1400" dirty="0" err="1"/>
              <a:t>Eroğlu’ya</a:t>
            </a:r>
            <a:r>
              <a:rPr lang="tr-TR" sz="1400" dirty="0"/>
              <a:t> göre görenekte müeyyide; “yapılsa çok iyi olur, yapılmasa çok iyi </a:t>
            </a:r>
            <a:r>
              <a:rPr lang="tr-TR" sz="1400" dirty="0" smtClean="0"/>
              <a:t>olur; uyulsa </a:t>
            </a:r>
            <a:r>
              <a:rPr lang="tr-TR" sz="1400" dirty="0"/>
              <a:t>çok iyi olur, uyulmasa çok iyi olur.” seviyesindedir (Eroğlu, 2003:4).</a:t>
            </a:r>
          </a:p>
        </p:txBody>
      </p:sp>
    </p:spTree>
    <p:extLst>
      <p:ext uri="{BB962C8B-B14F-4D97-AF65-F5344CB8AC3E}">
        <p14:creationId xmlns:p14="http://schemas.microsoft.com/office/powerpoint/2010/main" val="85901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normAutofit/>
          </a:bodyPr>
          <a:lstStyle/>
          <a:p>
            <a:r>
              <a:rPr lang="tr-TR" dirty="0"/>
              <a:t>Âdet: </a:t>
            </a:r>
          </a:p>
        </p:txBody>
      </p:sp>
      <p:sp>
        <p:nvSpPr>
          <p:cNvPr id="3" name="İçerik Yer Tutucusu 2"/>
          <p:cNvSpPr>
            <a:spLocks noGrp="1"/>
          </p:cNvSpPr>
          <p:nvPr>
            <p:ph idx="1"/>
          </p:nvPr>
        </p:nvSpPr>
        <p:spPr>
          <a:xfrm>
            <a:off x="0" y="620688"/>
            <a:ext cx="9144000" cy="6237312"/>
          </a:xfrm>
        </p:spPr>
        <p:txBody>
          <a:bodyPr>
            <a:normAutofit fontScale="55000" lnSpcReduction="20000"/>
          </a:bodyPr>
          <a:lstStyle/>
          <a:p>
            <a:pPr marL="0" indent="0" algn="just">
              <a:lnSpc>
                <a:spcPct val="170000"/>
              </a:lnSpc>
              <a:spcBef>
                <a:spcPts val="0"/>
              </a:spcBef>
              <a:buNone/>
            </a:pPr>
            <a:r>
              <a:rPr lang="tr-TR" dirty="0" smtClean="0"/>
              <a:t>	Kaynaklarda</a:t>
            </a:r>
            <a:r>
              <a:rPr lang="tr-TR" dirty="0"/>
              <a:t>; “görenek, topluluk içinde eskiden beri uyulan kural, töre</a:t>
            </a:r>
            <a:r>
              <a:rPr lang="tr-TR" dirty="0" smtClean="0"/>
              <a:t>” (</a:t>
            </a:r>
            <a:r>
              <a:rPr lang="tr-TR" dirty="0" err="1"/>
              <a:t>Devellioğlu</a:t>
            </a:r>
            <a:r>
              <a:rPr lang="tr-TR" dirty="0"/>
              <a:t>, 1992:11) “görenek, </a:t>
            </a:r>
            <a:r>
              <a:rPr lang="tr-TR" dirty="0" err="1"/>
              <a:t>usûl</a:t>
            </a:r>
            <a:r>
              <a:rPr lang="tr-TR" dirty="0"/>
              <a:t>, tabiat, </a:t>
            </a:r>
            <a:r>
              <a:rPr lang="tr-TR" dirty="0" err="1"/>
              <a:t>alıskanlık</a:t>
            </a:r>
            <a:r>
              <a:rPr lang="tr-TR" dirty="0"/>
              <a:t>.” (Türkçe Sözlük, 2005:22), “</a:t>
            </a:r>
            <a:r>
              <a:rPr lang="tr-TR" dirty="0" smtClean="0"/>
              <a:t>bir toplulukta</a:t>
            </a:r>
            <a:r>
              <a:rPr lang="tr-TR" dirty="0"/>
              <a:t>, bir toplumda aynı biçimde yapılagelen </a:t>
            </a:r>
            <a:r>
              <a:rPr lang="tr-TR" dirty="0" err="1"/>
              <a:t>davranıs</a:t>
            </a:r>
            <a:r>
              <a:rPr lang="tr-TR" dirty="0"/>
              <a:t>, uyulması gereken </a:t>
            </a:r>
            <a:r>
              <a:rPr lang="tr-TR" dirty="0" err="1"/>
              <a:t>davranıs</a:t>
            </a:r>
            <a:r>
              <a:rPr lang="tr-TR" dirty="0"/>
              <a:t> </a:t>
            </a:r>
            <a:r>
              <a:rPr lang="tr-TR" dirty="0" smtClean="0"/>
              <a:t>kuralı, görenek</a:t>
            </a:r>
            <a:r>
              <a:rPr lang="tr-TR" dirty="0"/>
              <a:t>, töre” (Büyük </a:t>
            </a:r>
            <a:r>
              <a:rPr lang="tr-TR" dirty="0" err="1"/>
              <a:t>Larousse</a:t>
            </a:r>
            <a:r>
              <a:rPr lang="tr-TR" dirty="0"/>
              <a:t>, 1992:98) seklinde </a:t>
            </a:r>
            <a:r>
              <a:rPr lang="tr-TR" dirty="0" err="1"/>
              <a:t>açıklanmıs</a:t>
            </a:r>
            <a:r>
              <a:rPr lang="tr-TR" dirty="0"/>
              <a:t> olan âdet; toplum </a:t>
            </a:r>
            <a:r>
              <a:rPr lang="tr-TR" dirty="0" smtClean="0"/>
              <a:t>nazarında genel </a:t>
            </a:r>
            <a:r>
              <a:rPr lang="tr-TR" dirty="0"/>
              <a:t>kabul </a:t>
            </a:r>
            <a:r>
              <a:rPr lang="tr-TR" dirty="0" err="1"/>
              <a:t>görmüs</a:t>
            </a:r>
            <a:r>
              <a:rPr lang="tr-TR" dirty="0"/>
              <a:t> ve öteden beri tekrarlanarak </a:t>
            </a:r>
            <a:r>
              <a:rPr lang="tr-TR" dirty="0" err="1"/>
              <a:t>yerlesmis</a:t>
            </a:r>
            <a:r>
              <a:rPr lang="tr-TR" dirty="0"/>
              <a:t> bulunan uygulama </a:t>
            </a:r>
            <a:r>
              <a:rPr lang="tr-TR" dirty="0" smtClean="0"/>
              <a:t>anlamında kullanılmaktadır. Tanımlardan </a:t>
            </a:r>
            <a:r>
              <a:rPr lang="tr-TR" dirty="0"/>
              <a:t>da </a:t>
            </a:r>
            <a:r>
              <a:rPr lang="tr-TR" dirty="0" err="1"/>
              <a:t>anlasılacağı</a:t>
            </a:r>
            <a:r>
              <a:rPr lang="tr-TR" dirty="0"/>
              <a:t> gibi âdetin karakteristiğini “</a:t>
            </a:r>
            <a:r>
              <a:rPr lang="tr-TR" dirty="0" err="1"/>
              <a:t>alısılmıs</a:t>
            </a:r>
            <a:r>
              <a:rPr lang="tr-TR" dirty="0"/>
              <a:t> bir </a:t>
            </a:r>
            <a:r>
              <a:rPr lang="tr-TR" dirty="0" smtClean="0"/>
              <a:t>takım </a:t>
            </a:r>
            <a:r>
              <a:rPr lang="tr-TR" dirty="0" err="1" smtClean="0"/>
              <a:t>davranısların</a:t>
            </a:r>
            <a:r>
              <a:rPr lang="tr-TR" dirty="0" smtClean="0"/>
              <a:t> </a:t>
            </a:r>
            <a:r>
              <a:rPr lang="tr-TR" dirty="0"/>
              <a:t>giderek </a:t>
            </a:r>
            <a:r>
              <a:rPr lang="tr-TR" dirty="0" err="1"/>
              <a:t>kalıplasması</a:t>
            </a:r>
            <a:r>
              <a:rPr lang="tr-TR" dirty="0"/>
              <a:t>” </a:t>
            </a:r>
            <a:r>
              <a:rPr lang="tr-TR" dirty="0" err="1"/>
              <a:t>olusturmaktadır</a:t>
            </a:r>
            <a:r>
              <a:rPr lang="tr-TR" dirty="0"/>
              <a:t>. Bu kalıp </a:t>
            </a:r>
            <a:r>
              <a:rPr lang="tr-TR" dirty="0" err="1"/>
              <a:t>davranıslar</a:t>
            </a:r>
            <a:r>
              <a:rPr lang="tr-TR" dirty="0"/>
              <a:t> ve </a:t>
            </a:r>
            <a:r>
              <a:rPr lang="tr-TR" dirty="0" err="1"/>
              <a:t>alıskanlıklar</a:t>
            </a:r>
            <a:r>
              <a:rPr lang="tr-TR" dirty="0"/>
              <a:t>, </a:t>
            </a:r>
            <a:r>
              <a:rPr lang="tr-TR" dirty="0" smtClean="0"/>
              <a:t>örf ve </a:t>
            </a:r>
            <a:r>
              <a:rPr lang="tr-TR" dirty="0"/>
              <a:t>törede “yapılma veya kaçınma zorunluluğu” yerine âdette “yapılmalı veya </a:t>
            </a:r>
            <a:r>
              <a:rPr lang="tr-TR" dirty="0" smtClean="0"/>
              <a:t>yapılmamalı” niteliğine </a:t>
            </a:r>
            <a:r>
              <a:rPr lang="tr-TR" dirty="0"/>
              <a:t>bürünmektedir.</a:t>
            </a:r>
          </a:p>
          <a:p>
            <a:pPr marL="0" indent="0" algn="just">
              <a:lnSpc>
                <a:spcPct val="170000"/>
              </a:lnSpc>
              <a:spcBef>
                <a:spcPts val="0"/>
              </a:spcBef>
              <a:buNone/>
            </a:pPr>
            <a:r>
              <a:rPr lang="tr-TR" dirty="0" smtClean="0"/>
              <a:t>	Âdetler </a:t>
            </a:r>
            <a:r>
              <a:rPr lang="tr-TR" dirty="0"/>
              <a:t>tıpkı örfler gibi birçok sosyal içerikli </a:t>
            </a:r>
            <a:r>
              <a:rPr lang="tr-TR" dirty="0" err="1"/>
              <a:t>iliskiyi</a:t>
            </a:r>
            <a:r>
              <a:rPr lang="tr-TR" dirty="0"/>
              <a:t> düzenlemekte, yönetmekte </a:t>
            </a:r>
            <a:r>
              <a:rPr lang="tr-TR" dirty="0" smtClean="0"/>
              <a:t>ve denetlemektedir</a:t>
            </a:r>
            <a:r>
              <a:rPr lang="tr-TR" dirty="0"/>
              <a:t>. Toplumsal hayatın düzenli gitmesinde, kuralların uygulanmasında </a:t>
            </a:r>
            <a:r>
              <a:rPr lang="tr-TR" dirty="0" smtClean="0"/>
              <a:t>âdetler etkili </a:t>
            </a:r>
            <a:r>
              <a:rPr lang="tr-TR" dirty="0"/>
              <a:t>olmaktadır. Örneğin </a:t>
            </a:r>
            <a:r>
              <a:rPr lang="tr-TR" dirty="0" err="1"/>
              <a:t>karsılama</a:t>
            </a:r>
            <a:r>
              <a:rPr lang="tr-TR" dirty="0"/>
              <a:t> ve uğurlamalar, yemek ve sofra düzenleri, kız </a:t>
            </a:r>
            <a:r>
              <a:rPr lang="tr-TR" dirty="0" smtClean="0"/>
              <a:t>isteme, </a:t>
            </a:r>
            <a:r>
              <a:rPr lang="tr-TR" dirty="0" err="1" smtClean="0"/>
              <a:t>nisanlılık</a:t>
            </a:r>
            <a:r>
              <a:rPr lang="tr-TR" dirty="0" smtClean="0"/>
              <a:t> </a:t>
            </a:r>
            <a:r>
              <a:rPr lang="tr-TR" dirty="0"/>
              <a:t>ve evlenme usulleri, </a:t>
            </a:r>
            <a:r>
              <a:rPr lang="tr-TR" dirty="0" err="1"/>
              <a:t>selamlasma</a:t>
            </a:r>
            <a:r>
              <a:rPr lang="tr-TR" dirty="0"/>
              <a:t>, hatır sorma, bayramlar, önemli günlerle </a:t>
            </a:r>
            <a:r>
              <a:rPr lang="tr-TR" dirty="0" smtClean="0"/>
              <a:t>ilgili </a:t>
            </a:r>
            <a:r>
              <a:rPr lang="tr-TR" dirty="0" err="1" smtClean="0"/>
              <a:t>davranıs</a:t>
            </a:r>
            <a:r>
              <a:rPr lang="tr-TR" dirty="0" smtClean="0"/>
              <a:t> </a:t>
            </a:r>
            <a:r>
              <a:rPr lang="tr-TR" dirty="0"/>
              <a:t>biçimleri gibi durumlarda söylenecek sözler, takınılacak tavırlar ve </a:t>
            </a:r>
            <a:r>
              <a:rPr lang="tr-TR" dirty="0" smtClean="0"/>
              <a:t>tutumlar âdetlerin </a:t>
            </a:r>
            <a:r>
              <a:rPr lang="tr-TR" dirty="0"/>
              <a:t>alanına girer (Örnek, 2000:124-125).</a:t>
            </a:r>
          </a:p>
        </p:txBody>
      </p:sp>
    </p:spTree>
    <p:extLst>
      <p:ext uri="{BB962C8B-B14F-4D97-AF65-F5344CB8AC3E}">
        <p14:creationId xmlns:p14="http://schemas.microsoft.com/office/powerpoint/2010/main" val="3890855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Dinî </a:t>
            </a:r>
            <a:r>
              <a:rPr lang="tr-TR" dirty="0"/>
              <a:t>bayramlarda ziyaretlerde bulunmak, resmî toplantılara takım elbise ile </a:t>
            </a:r>
            <a:r>
              <a:rPr lang="tr-TR" dirty="0" smtClean="0"/>
              <a:t>gitmek, büyüklerin </a:t>
            </a:r>
            <a:r>
              <a:rPr lang="tr-TR" dirty="0"/>
              <a:t>elini öpmek, evlenirken düğün yapmak, askere giden genci törenle </a:t>
            </a:r>
            <a:r>
              <a:rPr lang="tr-TR" dirty="0" smtClean="0"/>
              <a:t>uğurlamak, ekmeğe </a:t>
            </a:r>
            <a:r>
              <a:rPr lang="tr-TR" dirty="0"/>
              <a:t>“nimet” gözüyle bakıldığından onu yüksekçe bir yere koymak, yolcunun </a:t>
            </a:r>
            <a:r>
              <a:rPr lang="tr-TR" dirty="0" smtClean="0"/>
              <a:t>arkasından su </a:t>
            </a:r>
            <a:r>
              <a:rPr lang="tr-TR" dirty="0"/>
              <a:t>dökmek yaygın </a:t>
            </a:r>
            <a:r>
              <a:rPr lang="tr-TR" dirty="0" smtClean="0"/>
              <a:t>âdetlerdendir. </a:t>
            </a:r>
          </a:p>
          <a:p>
            <a:pPr marL="0" indent="0" algn="just">
              <a:lnSpc>
                <a:spcPct val="170000"/>
              </a:lnSpc>
              <a:spcBef>
                <a:spcPts val="0"/>
              </a:spcBef>
              <a:buNone/>
            </a:pPr>
            <a:r>
              <a:rPr lang="tr-TR" dirty="0"/>
              <a:t>	</a:t>
            </a:r>
            <a:r>
              <a:rPr lang="tr-TR" dirty="0" smtClean="0"/>
              <a:t>Âdetler </a:t>
            </a:r>
            <a:r>
              <a:rPr lang="tr-TR" dirty="0"/>
              <a:t>günlük hayatımızdaki </a:t>
            </a:r>
            <a:r>
              <a:rPr lang="tr-TR" dirty="0" smtClean="0"/>
              <a:t>davranışlarımıza alışılagelmiş </a:t>
            </a:r>
            <a:r>
              <a:rPr lang="tr-TR" dirty="0"/>
              <a:t>ve cemiyetin uygun </a:t>
            </a:r>
            <a:r>
              <a:rPr lang="tr-TR" dirty="0" smtClean="0"/>
              <a:t>saydığı </a:t>
            </a:r>
            <a:r>
              <a:rPr lang="tr-TR" dirty="0"/>
              <a:t>ş</a:t>
            </a:r>
            <a:r>
              <a:rPr lang="tr-TR" dirty="0" smtClean="0"/>
              <a:t>ekillerin </a:t>
            </a:r>
            <a:r>
              <a:rPr lang="tr-TR" dirty="0"/>
              <a:t>uygulanmasından ibarettir. Âdetlere aykırı davranıldığında bunu yapan </a:t>
            </a:r>
            <a:r>
              <a:rPr lang="tr-TR" dirty="0" err="1" smtClean="0"/>
              <a:t>kisi</a:t>
            </a:r>
            <a:r>
              <a:rPr lang="tr-TR" dirty="0" smtClean="0"/>
              <a:t> küçümsenir </a:t>
            </a:r>
            <a:r>
              <a:rPr lang="tr-TR" dirty="0"/>
              <a:t>(Güngör, 2011:88).</a:t>
            </a:r>
          </a:p>
          <a:p>
            <a:pPr marL="0" indent="0" algn="just">
              <a:lnSpc>
                <a:spcPct val="170000"/>
              </a:lnSpc>
              <a:spcBef>
                <a:spcPts val="0"/>
              </a:spcBef>
              <a:buNone/>
            </a:pPr>
            <a:r>
              <a:rPr lang="tr-TR" dirty="0" smtClean="0"/>
              <a:t>	</a:t>
            </a:r>
            <a:r>
              <a:rPr lang="tr-TR" dirty="0" err="1" smtClean="0"/>
              <a:t>Gözler’e</a:t>
            </a:r>
            <a:r>
              <a:rPr lang="tr-TR" dirty="0" smtClean="0"/>
              <a:t> </a:t>
            </a:r>
            <a:r>
              <a:rPr lang="tr-TR" dirty="0"/>
              <a:t>göre âdetler; çiğnenmeleri durumunda </a:t>
            </a:r>
            <a:r>
              <a:rPr lang="tr-TR" dirty="0" smtClean="0"/>
              <a:t>dışlama</a:t>
            </a:r>
            <a:r>
              <a:rPr lang="tr-TR" dirty="0"/>
              <a:t>, gruptan atma gibi orta ş</a:t>
            </a:r>
            <a:r>
              <a:rPr lang="tr-TR" dirty="0" smtClean="0"/>
              <a:t>iddette müeyyideleri </a:t>
            </a:r>
            <a:r>
              <a:rPr lang="tr-TR" dirty="0"/>
              <a:t>olan kurallardır. Âdetler teamüllere nazaran daha önemlidir. Âdetleri </a:t>
            </a:r>
            <a:r>
              <a:rPr lang="tr-TR" dirty="0" smtClean="0"/>
              <a:t>çiğneyen kişi </a:t>
            </a:r>
            <a:r>
              <a:rPr lang="tr-TR" dirty="0"/>
              <a:t>kendisini gruba bağlayan bağı yok saymıstır (Gözler, 2010:24-25).</a:t>
            </a:r>
          </a:p>
          <a:p>
            <a:pPr marL="0" indent="0" algn="just">
              <a:lnSpc>
                <a:spcPct val="170000"/>
              </a:lnSpc>
              <a:spcBef>
                <a:spcPts val="0"/>
              </a:spcBef>
              <a:buNone/>
            </a:pPr>
            <a:r>
              <a:rPr lang="tr-TR" dirty="0" smtClean="0"/>
              <a:t>	</a:t>
            </a:r>
            <a:r>
              <a:rPr lang="tr-TR" dirty="0" err="1" smtClean="0"/>
              <a:t>Eroğlu’ya</a:t>
            </a:r>
            <a:r>
              <a:rPr lang="tr-TR" dirty="0" smtClean="0"/>
              <a:t> </a:t>
            </a:r>
            <a:r>
              <a:rPr lang="tr-TR" dirty="0"/>
              <a:t>göre âdette müeyyide; “yapılmalıdır, yapılmamalıdır; </a:t>
            </a:r>
            <a:r>
              <a:rPr lang="tr-TR" dirty="0" smtClean="0"/>
              <a:t>uyulmalıdır, uyulmamalıdır</a:t>
            </a:r>
            <a:r>
              <a:rPr lang="tr-TR" dirty="0"/>
              <a:t>.” mertebesindedir (Eroğlu, 2003:4).</a:t>
            </a:r>
          </a:p>
        </p:txBody>
      </p:sp>
    </p:spTree>
    <p:extLst>
      <p:ext uri="{BB962C8B-B14F-4D97-AF65-F5344CB8AC3E}">
        <p14:creationId xmlns:p14="http://schemas.microsoft.com/office/powerpoint/2010/main" val="15566044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71400"/>
            <a:ext cx="8229600" cy="1008112"/>
          </a:xfrm>
        </p:spPr>
        <p:txBody>
          <a:bodyPr/>
          <a:lstStyle/>
          <a:p>
            <a:r>
              <a:rPr lang="tr-TR" dirty="0"/>
              <a:t>Gelenek: </a:t>
            </a:r>
          </a:p>
        </p:txBody>
      </p:sp>
      <p:sp>
        <p:nvSpPr>
          <p:cNvPr id="3" name="İçerik Yer Tutucusu 2"/>
          <p:cNvSpPr>
            <a:spLocks noGrp="1"/>
          </p:cNvSpPr>
          <p:nvPr>
            <p:ph idx="1"/>
          </p:nvPr>
        </p:nvSpPr>
        <p:spPr>
          <a:xfrm>
            <a:off x="0" y="548680"/>
            <a:ext cx="9144000" cy="6309320"/>
          </a:xfrm>
        </p:spPr>
        <p:txBody>
          <a:bodyPr>
            <a:normAutofit fontScale="47500" lnSpcReduction="20000"/>
          </a:bodyPr>
          <a:lstStyle/>
          <a:p>
            <a:pPr marL="0" indent="0" algn="just">
              <a:lnSpc>
                <a:spcPct val="170000"/>
              </a:lnSpc>
              <a:spcBef>
                <a:spcPts val="0"/>
              </a:spcBef>
              <a:buNone/>
            </a:pPr>
            <a:r>
              <a:rPr lang="tr-TR" dirty="0" smtClean="0"/>
              <a:t>	Sosyal </a:t>
            </a:r>
            <a:r>
              <a:rPr lang="tr-TR" dirty="0"/>
              <a:t>normların önemli ve güçlü bir bölümünü </a:t>
            </a:r>
            <a:r>
              <a:rPr lang="tr-TR" dirty="0" err="1"/>
              <a:t>olusturan</a:t>
            </a:r>
            <a:r>
              <a:rPr lang="tr-TR" dirty="0"/>
              <a:t> </a:t>
            </a:r>
            <a:r>
              <a:rPr lang="tr-TR" dirty="0" smtClean="0"/>
              <a:t>gelenekler yaptırım </a:t>
            </a:r>
            <a:r>
              <a:rPr lang="tr-TR" dirty="0"/>
              <a:t>gücü olarak âdetten daha güçlü, örf ve töreden daha zayıftır. Türkçe </a:t>
            </a:r>
            <a:r>
              <a:rPr lang="tr-TR" dirty="0" smtClean="0"/>
              <a:t>gelmekten türetilen </a:t>
            </a:r>
            <a:r>
              <a:rPr lang="tr-TR" dirty="0"/>
              <a:t>gelenek kelimesi </a:t>
            </a:r>
            <a:r>
              <a:rPr lang="tr-TR" dirty="0" err="1"/>
              <a:t>an'ane</a:t>
            </a:r>
            <a:r>
              <a:rPr lang="tr-TR" dirty="0"/>
              <a:t> ile aynı tutulmaktadır. Gelenek kelime olarak; “uzun bir </a:t>
            </a:r>
            <a:r>
              <a:rPr lang="tr-TR" dirty="0" smtClean="0"/>
              <a:t>süre boyunca </a:t>
            </a:r>
            <a:r>
              <a:rPr lang="tr-TR" dirty="0" err="1"/>
              <a:t>kusaktan</a:t>
            </a:r>
            <a:r>
              <a:rPr lang="tr-TR" dirty="0"/>
              <a:t> </a:t>
            </a:r>
            <a:r>
              <a:rPr lang="tr-TR" dirty="0" err="1"/>
              <a:t>kusağa</a:t>
            </a:r>
            <a:r>
              <a:rPr lang="tr-TR" dirty="0"/>
              <a:t> aktarılan efsaneler, olaylar, öğretiler, </a:t>
            </a:r>
            <a:r>
              <a:rPr lang="tr-TR" dirty="0" err="1"/>
              <a:t>alıskanlıklar</a:t>
            </a:r>
            <a:r>
              <a:rPr lang="tr-TR" dirty="0"/>
              <a:t> vb. </a:t>
            </a:r>
            <a:r>
              <a:rPr lang="tr-TR" dirty="0" smtClean="0"/>
              <a:t>bütünü, anane</a:t>
            </a:r>
            <a:r>
              <a:rPr lang="tr-TR" dirty="0"/>
              <a:t>” (Büyük </a:t>
            </a:r>
            <a:r>
              <a:rPr lang="tr-TR" dirty="0" err="1"/>
              <a:t>Larousse</a:t>
            </a:r>
            <a:r>
              <a:rPr lang="tr-TR" dirty="0"/>
              <a:t>, 1992:4469) “Bir toplumda, bir toplulukta eskiden </a:t>
            </a:r>
            <a:r>
              <a:rPr lang="tr-TR" dirty="0" err="1"/>
              <a:t>kalmıs</a:t>
            </a:r>
            <a:r>
              <a:rPr lang="tr-TR" dirty="0"/>
              <a:t> </a:t>
            </a:r>
            <a:r>
              <a:rPr lang="tr-TR" dirty="0" smtClean="0"/>
              <a:t>olmaları dolayısıyla </a:t>
            </a:r>
            <a:r>
              <a:rPr lang="tr-TR" dirty="0"/>
              <a:t>saygın tutulup </a:t>
            </a:r>
            <a:r>
              <a:rPr lang="tr-TR" dirty="0" err="1"/>
              <a:t>kusaktan</a:t>
            </a:r>
            <a:r>
              <a:rPr lang="tr-TR" dirty="0"/>
              <a:t> </a:t>
            </a:r>
            <a:r>
              <a:rPr lang="tr-TR" dirty="0" err="1"/>
              <a:t>kusağa</a:t>
            </a:r>
            <a:r>
              <a:rPr lang="tr-TR" dirty="0"/>
              <a:t> iletilen, yaptırım gücü olan kültürel </a:t>
            </a:r>
            <a:r>
              <a:rPr lang="tr-TR" dirty="0" smtClean="0"/>
              <a:t>kalıntılar, </a:t>
            </a:r>
            <a:r>
              <a:rPr lang="tr-TR" dirty="0" err="1" smtClean="0"/>
              <a:t>alıskanlıklar</a:t>
            </a:r>
            <a:r>
              <a:rPr lang="tr-TR" dirty="0"/>
              <a:t>, bilgi, töre ve </a:t>
            </a:r>
            <a:r>
              <a:rPr lang="tr-TR" dirty="0" err="1"/>
              <a:t>davranıslar</a:t>
            </a:r>
            <a:r>
              <a:rPr lang="tr-TR" dirty="0"/>
              <a:t>, anane” (Türkçe Sözlük, 2005:741) </a:t>
            </a:r>
            <a:r>
              <a:rPr lang="tr-TR" dirty="0" smtClean="0"/>
              <a:t>seklinde açıklanmaktadır</a:t>
            </a:r>
            <a:r>
              <a:rPr lang="tr-TR" dirty="0"/>
              <a:t>.</a:t>
            </a:r>
          </a:p>
          <a:p>
            <a:pPr marL="0" indent="0" algn="just">
              <a:lnSpc>
                <a:spcPct val="170000"/>
              </a:lnSpc>
              <a:spcBef>
                <a:spcPts val="0"/>
              </a:spcBef>
              <a:buNone/>
            </a:pPr>
            <a:r>
              <a:rPr lang="tr-TR" dirty="0" smtClean="0"/>
              <a:t>	</a:t>
            </a:r>
            <a:r>
              <a:rPr lang="tr-TR" dirty="0" smtClean="0">
                <a:solidFill>
                  <a:srgbClr val="FF0000"/>
                </a:solidFill>
              </a:rPr>
              <a:t>Gelenekler</a:t>
            </a:r>
            <a:r>
              <a:rPr lang="tr-TR" dirty="0">
                <a:solidFill>
                  <a:srgbClr val="FF0000"/>
                </a:solidFill>
              </a:rPr>
              <a:t>; yapı bakımından donuk, statik kalıplar değildir. Aksine, ait </a:t>
            </a:r>
            <a:r>
              <a:rPr lang="tr-TR" dirty="0" smtClean="0">
                <a:solidFill>
                  <a:srgbClr val="FF0000"/>
                </a:solidFill>
              </a:rPr>
              <a:t>oldukları milletin </a:t>
            </a:r>
            <a:r>
              <a:rPr lang="tr-TR" dirty="0">
                <a:solidFill>
                  <a:srgbClr val="FF0000"/>
                </a:solidFill>
              </a:rPr>
              <a:t>ihtiyaçlarına uygun biçimde </a:t>
            </a:r>
            <a:r>
              <a:rPr lang="tr-TR" dirty="0" err="1">
                <a:solidFill>
                  <a:srgbClr val="FF0000"/>
                </a:solidFill>
              </a:rPr>
              <a:t>değisen</a:t>
            </a:r>
            <a:r>
              <a:rPr lang="tr-TR" dirty="0">
                <a:solidFill>
                  <a:srgbClr val="FF0000"/>
                </a:solidFill>
              </a:rPr>
              <a:t>, </a:t>
            </a:r>
            <a:r>
              <a:rPr lang="tr-TR" dirty="0" err="1">
                <a:solidFill>
                  <a:srgbClr val="FF0000"/>
                </a:solidFill>
              </a:rPr>
              <a:t>gelisen</a:t>
            </a:r>
            <a:r>
              <a:rPr lang="tr-TR" dirty="0">
                <a:solidFill>
                  <a:srgbClr val="FF0000"/>
                </a:solidFill>
              </a:rPr>
              <a:t>, yeni geleneklerin doğmasını </a:t>
            </a:r>
            <a:r>
              <a:rPr lang="tr-TR" dirty="0" smtClean="0">
                <a:solidFill>
                  <a:srgbClr val="FF0000"/>
                </a:solidFill>
              </a:rPr>
              <a:t>sağlayan dinamik </a:t>
            </a:r>
            <a:r>
              <a:rPr lang="tr-TR" dirty="0">
                <a:solidFill>
                  <a:srgbClr val="FF0000"/>
                </a:solidFill>
              </a:rPr>
              <a:t>bir yapıya sahiptirler (Yıldırım</a:t>
            </a:r>
            <a:r>
              <a:rPr lang="tr-TR" dirty="0"/>
              <a:t>, 1989:7). Gelenekler âdetler gibi, ama onlardan </a:t>
            </a:r>
            <a:r>
              <a:rPr lang="tr-TR" dirty="0" smtClean="0"/>
              <a:t>daha güçlü </a:t>
            </a:r>
            <a:r>
              <a:rPr lang="tr-TR" dirty="0"/>
              <a:t>olarak toplumsal hayatın düzenlenmesinde ve denetlenmesinde önemli rol </a:t>
            </a:r>
            <a:r>
              <a:rPr lang="tr-TR" dirty="0" smtClean="0"/>
              <a:t>oynarlar. Nitelikleri </a:t>
            </a:r>
            <a:r>
              <a:rPr lang="tr-TR" dirty="0"/>
              <a:t>bakımından genellikle tutucu olan gelenekler aile, hukuk, din ve politika </a:t>
            </a:r>
            <a:r>
              <a:rPr lang="tr-TR" dirty="0" smtClean="0"/>
              <a:t>gibi toplumsal </a:t>
            </a:r>
            <a:r>
              <a:rPr lang="tr-TR" dirty="0"/>
              <a:t>kurumlar üzerinde daha etkilidirler. Bireyin bağlı bulunduğu grubun veya </a:t>
            </a:r>
            <a:r>
              <a:rPr lang="tr-TR" dirty="0" smtClean="0"/>
              <a:t>toplumun geleneklerine </a:t>
            </a:r>
            <a:r>
              <a:rPr lang="tr-TR" dirty="0"/>
              <a:t>karsı çıkması bu karsı çıkısın derecesine göre bireyin toplulukça </a:t>
            </a:r>
            <a:r>
              <a:rPr lang="tr-TR" dirty="0" err="1" smtClean="0"/>
              <a:t>afarozundan</a:t>
            </a:r>
            <a:r>
              <a:rPr lang="tr-TR" dirty="0" smtClean="0"/>
              <a:t> saldırıya </a:t>
            </a:r>
            <a:r>
              <a:rPr lang="tr-TR" dirty="0"/>
              <a:t>uğramasına, hor görülmesine kadar </a:t>
            </a:r>
            <a:r>
              <a:rPr lang="tr-TR" dirty="0" err="1"/>
              <a:t>genisleyen</a:t>
            </a:r>
            <a:r>
              <a:rPr lang="tr-TR" dirty="0"/>
              <a:t> tepki türlerinde biçimlenir. </a:t>
            </a:r>
            <a:r>
              <a:rPr lang="tr-TR" dirty="0" smtClean="0"/>
              <a:t>Yasalar; gelenekleri </a:t>
            </a:r>
            <a:r>
              <a:rPr lang="tr-TR" dirty="0"/>
              <a:t>ve onlara aykırı </a:t>
            </a:r>
            <a:r>
              <a:rPr lang="tr-TR" dirty="0" err="1"/>
              <a:t>davranıslar</a:t>
            </a:r>
            <a:r>
              <a:rPr lang="tr-TR" dirty="0"/>
              <a:t> için verilecek olan cezaları bir ölçüye sokmaya </a:t>
            </a:r>
            <a:r>
              <a:rPr lang="tr-TR" dirty="0" err="1" smtClean="0"/>
              <a:t>çalısır</a:t>
            </a:r>
            <a:r>
              <a:rPr lang="tr-TR" dirty="0" smtClean="0"/>
              <a:t>. Gelenekler </a:t>
            </a:r>
            <a:r>
              <a:rPr lang="tr-TR" dirty="0"/>
              <a:t>genellikle yasalardan çok daha </a:t>
            </a:r>
            <a:r>
              <a:rPr lang="tr-TR" dirty="0" err="1"/>
              <a:t>genis</a:t>
            </a:r>
            <a:r>
              <a:rPr lang="tr-TR" dirty="0"/>
              <a:t> bir alan yönetirler. Köstekleyici, </a:t>
            </a:r>
            <a:r>
              <a:rPr lang="tr-TR" dirty="0" err="1" smtClean="0"/>
              <a:t>gelismeyi</a:t>
            </a:r>
            <a:r>
              <a:rPr lang="tr-TR" dirty="0" smtClean="0"/>
              <a:t> önleyici </a:t>
            </a:r>
            <a:r>
              <a:rPr lang="tr-TR" dirty="0"/>
              <a:t>gelenekler olduğu gibi, destekleyici, </a:t>
            </a:r>
            <a:r>
              <a:rPr lang="tr-TR" dirty="0" err="1"/>
              <a:t>dayanısmayı</a:t>
            </a:r>
            <a:r>
              <a:rPr lang="tr-TR" dirty="0"/>
              <a:t> ve </a:t>
            </a:r>
            <a:r>
              <a:rPr lang="tr-TR" dirty="0" err="1"/>
              <a:t>yardımlasmayı</a:t>
            </a:r>
            <a:r>
              <a:rPr lang="tr-TR" dirty="0"/>
              <a:t> </a:t>
            </a:r>
            <a:r>
              <a:rPr lang="tr-TR" dirty="0" smtClean="0"/>
              <a:t>düzenleyici gelenekler </a:t>
            </a:r>
            <a:r>
              <a:rPr lang="tr-TR" dirty="0"/>
              <a:t>de vardır (Örnek, 2000:126).</a:t>
            </a:r>
          </a:p>
        </p:txBody>
      </p:sp>
    </p:spTree>
    <p:extLst>
      <p:ext uri="{BB962C8B-B14F-4D97-AF65-F5344CB8AC3E}">
        <p14:creationId xmlns:p14="http://schemas.microsoft.com/office/powerpoint/2010/main" val="1842985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669360"/>
          </a:xfrm>
        </p:spPr>
        <p:txBody>
          <a:bodyPr>
            <a:normAutofit/>
          </a:bodyPr>
          <a:lstStyle/>
          <a:p>
            <a:pPr algn="just">
              <a:lnSpc>
                <a:spcPct val="150000"/>
              </a:lnSpc>
              <a:spcBef>
                <a:spcPts val="0"/>
              </a:spcBef>
            </a:pPr>
            <a:r>
              <a:rPr lang="tr-TR" dirty="0">
                <a:latin typeface="Times New Roman"/>
              </a:rPr>
              <a:t>Gelenekler bir milletin bütününü ilgilendirir. Sosyal normların içerisinde </a:t>
            </a:r>
            <a:r>
              <a:rPr lang="tr-TR" dirty="0" smtClean="0">
                <a:latin typeface="Times New Roman"/>
              </a:rPr>
              <a:t>gelenekler iskelet </a:t>
            </a:r>
            <a:r>
              <a:rPr lang="tr-TR" dirty="0">
                <a:latin typeface="Times New Roman"/>
              </a:rPr>
              <a:t>gibidir. Bir takım kurallar ve cezalar bulunmakla beraber, en a</a:t>
            </a:r>
            <a:r>
              <a:rPr lang="tr-TR" dirty="0">
                <a:latin typeface="TimesNewRoman"/>
              </a:rPr>
              <a:t>ğ</a:t>
            </a:r>
            <a:r>
              <a:rPr lang="tr-TR" dirty="0">
                <a:latin typeface="Times New Roman"/>
              </a:rPr>
              <a:t>ır ceza </a:t>
            </a:r>
            <a:r>
              <a:rPr lang="tr-TR" dirty="0" smtClean="0">
                <a:latin typeface="Times New Roman"/>
              </a:rPr>
              <a:t>toplumdan dı</a:t>
            </a:r>
            <a:r>
              <a:rPr lang="tr-TR" dirty="0">
                <a:latin typeface="TimesNewRoman"/>
              </a:rPr>
              <a:t>ş</a:t>
            </a:r>
            <a:r>
              <a:rPr lang="tr-TR" dirty="0" smtClean="0">
                <a:latin typeface="Times New Roman"/>
              </a:rPr>
              <a:t>lanmaktır</a:t>
            </a:r>
            <a:r>
              <a:rPr lang="tr-TR" dirty="0">
                <a:latin typeface="Times New Roman"/>
              </a:rPr>
              <a:t>.</a:t>
            </a:r>
          </a:p>
          <a:p>
            <a:pPr algn="just">
              <a:lnSpc>
                <a:spcPct val="150000"/>
              </a:lnSpc>
              <a:spcBef>
                <a:spcPts val="0"/>
              </a:spcBef>
            </a:pPr>
            <a:r>
              <a:rPr lang="tr-TR" dirty="0" err="1">
                <a:latin typeface="Times New Roman"/>
              </a:rPr>
              <a:t>Ero</a:t>
            </a:r>
            <a:r>
              <a:rPr lang="tr-TR" dirty="0" err="1">
                <a:latin typeface="TimesNewRoman"/>
              </a:rPr>
              <a:t>ğ</a:t>
            </a:r>
            <a:r>
              <a:rPr lang="tr-TR" dirty="0" err="1">
                <a:latin typeface="Times New Roman"/>
              </a:rPr>
              <a:t>lu’ya</a:t>
            </a:r>
            <a:r>
              <a:rPr lang="tr-TR" dirty="0">
                <a:latin typeface="Times New Roman"/>
              </a:rPr>
              <a:t> göre gelenekte müeyyide; “yapılması </a:t>
            </a:r>
            <a:r>
              <a:rPr lang="tr-TR" dirty="0" err="1">
                <a:latin typeface="TimesNewRoman"/>
              </a:rPr>
              <a:t>s</a:t>
            </a:r>
            <a:r>
              <a:rPr lang="tr-TR" dirty="0" err="1">
                <a:latin typeface="Times New Roman"/>
              </a:rPr>
              <a:t>art</a:t>
            </a:r>
            <a:r>
              <a:rPr lang="tr-TR" dirty="0">
                <a:latin typeface="Times New Roman"/>
              </a:rPr>
              <a:t>, yapılmaması </a:t>
            </a:r>
            <a:r>
              <a:rPr lang="tr-TR" dirty="0" err="1">
                <a:latin typeface="TimesNewRoman"/>
              </a:rPr>
              <a:t>s</a:t>
            </a:r>
            <a:r>
              <a:rPr lang="tr-TR" dirty="0" err="1">
                <a:latin typeface="Times New Roman"/>
              </a:rPr>
              <a:t>art</a:t>
            </a:r>
            <a:r>
              <a:rPr lang="tr-TR" dirty="0">
                <a:latin typeface="Times New Roman"/>
              </a:rPr>
              <a:t>; uyulması </a:t>
            </a:r>
            <a:r>
              <a:rPr lang="tr-TR" dirty="0" err="1" smtClean="0">
                <a:latin typeface="TimesNewRoman"/>
              </a:rPr>
              <a:t>s</a:t>
            </a:r>
            <a:r>
              <a:rPr lang="tr-TR" dirty="0" err="1" smtClean="0">
                <a:latin typeface="Times New Roman"/>
              </a:rPr>
              <a:t>art</a:t>
            </a:r>
            <a:r>
              <a:rPr lang="tr-TR" dirty="0" smtClean="0">
                <a:latin typeface="Times New Roman"/>
              </a:rPr>
              <a:t>, uyulmaması </a:t>
            </a:r>
            <a:r>
              <a:rPr lang="tr-TR" dirty="0" err="1">
                <a:latin typeface="TimesNewRoman"/>
              </a:rPr>
              <a:t>s</a:t>
            </a:r>
            <a:r>
              <a:rPr lang="tr-TR" dirty="0" err="1">
                <a:latin typeface="Times New Roman"/>
              </a:rPr>
              <a:t>art</a:t>
            </a:r>
            <a:r>
              <a:rPr lang="tr-TR" dirty="0">
                <a:latin typeface="Times New Roman"/>
              </a:rPr>
              <a:t>” seviyesindedir (Ero</a:t>
            </a:r>
            <a:r>
              <a:rPr lang="tr-TR" dirty="0">
                <a:latin typeface="TimesNewRoman"/>
              </a:rPr>
              <a:t>ğ</a:t>
            </a:r>
            <a:r>
              <a:rPr lang="tr-TR" dirty="0">
                <a:latin typeface="Times New Roman"/>
              </a:rPr>
              <a:t>lu, 2003:5).</a:t>
            </a:r>
            <a:endParaRPr lang="tr-TR" dirty="0"/>
          </a:p>
        </p:txBody>
      </p:sp>
    </p:spTree>
    <p:extLst>
      <p:ext uri="{BB962C8B-B14F-4D97-AF65-F5344CB8AC3E}">
        <p14:creationId xmlns:p14="http://schemas.microsoft.com/office/powerpoint/2010/main" val="3396974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a:t>Örf: </a:t>
            </a:r>
          </a:p>
        </p:txBody>
      </p:sp>
      <p:sp>
        <p:nvSpPr>
          <p:cNvPr id="3" name="İçerik Yer Tutucusu 2"/>
          <p:cNvSpPr>
            <a:spLocks noGrp="1"/>
          </p:cNvSpPr>
          <p:nvPr>
            <p:ph idx="1"/>
          </p:nvPr>
        </p:nvSpPr>
        <p:spPr>
          <a:xfrm>
            <a:off x="0" y="548680"/>
            <a:ext cx="9144000" cy="6309320"/>
          </a:xfrm>
        </p:spPr>
        <p:txBody>
          <a:bodyPr>
            <a:normAutofit fontScale="70000" lnSpcReduction="20000"/>
          </a:bodyPr>
          <a:lstStyle/>
          <a:p>
            <a:pPr algn="just">
              <a:lnSpc>
                <a:spcPct val="170000"/>
              </a:lnSpc>
              <a:spcBef>
                <a:spcPts val="0"/>
              </a:spcBef>
            </a:pPr>
            <a:r>
              <a:rPr lang="tr-TR" dirty="0" smtClean="0"/>
              <a:t>Örf </a:t>
            </a:r>
            <a:r>
              <a:rPr lang="tr-TR" dirty="0"/>
              <a:t>sözcüğü Arapça kökenlidir. Dilimize de </a:t>
            </a:r>
            <a:r>
              <a:rPr lang="tr-TR" dirty="0" err="1"/>
              <a:t>Arapça’dan</a:t>
            </a:r>
            <a:r>
              <a:rPr lang="tr-TR" dirty="0"/>
              <a:t> </a:t>
            </a:r>
            <a:r>
              <a:rPr lang="tr-TR" dirty="0" err="1"/>
              <a:t>geçmistir</a:t>
            </a:r>
            <a:r>
              <a:rPr lang="tr-TR" dirty="0"/>
              <a:t>. </a:t>
            </a:r>
            <a:r>
              <a:rPr lang="tr-TR" dirty="0" smtClean="0"/>
              <a:t>Sözlükte örfün </a:t>
            </a:r>
            <a:r>
              <a:rPr lang="tr-TR" dirty="0"/>
              <a:t>açıklaması “âdet, hüküm, gelenek” (</a:t>
            </a:r>
            <a:r>
              <a:rPr lang="tr-TR" dirty="0" err="1"/>
              <a:t>Devellioğlu</a:t>
            </a:r>
            <a:r>
              <a:rPr lang="tr-TR" dirty="0"/>
              <a:t>, 1992:1018), “yasalarla </a:t>
            </a:r>
            <a:r>
              <a:rPr lang="tr-TR" dirty="0" smtClean="0"/>
              <a:t>belirlenmeyen, halkın </a:t>
            </a:r>
            <a:r>
              <a:rPr lang="tr-TR" dirty="0"/>
              <a:t>kendiliğinden uyduğu gelenek” (Türkçe Sözlük, 2005:1546), “bir toplumda, </a:t>
            </a:r>
            <a:r>
              <a:rPr lang="tr-TR" dirty="0" smtClean="0"/>
              <a:t>o topluluğun </a:t>
            </a:r>
            <a:r>
              <a:rPr lang="tr-TR" dirty="0"/>
              <a:t>bireylerince </a:t>
            </a:r>
            <a:r>
              <a:rPr lang="tr-TR" dirty="0" err="1"/>
              <a:t>benimsenmis</a:t>
            </a:r>
            <a:r>
              <a:rPr lang="tr-TR" dirty="0"/>
              <a:t> </a:t>
            </a:r>
            <a:r>
              <a:rPr lang="tr-TR" dirty="0" err="1"/>
              <a:t>davranıs</a:t>
            </a:r>
            <a:r>
              <a:rPr lang="tr-TR" dirty="0"/>
              <a:t> biçimi, </a:t>
            </a:r>
            <a:r>
              <a:rPr lang="tr-TR" dirty="0" err="1"/>
              <a:t>davranıs</a:t>
            </a:r>
            <a:r>
              <a:rPr lang="tr-TR" dirty="0"/>
              <a:t> ilkeleri, gelenek, âdet” (</a:t>
            </a:r>
            <a:r>
              <a:rPr lang="tr-TR" dirty="0" smtClean="0"/>
              <a:t>Büyük  </a:t>
            </a:r>
            <a:r>
              <a:rPr lang="tr-TR" dirty="0" err="1" smtClean="0"/>
              <a:t>Larousse</a:t>
            </a:r>
            <a:r>
              <a:rPr lang="tr-TR" dirty="0"/>
              <a:t>, 1992:9047) seklindedir. Örfler çoğu zaman toplumun katı beklentileri </a:t>
            </a:r>
            <a:r>
              <a:rPr lang="tr-TR" dirty="0" smtClean="0"/>
              <a:t>olarak nitelenen </a:t>
            </a:r>
            <a:r>
              <a:rPr lang="tr-TR" dirty="0"/>
              <a:t>bir takım örnek tutum ve </a:t>
            </a:r>
            <a:r>
              <a:rPr lang="tr-TR" dirty="0" err="1"/>
              <a:t>davranıslardır</a:t>
            </a:r>
            <a:r>
              <a:rPr lang="tr-TR" dirty="0"/>
              <a:t>. Örflerin bireyle birey, bireyle aile, </a:t>
            </a:r>
            <a:r>
              <a:rPr lang="tr-TR" dirty="0" smtClean="0"/>
              <a:t>bireyle komsular </a:t>
            </a:r>
            <a:r>
              <a:rPr lang="tr-TR" dirty="0"/>
              <a:t>ve akrabalar, bireyle halk ve ulus arasındaki </a:t>
            </a:r>
            <a:r>
              <a:rPr lang="tr-TR" dirty="0" err="1"/>
              <a:t>iliskileri</a:t>
            </a:r>
            <a:r>
              <a:rPr lang="tr-TR" dirty="0"/>
              <a:t>, </a:t>
            </a:r>
            <a:r>
              <a:rPr lang="tr-TR" dirty="0" err="1"/>
              <a:t>davranısları</a:t>
            </a:r>
            <a:r>
              <a:rPr lang="tr-TR" dirty="0"/>
              <a:t>, tutum </a:t>
            </a:r>
            <a:r>
              <a:rPr lang="tr-TR" dirty="0" smtClean="0"/>
              <a:t>ve tavırları </a:t>
            </a:r>
            <a:r>
              <a:rPr lang="tr-TR" dirty="0"/>
              <a:t>düzenleyen ve belirleyen </a:t>
            </a:r>
            <a:r>
              <a:rPr lang="tr-TR" dirty="0" err="1"/>
              <a:t>islevleri</a:t>
            </a:r>
            <a:r>
              <a:rPr lang="tr-TR" dirty="0"/>
              <a:t> vardır. Toplumun her üyesini sürekli olarak </a:t>
            </a:r>
            <a:r>
              <a:rPr lang="tr-TR" dirty="0" smtClean="0"/>
              <a:t>baskı altında </a:t>
            </a:r>
            <a:r>
              <a:rPr lang="tr-TR" dirty="0"/>
              <a:t>tutan örfler, zorlayıcı, yaptırıcı veya yasaklayıcı yaptırımlarıyla bireyin </a:t>
            </a:r>
            <a:r>
              <a:rPr lang="tr-TR" dirty="0" smtClean="0"/>
              <a:t>grupla, cemaatle </a:t>
            </a:r>
            <a:r>
              <a:rPr lang="tr-TR" dirty="0"/>
              <a:t>veya toplumla uyumunu sağlar (Örnek; 2000:123).</a:t>
            </a:r>
          </a:p>
        </p:txBody>
      </p:sp>
    </p:spTree>
    <p:extLst>
      <p:ext uri="{BB962C8B-B14F-4D97-AF65-F5344CB8AC3E}">
        <p14:creationId xmlns:p14="http://schemas.microsoft.com/office/powerpoint/2010/main" val="30244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a:bodyPr>
          <a:lstStyle/>
          <a:p>
            <a:pPr marL="0" indent="0" algn="just">
              <a:buNone/>
            </a:pPr>
            <a:r>
              <a:rPr lang="tr-TR" dirty="0" smtClean="0"/>
              <a:t>Norm sözlüklerde; “kural olarak benimsenmiş, yerleşmiş ilke veya kanuna uygun durum” (Türkçe Sözlük, 2005:1480), </a:t>
            </a:r>
          </a:p>
          <a:p>
            <a:pPr algn="just"/>
            <a:r>
              <a:rPr lang="tr-TR" dirty="0" smtClean="0"/>
              <a:t>“bir toplumsal grubun kendisi için ilke edindiği ve grup üyelerinin eylemlerini yönlendiren davranış kurallarının tümü” (Büyük </a:t>
            </a:r>
            <a:r>
              <a:rPr lang="tr-TR" dirty="0" err="1" smtClean="0"/>
              <a:t>Larousse</a:t>
            </a:r>
            <a:r>
              <a:rPr lang="tr-TR" dirty="0" smtClean="0"/>
              <a:t>, 1992:8705),</a:t>
            </a:r>
          </a:p>
          <a:p>
            <a:pPr algn="just"/>
            <a:r>
              <a:rPr lang="tr-TR" dirty="0" smtClean="0"/>
              <a:t>“kural, kanun, kaide” (Ülgen, 1969:215), </a:t>
            </a:r>
          </a:p>
          <a:p>
            <a:pPr algn="just"/>
            <a:r>
              <a:rPr lang="tr-TR" dirty="0" smtClean="0"/>
              <a:t>“kural, ölçü, kaide; bir hususta geliştirilen standartlar, kurallar” (Şafak, 2002:415), </a:t>
            </a:r>
          </a:p>
          <a:p>
            <a:pPr algn="just"/>
            <a:r>
              <a:rPr lang="tr-TR" dirty="0" smtClean="0"/>
              <a:t>“belli bir kurala uygun olan” (</a:t>
            </a:r>
            <a:r>
              <a:rPr lang="tr-TR" dirty="0" err="1" smtClean="0"/>
              <a:t>Hançerlioğlu</a:t>
            </a:r>
            <a:r>
              <a:rPr lang="tr-TR" dirty="0" smtClean="0"/>
              <a:t>, 1993:274) şeklinde açıklanmaktadır. </a:t>
            </a:r>
          </a:p>
          <a:p>
            <a:endParaRPr lang="tr-TR" dirty="0"/>
          </a:p>
        </p:txBody>
      </p:sp>
    </p:spTree>
    <p:extLst>
      <p:ext uri="{BB962C8B-B14F-4D97-AF65-F5344CB8AC3E}">
        <p14:creationId xmlns:p14="http://schemas.microsoft.com/office/powerpoint/2010/main" val="3202343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Toplumda </a:t>
            </a:r>
            <a:r>
              <a:rPr lang="tr-TR" dirty="0"/>
              <a:t>kendi kendine </a:t>
            </a:r>
            <a:r>
              <a:rPr lang="tr-TR" dirty="0" err="1"/>
              <a:t>olusan</a:t>
            </a:r>
            <a:r>
              <a:rPr lang="tr-TR" dirty="0"/>
              <a:t> ve sürekli yinelenerek </a:t>
            </a:r>
            <a:r>
              <a:rPr lang="tr-TR" dirty="0" err="1"/>
              <a:t>yerlesen</a:t>
            </a:r>
            <a:r>
              <a:rPr lang="tr-TR" dirty="0"/>
              <a:t> âdetlerin </a:t>
            </a:r>
            <a:r>
              <a:rPr lang="tr-TR" dirty="0" smtClean="0"/>
              <a:t>yaptırıma bağlanmasıyla </a:t>
            </a:r>
            <a:r>
              <a:rPr lang="tr-TR" dirty="0"/>
              <a:t>meydana gelen kural ya da kurallar bütünü, yazılı olmayan hukuk (</a:t>
            </a:r>
            <a:r>
              <a:rPr lang="tr-TR" dirty="0" smtClean="0"/>
              <a:t>Büyük </a:t>
            </a:r>
            <a:r>
              <a:rPr lang="tr-TR" dirty="0" err="1" smtClean="0"/>
              <a:t>Larousse</a:t>
            </a:r>
            <a:r>
              <a:rPr lang="tr-TR" dirty="0"/>
              <a:t>, 1992:9047) olarak tanımlanan örflere karsı çıkma kimi toplumlarda yasaya </a:t>
            </a:r>
            <a:r>
              <a:rPr lang="tr-TR" dirty="0" smtClean="0"/>
              <a:t>karsı çıkmayla </a:t>
            </a:r>
            <a:r>
              <a:rPr lang="tr-TR" dirty="0"/>
              <a:t>bir tutulur. Böyle durumlarda birey, kimi zaman yasaların da üstünde tutularak </a:t>
            </a:r>
            <a:r>
              <a:rPr lang="tr-TR" dirty="0" smtClean="0"/>
              <a:t>katı ve </a:t>
            </a:r>
            <a:r>
              <a:rPr lang="tr-TR" dirty="0" err="1"/>
              <a:t>bağıslamaz</a:t>
            </a:r>
            <a:r>
              <a:rPr lang="tr-TR" dirty="0"/>
              <a:t> bir tutumla cezalandırılır. Burada örfün </a:t>
            </a:r>
            <a:r>
              <a:rPr lang="tr-TR" dirty="0" err="1"/>
              <a:t>dısına</a:t>
            </a:r>
            <a:r>
              <a:rPr lang="tr-TR" dirty="0"/>
              <a:t> çıkan bireylerin iç </a:t>
            </a:r>
            <a:r>
              <a:rPr lang="tr-TR" dirty="0" smtClean="0"/>
              <a:t>dünyasında yaratılan </a:t>
            </a:r>
            <a:r>
              <a:rPr lang="tr-TR" dirty="0"/>
              <a:t>çöküntü ve eziklik duygusu yasal cezadan daha ağır bir </a:t>
            </a:r>
            <a:r>
              <a:rPr lang="tr-TR" dirty="0" smtClean="0"/>
              <a:t>yoğunluktadır. </a:t>
            </a:r>
            <a:r>
              <a:rPr lang="tr-TR" dirty="0" err="1" smtClean="0"/>
              <a:t>Mecelle’ye</a:t>
            </a:r>
            <a:r>
              <a:rPr lang="tr-TR" dirty="0" smtClean="0"/>
              <a:t> </a:t>
            </a:r>
            <a:r>
              <a:rPr lang="tr-TR" dirty="0"/>
              <a:t>göre örf; insanların güzel gördüğü, âdet (teamül) ise insanların </a:t>
            </a:r>
            <a:r>
              <a:rPr lang="tr-TR" dirty="0" err="1" smtClean="0"/>
              <a:t>baslangıcı</a:t>
            </a:r>
            <a:r>
              <a:rPr lang="tr-TR" dirty="0" smtClean="0"/>
              <a:t> belli </a:t>
            </a:r>
            <a:r>
              <a:rPr lang="tr-TR" dirty="0"/>
              <a:t>olmayan bir zamandır yapageldikleri </a:t>
            </a:r>
            <a:r>
              <a:rPr lang="tr-TR" dirty="0" err="1"/>
              <a:t>seyler</a:t>
            </a:r>
            <a:r>
              <a:rPr lang="tr-TR" dirty="0"/>
              <a:t> demektir. Nitekim âdet, örfün bir </a:t>
            </a:r>
            <a:r>
              <a:rPr lang="tr-TR" dirty="0" err="1"/>
              <a:t>çesididir</a:t>
            </a:r>
            <a:r>
              <a:rPr lang="tr-TR" dirty="0"/>
              <a:t>.</a:t>
            </a:r>
          </a:p>
          <a:p>
            <a:pPr marL="0" indent="0" algn="just">
              <a:lnSpc>
                <a:spcPct val="170000"/>
              </a:lnSpc>
              <a:spcBef>
                <a:spcPts val="0"/>
              </a:spcBef>
              <a:buNone/>
            </a:pPr>
            <a:r>
              <a:rPr lang="tr-TR" dirty="0" smtClean="0"/>
              <a:t>	</a:t>
            </a:r>
            <a:endParaRPr lang="tr-TR" dirty="0"/>
          </a:p>
        </p:txBody>
      </p:sp>
    </p:spTree>
    <p:extLst>
      <p:ext uri="{BB962C8B-B14F-4D97-AF65-F5344CB8AC3E}">
        <p14:creationId xmlns:p14="http://schemas.microsoft.com/office/powerpoint/2010/main" val="1557687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algn="just">
              <a:lnSpc>
                <a:spcPct val="170000"/>
              </a:lnSpc>
              <a:spcBef>
                <a:spcPts val="0"/>
              </a:spcBef>
            </a:pPr>
            <a:r>
              <a:rPr lang="tr-TR" dirty="0"/>
              <a:t>Örf, </a:t>
            </a:r>
            <a:r>
              <a:rPr lang="tr-TR" dirty="0" err="1"/>
              <a:t>çesitli</a:t>
            </a:r>
            <a:r>
              <a:rPr lang="tr-TR" dirty="0"/>
              <a:t> tasniflere tâbi </a:t>
            </a:r>
            <a:r>
              <a:rPr lang="tr-TR" dirty="0" err="1"/>
              <a:t>tutulmustur</a:t>
            </a:r>
            <a:r>
              <a:rPr lang="tr-TR" dirty="0"/>
              <a:t>.</a:t>
            </a:r>
          </a:p>
          <a:p>
            <a:pPr marL="0" indent="0" algn="just">
              <a:lnSpc>
                <a:spcPct val="170000"/>
              </a:lnSpc>
              <a:spcBef>
                <a:spcPts val="0"/>
              </a:spcBef>
              <a:buNone/>
            </a:pPr>
            <a:r>
              <a:rPr lang="tr-TR" dirty="0" smtClean="0"/>
              <a:t>1</a:t>
            </a:r>
            <a:r>
              <a:rPr lang="tr-TR" dirty="0"/>
              <a:t>. Sahih Örf-</a:t>
            </a:r>
            <a:r>
              <a:rPr lang="tr-TR" dirty="0" err="1"/>
              <a:t>Fâsid</a:t>
            </a:r>
            <a:r>
              <a:rPr lang="tr-TR" dirty="0"/>
              <a:t> Örf: Hukuka ve akla aykırı olmayan örfler sahihtir, </a:t>
            </a:r>
            <a:r>
              <a:rPr lang="tr-TR" dirty="0" smtClean="0"/>
              <a:t>muteberdir. Hukuka </a:t>
            </a:r>
            <a:r>
              <a:rPr lang="tr-TR" dirty="0"/>
              <a:t>ve akla aykırı bir </a:t>
            </a:r>
            <a:r>
              <a:rPr lang="tr-TR" dirty="0" err="1"/>
              <a:t>sey</a:t>
            </a:r>
            <a:r>
              <a:rPr lang="tr-TR" dirty="0"/>
              <a:t>, örf bile olsa </a:t>
            </a:r>
            <a:r>
              <a:rPr lang="tr-TR" dirty="0" err="1"/>
              <a:t>fâsiddir</a:t>
            </a:r>
            <a:r>
              <a:rPr lang="tr-TR" dirty="0"/>
              <a:t>, muteber değildir. Hüküm verebilmek </a:t>
            </a:r>
            <a:r>
              <a:rPr lang="tr-TR" dirty="0" smtClean="0"/>
              <a:t>için örfün </a:t>
            </a:r>
            <a:r>
              <a:rPr lang="tr-TR" dirty="0"/>
              <a:t>hukuka uygun olması gerekir, </a:t>
            </a:r>
            <a:r>
              <a:rPr lang="tr-TR" dirty="0" err="1"/>
              <a:t>fâsid</a:t>
            </a:r>
            <a:r>
              <a:rPr lang="tr-TR" dirty="0"/>
              <a:t> örflere dayanılarak hüküm verilemez. </a:t>
            </a:r>
            <a:r>
              <a:rPr lang="tr-TR" dirty="0" smtClean="0"/>
              <a:t>Hukuka aykırı </a:t>
            </a:r>
            <a:r>
              <a:rPr lang="tr-TR" dirty="0"/>
              <a:t>uygulamalar belirli zamanlarda veya belirli bölgelerde </a:t>
            </a:r>
            <a:r>
              <a:rPr lang="tr-TR" dirty="0" smtClean="0"/>
              <a:t>yaygınlasalar </a:t>
            </a:r>
            <a:r>
              <a:rPr lang="tr-TR" dirty="0"/>
              <a:t>da sahih </a:t>
            </a:r>
            <a:r>
              <a:rPr lang="tr-TR" dirty="0" smtClean="0"/>
              <a:t>örf olamaz</a:t>
            </a:r>
            <a:r>
              <a:rPr lang="tr-TR" dirty="0"/>
              <a:t>. Bu konuda ülkemizin bazı bölgelerinde yaygın olan kan davası ve törenin </a:t>
            </a:r>
            <a:r>
              <a:rPr lang="tr-TR" dirty="0" smtClean="0"/>
              <a:t>gereği denilerek </a:t>
            </a:r>
            <a:r>
              <a:rPr lang="tr-TR" dirty="0"/>
              <a:t>islenen cinayetler gösterilebilir.</a:t>
            </a:r>
          </a:p>
          <a:p>
            <a:pPr marL="0" indent="0" algn="just">
              <a:lnSpc>
                <a:spcPct val="170000"/>
              </a:lnSpc>
              <a:spcBef>
                <a:spcPts val="0"/>
              </a:spcBef>
              <a:buNone/>
            </a:pPr>
            <a:r>
              <a:rPr lang="tr-TR" dirty="0"/>
              <a:t>2. </a:t>
            </a:r>
            <a:r>
              <a:rPr lang="tr-TR" dirty="0" err="1"/>
              <a:t>Lafzî</a:t>
            </a:r>
            <a:r>
              <a:rPr lang="tr-TR" dirty="0"/>
              <a:t> Örf-Amelî Örf: </a:t>
            </a:r>
            <a:r>
              <a:rPr lang="tr-TR" dirty="0" err="1"/>
              <a:t>Lafzî</a:t>
            </a:r>
            <a:r>
              <a:rPr lang="tr-TR" dirty="0"/>
              <a:t> örf, bazı kelimelerin halk arasında hangi </a:t>
            </a:r>
            <a:r>
              <a:rPr lang="tr-TR" dirty="0" smtClean="0"/>
              <a:t>anlamda kullanıldıklarını </a:t>
            </a:r>
            <a:r>
              <a:rPr lang="tr-TR" dirty="0"/>
              <a:t>ifade eder. Amelî örf, insanların muayyen muameleleri </a:t>
            </a:r>
            <a:r>
              <a:rPr lang="tr-TR" dirty="0" smtClean="0"/>
              <a:t>yapagelmeleri neticesi </a:t>
            </a:r>
            <a:r>
              <a:rPr lang="tr-TR" dirty="0" err="1"/>
              <a:t>tesekkül</a:t>
            </a:r>
            <a:r>
              <a:rPr lang="tr-TR" dirty="0"/>
              <a:t> eder ki âdet (teamül) manasındadır.</a:t>
            </a:r>
          </a:p>
          <a:p>
            <a:pPr marL="0" indent="0" algn="just">
              <a:lnSpc>
                <a:spcPct val="170000"/>
              </a:lnSpc>
              <a:spcBef>
                <a:spcPts val="0"/>
              </a:spcBef>
              <a:buNone/>
            </a:pPr>
            <a:r>
              <a:rPr lang="tr-TR" dirty="0"/>
              <a:t>3. Umumî Örf-Hususî Örf: Umumî örf; muayyen bir belde ve topluluğa ait </a:t>
            </a:r>
            <a:r>
              <a:rPr lang="tr-TR" dirty="0" smtClean="0"/>
              <a:t>olmayan örftür</a:t>
            </a:r>
            <a:r>
              <a:rPr lang="tr-TR" dirty="0"/>
              <a:t>. Hususî örf ise, muayyen bir belde veya topluluğa ait örftür.</a:t>
            </a:r>
          </a:p>
        </p:txBody>
      </p:sp>
    </p:spTree>
    <p:extLst>
      <p:ext uri="{BB962C8B-B14F-4D97-AF65-F5344CB8AC3E}">
        <p14:creationId xmlns:p14="http://schemas.microsoft.com/office/powerpoint/2010/main" val="2723944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Autofit/>
          </a:bodyPr>
          <a:lstStyle/>
          <a:p>
            <a:pPr marL="457200" lvl="1" indent="0" algn="just">
              <a:lnSpc>
                <a:spcPct val="170000"/>
              </a:lnSpc>
              <a:spcBef>
                <a:spcPts val="0"/>
              </a:spcBef>
              <a:buNone/>
            </a:pPr>
            <a:r>
              <a:rPr lang="tr-TR" sz="1600" dirty="0" smtClean="0"/>
              <a:t>	Örf </a:t>
            </a:r>
            <a:r>
              <a:rPr lang="tr-TR" sz="1600" dirty="0"/>
              <a:t>ve âdetler belli </a:t>
            </a:r>
            <a:r>
              <a:rPr lang="tr-TR" sz="1600" dirty="0" err="1"/>
              <a:t>sartlar</a:t>
            </a:r>
            <a:r>
              <a:rPr lang="tr-TR" sz="1600" dirty="0"/>
              <a:t> altında hukukun kaynağı olabilir. Konuyla ilgili </a:t>
            </a:r>
            <a:r>
              <a:rPr lang="tr-TR" sz="1600" dirty="0" smtClean="0"/>
              <a:t>olarak Mecelle’de </a:t>
            </a:r>
            <a:r>
              <a:rPr lang="tr-TR" sz="1600" dirty="0"/>
              <a:t>yer alan maddelerden bazıları sunlardır: “Bir hükmü ispatlamak üzere örf ve </a:t>
            </a:r>
            <a:r>
              <a:rPr lang="tr-TR" sz="1600" dirty="0" smtClean="0"/>
              <a:t>âdet hakem </a:t>
            </a:r>
            <a:r>
              <a:rPr lang="tr-TR" sz="1600" dirty="0"/>
              <a:t>kılınır” (m.36), </a:t>
            </a:r>
            <a:r>
              <a:rPr lang="tr-TR" sz="1600" dirty="0" smtClean="0"/>
              <a:t>“</a:t>
            </a:r>
            <a:r>
              <a:rPr lang="tr-TR" sz="1600" dirty="0"/>
              <a:t>İ</a:t>
            </a:r>
            <a:r>
              <a:rPr lang="tr-TR" sz="1600" dirty="0" smtClean="0"/>
              <a:t>nsanların </a:t>
            </a:r>
            <a:r>
              <a:rPr lang="tr-TR" sz="1600" dirty="0"/>
              <a:t>kullanıs tarzı, uyulması gereken bir delildir. ” (m.37</a:t>
            </a:r>
            <a:r>
              <a:rPr lang="tr-TR" sz="1600" dirty="0" smtClean="0"/>
              <a:t>) “</a:t>
            </a:r>
            <a:r>
              <a:rPr lang="tr-TR" sz="1600" dirty="0" err="1"/>
              <a:t>Âdeten</a:t>
            </a:r>
            <a:r>
              <a:rPr lang="tr-TR" sz="1600" dirty="0"/>
              <a:t> mümkün olmayan </a:t>
            </a:r>
            <a:r>
              <a:rPr lang="tr-TR" sz="1600" dirty="0" err="1"/>
              <a:t>sey</a:t>
            </a:r>
            <a:r>
              <a:rPr lang="tr-TR" sz="1600" dirty="0"/>
              <a:t> gerçekten imkânsız gibi kabul edilir”(m.38), “</a:t>
            </a:r>
            <a:r>
              <a:rPr lang="tr-TR" sz="1600" dirty="0" smtClean="0"/>
              <a:t>Zamanın </a:t>
            </a:r>
            <a:r>
              <a:rPr lang="tr-TR" sz="1600" dirty="0" err="1" smtClean="0"/>
              <a:t>değismesiyle</a:t>
            </a:r>
            <a:r>
              <a:rPr lang="tr-TR" sz="1600" dirty="0"/>
              <a:t>, örfe göre verilen hükümlerin de </a:t>
            </a:r>
            <a:r>
              <a:rPr lang="tr-TR" sz="1600" dirty="0" err="1"/>
              <a:t>değismesi</a:t>
            </a:r>
            <a:r>
              <a:rPr lang="tr-TR" sz="1600" dirty="0"/>
              <a:t> inkâr olunamaz.” (m.39), “</a:t>
            </a:r>
            <a:r>
              <a:rPr lang="tr-TR" sz="1600" dirty="0" smtClean="0"/>
              <a:t>Hukukî islerde </a:t>
            </a:r>
            <a:r>
              <a:rPr lang="tr-TR" sz="1600" dirty="0"/>
              <a:t>kullanılan gerçek </a:t>
            </a:r>
            <a:r>
              <a:rPr lang="tr-TR" sz="1600" dirty="0" err="1"/>
              <a:t>manâlar</a:t>
            </a:r>
            <a:r>
              <a:rPr lang="tr-TR" sz="1600" dirty="0"/>
              <a:t>, âdetin yol göstermesiyle </a:t>
            </a:r>
            <a:r>
              <a:rPr lang="tr-TR" sz="1600" dirty="0" err="1"/>
              <a:t>değisebilir</a:t>
            </a:r>
            <a:r>
              <a:rPr lang="tr-TR" sz="1600" dirty="0"/>
              <a:t>”(m.40), “Örf ve </a:t>
            </a:r>
            <a:r>
              <a:rPr lang="tr-TR" sz="1600" dirty="0" smtClean="0"/>
              <a:t>âdetin muteber </a:t>
            </a:r>
            <a:r>
              <a:rPr lang="tr-TR" sz="1600" dirty="0"/>
              <a:t>bir delil sayılması için; kesintisiz ve uzun zamandır yaygın çoğunluk </a:t>
            </a:r>
            <a:r>
              <a:rPr lang="tr-TR" sz="1600" dirty="0" smtClean="0"/>
              <a:t>tarafından yapılması </a:t>
            </a:r>
            <a:r>
              <a:rPr lang="tr-TR" sz="1600" dirty="0"/>
              <a:t>gerekir.” (m.41, m.42), “Halk arasında örf olarak bilinen </a:t>
            </a:r>
            <a:r>
              <a:rPr lang="tr-TR" sz="1600" dirty="0" err="1"/>
              <a:t>sey</a:t>
            </a:r>
            <a:r>
              <a:rPr lang="tr-TR" sz="1600" dirty="0"/>
              <a:t>, </a:t>
            </a:r>
            <a:r>
              <a:rPr lang="tr-TR" sz="1600" dirty="0" err="1"/>
              <a:t>sart</a:t>
            </a:r>
            <a:r>
              <a:rPr lang="tr-TR" sz="1600" dirty="0"/>
              <a:t> </a:t>
            </a:r>
            <a:r>
              <a:rPr lang="tr-TR" sz="1600" dirty="0" err="1"/>
              <a:t>kosulmus</a:t>
            </a:r>
            <a:r>
              <a:rPr lang="tr-TR" sz="1600" dirty="0"/>
              <a:t> </a:t>
            </a:r>
            <a:r>
              <a:rPr lang="tr-TR" sz="1600" dirty="0" smtClean="0"/>
              <a:t>gibi muteberdir</a:t>
            </a:r>
            <a:r>
              <a:rPr lang="tr-TR" sz="1600" dirty="0"/>
              <a:t>” (m.43), “Ticaretle </a:t>
            </a:r>
            <a:r>
              <a:rPr lang="tr-TR" sz="1600" dirty="0" err="1"/>
              <a:t>mesgul</a:t>
            </a:r>
            <a:r>
              <a:rPr lang="tr-TR" sz="1600" dirty="0"/>
              <a:t> olanlar arasında örf âdet haline </a:t>
            </a:r>
            <a:r>
              <a:rPr lang="tr-TR" sz="1600" dirty="0" err="1"/>
              <a:t>gelmis</a:t>
            </a:r>
            <a:r>
              <a:rPr lang="tr-TR" sz="1600" dirty="0"/>
              <a:t> </a:t>
            </a:r>
            <a:r>
              <a:rPr lang="tr-TR" sz="1600" dirty="0" err="1"/>
              <a:t>seyler</a:t>
            </a:r>
            <a:r>
              <a:rPr lang="tr-TR" sz="1600" dirty="0"/>
              <a:t> akit </a:t>
            </a:r>
            <a:r>
              <a:rPr lang="tr-TR" sz="1600" dirty="0" smtClean="0"/>
              <a:t>ve mukavelelerde </a:t>
            </a:r>
            <a:r>
              <a:rPr lang="tr-TR" sz="1600" dirty="0"/>
              <a:t>zikredilmeseler de </a:t>
            </a:r>
            <a:r>
              <a:rPr lang="tr-TR" sz="1600" dirty="0" err="1"/>
              <a:t>sart</a:t>
            </a:r>
            <a:r>
              <a:rPr lang="tr-TR" sz="1600" dirty="0"/>
              <a:t> </a:t>
            </a:r>
            <a:r>
              <a:rPr lang="tr-TR" sz="1600" dirty="0" err="1"/>
              <a:t>kosulmus</a:t>
            </a:r>
            <a:r>
              <a:rPr lang="tr-TR" sz="1600" dirty="0"/>
              <a:t> gibidir” (m.44), “</a:t>
            </a:r>
            <a:r>
              <a:rPr lang="tr-TR" sz="1600" dirty="0" err="1"/>
              <a:t>Đnsanlar</a:t>
            </a:r>
            <a:r>
              <a:rPr lang="tr-TR" sz="1600" dirty="0"/>
              <a:t> arasında örf </a:t>
            </a:r>
            <a:r>
              <a:rPr lang="tr-TR" sz="1600" dirty="0" smtClean="0"/>
              <a:t>hâlini </a:t>
            </a:r>
            <a:r>
              <a:rPr lang="tr-TR" sz="1600" dirty="0" err="1" smtClean="0"/>
              <a:t>almıs</a:t>
            </a:r>
            <a:r>
              <a:rPr lang="tr-TR" sz="1600" dirty="0" smtClean="0"/>
              <a:t> </a:t>
            </a:r>
            <a:r>
              <a:rPr lang="tr-TR" sz="1600" dirty="0"/>
              <a:t>olan bir </a:t>
            </a:r>
            <a:r>
              <a:rPr lang="tr-TR" sz="1600" dirty="0" err="1"/>
              <a:t>sey</a:t>
            </a:r>
            <a:r>
              <a:rPr lang="tr-TR" sz="1600" dirty="0"/>
              <a:t>, </a:t>
            </a:r>
            <a:r>
              <a:rPr lang="tr-TR" sz="1600" dirty="0" err="1"/>
              <a:t>âyet</a:t>
            </a:r>
            <a:r>
              <a:rPr lang="tr-TR" sz="1600" dirty="0"/>
              <a:t>-i </a:t>
            </a:r>
            <a:r>
              <a:rPr lang="tr-TR" sz="1600" dirty="0" err="1"/>
              <a:t>kerîme</a:t>
            </a:r>
            <a:r>
              <a:rPr lang="tr-TR" sz="1600" dirty="0"/>
              <a:t> veya </a:t>
            </a:r>
            <a:r>
              <a:rPr lang="tr-TR" sz="1600" dirty="0" err="1"/>
              <a:t>hadîs</a:t>
            </a:r>
            <a:r>
              <a:rPr lang="tr-TR" sz="1600" dirty="0"/>
              <a:t>-i </a:t>
            </a:r>
            <a:r>
              <a:rPr lang="tr-TR" sz="1600" dirty="0" err="1"/>
              <a:t>serifle</a:t>
            </a:r>
            <a:r>
              <a:rPr lang="tr-TR" sz="1600" dirty="0"/>
              <a:t> </a:t>
            </a:r>
            <a:r>
              <a:rPr lang="tr-TR" sz="1600" dirty="0" err="1"/>
              <a:t>emredilmis</a:t>
            </a:r>
            <a:r>
              <a:rPr lang="tr-TR" sz="1600" dirty="0"/>
              <a:t> </a:t>
            </a:r>
            <a:r>
              <a:rPr lang="tr-TR" sz="1600" dirty="0" err="1"/>
              <a:t>seyler</a:t>
            </a:r>
            <a:r>
              <a:rPr lang="tr-TR" sz="1600" dirty="0"/>
              <a:t> gibi bağlayıcıdır</a:t>
            </a:r>
            <a:r>
              <a:rPr lang="tr-TR" sz="1600" dirty="0" smtClean="0"/>
              <a:t>” (</a:t>
            </a:r>
            <a:r>
              <a:rPr lang="tr-TR" sz="1600" dirty="0"/>
              <a:t>m.45). Sayılan maddelere ilave olarak; örfe itibar edilebilmesi için, hüküm verilirken veya </a:t>
            </a:r>
            <a:r>
              <a:rPr lang="tr-TR" sz="1600" dirty="0" err="1" smtClean="0"/>
              <a:t>isyapılırken</a:t>
            </a:r>
            <a:r>
              <a:rPr lang="tr-TR" sz="1600" dirty="0" smtClean="0"/>
              <a:t> </a:t>
            </a:r>
            <a:r>
              <a:rPr lang="tr-TR" sz="1600" dirty="0"/>
              <a:t>örfün mevcut olması gerekmektedir (</a:t>
            </a:r>
            <a:r>
              <a:rPr lang="tr-TR" sz="1600" dirty="0" err="1"/>
              <a:t>Simsirgil</a:t>
            </a:r>
            <a:r>
              <a:rPr lang="tr-TR" sz="1600" dirty="0"/>
              <a:t> &amp; Ekinci, </a:t>
            </a:r>
            <a:r>
              <a:rPr lang="tr-TR" sz="1600" dirty="0" smtClean="0"/>
              <a:t>2008:116-123).</a:t>
            </a:r>
          </a:p>
          <a:p>
            <a:pPr marL="457200" lvl="1" indent="0" algn="just">
              <a:lnSpc>
                <a:spcPct val="170000"/>
              </a:lnSpc>
              <a:spcBef>
                <a:spcPts val="0"/>
              </a:spcBef>
              <a:buNone/>
            </a:pPr>
            <a:r>
              <a:rPr lang="tr-TR" sz="1600" dirty="0"/>
              <a:t>	</a:t>
            </a:r>
            <a:r>
              <a:rPr lang="tr-TR" sz="1600" dirty="0" smtClean="0"/>
              <a:t>Örfle </a:t>
            </a:r>
            <a:r>
              <a:rPr lang="tr-TR" sz="1600" dirty="0"/>
              <a:t>yasa arasında sıkı bir </a:t>
            </a:r>
            <a:r>
              <a:rPr lang="tr-TR" sz="1600" dirty="0" err="1"/>
              <a:t>iliski</a:t>
            </a:r>
            <a:r>
              <a:rPr lang="tr-TR" sz="1600" dirty="0"/>
              <a:t> vardır. Yasalar; </a:t>
            </a:r>
            <a:r>
              <a:rPr lang="tr-TR" sz="1600" dirty="0" err="1"/>
              <a:t>ayıklanmıs</a:t>
            </a:r>
            <a:r>
              <a:rPr lang="tr-TR" sz="1600" dirty="0"/>
              <a:t>, </a:t>
            </a:r>
            <a:r>
              <a:rPr lang="tr-TR" sz="1600" dirty="0" err="1"/>
              <a:t>düzenlenmis</a:t>
            </a:r>
            <a:r>
              <a:rPr lang="tr-TR" sz="1600" dirty="0"/>
              <a:t>, </a:t>
            </a:r>
            <a:r>
              <a:rPr lang="tr-TR" sz="1600" dirty="0" err="1"/>
              <a:t>islerliği</a:t>
            </a:r>
            <a:r>
              <a:rPr lang="tr-TR" sz="1600" dirty="0"/>
              <a:t> </a:t>
            </a:r>
            <a:r>
              <a:rPr lang="tr-TR" sz="1600" dirty="0" smtClean="0"/>
              <a:t>ve uygunluğu </a:t>
            </a:r>
            <a:r>
              <a:rPr lang="tr-TR" sz="1600" dirty="0" err="1"/>
              <a:t>denenmis</a:t>
            </a:r>
            <a:r>
              <a:rPr lang="tr-TR" sz="1600" dirty="0"/>
              <a:t> örfler toplamıdır. Bir toplumda yeni bir yasa hazırlanırken, o </a:t>
            </a:r>
            <a:r>
              <a:rPr lang="tr-TR" sz="1600" dirty="0" smtClean="0"/>
              <a:t>toplumun bağlandığı </a:t>
            </a:r>
            <a:r>
              <a:rPr lang="tr-TR" sz="1600" dirty="0"/>
              <a:t>örf ve âdetler göz önünde bulundurulur. Halkın bu konudaki </a:t>
            </a:r>
            <a:r>
              <a:rPr lang="tr-TR" sz="1600" dirty="0" err="1" smtClean="0"/>
              <a:t>alıskanlıklarına</a:t>
            </a:r>
            <a:r>
              <a:rPr lang="tr-TR" sz="1600" dirty="0" smtClean="0"/>
              <a:t>, uygulamalarına </a:t>
            </a:r>
            <a:r>
              <a:rPr lang="tr-TR" sz="1600" dirty="0"/>
              <a:t>dikkat edilir (Örnek, 2000:123-124).</a:t>
            </a:r>
          </a:p>
        </p:txBody>
      </p:sp>
    </p:spTree>
    <p:extLst>
      <p:ext uri="{BB962C8B-B14F-4D97-AF65-F5344CB8AC3E}">
        <p14:creationId xmlns:p14="http://schemas.microsoft.com/office/powerpoint/2010/main" val="35874406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nSpc>
                <a:spcPct val="170000"/>
              </a:lnSpc>
              <a:spcBef>
                <a:spcPts val="0"/>
              </a:spcBef>
              <a:buNone/>
            </a:pPr>
            <a:r>
              <a:rPr lang="tr-TR" dirty="0" smtClean="0"/>
              <a:t>	Örfler </a:t>
            </a:r>
            <a:r>
              <a:rPr lang="tr-TR" dirty="0"/>
              <a:t>mutlaka uyulması gereken ideal normlardır. Adam öldürmemek, </a:t>
            </a:r>
            <a:r>
              <a:rPr lang="tr-TR" dirty="0" smtClean="0"/>
              <a:t>kan akrabalarıyla </a:t>
            </a:r>
            <a:r>
              <a:rPr lang="tr-TR" dirty="0"/>
              <a:t>evlenmemek, muhtaç anne-babaya bakmak gibi. Örflerin çiğnenmesi </a:t>
            </a:r>
            <a:r>
              <a:rPr lang="tr-TR" dirty="0" smtClean="0"/>
              <a:t>ağır tepkilere </a:t>
            </a:r>
            <a:r>
              <a:rPr lang="tr-TR" dirty="0"/>
              <a:t>sebep olur. Örfler, genellikle cemiyetin hukuk sisteminin bir kısmını </a:t>
            </a:r>
            <a:r>
              <a:rPr lang="tr-TR" dirty="0" err="1"/>
              <a:t>teskil</a:t>
            </a:r>
            <a:r>
              <a:rPr lang="tr-TR" dirty="0"/>
              <a:t> </a:t>
            </a:r>
            <a:r>
              <a:rPr lang="tr-TR" dirty="0" smtClean="0"/>
              <a:t>eder. Örflerin </a:t>
            </a:r>
            <a:r>
              <a:rPr lang="tr-TR" dirty="0"/>
              <a:t>çiğnenmesi aynı zamanda kanunların da çiğnenmesi manasına gelir. Örflere </a:t>
            </a:r>
            <a:r>
              <a:rPr lang="tr-TR" dirty="0" smtClean="0"/>
              <a:t>devletin müeyyide </a:t>
            </a:r>
            <a:r>
              <a:rPr lang="tr-TR" dirty="0"/>
              <a:t>gücü eklenerek kanun hâline </a:t>
            </a:r>
            <a:r>
              <a:rPr lang="tr-TR" dirty="0" err="1"/>
              <a:t>getirilmistir</a:t>
            </a:r>
            <a:r>
              <a:rPr lang="tr-TR" dirty="0"/>
              <a:t> (Güngör, 2011:88).</a:t>
            </a:r>
          </a:p>
          <a:p>
            <a:pPr marL="0" indent="0" algn="just">
              <a:lnSpc>
                <a:spcPct val="170000"/>
              </a:lnSpc>
              <a:spcBef>
                <a:spcPts val="0"/>
              </a:spcBef>
              <a:buNone/>
            </a:pPr>
            <a:r>
              <a:rPr lang="tr-TR" dirty="0" smtClean="0"/>
              <a:t>	</a:t>
            </a:r>
            <a:r>
              <a:rPr lang="tr-TR" dirty="0" err="1" smtClean="0"/>
              <a:t>Gözler’e</a:t>
            </a:r>
            <a:r>
              <a:rPr lang="tr-TR" dirty="0" smtClean="0"/>
              <a:t> </a:t>
            </a:r>
            <a:r>
              <a:rPr lang="tr-TR" dirty="0"/>
              <a:t>göre örfler; çiğnenmeleri halinde </a:t>
            </a:r>
            <a:r>
              <a:rPr lang="tr-TR" dirty="0" err="1"/>
              <a:t>kisinin</a:t>
            </a:r>
            <a:r>
              <a:rPr lang="tr-TR" dirty="0"/>
              <a:t> fiziki bütünlüğüne zarar </a:t>
            </a:r>
            <a:r>
              <a:rPr lang="tr-TR" dirty="0" smtClean="0"/>
              <a:t>verilmesi gibi </a:t>
            </a:r>
            <a:r>
              <a:rPr lang="tr-TR" dirty="0"/>
              <a:t>daha ağır müeyyideleri olan kurallardır. Örfleri çiğneyen </a:t>
            </a:r>
            <a:r>
              <a:rPr lang="tr-TR" dirty="0" err="1"/>
              <a:t>kisi</a:t>
            </a:r>
            <a:r>
              <a:rPr lang="tr-TR" dirty="0"/>
              <a:t> ise toplumsal </a:t>
            </a:r>
            <a:r>
              <a:rPr lang="tr-TR" dirty="0" smtClean="0"/>
              <a:t>grubu temelinden </a:t>
            </a:r>
            <a:r>
              <a:rPr lang="tr-TR" dirty="0" err="1"/>
              <a:t>sarsmıstır</a:t>
            </a:r>
            <a:r>
              <a:rPr lang="tr-TR" dirty="0"/>
              <a:t>. Sadece kendisini o gruba bağlayan bağı değil, grup içi bağları </a:t>
            </a:r>
            <a:r>
              <a:rPr lang="tr-TR" dirty="0" smtClean="0"/>
              <a:t>tehlikeye </a:t>
            </a:r>
            <a:r>
              <a:rPr lang="tr-TR" dirty="0" err="1" smtClean="0"/>
              <a:t>düsürmüstür</a:t>
            </a:r>
            <a:r>
              <a:rPr lang="tr-TR" dirty="0"/>
              <a:t>. O nedenle örfü ihlal eden sadece gruptan atılmakla kalmaz, aynı </a:t>
            </a:r>
            <a:r>
              <a:rPr lang="tr-TR" dirty="0" smtClean="0"/>
              <a:t>zamanda “cebrî</a:t>
            </a:r>
            <a:r>
              <a:rPr lang="tr-TR" dirty="0"/>
              <a:t>” bir müeyyideye de maruz kalır (Gözler, 210:24-25).</a:t>
            </a:r>
          </a:p>
          <a:p>
            <a:pPr marL="0" indent="0" algn="just">
              <a:lnSpc>
                <a:spcPct val="170000"/>
              </a:lnSpc>
              <a:spcBef>
                <a:spcPts val="0"/>
              </a:spcBef>
              <a:buNone/>
            </a:pPr>
            <a:r>
              <a:rPr lang="tr-TR" dirty="0" smtClean="0"/>
              <a:t>	Örfün </a:t>
            </a:r>
            <a:r>
              <a:rPr lang="tr-TR" dirty="0"/>
              <a:t>yaptırım gücü töreden az, gelenekten daha fazladır. </a:t>
            </a:r>
            <a:r>
              <a:rPr lang="tr-TR" dirty="0" err="1"/>
              <a:t>Eroğlu’ya</a:t>
            </a:r>
            <a:r>
              <a:rPr lang="tr-TR" dirty="0"/>
              <a:t> göre </a:t>
            </a:r>
            <a:r>
              <a:rPr lang="tr-TR" dirty="0" smtClean="0"/>
              <a:t>örfte müeyyide</a:t>
            </a:r>
            <a:r>
              <a:rPr lang="tr-TR" dirty="0"/>
              <a:t>; “mutlaka yapılmalıdır, mutlaka yapılmamalıdır; mutlaka uyulmalıdır, </a:t>
            </a:r>
            <a:r>
              <a:rPr lang="tr-TR" dirty="0" smtClean="0"/>
              <a:t>mutlaka uyulmamalıdır</a:t>
            </a:r>
            <a:r>
              <a:rPr lang="tr-TR" dirty="0"/>
              <a:t>” seviyesindedir (Eroğlu, 2003:6).</a:t>
            </a:r>
          </a:p>
        </p:txBody>
      </p:sp>
    </p:spTree>
    <p:extLst>
      <p:ext uri="{BB962C8B-B14F-4D97-AF65-F5344CB8AC3E}">
        <p14:creationId xmlns:p14="http://schemas.microsoft.com/office/powerpoint/2010/main" val="565410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87424"/>
            <a:ext cx="8229600" cy="1152128"/>
          </a:xfrm>
        </p:spPr>
        <p:txBody>
          <a:bodyPr/>
          <a:lstStyle/>
          <a:p>
            <a:r>
              <a:rPr lang="tr-TR" dirty="0"/>
              <a:t>Töre: </a:t>
            </a:r>
          </a:p>
        </p:txBody>
      </p:sp>
      <p:sp>
        <p:nvSpPr>
          <p:cNvPr id="3" name="İçerik Yer Tutucusu 2"/>
          <p:cNvSpPr>
            <a:spLocks noGrp="1"/>
          </p:cNvSpPr>
          <p:nvPr>
            <p:ph idx="1"/>
          </p:nvPr>
        </p:nvSpPr>
        <p:spPr>
          <a:xfrm>
            <a:off x="0" y="476672"/>
            <a:ext cx="9144000" cy="6381328"/>
          </a:xfrm>
        </p:spPr>
        <p:txBody>
          <a:bodyPr>
            <a:normAutofit fontScale="47500" lnSpcReduction="20000"/>
          </a:bodyPr>
          <a:lstStyle/>
          <a:p>
            <a:pPr marL="0" indent="0" algn="just">
              <a:lnSpc>
                <a:spcPct val="170000"/>
              </a:lnSpc>
              <a:spcBef>
                <a:spcPts val="0"/>
              </a:spcBef>
              <a:buNone/>
            </a:pPr>
            <a:r>
              <a:rPr lang="tr-TR" dirty="0" smtClean="0"/>
              <a:t>	Töre </a:t>
            </a:r>
            <a:r>
              <a:rPr lang="tr-TR" dirty="0"/>
              <a:t>sözlüklerde; “düzen, nizam, görenek, âdet” (Atalay, 1998:647), “</a:t>
            </a:r>
            <a:r>
              <a:rPr lang="tr-TR" dirty="0" smtClean="0"/>
              <a:t>bir toplulukta </a:t>
            </a:r>
            <a:r>
              <a:rPr lang="tr-TR" dirty="0" err="1"/>
              <a:t>benimsenmis</a:t>
            </a:r>
            <a:r>
              <a:rPr lang="tr-TR" dirty="0"/>
              <a:t>, </a:t>
            </a:r>
            <a:r>
              <a:rPr lang="tr-TR" dirty="0" err="1"/>
              <a:t>yerlesmis</a:t>
            </a:r>
            <a:r>
              <a:rPr lang="tr-TR" dirty="0"/>
              <a:t> </a:t>
            </a:r>
            <a:r>
              <a:rPr lang="tr-TR" dirty="0" err="1"/>
              <a:t>davranıs</a:t>
            </a:r>
            <a:r>
              <a:rPr lang="tr-TR" dirty="0"/>
              <a:t> ve yasama biçimlerinin, kuralların, görenek </a:t>
            </a:r>
            <a:r>
              <a:rPr lang="tr-TR" dirty="0" err="1"/>
              <a:t>vegeleneklerin</a:t>
            </a:r>
            <a:r>
              <a:rPr lang="tr-TR" dirty="0"/>
              <a:t>, </a:t>
            </a:r>
            <a:r>
              <a:rPr lang="tr-TR" dirty="0" err="1"/>
              <a:t>ortaklasa</a:t>
            </a:r>
            <a:r>
              <a:rPr lang="tr-TR" dirty="0"/>
              <a:t> </a:t>
            </a:r>
            <a:r>
              <a:rPr lang="tr-TR" dirty="0" err="1"/>
              <a:t>alıskanlıkların</a:t>
            </a:r>
            <a:r>
              <a:rPr lang="tr-TR" dirty="0"/>
              <a:t>, tutulan yolların bütünü, âdet, bir toplumdaki </a:t>
            </a:r>
            <a:r>
              <a:rPr lang="tr-TR" dirty="0" smtClean="0"/>
              <a:t>ahlâkî </a:t>
            </a:r>
            <a:r>
              <a:rPr lang="tr-TR" dirty="0" err="1" smtClean="0"/>
              <a:t>davranıs</a:t>
            </a:r>
            <a:r>
              <a:rPr lang="tr-TR" dirty="0" smtClean="0"/>
              <a:t> </a:t>
            </a:r>
            <a:r>
              <a:rPr lang="tr-TR" dirty="0"/>
              <a:t>biçimleri, adap” (Türkçe Sözlük, 2005:2000), “bir toplumda </a:t>
            </a:r>
            <a:r>
              <a:rPr lang="tr-TR" dirty="0" err="1"/>
              <a:t>benimsenmis</a:t>
            </a:r>
            <a:r>
              <a:rPr lang="tr-TR" dirty="0"/>
              <a:t> </a:t>
            </a:r>
            <a:r>
              <a:rPr lang="tr-TR" dirty="0" smtClean="0"/>
              <a:t>toplumsal </a:t>
            </a:r>
            <a:r>
              <a:rPr lang="tr-TR" dirty="0" err="1" smtClean="0"/>
              <a:t>alıskanlıklar</a:t>
            </a:r>
            <a:r>
              <a:rPr lang="tr-TR" dirty="0"/>
              <a:t>, uygulamalar bütünü” (Büyük </a:t>
            </a:r>
            <a:r>
              <a:rPr lang="tr-TR" dirty="0" err="1"/>
              <a:t>Larousse</a:t>
            </a:r>
            <a:r>
              <a:rPr lang="tr-TR" dirty="0"/>
              <a:t>, 1992:11663) seklinde açıklanmaktadır.</a:t>
            </a:r>
          </a:p>
          <a:p>
            <a:pPr marL="0" indent="0" algn="just">
              <a:lnSpc>
                <a:spcPct val="170000"/>
              </a:lnSpc>
              <a:spcBef>
                <a:spcPts val="0"/>
              </a:spcBef>
              <a:buNone/>
            </a:pPr>
            <a:r>
              <a:rPr lang="tr-TR" dirty="0" smtClean="0"/>
              <a:t>	Muharrem </a:t>
            </a:r>
            <a:r>
              <a:rPr lang="tr-TR" dirty="0"/>
              <a:t>Ergin, “</a:t>
            </a:r>
            <a:r>
              <a:rPr lang="tr-TR" dirty="0" err="1"/>
              <a:t>töre”nin</a:t>
            </a:r>
            <a:r>
              <a:rPr lang="tr-TR" dirty="0"/>
              <a:t> anlamını </a:t>
            </a:r>
            <a:r>
              <a:rPr lang="tr-TR" dirty="0" err="1"/>
              <a:t>genis</a:t>
            </a:r>
            <a:r>
              <a:rPr lang="tr-TR" dirty="0"/>
              <a:t> tutarak “kanun, nizam, örf ve âdet, </a:t>
            </a:r>
            <a:r>
              <a:rPr lang="tr-TR" dirty="0" smtClean="0"/>
              <a:t>görenek, düzen</a:t>
            </a:r>
            <a:r>
              <a:rPr lang="tr-TR" dirty="0"/>
              <a:t>, tören, devlet nizamı” seklinde </a:t>
            </a:r>
            <a:r>
              <a:rPr lang="tr-TR" dirty="0" err="1"/>
              <a:t>açıklamıstır</a:t>
            </a:r>
            <a:r>
              <a:rPr lang="tr-TR" dirty="0"/>
              <a:t> (Ergin, 2001:117). Eski Türklerin </a:t>
            </a:r>
            <a:r>
              <a:rPr lang="tr-TR" dirty="0" smtClean="0"/>
              <a:t>yazısız hukuku </a:t>
            </a:r>
            <a:r>
              <a:rPr lang="tr-TR" dirty="0"/>
              <a:t>seklinde tanımlanan töre; </a:t>
            </a:r>
            <a:r>
              <a:rPr lang="tr-TR" dirty="0" err="1"/>
              <a:t>kisiler</a:t>
            </a:r>
            <a:r>
              <a:rPr lang="tr-TR" dirty="0"/>
              <a:t> ve zümreler arasındaki münasebetleri </a:t>
            </a:r>
            <a:r>
              <a:rPr lang="tr-TR" dirty="0" smtClean="0"/>
              <a:t>düzenleyen, idarecilerle </a:t>
            </a:r>
            <a:r>
              <a:rPr lang="tr-TR" dirty="0"/>
              <a:t>idare edilenler arasındaki isleri, hak ve vazifeleri belirten usullerdir (</a:t>
            </a:r>
            <a:r>
              <a:rPr lang="tr-TR" dirty="0" smtClean="0"/>
              <a:t>Eröz, 1996:7</a:t>
            </a:r>
            <a:r>
              <a:rPr lang="tr-TR" dirty="0"/>
              <a:t>).</a:t>
            </a:r>
          </a:p>
          <a:p>
            <a:pPr marL="0" indent="0" algn="just">
              <a:lnSpc>
                <a:spcPct val="170000"/>
              </a:lnSpc>
              <a:spcBef>
                <a:spcPts val="0"/>
              </a:spcBef>
              <a:buNone/>
            </a:pPr>
            <a:r>
              <a:rPr lang="tr-TR" dirty="0" smtClean="0"/>
              <a:t>	Bozkırlarda </a:t>
            </a:r>
            <a:r>
              <a:rPr lang="tr-TR" dirty="0"/>
              <a:t>fiilen </a:t>
            </a:r>
            <a:r>
              <a:rPr lang="tr-TR" dirty="0" err="1"/>
              <a:t>yasanan</a:t>
            </a:r>
            <a:r>
              <a:rPr lang="tr-TR" dirty="0"/>
              <a:t> hayatın zamanla hukukî-sosyal değer </a:t>
            </a:r>
            <a:r>
              <a:rPr lang="tr-TR" dirty="0" err="1"/>
              <a:t>kazanmıs</a:t>
            </a:r>
            <a:r>
              <a:rPr lang="tr-TR" dirty="0"/>
              <a:t> </a:t>
            </a:r>
            <a:r>
              <a:rPr lang="tr-TR" dirty="0" err="1" smtClean="0"/>
              <a:t>davranıslarını</a:t>
            </a:r>
            <a:r>
              <a:rPr lang="tr-TR" dirty="0" smtClean="0"/>
              <a:t> ihtiva </a:t>
            </a:r>
            <a:r>
              <a:rPr lang="tr-TR" dirty="0"/>
              <a:t>eden ve genellikle kanun </a:t>
            </a:r>
            <a:r>
              <a:rPr lang="tr-TR" dirty="0" err="1"/>
              <a:t>mânâsına</a:t>
            </a:r>
            <a:r>
              <a:rPr lang="tr-TR" dirty="0"/>
              <a:t> alınan töre (</a:t>
            </a:r>
            <a:r>
              <a:rPr lang="tr-TR" dirty="0" err="1"/>
              <a:t>törü</a:t>
            </a:r>
            <a:r>
              <a:rPr lang="tr-TR" dirty="0"/>
              <a:t>), eski Türk sosyal </a:t>
            </a:r>
            <a:r>
              <a:rPr lang="tr-TR" dirty="0" smtClean="0"/>
              <a:t>hayatını düzenleyen </a:t>
            </a:r>
            <a:r>
              <a:rPr lang="tr-TR" dirty="0"/>
              <a:t>mecburî normlar bütünüdür (</a:t>
            </a:r>
            <a:r>
              <a:rPr lang="tr-TR" dirty="0" err="1"/>
              <a:t>Kafesoğlu</a:t>
            </a:r>
            <a:r>
              <a:rPr lang="tr-TR" dirty="0"/>
              <a:t>, 1999:246</a:t>
            </a:r>
            <a:r>
              <a:rPr lang="tr-TR" dirty="0" smtClean="0"/>
              <a:t>).</a:t>
            </a:r>
            <a:endParaRPr lang="tr-TR" dirty="0"/>
          </a:p>
          <a:p>
            <a:pPr marL="0" indent="0" algn="just">
              <a:lnSpc>
                <a:spcPct val="170000"/>
              </a:lnSpc>
              <a:spcBef>
                <a:spcPts val="0"/>
              </a:spcBef>
              <a:buNone/>
            </a:pPr>
            <a:r>
              <a:rPr lang="tr-TR" dirty="0"/>
              <a:t>Töre, hukuk düzeni demektir. Türk töresi bugünkü gibi yazılı kanunlar halinde </a:t>
            </a:r>
            <a:r>
              <a:rPr lang="tr-TR" dirty="0" smtClean="0"/>
              <a:t>değildi. Örf </a:t>
            </a:r>
            <a:r>
              <a:rPr lang="tr-TR" dirty="0"/>
              <a:t>ve âdet seklinde çok sağlam olarak </a:t>
            </a:r>
            <a:r>
              <a:rPr lang="tr-TR" dirty="0" err="1"/>
              <a:t>yerlesmisti</a:t>
            </a:r>
            <a:r>
              <a:rPr lang="tr-TR" dirty="0"/>
              <a:t>. Türk töresi, oldukça sert ve </a:t>
            </a:r>
            <a:r>
              <a:rPr lang="tr-TR" dirty="0" smtClean="0"/>
              <a:t>kesin hükümler </a:t>
            </a:r>
            <a:r>
              <a:rPr lang="tr-TR" dirty="0"/>
              <a:t>ihtiva </a:t>
            </a:r>
            <a:r>
              <a:rPr lang="tr-TR" dirty="0" err="1"/>
              <a:t>etmistir</a:t>
            </a:r>
            <a:r>
              <a:rPr lang="tr-TR" dirty="0"/>
              <a:t>. Cezaları ağır olmakla birlikte, töre, Türk cemiyetinin </a:t>
            </a:r>
            <a:r>
              <a:rPr lang="tr-TR" dirty="0" smtClean="0"/>
              <a:t>belkemiğini </a:t>
            </a:r>
            <a:r>
              <a:rPr lang="tr-TR" dirty="0" err="1" smtClean="0"/>
              <a:t>teskil</a:t>
            </a:r>
            <a:r>
              <a:rPr lang="tr-TR" dirty="0" smtClean="0"/>
              <a:t> </a:t>
            </a:r>
            <a:r>
              <a:rPr lang="tr-TR" dirty="0"/>
              <a:t>ettiği için hiç kimse bu cezaları haksız ve adaletsiz </a:t>
            </a:r>
            <a:r>
              <a:rPr lang="tr-TR" dirty="0" err="1"/>
              <a:t>görmemistir</a:t>
            </a:r>
            <a:r>
              <a:rPr lang="tr-TR" dirty="0"/>
              <a:t>. </a:t>
            </a:r>
            <a:r>
              <a:rPr lang="tr-TR" dirty="0" err="1"/>
              <a:t>Töre’nin</a:t>
            </a:r>
            <a:r>
              <a:rPr lang="tr-TR" dirty="0"/>
              <a:t> daima </a:t>
            </a:r>
            <a:r>
              <a:rPr lang="tr-TR" dirty="0" smtClean="0"/>
              <a:t>doğru ve </a:t>
            </a:r>
            <a:r>
              <a:rPr lang="tr-TR" dirty="0"/>
              <a:t>adaletli olanı emrettiğini herkes bastan kabul </a:t>
            </a:r>
            <a:r>
              <a:rPr lang="tr-TR" dirty="0" err="1"/>
              <a:t>etmistir</a:t>
            </a:r>
            <a:r>
              <a:rPr lang="tr-TR" dirty="0"/>
              <a:t>. Çünkü töre, milletin yüzlerce yıllık</a:t>
            </a:r>
          </a:p>
          <a:p>
            <a:pPr marL="0" indent="0" algn="just">
              <a:lnSpc>
                <a:spcPct val="170000"/>
              </a:lnSpc>
              <a:spcBef>
                <a:spcPts val="0"/>
              </a:spcBef>
              <a:buNone/>
            </a:pPr>
            <a:r>
              <a:rPr lang="tr-TR" dirty="0"/>
              <a:t>hayat tecrübesinden </a:t>
            </a:r>
            <a:r>
              <a:rPr lang="tr-TR" dirty="0" err="1"/>
              <a:t>süzülmüs</a:t>
            </a:r>
            <a:r>
              <a:rPr lang="tr-TR" dirty="0"/>
              <a:t> kaidelerden ibarettir (Güngör, 1990:57).</a:t>
            </a:r>
          </a:p>
        </p:txBody>
      </p:sp>
    </p:spTree>
    <p:extLst>
      <p:ext uri="{BB962C8B-B14F-4D97-AF65-F5344CB8AC3E}">
        <p14:creationId xmlns:p14="http://schemas.microsoft.com/office/powerpoint/2010/main" val="3580567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70000"/>
              </a:lnSpc>
              <a:spcBef>
                <a:spcPts val="0"/>
              </a:spcBef>
              <a:buNone/>
            </a:pPr>
            <a:r>
              <a:rPr lang="tr-TR" sz="1600" dirty="0" smtClean="0"/>
              <a:t>	Töre </a:t>
            </a:r>
            <a:r>
              <a:rPr lang="tr-TR" sz="1600" dirty="0"/>
              <a:t>hükümleri </a:t>
            </a:r>
            <a:r>
              <a:rPr lang="tr-TR" sz="1600" dirty="0" err="1"/>
              <a:t>değismez</a:t>
            </a:r>
            <a:r>
              <a:rPr lang="tr-TR" sz="1600" dirty="0"/>
              <a:t> kalıplar değildir. Bir sosyal-hukukî normlar toplamı olarak</a:t>
            </a:r>
          </a:p>
          <a:p>
            <a:pPr marL="0" indent="0" algn="just">
              <a:lnSpc>
                <a:spcPct val="170000"/>
              </a:lnSpc>
              <a:spcBef>
                <a:spcPts val="0"/>
              </a:spcBef>
              <a:buNone/>
            </a:pPr>
            <a:r>
              <a:rPr lang="tr-TR" sz="1600" dirty="0" smtClean="0"/>
              <a:t> töre</a:t>
            </a:r>
            <a:r>
              <a:rPr lang="tr-TR" sz="1600" dirty="0"/>
              <a:t>, çevre ve imkânlara uygun yasayabilmenin gerekli kıldığı yeniliklere açıktır. Bu </a:t>
            </a:r>
            <a:r>
              <a:rPr lang="tr-TR" sz="1600" dirty="0" smtClean="0"/>
              <a:t>suretle kendi </a:t>
            </a:r>
            <a:r>
              <a:rPr lang="tr-TR" sz="1600" dirty="0"/>
              <a:t>hayatiyetini sirayet ettirdiği türlü </a:t>
            </a:r>
            <a:r>
              <a:rPr lang="tr-TR" sz="1600" dirty="0" err="1"/>
              <a:t>sartlar</a:t>
            </a:r>
            <a:r>
              <a:rPr lang="tr-TR" sz="1600" dirty="0"/>
              <a:t> içinde sürekli etkinliğini </a:t>
            </a:r>
            <a:r>
              <a:rPr lang="tr-TR" sz="1600" dirty="0" err="1" smtClean="0"/>
              <a:t>korumustur</a:t>
            </a:r>
            <a:r>
              <a:rPr lang="tr-TR" sz="1600" dirty="0" smtClean="0"/>
              <a:t> (</a:t>
            </a:r>
            <a:r>
              <a:rPr lang="tr-TR" sz="1600" dirty="0" err="1" smtClean="0"/>
              <a:t>Kafesoğlu</a:t>
            </a:r>
            <a:r>
              <a:rPr lang="tr-TR" sz="1600" dirty="0"/>
              <a:t>, 1999:247).</a:t>
            </a:r>
          </a:p>
          <a:p>
            <a:pPr marL="0" indent="0" algn="just">
              <a:lnSpc>
                <a:spcPct val="170000"/>
              </a:lnSpc>
              <a:spcBef>
                <a:spcPts val="0"/>
              </a:spcBef>
              <a:buNone/>
            </a:pPr>
            <a:r>
              <a:rPr lang="tr-TR" sz="1600" dirty="0" smtClean="0"/>
              <a:t>	Bir </a:t>
            </a:r>
            <a:r>
              <a:rPr lang="tr-TR" sz="1600" dirty="0"/>
              <a:t>toplulukta bir grupta, bir yöre halkında bireylerin uymakla yükümlü oldukları </a:t>
            </a:r>
            <a:r>
              <a:rPr lang="tr-TR" sz="1600" dirty="0" smtClean="0"/>
              <a:t>veya uymaya </a:t>
            </a:r>
            <a:r>
              <a:rPr lang="tr-TR" sz="1600" dirty="0"/>
              <a:t>zorlandıkları </a:t>
            </a:r>
            <a:r>
              <a:rPr lang="tr-TR" sz="1600" dirty="0" err="1"/>
              <a:t>davranıs</a:t>
            </a:r>
            <a:r>
              <a:rPr lang="tr-TR" sz="1600" dirty="0"/>
              <a:t> kalıplarının ve tutumlarının tümünü içine alan töreler, </a:t>
            </a:r>
            <a:r>
              <a:rPr lang="tr-TR" sz="1600" dirty="0" smtClean="0"/>
              <a:t>özellikle geleneksel </a:t>
            </a:r>
            <a:r>
              <a:rPr lang="tr-TR" sz="1600" dirty="0"/>
              <a:t>kesimde ve kırsal alandaki etkinliği ile dikkati çeker. Öyle ki, töreleri </a:t>
            </a:r>
            <a:r>
              <a:rPr lang="tr-TR" sz="1600" dirty="0" smtClean="0"/>
              <a:t>zedeleyen veya </a:t>
            </a:r>
            <a:r>
              <a:rPr lang="tr-TR" sz="1600" dirty="0"/>
              <a:t>törelere aykırı </a:t>
            </a:r>
            <a:r>
              <a:rPr lang="tr-TR" sz="1600" dirty="0" err="1"/>
              <a:t>davranıslar</a:t>
            </a:r>
            <a:r>
              <a:rPr lang="tr-TR" sz="1600" dirty="0"/>
              <a:t> çoğu kez </a:t>
            </a:r>
            <a:r>
              <a:rPr lang="tr-TR" sz="1600" dirty="0" err="1"/>
              <a:t>bağıslanmaz</a:t>
            </a:r>
            <a:r>
              <a:rPr lang="tr-TR" sz="1600" dirty="0"/>
              <a:t> bir tutumla, yasaların </a:t>
            </a:r>
            <a:r>
              <a:rPr lang="tr-TR" sz="1600" dirty="0" smtClean="0"/>
              <a:t>yargılanmasına da </a:t>
            </a:r>
            <a:r>
              <a:rPr lang="tr-TR" sz="1600" dirty="0"/>
              <a:t>zaman bırakmadan, bu tür durumlar için toplumca </a:t>
            </a:r>
            <a:r>
              <a:rPr lang="tr-TR" sz="1600" dirty="0" err="1"/>
              <a:t>belirlenmis</a:t>
            </a:r>
            <a:r>
              <a:rPr lang="tr-TR" sz="1600" dirty="0"/>
              <a:t> olan cezalara </a:t>
            </a:r>
            <a:r>
              <a:rPr lang="tr-TR" sz="1600" dirty="0" smtClean="0"/>
              <a:t>çarptırılır. Zaman </a:t>
            </a:r>
            <a:r>
              <a:rPr lang="tr-TR" sz="1600" dirty="0"/>
              <a:t>zaman ölüm cezasından toplumun </a:t>
            </a:r>
            <a:r>
              <a:rPr lang="tr-TR" sz="1600" dirty="0" err="1"/>
              <a:t>dısına</a:t>
            </a:r>
            <a:r>
              <a:rPr lang="tr-TR" sz="1600" dirty="0"/>
              <a:t> atılmaya kadar uzayan bu tepki </a:t>
            </a:r>
            <a:r>
              <a:rPr lang="tr-TR" sz="1600" dirty="0" smtClean="0"/>
              <a:t>topluluğun üyelerince </a:t>
            </a:r>
            <a:r>
              <a:rPr lang="tr-TR" sz="1600" dirty="0"/>
              <a:t>doğrulanması ve uygulanması gerekli yaptırımlarda özlenir ve biçimlenir.</a:t>
            </a:r>
          </a:p>
          <a:p>
            <a:pPr marL="0" indent="0" algn="just">
              <a:lnSpc>
                <a:spcPct val="170000"/>
              </a:lnSpc>
              <a:spcBef>
                <a:spcPts val="0"/>
              </a:spcBef>
              <a:buNone/>
            </a:pPr>
            <a:r>
              <a:rPr lang="tr-TR" sz="1600" dirty="0" smtClean="0"/>
              <a:t>	Evlilik </a:t>
            </a:r>
            <a:r>
              <a:rPr lang="tr-TR" sz="1600" dirty="0" err="1"/>
              <a:t>dısı</a:t>
            </a:r>
            <a:r>
              <a:rPr lang="tr-TR" sz="1600" dirty="0"/>
              <a:t> cinsel </a:t>
            </a:r>
            <a:r>
              <a:rPr lang="tr-TR" sz="1600" dirty="0" err="1"/>
              <a:t>iliskiler</a:t>
            </a:r>
            <a:r>
              <a:rPr lang="tr-TR" sz="1600" dirty="0"/>
              <a:t>, emanete ihanet etmek, bağlı bulunan gruba, örgüte </a:t>
            </a:r>
            <a:r>
              <a:rPr lang="tr-TR" sz="1600" dirty="0" smtClean="0"/>
              <a:t>ihanet etmek</a:t>
            </a:r>
            <a:r>
              <a:rPr lang="tr-TR" sz="1600" dirty="0"/>
              <a:t>, toplumca çok önemsenen ve yerine getirilmesi zorunlu görülen </a:t>
            </a:r>
            <a:r>
              <a:rPr lang="tr-TR" sz="1600" dirty="0" smtClean="0"/>
              <a:t>bir görevden kaçmak, aile </a:t>
            </a:r>
            <a:r>
              <a:rPr lang="tr-TR" sz="1600" dirty="0"/>
              <a:t>büyüklerine çirkin bir biçimde karsı koymak, birinin yardımına sığınan </a:t>
            </a:r>
            <a:r>
              <a:rPr lang="tr-TR" sz="1600" dirty="0" err="1"/>
              <a:t>kisiyi</a:t>
            </a:r>
            <a:r>
              <a:rPr lang="tr-TR" sz="1600" dirty="0"/>
              <a:t> ele </a:t>
            </a:r>
            <a:r>
              <a:rPr lang="tr-TR" sz="1600" dirty="0" smtClean="0"/>
              <a:t>vermek </a:t>
            </a:r>
            <a:r>
              <a:rPr lang="tr-TR" sz="1600" dirty="0" err="1" smtClean="0"/>
              <a:t>v.b</a:t>
            </a:r>
            <a:r>
              <a:rPr lang="tr-TR" sz="1600" dirty="0"/>
              <a:t>. </a:t>
            </a:r>
            <a:r>
              <a:rPr lang="tr-TR" sz="1600" dirty="0" err="1"/>
              <a:t>davranıslar</a:t>
            </a:r>
            <a:r>
              <a:rPr lang="tr-TR" sz="1600" dirty="0"/>
              <a:t> yasalarca </a:t>
            </a:r>
            <a:r>
              <a:rPr lang="tr-TR" sz="1600" dirty="0" err="1"/>
              <a:t>yasaklanmamıs</a:t>
            </a:r>
            <a:r>
              <a:rPr lang="tr-TR" sz="1600" dirty="0"/>
              <a:t> olsa bile, törelerin yasakladığı </a:t>
            </a:r>
            <a:r>
              <a:rPr lang="tr-TR" sz="1600" dirty="0" err="1"/>
              <a:t>davranıs</a:t>
            </a:r>
            <a:r>
              <a:rPr lang="tr-TR" sz="1600" dirty="0"/>
              <a:t> </a:t>
            </a:r>
            <a:r>
              <a:rPr lang="tr-TR" sz="1600" dirty="0" smtClean="0"/>
              <a:t>biçimleri içine </a:t>
            </a:r>
            <a:r>
              <a:rPr lang="tr-TR" sz="1600" dirty="0"/>
              <a:t>girerler (Örnek; 2000:128).</a:t>
            </a:r>
          </a:p>
          <a:p>
            <a:pPr marL="0" indent="0" algn="just">
              <a:lnSpc>
                <a:spcPct val="170000"/>
              </a:lnSpc>
              <a:spcBef>
                <a:spcPts val="0"/>
              </a:spcBef>
              <a:buNone/>
            </a:pPr>
            <a:r>
              <a:rPr lang="tr-TR" sz="1600" dirty="0" smtClean="0"/>
              <a:t>	</a:t>
            </a:r>
            <a:r>
              <a:rPr lang="tr-TR" sz="1600" dirty="0" err="1" smtClean="0"/>
              <a:t>Eroğlu’ya</a:t>
            </a:r>
            <a:r>
              <a:rPr lang="tr-TR" sz="1600" dirty="0" smtClean="0"/>
              <a:t> </a:t>
            </a:r>
            <a:r>
              <a:rPr lang="tr-TR" sz="1600" dirty="0"/>
              <a:t>göre törede müeyyide; “yapılmazsa olmaz; uyulmazsa olmaz” </a:t>
            </a:r>
            <a:r>
              <a:rPr lang="tr-TR" sz="1600" dirty="0" smtClean="0"/>
              <a:t>derecesindedir (Eroğlu</a:t>
            </a:r>
            <a:r>
              <a:rPr lang="tr-TR" sz="1600" dirty="0"/>
              <a:t>; 2003:6).</a:t>
            </a:r>
          </a:p>
        </p:txBody>
      </p:sp>
    </p:spTree>
    <p:extLst>
      <p:ext uri="{BB962C8B-B14F-4D97-AF65-F5344CB8AC3E}">
        <p14:creationId xmlns:p14="http://schemas.microsoft.com/office/powerpoint/2010/main" val="565083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a:t>SONUÇ</a:t>
            </a:r>
          </a:p>
        </p:txBody>
      </p:sp>
      <p:sp>
        <p:nvSpPr>
          <p:cNvPr id="3" name="İçerik Yer Tutucusu 2"/>
          <p:cNvSpPr>
            <a:spLocks noGrp="1"/>
          </p:cNvSpPr>
          <p:nvPr>
            <p:ph idx="1"/>
          </p:nvPr>
        </p:nvSpPr>
        <p:spPr>
          <a:xfrm>
            <a:off x="0" y="692696"/>
            <a:ext cx="9144000" cy="6165304"/>
          </a:xfrm>
        </p:spPr>
        <p:txBody>
          <a:bodyPr>
            <a:noAutofit/>
          </a:bodyPr>
          <a:lstStyle/>
          <a:p>
            <a:pPr marL="0" indent="0" algn="just">
              <a:lnSpc>
                <a:spcPct val="170000"/>
              </a:lnSpc>
              <a:spcBef>
                <a:spcPts val="0"/>
              </a:spcBef>
              <a:buNone/>
            </a:pPr>
            <a:r>
              <a:rPr lang="tr-TR" sz="1600" dirty="0" smtClean="0"/>
              <a:t>	İnsanlar </a:t>
            </a:r>
            <a:r>
              <a:rPr lang="tr-TR" sz="1600" dirty="0"/>
              <a:t>topluluk halinde veya birlikte </a:t>
            </a:r>
            <a:r>
              <a:rPr lang="tr-TR" sz="1600" dirty="0" smtClean="0"/>
              <a:t>yasamaya </a:t>
            </a:r>
            <a:r>
              <a:rPr lang="tr-TR" sz="1600" dirty="0" err="1" smtClean="0"/>
              <a:t>basladığı</a:t>
            </a:r>
            <a:r>
              <a:rPr lang="tr-TR" sz="1600" dirty="0" smtClean="0"/>
              <a:t> </a:t>
            </a:r>
            <a:r>
              <a:rPr lang="tr-TR" sz="1600" dirty="0"/>
              <a:t>devirlerden beri </a:t>
            </a:r>
            <a:r>
              <a:rPr lang="tr-TR" sz="1600" dirty="0" smtClean="0"/>
              <a:t>kendi koydukları </a:t>
            </a:r>
            <a:r>
              <a:rPr lang="tr-TR" sz="1600" dirty="0"/>
              <a:t>bir takım kural ve </a:t>
            </a:r>
            <a:r>
              <a:rPr lang="tr-TR" sz="1600" dirty="0" err="1"/>
              <a:t>davranıslara</a:t>
            </a:r>
            <a:r>
              <a:rPr lang="tr-TR" sz="1600" dirty="0"/>
              <a:t> uyma ihtiyacı </a:t>
            </a:r>
            <a:r>
              <a:rPr lang="tr-TR" sz="1600" dirty="0" err="1"/>
              <a:t>hissetmislerdir</a:t>
            </a:r>
            <a:r>
              <a:rPr lang="tr-TR" sz="1600" dirty="0"/>
              <a:t>. Bu kurallar, </a:t>
            </a:r>
            <a:r>
              <a:rPr lang="tr-TR" sz="1600" dirty="0" smtClean="0"/>
              <a:t>yaptırım güçlerine</a:t>
            </a:r>
            <a:r>
              <a:rPr lang="tr-TR" sz="1600" dirty="0"/>
              <a:t>, dönemlere ve toplumların </a:t>
            </a:r>
            <a:r>
              <a:rPr lang="tr-TR" sz="1600" dirty="0" err="1"/>
              <a:t>anlayıslarına</a:t>
            </a:r>
            <a:r>
              <a:rPr lang="tr-TR" sz="1600" dirty="0"/>
              <a:t> göre yazılı yasalar, din ve ahlâk </a:t>
            </a:r>
            <a:r>
              <a:rPr lang="tr-TR" sz="1600" dirty="0" smtClean="0"/>
              <a:t>kurallarının yanı </a:t>
            </a:r>
            <a:r>
              <a:rPr lang="tr-TR" sz="1600" dirty="0"/>
              <a:t>sıra teamül, gelenek, görenek, âdet, örf ve töre </a:t>
            </a:r>
            <a:r>
              <a:rPr lang="tr-TR" sz="1600" dirty="0" smtClean="0"/>
              <a:t>kavramlarıyla </a:t>
            </a:r>
            <a:r>
              <a:rPr lang="tr-TR" sz="1600" dirty="0" err="1" smtClean="0"/>
              <a:t>karsılanmaktadır</a:t>
            </a:r>
            <a:r>
              <a:rPr lang="tr-TR" sz="1600" dirty="0"/>
              <a:t>.</a:t>
            </a:r>
          </a:p>
          <a:p>
            <a:pPr marL="0" indent="0" algn="just">
              <a:lnSpc>
                <a:spcPct val="170000"/>
              </a:lnSpc>
              <a:spcBef>
                <a:spcPts val="0"/>
              </a:spcBef>
              <a:buNone/>
            </a:pPr>
            <a:r>
              <a:rPr lang="tr-TR" sz="1600" dirty="0" smtClean="0"/>
              <a:t>	Sosyal </a:t>
            </a:r>
            <a:r>
              <a:rPr lang="tr-TR" sz="1600" dirty="0"/>
              <a:t>normlar, insanları bir takım anlamsız </a:t>
            </a:r>
            <a:r>
              <a:rPr lang="tr-TR" sz="1600" dirty="0" smtClean="0"/>
              <a:t>kalıp davranıslara </a:t>
            </a:r>
            <a:r>
              <a:rPr lang="tr-TR" sz="1600" dirty="0"/>
              <a:t>sokma yerine daha </a:t>
            </a:r>
            <a:r>
              <a:rPr lang="tr-TR" sz="1600" dirty="0" smtClean="0"/>
              <a:t>çok bireyi </a:t>
            </a:r>
            <a:r>
              <a:rPr lang="tr-TR" sz="1600" dirty="0"/>
              <a:t>toplumla uyumlu davranıslara zorlayıcı, toplum içerisindeki insan </a:t>
            </a:r>
            <a:r>
              <a:rPr lang="tr-TR" sz="1600" dirty="0" smtClean="0"/>
              <a:t>iliskilerini düzenleyici</a:t>
            </a:r>
            <a:r>
              <a:rPr lang="tr-TR" sz="1600" dirty="0"/>
              <a:t>, dengeleyici ve denetleyici özelliklere sahiptirler. Bu görevlerini yerine </a:t>
            </a:r>
            <a:r>
              <a:rPr lang="tr-TR" sz="1600" dirty="0" smtClean="0"/>
              <a:t>getirirken din</a:t>
            </a:r>
            <a:r>
              <a:rPr lang="tr-TR" sz="1600" dirty="0"/>
              <a:t>, hukuk, ahlâk kuraları ile sosyal normlar birbirinden etkilenmektedir. </a:t>
            </a:r>
            <a:endParaRPr lang="tr-TR" sz="1600" dirty="0" smtClean="0"/>
          </a:p>
          <a:p>
            <a:pPr marL="0" indent="0" algn="just">
              <a:lnSpc>
                <a:spcPct val="170000"/>
              </a:lnSpc>
              <a:spcBef>
                <a:spcPts val="0"/>
              </a:spcBef>
              <a:buNone/>
            </a:pPr>
            <a:r>
              <a:rPr lang="tr-TR" sz="1600" dirty="0"/>
              <a:t>	</a:t>
            </a:r>
            <a:r>
              <a:rPr lang="tr-TR" sz="1600" dirty="0" smtClean="0"/>
              <a:t>Toplumda </a:t>
            </a:r>
            <a:r>
              <a:rPr lang="tr-TR" sz="1600" dirty="0"/>
              <a:t>sosyal denetimi sağlayıcı, düzenleyici ve koruyucu bir görev ifa eden </a:t>
            </a:r>
            <a:r>
              <a:rPr lang="tr-TR" sz="1600" dirty="0" smtClean="0"/>
              <a:t>sosyal normların tanımlamalarında ortak özellik olarak; uzun süreden beri yapılmaları ve </a:t>
            </a:r>
            <a:r>
              <a:rPr lang="tr-TR" sz="1600" dirty="0" err="1" smtClean="0"/>
              <a:t>davranıs</a:t>
            </a:r>
            <a:r>
              <a:rPr lang="tr-TR" sz="1600" dirty="0"/>
              <a:t> </a:t>
            </a:r>
            <a:r>
              <a:rPr lang="tr-TR" sz="1600" dirty="0" smtClean="0"/>
              <a:t>kalıbı </a:t>
            </a:r>
            <a:r>
              <a:rPr lang="tr-TR" sz="1600" dirty="0"/>
              <a:t>haline gelmeleri, bireyin toplumdaki diğer bireylerle olan </a:t>
            </a:r>
            <a:r>
              <a:rPr lang="tr-TR" sz="1600" dirty="0" err="1"/>
              <a:t>iliskilerini</a:t>
            </a:r>
            <a:r>
              <a:rPr lang="tr-TR" sz="1600" dirty="0"/>
              <a:t> düzenleme </a:t>
            </a:r>
            <a:r>
              <a:rPr lang="tr-TR" sz="1600" dirty="0" smtClean="0"/>
              <a:t>ve denetleme </a:t>
            </a:r>
            <a:r>
              <a:rPr lang="tr-TR" sz="1600" dirty="0" err="1"/>
              <a:t>islevlerini</a:t>
            </a:r>
            <a:r>
              <a:rPr lang="tr-TR" sz="1600" dirty="0"/>
              <a:t> yerine getirmeleri ve yaptırım güçleri dikkati çekmektedir. </a:t>
            </a:r>
            <a:r>
              <a:rPr lang="tr-TR" sz="1600" dirty="0" smtClean="0"/>
              <a:t>Sosyal normların </a:t>
            </a:r>
            <a:r>
              <a:rPr lang="tr-TR" sz="1600" dirty="0"/>
              <a:t>yaptırım güçleri de </a:t>
            </a:r>
            <a:r>
              <a:rPr lang="tr-TR" sz="1600" dirty="0" err="1"/>
              <a:t>değisiklikler</a:t>
            </a:r>
            <a:r>
              <a:rPr lang="tr-TR" sz="1600" dirty="0"/>
              <a:t> göstermektedir. Gelenek hükmünde olan </a:t>
            </a:r>
            <a:r>
              <a:rPr lang="tr-TR" sz="1600" dirty="0" smtClean="0"/>
              <a:t>bir normun </a:t>
            </a:r>
            <a:r>
              <a:rPr lang="tr-TR" sz="1600" dirty="0"/>
              <a:t>yaptırım gücü; âdet, görenek, teamül ve modaya nazaran yüksek iken, töre </a:t>
            </a:r>
            <a:r>
              <a:rPr lang="tr-TR" sz="1600" dirty="0" smtClean="0"/>
              <a:t>hükmünde olarak </a:t>
            </a:r>
            <a:r>
              <a:rPr lang="tr-TR" sz="1600" dirty="0"/>
              <a:t>bir norma göre </a:t>
            </a:r>
            <a:r>
              <a:rPr lang="tr-TR" sz="1600" dirty="0" err="1"/>
              <a:t>düsük</a:t>
            </a:r>
            <a:r>
              <a:rPr lang="tr-TR" sz="1600" dirty="0"/>
              <a:t> kalmaktadır.</a:t>
            </a:r>
          </a:p>
        </p:txBody>
      </p:sp>
    </p:spTree>
    <p:extLst>
      <p:ext uri="{BB962C8B-B14F-4D97-AF65-F5344CB8AC3E}">
        <p14:creationId xmlns:p14="http://schemas.microsoft.com/office/powerpoint/2010/main" val="1956855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Sosyal </a:t>
            </a:r>
            <a:r>
              <a:rPr lang="tr-TR" dirty="0"/>
              <a:t>normlar; yapı bakımından donuk, statik kalıplar değildir. Aksine, ait oldukları</a:t>
            </a:r>
          </a:p>
          <a:p>
            <a:pPr marL="0" indent="0" algn="just">
              <a:lnSpc>
                <a:spcPct val="170000"/>
              </a:lnSpc>
              <a:spcBef>
                <a:spcPts val="0"/>
              </a:spcBef>
              <a:buNone/>
            </a:pPr>
            <a:r>
              <a:rPr lang="tr-TR" dirty="0"/>
              <a:t>toplumun ihtiyaçlarına uygun biçimde </a:t>
            </a:r>
            <a:r>
              <a:rPr lang="tr-TR" dirty="0" err="1"/>
              <a:t>değisen</a:t>
            </a:r>
            <a:r>
              <a:rPr lang="tr-TR" dirty="0"/>
              <a:t>, </a:t>
            </a:r>
            <a:r>
              <a:rPr lang="tr-TR" dirty="0" err="1"/>
              <a:t>gelisen</a:t>
            </a:r>
            <a:r>
              <a:rPr lang="tr-TR" dirty="0"/>
              <a:t>, yeni normların doğmasını </a:t>
            </a:r>
            <a:r>
              <a:rPr lang="tr-TR" dirty="0" smtClean="0"/>
              <a:t>sağlayan, </a:t>
            </a:r>
            <a:r>
              <a:rPr lang="tr-TR" dirty="0" err="1" smtClean="0"/>
              <a:t>geleneklesme</a:t>
            </a:r>
            <a:r>
              <a:rPr lang="tr-TR" dirty="0" smtClean="0"/>
              <a:t> </a:t>
            </a:r>
            <a:r>
              <a:rPr lang="tr-TR" dirty="0"/>
              <a:t>sürecine devam eden dinamik bir yapıya sahiptirler.</a:t>
            </a:r>
          </a:p>
          <a:p>
            <a:pPr marL="0" indent="0" algn="just">
              <a:lnSpc>
                <a:spcPct val="170000"/>
              </a:lnSpc>
              <a:spcBef>
                <a:spcPts val="0"/>
              </a:spcBef>
              <a:buNone/>
            </a:pPr>
            <a:r>
              <a:rPr lang="tr-TR" dirty="0" smtClean="0"/>
              <a:t>	Gelenekler </a:t>
            </a:r>
            <a:r>
              <a:rPr lang="tr-TR" dirty="0"/>
              <a:t>bir milletin bütününü ilgilendirir. Sosyal normların içerisinde </a:t>
            </a:r>
            <a:r>
              <a:rPr lang="tr-TR" dirty="0" smtClean="0"/>
              <a:t>gelenekler iskelet </a:t>
            </a:r>
            <a:r>
              <a:rPr lang="tr-TR" dirty="0"/>
              <a:t>gibidir. Pek çok teamül, görenek ve âdet gelenek çatısı altında toplanabilir. </a:t>
            </a:r>
            <a:r>
              <a:rPr lang="tr-TR" dirty="0" err="1" smtClean="0"/>
              <a:t>Geçis</a:t>
            </a:r>
            <a:r>
              <a:rPr lang="tr-TR" dirty="0" smtClean="0"/>
              <a:t> dönemleriyle </a:t>
            </a:r>
            <a:r>
              <a:rPr lang="tr-TR" dirty="0"/>
              <a:t>ilgili tören ve kutlamalar, evlenme usulleri, bayramlar, meslek grupları ve </a:t>
            </a:r>
            <a:r>
              <a:rPr lang="tr-TR" dirty="0" smtClean="0"/>
              <a:t>yas grupları </a:t>
            </a:r>
            <a:r>
              <a:rPr lang="tr-TR" dirty="0"/>
              <a:t>arasındaki </a:t>
            </a:r>
            <a:r>
              <a:rPr lang="tr-TR" dirty="0" err="1"/>
              <a:t>iliskiler</a:t>
            </a:r>
            <a:r>
              <a:rPr lang="tr-TR" dirty="0"/>
              <a:t> vb. birçok gelenek, örf, âdet, görenek, teamül ve moda </a:t>
            </a:r>
            <a:r>
              <a:rPr lang="tr-TR" dirty="0" smtClean="0"/>
              <a:t>hükmünde olan </a:t>
            </a:r>
            <a:r>
              <a:rPr lang="tr-TR" dirty="0"/>
              <a:t>sosyal normu bir arada barındırabilir.</a:t>
            </a:r>
          </a:p>
          <a:p>
            <a:pPr marL="0" indent="0" algn="just">
              <a:lnSpc>
                <a:spcPct val="170000"/>
              </a:lnSpc>
              <a:spcBef>
                <a:spcPts val="0"/>
              </a:spcBef>
              <a:buNone/>
            </a:pPr>
            <a:r>
              <a:rPr lang="tr-TR" dirty="0" smtClean="0"/>
              <a:t>	Bir </a:t>
            </a:r>
            <a:r>
              <a:rPr lang="tr-TR" dirty="0"/>
              <a:t>toplumdaki ahlâk ve terbiye standartlarını belirleyen temel </a:t>
            </a:r>
            <a:r>
              <a:rPr lang="tr-TR" dirty="0" smtClean="0"/>
              <a:t>kuralları </a:t>
            </a:r>
            <a:r>
              <a:rPr lang="tr-TR" dirty="0" err="1" smtClean="0"/>
              <a:t>olusturan</a:t>
            </a:r>
            <a:r>
              <a:rPr lang="tr-TR" dirty="0" smtClean="0"/>
              <a:t> sosyal normlar </a:t>
            </a:r>
            <a:r>
              <a:rPr lang="tr-TR" dirty="0"/>
              <a:t>arasındaki sınırlar çok belirgin değildir. Gelenek, âdet, örf kavramları çoğu </a:t>
            </a:r>
            <a:r>
              <a:rPr lang="tr-TR" dirty="0" smtClean="0"/>
              <a:t>zaman birbiriyle </a:t>
            </a:r>
            <a:r>
              <a:rPr lang="tr-TR" dirty="0"/>
              <a:t>ve kültürle </a:t>
            </a:r>
            <a:r>
              <a:rPr lang="tr-TR" dirty="0" err="1"/>
              <a:t>esanlamlı</a:t>
            </a:r>
            <a:r>
              <a:rPr lang="tr-TR" dirty="0"/>
              <a:t> kullanılmaktadır.</a:t>
            </a:r>
          </a:p>
          <a:p>
            <a:pPr marL="0" indent="0" algn="just">
              <a:lnSpc>
                <a:spcPct val="170000"/>
              </a:lnSpc>
              <a:spcBef>
                <a:spcPts val="0"/>
              </a:spcBef>
              <a:buNone/>
            </a:pPr>
            <a:r>
              <a:rPr lang="tr-TR" dirty="0" smtClean="0"/>
              <a:t>	Gelenek </a:t>
            </a:r>
            <a:r>
              <a:rPr lang="tr-TR" dirty="0"/>
              <a:t>kavramı genellikle modernlikle zıtlık içinde kullanılmaktadır. Bu algı </a:t>
            </a:r>
            <a:r>
              <a:rPr lang="tr-TR" dirty="0" smtClean="0"/>
              <a:t>sebebiyle geleneksel </a:t>
            </a:r>
            <a:r>
              <a:rPr lang="tr-TR" dirty="0"/>
              <a:t>olanın </a:t>
            </a:r>
            <a:r>
              <a:rPr lang="tr-TR" dirty="0" err="1"/>
              <a:t>geçmise</a:t>
            </a:r>
            <a:r>
              <a:rPr lang="tr-TR" dirty="0"/>
              <a:t> ait ve kalıntı olduğu </a:t>
            </a:r>
            <a:r>
              <a:rPr lang="tr-TR" dirty="0" smtClean="0"/>
              <a:t>düşünülmektedir</a:t>
            </a:r>
            <a:r>
              <a:rPr lang="tr-TR" dirty="0"/>
              <a:t>. Gerçekte ise </a:t>
            </a:r>
            <a:r>
              <a:rPr lang="tr-TR" dirty="0" smtClean="0"/>
              <a:t>geleneksel olarak </a:t>
            </a:r>
            <a:r>
              <a:rPr lang="tr-TR" dirty="0"/>
              <a:t>adlandırılan inanç ve pratikler modern olanla iç içe </a:t>
            </a:r>
            <a:r>
              <a:rPr lang="tr-TR" dirty="0" smtClean="0"/>
              <a:t>varlığını sürdürmektedir</a:t>
            </a:r>
            <a:r>
              <a:rPr lang="tr-TR" dirty="0"/>
              <a:t>.</a:t>
            </a:r>
          </a:p>
        </p:txBody>
      </p:sp>
    </p:spTree>
    <p:extLst>
      <p:ext uri="{BB962C8B-B14F-4D97-AF65-F5344CB8AC3E}">
        <p14:creationId xmlns:p14="http://schemas.microsoft.com/office/powerpoint/2010/main" val="418827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60000"/>
              </a:lnSpc>
              <a:spcBef>
                <a:spcPts val="0"/>
              </a:spcBef>
            </a:pPr>
            <a:r>
              <a:rPr lang="tr-TR" dirty="0" smtClean="0"/>
              <a:t>Sosyal ve kültürel bir varlık olarak olan insan, belirli bir topluluğun parçası olarak hayatını sürdürür. Bireyin, bir arada yaşama eğilimi; bağlı olduğu topluluk ya da grup içindeki ilişkilerini belirli bir düzen içinde yürütmesi ve bu düzenin kalıcılığı için birtakım normlara uymasını gerekli kılar. Diğer bir ifade ile toplum düzeninin sağlıklı bir şekilde işleyişi, sınırları ve kuralları tespit edilmiş olan ortak bir uzlaşıya ya da otoriter bir anlayışa dayanır.</a:t>
            </a:r>
          </a:p>
          <a:p>
            <a:pPr algn="just">
              <a:lnSpc>
                <a:spcPct val="160000"/>
              </a:lnSpc>
              <a:spcBef>
                <a:spcPts val="0"/>
              </a:spcBef>
            </a:pPr>
            <a:r>
              <a:rPr lang="tr-TR" dirty="0" smtClean="0"/>
              <a:t>Bu durum, insan doğasının getirdiği bir zorunluluk olup, birey ilişkiler çerçevesinde yaşadığı toplumun bir parçası olur. Toplum denetiminin en belirgin araçları genel anlamda, sınırları yasalarca belirlenmiş olan kurallardır. Bunun yanında, kurallara uymayı sağlamak ve bunu sürekli kılmak için yasalar dışında, toplumların kendi içsel değer yargılarının bir ürünü olarak kabul edebileceğimiz toplumun resmi olmayan araçlarına da ihtiyaç duyulur. Bu kurallar, topluluğun, inanç biçimleri, ahlâk, âdet, örf, gelenek-görenek gibi yerleşik unsurları ile açıklanabilir (Nar, 2013:273-274). </a:t>
            </a:r>
            <a:endParaRPr lang="tr-TR" dirty="0"/>
          </a:p>
        </p:txBody>
      </p:sp>
    </p:spTree>
    <p:extLst>
      <p:ext uri="{BB962C8B-B14F-4D97-AF65-F5344CB8AC3E}">
        <p14:creationId xmlns:p14="http://schemas.microsoft.com/office/powerpoint/2010/main" val="1721869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60000"/>
              </a:lnSpc>
              <a:spcBef>
                <a:spcPts val="0"/>
              </a:spcBef>
            </a:pPr>
            <a:r>
              <a:rPr lang="tr-TR" dirty="0" smtClean="0"/>
              <a:t>S. V. Örnek bu konuyu; “Dinselliğin ağır bastığı toplumlarda birey bir dizi kuralı yerine getirmekle kendini yükümlü sayar. Kutsal kitapların, dinsel kurumların öngördüğü, yerine getirilmesini istediği kurallara, görevlere veya kaçınmalara uyulmadığı zaman birey, günah  işlemiş duygusuna kapılarak tedirgin olur. Tanrı buyruğuna aykırı hareket eden kimse, bu hareketin karşılığı olan cezadan kurtulmak, ruhsal bakımdan arınmak zorundadır. Çünkü dinselliği ağır basan toplum, kişiyi baskı altında tutar. Dinin, dinsel dünya görüşünün gerekli kıldığı, yapılmasını ve yerine getirilmesini istediği şeylerse sevap işleme olarak nitelendirilir. Her iki durumda da yani kişinin olumlu doğrultuda hareket etmesini sağlamak veya olumsuz ve aykırı davranışını önlemek dinsel ve mistik yaptırımı gerektirir.” (Örnek, 2000:121)şeklinde açıklamaktadır. </a:t>
            </a:r>
          </a:p>
          <a:p>
            <a:endParaRPr lang="tr-TR" dirty="0"/>
          </a:p>
        </p:txBody>
      </p:sp>
    </p:spTree>
    <p:extLst>
      <p:ext uri="{BB962C8B-B14F-4D97-AF65-F5344CB8AC3E}">
        <p14:creationId xmlns:p14="http://schemas.microsoft.com/office/powerpoint/2010/main" val="3512096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70000"/>
              </a:lnSpc>
              <a:spcBef>
                <a:spcPts val="0"/>
              </a:spcBef>
            </a:pPr>
            <a:r>
              <a:rPr lang="tr-TR" dirty="0" smtClean="0"/>
              <a:t>Normlar bir toplumda yaşayan insanların neyi, ne zaman ve nasıl yapmaları gerektiğini bildiren kaidelerdir. Her kültür kendi cemiyetini birlik ve beraberlik hâlinde ayakta tutmak için insan davranışlarını düzenlemek zorundadır. Normlar böylece birer davranış rehberi olurlar (Güngör, 2011:88). Normlar ifade edilme biçimine göre; “formel” ve “</a:t>
            </a:r>
            <a:r>
              <a:rPr lang="tr-TR" dirty="0" err="1" smtClean="0"/>
              <a:t>informel</a:t>
            </a:r>
            <a:r>
              <a:rPr lang="tr-TR" dirty="0" smtClean="0"/>
              <a:t>” olarak ikiye ayrılabilir.</a:t>
            </a:r>
          </a:p>
          <a:p>
            <a:pPr algn="just">
              <a:lnSpc>
                <a:spcPct val="170000"/>
              </a:lnSpc>
              <a:spcBef>
                <a:spcPts val="0"/>
              </a:spcBef>
            </a:pPr>
            <a:r>
              <a:rPr lang="tr-TR" dirty="0" smtClean="0"/>
              <a:t>Formel normlar, yazılı ya da sözlü olarak ifade edilen kurallardır. Resmi ve yazılı olarak ifade edilenler “yasa” olarak nitelendirilir. Formel normlar, sınırları kesin olarak belirlenmiş eylemleri yasaklarlar. Bireyler arasında karşılıklı etkileşimden doğan sözlü ya da yazılı biçimde ifade edilmeden, ilişkilerin kendinde bulunan davranış kurallarına ise </a:t>
            </a:r>
            <a:r>
              <a:rPr lang="tr-TR" dirty="0" err="1" smtClean="0"/>
              <a:t>informel</a:t>
            </a:r>
            <a:r>
              <a:rPr lang="tr-TR" dirty="0" smtClean="0"/>
              <a:t> norm denilmektedir. </a:t>
            </a:r>
            <a:r>
              <a:rPr lang="tr-TR" dirty="0"/>
              <a:t>İ</a:t>
            </a:r>
            <a:r>
              <a:rPr lang="tr-TR" dirty="0" smtClean="0"/>
              <a:t>nsanlar her iki norm sınıfına da uymaya zorlanır (Tezcan, 1993:189-190). </a:t>
            </a:r>
          </a:p>
          <a:p>
            <a:endParaRPr lang="tr-TR" dirty="0"/>
          </a:p>
        </p:txBody>
      </p:sp>
    </p:spTree>
    <p:extLst>
      <p:ext uri="{BB962C8B-B14F-4D97-AF65-F5344CB8AC3E}">
        <p14:creationId xmlns:p14="http://schemas.microsoft.com/office/powerpoint/2010/main" val="2419870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lnSpcReduction="10000"/>
          </a:bodyPr>
          <a:lstStyle/>
          <a:p>
            <a:pPr algn="just">
              <a:lnSpc>
                <a:spcPct val="150000"/>
              </a:lnSpc>
              <a:spcBef>
                <a:spcPts val="0"/>
              </a:spcBef>
            </a:pPr>
            <a:r>
              <a:rPr lang="tr-TR" dirty="0"/>
              <a:t>İ</a:t>
            </a:r>
            <a:r>
              <a:rPr lang="tr-TR" dirty="0" smtClean="0"/>
              <a:t>çli’ye göre ise; normlar resmi normlar ve resmi olmayan normlar olarak ikiye ayrılır. Resmi normlar; yasa, yönetmelik, tüzük, genelge, kurul kararı gibi resmi ve yazılı kurallardır. Bu normlara ilişkin cezalar ve ödüller önceden belirlenmiştir. Resmi olmayan normlar; yazılı olmayan normlardır. Ödül ve cezalar bu tür normlar için açıkça belirtilmemiştir. Resmi olmayan normların ihlali sonucu bireyler kınama, alay etme, dışlama, hakaret gibi yaptırımlarla karşılaşabilirler (</a:t>
            </a:r>
            <a:r>
              <a:rPr lang="tr-TR" dirty="0"/>
              <a:t>İ</a:t>
            </a:r>
            <a:r>
              <a:rPr lang="tr-TR" dirty="0" smtClean="0"/>
              <a:t>çli, 2002:105-106). </a:t>
            </a:r>
            <a:endParaRPr lang="tr-TR" dirty="0"/>
          </a:p>
        </p:txBody>
      </p:sp>
    </p:spTree>
    <p:extLst>
      <p:ext uri="{BB962C8B-B14F-4D97-AF65-F5344CB8AC3E}">
        <p14:creationId xmlns:p14="http://schemas.microsoft.com/office/powerpoint/2010/main" val="57684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71400"/>
            <a:ext cx="8229600" cy="1589038"/>
          </a:xfrm>
        </p:spPr>
        <p:txBody>
          <a:bodyPr/>
          <a:lstStyle/>
          <a:p>
            <a:r>
              <a:rPr lang="tr-TR" dirty="0" smtClean="0"/>
              <a:t>2. SOSYAL NORM </a:t>
            </a:r>
            <a:endParaRPr lang="tr-TR" dirty="0"/>
          </a:p>
        </p:txBody>
      </p:sp>
      <p:sp>
        <p:nvSpPr>
          <p:cNvPr id="3" name="İçerik Yer Tutucusu 2"/>
          <p:cNvSpPr>
            <a:spLocks noGrp="1"/>
          </p:cNvSpPr>
          <p:nvPr>
            <p:ph idx="1"/>
          </p:nvPr>
        </p:nvSpPr>
        <p:spPr>
          <a:xfrm>
            <a:off x="0" y="954444"/>
            <a:ext cx="9144000" cy="5786924"/>
          </a:xfrm>
        </p:spPr>
        <p:txBody>
          <a:bodyPr>
            <a:normAutofit fontScale="77500" lnSpcReduction="20000"/>
          </a:bodyPr>
          <a:lstStyle/>
          <a:p>
            <a:pPr algn="just">
              <a:lnSpc>
                <a:spcPct val="160000"/>
              </a:lnSpc>
              <a:spcBef>
                <a:spcPts val="0"/>
              </a:spcBef>
            </a:pPr>
            <a:r>
              <a:rPr lang="tr-TR" dirty="0" smtClean="0"/>
              <a:t>Toplum içerisindeki insan davranışlarını düzenleyen sosyal normları; moda, teamül, görenek, âdet, gelenek, örf ve töre şeklinde sıralamak mümkündür. Halk biliminin özünü oluşturan bu kavramları kesin tanımlar ve sınırlarla birbirinden ayırmak oldukça zordur.</a:t>
            </a:r>
          </a:p>
          <a:p>
            <a:pPr algn="just">
              <a:lnSpc>
                <a:spcPct val="160000"/>
              </a:lnSpc>
              <a:spcBef>
                <a:spcPts val="0"/>
              </a:spcBef>
            </a:pPr>
            <a:r>
              <a:rPr lang="tr-TR" dirty="0" smtClean="0"/>
              <a:t>Ayrıca günlük kullanımda da bu kavramlar çoğu zaman birbiri yerine kullanılmaktadır.</a:t>
            </a:r>
          </a:p>
          <a:p>
            <a:pPr algn="just">
              <a:lnSpc>
                <a:spcPct val="160000"/>
              </a:lnSpc>
              <a:spcBef>
                <a:spcPts val="0"/>
              </a:spcBef>
            </a:pPr>
            <a:r>
              <a:rPr lang="tr-TR" dirty="0" smtClean="0"/>
              <a:t>Bununla birlikte gerek özellikleri, gerekse fonksiyonları bakımından sosyal normları belirli noktalarda birbirinden ayırarak açıklamak mümkündür. </a:t>
            </a:r>
            <a:endParaRPr lang="tr-TR" dirty="0"/>
          </a:p>
        </p:txBody>
      </p:sp>
    </p:spTree>
    <p:extLst>
      <p:ext uri="{BB962C8B-B14F-4D97-AF65-F5344CB8AC3E}">
        <p14:creationId xmlns:p14="http://schemas.microsoft.com/office/powerpoint/2010/main" val="2465066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144000" cy="6840760"/>
          </a:xfrm>
        </p:spPr>
        <p:txBody>
          <a:bodyPr>
            <a:noAutofit/>
          </a:bodyPr>
          <a:lstStyle/>
          <a:p>
            <a:pPr algn="just">
              <a:lnSpc>
                <a:spcPct val="170000"/>
              </a:lnSpc>
              <a:spcBef>
                <a:spcPts val="0"/>
              </a:spcBef>
            </a:pPr>
            <a:r>
              <a:rPr lang="tr-TR" sz="1700" dirty="0" err="1" smtClean="0"/>
              <a:t>Divanü</a:t>
            </a:r>
            <a:r>
              <a:rPr lang="tr-TR" sz="1700" dirty="0" smtClean="0"/>
              <a:t> </a:t>
            </a:r>
            <a:r>
              <a:rPr lang="tr-TR" sz="1700" dirty="0" err="1" smtClean="0"/>
              <a:t>Lügati’t</a:t>
            </a:r>
            <a:r>
              <a:rPr lang="tr-TR" sz="1700" dirty="0" smtClean="0"/>
              <a:t>-Türk’te sosyal normları karşılamak üzere “töre” ve “âdet” kavramlarına rastlanmaktadır. “</a:t>
            </a:r>
            <a:r>
              <a:rPr lang="tr-TR" sz="1700" dirty="0" err="1" smtClean="0"/>
              <a:t>Töre”nin</a:t>
            </a:r>
            <a:r>
              <a:rPr lang="tr-TR" sz="1700" dirty="0" smtClean="0"/>
              <a:t> Arapça “</a:t>
            </a:r>
            <a:r>
              <a:rPr lang="tr-TR" sz="1700" dirty="0" err="1" smtClean="0"/>
              <a:t>resm</a:t>
            </a:r>
            <a:r>
              <a:rPr lang="tr-TR" sz="1700" dirty="0" smtClean="0"/>
              <a:t>” kelimesiyle açıklandığı, “</a:t>
            </a:r>
            <a:r>
              <a:rPr lang="tr-TR" sz="1700" dirty="0" err="1" smtClean="0"/>
              <a:t>resm</a:t>
            </a:r>
            <a:r>
              <a:rPr lang="tr-TR" sz="1700" dirty="0" smtClean="0"/>
              <a:t>” kelimesinin birkaç anlamından özellikle “usul, kural, düzenleme” anlamlarının tercih edildiği görülmektedir. Kaşgarlı Mahmut’un, eşanlamlı kabul ettiği “âdet” ve “</a:t>
            </a:r>
            <a:r>
              <a:rPr lang="tr-TR" sz="1700" dirty="0" err="1" smtClean="0"/>
              <a:t>ögreyük</a:t>
            </a:r>
            <a:r>
              <a:rPr lang="tr-TR" sz="1700" dirty="0" smtClean="0"/>
              <a:t>” kelimeleri ise “önceki kuşaklardan aktarılan kalıplaşmış davranışlar” anlamında kullanılmaktadır. Her ikisi de birer sosyal norm olarak kabul edilmekle birlikte “töre (</a:t>
            </a:r>
            <a:r>
              <a:rPr lang="tr-TR" sz="1700" dirty="0" err="1" smtClean="0"/>
              <a:t>resm</a:t>
            </a:r>
            <a:r>
              <a:rPr lang="tr-TR" sz="1700" dirty="0" smtClean="0"/>
              <a:t>)” ve “âdet (</a:t>
            </a:r>
            <a:r>
              <a:rPr lang="tr-TR" sz="1700" dirty="0" err="1" smtClean="0"/>
              <a:t>ögreyük</a:t>
            </a:r>
            <a:r>
              <a:rPr lang="tr-TR" sz="1700" dirty="0" smtClean="0"/>
              <a:t>)” kavramları arasında belirgin bir fark olduğu gözlenmektedir. “Töre”, devletle, ülke yönetimiyle ilgili yazılı olmayan çeşitli düzenlemeleri içerir ve yaptırım gücü oldukça fazladır. Âdet (</a:t>
            </a:r>
            <a:r>
              <a:rPr lang="tr-TR" sz="1700" dirty="0" err="1" smtClean="0"/>
              <a:t>ögreyük</a:t>
            </a:r>
            <a:r>
              <a:rPr lang="tr-TR" sz="1700" dirty="0" smtClean="0"/>
              <a:t>) ise “birtakım kalıplaşmış davranışlar” anlamındadır ve yaptırım gücü töre kadar kuvvetli değildir. Kaşgarlı Mahmut’un kendi dönemindeki halk hayatından seçtiği inanç ve uygulamaları tanımlarken kullandığı kavramlar, aralarındaki farkı ortaya koymaktadır. Örneğin, “hakandan iki seviye aşağıda bulunan kimselere unvan verilmesi” “</a:t>
            </a:r>
            <a:r>
              <a:rPr lang="tr-TR" sz="1700" dirty="0" err="1" smtClean="0"/>
              <a:t>resm</a:t>
            </a:r>
            <a:r>
              <a:rPr lang="tr-TR" sz="1700" dirty="0" smtClean="0"/>
              <a:t>”, yani töre olarak adlandırılırken “ölü için yemek verilmesi” âdet olarak kabul edilmiştir. Bunlardan ilkinde yasal ve bürokratik bir zorunluluk öne çıkarken, diğerinde “inanç yönü de bulunan kalıplaşmış bir davranış olma” özelliği vurgulanmaktadır (Düzgün, 2007:212-214). </a:t>
            </a:r>
          </a:p>
          <a:p>
            <a:endParaRPr lang="tr-TR" sz="1800" dirty="0"/>
          </a:p>
        </p:txBody>
      </p:sp>
    </p:spTree>
    <p:extLst>
      <p:ext uri="{BB962C8B-B14F-4D97-AF65-F5344CB8AC3E}">
        <p14:creationId xmlns:p14="http://schemas.microsoft.com/office/powerpoint/2010/main" val="3786643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669360"/>
          </a:xfrm>
        </p:spPr>
        <p:txBody>
          <a:bodyPr>
            <a:normAutofit fontScale="77500" lnSpcReduction="20000"/>
          </a:bodyPr>
          <a:lstStyle/>
          <a:p>
            <a:pPr algn="just"/>
            <a:r>
              <a:rPr lang="tr-TR" sz="2100" dirty="0" err="1" smtClean="0"/>
              <a:t>Gözler’e</a:t>
            </a:r>
            <a:r>
              <a:rPr lang="tr-TR" sz="2100" dirty="0" smtClean="0"/>
              <a:t> göre örf ve âdet kuralları; kişinin içinde bulunduğu belirli bir toplumsal çevre</a:t>
            </a:r>
          </a:p>
          <a:p>
            <a:pPr marL="0" indent="0" algn="just">
              <a:lnSpc>
                <a:spcPct val="160000"/>
              </a:lnSpc>
              <a:spcBef>
                <a:spcPts val="0"/>
              </a:spcBef>
              <a:buNone/>
            </a:pPr>
            <a:r>
              <a:rPr lang="tr-TR" sz="2100" dirty="0" smtClean="0"/>
              <a:t>tarafından konulan ve insan davranışlarını düzenleyen uyarma, kınama, dışlama gibi müeyyideleri olabilen emir ve yasaklardır. Örf ve âdet kurallarının dört özelliği vardır:</a:t>
            </a:r>
          </a:p>
          <a:p>
            <a:pPr marL="0" indent="0" algn="just">
              <a:lnSpc>
                <a:spcPct val="170000"/>
              </a:lnSpc>
              <a:spcBef>
                <a:spcPts val="0"/>
              </a:spcBef>
              <a:buNone/>
            </a:pPr>
            <a:r>
              <a:rPr lang="tr-TR" sz="2100" dirty="0" smtClean="0"/>
              <a:t> 1. Örf ve âdet kuralları da özü itibariyle hukuk, din ve ahlâk kuralları gibi emir ve yasaklar içerir. Örneğin “kapalı mekânlarda karşılaştığın insanlara selam ver”, “bayramlarda akrabalarını ziyaret et”, “namusunu koru” gibi. Bu açıdan hukuk kuralları ile örf ve âdet kuralları arasında bir fark yoktur.</a:t>
            </a:r>
          </a:p>
          <a:p>
            <a:pPr marL="0" indent="0" algn="just">
              <a:lnSpc>
                <a:spcPct val="170000"/>
              </a:lnSpc>
              <a:spcBef>
                <a:spcPts val="0"/>
              </a:spcBef>
              <a:buNone/>
            </a:pPr>
            <a:r>
              <a:rPr lang="tr-TR" sz="2100" dirty="0" smtClean="0"/>
              <a:t>2. Örf ve âdet kuralları da hukuk kuralları gibi insan davranışlarını düzenlemeye yöneliktir. Yani örf ve âdet kurallarının muhatabı insanlardır.</a:t>
            </a:r>
          </a:p>
          <a:p>
            <a:pPr marL="0" indent="0" algn="just">
              <a:lnSpc>
                <a:spcPct val="150000"/>
              </a:lnSpc>
              <a:spcBef>
                <a:spcPts val="0"/>
              </a:spcBef>
              <a:buNone/>
            </a:pPr>
            <a:r>
              <a:rPr lang="tr-TR" sz="2100" dirty="0" smtClean="0"/>
              <a:t>3. Örf ve âdet kurallarının koyucusu, belirli bir toplumsal çevredir. Bu kurallar uzunca bir zaman boyunca sürekli olarak tekrarlanan davranışların bağlayıcı olduğu düşüncesiyle oluşmaktadırlar. Dolayısıyla hukuk kuralları devletin yetkili organları tarafından yaratılırken, örf ve âdet kuralları, toplumun kendisi tarafından yaratılmaktadır. Ülke çapında geçerli örf ve âdetler söz konusu olduğunda bu kuralları yaratan toplumsal çevre tüm ülke vatandaşlarıdır.</a:t>
            </a:r>
          </a:p>
          <a:p>
            <a:pPr marL="0" indent="0" algn="just">
              <a:lnSpc>
                <a:spcPct val="170000"/>
              </a:lnSpc>
              <a:spcBef>
                <a:spcPts val="0"/>
              </a:spcBef>
              <a:buNone/>
            </a:pPr>
            <a:r>
              <a:rPr lang="tr-TR" sz="2100" dirty="0"/>
              <a:t>	</a:t>
            </a:r>
            <a:r>
              <a:rPr lang="tr-TR" sz="2100" dirty="0" smtClean="0"/>
              <a:t>Ancak ülkemizin belirli bölgelerinde etkili olan “kan davası” gibi bölgesel düzeyde ise, o örf ve âdetin koyucusu bölgenin halkıdır.</a:t>
            </a:r>
          </a:p>
          <a:p>
            <a:pPr marL="0" indent="0" algn="just">
              <a:lnSpc>
                <a:spcPct val="170000"/>
              </a:lnSpc>
              <a:spcBef>
                <a:spcPts val="0"/>
              </a:spcBef>
              <a:buNone/>
            </a:pPr>
            <a:r>
              <a:rPr lang="tr-TR" sz="2100" dirty="0" smtClean="0"/>
              <a:t>4. Örf ve âdet kurallarının müeyyidesi ayıplama, kınama, dışlama, dövme ve hatta öldürme gibi değişik şekillerde ortaya çıkmaktadır (Gözler, 2010: 23-24)</a:t>
            </a:r>
          </a:p>
          <a:p>
            <a:endParaRPr lang="tr-TR" dirty="0"/>
          </a:p>
        </p:txBody>
      </p:sp>
    </p:spTree>
    <p:extLst>
      <p:ext uri="{BB962C8B-B14F-4D97-AF65-F5344CB8AC3E}">
        <p14:creationId xmlns:p14="http://schemas.microsoft.com/office/powerpoint/2010/main" val="136489136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1437</Words>
  <Application>Microsoft Office PowerPoint</Application>
  <PresentationFormat>Ekran Gösterisi (4:3)</PresentationFormat>
  <Paragraphs>86</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Ofis Teması</vt:lpstr>
      <vt:lpstr>HALK KÜLTÜRÜNDE SOSYAL NORMLAR; YAPTIRIMLAR VE DAVRANIŞ TÜRLERİ </vt:lpstr>
      <vt:lpstr>PowerPoint Sunusu</vt:lpstr>
      <vt:lpstr>PowerPoint Sunusu</vt:lpstr>
      <vt:lpstr>PowerPoint Sunusu</vt:lpstr>
      <vt:lpstr>PowerPoint Sunusu</vt:lpstr>
      <vt:lpstr>PowerPoint Sunusu</vt:lpstr>
      <vt:lpstr>2. SOSYAL NORM </vt:lpstr>
      <vt:lpstr>PowerPoint Sunusu</vt:lpstr>
      <vt:lpstr>PowerPoint Sunusu</vt:lpstr>
      <vt:lpstr>Moda: </vt:lpstr>
      <vt:lpstr>PowerPoint Sunusu</vt:lpstr>
      <vt:lpstr>Teamül: </vt:lpstr>
      <vt:lpstr>PowerPoint Sunusu</vt:lpstr>
      <vt:lpstr>Görenek:</vt:lpstr>
      <vt:lpstr>Âdet: </vt:lpstr>
      <vt:lpstr>PowerPoint Sunusu</vt:lpstr>
      <vt:lpstr>Gelenek: </vt:lpstr>
      <vt:lpstr>PowerPoint Sunusu</vt:lpstr>
      <vt:lpstr>Örf: </vt:lpstr>
      <vt:lpstr>PowerPoint Sunusu</vt:lpstr>
      <vt:lpstr>PowerPoint Sunusu</vt:lpstr>
      <vt:lpstr>PowerPoint Sunusu</vt:lpstr>
      <vt:lpstr>PowerPoint Sunusu</vt:lpstr>
      <vt:lpstr>Töre: </vt:lpstr>
      <vt:lpstr>PowerPoint Sunusu</vt:lpstr>
      <vt:lpstr>SONUÇ</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KÜLTÜRÜNDE SOSYAL NORMLAR; YAPTIRIMLAR VE DAVRANIŞ TÜRLERİ</dc:title>
  <dc:creator>Sevin ARSLAN</dc:creator>
  <cp:lastModifiedBy>ronaldinho424</cp:lastModifiedBy>
  <cp:revision>21</cp:revision>
  <dcterms:created xsi:type="dcterms:W3CDTF">2020-02-04T09:40:37Z</dcterms:created>
  <dcterms:modified xsi:type="dcterms:W3CDTF">2024-02-26T07:51:54Z</dcterms:modified>
</cp:coreProperties>
</file>