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43" r:id="rId3"/>
    <p:sldId id="317" r:id="rId4"/>
    <p:sldId id="299" r:id="rId5"/>
    <p:sldId id="300" r:id="rId6"/>
    <p:sldId id="319" r:id="rId7"/>
    <p:sldId id="320" r:id="rId8"/>
    <p:sldId id="344" r:id="rId9"/>
    <p:sldId id="345" r:id="rId10"/>
    <p:sldId id="303" r:id="rId11"/>
    <p:sldId id="258" r:id="rId12"/>
    <p:sldId id="346" r:id="rId13"/>
    <p:sldId id="324" r:id="rId14"/>
    <p:sldId id="364" r:id="rId15"/>
    <p:sldId id="351" r:id="rId16"/>
    <p:sldId id="358" r:id="rId17"/>
    <p:sldId id="339" r:id="rId18"/>
    <p:sldId id="263" r:id="rId19"/>
    <p:sldId id="264" r:id="rId20"/>
    <p:sldId id="341" r:id="rId21"/>
    <p:sldId id="265" r:id="rId22"/>
    <p:sldId id="342" r:id="rId23"/>
    <p:sldId id="366" r:id="rId24"/>
    <p:sldId id="367" r:id="rId25"/>
    <p:sldId id="368" r:id="rId26"/>
    <p:sldId id="369" r:id="rId27"/>
    <p:sldId id="370" r:id="rId28"/>
    <p:sldId id="371" r:id="rId29"/>
    <p:sldId id="374" r:id="rId30"/>
    <p:sldId id="379" r:id="rId31"/>
    <p:sldId id="381" r:id="rId32"/>
    <p:sldId id="389" r:id="rId33"/>
    <p:sldId id="390" r:id="rId34"/>
    <p:sldId id="392" r:id="rId35"/>
    <p:sldId id="393" r:id="rId36"/>
    <p:sldId id="394"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4F529-B6D9-4FB9-8D61-D4EB2515F8D7}" type="datetimeFigureOut">
              <a:rPr lang="tr-TR" smtClean="0"/>
              <a:pPr/>
              <a:t>24.11.2025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76D3-6477-4783-A800-BB2F125D0C45}" type="slidenum">
              <a:rPr lang="tr-TR" smtClean="0"/>
              <a:pPr/>
              <a:t>‹#›</a:t>
            </a:fld>
            <a:endParaRPr lang="tr-TR"/>
          </a:p>
        </p:txBody>
      </p:sp>
    </p:spTree>
    <p:extLst>
      <p:ext uri="{BB962C8B-B14F-4D97-AF65-F5344CB8AC3E}">
        <p14:creationId xmlns:p14="http://schemas.microsoft.com/office/powerpoint/2010/main" val="141549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01A592EC-998E-4715-8D99-619575DD509C}" type="slidenum">
              <a:rPr lang="tr-TR" altLang="tr-TR"/>
              <a:pPr/>
              <a:t>3</a:t>
            </a:fld>
            <a:endParaRPr lang="tr-TR" altLang="tr-TR"/>
          </a:p>
        </p:txBody>
      </p:sp>
      <p:sp>
        <p:nvSpPr>
          <p:cNvPr id="54275" name="Rectangle 7"/>
          <p:cNvSpPr txBox="1">
            <a:spLocks noGrp="1" noChangeArrowheads="1"/>
          </p:cNvSpPr>
          <p:nvPr/>
        </p:nvSpPr>
        <p:spPr bwMode="auto">
          <a:xfrm>
            <a:off x="3892550" y="8651875"/>
            <a:ext cx="2946400" cy="493713"/>
          </a:xfrm>
          <a:prstGeom prst="rect">
            <a:avLst/>
          </a:prstGeom>
          <a:noFill/>
          <a:ln w="9525">
            <a:noFill/>
            <a:miter lim="800000"/>
            <a:headEnd/>
            <a:tailEnd/>
          </a:ln>
        </p:spPr>
        <p:txBody>
          <a:bodyPr lIns="19256" tIns="0" rIns="19256" bIns="0" anchor="b"/>
          <a:lstStyle/>
          <a:p>
            <a:pPr algn="r" defTabSz="939800"/>
            <a:fld id="{799A0E10-4D13-4613-BC93-5E0965A698D9}" type="slidenum">
              <a:rPr lang="tr-TR" altLang="tr-TR" sz="1000" i="1">
                <a:latin typeface="Times New Roman" pitchFamily="18" charset="0"/>
              </a:rPr>
              <a:pPr algn="r" defTabSz="939800"/>
              <a:t>3</a:t>
            </a:fld>
            <a:endParaRPr lang="tr-TR" altLang="tr-TR" sz="1000" i="1">
              <a:latin typeface="Times New Roman" pitchFamily="18" charset="0"/>
            </a:endParaRPr>
          </a:p>
        </p:txBody>
      </p:sp>
      <p:sp>
        <p:nvSpPr>
          <p:cNvPr id="54276" name="Rectangle 2"/>
          <p:cNvSpPr>
            <a:spLocks noGrp="1" noRot="1" noChangeAspect="1" noChangeArrowheads="1" noTextEdit="1"/>
          </p:cNvSpPr>
          <p:nvPr>
            <p:ph type="sldImg"/>
          </p:nvPr>
        </p:nvSpPr>
        <p:spPr bwMode="auto">
          <a:xfrm>
            <a:off x="1187450" y="711200"/>
            <a:ext cx="4483100" cy="3362325"/>
          </a:xfrm>
          <a:noFill/>
          <a:ln>
            <a:solidFill>
              <a:srgbClr val="000000"/>
            </a:solidFill>
            <a:miter lim="800000"/>
            <a:headEnd/>
            <a:tailEnd/>
          </a:ln>
        </p:spPr>
      </p:sp>
      <p:sp>
        <p:nvSpPr>
          <p:cNvPr id="54277" name="Rectangle 3"/>
          <p:cNvSpPr>
            <a:spLocks noGrp="1" noChangeArrowheads="1"/>
          </p:cNvSpPr>
          <p:nvPr>
            <p:ph type="body" idx="1"/>
          </p:nvPr>
        </p:nvSpPr>
        <p:spPr bwMode="auto">
          <a:xfrm>
            <a:off x="914400" y="4343400"/>
            <a:ext cx="5029200" cy="4114800"/>
          </a:xfrm>
          <a:noFill/>
        </p:spPr>
        <p:txBody>
          <a:bodyPr lIns="93069" tIns="46535" rIns="93069" bIns="46535"/>
          <a:lstStyle/>
          <a:p>
            <a:pPr defTabSz="930275" eaLnBrk="1" hangingPunct="1">
              <a:spcBef>
                <a:spcPct val="0"/>
              </a:spcBef>
            </a:pPr>
            <a:endParaRPr lang="tr-TR" altLang="tr-TR" smtClean="0"/>
          </a:p>
        </p:txBody>
      </p:sp>
    </p:spTree>
    <p:extLst>
      <p:ext uri="{BB962C8B-B14F-4D97-AF65-F5344CB8AC3E}">
        <p14:creationId xmlns:p14="http://schemas.microsoft.com/office/powerpoint/2010/main" val="237530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6483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99453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440982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74496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76652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34</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34</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21924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8541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DCD7F7DA-CF44-4DC8-8C00-B09A89C71641}" type="slidenum">
              <a:rPr lang="tr-TR" altLang="tr-TR"/>
              <a:pPr/>
              <a:t>7</a:t>
            </a:fld>
            <a:endParaRPr lang="tr-TR" altLang="tr-TR"/>
          </a:p>
        </p:txBody>
      </p:sp>
      <p:sp>
        <p:nvSpPr>
          <p:cNvPr id="57347" name="Rectangle 7"/>
          <p:cNvSpPr txBox="1">
            <a:spLocks noGrp="1" noChangeArrowheads="1"/>
          </p:cNvSpPr>
          <p:nvPr/>
        </p:nvSpPr>
        <p:spPr bwMode="auto">
          <a:xfrm>
            <a:off x="3892550" y="8651875"/>
            <a:ext cx="2946400" cy="493713"/>
          </a:xfrm>
          <a:prstGeom prst="rect">
            <a:avLst/>
          </a:prstGeom>
          <a:noFill/>
          <a:ln w="9525">
            <a:noFill/>
            <a:miter lim="800000"/>
            <a:headEnd/>
            <a:tailEnd/>
          </a:ln>
        </p:spPr>
        <p:txBody>
          <a:bodyPr lIns="19256" tIns="0" rIns="19256" bIns="0" anchor="b"/>
          <a:lstStyle/>
          <a:p>
            <a:pPr algn="r" defTabSz="939800"/>
            <a:fld id="{44AB6975-B070-44D5-B16D-1DBB0A5E866A}" type="slidenum">
              <a:rPr lang="tr-TR" altLang="tr-TR" sz="1000" i="1">
                <a:latin typeface="Times New Roman" pitchFamily="18" charset="0"/>
              </a:rPr>
              <a:pPr algn="r" defTabSz="939800"/>
              <a:t>7</a:t>
            </a:fld>
            <a:endParaRPr lang="tr-TR" altLang="tr-TR" sz="1000" i="1">
              <a:latin typeface="Times New Roman" pitchFamily="18" charset="0"/>
            </a:endParaRPr>
          </a:p>
        </p:txBody>
      </p:sp>
      <p:sp>
        <p:nvSpPr>
          <p:cNvPr id="57348" name="Rectangle 2"/>
          <p:cNvSpPr>
            <a:spLocks noGrp="1" noRot="1" noChangeAspect="1" noChangeArrowheads="1" noTextEdit="1"/>
          </p:cNvSpPr>
          <p:nvPr>
            <p:ph type="sldImg"/>
          </p:nvPr>
        </p:nvSpPr>
        <p:spPr bwMode="auto">
          <a:xfrm>
            <a:off x="1187450" y="711200"/>
            <a:ext cx="4483100" cy="3362325"/>
          </a:xfrm>
          <a:noFill/>
          <a:ln>
            <a:solidFill>
              <a:srgbClr val="000000"/>
            </a:solidFill>
            <a:miter lim="800000"/>
            <a:headEnd/>
            <a:tailEnd/>
          </a:ln>
        </p:spPr>
      </p:sp>
      <p:sp>
        <p:nvSpPr>
          <p:cNvPr id="57349" name="Rectangle 3"/>
          <p:cNvSpPr>
            <a:spLocks noGrp="1" noChangeArrowheads="1"/>
          </p:cNvSpPr>
          <p:nvPr>
            <p:ph type="body" idx="1"/>
          </p:nvPr>
        </p:nvSpPr>
        <p:spPr bwMode="auto">
          <a:xfrm>
            <a:off x="914400" y="4343400"/>
            <a:ext cx="5029200" cy="4114800"/>
          </a:xfrm>
          <a:noFill/>
        </p:spPr>
        <p:txBody>
          <a:bodyPr lIns="93069" tIns="46535" rIns="93069" bIns="46535"/>
          <a:lstStyle/>
          <a:p>
            <a:pPr defTabSz="930275" eaLnBrk="1" hangingPunct="1">
              <a:spcBef>
                <a:spcPct val="0"/>
              </a:spcBef>
            </a:pPr>
            <a:endParaRPr lang="tr-TR" altLang="tr-TR" smtClean="0"/>
          </a:p>
        </p:txBody>
      </p:sp>
    </p:spTree>
    <p:extLst>
      <p:ext uri="{BB962C8B-B14F-4D97-AF65-F5344CB8AC3E}">
        <p14:creationId xmlns:p14="http://schemas.microsoft.com/office/powerpoint/2010/main" val="73766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E93494A-43C0-4A03-A6D5-A4AE40AFC9B8}" type="slidenum">
              <a:rPr lang="de-DE" sz="1200">
                <a:solidFill>
                  <a:srgbClr val="000000"/>
                </a:solidFill>
              </a:rPr>
              <a:pPr algn="r"/>
              <a:t>13</a:t>
            </a:fld>
            <a:endParaRPr lang="de-DE" sz="1200">
              <a:solidFill>
                <a:srgbClr val="000000"/>
              </a:solidFill>
            </a:endParaRPr>
          </a:p>
        </p:txBody>
      </p:sp>
      <p:sp>
        <p:nvSpPr>
          <p:cNvPr id="75779"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30A5795-639D-47D1-8437-3400C0533933}" type="slidenum">
              <a:rPr lang="en-GB" sz="1300">
                <a:solidFill>
                  <a:srgbClr val="000000"/>
                </a:solidFill>
              </a:rPr>
              <a:pPr algn="r" defTabSz="947738"/>
              <a:t>13</a:t>
            </a:fld>
            <a:endParaRPr lang="en-GB" sz="1300">
              <a:solidFill>
                <a:srgbClr val="000000"/>
              </a:solidFill>
            </a:endParaRPr>
          </a:p>
        </p:txBody>
      </p:sp>
      <p:sp>
        <p:nvSpPr>
          <p:cNvPr id="75780" name="Rectangle 2"/>
          <p:cNvSpPr>
            <a:spLocks noGrp="1" noRot="1" noChangeAspect="1" noChangeArrowheads="1" noTextEdit="1"/>
          </p:cNvSpPr>
          <p:nvPr>
            <p:ph type="sldImg"/>
          </p:nvPr>
        </p:nvSpPr>
        <p:spPr>
          <a:xfrm>
            <a:off x="1143000" y="685800"/>
            <a:ext cx="4573588" cy="3430588"/>
          </a:xfrm>
          <a:ln/>
        </p:spPr>
      </p:sp>
      <p:sp>
        <p:nvSpPr>
          <p:cNvPr id="75781"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74220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6A348C-7A8B-41B7-8CA4-BDB84AD7A2C4}" type="slidenum">
              <a:rPr lang="de-DE" sz="1200">
                <a:solidFill>
                  <a:srgbClr val="000000"/>
                </a:solidFill>
              </a:rPr>
              <a:pPr algn="r"/>
              <a:t>14</a:t>
            </a:fld>
            <a:endParaRPr lang="de-DE" sz="1200">
              <a:solidFill>
                <a:srgbClr val="000000"/>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0637239-7256-432B-A6EC-4AE934C3FCE1}" type="slidenum">
              <a:rPr lang="en-GB" sz="1300">
                <a:solidFill>
                  <a:srgbClr val="000000"/>
                </a:solidFill>
              </a:rPr>
              <a:pPr algn="r" defTabSz="947738"/>
              <a:t>14</a:t>
            </a:fld>
            <a:endParaRPr lang="en-GB" sz="1300">
              <a:solidFill>
                <a:srgbClr val="000000"/>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6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2484367F-FEFB-461F-A329-9470D3ABB05E}" type="slidenum">
              <a:rPr lang="tr-TR" altLang="tr-TR"/>
              <a:pPr/>
              <a:t>22</a:t>
            </a:fld>
            <a:endParaRPr lang="tr-TR" altLang="tr-TR"/>
          </a:p>
        </p:txBody>
      </p:sp>
      <p:sp>
        <p:nvSpPr>
          <p:cNvPr id="62467" name="Rectangle 7"/>
          <p:cNvSpPr txBox="1">
            <a:spLocks noGrp="1" noChangeArrowheads="1"/>
          </p:cNvSpPr>
          <p:nvPr/>
        </p:nvSpPr>
        <p:spPr bwMode="auto">
          <a:xfrm>
            <a:off x="3892550" y="8651875"/>
            <a:ext cx="2946400" cy="493713"/>
          </a:xfrm>
          <a:prstGeom prst="rect">
            <a:avLst/>
          </a:prstGeom>
          <a:noFill/>
          <a:ln w="9525">
            <a:noFill/>
            <a:miter lim="800000"/>
            <a:headEnd/>
            <a:tailEnd/>
          </a:ln>
        </p:spPr>
        <p:txBody>
          <a:bodyPr lIns="19256" tIns="0" rIns="19256" bIns="0" anchor="b"/>
          <a:lstStyle/>
          <a:p>
            <a:pPr algn="r" defTabSz="939800"/>
            <a:fld id="{FE59C0EB-6C45-4C13-BD0A-C844ED496B9A}" type="slidenum">
              <a:rPr lang="tr-TR" altLang="tr-TR" sz="1000" i="1">
                <a:latin typeface="Times New Roman" pitchFamily="18" charset="0"/>
              </a:rPr>
              <a:pPr algn="r" defTabSz="939800"/>
              <a:t>22</a:t>
            </a:fld>
            <a:endParaRPr lang="tr-TR" altLang="tr-TR" sz="1000" i="1">
              <a:latin typeface="Times New Roman" pitchFamily="18" charset="0"/>
            </a:endParaRPr>
          </a:p>
        </p:txBody>
      </p:sp>
      <p:sp>
        <p:nvSpPr>
          <p:cNvPr id="62468" name="Rectangle 2"/>
          <p:cNvSpPr>
            <a:spLocks noGrp="1" noRot="1" noChangeAspect="1" noChangeArrowheads="1" noTextEdit="1"/>
          </p:cNvSpPr>
          <p:nvPr>
            <p:ph type="sldImg"/>
          </p:nvPr>
        </p:nvSpPr>
        <p:spPr bwMode="auto">
          <a:xfrm>
            <a:off x="1187450" y="711200"/>
            <a:ext cx="4483100" cy="3362325"/>
          </a:xfrm>
          <a:noFill/>
          <a:ln>
            <a:solidFill>
              <a:srgbClr val="000000"/>
            </a:solidFill>
            <a:miter lim="800000"/>
            <a:headEnd/>
            <a:tailEnd/>
          </a:ln>
        </p:spPr>
      </p:sp>
      <p:sp>
        <p:nvSpPr>
          <p:cNvPr id="62469" name="Rectangle 3"/>
          <p:cNvSpPr>
            <a:spLocks noGrp="1" noChangeArrowheads="1"/>
          </p:cNvSpPr>
          <p:nvPr>
            <p:ph type="body" idx="1"/>
          </p:nvPr>
        </p:nvSpPr>
        <p:spPr bwMode="auto">
          <a:xfrm>
            <a:off x="914400" y="4343400"/>
            <a:ext cx="5029200" cy="4114800"/>
          </a:xfrm>
          <a:noFill/>
        </p:spPr>
        <p:txBody>
          <a:bodyPr lIns="93069" tIns="46535" rIns="93069" bIns="46535"/>
          <a:lstStyle/>
          <a:p>
            <a:pPr defTabSz="930275" eaLnBrk="1" hangingPunct="1">
              <a:spcBef>
                <a:spcPct val="0"/>
              </a:spcBef>
            </a:pPr>
            <a:endParaRPr lang="tr-TR" altLang="tr-TR" smtClean="0"/>
          </a:p>
        </p:txBody>
      </p:sp>
    </p:spTree>
    <p:extLst>
      <p:ext uri="{BB962C8B-B14F-4D97-AF65-F5344CB8AC3E}">
        <p14:creationId xmlns:p14="http://schemas.microsoft.com/office/powerpoint/2010/main" val="300628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FF91725B-A735-42EE-B923-AB837A1C0358}" type="slidenum">
              <a:rPr lang="tr-TR" altLang="tr-TR"/>
              <a:pPr/>
              <a:t>23</a:t>
            </a:fld>
            <a:endParaRPr lang="tr-TR" altLang="tr-TR"/>
          </a:p>
        </p:txBody>
      </p:sp>
      <p:sp>
        <p:nvSpPr>
          <p:cNvPr id="82947" name="Rectangle 7"/>
          <p:cNvSpPr txBox="1">
            <a:spLocks noGrp="1" noChangeArrowheads="1"/>
          </p:cNvSpPr>
          <p:nvPr/>
        </p:nvSpPr>
        <p:spPr bwMode="auto">
          <a:xfrm>
            <a:off x="3892550" y="8651875"/>
            <a:ext cx="2946400" cy="493713"/>
          </a:xfrm>
          <a:prstGeom prst="rect">
            <a:avLst/>
          </a:prstGeom>
          <a:noFill/>
          <a:ln w="9525">
            <a:noFill/>
            <a:miter lim="800000"/>
            <a:headEnd/>
            <a:tailEnd/>
          </a:ln>
        </p:spPr>
        <p:txBody>
          <a:bodyPr lIns="19256" tIns="0" rIns="19256" bIns="0" anchor="b"/>
          <a:lstStyle/>
          <a:p>
            <a:pPr algn="r" defTabSz="939800"/>
            <a:fld id="{5AFCC5D0-F720-4A84-B6D1-CA604AC070DB}" type="slidenum">
              <a:rPr lang="tr-TR" altLang="tr-TR" sz="1000" i="1">
                <a:latin typeface="Times New Roman" pitchFamily="18" charset="0"/>
              </a:rPr>
              <a:pPr algn="r" defTabSz="939800"/>
              <a:t>23</a:t>
            </a:fld>
            <a:endParaRPr lang="tr-TR" altLang="tr-TR" sz="1000" i="1">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87450" y="711200"/>
            <a:ext cx="4483100" cy="3362325"/>
          </a:xfrm>
          <a:noFill/>
          <a:ln>
            <a:solidFill>
              <a:srgbClr val="000000"/>
            </a:solidFill>
            <a:miter lim="800000"/>
            <a:headEnd/>
            <a:tailEnd/>
          </a:ln>
        </p:spPr>
      </p:sp>
      <p:sp>
        <p:nvSpPr>
          <p:cNvPr id="82949" name="Rectangle 3"/>
          <p:cNvSpPr>
            <a:spLocks noGrp="1" noChangeArrowheads="1"/>
          </p:cNvSpPr>
          <p:nvPr>
            <p:ph type="body" idx="1"/>
          </p:nvPr>
        </p:nvSpPr>
        <p:spPr bwMode="auto">
          <a:xfrm>
            <a:off x="914400" y="4343400"/>
            <a:ext cx="5029200" cy="4114800"/>
          </a:xfrm>
          <a:noFill/>
        </p:spPr>
        <p:txBody>
          <a:bodyPr lIns="93069" tIns="46535" rIns="93069" bIns="46535"/>
          <a:lstStyle/>
          <a:p>
            <a:pPr defTabSz="930275" eaLnBrk="1" hangingPunct="1">
              <a:spcBef>
                <a:spcPct val="0"/>
              </a:spcBef>
            </a:pPr>
            <a:endParaRPr lang="tr-TR" altLang="tr-TR" smtClean="0"/>
          </a:p>
        </p:txBody>
      </p:sp>
    </p:spTree>
    <p:extLst>
      <p:ext uri="{BB962C8B-B14F-4D97-AF65-F5344CB8AC3E}">
        <p14:creationId xmlns:p14="http://schemas.microsoft.com/office/powerpoint/2010/main" val="237910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extLst>
      <p:ext uri="{BB962C8B-B14F-4D97-AF65-F5344CB8AC3E}">
        <p14:creationId xmlns:p14="http://schemas.microsoft.com/office/powerpoint/2010/main" val="285537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21323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7938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CE82C344-6CD4-4C30-AA4F-C91D30D4D97F}" type="datetimeFigureOut">
              <a:rPr lang="tr-TR" smtClean="0"/>
              <a:pPr/>
              <a:t>24.11.2025</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8CD66BB6-75B5-4B0E-8B0C-236DBBC0B1A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CE82C344-6CD4-4C30-AA4F-C91D30D4D97F}" type="datetimeFigureOut">
              <a:rPr lang="tr-TR" smtClean="0"/>
              <a:pPr/>
              <a:t>24.11.2025</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CE82C344-6CD4-4C30-AA4F-C91D30D4D97F}" type="datetimeFigureOut">
              <a:rPr lang="tr-TR" smtClean="0"/>
              <a:pPr/>
              <a:t>24.11.2025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8CD66BB6-75B5-4B0E-8B0C-236DBBC0B1A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CE82C344-6CD4-4C30-AA4F-C91D30D4D97F}" type="datetimeFigureOut">
              <a:rPr lang="tr-TR" smtClean="0"/>
              <a:pPr/>
              <a:t>24.11.2025</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8CD66BB6-75B5-4B0E-8B0C-236DBBC0B1AA}"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E82C344-6CD4-4C30-AA4F-C91D30D4D97F}" type="datetimeFigureOut">
              <a:rPr lang="tr-TR" smtClean="0"/>
              <a:pPr/>
              <a:t>24.11.2025</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CD66BB6-75B5-4B0E-8B0C-236DBBC0B1A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1/16/D-W016_Warnung_vor_Biogefaehrdung_ty.sv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43608" y="836712"/>
            <a:ext cx="7272808" cy="1872208"/>
          </a:xfrm>
        </p:spPr>
        <p:style>
          <a:lnRef idx="2">
            <a:schemeClr val="accent1"/>
          </a:lnRef>
          <a:fillRef idx="1">
            <a:schemeClr val="lt1"/>
          </a:fillRef>
          <a:effectRef idx="0">
            <a:schemeClr val="accent1"/>
          </a:effectRef>
          <a:fontRef idx="minor">
            <a:schemeClr val="dk1"/>
          </a:fontRef>
        </p:style>
        <p:txBody>
          <a:bodyPr>
            <a:normAutofit/>
          </a:bodyPr>
          <a:lstStyle/>
          <a:p>
            <a:pPr algn="ctr"/>
            <a:endParaRPr lang="tr-TR" sz="3900" b="1" dirty="0" smtClean="0">
              <a:ln w="22225">
                <a:solidFill>
                  <a:schemeClr val="accent2"/>
                </a:solidFill>
                <a:prstDash val="solid"/>
              </a:ln>
              <a:solidFill>
                <a:schemeClr val="accent2">
                  <a:lumMod val="40000"/>
                  <a:lumOff val="60000"/>
                </a:schemeClr>
              </a:solidFill>
            </a:endParaRPr>
          </a:p>
          <a:p>
            <a:pPr algn="ctr"/>
            <a:r>
              <a:rPr lang="tr-TR" sz="3900" b="1" dirty="0" smtClean="0">
                <a:ln w="22225">
                  <a:solidFill>
                    <a:schemeClr val="accent2"/>
                  </a:solidFill>
                  <a:prstDash val="solid"/>
                </a:ln>
                <a:solidFill>
                  <a:schemeClr val="accent2">
                    <a:lumMod val="40000"/>
                    <a:lumOff val="60000"/>
                  </a:schemeClr>
                </a:solidFill>
              </a:rPr>
              <a:t>BİYOLOJİK RİSK ETMENLERİ</a:t>
            </a:r>
            <a:endParaRPr lang="tr-TR" sz="3900" b="1" dirty="0">
              <a:ln w="22225">
                <a:solidFill>
                  <a:schemeClr val="accent2"/>
                </a:solidFill>
                <a:prstDash val="solid"/>
              </a:ln>
              <a:solidFill>
                <a:schemeClr val="accent2">
                  <a:lumMod val="40000"/>
                  <a:lumOff val="6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3672408"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51548"/>
            <a:ext cx="3600400" cy="256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8229600" cy="4827992"/>
          </a:xfrm>
        </p:spPr>
        <p:txBody>
          <a:bodyPr>
            <a:noAutofit/>
          </a:bodyPr>
          <a:lstStyle/>
          <a:p>
            <a:pPr>
              <a:buFont typeface="Wingdings" pitchFamily="2" charset="2"/>
              <a:buChar char="Ø"/>
            </a:pPr>
            <a:r>
              <a:rPr lang="tr-TR" sz="1400" dirty="0" smtClean="0">
                <a:latin typeface="Comic Sans MS" pitchFamily="66" charset="0"/>
              </a:rPr>
              <a:t>Tarım Ürünün yetiştirilmesi ve hasadı,</a:t>
            </a:r>
          </a:p>
          <a:p>
            <a:pPr>
              <a:buFont typeface="Wingdings" pitchFamily="2" charset="2"/>
              <a:buChar char="Ø"/>
            </a:pPr>
            <a:r>
              <a:rPr lang="tr-TR" sz="1400" dirty="0" smtClean="0">
                <a:latin typeface="Comic Sans MS" pitchFamily="66" charset="0"/>
              </a:rPr>
              <a:t> Hayvancılık, Ormancılık, Balıkçılık</a:t>
            </a:r>
          </a:p>
          <a:p>
            <a:pPr>
              <a:buFont typeface="Wingdings" pitchFamily="2" charset="2"/>
              <a:buChar char="Ø"/>
            </a:pPr>
            <a:r>
              <a:rPr lang="tr-TR" sz="1400" dirty="0" smtClean="0">
                <a:latin typeface="Comic Sans MS" pitchFamily="66" charset="0"/>
              </a:rPr>
              <a:t> Tarım ürünleri Gıda paketleme</a:t>
            </a:r>
          </a:p>
          <a:p>
            <a:pPr>
              <a:buFont typeface="Wingdings" pitchFamily="2" charset="2"/>
              <a:buChar char="Ø"/>
            </a:pPr>
            <a:r>
              <a:rPr lang="tr-TR" sz="1400" dirty="0" smtClean="0">
                <a:latin typeface="Comic Sans MS" pitchFamily="66" charset="0"/>
              </a:rPr>
              <a:t> Depolama: tahıl siloları, tütün ve diğerleri</a:t>
            </a:r>
          </a:p>
          <a:p>
            <a:pPr>
              <a:buFont typeface="Wingdings" pitchFamily="2" charset="2"/>
              <a:buChar char="Ø"/>
            </a:pPr>
            <a:r>
              <a:rPr lang="tr-TR" sz="1400" dirty="0" smtClean="0">
                <a:latin typeface="Comic Sans MS" pitchFamily="66" charset="0"/>
              </a:rPr>
              <a:t> Hayvan tüyleri ve derilerinin işlenmesi</a:t>
            </a:r>
          </a:p>
          <a:p>
            <a:pPr>
              <a:buFont typeface="Wingdings" pitchFamily="2" charset="2"/>
              <a:buChar char="Ø"/>
            </a:pPr>
            <a:r>
              <a:rPr lang="tr-TR" sz="1400" dirty="0" smtClean="0">
                <a:latin typeface="Comic Sans MS" pitchFamily="66" charset="0"/>
              </a:rPr>
              <a:t>Tekstil fabrikaları</a:t>
            </a:r>
          </a:p>
          <a:p>
            <a:pPr>
              <a:buFont typeface="Wingdings" pitchFamily="2" charset="2"/>
              <a:buChar char="Ø"/>
            </a:pPr>
            <a:r>
              <a:rPr lang="tr-TR" sz="1400" dirty="0" smtClean="0">
                <a:latin typeface="Comic Sans MS" pitchFamily="66" charset="0"/>
              </a:rPr>
              <a:t> Ağaç işleme: marangozhaneler</a:t>
            </a:r>
          </a:p>
          <a:p>
            <a:pPr>
              <a:buFont typeface="Wingdings" pitchFamily="2" charset="2"/>
              <a:buChar char="Ø"/>
            </a:pPr>
            <a:r>
              <a:rPr lang="tr-TR" sz="1400" dirty="0" smtClean="0">
                <a:latin typeface="Comic Sans MS" pitchFamily="66" charset="0"/>
              </a:rPr>
              <a:t> </a:t>
            </a:r>
            <a:r>
              <a:rPr lang="tr-TR" sz="1400" dirty="0" err="1" smtClean="0">
                <a:latin typeface="Comic Sans MS" pitchFamily="66" charset="0"/>
              </a:rPr>
              <a:t>Laboratuvar</a:t>
            </a:r>
            <a:r>
              <a:rPr lang="tr-TR" sz="1400" dirty="0" smtClean="0">
                <a:latin typeface="Comic Sans MS" pitchFamily="66" charset="0"/>
              </a:rPr>
              <a:t> hayvanlarının bakımı</a:t>
            </a:r>
          </a:p>
          <a:p>
            <a:pPr>
              <a:buFont typeface="Wingdings" pitchFamily="2" charset="2"/>
              <a:buChar char="Ø"/>
            </a:pPr>
            <a:r>
              <a:rPr lang="tr-TR" sz="1400" dirty="0" smtClean="0">
                <a:latin typeface="Comic Sans MS" pitchFamily="66" charset="0"/>
              </a:rPr>
              <a:t> Sağlık bakımı Hasta bakımı: tıbbi ve </a:t>
            </a:r>
            <a:r>
              <a:rPr lang="tr-TR" sz="1400" dirty="0" err="1" smtClean="0">
                <a:latin typeface="Comic Sans MS" pitchFamily="66" charset="0"/>
              </a:rPr>
              <a:t>dental</a:t>
            </a:r>
            <a:endParaRPr lang="tr-TR" sz="1400" dirty="0" smtClean="0">
              <a:latin typeface="Comic Sans MS" pitchFamily="66" charset="0"/>
            </a:endParaRPr>
          </a:p>
          <a:p>
            <a:pPr>
              <a:buFont typeface="Wingdings" pitchFamily="2" charset="2"/>
              <a:buChar char="Ø"/>
            </a:pPr>
            <a:r>
              <a:rPr lang="tr-TR" sz="1400" dirty="0" smtClean="0">
                <a:latin typeface="Comic Sans MS" pitchFamily="66" charset="0"/>
              </a:rPr>
              <a:t> Kişisel bakım Saç bakımı, vücut bakımı</a:t>
            </a:r>
          </a:p>
          <a:p>
            <a:pPr>
              <a:buFont typeface="Wingdings" pitchFamily="2" charset="2"/>
              <a:buChar char="Ø"/>
            </a:pPr>
            <a:r>
              <a:rPr lang="tr-TR" sz="1400" dirty="0" smtClean="0">
                <a:latin typeface="Comic Sans MS" pitchFamily="66" charset="0"/>
              </a:rPr>
              <a:t> </a:t>
            </a:r>
            <a:r>
              <a:rPr lang="tr-TR" sz="1400" dirty="0" err="1" smtClean="0">
                <a:latin typeface="Comic Sans MS" pitchFamily="66" charset="0"/>
              </a:rPr>
              <a:t>Biyoteknoloji</a:t>
            </a:r>
            <a:r>
              <a:rPr lang="tr-TR" sz="1400" dirty="0" smtClean="0">
                <a:latin typeface="Comic Sans MS" pitchFamily="66" charset="0"/>
              </a:rPr>
              <a:t> Üretim işlemleri</a:t>
            </a:r>
          </a:p>
          <a:p>
            <a:pPr>
              <a:buFont typeface="Wingdings" pitchFamily="2" charset="2"/>
              <a:buChar char="Ø"/>
            </a:pPr>
            <a:r>
              <a:rPr lang="tr-TR" sz="1400" dirty="0" smtClean="0">
                <a:latin typeface="Comic Sans MS" pitchFamily="66" charset="0"/>
              </a:rPr>
              <a:t> </a:t>
            </a:r>
            <a:r>
              <a:rPr lang="tr-TR" sz="1400" dirty="0" err="1" smtClean="0">
                <a:latin typeface="Comic Sans MS" pitchFamily="66" charset="0"/>
              </a:rPr>
              <a:t>Farmasötik</a:t>
            </a:r>
            <a:endParaRPr lang="tr-TR" sz="1400" dirty="0" smtClean="0">
              <a:latin typeface="Comic Sans MS" pitchFamily="66" charset="0"/>
            </a:endParaRPr>
          </a:p>
          <a:p>
            <a:pPr>
              <a:buFont typeface="Wingdings" pitchFamily="2" charset="2"/>
              <a:buChar char="Ø"/>
            </a:pPr>
            <a:r>
              <a:rPr lang="tr-TR" sz="1400" dirty="0" smtClean="0">
                <a:latin typeface="Comic Sans MS" pitchFamily="66" charset="0"/>
              </a:rPr>
              <a:t> Klinik ve araştırma </a:t>
            </a:r>
            <a:r>
              <a:rPr lang="tr-TR" sz="1400" dirty="0" err="1" smtClean="0">
                <a:latin typeface="Comic Sans MS" pitchFamily="66" charset="0"/>
              </a:rPr>
              <a:t>lab</a:t>
            </a:r>
            <a:endParaRPr lang="tr-TR" sz="1400" dirty="0" smtClean="0">
              <a:latin typeface="Comic Sans MS" pitchFamily="66" charset="0"/>
            </a:endParaRPr>
          </a:p>
          <a:p>
            <a:pPr>
              <a:buFont typeface="Wingdings" pitchFamily="2" charset="2"/>
              <a:buChar char="Ø"/>
            </a:pPr>
            <a:r>
              <a:rPr lang="tr-TR" sz="1400" dirty="0" smtClean="0">
                <a:latin typeface="Comic Sans MS" pitchFamily="66" charset="0"/>
              </a:rPr>
              <a:t> Günlük bakım merkezleri</a:t>
            </a:r>
          </a:p>
          <a:p>
            <a:pPr>
              <a:buFont typeface="Wingdings" pitchFamily="2" charset="2"/>
              <a:buChar char="Ø"/>
            </a:pPr>
            <a:r>
              <a:rPr lang="tr-TR" sz="1400" dirty="0" smtClean="0">
                <a:latin typeface="Comic Sans MS" pitchFamily="66" charset="0"/>
              </a:rPr>
              <a:t> Bina onarımı</a:t>
            </a:r>
          </a:p>
          <a:p>
            <a:pPr>
              <a:buFont typeface="Wingdings" pitchFamily="2" charset="2"/>
              <a:buChar char="Ø"/>
            </a:pPr>
            <a:r>
              <a:rPr lang="tr-TR" sz="1400" dirty="0" smtClean="0">
                <a:latin typeface="Comic Sans MS" pitchFamily="66" charset="0"/>
              </a:rPr>
              <a:t> Katı ve sıvı atıkların yok edilmesi</a:t>
            </a:r>
          </a:p>
          <a:p>
            <a:pPr>
              <a:buFont typeface="Wingdings" pitchFamily="2" charset="2"/>
              <a:buChar char="Ø"/>
            </a:pPr>
            <a:r>
              <a:rPr lang="tr-TR" sz="1400" dirty="0" smtClean="0">
                <a:latin typeface="Comic Sans MS" pitchFamily="66" charset="0"/>
              </a:rPr>
              <a:t>Endüstriyel atıkların yok edilmesi</a:t>
            </a:r>
            <a:endParaRPr lang="tr-TR" sz="1400" dirty="0">
              <a:latin typeface="Comic Sans MS" pitchFamily="66" charset="0"/>
            </a:endParaRPr>
          </a:p>
        </p:txBody>
      </p:sp>
      <p:sp>
        <p:nvSpPr>
          <p:cNvPr id="3" name="2 Başlık"/>
          <p:cNvSpPr>
            <a:spLocks noGrp="1"/>
          </p:cNvSpPr>
          <p:nvPr>
            <p:ph type="title"/>
          </p:nvPr>
        </p:nvSpPr>
        <p:spPr>
          <a:xfrm>
            <a:off x="1763688" y="476672"/>
            <a:ext cx="7115196" cy="1143000"/>
          </a:xfrm>
        </p:spPr>
        <p:txBody>
          <a:bodyPr>
            <a:normAutofit fontScale="90000"/>
          </a:bodyPr>
          <a:lstStyle/>
          <a:p>
            <a:r>
              <a:rPr lang="tr-TR" sz="3100" dirty="0" smtClean="0">
                <a:solidFill>
                  <a:schemeClr val="bg2">
                    <a:lumMod val="50000"/>
                  </a:schemeClr>
                </a:solidFill>
                <a:latin typeface="Comic Sans MS" pitchFamily="66" charset="0"/>
              </a:rPr>
              <a:t>MESLEKİ BİYOLOJİK RİSKLERE MARUZ KALINAN SEKTÖRLER</a:t>
            </a:r>
            <a:r>
              <a:rPr lang="tr-TR" dirty="0" smtClean="0"/>
              <a:t/>
            </a:r>
            <a:br>
              <a:rPr lang="tr-TR" dirty="0" smtClean="0"/>
            </a:br>
            <a:endParaRPr lang="tr-TR" dirty="0"/>
          </a:p>
        </p:txBody>
      </p:sp>
      <p:pic>
        <p:nvPicPr>
          <p:cNvPr id="5" name="4 Resim" descr="https://encrypted-tbn1.gstatic.com/images?q=tbn:ANd9GcS2WuexFRid-458T3Ria6wm5yN6NO05_z94QCSSwtbU-71zBZ1Z"/>
          <p:cNvPicPr/>
          <p:nvPr/>
        </p:nvPicPr>
        <p:blipFill>
          <a:blip r:embed="rId2" cstate="print"/>
          <a:srcRect/>
          <a:stretch>
            <a:fillRect/>
          </a:stretch>
        </p:blipFill>
        <p:spPr bwMode="auto">
          <a:xfrm>
            <a:off x="6357950" y="1357298"/>
            <a:ext cx="2245995" cy="1714512"/>
          </a:xfrm>
          <a:prstGeom prst="rect">
            <a:avLst/>
          </a:prstGeom>
          <a:noFill/>
          <a:ln w="9525">
            <a:noFill/>
            <a:miter lim="800000"/>
            <a:headEnd/>
            <a:tailEnd/>
          </a:ln>
        </p:spPr>
      </p:pic>
      <p:pic>
        <p:nvPicPr>
          <p:cNvPr id="6" name="5 Resim" descr="https://encrypted-tbn3.gstatic.com/images?q=tbn:ANd9GcQ62MAJXkytSlsjbj7OmEy_S-jcSbYbg0veQsulkIzVbhP0KjnP"/>
          <p:cNvPicPr/>
          <p:nvPr/>
        </p:nvPicPr>
        <p:blipFill>
          <a:blip r:embed="rId3" cstate="print"/>
          <a:srcRect/>
          <a:stretch>
            <a:fillRect/>
          </a:stretch>
        </p:blipFill>
        <p:spPr bwMode="auto">
          <a:xfrm>
            <a:off x="6072198" y="3214686"/>
            <a:ext cx="2523490" cy="1814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276872"/>
            <a:ext cx="8229600" cy="3730419"/>
          </a:xfrm>
        </p:spPr>
        <p:txBody>
          <a:bodyPr/>
          <a:lstStyle/>
          <a:p>
            <a:pPr>
              <a:buFont typeface="Wingdings" pitchFamily="2" charset="2"/>
              <a:buChar char="Ø"/>
            </a:pPr>
            <a:r>
              <a:rPr lang="tr-TR" sz="2400" b="1" dirty="0" smtClean="0">
                <a:solidFill>
                  <a:schemeClr val="bg2">
                    <a:lumMod val="50000"/>
                  </a:schemeClr>
                </a:solidFill>
                <a:latin typeface="Comic Sans MS" pitchFamily="66" charset="0"/>
              </a:rPr>
              <a:t>Hastane çalışanları:                                                       </a:t>
            </a:r>
            <a:r>
              <a:rPr lang="tr-TR" sz="2400" b="1" dirty="0" smtClean="0">
                <a:latin typeface="Comic Sans MS" pitchFamily="66" charset="0"/>
              </a:rPr>
              <a:t>HIV, Hepatit B, </a:t>
            </a:r>
            <a:r>
              <a:rPr lang="tr-TR" sz="2400" b="1" dirty="0" err="1" smtClean="0">
                <a:latin typeface="Comic Sans MS" pitchFamily="66" charset="0"/>
              </a:rPr>
              <a:t>Herpes</a:t>
            </a:r>
            <a:r>
              <a:rPr lang="tr-TR" sz="2400" b="1" dirty="0" smtClean="0">
                <a:latin typeface="Comic Sans MS" pitchFamily="66" charset="0"/>
              </a:rPr>
              <a:t> </a:t>
            </a:r>
            <a:r>
              <a:rPr lang="tr-TR" sz="2400" dirty="0" smtClean="0">
                <a:latin typeface="Comic Sans MS" pitchFamily="66" charset="0"/>
              </a:rPr>
              <a:t>virüs, </a:t>
            </a:r>
            <a:r>
              <a:rPr lang="tr-TR" sz="2400" dirty="0" err="1" smtClean="0">
                <a:latin typeface="Comic Sans MS" pitchFamily="66" charset="0"/>
              </a:rPr>
              <a:t>Rubella</a:t>
            </a:r>
            <a:r>
              <a:rPr lang="tr-TR" sz="2400" dirty="0" smtClean="0">
                <a:latin typeface="Comic Sans MS" pitchFamily="66" charset="0"/>
              </a:rPr>
              <a:t> ve </a:t>
            </a:r>
            <a:r>
              <a:rPr lang="tr-TR" sz="2400" dirty="0" err="1" smtClean="0">
                <a:latin typeface="Comic Sans MS" pitchFamily="66" charset="0"/>
              </a:rPr>
              <a:t>Tbc</a:t>
            </a:r>
            <a:r>
              <a:rPr lang="tr-TR" sz="2400" dirty="0" smtClean="0">
                <a:latin typeface="Comic Sans MS" pitchFamily="66" charset="0"/>
              </a:rPr>
              <a:t>.</a:t>
            </a:r>
          </a:p>
          <a:p>
            <a:pPr>
              <a:buFont typeface="Wingdings" pitchFamily="2" charset="2"/>
              <a:buChar char="Ø"/>
            </a:pPr>
            <a:r>
              <a:rPr lang="tr-TR" sz="2400" b="1" dirty="0" smtClean="0">
                <a:solidFill>
                  <a:schemeClr val="bg2">
                    <a:lumMod val="50000"/>
                  </a:schemeClr>
                </a:solidFill>
                <a:latin typeface="Comic Sans MS" pitchFamily="66" charset="0"/>
              </a:rPr>
              <a:t>Tarım sektöründe çalışanlar:                                </a:t>
            </a:r>
            <a:r>
              <a:rPr lang="tr-TR" sz="2400" b="1" dirty="0" err="1" smtClean="0">
                <a:latin typeface="Comic Sans MS" pitchFamily="66" charset="0"/>
              </a:rPr>
              <a:t>Kr</a:t>
            </a:r>
            <a:r>
              <a:rPr lang="tr-TR" sz="2400" b="1" dirty="0" smtClean="0">
                <a:latin typeface="Comic Sans MS" pitchFamily="66" charset="0"/>
              </a:rPr>
              <a:t>. Bronşit, astım,</a:t>
            </a:r>
            <a:r>
              <a:rPr lang="tr-TR" sz="2400" dirty="0" err="1" smtClean="0">
                <a:latin typeface="Comic Sans MS" pitchFamily="66" charset="0"/>
              </a:rPr>
              <a:t>hipersensitif</a:t>
            </a:r>
            <a:r>
              <a:rPr lang="tr-TR" sz="2400" dirty="0" smtClean="0">
                <a:latin typeface="Comic Sans MS" pitchFamily="66" charset="0"/>
              </a:rPr>
              <a:t> </a:t>
            </a:r>
            <a:r>
              <a:rPr lang="tr-TR" sz="2400" dirty="0" err="1" smtClean="0">
                <a:latin typeface="Comic Sans MS" pitchFamily="66" charset="0"/>
              </a:rPr>
              <a:t>pnömoni</a:t>
            </a:r>
            <a:r>
              <a:rPr lang="tr-TR" sz="2400" dirty="0" smtClean="0">
                <a:latin typeface="Comic Sans MS" pitchFamily="66" charset="0"/>
              </a:rPr>
              <a:t>, organik toz sendromu,KOAH, </a:t>
            </a:r>
            <a:r>
              <a:rPr lang="tr-TR" sz="2400" dirty="0" err="1" smtClean="0">
                <a:latin typeface="Comic Sans MS" pitchFamily="66" charset="0"/>
              </a:rPr>
              <a:t>konjunktivit</a:t>
            </a:r>
            <a:r>
              <a:rPr lang="tr-TR" sz="2400" dirty="0" smtClean="0">
                <a:latin typeface="Comic Sans MS" pitchFamily="66" charset="0"/>
              </a:rPr>
              <a:t>, </a:t>
            </a:r>
            <a:r>
              <a:rPr lang="tr-TR" sz="2400" dirty="0" err="1" smtClean="0">
                <a:latin typeface="Comic Sans MS" pitchFamily="66" charset="0"/>
              </a:rPr>
              <a:t>rinit</a:t>
            </a:r>
            <a:r>
              <a:rPr lang="tr-TR" sz="2400" dirty="0" smtClean="0">
                <a:latin typeface="Comic Sans MS" pitchFamily="66" charset="0"/>
              </a:rPr>
              <a:t>, alerjik dermatit</a:t>
            </a:r>
            <a:r>
              <a:rPr lang="tr-TR" dirty="0" smtClean="0"/>
              <a:t>.</a:t>
            </a:r>
            <a:endParaRPr lang="tr-TR" dirty="0"/>
          </a:p>
        </p:txBody>
      </p:sp>
      <p:sp>
        <p:nvSpPr>
          <p:cNvPr id="3" name="2 Başlık"/>
          <p:cNvSpPr>
            <a:spLocks noGrp="1"/>
          </p:cNvSpPr>
          <p:nvPr>
            <p:ph type="title"/>
          </p:nvPr>
        </p:nvSpPr>
        <p:spPr>
          <a:xfrm>
            <a:off x="457200" y="692696"/>
            <a:ext cx="8435280" cy="1143000"/>
          </a:xfrm>
        </p:spPr>
        <p:txBody>
          <a:bodyPr>
            <a:normAutofit/>
          </a:bodyPr>
          <a:lstStyle/>
          <a:p>
            <a:r>
              <a:rPr lang="tr-TR" sz="2800" dirty="0" smtClean="0">
                <a:solidFill>
                  <a:schemeClr val="bg2">
                    <a:lumMod val="50000"/>
                  </a:schemeClr>
                </a:solidFill>
                <a:latin typeface="Comic Sans MS" pitchFamily="66" charset="0"/>
              </a:rPr>
              <a:t>BİYOLOJİK RİSK ETMENLERİNE MARUZİYET</a:t>
            </a:r>
            <a:endParaRPr lang="tr-TR" sz="2800" dirty="0">
              <a:solidFill>
                <a:schemeClr val="bg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B55D1E89-0FA8-4DF3-8D92-FEF7D40C4B6F}" type="slidenum">
              <a:rPr lang="tr-TR"/>
              <a:pPr>
                <a:defRPr/>
              </a:pPr>
              <a:t>12</a:t>
            </a:fld>
            <a:endParaRPr lang="tr-TR"/>
          </a:p>
        </p:txBody>
      </p:sp>
      <p:sp>
        <p:nvSpPr>
          <p:cNvPr id="12291" name="Rectangle 2"/>
          <p:cNvSpPr>
            <a:spLocks noGrp="1"/>
          </p:cNvSpPr>
          <p:nvPr>
            <p:ph type="title"/>
          </p:nvPr>
        </p:nvSpPr>
        <p:spPr/>
        <p:txBody>
          <a:bodyPr/>
          <a:lstStyle/>
          <a:p>
            <a:pPr algn="l" eaLnBrk="1" hangingPunct="1"/>
            <a:r>
              <a:rPr lang="tr-TR" sz="2800" b="1" dirty="0" smtClean="0">
                <a:solidFill>
                  <a:srgbClr val="000099"/>
                </a:solidFill>
                <a:latin typeface="Comic Sans MS" pitchFamily="66" charset="0"/>
              </a:rPr>
              <a:t>Biyolojik Etmenler</a:t>
            </a:r>
          </a:p>
        </p:txBody>
      </p:sp>
      <p:sp>
        <p:nvSpPr>
          <p:cNvPr id="12292" name="Rectangle 3"/>
          <p:cNvSpPr>
            <a:spLocks noGrp="1"/>
          </p:cNvSpPr>
          <p:nvPr>
            <p:ph type="body" idx="1"/>
          </p:nvPr>
        </p:nvSpPr>
        <p:spPr>
          <a:xfrm>
            <a:off x="684213" y="1628775"/>
            <a:ext cx="8459787" cy="4525963"/>
          </a:xfrm>
        </p:spPr>
        <p:txBody>
          <a:bodyPr/>
          <a:lstStyle/>
          <a:p>
            <a:pPr marL="363538" indent="-363538" eaLnBrk="1" hangingPunct="1">
              <a:buClr>
                <a:srgbClr val="CC0000"/>
              </a:buClr>
              <a:buSzPct val="120000"/>
              <a:buFontTx/>
              <a:buNone/>
            </a:pPr>
            <a:r>
              <a:rPr lang="tr-TR" sz="2400" dirty="0" smtClean="0">
                <a:latin typeface="Comic Sans MS" pitchFamily="66" charset="0"/>
              </a:rPr>
              <a:t>Enfeksiyon hastalığının meydana gelmesi için;</a:t>
            </a:r>
          </a:p>
          <a:p>
            <a:pPr marL="363538" indent="-363538" eaLnBrk="1" hangingPunct="1">
              <a:buClr>
                <a:srgbClr val="CC0000"/>
              </a:buClr>
              <a:buSzPct val="120000"/>
              <a:buFontTx/>
              <a:buNone/>
            </a:pPr>
            <a:endParaRPr lang="tr-TR" sz="2400" dirty="0" smtClean="0">
              <a:latin typeface="Comic Sans MS" pitchFamily="66" charset="0"/>
            </a:endParaRPr>
          </a:p>
          <a:p>
            <a:pPr marL="363538" indent="-363538" eaLnBrk="1" hangingPunct="1">
              <a:buClr>
                <a:srgbClr val="CC0000"/>
              </a:buClr>
              <a:buFontTx/>
              <a:buAutoNum type="arabicPeriod"/>
            </a:pPr>
            <a:r>
              <a:rPr lang="tr-TR" sz="2400" b="1" dirty="0" smtClean="0">
                <a:solidFill>
                  <a:srgbClr val="000099"/>
                </a:solidFill>
                <a:latin typeface="Comic Sans MS" pitchFamily="66" charset="0"/>
              </a:rPr>
              <a:t>Biyolojik etmen / etken</a:t>
            </a:r>
          </a:p>
          <a:p>
            <a:pPr marL="363538" indent="-363538" eaLnBrk="1" hangingPunct="1">
              <a:buClr>
                <a:srgbClr val="CC0000"/>
              </a:buClr>
              <a:buFontTx/>
              <a:buAutoNum type="arabicPeriod"/>
            </a:pPr>
            <a:endParaRPr lang="tr-TR" sz="2400" b="1" dirty="0" smtClean="0">
              <a:solidFill>
                <a:srgbClr val="000099"/>
              </a:solidFill>
              <a:latin typeface="Comic Sans MS" pitchFamily="66" charset="0"/>
            </a:endParaRPr>
          </a:p>
          <a:p>
            <a:pPr marL="363538" indent="-363538" eaLnBrk="1" hangingPunct="1">
              <a:buClr>
                <a:srgbClr val="CC0000"/>
              </a:buClr>
              <a:buFontTx/>
              <a:buAutoNum type="arabicPeriod"/>
            </a:pPr>
            <a:r>
              <a:rPr lang="tr-TR" sz="2400" b="1" dirty="0" smtClean="0">
                <a:latin typeface="Comic Sans MS" pitchFamily="66" charset="0"/>
              </a:rPr>
              <a:t>Duyarlı (Çalışan)</a:t>
            </a:r>
          </a:p>
          <a:p>
            <a:pPr marL="363538" indent="-363538" eaLnBrk="1" hangingPunct="1">
              <a:buClr>
                <a:srgbClr val="CC0000"/>
              </a:buClr>
              <a:buFontTx/>
              <a:buAutoNum type="arabicPeriod"/>
            </a:pPr>
            <a:endParaRPr lang="tr-TR" sz="2400" b="1" dirty="0" smtClean="0">
              <a:latin typeface="Comic Sans MS" pitchFamily="66" charset="0"/>
            </a:endParaRPr>
          </a:p>
          <a:p>
            <a:pPr marL="363538" indent="-363538" eaLnBrk="1" hangingPunct="1">
              <a:buClr>
                <a:srgbClr val="CC0000"/>
              </a:buClr>
              <a:buFontTx/>
              <a:buAutoNum type="arabicPeriod"/>
            </a:pPr>
            <a:r>
              <a:rPr lang="tr-TR" sz="2400" b="1" dirty="0" smtClean="0">
                <a:solidFill>
                  <a:srgbClr val="000099"/>
                </a:solidFill>
                <a:latin typeface="Comic Sans MS" pitchFamily="66" charset="0"/>
              </a:rPr>
              <a:t>Bulaşma</a:t>
            </a:r>
            <a:r>
              <a:rPr lang="tr-TR" sz="2400" dirty="0" smtClean="0">
                <a:solidFill>
                  <a:srgbClr val="000099"/>
                </a:solidFill>
                <a:latin typeface="Comic Sans MS" pitchFamily="66" charset="0"/>
              </a:rPr>
              <a:t> </a:t>
            </a:r>
            <a:r>
              <a:rPr lang="tr-TR" sz="2400" b="1" dirty="0" err="1" smtClean="0">
                <a:solidFill>
                  <a:srgbClr val="000099"/>
                </a:solidFill>
                <a:latin typeface="Comic Sans MS" pitchFamily="66" charset="0"/>
              </a:rPr>
              <a:t>yolu’</a:t>
            </a:r>
            <a:r>
              <a:rPr lang="tr-TR" sz="2400" dirty="0" err="1" smtClean="0">
                <a:latin typeface="Comic Sans MS" pitchFamily="66" charset="0"/>
              </a:rPr>
              <a:t>na</a:t>
            </a:r>
            <a:r>
              <a:rPr lang="tr-TR" sz="2400" dirty="0" smtClean="0">
                <a:latin typeface="Comic Sans MS" pitchFamily="66" charset="0"/>
              </a:rPr>
              <a:t> gerek vardır</a:t>
            </a:r>
          </a:p>
          <a:p>
            <a:pPr marL="363538" indent="-363538" eaLnBrk="1" hangingPunct="1">
              <a:buClr>
                <a:srgbClr val="CC0000"/>
              </a:buClr>
              <a:buFontTx/>
              <a:buAutoNum type="arabicPeriod"/>
            </a:pPr>
            <a:endParaRPr lang="tr-TR" sz="2400" dirty="0" smtClean="0">
              <a:latin typeface="Comic Sans MS" pitchFamily="66" charset="0"/>
            </a:endParaRPr>
          </a:p>
          <a:p>
            <a:pPr marL="363538" indent="-363538" eaLnBrk="1" hangingPunct="1">
              <a:buClr>
                <a:srgbClr val="CC0000"/>
              </a:buClr>
              <a:buFontTx/>
              <a:buNone/>
            </a:pPr>
            <a:r>
              <a:rPr lang="tr-TR" sz="2400" dirty="0" smtClean="0">
                <a:latin typeface="Comic Sans MS" pitchFamily="66" charset="0"/>
              </a:rPr>
              <a:t> Bu </a:t>
            </a:r>
            <a:r>
              <a:rPr lang="tr-TR" sz="2400" b="1" dirty="0" smtClean="0">
                <a:solidFill>
                  <a:srgbClr val="006600"/>
                </a:solidFill>
                <a:latin typeface="Comic Sans MS" pitchFamily="66" charset="0"/>
              </a:rPr>
              <a:t>üçlü</a:t>
            </a:r>
            <a:r>
              <a:rPr lang="tr-TR" sz="2400" dirty="0" smtClean="0">
                <a:latin typeface="Comic Sans MS" pitchFamily="66" charset="0"/>
              </a:rPr>
              <a:t> etkileşime  </a:t>
            </a:r>
            <a:r>
              <a:rPr lang="tr-TR" sz="2800" b="1" dirty="0" smtClean="0">
                <a:solidFill>
                  <a:srgbClr val="CC0000"/>
                </a:solidFill>
                <a:latin typeface="Comic Sans MS" pitchFamily="66" charset="0"/>
              </a:rPr>
              <a:t>ENFEKSİYON ZİNCİRİ</a:t>
            </a:r>
            <a:r>
              <a:rPr lang="tr-TR" sz="2400" dirty="0" smtClean="0">
                <a:latin typeface="Comic Sans MS" pitchFamily="66" charset="0"/>
              </a:rPr>
              <a:t>  denmektedir</a:t>
            </a:r>
          </a:p>
          <a:p>
            <a:pPr marL="363538" indent="-363538" eaLnBrk="1" hangingPunct="1">
              <a:buClr>
                <a:srgbClr val="CC0000"/>
              </a:buClr>
              <a:buSzPct val="120000"/>
              <a:buFontTx/>
              <a:buChar char="•"/>
            </a:pPr>
            <a:endParaRPr lang="tr-TR" sz="2400" dirty="0" smtClean="0">
              <a:latin typeface="Comic Sans MS" pitchFamily="66" charset="0"/>
            </a:endParaRPr>
          </a:p>
          <a:p>
            <a:pPr marL="363538" indent="-363538" eaLnBrk="1" hangingPunct="1">
              <a:buClr>
                <a:srgbClr val="CC0000"/>
              </a:buClr>
              <a:buSzPct val="120000"/>
              <a:buFontTx/>
              <a:buChar char="•"/>
            </a:pPr>
            <a:endParaRPr lang="tr-TR"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gray">
          <a:xfrm>
            <a:off x="4464579" y="2028825"/>
            <a:ext cx="4442296" cy="869950"/>
          </a:xfrm>
          <a:prstGeom prst="rect">
            <a:avLst/>
          </a:prstGeom>
          <a:noFill/>
          <a:ln w="12700">
            <a:noFill/>
            <a:miter lim="800000"/>
            <a:headEnd/>
            <a:tailEnd/>
          </a:ln>
        </p:spPr>
        <p:txBody>
          <a:bodyPr lIns="108000" tIns="108000" rIns="144000" bIns="72000"/>
          <a:lstStyle/>
          <a:p>
            <a:pPr>
              <a:lnSpc>
                <a:spcPct val="95000"/>
              </a:lnSpc>
              <a:spcAft>
                <a:spcPts val="0"/>
              </a:spcAft>
              <a:buClr>
                <a:srgbClr val="292929"/>
              </a:buClr>
              <a:defRPr/>
            </a:pPr>
            <a:r>
              <a:rPr lang="tr-TR" sz="2000" b="1" noProof="1">
                <a:solidFill>
                  <a:srgbClr val="575757"/>
                </a:solidFill>
                <a:effectLst>
                  <a:innerShdw blurRad="63500" dist="50800" dir="8100000">
                    <a:prstClr val="black">
                      <a:alpha val="50000"/>
                    </a:prstClr>
                  </a:innerShdw>
                </a:effectLst>
                <a:latin typeface="Calibri" pitchFamily="34" charset="0"/>
                <a:cs typeface="Calibri" pitchFamily="34" charset="0"/>
              </a:rPr>
              <a:t>BULAŞMA YOLU</a:t>
            </a:r>
          </a:p>
          <a:p>
            <a:pPr>
              <a:lnSpc>
                <a:spcPct val="95000"/>
              </a:lnSpc>
              <a:spcAft>
                <a:spcPts val="0"/>
              </a:spcAft>
              <a:buClr>
                <a:srgbClr val="292929"/>
              </a:buClr>
              <a:defRPr/>
            </a:pPr>
            <a:r>
              <a:rPr lang="tr-TR" sz="1400" noProof="1">
                <a:solidFill>
                  <a:srgbClr val="575757"/>
                </a:solidFill>
                <a:effectLst>
                  <a:innerShdw blurRad="63500" dist="50800" dir="8100000">
                    <a:prstClr val="black">
                      <a:alpha val="50000"/>
                    </a:prstClr>
                  </a:innerShdw>
                </a:effectLst>
                <a:latin typeface="Calibri" pitchFamily="34" charset="0"/>
                <a:cs typeface="Calibri" pitchFamily="34" charset="0"/>
              </a:rPr>
              <a:t>(Temas, Ortak Kullanılan Maddeler, Hava ve Vektörler)</a:t>
            </a:r>
            <a:endParaRPr lang="de-DE" sz="1400" noProof="1">
              <a:solidFill>
                <a:srgbClr val="575F57"/>
              </a:solidFill>
              <a:latin typeface="Calibri" pitchFamily="34" charset="0"/>
              <a:cs typeface="Calibri" pitchFamily="34" charset="0"/>
            </a:endParaRPr>
          </a:p>
        </p:txBody>
      </p:sp>
      <p:sp>
        <p:nvSpPr>
          <p:cNvPr id="8" name="Rectangle 5"/>
          <p:cNvSpPr>
            <a:spLocks noChangeArrowheads="1"/>
          </p:cNvSpPr>
          <p:nvPr/>
        </p:nvSpPr>
        <p:spPr bwMode="gray">
          <a:xfrm>
            <a:off x="0" y="3156213"/>
            <a:ext cx="2061423" cy="869950"/>
          </a:xfrm>
          <a:prstGeom prst="rect">
            <a:avLst/>
          </a:prstGeom>
          <a:noFill/>
          <a:ln w="12700">
            <a:noFill/>
            <a:miter lim="800000"/>
            <a:headEnd/>
            <a:tailEnd/>
          </a:ln>
        </p:spPr>
        <p:txBody>
          <a:bodyPr lIns="108000" tIns="108000" rIns="144000" bIns="72000"/>
          <a:lstStyle/>
          <a:p>
            <a:pPr algn="ctr">
              <a:lnSpc>
                <a:spcPct val="95000"/>
              </a:lnSpc>
              <a:spcAft>
                <a:spcPts val="0"/>
              </a:spcAft>
              <a:buClr>
                <a:srgbClr val="292929"/>
              </a:buClr>
              <a:defRPr/>
            </a:pPr>
            <a:r>
              <a:rPr lang="tr-TR" sz="2000" b="1" noProof="1">
                <a:solidFill>
                  <a:srgbClr val="575757"/>
                </a:solidFill>
                <a:effectLst>
                  <a:innerShdw blurRad="63500" dist="50800" dir="8100000">
                    <a:prstClr val="black">
                      <a:alpha val="50000"/>
                    </a:prstClr>
                  </a:innerShdw>
                </a:effectLst>
                <a:latin typeface="Calibri" pitchFamily="34" charset="0"/>
                <a:cs typeface="Calibri" pitchFamily="34" charset="0"/>
              </a:rPr>
              <a:t>KAYNAK-ETKEN</a:t>
            </a:r>
          </a:p>
          <a:p>
            <a:pPr algn="ctr">
              <a:lnSpc>
                <a:spcPct val="95000"/>
              </a:lnSpc>
              <a:spcAft>
                <a:spcPts val="0"/>
              </a:spcAft>
              <a:buClr>
                <a:srgbClr val="292929"/>
              </a:buClr>
              <a:defRPr/>
            </a:pPr>
            <a:r>
              <a:rPr lang="tr-TR" sz="1400" noProof="1">
                <a:solidFill>
                  <a:srgbClr val="575757"/>
                </a:solidFill>
                <a:effectLst>
                  <a:innerShdw blurRad="63500" dist="50800" dir="8100000">
                    <a:prstClr val="black">
                      <a:alpha val="50000"/>
                    </a:prstClr>
                  </a:innerShdw>
                </a:effectLst>
                <a:latin typeface="Calibri" pitchFamily="34" charset="0"/>
                <a:cs typeface="Calibri" pitchFamily="34" charset="0"/>
              </a:rPr>
              <a:t>(Patojenite - Virülans)</a:t>
            </a:r>
            <a:endParaRPr lang="de-DE" sz="1400" noProof="1">
              <a:solidFill>
                <a:srgbClr val="575F57"/>
              </a:solidFill>
              <a:latin typeface="Calibri" pitchFamily="34" charset="0"/>
              <a:cs typeface="Calibri" pitchFamily="34" charset="0"/>
            </a:endParaRPr>
          </a:p>
        </p:txBody>
      </p:sp>
      <p:sp>
        <p:nvSpPr>
          <p:cNvPr id="9" name="Rectangle 5"/>
          <p:cNvSpPr>
            <a:spLocks noChangeArrowheads="1"/>
          </p:cNvSpPr>
          <p:nvPr/>
        </p:nvSpPr>
        <p:spPr bwMode="gray">
          <a:xfrm>
            <a:off x="7330524" y="4355036"/>
            <a:ext cx="1847850" cy="869950"/>
          </a:xfrm>
          <a:prstGeom prst="rect">
            <a:avLst/>
          </a:prstGeom>
          <a:noFill/>
          <a:ln w="12700">
            <a:noFill/>
            <a:miter lim="800000"/>
            <a:headEnd/>
            <a:tailEnd/>
          </a:ln>
        </p:spPr>
        <p:txBody>
          <a:bodyPr lIns="108000" tIns="108000" rIns="144000" bIns="72000"/>
          <a:lstStyle/>
          <a:p>
            <a:pPr algn="ctr">
              <a:lnSpc>
                <a:spcPct val="95000"/>
              </a:lnSpc>
              <a:spcAft>
                <a:spcPts val="0"/>
              </a:spcAft>
              <a:buClr>
                <a:srgbClr val="292929"/>
              </a:buClr>
              <a:defRPr/>
            </a:pPr>
            <a:r>
              <a:rPr lang="tr-TR" sz="2000" b="1" noProof="1">
                <a:solidFill>
                  <a:srgbClr val="575757"/>
                </a:solidFill>
                <a:effectLst>
                  <a:innerShdw blurRad="63500" dist="50800" dir="8100000">
                    <a:prstClr val="black">
                      <a:alpha val="50000"/>
                    </a:prstClr>
                  </a:innerShdw>
                </a:effectLst>
                <a:latin typeface="Calibri" pitchFamily="34" charset="0"/>
                <a:cs typeface="Calibri" pitchFamily="34" charset="0"/>
              </a:rPr>
              <a:t>KONAK</a:t>
            </a:r>
          </a:p>
          <a:p>
            <a:pPr algn="ctr">
              <a:lnSpc>
                <a:spcPct val="95000"/>
              </a:lnSpc>
              <a:spcAft>
                <a:spcPts val="0"/>
              </a:spcAft>
              <a:buClr>
                <a:srgbClr val="292929"/>
              </a:buClr>
              <a:defRPr/>
            </a:pPr>
            <a:r>
              <a:rPr lang="tr-TR" sz="1400" noProof="1">
                <a:solidFill>
                  <a:srgbClr val="575757"/>
                </a:solidFill>
                <a:effectLst>
                  <a:innerShdw blurRad="63500" dist="50800" dir="8100000">
                    <a:prstClr val="black">
                      <a:alpha val="50000"/>
                    </a:prstClr>
                  </a:innerShdw>
                </a:effectLst>
                <a:latin typeface="Calibri" pitchFamily="34" charset="0"/>
                <a:cs typeface="Calibri" pitchFamily="34" charset="0"/>
              </a:rPr>
              <a:t>(Duyarlılık)</a:t>
            </a:r>
            <a:endParaRPr lang="de-DE" sz="1400" noProof="1">
              <a:solidFill>
                <a:srgbClr val="575F57"/>
              </a:solidFill>
              <a:latin typeface="Calibri" pitchFamily="34" charset="0"/>
              <a:cs typeface="Calibri" pitchFamily="34" charset="0"/>
            </a:endParaRPr>
          </a:p>
        </p:txBody>
      </p:sp>
      <p:cxnSp>
        <p:nvCxnSpPr>
          <p:cNvPr id="10" name="Gerade Verbindung 17"/>
          <p:cNvCxnSpPr/>
          <p:nvPr/>
        </p:nvCxnSpPr>
        <p:spPr>
          <a:xfrm>
            <a:off x="244475" y="3251200"/>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8"/>
          <p:cNvCxnSpPr/>
          <p:nvPr/>
        </p:nvCxnSpPr>
        <p:spPr>
          <a:xfrm>
            <a:off x="7292975" y="4445000"/>
            <a:ext cx="15446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20"/>
          <p:cNvCxnSpPr/>
          <p:nvPr/>
        </p:nvCxnSpPr>
        <p:spPr>
          <a:xfrm rot="5400000" flipH="1" flipV="1">
            <a:off x="4137025" y="2368550"/>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uppieren 44"/>
          <p:cNvGrpSpPr/>
          <p:nvPr/>
        </p:nvGrpSpPr>
        <p:grpSpPr>
          <a:xfrm>
            <a:off x="2198656" y="806831"/>
            <a:ext cx="4787981" cy="5162171"/>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15"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solidFill>
              <a:srgbClr val="C00000"/>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n>
                  <a:solidFill>
                    <a:srgbClr val="C00000"/>
                  </a:solidFill>
                </a:ln>
                <a:solidFill>
                  <a:srgbClr val="C00000"/>
                </a:solidFill>
              </a:endParaRPr>
            </a:p>
          </p:txBody>
        </p:sp>
        <p:sp>
          <p:nvSpPr>
            <p:cNvPr id="16" name="Freeform 51"/>
            <p:cNvSpPr>
              <a:spLocks/>
            </p:cNvSpPr>
            <p:nvPr/>
          </p:nvSpPr>
          <p:spPr bwMode="gray">
            <a:xfrm>
              <a:off x="4965705" y="3906838"/>
              <a:ext cx="2428874"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61B2"/>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prstClr val="black"/>
                </a:solidFill>
              </a:endParaRPr>
            </a:p>
          </p:txBody>
        </p:sp>
        <p:sp>
          <p:nvSpPr>
            <p:cNvPr id="17"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prstClr val="black"/>
                </a:solidFill>
              </a:endParaRPr>
            </a:p>
          </p:txBody>
        </p:sp>
      </p:grpSp>
      <p:sp>
        <p:nvSpPr>
          <p:cNvPr id="1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ENFEKSİYON ZİNCİRİ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5067" name="Resim 2"/>
          <p:cNvPicPr>
            <a:picLocks noChangeAspect="1"/>
          </p:cNvPicPr>
          <p:nvPr/>
        </p:nvPicPr>
        <p:blipFill>
          <a:blip r:embed="rId3" cstate="print"/>
          <a:srcRect/>
          <a:stretch>
            <a:fillRect/>
          </a:stretch>
        </p:blipFill>
        <p:spPr bwMode="auto">
          <a:xfrm>
            <a:off x="4238625" y="555625"/>
            <a:ext cx="1928813" cy="1928813"/>
          </a:xfrm>
          <a:prstGeom prst="rect">
            <a:avLst/>
          </a:prstGeom>
          <a:noFill/>
          <a:ln w="9525">
            <a:noFill/>
            <a:miter lim="800000"/>
            <a:headEnd/>
            <a:tailEnd/>
          </a:ln>
        </p:spPr>
      </p:pic>
      <p:pic>
        <p:nvPicPr>
          <p:cNvPr id="45068" name="Resim 1"/>
          <p:cNvPicPr>
            <a:picLocks noChangeAspect="1"/>
          </p:cNvPicPr>
          <p:nvPr/>
        </p:nvPicPr>
        <p:blipFill>
          <a:blip r:embed="rId4" cstate="print"/>
          <a:srcRect/>
          <a:stretch>
            <a:fillRect/>
          </a:stretch>
        </p:blipFill>
        <p:spPr bwMode="auto">
          <a:xfrm>
            <a:off x="6432550" y="1406525"/>
            <a:ext cx="928688" cy="1108075"/>
          </a:xfrm>
          <a:prstGeom prst="rect">
            <a:avLst/>
          </a:prstGeom>
          <a:noFill/>
          <a:ln w="9525">
            <a:noFill/>
            <a:miter lim="800000"/>
            <a:headEnd/>
            <a:tailEnd/>
          </a:ln>
        </p:spPr>
      </p:pic>
      <p:pic>
        <p:nvPicPr>
          <p:cNvPr id="45069" name="Picture 2" descr="C:\Users\ahmet\Desktop\virus1.png"/>
          <p:cNvPicPr>
            <a:picLocks noChangeAspect="1" noChangeArrowheads="1"/>
          </p:cNvPicPr>
          <p:nvPr/>
        </p:nvPicPr>
        <p:blipFill>
          <a:blip r:embed="rId5" cstate="print"/>
          <a:srcRect/>
          <a:stretch>
            <a:fillRect/>
          </a:stretch>
        </p:blipFill>
        <p:spPr bwMode="auto">
          <a:xfrm>
            <a:off x="-61913" y="3854450"/>
            <a:ext cx="1455738" cy="1455738"/>
          </a:xfrm>
          <a:prstGeom prst="rect">
            <a:avLst/>
          </a:prstGeom>
          <a:noFill/>
          <a:ln w="9525">
            <a:noFill/>
            <a:miter lim="800000"/>
            <a:headEnd/>
            <a:tailEnd/>
          </a:ln>
        </p:spPr>
      </p:pic>
      <p:pic>
        <p:nvPicPr>
          <p:cNvPr id="45070" name="Picture 2" descr="D:\DOKTOR\9-ISTUZMAN\1-EĞİTİM KURUMU\1. İstanbuluzman\Z.Resim-İkon\virus_definitions1.png"/>
          <p:cNvPicPr>
            <a:picLocks noChangeAspect="1" noChangeArrowheads="1"/>
          </p:cNvPicPr>
          <p:nvPr/>
        </p:nvPicPr>
        <p:blipFill>
          <a:blip r:embed="rId6" cstate="print"/>
          <a:srcRect/>
          <a:stretch>
            <a:fillRect/>
          </a:stretch>
        </p:blipFill>
        <p:spPr bwMode="auto">
          <a:xfrm>
            <a:off x="1905000" y="1501775"/>
            <a:ext cx="962025" cy="962025"/>
          </a:xfrm>
          <a:prstGeom prst="rect">
            <a:avLst/>
          </a:prstGeom>
          <a:noFill/>
          <a:ln w="9525">
            <a:noFill/>
            <a:miter lim="800000"/>
            <a:headEnd/>
            <a:tailEnd/>
          </a:ln>
        </p:spPr>
      </p:pic>
      <p:sp>
        <p:nvSpPr>
          <p:cNvPr id="21" name="Freeform 12"/>
          <p:cNvSpPr>
            <a:spLocks/>
          </p:cNvSpPr>
          <p:nvPr/>
        </p:nvSpPr>
        <p:spPr bwMode="gray">
          <a:xfrm rot="19769801">
            <a:off x="534988" y="1770063"/>
            <a:ext cx="1466850" cy="1158875"/>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endParaRPr lang="zh-CN" altLang="en-US">
              <a:solidFill>
                <a:prstClr val="black"/>
              </a:solidFill>
            </a:endParaRPr>
          </a:p>
        </p:txBody>
      </p:sp>
      <p:sp>
        <p:nvSpPr>
          <p:cNvPr id="22" name="Freeform 12"/>
          <p:cNvSpPr>
            <a:spLocks/>
          </p:cNvSpPr>
          <p:nvPr/>
        </p:nvSpPr>
        <p:spPr bwMode="gray">
          <a:xfrm rot="943968">
            <a:off x="2868613" y="693738"/>
            <a:ext cx="1466850" cy="1157287"/>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endParaRPr lang="zh-CN" altLang="en-US">
              <a:solidFill>
                <a:prstClr val="black"/>
              </a:solidFill>
            </a:endParaRPr>
          </a:p>
        </p:txBody>
      </p:sp>
      <p:sp>
        <p:nvSpPr>
          <p:cNvPr id="23" name="Rectangle 5"/>
          <p:cNvSpPr>
            <a:spLocks noChangeArrowheads="1"/>
          </p:cNvSpPr>
          <p:nvPr/>
        </p:nvSpPr>
        <p:spPr bwMode="gray">
          <a:xfrm>
            <a:off x="1393057" y="999941"/>
            <a:ext cx="2061423" cy="869950"/>
          </a:xfrm>
          <a:prstGeom prst="rect">
            <a:avLst/>
          </a:prstGeom>
          <a:noFill/>
          <a:ln w="12700">
            <a:noFill/>
            <a:miter lim="800000"/>
            <a:headEnd/>
            <a:tailEnd/>
          </a:ln>
        </p:spPr>
        <p:txBody>
          <a:bodyPr lIns="108000" tIns="108000" rIns="144000" bIns="72000"/>
          <a:lstStyle/>
          <a:p>
            <a:pPr algn="ctr">
              <a:lnSpc>
                <a:spcPct val="95000"/>
              </a:lnSpc>
              <a:spcAft>
                <a:spcPts val="0"/>
              </a:spcAft>
              <a:buClr>
                <a:srgbClr val="292929"/>
              </a:buClr>
              <a:defRPr/>
            </a:pPr>
            <a:r>
              <a:rPr lang="tr-TR" sz="1400" noProof="1">
                <a:solidFill>
                  <a:srgbClr val="575757"/>
                </a:solidFill>
                <a:effectLst>
                  <a:innerShdw blurRad="63500" dist="50800" dir="8100000">
                    <a:prstClr val="black">
                      <a:alpha val="50000"/>
                    </a:prstClr>
                  </a:innerShdw>
                </a:effectLst>
                <a:latin typeface="Calibri" pitchFamily="34" charset="0"/>
                <a:cs typeface="Calibri" pitchFamily="34" charset="0"/>
              </a:rPr>
              <a:t>YENİ </a:t>
            </a:r>
          </a:p>
          <a:p>
            <a:pPr algn="ctr">
              <a:lnSpc>
                <a:spcPct val="95000"/>
              </a:lnSpc>
              <a:spcAft>
                <a:spcPts val="0"/>
              </a:spcAft>
              <a:buClr>
                <a:srgbClr val="292929"/>
              </a:buClr>
              <a:defRPr/>
            </a:pPr>
            <a:r>
              <a:rPr lang="tr-TR" sz="1400" noProof="1">
                <a:solidFill>
                  <a:srgbClr val="575757"/>
                </a:solidFill>
                <a:effectLst>
                  <a:innerShdw blurRad="63500" dist="50800" dir="8100000">
                    <a:prstClr val="black">
                      <a:alpha val="50000"/>
                    </a:prstClr>
                  </a:innerShdw>
                </a:effectLst>
                <a:latin typeface="Calibri" pitchFamily="34" charset="0"/>
                <a:cs typeface="Calibri" pitchFamily="34" charset="0"/>
              </a:rPr>
              <a:t>KONAKÇI</a:t>
            </a:r>
            <a:endParaRPr lang="de-DE" sz="1400" noProof="1">
              <a:solidFill>
                <a:srgbClr val="575F57"/>
              </a:solidFill>
              <a:latin typeface="Calibri" pitchFamily="34" charset="0"/>
              <a:cs typeface="Calibri" pitchFamily="34" charset="0"/>
            </a:endParaRPr>
          </a:p>
        </p:txBody>
      </p:sp>
      <p:pic>
        <p:nvPicPr>
          <p:cNvPr id="45074" name="Picture 3" descr="D:\DOKTOR\9-ISTUZMAN\1-EĞİTİM KURUMU\1. İstanbuluzman\Z.Resim-İkon\İçecek-Yiyecek\Donut_2.png"/>
          <p:cNvPicPr>
            <a:picLocks noChangeAspect="1" noChangeArrowheads="1"/>
          </p:cNvPicPr>
          <p:nvPr/>
        </p:nvPicPr>
        <p:blipFill>
          <a:blip r:embed="rId7" cstate="print"/>
          <a:srcRect/>
          <a:stretch>
            <a:fillRect/>
          </a:stretch>
        </p:blipFill>
        <p:spPr bwMode="auto">
          <a:xfrm>
            <a:off x="6337300" y="804863"/>
            <a:ext cx="779463" cy="779462"/>
          </a:xfrm>
          <a:prstGeom prst="rect">
            <a:avLst/>
          </a:prstGeom>
          <a:noFill/>
          <a:ln w="9525">
            <a:noFill/>
            <a:miter lim="800000"/>
            <a:headEnd/>
            <a:tailEnd/>
          </a:ln>
        </p:spPr>
      </p:pic>
      <p:pic>
        <p:nvPicPr>
          <p:cNvPr id="45075" name="Picture 5" descr="C:\Users\ahmet\Desktop\Hail_Heavy.png"/>
          <p:cNvPicPr>
            <a:picLocks noChangeAspect="1" noChangeArrowheads="1"/>
          </p:cNvPicPr>
          <p:nvPr/>
        </p:nvPicPr>
        <p:blipFill>
          <a:blip r:embed="rId8" cstate="print"/>
          <a:srcRect/>
          <a:stretch>
            <a:fillRect/>
          </a:stretch>
        </p:blipFill>
        <p:spPr bwMode="auto">
          <a:xfrm>
            <a:off x="7358063" y="1000125"/>
            <a:ext cx="1168400" cy="1168400"/>
          </a:xfrm>
          <a:prstGeom prst="rect">
            <a:avLst/>
          </a:prstGeom>
          <a:noFill/>
          <a:ln w="9525">
            <a:noFill/>
            <a:miter lim="800000"/>
            <a:headEnd/>
            <a:tailEnd/>
          </a:ln>
        </p:spPr>
      </p:pic>
      <p:pic>
        <p:nvPicPr>
          <p:cNvPr id="45076" name="Picture 6" descr="D:\DOKTOR\9-ISTUZMAN\1-EĞİTİM KURUMU\1. İstanbuluzman\Z.Resim-İkon\virus.png"/>
          <p:cNvPicPr>
            <a:picLocks noChangeAspect="1" noChangeArrowheads="1"/>
          </p:cNvPicPr>
          <p:nvPr/>
        </p:nvPicPr>
        <p:blipFill>
          <a:blip r:embed="rId9" cstate="print"/>
          <a:srcRect/>
          <a:stretch>
            <a:fillRect/>
          </a:stretch>
        </p:blipFill>
        <p:spPr bwMode="auto">
          <a:xfrm>
            <a:off x="8404225" y="1744663"/>
            <a:ext cx="642938" cy="641350"/>
          </a:xfrm>
          <a:prstGeom prst="rect">
            <a:avLst/>
          </a:prstGeom>
          <a:noFill/>
          <a:ln w="9525">
            <a:noFill/>
            <a:miter lim="800000"/>
            <a:headEnd/>
            <a:tailEnd/>
          </a:ln>
        </p:spPr>
      </p:pic>
      <p:pic>
        <p:nvPicPr>
          <p:cNvPr id="45077" name="Picture 7" descr="D:\DOKTOR\9-ISTUZMAN\1-EĞİTİM KURUMU\1. İstanbuluzman\Z.Resim-İkon\Meslekler\network_search.png"/>
          <p:cNvPicPr>
            <a:picLocks noChangeAspect="1" noChangeArrowheads="1"/>
          </p:cNvPicPr>
          <p:nvPr/>
        </p:nvPicPr>
        <p:blipFill>
          <a:blip r:embed="rId10" cstate="print"/>
          <a:srcRect/>
          <a:stretch>
            <a:fillRect/>
          </a:stretch>
        </p:blipFill>
        <p:spPr bwMode="auto">
          <a:xfrm>
            <a:off x="6726238" y="4775200"/>
            <a:ext cx="1724025" cy="1482725"/>
          </a:xfrm>
          <a:prstGeom prst="rect">
            <a:avLst/>
          </a:prstGeom>
          <a:noFill/>
          <a:ln w="9525">
            <a:noFill/>
            <a:miter lim="800000"/>
            <a:headEnd/>
            <a:tailEnd/>
          </a:ln>
        </p:spPr>
      </p:pic>
      <p:pic>
        <p:nvPicPr>
          <p:cNvPr id="45078" name="Picture 8" descr="D:\DOKTOR\9-ISTUZMAN\1-EĞİTİM KURUMU\1. İstanbuluzman\Z.Resim-İkon\Meslekler\CharlieandtheChocolateFactory2.png"/>
          <p:cNvPicPr>
            <a:picLocks noChangeAspect="1" noChangeArrowheads="1"/>
          </p:cNvPicPr>
          <p:nvPr/>
        </p:nvPicPr>
        <p:blipFill>
          <a:blip r:embed="rId11" cstate="print"/>
          <a:srcRect/>
          <a:stretch>
            <a:fillRect/>
          </a:stretch>
        </p:blipFill>
        <p:spPr bwMode="auto">
          <a:xfrm>
            <a:off x="2738438" y="1397000"/>
            <a:ext cx="952500" cy="952500"/>
          </a:xfrm>
          <a:prstGeom prst="rect">
            <a:avLst/>
          </a:prstGeom>
          <a:noFill/>
          <a:ln w="9525">
            <a:noFill/>
            <a:miter lim="800000"/>
            <a:headEnd/>
            <a:tailEnd/>
          </a:ln>
        </p:spPr>
      </p:pic>
      <p:pic>
        <p:nvPicPr>
          <p:cNvPr id="45079" name="Picture 2" descr="D:\DOKTOR\1-ISTANBULUZMAN\1-EĞİTİM KURUMU\1. İstanbuluzman\2-RESİMLER\Meslekler\african.png"/>
          <p:cNvPicPr>
            <a:picLocks noChangeAspect="1" noChangeArrowheads="1"/>
          </p:cNvPicPr>
          <p:nvPr/>
        </p:nvPicPr>
        <p:blipFill>
          <a:blip r:embed="rId12" cstate="print"/>
          <a:srcRect/>
          <a:stretch>
            <a:fillRect/>
          </a:stretch>
        </p:blipFill>
        <p:spPr bwMode="auto">
          <a:xfrm>
            <a:off x="1384300" y="3924300"/>
            <a:ext cx="1301750" cy="1301750"/>
          </a:xfrm>
          <a:prstGeom prst="rect">
            <a:avLst/>
          </a:prstGeom>
          <a:noFill/>
          <a:ln w="9525">
            <a:noFill/>
            <a:miter lim="800000"/>
            <a:headEnd/>
            <a:tailEnd/>
          </a:ln>
        </p:spPr>
      </p:pic>
      <p:sp>
        <p:nvSpPr>
          <p:cNvPr id="28" name="Metin kutusu 27"/>
          <p:cNvSpPr txBox="1"/>
          <p:nvPr/>
        </p:nvSpPr>
        <p:spPr>
          <a:xfrm>
            <a:off x="4076700" y="3343275"/>
            <a:ext cx="1400175" cy="584200"/>
          </a:xfrm>
          <a:prstGeom prst="rect">
            <a:avLst/>
          </a:prstGeom>
          <a:noFill/>
        </p:spPr>
        <p:txBody>
          <a:bodyPr>
            <a:spAutoFit/>
          </a:bodyPr>
          <a:lstStyle/>
          <a:p>
            <a:pPr algn="ctr"/>
            <a:r>
              <a:rPr lang="tr-TR" sz="1600" b="1" i="1">
                <a:solidFill>
                  <a:srgbClr val="7F7F7F"/>
                </a:solidFill>
                <a:latin typeface="Calibri" pitchFamily="34" charset="0"/>
              </a:rPr>
              <a:t>ENFEKSİYON ZİNCİRİ</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46084" name="Rectangle 55"/>
          <p:cNvSpPr>
            <a:spLocks noChangeArrowheads="1"/>
          </p:cNvSpPr>
          <p:nvPr/>
        </p:nvSpPr>
        <p:spPr bwMode="gray">
          <a:xfrm>
            <a:off x="34925" y="1100138"/>
            <a:ext cx="798513" cy="107791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mbria" pitchFamily="18" charset="0"/>
              </a:rPr>
              <a:t>1</a:t>
            </a:r>
          </a:p>
        </p:txBody>
      </p:sp>
      <p:sp>
        <p:nvSpPr>
          <p:cNvPr id="46085" name="Rectangle 5"/>
          <p:cNvSpPr>
            <a:spLocks noChangeArrowheads="1"/>
          </p:cNvSpPr>
          <p:nvPr/>
        </p:nvSpPr>
        <p:spPr bwMode="gray">
          <a:xfrm>
            <a:off x="879475" y="1100138"/>
            <a:ext cx="8177213" cy="10779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err="1">
                <a:solidFill>
                  <a:srgbClr val="000000"/>
                </a:solidFill>
                <a:latin typeface="Calibri" pitchFamily="34" charset="0"/>
              </a:rPr>
              <a:t>Patojenite</a:t>
            </a:r>
            <a:r>
              <a:rPr lang="tr-TR" sz="2000" b="1" i="1" dirty="0">
                <a:solidFill>
                  <a:srgbClr val="000000"/>
                </a:solidFill>
                <a:latin typeface="Calibri" pitchFamily="34" charset="0"/>
              </a:rPr>
              <a:t> - </a:t>
            </a:r>
            <a:r>
              <a:rPr lang="tr-TR" sz="2000" b="1" i="1" dirty="0" err="1">
                <a:solidFill>
                  <a:srgbClr val="000000"/>
                </a:solidFill>
                <a:latin typeface="Calibri" pitchFamily="34" charset="0"/>
              </a:rPr>
              <a:t>Virülans</a:t>
            </a:r>
            <a:r>
              <a:rPr lang="tr-TR" sz="2000" b="1" i="1" dirty="0">
                <a:solidFill>
                  <a:srgbClr val="000000"/>
                </a:solidFill>
                <a:latin typeface="Calibri" pitchFamily="34" charset="0"/>
              </a:rPr>
              <a:t> (Etkenin hasta etme yetisinin) yüksekliğine,</a:t>
            </a:r>
          </a:p>
        </p:txBody>
      </p:sp>
      <p:sp>
        <p:nvSpPr>
          <p:cNvPr id="46086" name="Rectangle 55"/>
          <p:cNvSpPr>
            <a:spLocks noChangeArrowheads="1"/>
          </p:cNvSpPr>
          <p:nvPr/>
        </p:nvSpPr>
        <p:spPr bwMode="gray">
          <a:xfrm>
            <a:off x="34925" y="2301875"/>
            <a:ext cx="798513" cy="10779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mbria" pitchFamily="18" charset="0"/>
              </a:rPr>
              <a:t>2</a:t>
            </a:r>
          </a:p>
        </p:txBody>
      </p:sp>
      <p:sp>
        <p:nvSpPr>
          <p:cNvPr id="46087" name="Rectangle 5"/>
          <p:cNvSpPr>
            <a:spLocks noChangeArrowheads="1"/>
          </p:cNvSpPr>
          <p:nvPr/>
        </p:nvSpPr>
        <p:spPr bwMode="gray">
          <a:xfrm>
            <a:off x="879475" y="2301875"/>
            <a:ext cx="8177213" cy="107791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Bulaşma yollarına (Temas, ortak kullanılan cansız maddeler, hava-vektörler)</a:t>
            </a:r>
          </a:p>
        </p:txBody>
      </p:sp>
      <p:sp>
        <p:nvSpPr>
          <p:cNvPr id="46088" name="Rectangle 55"/>
          <p:cNvSpPr>
            <a:spLocks noChangeArrowheads="1"/>
          </p:cNvSpPr>
          <p:nvPr/>
        </p:nvSpPr>
        <p:spPr bwMode="gray">
          <a:xfrm>
            <a:off x="34925" y="3527425"/>
            <a:ext cx="798513" cy="10779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mbria" pitchFamily="18" charset="0"/>
              </a:rPr>
              <a:t>3</a:t>
            </a:r>
          </a:p>
        </p:txBody>
      </p:sp>
      <p:sp>
        <p:nvSpPr>
          <p:cNvPr id="46089" name="Rectangle 5"/>
          <p:cNvSpPr>
            <a:spLocks noChangeArrowheads="1"/>
          </p:cNvSpPr>
          <p:nvPr/>
        </p:nvSpPr>
        <p:spPr bwMode="gray">
          <a:xfrm>
            <a:off x="879475" y="3527425"/>
            <a:ext cx="8177213" cy="107791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Konakçının duyarlılığına,</a:t>
            </a:r>
          </a:p>
        </p:txBody>
      </p:sp>
      <p:sp>
        <p:nvSpPr>
          <p:cNvPr id="46090" name="Rectangle 55"/>
          <p:cNvSpPr>
            <a:spLocks noChangeArrowheads="1"/>
          </p:cNvSpPr>
          <p:nvPr/>
        </p:nvSpPr>
        <p:spPr bwMode="gray">
          <a:xfrm>
            <a:off x="34925" y="4740275"/>
            <a:ext cx="798513" cy="10779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mbria" pitchFamily="18" charset="0"/>
              </a:rPr>
              <a:t>4</a:t>
            </a:r>
          </a:p>
        </p:txBody>
      </p:sp>
      <p:sp>
        <p:nvSpPr>
          <p:cNvPr id="46091" name="Rectangle 5"/>
          <p:cNvSpPr>
            <a:spLocks noChangeArrowheads="1"/>
          </p:cNvSpPr>
          <p:nvPr/>
        </p:nvSpPr>
        <p:spPr bwMode="gray">
          <a:xfrm>
            <a:off x="879475" y="4740275"/>
            <a:ext cx="8177213" cy="107791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Çevre etmenlerine; (Isı değişiklikleri, nem, radyasyon, hava basıncı, hava akım hızı, kimyasal maddeler, gazlar, toksinlere vb. bağlıdır)</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2400" dirty="0" smtClean="0">
                <a:solidFill>
                  <a:srgbClr val="575757"/>
                </a:solidFill>
                <a:effectLst>
                  <a:innerShdw blurRad="63500" dist="50800" dir="8100000">
                    <a:prstClr val="black">
                      <a:alpha val="50000"/>
                    </a:prstClr>
                  </a:innerShdw>
                </a:effectLst>
                <a:latin typeface="Comic Sans MS" pitchFamily="66" charset="0"/>
                <a:cs typeface="Calibri" pitchFamily="34" charset="0"/>
              </a:rPr>
              <a:t>BİYOLOJİK RİSK ETMENLERİ – HASTALIK İLİŞKİSİ</a:t>
            </a:r>
            <a:endParaRPr lang="tr-TR" sz="2400" dirty="0">
              <a:solidFill>
                <a:srgbClr val="575757"/>
              </a:solidFill>
              <a:effectLst>
                <a:innerShdw blurRad="63500" dist="50800" dir="8100000">
                  <a:prstClr val="black">
                    <a:alpha val="50000"/>
                  </a:prstClr>
                </a:innerShdw>
              </a:effectLst>
              <a:latin typeface="Comic Sans MS" pitchFamily="66"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EC5CFDDF-1133-47DC-A150-7706C973C453}" type="slidenum">
              <a:rPr lang="tr-TR"/>
              <a:pPr>
                <a:defRPr/>
              </a:pPr>
              <a:t>15</a:t>
            </a:fld>
            <a:endParaRPr lang="tr-TR"/>
          </a:p>
        </p:txBody>
      </p:sp>
      <p:sp>
        <p:nvSpPr>
          <p:cNvPr id="17411" name="Rectangle 2"/>
          <p:cNvSpPr>
            <a:spLocks noGrp="1"/>
          </p:cNvSpPr>
          <p:nvPr>
            <p:ph type="title"/>
          </p:nvPr>
        </p:nvSpPr>
        <p:spPr/>
        <p:txBody>
          <a:bodyPr/>
          <a:lstStyle/>
          <a:p>
            <a:pPr algn="l" eaLnBrk="1" hangingPunct="1"/>
            <a:r>
              <a:rPr lang="tr-TR" sz="2800" b="1" smtClean="0">
                <a:solidFill>
                  <a:srgbClr val="000099"/>
                </a:solidFill>
                <a:latin typeface="Times New Roman" pitchFamily="18" charset="0"/>
              </a:rPr>
              <a:t>Sağlık Çalışanlarında Görülen Biyolojik Etmenler</a:t>
            </a:r>
          </a:p>
        </p:txBody>
      </p:sp>
      <p:sp>
        <p:nvSpPr>
          <p:cNvPr id="17412" name="Rectangle 3"/>
          <p:cNvSpPr>
            <a:spLocks noGrp="1"/>
          </p:cNvSpPr>
          <p:nvPr>
            <p:ph type="body" idx="1"/>
          </p:nvPr>
        </p:nvSpPr>
        <p:spPr>
          <a:xfrm>
            <a:off x="611188" y="1600200"/>
            <a:ext cx="8075612" cy="4525963"/>
          </a:xfrm>
        </p:spPr>
        <p:txBody>
          <a:bodyPr/>
          <a:lstStyle/>
          <a:p>
            <a:pPr eaLnBrk="1" hangingPunct="1">
              <a:lnSpc>
                <a:spcPct val="90000"/>
              </a:lnSpc>
              <a:buClr>
                <a:srgbClr val="CC0000"/>
              </a:buClr>
              <a:buSzPct val="120000"/>
              <a:buFontTx/>
              <a:buNone/>
            </a:pPr>
            <a:r>
              <a:rPr lang="tr-TR" sz="2600" b="1" smtClean="0">
                <a:solidFill>
                  <a:srgbClr val="CC0000"/>
                </a:solidFill>
                <a:latin typeface="Times New Roman" pitchFamily="18" charset="0"/>
              </a:rPr>
              <a:t>Sık görülen virüsler</a:t>
            </a:r>
            <a:r>
              <a:rPr lang="tr-TR" sz="2800" b="1" smtClean="0">
                <a:solidFill>
                  <a:srgbClr val="CC0000"/>
                </a:solidFill>
                <a:latin typeface="Times New Roman" pitchFamily="18" charset="0"/>
              </a:rPr>
              <a:t>;</a:t>
            </a:r>
          </a:p>
          <a:p>
            <a:pPr eaLnBrk="1" hangingPunct="1">
              <a:lnSpc>
                <a:spcPct val="90000"/>
              </a:lnSpc>
              <a:buClr>
                <a:srgbClr val="CC0000"/>
              </a:buClr>
              <a:buSzPct val="120000"/>
              <a:buFontTx/>
              <a:buNone/>
            </a:pPr>
            <a:endParaRPr lang="tr-TR" sz="2800" b="1" smtClean="0">
              <a:solidFill>
                <a:srgbClr val="CC0000"/>
              </a:solidFill>
              <a:latin typeface="Times New Roman" pitchFamily="18" charset="0"/>
            </a:endParaRPr>
          </a:p>
          <a:p>
            <a:pPr eaLnBrk="1" hangingPunct="1">
              <a:lnSpc>
                <a:spcPct val="90000"/>
              </a:lnSpc>
              <a:buClr>
                <a:srgbClr val="CC0000"/>
              </a:buClr>
              <a:buSzPct val="120000"/>
              <a:buFontTx/>
              <a:buChar char="•"/>
            </a:pPr>
            <a:r>
              <a:rPr lang="tr-TR" sz="2400" smtClean="0">
                <a:latin typeface="Times New Roman" pitchFamily="18" charset="0"/>
              </a:rPr>
              <a:t>Hepatit virüsleri </a:t>
            </a:r>
            <a:r>
              <a:rPr lang="tr-TR" sz="2400" smtClean="0">
                <a:solidFill>
                  <a:srgbClr val="000099"/>
                </a:solidFill>
                <a:latin typeface="Times New Roman" pitchFamily="18" charset="0"/>
              </a:rPr>
              <a:t>(Karaciğerin enfeksiyonu)</a:t>
            </a:r>
          </a:p>
          <a:p>
            <a:pPr eaLnBrk="1" hangingPunct="1">
              <a:lnSpc>
                <a:spcPct val="90000"/>
              </a:lnSpc>
              <a:buClr>
                <a:srgbClr val="CC0000"/>
              </a:buClr>
              <a:buSzPct val="120000"/>
              <a:buFontTx/>
              <a:buChar char="•"/>
            </a:pPr>
            <a:endParaRPr lang="tr-TR" sz="2400" smtClean="0">
              <a:solidFill>
                <a:srgbClr val="000099"/>
              </a:solidFill>
              <a:latin typeface="Times New Roman" pitchFamily="18" charset="0"/>
            </a:endParaRPr>
          </a:p>
          <a:p>
            <a:pPr eaLnBrk="1" hangingPunct="1">
              <a:lnSpc>
                <a:spcPct val="90000"/>
              </a:lnSpc>
              <a:buClr>
                <a:srgbClr val="CC0000"/>
              </a:buClr>
              <a:buSzPct val="120000"/>
              <a:buFontTx/>
              <a:buChar char="•"/>
            </a:pPr>
            <a:r>
              <a:rPr lang="tr-TR" sz="2400" smtClean="0">
                <a:latin typeface="Times New Roman" pitchFamily="18" charset="0"/>
              </a:rPr>
              <a:t>İnsan immun yetmezlik </a:t>
            </a:r>
          </a:p>
          <a:p>
            <a:pPr eaLnBrk="1" hangingPunct="1">
              <a:lnSpc>
                <a:spcPct val="90000"/>
              </a:lnSpc>
              <a:buClr>
                <a:srgbClr val="CC0000"/>
              </a:buClr>
              <a:buSzPct val="120000"/>
              <a:buFontTx/>
              <a:buNone/>
            </a:pPr>
            <a:r>
              <a:rPr lang="tr-TR" sz="2400" smtClean="0">
                <a:latin typeface="Times New Roman" pitchFamily="18" charset="0"/>
              </a:rPr>
              <a:t>     virüsü-HIV </a:t>
            </a:r>
            <a:r>
              <a:rPr lang="tr-TR" sz="2400" smtClean="0">
                <a:solidFill>
                  <a:srgbClr val="000099"/>
                </a:solidFill>
                <a:latin typeface="Times New Roman" pitchFamily="18" charset="0"/>
              </a:rPr>
              <a:t>(AIDS)</a:t>
            </a:r>
          </a:p>
          <a:p>
            <a:pPr eaLnBrk="1" hangingPunct="1">
              <a:lnSpc>
                <a:spcPct val="90000"/>
              </a:lnSpc>
              <a:buClr>
                <a:srgbClr val="CC0000"/>
              </a:buClr>
              <a:buSzPct val="120000"/>
              <a:buFontTx/>
              <a:buChar char="•"/>
            </a:pPr>
            <a:endParaRPr lang="tr-TR" sz="2400" smtClean="0">
              <a:solidFill>
                <a:srgbClr val="000099"/>
              </a:solidFill>
              <a:latin typeface="Times New Roman" pitchFamily="18" charset="0"/>
            </a:endParaRPr>
          </a:p>
          <a:p>
            <a:pPr eaLnBrk="1" hangingPunct="1">
              <a:lnSpc>
                <a:spcPct val="90000"/>
              </a:lnSpc>
              <a:buClr>
                <a:srgbClr val="CC0000"/>
              </a:buClr>
              <a:buSzPct val="120000"/>
              <a:buFontTx/>
              <a:buChar char="•"/>
            </a:pPr>
            <a:r>
              <a:rPr lang="tr-TR" sz="2400" smtClean="0">
                <a:latin typeface="Times New Roman" pitchFamily="18" charset="0"/>
              </a:rPr>
              <a:t>İnfluenza</a:t>
            </a:r>
            <a:r>
              <a:rPr lang="tr-TR" sz="2400" smtClean="0">
                <a:solidFill>
                  <a:srgbClr val="000099"/>
                </a:solidFill>
                <a:latin typeface="Times New Roman" pitchFamily="18" charset="0"/>
              </a:rPr>
              <a:t> (Grip) </a:t>
            </a:r>
          </a:p>
          <a:p>
            <a:pPr eaLnBrk="1" hangingPunct="1">
              <a:lnSpc>
                <a:spcPct val="90000"/>
              </a:lnSpc>
              <a:buClr>
                <a:srgbClr val="CC0000"/>
              </a:buClr>
              <a:buSzPct val="120000"/>
              <a:buFontTx/>
              <a:buChar char="•"/>
            </a:pPr>
            <a:endParaRPr lang="tr-TR" sz="2400" smtClean="0">
              <a:solidFill>
                <a:srgbClr val="000099"/>
              </a:solidFill>
              <a:latin typeface="Times New Roman" pitchFamily="18" charset="0"/>
            </a:endParaRPr>
          </a:p>
          <a:p>
            <a:pPr eaLnBrk="1" hangingPunct="1">
              <a:lnSpc>
                <a:spcPct val="90000"/>
              </a:lnSpc>
              <a:buClr>
                <a:srgbClr val="CC0000"/>
              </a:buClr>
              <a:buSzPct val="120000"/>
              <a:buFontTx/>
              <a:buChar char="•"/>
            </a:pPr>
            <a:r>
              <a:rPr lang="tr-TR" sz="2400" smtClean="0">
                <a:latin typeface="Times New Roman" pitchFamily="18" charset="0"/>
              </a:rPr>
              <a:t>Solunum yolu ile bulaşan diğer virüsler </a:t>
            </a:r>
            <a:r>
              <a:rPr lang="tr-TR" sz="2400" smtClean="0">
                <a:solidFill>
                  <a:srgbClr val="000099"/>
                </a:solidFill>
                <a:latin typeface="Times New Roman" pitchFamily="18" charset="0"/>
              </a:rPr>
              <a:t>(Kızamık, kızamıkçık, kabakulak, suçiçeği)</a:t>
            </a:r>
          </a:p>
        </p:txBody>
      </p:sp>
      <p:pic>
        <p:nvPicPr>
          <p:cNvPr id="17413" name="Picture 5" descr="ANd9GcRtopvd564T9SgEBCdKo_Oa-_gYan93U2sX6kNVbK-vcsZJiiuz"/>
          <p:cNvPicPr>
            <a:picLocks noChangeAspect="1" noChangeArrowheads="1"/>
          </p:cNvPicPr>
          <p:nvPr/>
        </p:nvPicPr>
        <p:blipFill>
          <a:blip r:embed="rId2" cstate="print"/>
          <a:srcRect/>
          <a:stretch>
            <a:fillRect/>
          </a:stretch>
        </p:blipFill>
        <p:spPr bwMode="auto">
          <a:xfrm>
            <a:off x="5003800" y="3141663"/>
            <a:ext cx="3744913" cy="181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91FC36B0-AB0F-4719-81BF-2CB8AEE27695}" type="slidenum">
              <a:rPr lang="tr-TR"/>
              <a:pPr>
                <a:defRPr/>
              </a:pPr>
              <a:t>16</a:t>
            </a:fld>
            <a:endParaRPr lang="tr-TR"/>
          </a:p>
        </p:txBody>
      </p:sp>
      <p:sp>
        <p:nvSpPr>
          <p:cNvPr id="24579" name="Rectangle 2"/>
          <p:cNvSpPr>
            <a:spLocks noGrp="1"/>
          </p:cNvSpPr>
          <p:nvPr>
            <p:ph type="title"/>
          </p:nvPr>
        </p:nvSpPr>
        <p:spPr/>
        <p:txBody>
          <a:bodyPr/>
          <a:lstStyle/>
          <a:p>
            <a:pPr algn="l" eaLnBrk="1" hangingPunct="1"/>
            <a:r>
              <a:rPr lang="tr-TR" sz="2800" b="1" smtClean="0">
                <a:solidFill>
                  <a:srgbClr val="000099"/>
                </a:solidFill>
                <a:latin typeface="Times New Roman" pitchFamily="18" charset="0"/>
              </a:rPr>
              <a:t>Mesleki Bulaşıcı Hastalıklar</a:t>
            </a:r>
          </a:p>
        </p:txBody>
      </p:sp>
      <p:sp>
        <p:nvSpPr>
          <p:cNvPr id="24580" name="Rectangle 3"/>
          <p:cNvSpPr>
            <a:spLocks noGrp="1"/>
          </p:cNvSpPr>
          <p:nvPr>
            <p:ph type="body" idx="1"/>
          </p:nvPr>
        </p:nvSpPr>
        <p:spPr>
          <a:xfrm>
            <a:off x="539750" y="1600200"/>
            <a:ext cx="8064500" cy="3629025"/>
          </a:xfrm>
        </p:spPr>
        <p:txBody>
          <a:bodyPr/>
          <a:lstStyle/>
          <a:p>
            <a:pPr eaLnBrk="1" hangingPunct="1">
              <a:buClr>
                <a:srgbClr val="CC0000"/>
              </a:buClr>
              <a:buSzPct val="120000"/>
              <a:buFontTx/>
              <a:buChar char="•"/>
            </a:pPr>
            <a:r>
              <a:rPr lang="tr-TR" sz="2400" smtClean="0">
                <a:latin typeface="Times New Roman" pitchFamily="18" charset="0"/>
              </a:rPr>
              <a:t>SSK mevzuatında yer alan </a:t>
            </a:r>
            <a:r>
              <a:rPr lang="tr-TR" sz="2400" b="1" smtClean="0">
                <a:latin typeface="Times New Roman" pitchFamily="18" charset="0"/>
              </a:rPr>
              <a:t>Sosyal Sigorta Sağlık İşlemleri Tüzüğü’ndeki </a:t>
            </a:r>
            <a:r>
              <a:rPr lang="tr-TR" sz="2400" b="1" smtClean="0">
                <a:solidFill>
                  <a:srgbClr val="006600"/>
                </a:solidFill>
                <a:latin typeface="Times New Roman" pitchFamily="18" charset="0"/>
              </a:rPr>
              <a:t>Meslek Hastalıkları listesinde</a:t>
            </a:r>
            <a:r>
              <a:rPr lang="tr-TR" sz="2400" smtClean="0">
                <a:latin typeface="Times New Roman" pitchFamily="18" charset="0"/>
              </a:rPr>
              <a:t> </a:t>
            </a:r>
            <a:r>
              <a:rPr lang="tr-TR" sz="2400" b="1" smtClean="0">
                <a:solidFill>
                  <a:srgbClr val="CC0000"/>
                </a:solidFill>
                <a:latin typeface="Times New Roman" pitchFamily="18" charset="0"/>
              </a:rPr>
              <a:t>“D”</a:t>
            </a:r>
            <a:r>
              <a:rPr lang="tr-TR" sz="2400" smtClean="0">
                <a:latin typeface="Times New Roman" pitchFamily="18" charset="0"/>
              </a:rPr>
              <a:t> grubunda yer almaktadır</a:t>
            </a:r>
          </a:p>
          <a:p>
            <a:pPr eaLnBrk="1" hangingPunct="1">
              <a:buClr>
                <a:srgbClr val="CC0000"/>
              </a:buClr>
              <a:buSzPct val="120000"/>
              <a:buFontTx/>
              <a:buChar char="•"/>
            </a:pPr>
            <a:endParaRPr lang="tr-TR" sz="2400" smtClean="0">
              <a:latin typeface="Times New Roman" pitchFamily="18" charset="0"/>
            </a:endParaRPr>
          </a:p>
          <a:p>
            <a:pPr eaLnBrk="1" hangingPunct="1">
              <a:buClr>
                <a:srgbClr val="CC0000"/>
              </a:buClr>
              <a:buSzPct val="120000"/>
              <a:buFontTx/>
              <a:buChar char="•"/>
            </a:pPr>
            <a:r>
              <a:rPr lang="tr-TR" sz="2400" smtClean="0">
                <a:latin typeface="Times New Roman" pitchFamily="18" charset="0"/>
              </a:rPr>
              <a:t>Bu grupta yer alan enfeksiyon hastalıkları, 4 grup halinde ve 30 hastalık olarak belirtilmektedir</a:t>
            </a:r>
          </a:p>
          <a:p>
            <a:pPr eaLnBrk="1" hangingPunct="1">
              <a:buClr>
                <a:srgbClr val="CC0000"/>
              </a:buClr>
              <a:buSzPct val="120000"/>
              <a:buFontTx/>
              <a:buChar char="•"/>
            </a:pPr>
            <a:endParaRPr lang="tr-TR" sz="2400" smtClean="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marL="342900" indent="-250825">
              <a:buClr>
                <a:srgbClr val="292929"/>
              </a:buClr>
              <a:buFont typeface="Arial" charset="0"/>
              <a:buAutoNum type="arabicPeriod"/>
            </a:pPr>
            <a:r>
              <a:rPr lang="tr-TR" sz="2400" dirty="0" smtClean="0">
                <a:solidFill>
                  <a:srgbClr val="000000"/>
                </a:solidFill>
                <a:latin typeface="Comic Sans MS" pitchFamily="66" charset="0"/>
              </a:rPr>
              <a:t>Periyodik taramalarla duyarlı kişilerin saptanması,</a:t>
            </a:r>
          </a:p>
          <a:p>
            <a:pPr marL="342900" indent="-250825">
              <a:buClr>
                <a:srgbClr val="292929"/>
              </a:buClr>
              <a:buFont typeface="Arial" charset="0"/>
              <a:buAutoNum type="arabicPeriod"/>
            </a:pPr>
            <a:r>
              <a:rPr lang="tr-TR" sz="2400" dirty="0" smtClean="0">
                <a:solidFill>
                  <a:srgbClr val="000000"/>
                </a:solidFill>
                <a:latin typeface="Comic Sans MS" pitchFamily="66" charset="0"/>
              </a:rPr>
              <a:t>Personel eğitimi,</a:t>
            </a:r>
          </a:p>
          <a:p>
            <a:pPr marL="890588" lvl="1" indent="-342900">
              <a:buClr>
                <a:srgbClr val="292929"/>
              </a:buClr>
              <a:buFont typeface="Arial" charset="0"/>
              <a:buAutoNum type="alphaLcPeriod"/>
            </a:pPr>
            <a:r>
              <a:rPr lang="tr-TR" sz="2400" dirty="0" smtClean="0">
                <a:solidFill>
                  <a:srgbClr val="000000"/>
                </a:solidFill>
                <a:latin typeface="Comic Sans MS" pitchFamily="66" charset="0"/>
              </a:rPr>
              <a:t>Biyolojik etkenlerle temasın söz konusu olduğu çalışmalara başlanmadan önce verilecek, </a:t>
            </a:r>
          </a:p>
          <a:p>
            <a:pPr marL="890588" lvl="1" indent="-342900">
              <a:buClr>
                <a:srgbClr val="292929"/>
              </a:buClr>
              <a:buFont typeface="Arial" charset="0"/>
              <a:buAutoNum type="alphaLcPeriod"/>
            </a:pPr>
            <a:r>
              <a:rPr lang="tr-TR" sz="2400" dirty="0" smtClean="0">
                <a:solidFill>
                  <a:srgbClr val="000000"/>
                </a:solidFill>
                <a:latin typeface="Comic Sans MS" pitchFamily="66" charset="0"/>
              </a:rPr>
              <a:t>Yeni veya değişen risklere göre uyarlanacak, </a:t>
            </a:r>
          </a:p>
          <a:p>
            <a:pPr marL="890588" lvl="1" indent="-342900">
              <a:buClr>
                <a:srgbClr val="292929"/>
              </a:buClr>
              <a:buFont typeface="Arial" charset="0"/>
              <a:buAutoNum type="alphaLcPeriod"/>
            </a:pPr>
            <a:r>
              <a:rPr lang="tr-TR" sz="2400" dirty="0" smtClean="0">
                <a:solidFill>
                  <a:srgbClr val="000000"/>
                </a:solidFill>
                <a:latin typeface="Comic Sans MS" pitchFamily="66" charset="0"/>
              </a:rPr>
              <a:t>Gerektiğinde periyodik olarak tekrarlanacaktır. </a:t>
            </a:r>
          </a:p>
          <a:p>
            <a:pPr marL="342900" indent="-250825">
              <a:buClr>
                <a:srgbClr val="292929"/>
              </a:buClr>
              <a:buFont typeface="Arial" charset="0"/>
              <a:buAutoNum type="arabicPeriod"/>
            </a:pPr>
            <a:r>
              <a:rPr lang="tr-TR" sz="2400" dirty="0" smtClean="0">
                <a:solidFill>
                  <a:srgbClr val="000000"/>
                </a:solidFill>
                <a:latin typeface="Comic Sans MS" pitchFamily="66" charset="0"/>
              </a:rPr>
              <a:t>Çalışırken uyulacak hareket tarzlarının belirlenmesi, </a:t>
            </a:r>
          </a:p>
          <a:p>
            <a:pPr marL="342900" indent="-250825">
              <a:buClr>
                <a:srgbClr val="292929"/>
              </a:buClr>
              <a:buFont typeface="Arial" charset="0"/>
              <a:buAutoNum type="arabicPeriod"/>
            </a:pPr>
            <a:r>
              <a:rPr lang="tr-TR" sz="2400" dirty="0" err="1" smtClean="0">
                <a:solidFill>
                  <a:srgbClr val="000000"/>
                </a:solidFill>
                <a:latin typeface="Comic Sans MS" pitchFamily="66" charset="0"/>
              </a:rPr>
              <a:t>Laboratuvar</a:t>
            </a:r>
            <a:r>
              <a:rPr lang="tr-TR" sz="2400" dirty="0" smtClean="0">
                <a:solidFill>
                  <a:srgbClr val="000000"/>
                </a:solidFill>
                <a:latin typeface="Comic Sans MS" pitchFamily="66" charset="0"/>
              </a:rPr>
              <a:t> mimari yapılarının işlevlerine uygunluğu, </a:t>
            </a:r>
          </a:p>
          <a:p>
            <a:pPr marL="342900" indent="-250825">
              <a:buClr>
                <a:srgbClr val="292929"/>
              </a:buClr>
              <a:buFont typeface="Arial" charset="0"/>
              <a:buAutoNum type="arabicPeriod"/>
            </a:pPr>
            <a:r>
              <a:rPr lang="tr-TR" sz="2400" dirty="0" smtClean="0">
                <a:solidFill>
                  <a:srgbClr val="000000"/>
                </a:solidFill>
                <a:latin typeface="Comic Sans MS" pitchFamily="66" charset="0"/>
              </a:rPr>
              <a:t>Uygun yalıtım ve dezenfeksiyon önlemleri,</a:t>
            </a:r>
          </a:p>
          <a:p>
            <a:pPr marL="342900" indent="-250825">
              <a:buClr>
                <a:srgbClr val="292929"/>
              </a:buClr>
              <a:buFont typeface="Arial" charset="0"/>
              <a:buAutoNum type="arabicPeriod"/>
            </a:pPr>
            <a:r>
              <a:rPr lang="tr-TR" sz="2400" dirty="0" smtClean="0">
                <a:solidFill>
                  <a:srgbClr val="000000"/>
                </a:solidFill>
                <a:latin typeface="Comic Sans MS" pitchFamily="66" charset="0"/>
              </a:rPr>
              <a:t>Enfeksiyon taraması için epidemiyolojik sistem,</a:t>
            </a:r>
          </a:p>
          <a:p>
            <a:pPr marL="342900" indent="-250825">
              <a:buClr>
                <a:srgbClr val="292929"/>
              </a:buClr>
              <a:buFont typeface="Arial" charset="0"/>
              <a:buAutoNum type="arabicPeriod"/>
            </a:pPr>
            <a:r>
              <a:rPr lang="tr-TR" sz="2400" dirty="0" smtClean="0">
                <a:solidFill>
                  <a:srgbClr val="000000"/>
                </a:solidFill>
                <a:latin typeface="Comic Sans MS" pitchFamily="66" charset="0"/>
              </a:rPr>
              <a:t>Aktif </a:t>
            </a:r>
            <a:r>
              <a:rPr lang="tr-TR" sz="2400" dirty="0" err="1" smtClean="0">
                <a:solidFill>
                  <a:srgbClr val="000000"/>
                </a:solidFill>
                <a:latin typeface="Comic Sans MS" pitchFamily="66" charset="0"/>
              </a:rPr>
              <a:t>immünizasyon</a:t>
            </a:r>
            <a:r>
              <a:rPr lang="tr-TR" sz="2400" dirty="0" smtClean="0">
                <a:solidFill>
                  <a:srgbClr val="000000"/>
                </a:solidFill>
                <a:latin typeface="Comic Sans MS" pitchFamily="66" charset="0"/>
              </a:rPr>
              <a:t>.	</a:t>
            </a:r>
          </a:p>
          <a:p>
            <a:endParaRPr lang="tr-TR" dirty="0"/>
          </a:p>
        </p:txBody>
      </p:sp>
      <p:sp>
        <p:nvSpPr>
          <p:cNvPr id="3" name="2 Başlık"/>
          <p:cNvSpPr>
            <a:spLocks noGrp="1"/>
          </p:cNvSpPr>
          <p:nvPr>
            <p:ph type="title"/>
          </p:nvPr>
        </p:nvSpPr>
        <p:spPr/>
        <p:txBody>
          <a:bodyPr>
            <a:normAutofit/>
          </a:bodyPr>
          <a:lstStyle/>
          <a:p>
            <a:r>
              <a:rPr lang="tr-TR" sz="3600" dirty="0" smtClean="0">
                <a:solidFill>
                  <a:schemeClr val="bg2">
                    <a:lumMod val="50000"/>
                  </a:schemeClr>
                </a:solidFill>
                <a:latin typeface="Comic Sans MS" pitchFamily="66" charset="0"/>
              </a:rPr>
              <a:t>Genel Önlemler</a:t>
            </a:r>
            <a:endParaRPr lang="tr-TR" sz="3600" dirty="0">
              <a:solidFill>
                <a:schemeClr val="bg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buNone/>
            </a:pPr>
            <a:r>
              <a:rPr lang="tr-TR" dirty="0" smtClean="0">
                <a:solidFill>
                  <a:schemeClr val="bg2">
                    <a:lumMod val="50000"/>
                  </a:schemeClr>
                </a:solidFill>
                <a:latin typeface="Comic Sans MS" pitchFamily="66" charset="0"/>
              </a:rPr>
              <a:t>1-) </a:t>
            </a:r>
            <a:r>
              <a:rPr lang="tr-TR" dirty="0" smtClean="0">
                <a:latin typeface="Comic Sans MS" pitchFamily="66" charset="0"/>
              </a:rPr>
              <a:t>Riski değerlendirmek ve alınması gereken önlemleri belirlemek için, çalışanın </a:t>
            </a:r>
            <a:r>
              <a:rPr lang="tr-TR" dirty="0" err="1" smtClean="0">
                <a:latin typeface="Comic Sans MS" pitchFamily="66" charset="0"/>
              </a:rPr>
              <a:t>maruziyetinin</a:t>
            </a:r>
            <a:r>
              <a:rPr lang="tr-TR" dirty="0" smtClean="0">
                <a:latin typeface="Comic Sans MS" pitchFamily="66" charset="0"/>
              </a:rPr>
              <a:t> türü, düzeyi ve süresi belirlenir.</a:t>
            </a:r>
          </a:p>
          <a:p>
            <a:pPr>
              <a:buNone/>
            </a:pPr>
            <a:r>
              <a:rPr lang="tr-TR" dirty="0" smtClean="0">
                <a:solidFill>
                  <a:schemeClr val="bg2">
                    <a:lumMod val="50000"/>
                  </a:schemeClr>
                </a:solidFill>
                <a:latin typeface="Comic Sans MS" pitchFamily="66" charset="0"/>
              </a:rPr>
              <a:t>2-) </a:t>
            </a:r>
            <a:r>
              <a:rPr lang="tr-TR" dirty="0" smtClean="0">
                <a:latin typeface="Comic Sans MS" pitchFamily="66" charset="0"/>
              </a:rPr>
              <a:t>Birden fazla grupta yer alan biyolojik etkenlere </a:t>
            </a:r>
            <a:r>
              <a:rPr lang="tr-TR" dirty="0" err="1" smtClean="0">
                <a:latin typeface="Comic Sans MS" pitchFamily="66" charset="0"/>
              </a:rPr>
              <a:t>maruziyetin</a:t>
            </a:r>
            <a:r>
              <a:rPr lang="tr-TR" dirty="0" smtClean="0">
                <a:latin typeface="Comic Sans MS" pitchFamily="66" charset="0"/>
              </a:rPr>
              <a:t> söz konusu olduğu işlerde tümünün oluşturduğu tehlike dikkate alınarak yapılır.</a:t>
            </a:r>
          </a:p>
          <a:p>
            <a:pPr>
              <a:buNone/>
            </a:pPr>
            <a:r>
              <a:rPr lang="tr-TR" dirty="0" smtClean="0">
                <a:solidFill>
                  <a:schemeClr val="bg2">
                    <a:lumMod val="50000"/>
                  </a:schemeClr>
                </a:solidFill>
                <a:latin typeface="Comic Sans MS" pitchFamily="66" charset="0"/>
              </a:rPr>
              <a:t>3-) </a:t>
            </a:r>
            <a:r>
              <a:rPr lang="tr-TR" dirty="0" smtClean="0">
                <a:latin typeface="Comic Sans MS" pitchFamily="66" charset="0"/>
              </a:rPr>
              <a:t>Risk değerlendirmesi, çalışanın biyolojik etkenlere </a:t>
            </a:r>
            <a:r>
              <a:rPr lang="tr-TR" dirty="0" err="1" smtClean="0">
                <a:latin typeface="Comic Sans MS" pitchFamily="66" charset="0"/>
              </a:rPr>
              <a:t>maruziyet</a:t>
            </a:r>
            <a:r>
              <a:rPr lang="tr-TR" dirty="0" smtClean="0">
                <a:latin typeface="Comic Sans MS" pitchFamily="66" charset="0"/>
              </a:rPr>
              <a:t> koşullarını etkileyebilecek herhangi bir değişiklik olduğunda yenilenir.</a:t>
            </a:r>
          </a:p>
          <a:p>
            <a:endParaRPr lang="tr-TR" dirty="0"/>
          </a:p>
        </p:txBody>
      </p:sp>
      <p:sp>
        <p:nvSpPr>
          <p:cNvPr id="3" name="2 Başlık"/>
          <p:cNvSpPr>
            <a:spLocks noGrp="1"/>
          </p:cNvSpPr>
          <p:nvPr>
            <p:ph type="title"/>
          </p:nvPr>
        </p:nvSpPr>
        <p:spPr>
          <a:xfrm>
            <a:off x="457200" y="274638"/>
            <a:ext cx="8229600" cy="1143000"/>
          </a:xfrm>
        </p:spPr>
        <p:txBody>
          <a:bodyPr>
            <a:normAutofit/>
          </a:bodyPr>
          <a:lstStyle/>
          <a:p>
            <a:r>
              <a:rPr lang="tr-TR" sz="2800" dirty="0" smtClean="0">
                <a:solidFill>
                  <a:schemeClr val="bg2">
                    <a:lumMod val="50000"/>
                  </a:schemeClr>
                </a:solidFill>
                <a:latin typeface="Comic Sans MS" pitchFamily="66" charset="0"/>
              </a:rPr>
              <a:t>Risklerin belirlenmesi ve değerlendirilmesi</a:t>
            </a:r>
            <a:endParaRPr lang="tr-TR" sz="2800" dirty="0">
              <a:solidFill>
                <a:schemeClr val="bg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07504" y="1481328"/>
            <a:ext cx="8579296" cy="5260040"/>
          </a:xfrm>
        </p:spPr>
        <p:txBody>
          <a:bodyPr>
            <a:normAutofit fontScale="92500" lnSpcReduction="10000"/>
          </a:bodyPr>
          <a:lstStyle/>
          <a:p>
            <a:pPr>
              <a:buNone/>
            </a:pPr>
            <a:r>
              <a:rPr lang="tr-TR" dirty="0" smtClean="0">
                <a:solidFill>
                  <a:schemeClr val="bg2">
                    <a:lumMod val="50000"/>
                  </a:schemeClr>
                </a:solidFill>
                <a:latin typeface="Comic Sans MS" pitchFamily="66" charset="0"/>
              </a:rPr>
              <a:t>4-)</a:t>
            </a:r>
            <a:r>
              <a:rPr lang="tr-TR" dirty="0" smtClean="0">
                <a:latin typeface="Comic Sans MS" pitchFamily="66" charset="0"/>
              </a:rPr>
              <a:t> İş Sağlığı ve Güvenliği Risk Değerlendirmesi Yönetmeliğinde yer alan hükümler ile aşağıda sayılan hususlar dikkate alınarak risk değerlendirmesi yapılır:</a:t>
            </a:r>
          </a:p>
          <a:p>
            <a:pPr>
              <a:buFont typeface="Wingdings" pitchFamily="2" charset="2"/>
              <a:buChar char="Ø"/>
            </a:pPr>
            <a:r>
              <a:rPr lang="tr-TR" dirty="0" smtClean="0">
                <a:latin typeface="Comic Sans MS" pitchFamily="66" charset="0"/>
              </a:rPr>
              <a:t>İnsan sağlığına zararlı olan veya olabilecek biyolojik etkenlerin sınıflandırılması.</a:t>
            </a:r>
          </a:p>
          <a:p>
            <a:pPr>
              <a:buFont typeface="Wingdings" pitchFamily="2" charset="2"/>
              <a:buChar char="Ø"/>
            </a:pPr>
            <a:r>
              <a:rPr lang="tr-TR" dirty="0" smtClean="0">
                <a:latin typeface="Comic Sans MS" pitchFamily="66" charset="0"/>
              </a:rPr>
              <a:t>Yetkili makamların, çalışanların sağlığını korumak için biyolojik etkenlerin denetim altına alınması hakkındaki önerileri.</a:t>
            </a:r>
          </a:p>
          <a:p>
            <a:pPr>
              <a:buFont typeface="Wingdings" pitchFamily="2" charset="2"/>
              <a:buChar char="Ø"/>
            </a:pPr>
            <a:r>
              <a:rPr lang="tr-TR" dirty="0" smtClean="0">
                <a:solidFill>
                  <a:schemeClr val="bg2">
                    <a:lumMod val="50000"/>
                  </a:schemeClr>
                </a:solidFill>
                <a:latin typeface="Comic Sans MS" pitchFamily="66" charset="0"/>
              </a:rPr>
              <a:t> </a:t>
            </a:r>
            <a:r>
              <a:rPr lang="tr-TR" dirty="0" smtClean="0">
                <a:latin typeface="Comic Sans MS" pitchFamily="66" charset="0"/>
              </a:rPr>
              <a:t>Çalışanların yaptıkları işler sonucunda ortaya çıkabilecek hastalıklarla ilgili bilgiler.</a:t>
            </a:r>
          </a:p>
          <a:p>
            <a:pPr>
              <a:buFont typeface="Wingdings" pitchFamily="2" charset="2"/>
              <a:buChar char="Ø"/>
            </a:pPr>
            <a:r>
              <a:rPr lang="tr-TR" dirty="0" smtClean="0">
                <a:latin typeface="Comic Sans MS" pitchFamily="66" charset="0"/>
              </a:rPr>
              <a:t> Çalışanların yaptıkları işler sonucunda ortaya çıkabilecek alerjik veya </a:t>
            </a:r>
            <a:r>
              <a:rPr lang="tr-TR" dirty="0" err="1" smtClean="0">
                <a:latin typeface="Comic Sans MS" pitchFamily="66" charset="0"/>
              </a:rPr>
              <a:t>toksik</a:t>
            </a:r>
            <a:r>
              <a:rPr lang="tr-TR" dirty="0" smtClean="0">
                <a:latin typeface="Comic Sans MS" pitchFamily="66" charset="0"/>
              </a:rPr>
              <a:t> etkiler.</a:t>
            </a:r>
          </a:p>
          <a:p>
            <a:pPr>
              <a:buFont typeface="Wingdings" pitchFamily="2" charset="2"/>
              <a:buChar char="Ø"/>
            </a:pPr>
            <a:r>
              <a:rPr lang="tr-TR" dirty="0" smtClean="0">
                <a:latin typeface="Comic Sans MS" pitchFamily="66" charset="0"/>
              </a:rPr>
              <a:t>Yaptıkları işle doğrudan bağlantılı olarak çalışanların yakalandığı hastalıklar ile ilgili bilgiler.</a:t>
            </a:r>
          </a:p>
          <a:p>
            <a:endParaRPr lang="tr-TR" dirty="0">
              <a:latin typeface="Comic Sans MS" pitchFamily="66" charset="0"/>
            </a:endParaRPr>
          </a:p>
        </p:txBody>
      </p:sp>
      <p:sp>
        <p:nvSpPr>
          <p:cNvPr id="3" name="2 Başlık"/>
          <p:cNvSpPr>
            <a:spLocks noGrp="1"/>
          </p:cNvSpPr>
          <p:nvPr>
            <p:ph type="title"/>
          </p:nvPr>
        </p:nvSpPr>
        <p:spPr>
          <a:xfrm>
            <a:off x="395536" y="274638"/>
            <a:ext cx="8291264" cy="1143000"/>
          </a:xfrm>
        </p:spPr>
        <p:txBody>
          <a:bodyPr>
            <a:normAutofit/>
          </a:bodyPr>
          <a:lstStyle/>
          <a:p>
            <a:r>
              <a:rPr lang="tr-TR" sz="2800" dirty="0" smtClean="0">
                <a:solidFill>
                  <a:schemeClr val="bg2">
                    <a:lumMod val="50000"/>
                  </a:schemeClr>
                </a:solidFill>
                <a:latin typeface="Comic Sans MS" pitchFamily="66" charset="0"/>
              </a:rPr>
              <a:t>Risklerin belirlenmesi ve değerlendirilmesi</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D692FB59-11E8-4695-8B88-AC88AA82CEF8}" type="slidenum">
              <a:rPr lang="tr-TR"/>
              <a:pPr>
                <a:defRPr/>
              </a:pPr>
              <a:t>2</a:t>
            </a:fld>
            <a:endParaRPr lang="tr-TR"/>
          </a:p>
        </p:txBody>
      </p:sp>
      <p:sp>
        <p:nvSpPr>
          <p:cNvPr id="2" name="Text Box 5"/>
          <p:cNvSpPr txBox="1">
            <a:spLocks noChangeArrowheads="1"/>
          </p:cNvSpPr>
          <p:nvPr/>
        </p:nvSpPr>
        <p:spPr bwMode="auto">
          <a:xfrm>
            <a:off x="468313" y="492125"/>
            <a:ext cx="8351837" cy="570221"/>
          </a:xfrm>
          <a:prstGeom prst="rect">
            <a:avLst/>
          </a:prstGeom>
          <a:noFill/>
          <a:ln w="9525">
            <a:noFill/>
            <a:miter lim="800000"/>
            <a:headEnd/>
            <a:tailEnd/>
          </a:ln>
        </p:spPr>
        <p:txBody>
          <a:bodyPr>
            <a:spAutoFit/>
          </a:bodyPr>
          <a:lstStyle/>
          <a:p>
            <a:pPr>
              <a:lnSpc>
                <a:spcPct val="120000"/>
              </a:lnSpc>
            </a:pPr>
            <a:r>
              <a:rPr lang="tr-TR" sz="2800" b="1" dirty="0">
                <a:solidFill>
                  <a:srgbClr val="000099"/>
                </a:solidFill>
                <a:latin typeface="Comic Sans MS" pitchFamily="66" charset="0"/>
                <a:cs typeface="Times New Roman" pitchFamily="18" charset="0"/>
              </a:rPr>
              <a:t>İnsan Sağlığına Etki Eden Çevresel Etmenler</a:t>
            </a:r>
          </a:p>
        </p:txBody>
      </p:sp>
      <p:sp>
        <p:nvSpPr>
          <p:cNvPr id="3" name="Text Box 6"/>
          <p:cNvSpPr txBox="1">
            <a:spLocks noChangeArrowheads="1"/>
          </p:cNvSpPr>
          <p:nvPr/>
        </p:nvSpPr>
        <p:spPr bwMode="auto">
          <a:xfrm>
            <a:off x="285750" y="1643063"/>
            <a:ext cx="2751074" cy="1064330"/>
          </a:xfrm>
          <a:prstGeom prst="rect">
            <a:avLst/>
          </a:prstGeom>
          <a:solidFill>
            <a:schemeClr val="accent2">
              <a:lumMod val="20000"/>
              <a:lumOff val="80000"/>
            </a:schemeClr>
          </a:solidFill>
          <a:ln w="9525">
            <a:noFill/>
            <a:miter lim="800000"/>
            <a:headEnd/>
            <a:tailEnd/>
          </a:ln>
        </p:spPr>
        <p:txBody>
          <a:bodyPr wrap="none">
            <a:spAutoFit/>
          </a:bodyPr>
          <a:lstStyle/>
          <a:p>
            <a:pPr>
              <a:lnSpc>
                <a:spcPct val="120000"/>
              </a:lnSpc>
              <a:defRPr/>
            </a:pPr>
            <a:r>
              <a:rPr lang="tr-TR" b="1" dirty="0">
                <a:latin typeface="Comic Sans MS" pitchFamily="66" charset="0"/>
                <a:cs typeface="Times New Roman" pitchFamily="18" charset="0"/>
              </a:rPr>
              <a:t>1) Psikolojik Etmenler</a:t>
            </a:r>
          </a:p>
          <a:p>
            <a:pPr>
              <a:lnSpc>
                <a:spcPct val="120000"/>
              </a:lnSpc>
              <a:defRPr/>
            </a:pPr>
            <a:r>
              <a:rPr lang="tr-TR" dirty="0">
                <a:latin typeface="Comic Sans MS" pitchFamily="66" charset="0"/>
                <a:cs typeface="Times New Roman" pitchFamily="18" charset="0"/>
              </a:rPr>
              <a:t>Stres, vardiyalı çalışma,</a:t>
            </a:r>
          </a:p>
          <a:p>
            <a:pPr>
              <a:lnSpc>
                <a:spcPct val="120000"/>
              </a:lnSpc>
              <a:defRPr/>
            </a:pPr>
            <a:r>
              <a:rPr lang="tr-TR" dirty="0">
                <a:latin typeface="Comic Sans MS" pitchFamily="66" charset="0"/>
                <a:cs typeface="Times New Roman" pitchFamily="18" charset="0"/>
              </a:rPr>
              <a:t>ücret, insan ilişkileri</a:t>
            </a:r>
          </a:p>
        </p:txBody>
      </p:sp>
      <p:sp>
        <p:nvSpPr>
          <p:cNvPr id="4" name="Text Box 7"/>
          <p:cNvSpPr txBox="1">
            <a:spLocks noChangeArrowheads="1"/>
          </p:cNvSpPr>
          <p:nvPr/>
        </p:nvSpPr>
        <p:spPr bwMode="auto">
          <a:xfrm>
            <a:off x="6516216" y="1556792"/>
            <a:ext cx="2560316" cy="1064330"/>
          </a:xfrm>
          <a:prstGeom prst="rect">
            <a:avLst/>
          </a:prstGeom>
          <a:noFill/>
          <a:ln w="9525">
            <a:noFill/>
            <a:miter lim="800000"/>
            <a:headEnd/>
            <a:tailEnd/>
          </a:ln>
        </p:spPr>
        <p:txBody>
          <a:bodyPr wrap="none">
            <a:spAutoFit/>
          </a:bodyPr>
          <a:lstStyle/>
          <a:p>
            <a:pPr>
              <a:lnSpc>
                <a:spcPct val="120000"/>
              </a:lnSpc>
            </a:pPr>
            <a:r>
              <a:rPr lang="tr-TR" b="1" dirty="0">
                <a:latin typeface="Comic Sans MS" pitchFamily="66" charset="0"/>
                <a:cs typeface="Times New Roman" pitchFamily="18" charset="0"/>
              </a:rPr>
              <a:t>3) Kaza Etmenleri</a:t>
            </a:r>
          </a:p>
          <a:p>
            <a:pPr>
              <a:lnSpc>
                <a:spcPct val="120000"/>
              </a:lnSpc>
            </a:pPr>
            <a:r>
              <a:rPr lang="tr-TR" dirty="0">
                <a:latin typeface="Comic Sans MS" pitchFamily="66" charset="0"/>
                <a:cs typeface="Times New Roman" pitchFamily="18" charset="0"/>
              </a:rPr>
              <a:t>Zarar verici durumlar,</a:t>
            </a:r>
          </a:p>
          <a:p>
            <a:pPr>
              <a:lnSpc>
                <a:spcPct val="120000"/>
              </a:lnSpc>
            </a:pPr>
            <a:r>
              <a:rPr lang="tr-TR" dirty="0">
                <a:latin typeface="Comic Sans MS" pitchFamily="66" charset="0"/>
                <a:cs typeface="Times New Roman" pitchFamily="18" charset="0"/>
              </a:rPr>
              <a:t>sürat, alkol, ilaçlar</a:t>
            </a:r>
          </a:p>
        </p:txBody>
      </p:sp>
      <p:sp>
        <p:nvSpPr>
          <p:cNvPr id="5" name="Text Box 8"/>
          <p:cNvSpPr txBox="1">
            <a:spLocks noChangeArrowheads="1"/>
          </p:cNvSpPr>
          <p:nvPr/>
        </p:nvSpPr>
        <p:spPr bwMode="auto">
          <a:xfrm>
            <a:off x="539750" y="2997200"/>
            <a:ext cx="2521844" cy="1064330"/>
          </a:xfrm>
          <a:prstGeom prst="rect">
            <a:avLst/>
          </a:prstGeom>
          <a:solidFill>
            <a:schemeClr val="accent2">
              <a:lumMod val="20000"/>
              <a:lumOff val="80000"/>
            </a:schemeClr>
          </a:solidFill>
          <a:ln w="9525">
            <a:noFill/>
            <a:miter lim="800000"/>
            <a:headEnd/>
            <a:tailEnd/>
          </a:ln>
        </p:spPr>
        <p:txBody>
          <a:bodyPr wrap="none">
            <a:spAutoFit/>
          </a:bodyPr>
          <a:lstStyle/>
          <a:p>
            <a:pPr>
              <a:lnSpc>
                <a:spcPct val="120000"/>
              </a:lnSpc>
              <a:defRPr/>
            </a:pPr>
            <a:r>
              <a:rPr lang="tr-TR" b="1" dirty="0">
                <a:latin typeface="Comic Sans MS" pitchFamily="66" charset="0"/>
                <a:cs typeface="Times New Roman" pitchFamily="18" charset="0"/>
              </a:rPr>
              <a:t>2) Biyolojik Etmenler</a:t>
            </a:r>
          </a:p>
          <a:p>
            <a:pPr>
              <a:lnSpc>
                <a:spcPct val="120000"/>
              </a:lnSpc>
              <a:defRPr/>
            </a:pPr>
            <a:r>
              <a:rPr lang="tr-TR" dirty="0">
                <a:latin typeface="Comic Sans MS" pitchFamily="66" charset="0"/>
                <a:cs typeface="Times New Roman" pitchFamily="18" charset="0"/>
              </a:rPr>
              <a:t>Parazitler, virüsler,</a:t>
            </a:r>
          </a:p>
          <a:p>
            <a:pPr>
              <a:lnSpc>
                <a:spcPct val="120000"/>
              </a:lnSpc>
              <a:defRPr/>
            </a:pPr>
            <a:r>
              <a:rPr lang="tr-TR" dirty="0">
                <a:latin typeface="Comic Sans MS" pitchFamily="66" charset="0"/>
                <a:cs typeface="Times New Roman" pitchFamily="18" charset="0"/>
              </a:rPr>
              <a:t>bakteriler</a:t>
            </a:r>
          </a:p>
        </p:txBody>
      </p:sp>
      <p:sp>
        <p:nvSpPr>
          <p:cNvPr id="6" name="Text Box 9"/>
          <p:cNvSpPr txBox="1">
            <a:spLocks noChangeArrowheads="1"/>
          </p:cNvSpPr>
          <p:nvPr/>
        </p:nvSpPr>
        <p:spPr bwMode="auto">
          <a:xfrm>
            <a:off x="5638800" y="2751138"/>
            <a:ext cx="3122971" cy="1396729"/>
          </a:xfrm>
          <a:prstGeom prst="rect">
            <a:avLst/>
          </a:prstGeom>
          <a:noFill/>
          <a:ln w="9525">
            <a:noFill/>
            <a:miter lim="800000"/>
            <a:headEnd/>
            <a:tailEnd/>
          </a:ln>
        </p:spPr>
        <p:txBody>
          <a:bodyPr wrap="none">
            <a:spAutoFit/>
          </a:bodyPr>
          <a:lstStyle/>
          <a:p>
            <a:pPr>
              <a:lnSpc>
                <a:spcPct val="120000"/>
              </a:lnSpc>
            </a:pPr>
            <a:r>
              <a:rPr lang="tr-TR" b="1" dirty="0" smtClean="0">
                <a:latin typeface="Comic Sans MS" pitchFamily="66" charset="0"/>
                <a:cs typeface="Times New Roman" pitchFamily="18" charset="0"/>
              </a:rPr>
              <a:t>4) Fiziksel Etmenler</a:t>
            </a:r>
            <a:endParaRPr lang="tr-TR" b="1" dirty="0">
              <a:latin typeface="Comic Sans MS" pitchFamily="66" charset="0"/>
              <a:cs typeface="Times New Roman" pitchFamily="18" charset="0"/>
            </a:endParaRPr>
          </a:p>
          <a:p>
            <a:pPr>
              <a:lnSpc>
                <a:spcPct val="120000"/>
              </a:lnSpc>
            </a:pPr>
            <a:r>
              <a:rPr lang="tr-TR" dirty="0" smtClean="0">
                <a:latin typeface="Comic Sans MS" pitchFamily="66" charset="0"/>
                <a:cs typeface="Times New Roman" pitchFamily="18" charset="0"/>
              </a:rPr>
              <a:t>Gürültü</a:t>
            </a:r>
            <a:r>
              <a:rPr lang="tr-TR" dirty="0">
                <a:latin typeface="Comic Sans MS" pitchFamily="66" charset="0"/>
                <a:cs typeface="Times New Roman" pitchFamily="18" charset="0"/>
              </a:rPr>
              <a:t>, iklim, aşırı çalışma,</a:t>
            </a:r>
          </a:p>
          <a:p>
            <a:pPr>
              <a:lnSpc>
                <a:spcPct val="120000"/>
              </a:lnSpc>
            </a:pPr>
            <a:r>
              <a:rPr lang="tr-TR" dirty="0">
                <a:latin typeface="Comic Sans MS" pitchFamily="66" charset="0"/>
                <a:cs typeface="Times New Roman" pitchFamily="18" charset="0"/>
              </a:rPr>
              <a:t>ışıklandırma, radyasyon, </a:t>
            </a:r>
          </a:p>
          <a:p>
            <a:pPr>
              <a:lnSpc>
                <a:spcPct val="120000"/>
              </a:lnSpc>
            </a:pPr>
            <a:r>
              <a:rPr lang="tr-TR" dirty="0">
                <a:latin typeface="Comic Sans MS" pitchFamily="66" charset="0"/>
                <a:cs typeface="Times New Roman" pitchFamily="18" charset="0"/>
              </a:rPr>
              <a:t>ergonomi</a:t>
            </a:r>
          </a:p>
        </p:txBody>
      </p:sp>
      <p:sp>
        <p:nvSpPr>
          <p:cNvPr id="7" name="Text Box 10"/>
          <p:cNvSpPr txBox="1">
            <a:spLocks noChangeArrowheads="1"/>
          </p:cNvSpPr>
          <p:nvPr/>
        </p:nvSpPr>
        <p:spPr bwMode="auto">
          <a:xfrm>
            <a:off x="882648" y="5445125"/>
            <a:ext cx="7518405" cy="731932"/>
          </a:xfrm>
          <a:prstGeom prst="rect">
            <a:avLst/>
          </a:prstGeom>
          <a:noFill/>
          <a:ln w="9525">
            <a:noFill/>
            <a:miter lim="800000"/>
            <a:headEnd/>
            <a:tailEnd/>
          </a:ln>
        </p:spPr>
        <p:txBody>
          <a:bodyPr wrap="none">
            <a:spAutoFit/>
          </a:bodyPr>
          <a:lstStyle/>
          <a:p>
            <a:pPr algn="ctr">
              <a:lnSpc>
                <a:spcPct val="120000"/>
              </a:lnSpc>
            </a:pPr>
            <a:r>
              <a:rPr lang="tr-TR" b="1" dirty="0">
                <a:latin typeface="Comic Sans MS" pitchFamily="66" charset="0"/>
                <a:cs typeface="Times New Roman" pitchFamily="18" charset="0"/>
              </a:rPr>
              <a:t>5) Kimyasal Etmenler</a:t>
            </a:r>
          </a:p>
          <a:p>
            <a:pPr algn="ctr">
              <a:lnSpc>
                <a:spcPct val="120000"/>
              </a:lnSpc>
            </a:pPr>
            <a:r>
              <a:rPr lang="tr-TR" dirty="0">
                <a:latin typeface="Comic Sans MS" pitchFamily="66" charset="0"/>
                <a:cs typeface="Times New Roman" pitchFamily="18" charset="0"/>
              </a:rPr>
              <a:t>Tozlar, kimyasallar, ilaçlar, tütün, cilt </a:t>
            </a:r>
            <a:r>
              <a:rPr lang="tr-TR" dirty="0" err="1">
                <a:latin typeface="Comic Sans MS" pitchFamily="66" charset="0"/>
                <a:cs typeface="Times New Roman" pitchFamily="18" charset="0"/>
              </a:rPr>
              <a:t>iritanları</a:t>
            </a:r>
            <a:r>
              <a:rPr lang="tr-TR" dirty="0">
                <a:latin typeface="Comic Sans MS" pitchFamily="66" charset="0"/>
                <a:cs typeface="Times New Roman" pitchFamily="18" charset="0"/>
              </a:rPr>
              <a:t>, gıda katkı maddeleri</a:t>
            </a:r>
          </a:p>
        </p:txBody>
      </p:sp>
      <p:sp>
        <p:nvSpPr>
          <p:cNvPr id="8" name="AutoShape 11"/>
          <p:cNvSpPr>
            <a:spLocks noChangeArrowheads="1"/>
          </p:cNvSpPr>
          <p:nvPr/>
        </p:nvSpPr>
        <p:spPr bwMode="auto">
          <a:xfrm flipV="1">
            <a:off x="2209800" y="3749675"/>
            <a:ext cx="4343400" cy="1524000"/>
          </a:xfrm>
          <a:custGeom>
            <a:avLst/>
            <a:gdLst>
              <a:gd name="G0" fmla="+- 6931 0 0"/>
              <a:gd name="G1" fmla="+- 21600 0 6931"/>
              <a:gd name="G2" fmla="*/ 6931 1 2"/>
              <a:gd name="G3" fmla="+- 21600 0 G2"/>
              <a:gd name="G4" fmla="+/ 6931 21600 2"/>
              <a:gd name="G5" fmla="+/ G1 0 2"/>
              <a:gd name="G6" fmla="*/ 21600 21600 6931"/>
              <a:gd name="G7" fmla="*/ G6 1 2"/>
              <a:gd name="G8" fmla="+- 21600 0 G7"/>
              <a:gd name="G9" fmla="*/ 21600 1 2"/>
              <a:gd name="G10" fmla="+- 6931 0 G9"/>
              <a:gd name="G11" fmla="?: G10 G8 0"/>
              <a:gd name="G12" fmla="?: G10 G7 21600"/>
              <a:gd name="T0" fmla="*/ 18134 w 21600"/>
              <a:gd name="T1" fmla="*/ 10800 h 21600"/>
              <a:gd name="T2" fmla="*/ 10800 w 21600"/>
              <a:gd name="T3" fmla="*/ 21600 h 21600"/>
              <a:gd name="T4" fmla="*/ 3466 w 21600"/>
              <a:gd name="T5" fmla="*/ 10800 h 21600"/>
              <a:gd name="T6" fmla="*/ 10800 w 21600"/>
              <a:gd name="T7" fmla="*/ 0 h 21600"/>
              <a:gd name="T8" fmla="*/ 5266 w 21600"/>
              <a:gd name="T9" fmla="*/ 5266 h 21600"/>
              <a:gd name="T10" fmla="*/ 16334 w 21600"/>
              <a:gd name="T11" fmla="*/ 16334 h 21600"/>
            </a:gdLst>
            <a:ahLst/>
            <a:cxnLst>
              <a:cxn ang="0">
                <a:pos x="T0" y="T1"/>
              </a:cxn>
              <a:cxn ang="0">
                <a:pos x="T2" y="T3"/>
              </a:cxn>
              <a:cxn ang="0">
                <a:pos x="T4" y="T5"/>
              </a:cxn>
              <a:cxn ang="0">
                <a:pos x="T6" y="T7"/>
              </a:cxn>
            </a:cxnLst>
            <a:rect l="T8" t="T9" r="T10" b="T11"/>
            <a:pathLst>
              <a:path w="21600" h="21600">
                <a:moveTo>
                  <a:pt x="0" y="0"/>
                </a:moveTo>
                <a:lnTo>
                  <a:pt x="6931" y="21600"/>
                </a:lnTo>
                <a:lnTo>
                  <a:pt x="14669" y="21600"/>
                </a:lnTo>
                <a:lnTo>
                  <a:pt x="21600" y="0"/>
                </a:lnTo>
                <a:close/>
              </a:path>
            </a:pathLst>
          </a:custGeom>
          <a:solidFill>
            <a:srgbClr val="0070C0"/>
          </a:solidFill>
          <a:ln w="9525">
            <a:solidFill>
              <a:schemeClr val="tx1"/>
            </a:solidFill>
            <a:miter lim="800000"/>
            <a:headEnd/>
            <a:tailEnd/>
          </a:ln>
          <a:effectLst>
            <a:outerShdw dist="107763" dir="2700000" algn="ctr" rotWithShape="0">
              <a:schemeClr val="bg2"/>
            </a:outerShdw>
          </a:effectLst>
        </p:spPr>
        <p:txBody>
          <a:bodyPr wrap="none" anchor="ctr"/>
          <a:lstStyle/>
          <a:p>
            <a:pPr fontAlgn="auto">
              <a:spcBef>
                <a:spcPts val="0"/>
              </a:spcBef>
              <a:spcAft>
                <a:spcPts val="0"/>
              </a:spcAft>
              <a:defRPr/>
            </a:pPr>
            <a:endParaRPr lang="tr-TR">
              <a:latin typeface="Times New Roman" pitchFamily="18" charset="0"/>
              <a:cs typeface="Times New Roman" pitchFamily="18" charset="0"/>
            </a:endParaRPr>
          </a:p>
        </p:txBody>
      </p:sp>
      <p:sp>
        <p:nvSpPr>
          <p:cNvPr id="9" name="Text Box 12"/>
          <p:cNvSpPr txBox="1">
            <a:spLocks noChangeArrowheads="1"/>
          </p:cNvSpPr>
          <p:nvPr/>
        </p:nvSpPr>
        <p:spPr bwMode="auto">
          <a:xfrm>
            <a:off x="2051720" y="332656"/>
            <a:ext cx="4191000" cy="4664075"/>
          </a:xfrm>
          <a:prstGeom prst="rect">
            <a:avLst/>
          </a:prstGeom>
          <a:noFill/>
          <a:ln w="9525">
            <a:noFill/>
            <a:miter lim="800000"/>
            <a:headEnd/>
            <a:tailEnd/>
          </a:ln>
        </p:spPr>
        <p:txBody>
          <a:bodyPr>
            <a:spAutoFit/>
          </a:bodyPr>
          <a:lstStyle/>
          <a:p>
            <a:r>
              <a:rPr lang="tr-TR" sz="30000" dirty="0">
                <a:solidFill>
                  <a:schemeClr val="accent2"/>
                </a:solidFill>
                <a:latin typeface="Times New Roman" pitchFamily="18" charset="0"/>
                <a:cs typeface="Times New Roman" pitchFamily="18" charset="0"/>
                <a:sym typeface="Webdings" pitchFamily="18" charset="2"/>
              </a:rPr>
              <a:t></a:t>
            </a:r>
            <a:endParaRPr lang="tr-TR" sz="300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4" grpId="0" autoUpdateAnimBg="0"/>
      <p:bldP spid="5" grpId="0" animBg="1" autoUpdateAnimBg="0"/>
      <p:bldP spid="6" grpId="0" autoUpdateAnimBg="0"/>
      <p:bldP spid="7" grpId="0" autoUpdateAnimBg="0"/>
      <p:bldP spid="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1481328"/>
            <a:ext cx="8686800" cy="4525963"/>
          </a:xfrm>
        </p:spPr>
        <p:txBody>
          <a:bodyPr/>
          <a:lstStyle/>
          <a:p>
            <a:r>
              <a:rPr lang="tr-TR" sz="2800" dirty="0" smtClean="0">
                <a:latin typeface="Comic Sans MS" pitchFamily="66" charset="0"/>
              </a:rPr>
              <a:t>İşveren, yapılan işin özelliğine göre zararlı biyolojik etkenleri kullanmaktan kaçınır ve mevcut bilgiler ışığında, biyolojik etkenleri kullanım şartlarında durumuna uygun olarak çalışanların sağlığı için tehlikeli olmayan veya daha az tehlikeli olanlar ile</a:t>
            </a:r>
            <a:r>
              <a:rPr lang="tr-TR" sz="2800" dirty="0" smtClean="0">
                <a:solidFill>
                  <a:srgbClr val="FF0000"/>
                </a:solidFill>
                <a:latin typeface="Comic Sans MS" pitchFamily="66" charset="0"/>
              </a:rPr>
              <a:t> ikame </a:t>
            </a:r>
            <a:r>
              <a:rPr lang="tr-TR" sz="2800" dirty="0" smtClean="0">
                <a:latin typeface="Comic Sans MS" pitchFamily="66" charset="0"/>
              </a:rPr>
              <a:t>eder.</a:t>
            </a:r>
            <a:endParaRPr lang="tr-TR" dirty="0"/>
          </a:p>
        </p:txBody>
      </p:sp>
      <p:sp>
        <p:nvSpPr>
          <p:cNvPr id="3" name="2 Başlık"/>
          <p:cNvSpPr>
            <a:spLocks noGrp="1"/>
          </p:cNvSpPr>
          <p:nvPr>
            <p:ph type="title"/>
          </p:nvPr>
        </p:nvSpPr>
        <p:spPr>
          <a:xfrm>
            <a:off x="1187624" y="274638"/>
            <a:ext cx="7499176" cy="1143000"/>
          </a:xfrm>
        </p:spPr>
        <p:txBody>
          <a:bodyPr>
            <a:normAutofit/>
          </a:bodyPr>
          <a:lstStyle/>
          <a:p>
            <a:r>
              <a:rPr lang="tr-TR" sz="3600" dirty="0" smtClean="0">
                <a:solidFill>
                  <a:schemeClr val="bg2">
                    <a:lumMod val="50000"/>
                  </a:schemeClr>
                </a:solidFill>
                <a:latin typeface="Comic Sans MS" pitchFamily="66" charset="0"/>
              </a:rPr>
              <a:t>İşverenlerin Yükümlülükleri</a:t>
            </a:r>
            <a:endParaRPr lang="tr-T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9512" y="1268760"/>
            <a:ext cx="8507288" cy="5184576"/>
          </a:xfrm>
        </p:spPr>
        <p:txBody>
          <a:bodyPr>
            <a:noAutofit/>
          </a:bodyPr>
          <a:lstStyle/>
          <a:p>
            <a:pPr>
              <a:buNone/>
            </a:pPr>
            <a:r>
              <a:rPr lang="tr-TR" sz="2400" dirty="0" smtClean="0">
                <a:latin typeface="Comic Sans MS" pitchFamily="66" charset="0"/>
              </a:rPr>
              <a:t>    </a:t>
            </a:r>
            <a:r>
              <a:rPr lang="tr-TR" sz="2400" b="1" dirty="0" smtClean="0">
                <a:latin typeface="Comic Sans MS" pitchFamily="66" charset="0"/>
              </a:rPr>
              <a:t>İşveren, işyerinde biyolojik etkenlere </a:t>
            </a:r>
            <a:r>
              <a:rPr lang="tr-TR" sz="2400" b="1" dirty="0" err="1" smtClean="0">
                <a:latin typeface="Comic Sans MS" pitchFamily="66" charset="0"/>
              </a:rPr>
              <a:t>maruziyet</a:t>
            </a:r>
            <a:r>
              <a:rPr lang="tr-TR" sz="2400" b="1" dirty="0" smtClean="0">
                <a:latin typeface="Comic Sans MS" pitchFamily="66" charset="0"/>
              </a:rPr>
              <a:t> riskinin azaltılması için aşağıdaki önlemleri alır:</a:t>
            </a:r>
          </a:p>
          <a:p>
            <a:pPr>
              <a:buFont typeface="Wingdings" pitchFamily="2" charset="2"/>
              <a:buChar char="Ø"/>
            </a:pPr>
            <a:r>
              <a:rPr lang="tr-TR" altLang="tr-TR" sz="2400" dirty="0" smtClean="0">
                <a:latin typeface="Comic Sans MS" pitchFamily="66" charset="0"/>
              </a:rPr>
              <a:t>Yapılan risk değerlendirmesi sonucunda, çalışanların sağlık ve güvenliği için risk ortaya çıkarsa, çalışanların </a:t>
            </a:r>
            <a:r>
              <a:rPr lang="tr-TR" altLang="tr-TR" sz="2400" dirty="0" err="1" smtClean="0">
                <a:latin typeface="Comic Sans MS" pitchFamily="66" charset="0"/>
              </a:rPr>
              <a:t>maruziyetini</a:t>
            </a:r>
            <a:r>
              <a:rPr lang="tr-TR" altLang="tr-TR" sz="2400" dirty="0" smtClean="0">
                <a:latin typeface="Comic Sans MS" pitchFamily="66" charset="0"/>
              </a:rPr>
              <a:t>  önler</a:t>
            </a:r>
            <a:r>
              <a:rPr lang="tr-TR" sz="2400" dirty="0" smtClean="0">
                <a:latin typeface="Comic Sans MS" pitchFamily="66" charset="0"/>
              </a:rPr>
              <a:t>.</a:t>
            </a:r>
          </a:p>
          <a:p>
            <a:pPr>
              <a:buFont typeface="Wingdings" pitchFamily="2" charset="2"/>
              <a:buChar char="Ø"/>
            </a:pPr>
            <a:r>
              <a:rPr lang="tr-TR" altLang="tr-TR" sz="2400" dirty="0" smtClean="0">
                <a:latin typeface="Comic Sans MS" pitchFamily="66" charset="0"/>
              </a:rPr>
              <a:t>Teknik olarak </a:t>
            </a:r>
            <a:r>
              <a:rPr lang="tr-TR" altLang="tr-TR" sz="2400" dirty="0" err="1" smtClean="0">
                <a:latin typeface="Comic Sans MS" pitchFamily="66" charset="0"/>
              </a:rPr>
              <a:t>maruziyet</a:t>
            </a:r>
            <a:r>
              <a:rPr lang="tr-TR" altLang="tr-TR" sz="2400" dirty="0" smtClean="0">
                <a:latin typeface="Comic Sans MS" pitchFamily="66" charset="0"/>
              </a:rPr>
              <a:t> önlenemiyorsa yapılan iş ve risk değerlendirmesi dikkate alınarak, sağlık ve güvenlik yönünden yeterli korumayı sağlayacak şekilde, çalışanların </a:t>
            </a:r>
            <a:r>
              <a:rPr lang="tr-TR" altLang="tr-TR" sz="2400" dirty="0" err="1" smtClean="0">
                <a:latin typeface="Comic Sans MS" pitchFamily="66" charset="0"/>
              </a:rPr>
              <a:t>maruziyet</a:t>
            </a:r>
            <a:r>
              <a:rPr lang="tr-TR" altLang="tr-TR" sz="2400" dirty="0" smtClean="0">
                <a:latin typeface="Comic Sans MS" pitchFamily="66" charset="0"/>
              </a:rPr>
              <a:t> düzeyinin en aza indirilmesi için önlemler alır.</a:t>
            </a:r>
          </a:p>
          <a:p>
            <a:pPr>
              <a:buFont typeface="Wingdings" pitchFamily="2" charset="2"/>
              <a:buChar char="Ø"/>
            </a:pPr>
            <a:endParaRPr lang="tr-TR" sz="2400" dirty="0">
              <a:latin typeface="Comic Sans MS" pitchFamily="66" charset="0"/>
            </a:endParaRPr>
          </a:p>
        </p:txBody>
      </p:sp>
      <p:sp>
        <p:nvSpPr>
          <p:cNvPr id="3" name="2 Başlık"/>
          <p:cNvSpPr>
            <a:spLocks noGrp="1"/>
          </p:cNvSpPr>
          <p:nvPr>
            <p:ph type="title"/>
          </p:nvPr>
        </p:nvSpPr>
        <p:spPr>
          <a:xfrm>
            <a:off x="1571604" y="274638"/>
            <a:ext cx="7115196" cy="1143000"/>
          </a:xfrm>
        </p:spPr>
        <p:txBody>
          <a:bodyPr>
            <a:normAutofit/>
          </a:bodyPr>
          <a:lstStyle/>
          <a:p>
            <a:r>
              <a:rPr lang="tr-TR" sz="3200" dirty="0" smtClean="0">
                <a:solidFill>
                  <a:schemeClr val="bg2">
                    <a:lumMod val="50000"/>
                  </a:schemeClr>
                </a:solidFill>
                <a:latin typeface="Comic Sans MS" pitchFamily="66" charset="0"/>
              </a:rPr>
              <a:t>İşverenlerin Yükümlülükleri</a:t>
            </a:r>
            <a:endParaRPr lang="tr-TR" sz="3200" dirty="0">
              <a:solidFill>
                <a:schemeClr val="bg2">
                  <a:lumMod val="50000"/>
                </a:schemeClr>
              </a:solidFill>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23850" y="1124744"/>
            <a:ext cx="8820150" cy="4832092"/>
          </a:xfrm>
          <a:prstGeom prst="rect">
            <a:avLst/>
          </a:prstGeom>
          <a:noFill/>
          <a:ln w="9525">
            <a:noFill/>
            <a:miter lim="800000"/>
            <a:headEnd/>
            <a:tailEnd/>
          </a:ln>
        </p:spPr>
        <p:txBody>
          <a:bodyPr>
            <a:spAutoFit/>
          </a:bodyPr>
          <a:lstStyle/>
          <a:p>
            <a:pPr>
              <a:lnSpc>
                <a:spcPct val="110000"/>
              </a:lnSpc>
            </a:pPr>
            <a:r>
              <a:rPr lang="tr-TR" altLang="tr-TR" sz="2000" b="1" dirty="0" err="1">
                <a:solidFill>
                  <a:srgbClr val="000066"/>
                </a:solidFill>
                <a:latin typeface="Comic Sans MS" pitchFamily="66" charset="0"/>
              </a:rPr>
              <a:t>Maruziyet</a:t>
            </a:r>
            <a:r>
              <a:rPr lang="tr-TR" altLang="tr-TR" sz="2000" b="1" dirty="0">
                <a:solidFill>
                  <a:srgbClr val="000066"/>
                </a:solidFill>
                <a:latin typeface="Comic Sans MS" pitchFamily="66" charset="0"/>
              </a:rPr>
              <a:t> düzeyini en aza indirmek için alınacak önlemler:</a:t>
            </a:r>
          </a:p>
          <a:p>
            <a:pPr>
              <a:lnSpc>
                <a:spcPct val="110000"/>
              </a:lnSpc>
            </a:pPr>
            <a:endParaRPr lang="tr-TR" altLang="tr-TR" sz="2000" dirty="0">
              <a:latin typeface="Verdana" pitchFamily="34" charset="0"/>
            </a:endParaRPr>
          </a:p>
          <a:p>
            <a:pPr>
              <a:lnSpc>
                <a:spcPct val="110000"/>
              </a:lnSpc>
              <a:buClr>
                <a:srgbClr val="006600"/>
              </a:buClr>
              <a:buFont typeface="Wingdings" pitchFamily="2" charset="2"/>
              <a:buChar char="Ø"/>
            </a:pPr>
            <a:r>
              <a:rPr lang="tr-TR" altLang="tr-TR" sz="2000" dirty="0">
                <a:latin typeface="Verdana" pitchFamily="34" charset="0"/>
              </a:rPr>
              <a:t> </a:t>
            </a:r>
            <a:r>
              <a:rPr lang="tr-TR" altLang="tr-TR" sz="2000" dirty="0">
                <a:latin typeface="Comic Sans MS" pitchFamily="66" charset="0"/>
              </a:rPr>
              <a:t>Maruz kalan veya kalabilecek çalışan sayısı en az düzeyde tutulur.</a:t>
            </a:r>
          </a:p>
          <a:p>
            <a:pPr>
              <a:lnSpc>
                <a:spcPct val="110000"/>
              </a:lnSpc>
              <a:buClr>
                <a:srgbClr val="006600"/>
              </a:buClr>
              <a:buFont typeface="Wingdings" pitchFamily="2" charset="2"/>
              <a:buChar char="Ø"/>
            </a:pPr>
            <a:r>
              <a:rPr lang="tr-TR" altLang="tr-TR" sz="2000" dirty="0">
                <a:latin typeface="Comic Sans MS" pitchFamily="66" charset="0"/>
              </a:rPr>
              <a:t> Çalışma prosesleri ve teknik kontrol önlemleri, biyolojik etkenlerin ortama yayılması önlenir.</a:t>
            </a:r>
          </a:p>
          <a:p>
            <a:pPr>
              <a:lnSpc>
                <a:spcPct val="110000"/>
              </a:lnSpc>
              <a:buClr>
                <a:srgbClr val="006600"/>
              </a:buClr>
              <a:buFont typeface="Wingdings" pitchFamily="2" charset="2"/>
              <a:buChar char="Ø"/>
            </a:pPr>
            <a:r>
              <a:rPr lang="tr-TR" altLang="tr-TR" sz="2000" dirty="0">
                <a:latin typeface="Comic Sans MS" pitchFamily="66" charset="0"/>
              </a:rPr>
              <a:t> Toplu koruma önlemleri ve kişisel korunma yöntemleri uygulanır.</a:t>
            </a:r>
          </a:p>
          <a:p>
            <a:pPr>
              <a:lnSpc>
                <a:spcPct val="110000"/>
              </a:lnSpc>
              <a:buClr>
                <a:srgbClr val="006600"/>
              </a:buClr>
              <a:buFont typeface="Wingdings" pitchFamily="2" charset="2"/>
              <a:buChar char="Ø"/>
            </a:pPr>
            <a:r>
              <a:rPr lang="tr-TR" altLang="tr-TR" sz="2000" dirty="0">
                <a:latin typeface="Comic Sans MS" pitchFamily="66" charset="0"/>
              </a:rPr>
              <a:t> Biyolojik etkenlerin kontrol dışı sızması önlenir.</a:t>
            </a:r>
          </a:p>
          <a:p>
            <a:pPr>
              <a:lnSpc>
                <a:spcPct val="110000"/>
              </a:lnSpc>
              <a:buClr>
                <a:srgbClr val="006600"/>
              </a:buClr>
              <a:buFont typeface="Wingdings" pitchFamily="2" charset="2"/>
              <a:buChar char="Ø"/>
            </a:pPr>
            <a:r>
              <a:rPr lang="tr-TR" altLang="tr-TR" sz="2000" dirty="0">
                <a:latin typeface="Comic Sans MS" pitchFamily="66" charset="0"/>
              </a:rPr>
              <a:t> Biyolojik risk işareti ve diğer işaretler kullanılır.</a:t>
            </a:r>
          </a:p>
          <a:p>
            <a:pPr>
              <a:lnSpc>
                <a:spcPct val="110000"/>
              </a:lnSpc>
              <a:buClr>
                <a:srgbClr val="006600"/>
              </a:buClr>
              <a:buFont typeface="Wingdings" pitchFamily="2" charset="2"/>
              <a:buChar char="Ø"/>
            </a:pPr>
            <a:r>
              <a:rPr lang="tr-TR" altLang="tr-TR" sz="2000" dirty="0">
                <a:latin typeface="Comic Sans MS" pitchFamily="66" charset="0"/>
              </a:rPr>
              <a:t> Biyolojik etkenlerin karıştığı kazaların önlenmesine yönelik plan hazırlanır.</a:t>
            </a:r>
          </a:p>
          <a:p>
            <a:pPr>
              <a:lnSpc>
                <a:spcPct val="110000"/>
              </a:lnSpc>
              <a:buClr>
                <a:srgbClr val="006600"/>
              </a:buClr>
              <a:buFont typeface="Wingdings" pitchFamily="2" charset="2"/>
              <a:buChar char="Ø"/>
            </a:pPr>
            <a:r>
              <a:rPr lang="tr-TR" altLang="tr-TR" sz="2000" dirty="0">
                <a:latin typeface="Comic Sans MS" pitchFamily="66" charset="0"/>
              </a:rPr>
              <a:t> Çalışma ortamı ölçümleri yapılır.</a:t>
            </a:r>
          </a:p>
          <a:p>
            <a:pPr>
              <a:lnSpc>
                <a:spcPct val="110000"/>
              </a:lnSpc>
              <a:buClr>
                <a:srgbClr val="006600"/>
              </a:buClr>
              <a:buFont typeface="Wingdings" pitchFamily="2" charset="2"/>
              <a:buChar char="Ø"/>
            </a:pPr>
            <a:r>
              <a:rPr lang="tr-TR" altLang="tr-TR" sz="2000" dirty="0">
                <a:latin typeface="Comic Sans MS" pitchFamily="66" charset="0"/>
              </a:rPr>
              <a:t> Atık yönetimi oluşturulur.</a:t>
            </a:r>
          </a:p>
          <a:p>
            <a:pPr>
              <a:lnSpc>
                <a:spcPct val="110000"/>
              </a:lnSpc>
              <a:buClr>
                <a:srgbClr val="006600"/>
              </a:buClr>
              <a:buFont typeface="Wingdings" pitchFamily="2" charset="2"/>
              <a:buChar char="Ø"/>
            </a:pPr>
            <a:r>
              <a:rPr lang="tr-TR" altLang="tr-TR" sz="2000" dirty="0">
                <a:latin typeface="Comic Sans MS" pitchFamily="66" charset="0"/>
              </a:rPr>
              <a:t> Biyolojik etkenlerin işyeri içinde güvenli taşınması için gereken düzenlemeler yapılır.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le:D-W016 Warnung vor Biogefaehrdung ty.svg">
            <a:hlinkClick r:id="rId3"/>
          </p:cNvPr>
          <p:cNvPicPr>
            <a:picLocks noChangeAspect="1" noChangeArrowheads="1"/>
          </p:cNvPicPr>
          <p:nvPr/>
        </p:nvPicPr>
        <p:blipFill>
          <a:blip r:embed="rId4" cstate="print"/>
          <a:srcRect/>
          <a:stretch>
            <a:fillRect/>
          </a:stretch>
        </p:blipFill>
        <p:spPr bwMode="auto">
          <a:xfrm>
            <a:off x="2349500" y="1373188"/>
            <a:ext cx="4310063" cy="3784600"/>
          </a:xfrm>
          <a:prstGeom prst="rect">
            <a:avLst/>
          </a:prstGeom>
          <a:noFill/>
          <a:ln w="9525">
            <a:noFill/>
            <a:miter lim="800000"/>
            <a:headEnd/>
            <a:tailEnd/>
          </a:ln>
        </p:spPr>
      </p:pic>
      <p:sp>
        <p:nvSpPr>
          <p:cNvPr id="39939" name="Rectangle 7"/>
          <p:cNvSpPr>
            <a:spLocks noChangeArrowheads="1"/>
          </p:cNvSpPr>
          <p:nvPr/>
        </p:nvSpPr>
        <p:spPr bwMode="auto">
          <a:xfrm>
            <a:off x="2555875" y="5516563"/>
            <a:ext cx="4608513" cy="396875"/>
          </a:xfrm>
          <a:prstGeom prst="rect">
            <a:avLst/>
          </a:prstGeom>
          <a:noFill/>
          <a:ln w="9525">
            <a:noFill/>
            <a:miter lim="800000"/>
            <a:headEnd/>
            <a:tailEnd/>
          </a:ln>
        </p:spPr>
        <p:txBody>
          <a:bodyPr>
            <a:spAutoFit/>
          </a:bodyPr>
          <a:lstStyle/>
          <a:p>
            <a:pPr>
              <a:spcBef>
                <a:spcPct val="50000"/>
              </a:spcBef>
            </a:pPr>
            <a:r>
              <a:rPr lang="tr-TR" altLang="tr-TR" sz="2000" b="1"/>
              <a:t>BİYOLOJİK TEHLİKE İŞARETİ</a:t>
            </a:r>
            <a:endParaRPr lang="tr-TR" altLang="tr-T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16163" y="692696"/>
            <a:ext cx="8945949" cy="3046988"/>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9600" b="1" dirty="0" smtClean="0">
                <a:ln w="50800"/>
                <a:solidFill>
                  <a:schemeClr val="bg2">
                    <a:lumMod val="40000"/>
                    <a:lumOff val="60000"/>
                  </a:schemeClr>
                </a:solidFill>
                <a:effectLst>
                  <a:glow rad="139700">
                    <a:schemeClr val="accent4">
                      <a:satMod val="175000"/>
                      <a:alpha val="40000"/>
                    </a:schemeClr>
                  </a:glow>
                </a:effectLst>
                <a:latin typeface="Cambria" pitchFamily="18" charset="0"/>
              </a:rPr>
              <a:t>Psikososyal</a:t>
            </a:r>
          </a:p>
          <a:p>
            <a:pPr algn="ctr">
              <a:defRPr/>
            </a:pPr>
            <a:r>
              <a:rPr lang="tr-TR" sz="9600" b="1" dirty="0" smtClean="0">
                <a:ln w="50800"/>
                <a:solidFill>
                  <a:schemeClr val="bg2">
                    <a:lumMod val="40000"/>
                    <a:lumOff val="60000"/>
                  </a:schemeClr>
                </a:solidFill>
                <a:effectLst>
                  <a:glow rad="139700">
                    <a:schemeClr val="accent4">
                      <a:satMod val="175000"/>
                      <a:alpha val="40000"/>
                    </a:schemeClr>
                  </a:glow>
                </a:effectLst>
                <a:latin typeface="Cambria" pitchFamily="18" charset="0"/>
              </a:rPr>
              <a:t>Risk Etkenleri</a:t>
            </a:r>
            <a:endParaRPr lang="tr-TR" sz="9600" b="1" dirty="0">
              <a:ln w="50800"/>
              <a:solidFill>
                <a:schemeClr val="bg2">
                  <a:lumMod val="40000"/>
                  <a:lumOff val="60000"/>
                </a:schemeClr>
              </a:solidFill>
              <a:effectLst>
                <a:glow rad="139700">
                  <a:schemeClr val="accent4">
                    <a:satMod val="175000"/>
                    <a:alpha val="40000"/>
                  </a:schemeClr>
                </a:glow>
              </a:effectLst>
              <a:latin typeface="Cambria" pitchFamily="18" charset="0"/>
            </a:endParaRPr>
          </a:p>
        </p:txBody>
      </p:sp>
    </p:spTree>
    <p:extLst>
      <p:ext uri="{BB962C8B-B14F-4D97-AF65-F5344CB8AC3E}">
        <p14:creationId xmlns:p14="http://schemas.microsoft.com/office/powerpoint/2010/main" val="422422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1" name="AutoShape 8"/>
          <p:cNvSpPr>
            <a:spLocks noChangeAspect="1" noChangeArrowheads="1" noTextEdit="1"/>
          </p:cNvSpPr>
          <p:nvPr/>
        </p:nvSpPr>
        <p:spPr bwMode="gray">
          <a:xfrm flipH="1">
            <a:off x="6030913" y="3271838"/>
            <a:ext cx="909637" cy="1244600"/>
          </a:xfrm>
          <a:prstGeom prst="rect">
            <a:avLst/>
          </a:prstGeom>
          <a:noFill/>
          <a:ln w="9525">
            <a:noFill/>
            <a:miter lim="800000"/>
            <a:headEnd/>
            <a:tailEnd/>
          </a:ln>
        </p:spPr>
        <p:txBody>
          <a:bodyPr/>
          <a:lstStyle/>
          <a:p>
            <a:endParaRPr lang="zh-CN" altLang="en-US" i="1">
              <a:solidFill>
                <a:srgbClr val="000000"/>
              </a:solidFill>
            </a:endParaRPr>
          </a:p>
        </p:txBody>
      </p:sp>
      <p:sp>
        <p:nvSpPr>
          <p:cNvPr id="22" name="AutoShape 5"/>
          <p:cNvSpPr>
            <a:spLocks noChangeArrowheads="1"/>
          </p:cNvSpPr>
          <p:nvPr/>
        </p:nvSpPr>
        <p:spPr bwMode="auto">
          <a:xfrm>
            <a:off x="3497131" y="1019056"/>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r>
              <a:rPr lang="tr-TR" sz="2000" b="1" i="1" dirty="0" err="1" smtClean="0">
                <a:solidFill>
                  <a:srgbClr val="000000"/>
                </a:solidFill>
                <a:latin typeface="Calibri" pitchFamily="34" charset="0"/>
                <a:cs typeface="Calibri" pitchFamily="34" charset="0"/>
              </a:rPr>
              <a:t>Psikososyal</a:t>
            </a:r>
            <a:r>
              <a:rPr lang="tr-TR" sz="2000" b="1" i="1" dirty="0" smtClean="0">
                <a:solidFill>
                  <a:srgbClr val="000000"/>
                </a:solidFill>
                <a:latin typeface="Calibri" pitchFamily="34" charset="0"/>
                <a:cs typeface="Calibri" pitchFamily="34" charset="0"/>
              </a:rPr>
              <a:t> </a:t>
            </a:r>
          </a:p>
          <a:p>
            <a:pPr algn="ctr"/>
            <a:r>
              <a:rPr lang="tr-TR" sz="2000" b="1" i="1" dirty="0" smtClean="0">
                <a:solidFill>
                  <a:srgbClr val="000000"/>
                </a:solidFill>
                <a:latin typeface="Calibri" pitchFamily="34" charset="0"/>
                <a:cs typeface="Calibri" pitchFamily="34" charset="0"/>
              </a:rPr>
              <a:t>Tehlikeler</a:t>
            </a:r>
            <a:endParaRPr lang="zh-CN" altLang="zh-CN" sz="2000" b="1" i="1" dirty="0">
              <a:solidFill>
                <a:srgbClr val="000000"/>
              </a:solidFill>
              <a:latin typeface="Calibri" pitchFamily="34" charset="0"/>
              <a:cs typeface="Calibri" pitchFamily="34" charset="0"/>
            </a:endParaRPr>
          </a:p>
        </p:txBody>
      </p:sp>
      <p:sp>
        <p:nvSpPr>
          <p:cNvPr id="2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PSİKOSOSYAL TEHLİKELER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AutoShape 5"/>
          <p:cNvSpPr>
            <a:spLocks noChangeArrowheads="1"/>
          </p:cNvSpPr>
          <p:nvPr/>
        </p:nvSpPr>
        <p:spPr bwMode="auto">
          <a:xfrm>
            <a:off x="3497131" y="2690934"/>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Kronik Stres</a:t>
            </a:r>
            <a:endParaRPr lang="tr-TR" sz="2000" b="1" i="1" dirty="0">
              <a:solidFill>
                <a:srgbClr val="000000"/>
              </a:solidFill>
              <a:latin typeface="Calibri" pitchFamily="34" charset="0"/>
              <a:cs typeface="Calibri" pitchFamily="34" charset="0"/>
            </a:endParaRPr>
          </a:p>
          <a:p>
            <a:pPr algn="ctr" eaLnBrk="0" hangingPunct="0"/>
            <a:endParaRPr lang="zh-CN" altLang="zh-CN" sz="2000" b="1" i="1" dirty="0">
              <a:solidFill>
                <a:srgbClr val="000000"/>
              </a:solidFill>
              <a:latin typeface="Calibri" pitchFamily="34" charset="0"/>
              <a:cs typeface="Calibri" pitchFamily="34" charset="0"/>
            </a:endParaRPr>
          </a:p>
        </p:txBody>
      </p:sp>
      <p:sp>
        <p:nvSpPr>
          <p:cNvPr id="26" name="AutoShape 5"/>
          <p:cNvSpPr>
            <a:spLocks noChangeArrowheads="1"/>
          </p:cNvSpPr>
          <p:nvPr/>
        </p:nvSpPr>
        <p:spPr bwMode="auto">
          <a:xfrm>
            <a:off x="917597" y="4205409"/>
            <a:ext cx="2286000" cy="747591"/>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Fiziksel </a:t>
            </a:r>
          </a:p>
          <a:p>
            <a:pPr algn="ctr"/>
            <a:r>
              <a:rPr lang="tr-TR" sz="2000" b="1" i="1" dirty="0" smtClean="0">
                <a:solidFill>
                  <a:srgbClr val="000000"/>
                </a:solidFill>
                <a:latin typeface="Calibri" pitchFamily="34" charset="0"/>
                <a:cs typeface="Calibri" pitchFamily="34" charset="0"/>
              </a:rPr>
              <a:t>Sorunlar</a:t>
            </a:r>
            <a:endParaRPr lang="tr-TR" sz="2000" b="1" i="1" dirty="0">
              <a:solidFill>
                <a:srgbClr val="000000"/>
              </a:solidFill>
              <a:latin typeface="Calibri" pitchFamily="34" charset="0"/>
              <a:cs typeface="Calibri" pitchFamily="34" charset="0"/>
            </a:endParaRPr>
          </a:p>
          <a:p>
            <a:pPr algn="ctr" eaLnBrk="0" hangingPunct="0"/>
            <a:endParaRPr lang="zh-CN" altLang="zh-CN" sz="2000" b="1" i="1" dirty="0">
              <a:solidFill>
                <a:srgbClr val="000000"/>
              </a:solidFill>
              <a:latin typeface="Calibri" pitchFamily="34" charset="0"/>
              <a:cs typeface="Calibri" pitchFamily="34" charset="0"/>
            </a:endParaRPr>
          </a:p>
        </p:txBody>
      </p:sp>
      <p:sp>
        <p:nvSpPr>
          <p:cNvPr id="27" name="AutoShape 5"/>
          <p:cNvSpPr>
            <a:spLocks noChangeArrowheads="1"/>
          </p:cNvSpPr>
          <p:nvPr/>
        </p:nvSpPr>
        <p:spPr bwMode="auto">
          <a:xfrm>
            <a:off x="3478081" y="4205409"/>
            <a:ext cx="2286000" cy="747591"/>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Davranışsal</a:t>
            </a:r>
          </a:p>
          <a:p>
            <a:pPr algn="ctr"/>
            <a:r>
              <a:rPr lang="tr-TR" sz="2000" b="1" i="1" dirty="0" smtClean="0">
                <a:solidFill>
                  <a:srgbClr val="000000"/>
                </a:solidFill>
                <a:latin typeface="Calibri" pitchFamily="34" charset="0"/>
                <a:cs typeface="Calibri" pitchFamily="34" charset="0"/>
              </a:rPr>
              <a:t>Sorunlar</a:t>
            </a:r>
            <a:endParaRPr lang="tr-TR" sz="2000" b="1" i="1" dirty="0">
              <a:solidFill>
                <a:srgbClr val="000000"/>
              </a:solidFill>
              <a:latin typeface="Calibri" pitchFamily="34" charset="0"/>
              <a:cs typeface="Calibri" pitchFamily="34" charset="0"/>
            </a:endParaRPr>
          </a:p>
          <a:p>
            <a:pPr algn="ctr" eaLnBrk="0" hangingPunct="0"/>
            <a:endParaRPr lang="zh-CN" altLang="zh-CN" sz="2000" b="1" i="1" dirty="0">
              <a:solidFill>
                <a:srgbClr val="000000"/>
              </a:solidFill>
              <a:latin typeface="Calibri" pitchFamily="34" charset="0"/>
              <a:cs typeface="Calibri" pitchFamily="34" charset="0"/>
            </a:endParaRPr>
          </a:p>
        </p:txBody>
      </p:sp>
      <p:sp>
        <p:nvSpPr>
          <p:cNvPr id="28" name="AutoShape 5"/>
          <p:cNvSpPr>
            <a:spLocks noChangeArrowheads="1"/>
          </p:cNvSpPr>
          <p:nvPr/>
        </p:nvSpPr>
        <p:spPr bwMode="auto">
          <a:xfrm>
            <a:off x="6042047" y="4205409"/>
            <a:ext cx="2286000" cy="747591"/>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Akıl Sağlığı</a:t>
            </a:r>
          </a:p>
          <a:p>
            <a:pPr algn="ctr"/>
            <a:r>
              <a:rPr lang="tr-TR" sz="2000" b="1" i="1" dirty="0" smtClean="0">
                <a:solidFill>
                  <a:srgbClr val="000000"/>
                </a:solidFill>
                <a:latin typeface="Calibri" pitchFamily="34" charset="0"/>
                <a:cs typeface="Calibri" pitchFamily="34" charset="0"/>
              </a:rPr>
              <a:t>Sorunları</a:t>
            </a:r>
            <a:endParaRPr lang="tr-TR" sz="2000" b="1" i="1" dirty="0">
              <a:solidFill>
                <a:srgbClr val="000000"/>
              </a:solidFill>
              <a:latin typeface="Calibri" pitchFamily="34" charset="0"/>
              <a:cs typeface="Calibri" pitchFamily="34" charset="0"/>
            </a:endParaRPr>
          </a:p>
          <a:p>
            <a:pPr algn="ctr" eaLnBrk="0" hangingPunct="0"/>
            <a:endParaRPr lang="zh-CN" altLang="zh-CN" sz="2000" b="1" i="1" dirty="0">
              <a:solidFill>
                <a:srgbClr val="000000"/>
              </a:solidFill>
              <a:latin typeface="Calibri" pitchFamily="34" charset="0"/>
              <a:cs typeface="Calibri" pitchFamily="34" charset="0"/>
            </a:endParaRPr>
          </a:p>
        </p:txBody>
      </p:sp>
      <p:sp>
        <p:nvSpPr>
          <p:cNvPr id="29" name="Aşağı Ok 28"/>
          <p:cNvSpPr/>
          <p:nvPr/>
        </p:nvSpPr>
        <p:spPr>
          <a:xfrm>
            <a:off x="4191000" y="2019301"/>
            <a:ext cx="876300" cy="61448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tr-TR" i="1">
              <a:solidFill>
                <a:srgbClr val="000000"/>
              </a:solidFill>
              <a:latin typeface="Arial" charset="0"/>
              <a:cs typeface="Arial" charset="0"/>
            </a:endParaRPr>
          </a:p>
        </p:txBody>
      </p:sp>
      <p:sp>
        <p:nvSpPr>
          <p:cNvPr id="30" name="Freeform 7"/>
          <p:cNvSpPr>
            <a:spLocks/>
          </p:cNvSpPr>
          <p:nvPr/>
        </p:nvSpPr>
        <p:spPr bwMode="gray">
          <a:xfrm rot="16393577">
            <a:off x="5986462" y="3060787"/>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i="1">
              <a:solidFill>
                <a:srgbClr val="000000"/>
              </a:solidFill>
            </a:endParaRPr>
          </a:p>
        </p:txBody>
      </p:sp>
      <p:sp>
        <p:nvSpPr>
          <p:cNvPr id="31" name="Freeform 9"/>
          <p:cNvSpPr>
            <a:spLocks/>
          </p:cNvSpPr>
          <p:nvPr/>
        </p:nvSpPr>
        <p:spPr bwMode="gray">
          <a:xfrm rot="5400000" flipH="1">
            <a:off x="2351877" y="3029070"/>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i="1">
              <a:solidFill>
                <a:srgbClr val="000000"/>
              </a:solidFill>
            </a:endParaRPr>
          </a:p>
        </p:txBody>
      </p:sp>
      <p:sp>
        <p:nvSpPr>
          <p:cNvPr id="32" name="Aşağı Ok 31"/>
          <p:cNvSpPr/>
          <p:nvPr/>
        </p:nvSpPr>
        <p:spPr>
          <a:xfrm>
            <a:off x="4201981" y="3681499"/>
            <a:ext cx="876300" cy="48586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tr-TR" i="1">
              <a:solidFill>
                <a:srgbClr val="000000"/>
              </a:solidFill>
              <a:latin typeface="Arial" charset="0"/>
              <a:cs typeface="Arial" charset="0"/>
            </a:endParaRPr>
          </a:p>
        </p:txBody>
      </p:sp>
      <p:sp>
        <p:nvSpPr>
          <p:cNvPr id="34" name="AutoShape 5"/>
          <p:cNvSpPr>
            <a:spLocks noChangeArrowheads="1"/>
          </p:cNvSpPr>
          <p:nvPr/>
        </p:nvSpPr>
        <p:spPr bwMode="auto">
          <a:xfrm>
            <a:off x="917597" y="5005509"/>
            <a:ext cx="2286000" cy="966666"/>
          </a:xfrm>
          <a:prstGeom prst="roundRect">
            <a:avLst>
              <a:gd name="adj" fmla="val 16667"/>
            </a:avLst>
          </a:prstGeom>
          <a:noFill/>
          <a:ln w="25400">
            <a:solidFill>
              <a:schemeClr val="bg1">
                <a:lumMod val="75000"/>
              </a:schemeClr>
            </a:solidFill>
            <a:round/>
            <a:headEnd/>
            <a:tailEnd/>
          </a:ln>
          <a:effectLst/>
        </p:spPr>
        <p:txBody>
          <a:bodyPr wrap="none" anchor="ctr"/>
          <a:lstStyle/>
          <a:p>
            <a:pPr algn="ctr"/>
            <a:endParaRPr lang="tr-TR" sz="1200" i="1" dirty="0" smtClean="0">
              <a:solidFill>
                <a:srgbClr val="000000"/>
              </a:solidFill>
              <a:latin typeface="Calibri" pitchFamily="34" charset="0"/>
              <a:cs typeface="Calibri" pitchFamily="34" charset="0"/>
            </a:endParaRPr>
          </a:p>
          <a:p>
            <a:pPr algn="ctr"/>
            <a:r>
              <a:rPr lang="tr-TR" sz="1200" i="1" dirty="0" smtClean="0">
                <a:solidFill>
                  <a:srgbClr val="000000"/>
                </a:solidFill>
                <a:latin typeface="Calibri" pitchFamily="34" charset="0"/>
                <a:cs typeface="Calibri" pitchFamily="34" charset="0"/>
              </a:rPr>
              <a:t>Kalp-Dolaşım Sistemi</a:t>
            </a:r>
            <a:endParaRPr lang="tr-TR" sz="1200" i="1" dirty="0">
              <a:solidFill>
                <a:srgbClr val="000000"/>
              </a:solidFill>
              <a:latin typeface="Calibri" pitchFamily="34" charset="0"/>
              <a:cs typeface="Calibri" pitchFamily="34" charset="0"/>
            </a:endParaRPr>
          </a:p>
          <a:p>
            <a:pPr algn="ctr"/>
            <a:r>
              <a:rPr lang="tr-TR" sz="1200" i="1" dirty="0">
                <a:solidFill>
                  <a:srgbClr val="000000"/>
                </a:solidFill>
                <a:latin typeface="Calibri" pitchFamily="34" charset="0"/>
                <a:cs typeface="Calibri" pitchFamily="34" charset="0"/>
              </a:rPr>
              <a:t>Sindirim </a:t>
            </a:r>
            <a:r>
              <a:rPr lang="tr-TR" sz="1200" i="1" dirty="0" smtClean="0">
                <a:solidFill>
                  <a:srgbClr val="000000"/>
                </a:solidFill>
                <a:latin typeface="Calibri" pitchFamily="34" charset="0"/>
                <a:cs typeface="Calibri" pitchFamily="34" charset="0"/>
              </a:rPr>
              <a:t>Sistemi</a:t>
            </a:r>
            <a:endParaRPr lang="tr-TR" sz="1200" i="1" dirty="0">
              <a:solidFill>
                <a:srgbClr val="000000"/>
              </a:solidFill>
              <a:latin typeface="Calibri" pitchFamily="34" charset="0"/>
              <a:cs typeface="Calibri" pitchFamily="34" charset="0"/>
            </a:endParaRPr>
          </a:p>
          <a:p>
            <a:pPr algn="ctr"/>
            <a:r>
              <a:rPr lang="tr-TR" sz="1200" i="1" dirty="0" smtClean="0">
                <a:solidFill>
                  <a:srgbClr val="000000"/>
                </a:solidFill>
                <a:latin typeface="Calibri" pitchFamily="34" charset="0"/>
                <a:cs typeface="Calibri" pitchFamily="34" charset="0"/>
              </a:rPr>
              <a:t>Kas-İskelet Sistemi </a:t>
            </a:r>
            <a:endParaRPr lang="tr-TR" sz="1200" i="1" dirty="0">
              <a:solidFill>
                <a:srgbClr val="000000"/>
              </a:solidFill>
              <a:latin typeface="Calibri" pitchFamily="34" charset="0"/>
              <a:cs typeface="Calibri" pitchFamily="34" charset="0"/>
            </a:endParaRPr>
          </a:p>
          <a:p>
            <a:pPr algn="ctr"/>
            <a:r>
              <a:rPr lang="tr-TR" sz="1200" i="1" dirty="0">
                <a:solidFill>
                  <a:srgbClr val="000000"/>
                </a:solidFill>
                <a:latin typeface="Calibri" pitchFamily="34" charset="0"/>
                <a:cs typeface="Calibri" pitchFamily="34" charset="0"/>
              </a:rPr>
              <a:t>Bağışıklık </a:t>
            </a:r>
            <a:r>
              <a:rPr lang="tr-TR" sz="1200" i="1" dirty="0" smtClean="0">
                <a:solidFill>
                  <a:srgbClr val="000000"/>
                </a:solidFill>
                <a:latin typeface="Calibri" pitchFamily="34" charset="0"/>
                <a:cs typeface="Calibri" pitchFamily="34" charset="0"/>
              </a:rPr>
              <a:t>Sistemi</a:t>
            </a:r>
            <a:endParaRPr lang="tr-TR" sz="1200" i="1" dirty="0">
              <a:solidFill>
                <a:srgbClr val="000000"/>
              </a:solidFill>
              <a:latin typeface="Calibri" pitchFamily="34" charset="0"/>
              <a:cs typeface="Calibri" pitchFamily="34" charset="0"/>
            </a:endParaRPr>
          </a:p>
          <a:p>
            <a:pPr algn="ctr" eaLnBrk="0" hangingPunct="0"/>
            <a:endParaRPr lang="zh-CN" altLang="zh-CN" sz="1200" i="1" dirty="0">
              <a:solidFill>
                <a:srgbClr val="000000"/>
              </a:solidFill>
              <a:latin typeface="Calibri" pitchFamily="34" charset="0"/>
              <a:cs typeface="Calibri" pitchFamily="34" charset="0"/>
            </a:endParaRPr>
          </a:p>
        </p:txBody>
      </p:sp>
      <p:sp>
        <p:nvSpPr>
          <p:cNvPr id="35" name="AutoShape 5"/>
          <p:cNvSpPr>
            <a:spLocks noChangeArrowheads="1"/>
          </p:cNvSpPr>
          <p:nvPr/>
        </p:nvSpPr>
        <p:spPr bwMode="auto">
          <a:xfrm>
            <a:off x="3478081" y="5005509"/>
            <a:ext cx="2286000" cy="966666"/>
          </a:xfrm>
          <a:prstGeom prst="roundRect">
            <a:avLst>
              <a:gd name="adj" fmla="val 16667"/>
            </a:avLst>
          </a:prstGeom>
          <a:noFill/>
          <a:ln w="25400">
            <a:solidFill>
              <a:schemeClr val="bg1">
                <a:lumMod val="75000"/>
              </a:schemeClr>
            </a:solidFill>
            <a:round/>
            <a:headEnd/>
            <a:tailEnd/>
          </a:ln>
          <a:effectLst/>
        </p:spPr>
        <p:txBody>
          <a:bodyPr wrap="none" anchor="ctr"/>
          <a:lstStyle/>
          <a:p>
            <a:pPr algn="ctr"/>
            <a:r>
              <a:rPr lang="tr-TR" sz="1200" i="1" dirty="0">
                <a:solidFill>
                  <a:srgbClr val="000000"/>
                </a:solidFill>
                <a:latin typeface="Calibri" pitchFamily="34" charset="0"/>
                <a:cs typeface="Calibri" pitchFamily="34" charset="0"/>
              </a:rPr>
              <a:t>S</a:t>
            </a:r>
            <a:r>
              <a:rPr lang="tr-TR" sz="1200" i="1" dirty="0" smtClean="0">
                <a:solidFill>
                  <a:srgbClr val="000000"/>
                </a:solidFill>
                <a:latin typeface="Calibri" pitchFamily="34" charset="0"/>
                <a:cs typeface="Calibri" pitchFamily="34" charset="0"/>
              </a:rPr>
              <a:t>igara</a:t>
            </a:r>
            <a:r>
              <a:rPr lang="tr-TR" sz="1200" i="1" dirty="0">
                <a:solidFill>
                  <a:srgbClr val="000000"/>
                </a:solidFill>
                <a:latin typeface="Calibri" pitchFamily="34" charset="0"/>
                <a:cs typeface="Calibri" pitchFamily="34" charset="0"/>
              </a:rPr>
              <a:t>, çay, kahve </a:t>
            </a:r>
            <a:r>
              <a:rPr lang="tr-TR" sz="1200" i="1" dirty="0" smtClean="0">
                <a:solidFill>
                  <a:srgbClr val="000000"/>
                </a:solidFill>
                <a:latin typeface="Calibri" pitchFamily="34" charset="0"/>
                <a:cs typeface="Calibri" pitchFamily="34" charset="0"/>
              </a:rPr>
              <a:t>tüketimde artma</a:t>
            </a:r>
          </a:p>
          <a:p>
            <a:pPr algn="ctr"/>
            <a:r>
              <a:rPr lang="tr-TR" altLang="zh-CN" sz="1200" i="1" dirty="0" smtClean="0">
                <a:solidFill>
                  <a:srgbClr val="000000"/>
                </a:solidFill>
                <a:latin typeface="Calibri" pitchFamily="34" charset="0"/>
                <a:cs typeface="Calibri" pitchFamily="34" charset="0"/>
              </a:rPr>
              <a:t>Yeme, </a:t>
            </a:r>
            <a:r>
              <a:rPr lang="tr-TR" altLang="zh-CN" sz="1200" i="1" dirty="0">
                <a:solidFill>
                  <a:srgbClr val="000000"/>
                </a:solidFill>
                <a:latin typeface="Calibri" pitchFamily="34" charset="0"/>
                <a:cs typeface="Calibri" pitchFamily="34" charset="0"/>
              </a:rPr>
              <a:t>içmenin </a:t>
            </a:r>
            <a:r>
              <a:rPr lang="tr-TR" altLang="zh-CN" sz="1200" i="1" dirty="0" smtClean="0">
                <a:solidFill>
                  <a:srgbClr val="000000"/>
                </a:solidFill>
                <a:latin typeface="Calibri" pitchFamily="34" charset="0"/>
                <a:cs typeface="Calibri" pitchFamily="34" charset="0"/>
              </a:rPr>
              <a:t>artması/azalması </a:t>
            </a:r>
          </a:p>
          <a:p>
            <a:pPr algn="ctr"/>
            <a:r>
              <a:rPr lang="tr-TR" altLang="zh-CN" sz="1200" i="1" dirty="0" smtClean="0">
                <a:solidFill>
                  <a:srgbClr val="000000"/>
                </a:solidFill>
                <a:latin typeface="Calibri" pitchFamily="34" charset="0"/>
                <a:cs typeface="Calibri" pitchFamily="34" charset="0"/>
              </a:rPr>
              <a:t>Madde bağımlılığı-Uyku bozuklukları </a:t>
            </a:r>
          </a:p>
        </p:txBody>
      </p:sp>
      <p:sp>
        <p:nvSpPr>
          <p:cNvPr id="36" name="AutoShape 5"/>
          <p:cNvSpPr>
            <a:spLocks noChangeArrowheads="1"/>
          </p:cNvSpPr>
          <p:nvPr/>
        </p:nvSpPr>
        <p:spPr bwMode="auto">
          <a:xfrm>
            <a:off x="6030913" y="5005509"/>
            <a:ext cx="2286000" cy="966666"/>
          </a:xfrm>
          <a:prstGeom prst="roundRect">
            <a:avLst>
              <a:gd name="adj" fmla="val 16667"/>
            </a:avLst>
          </a:prstGeom>
          <a:noFill/>
          <a:ln w="25400">
            <a:solidFill>
              <a:schemeClr val="bg1">
                <a:lumMod val="75000"/>
              </a:schemeClr>
            </a:solidFill>
            <a:round/>
            <a:headEnd/>
            <a:tailEnd/>
          </a:ln>
          <a:effectLst/>
        </p:spPr>
        <p:txBody>
          <a:bodyPr wrap="none" anchor="ctr"/>
          <a:lstStyle/>
          <a:p>
            <a:pPr algn="ctr"/>
            <a:endParaRPr lang="tr-TR" sz="1200" i="1" dirty="0" smtClean="0">
              <a:solidFill>
                <a:srgbClr val="000000"/>
              </a:solidFill>
              <a:latin typeface="Calibri" pitchFamily="34" charset="0"/>
              <a:cs typeface="Calibri" pitchFamily="34" charset="0"/>
            </a:endParaRPr>
          </a:p>
          <a:p>
            <a:pPr algn="ctr"/>
            <a:r>
              <a:rPr lang="tr-TR" sz="1200" i="1" dirty="0">
                <a:solidFill>
                  <a:srgbClr val="000000"/>
                </a:solidFill>
                <a:latin typeface="Calibri" pitchFamily="34" charset="0"/>
                <a:cs typeface="Calibri" pitchFamily="34" charset="0"/>
              </a:rPr>
              <a:t>Psişik Bozukluklar, </a:t>
            </a:r>
            <a:r>
              <a:rPr lang="tr-TR" sz="1200" i="1" dirty="0" smtClean="0">
                <a:solidFill>
                  <a:srgbClr val="000000"/>
                </a:solidFill>
                <a:latin typeface="Calibri" pitchFamily="34" charset="0"/>
                <a:cs typeface="Calibri" pitchFamily="34" charset="0"/>
              </a:rPr>
              <a:t>Nevrozlar </a:t>
            </a:r>
          </a:p>
          <a:p>
            <a:pPr algn="ctr"/>
            <a:r>
              <a:rPr lang="tr-TR" sz="1200" i="1" dirty="0" smtClean="0">
                <a:solidFill>
                  <a:srgbClr val="000000"/>
                </a:solidFill>
                <a:latin typeface="Calibri" pitchFamily="34" charset="0"/>
                <a:cs typeface="Calibri" pitchFamily="34" charset="0"/>
              </a:rPr>
              <a:t>Doyumsuzluk</a:t>
            </a:r>
            <a:r>
              <a:rPr lang="tr-TR" sz="1200" i="1" dirty="0">
                <a:solidFill>
                  <a:srgbClr val="000000"/>
                </a:solidFill>
                <a:latin typeface="Calibri" pitchFamily="34" charset="0"/>
                <a:cs typeface="Calibri" pitchFamily="34" charset="0"/>
              </a:rPr>
              <a:t>, </a:t>
            </a:r>
            <a:r>
              <a:rPr lang="tr-TR" sz="1200" i="1" dirty="0" smtClean="0">
                <a:solidFill>
                  <a:srgbClr val="000000"/>
                </a:solidFill>
                <a:latin typeface="Calibri" pitchFamily="34" charset="0"/>
                <a:cs typeface="Calibri" pitchFamily="34" charset="0"/>
              </a:rPr>
              <a:t>Depresyon</a:t>
            </a:r>
          </a:p>
          <a:p>
            <a:pPr algn="ctr"/>
            <a:r>
              <a:rPr lang="tr-TR" sz="1200" i="1" dirty="0">
                <a:solidFill>
                  <a:srgbClr val="000000"/>
                </a:solidFill>
                <a:latin typeface="Calibri" pitchFamily="34" charset="0"/>
                <a:cs typeface="Calibri" pitchFamily="34" charset="0"/>
              </a:rPr>
              <a:t>İşe Bağlı </a:t>
            </a:r>
            <a:r>
              <a:rPr lang="tr-TR" sz="1200" i="1" dirty="0" err="1" smtClean="0">
                <a:solidFill>
                  <a:srgbClr val="000000"/>
                </a:solidFill>
                <a:latin typeface="Calibri" pitchFamily="34" charset="0"/>
                <a:cs typeface="Calibri" pitchFamily="34" charset="0"/>
              </a:rPr>
              <a:t>Anksiyete</a:t>
            </a:r>
            <a:r>
              <a:rPr lang="tr-TR" sz="1200" i="1" dirty="0">
                <a:solidFill>
                  <a:srgbClr val="000000"/>
                </a:solidFill>
                <a:latin typeface="Calibri" pitchFamily="34" charset="0"/>
                <a:cs typeface="Calibri" pitchFamily="34" charset="0"/>
              </a:rPr>
              <a:t>, </a:t>
            </a:r>
            <a:endParaRPr lang="tr-TR" sz="1200" i="1" dirty="0" smtClean="0">
              <a:solidFill>
                <a:srgbClr val="000000"/>
              </a:solidFill>
              <a:latin typeface="Calibri" pitchFamily="34" charset="0"/>
              <a:cs typeface="Calibri" pitchFamily="34" charset="0"/>
            </a:endParaRPr>
          </a:p>
          <a:p>
            <a:pPr algn="ctr"/>
            <a:r>
              <a:rPr lang="tr-TR" sz="1200" i="1" dirty="0" smtClean="0">
                <a:solidFill>
                  <a:srgbClr val="000000"/>
                </a:solidFill>
                <a:latin typeface="Calibri" pitchFamily="34" charset="0"/>
                <a:cs typeface="Calibri" pitchFamily="34" charset="0"/>
              </a:rPr>
              <a:t>Travma </a:t>
            </a:r>
            <a:r>
              <a:rPr lang="tr-TR" sz="1200" i="1" dirty="0">
                <a:solidFill>
                  <a:srgbClr val="000000"/>
                </a:solidFill>
                <a:latin typeface="Calibri" pitchFamily="34" charset="0"/>
                <a:cs typeface="Calibri" pitchFamily="34" charset="0"/>
              </a:rPr>
              <a:t>Sonrası </a:t>
            </a:r>
            <a:r>
              <a:rPr lang="tr-TR" sz="1200" i="1" dirty="0" smtClean="0">
                <a:solidFill>
                  <a:srgbClr val="000000"/>
                </a:solidFill>
                <a:latin typeface="Calibri" pitchFamily="34" charset="0"/>
                <a:cs typeface="Calibri" pitchFamily="34" charset="0"/>
              </a:rPr>
              <a:t>Stres</a:t>
            </a:r>
            <a:endParaRPr lang="tr-TR" sz="1200" i="1" dirty="0">
              <a:solidFill>
                <a:srgbClr val="000000"/>
              </a:solidFill>
              <a:latin typeface="Calibri" pitchFamily="34" charset="0"/>
              <a:cs typeface="Calibri" pitchFamily="34" charset="0"/>
            </a:endParaRPr>
          </a:p>
          <a:p>
            <a:pPr algn="ctr"/>
            <a:r>
              <a:rPr lang="tr-TR" sz="1200" i="1" dirty="0" smtClean="0">
                <a:solidFill>
                  <a:srgbClr val="000000"/>
                </a:solidFill>
                <a:latin typeface="Calibri" pitchFamily="34" charset="0"/>
                <a:cs typeface="Calibri" pitchFamily="34" charset="0"/>
              </a:rPr>
              <a:t>  </a:t>
            </a:r>
            <a:endParaRPr lang="zh-CN" altLang="zh-CN" sz="12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74721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PSİKOSOSYAL TEHLİKELER?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Yapılan işin gerekleri; işçinin bilgi, beceri ve ihtiyaçlarıyla </a:t>
            </a:r>
            <a:r>
              <a:rPr lang="tr-TR" b="1" i="1" dirty="0">
                <a:solidFill>
                  <a:srgbClr val="000000"/>
                </a:solidFill>
                <a:latin typeface="Calibri" pitchFamily="34" charset="0"/>
                <a:cs typeface="Calibri" pitchFamily="34" charset="0"/>
              </a:rPr>
              <a:t>çatıştığında </a:t>
            </a:r>
            <a:r>
              <a:rPr lang="tr-TR" i="1" dirty="0">
                <a:solidFill>
                  <a:srgbClr val="000000"/>
                </a:solidFill>
                <a:latin typeface="Calibri" pitchFamily="34" charset="0"/>
                <a:cs typeface="Calibri" pitchFamily="34" charset="0"/>
              </a:rPr>
              <a:t>(nicel aşırı yük, nitel düşük yük</a:t>
            </a:r>
            <a:r>
              <a:rPr lang="tr-TR" i="1" dirty="0" smtClean="0">
                <a:solidFill>
                  <a:srgbClr val="000000"/>
                </a:solidFill>
                <a:latin typeface="Calibri" pitchFamily="34" charset="0"/>
                <a:cs typeface="Calibri" pitchFamily="34" charset="0"/>
              </a:rPr>
              <a:t>)* ve özellikle işçinin işi üzerindeki </a:t>
            </a:r>
            <a:r>
              <a:rPr lang="tr-TR" b="1" i="1" dirty="0" smtClean="0">
                <a:solidFill>
                  <a:srgbClr val="000000"/>
                </a:solidFill>
                <a:latin typeface="Calibri" pitchFamily="34" charset="0"/>
                <a:cs typeface="Calibri" pitchFamily="34" charset="0"/>
              </a:rPr>
              <a:t>denetimi </a:t>
            </a:r>
            <a:r>
              <a:rPr lang="tr-TR" i="1" dirty="0" smtClean="0">
                <a:solidFill>
                  <a:srgbClr val="000000"/>
                </a:solidFill>
                <a:latin typeface="Calibri" pitchFamily="34" charset="0"/>
                <a:cs typeface="Calibri" pitchFamily="34" charset="0"/>
              </a:rPr>
              <a:t>ve işi ile ilgili </a:t>
            </a:r>
            <a:r>
              <a:rPr lang="tr-TR" b="1" i="1" dirty="0" smtClean="0">
                <a:solidFill>
                  <a:srgbClr val="000000"/>
                </a:solidFill>
                <a:latin typeface="Calibri" pitchFamily="34" charset="0"/>
                <a:cs typeface="Calibri" pitchFamily="34" charset="0"/>
              </a:rPr>
              <a:t>sosyal desteği yetersiz </a:t>
            </a:r>
            <a:r>
              <a:rPr lang="tr-TR" i="1" dirty="0" smtClean="0">
                <a:solidFill>
                  <a:srgbClr val="000000"/>
                </a:solidFill>
                <a:latin typeface="Calibri" pitchFamily="34" charset="0"/>
                <a:cs typeface="Calibri" pitchFamily="34" charset="0"/>
              </a:rPr>
              <a:t>olduğunda ortaya çıkan </a:t>
            </a:r>
            <a:r>
              <a:rPr lang="tr-TR" b="1" i="1" dirty="0" smtClean="0">
                <a:solidFill>
                  <a:srgbClr val="000000"/>
                </a:solidFill>
                <a:latin typeface="Calibri" pitchFamily="34" charset="0"/>
                <a:cs typeface="Calibri" pitchFamily="34" charset="0"/>
              </a:rPr>
              <a:t>psikososyal</a:t>
            </a:r>
            <a:r>
              <a:rPr lang="tr-TR" i="1" dirty="0" smtClean="0">
                <a:solidFill>
                  <a:srgbClr val="000000"/>
                </a:solidFill>
                <a:latin typeface="Calibri" pitchFamily="34" charset="0"/>
                <a:cs typeface="Calibri" pitchFamily="34" charset="0"/>
              </a:rPr>
              <a:t> </a:t>
            </a:r>
            <a:r>
              <a:rPr lang="tr-TR" b="1" i="1" dirty="0" smtClean="0">
                <a:solidFill>
                  <a:srgbClr val="000000"/>
                </a:solidFill>
                <a:latin typeface="Calibri" pitchFamily="34" charset="0"/>
                <a:cs typeface="Calibri" pitchFamily="34" charset="0"/>
              </a:rPr>
              <a:t>tehlikeler</a:t>
            </a:r>
            <a:r>
              <a:rPr lang="tr-TR" i="1" dirty="0" smtClean="0">
                <a:solidFill>
                  <a:srgbClr val="000000"/>
                </a:solidFill>
                <a:latin typeface="Calibri" pitchFamily="34" charset="0"/>
                <a:cs typeface="Calibri" pitchFamily="34" charset="0"/>
              </a:rPr>
              <a:t> </a:t>
            </a:r>
            <a:r>
              <a:rPr lang="tr-TR" b="1" i="1" dirty="0" smtClean="0">
                <a:solidFill>
                  <a:srgbClr val="000000"/>
                </a:solidFill>
                <a:latin typeface="Calibri" pitchFamily="34" charset="0"/>
                <a:cs typeface="Calibri" pitchFamily="34" charset="0"/>
              </a:rPr>
              <a:t>stres</a:t>
            </a:r>
            <a:r>
              <a:rPr lang="tr-TR" i="1" dirty="0" smtClean="0">
                <a:solidFill>
                  <a:srgbClr val="000000"/>
                </a:solidFill>
                <a:latin typeface="Calibri" pitchFamily="34" charset="0"/>
                <a:cs typeface="Calibri" pitchFamily="34" charset="0"/>
              </a:rPr>
              <a:t> </a:t>
            </a:r>
            <a:r>
              <a:rPr lang="tr-TR" b="1" i="1" dirty="0" smtClean="0">
                <a:solidFill>
                  <a:srgbClr val="000000"/>
                </a:solidFill>
                <a:latin typeface="Calibri" pitchFamily="34" charset="0"/>
                <a:cs typeface="Calibri" pitchFamily="34" charset="0"/>
              </a:rPr>
              <a:t>yapıcı özellik kazanır </a:t>
            </a:r>
            <a:r>
              <a:rPr lang="tr-TR" i="1" dirty="0" smtClean="0">
                <a:solidFill>
                  <a:srgbClr val="000000"/>
                </a:solidFill>
                <a:latin typeface="Calibri" pitchFamily="34" charset="0"/>
                <a:cs typeface="Calibri" pitchFamily="34" charset="0"/>
              </a:rPr>
              <a:t>ve </a:t>
            </a:r>
            <a:r>
              <a:rPr lang="tr-TR" i="1" dirty="0">
                <a:solidFill>
                  <a:srgbClr val="000000"/>
                </a:solidFill>
                <a:latin typeface="Calibri" pitchFamily="34" charset="0"/>
                <a:cs typeface="Calibri" pitchFamily="34" charset="0"/>
              </a:rPr>
              <a:t>sağlığı etkilemeye </a:t>
            </a:r>
            <a:r>
              <a:rPr lang="tr-TR" i="1" dirty="0" smtClean="0">
                <a:solidFill>
                  <a:srgbClr val="000000"/>
                </a:solidFill>
                <a:latin typeface="Calibri" pitchFamily="34" charset="0"/>
                <a:cs typeface="Calibri" pitchFamily="34" charset="0"/>
              </a:rPr>
              <a:t>başlar. Bunlara psikososyal </a:t>
            </a:r>
            <a:r>
              <a:rPr lang="tr-TR" i="1" dirty="0">
                <a:solidFill>
                  <a:srgbClr val="000000"/>
                </a:solidFill>
                <a:latin typeface="Calibri" pitchFamily="34" charset="0"/>
                <a:cs typeface="Calibri" pitchFamily="34" charset="0"/>
              </a:rPr>
              <a:t>r</a:t>
            </a:r>
            <a:r>
              <a:rPr lang="tr-TR" i="1" dirty="0" smtClean="0">
                <a:solidFill>
                  <a:srgbClr val="000000"/>
                </a:solidFill>
                <a:latin typeface="Calibri" pitchFamily="34" charset="0"/>
                <a:cs typeface="Calibri" pitchFamily="34" charset="0"/>
              </a:rPr>
              <a:t>iskler </a:t>
            </a:r>
            <a:r>
              <a:rPr lang="tr-TR" i="1" dirty="0">
                <a:solidFill>
                  <a:srgbClr val="000000"/>
                </a:solidFill>
                <a:latin typeface="Calibri" pitchFamily="34" charset="0"/>
                <a:cs typeface="Calibri" pitchFamily="34" charset="0"/>
              </a:rPr>
              <a:t>d</a:t>
            </a:r>
            <a:r>
              <a:rPr lang="tr-TR" i="1" dirty="0" smtClean="0">
                <a:solidFill>
                  <a:srgbClr val="000000"/>
                </a:solidFill>
                <a:latin typeface="Calibri" pitchFamily="34" charset="0"/>
                <a:cs typeface="Calibri" pitchFamily="34" charset="0"/>
              </a:rPr>
              <a:t>enir!</a:t>
            </a:r>
          </a:p>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«Psikososyal riskler </a:t>
            </a:r>
            <a:r>
              <a:rPr lang="tr-TR" b="1" i="1" dirty="0">
                <a:solidFill>
                  <a:srgbClr val="000000"/>
                </a:solidFill>
                <a:latin typeface="Calibri" pitchFamily="34" charset="0"/>
                <a:cs typeface="Calibri" pitchFamily="34" charset="0"/>
              </a:rPr>
              <a:t>sağlığı doğrudan ya da stres aracılığı ile dolaylı olarak </a:t>
            </a:r>
            <a:r>
              <a:rPr lang="tr-TR" b="1" i="1" dirty="0" smtClean="0">
                <a:solidFill>
                  <a:srgbClr val="000000"/>
                </a:solidFill>
                <a:latin typeface="Calibri" pitchFamily="34" charset="0"/>
                <a:cs typeface="Calibri" pitchFamily="34" charset="0"/>
              </a:rPr>
              <a:t>etkiler»</a:t>
            </a:r>
            <a:endParaRPr lang="tr-TR"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54" name="Group 8"/>
          <p:cNvGrpSpPr>
            <a:grpSpLocks/>
          </p:cNvGrpSpPr>
          <p:nvPr/>
        </p:nvGrpSpPr>
        <p:grpSpPr bwMode="auto">
          <a:xfrm>
            <a:off x="323850" y="1555750"/>
            <a:ext cx="1482725" cy="1482725"/>
            <a:chOff x="1166" y="1342"/>
            <a:chExt cx="934" cy="934"/>
          </a:xfrm>
        </p:grpSpPr>
        <p:grpSp>
          <p:nvGrpSpPr>
            <p:cNvPr id="27664" name="Group 9"/>
            <p:cNvGrpSpPr>
              <a:grpSpLocks/>
            </p:cNvGrpSpPr>
            <p:nvPr/>
          </p:nvGrpSpPr>
          <p:grpSpPr bwMode="auto">
            <a:xfrm>
              <a:off x="1166" y="1342"/>
              <a:ext cx="934" cy="934"/>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7665"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7655" name="Text Box 45"/>
          <p:cNvSpPr txBox="1">
            <a:spLocks noChangeArrowheads="1"/>
          </p:cNvSpPr>
          <p:nvPr/>
        </p:nvSpPr>
        <p:spPr bwMode="auto">
          <a:xfrm>
            <a:off x="829006" y="2162815"/>
            <a:ext cx="550682" cy="215444"/>
          </a:xfrm>
          <a:prstGeom prst="rect">
            <a:avLst/>
          </a:prstGeom>
          <a:noFill/>
          <a:ln w="9525">
            <a:noFill/>
            <a:miter lim="800000"/>
            <a:headEnd/>
            <a:tailEnd/>
          </a:ln>
        </p:spPr>
        <p:txBody>
          <a:bodyPr wrap="square" lIns="0" tIns="0" rIns="0" bIns="0">
            <a:spAutoFit/>
          </a:bodyPr>
          <a:lstStyle/>
          <a:p>
            <a:pPr defTabSz="801688">
              <a:spcBef>
                <a:spcPct val="20000"/>
              </a:spcBef>
            </a:pPr>
            <a:r>
              <a:rPr lang="tr-TR" sz="1400" noProof="1" smtClean="0">
                <a:solidFill>
                  <a:srgbClr val="333333"/>
                </a:solidFill>
              </a:rPr>
              <a:t>Tanım</a:t>
            </a:r>
            <a:endParaRPr lang="de-DE" sz="1400" noProof="1">
              <a:solidFill>
                <a:srgbClr val="333333"/>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PSİKOSOSYAL TEHLİKELER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Metin kutusu 1"/>
          <p:cNvSpPr txBox="1"/>
          <p:nvPr/>
        </p:nvSpPr>
        <p:spPr>
          <a:xfrm>
            <a:off x="5591175" y="5073967"/>
            <a:ext cx="3197917" cy="246221"/>
          </a:xfrm>
          <a:prstGeom prst="rect">
            <a:avLst/>
          </a:prstGeom>
          <a:noFill/>
        </p:spPr>
        <p:txBody>
          <a:bodyPr wrap="square" rtlCol="0">
            <a:spAutoFit/>
          </a:bodyPr>
          <a:lstStyle/>
          <a:p>
            <a:pPr algn="r"/>
            <a:r>
              <a:rPr lang="tr-TR" sz="1000" dirty="0" smtClean="0">
                <a:latin typeface="Calibri" pitchFamily="34" charset="0"/>
                <a:cs typeface="Calibri" pitchFamily="34" charset="0"/>
              </a:rPr>
              <a:t>*Nicel: Toplam İş </a:t>
            </a:r>
            <a:r>
              <a:rPr lang="tr-TR" sz="1000" dirty="0">
                <a:latin typeface="Calibri" pitchFamily="34" charset="0"/>
                <a:cs typeface="Calibri" pitchFamily="34" charset="0"/>
              </a:rPr>
              <a:t>Y</a:t>
            </a:r>
            <a:r>
              <a:rPr lang="tr-TR" sz="1000" dirty="0" smtClean="0">
                <a:latin typeface="Calibri" pitchFamily="34" charset="0"/>
                <a:cs typeface="Calibri" pitchFamily="34" charset="0"/>
              </a:rPr>
              <a:t>ükü / Nitel: İşin Güçlük Derecesi</a:t>
            </a:r>
            <a:endParaRPr lang="tr-TR" sz="1000" dirty="0">
              <a:latin typeface="Calibri" pitchFamily="34" charset="0"/>
              <a:cs typeface="Calibri" pitchFamily="34" charset="0"/>
            </a:endParaRPr>
          </a:p>
        </p:txBody>
      </p:sp>
    </p:spTree>
    <p:extLst>
      <p:ext uri="{BB962C8B-B14F-4D97-AF65-F5344CB8AC3E}">
        <p14:creationId xmlns:p14="http://schemas.microsoft.com/office/powerpoint/2010/main" val="289592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19"/>
          <p:cNvGrpSpPr/>
          <p:nvPr/>
        </p:nvGrpSpPr>
        <p:grpSpPr>
          <a:xfrm>
            <a:off x="3305175" y="4810014"/>
            <a:ext cx="4523192" cy="2371813"/>
            <a:chOff x="-6894285" y="1632020"/>
            <a:chExt cx="6332217" cy="3079609"/>
          </a:xfrm>
          <a:effectLst>
            <a:outerShdw blurRad="685800" dist="88900" dir="2700000" sx="107000" sy="107000" algn="ctr" rotWithShape="0">
              <a:srgbClr val="000000">
                <a:alpha val="62000"/>
              </a:srgbClr>
            </a:outerShdw>
          </a:effectLst>
          <a:scene3d>
            <a:camera prst="perspectiveLeft" fov="4800000">
              <a:rot lat="17880000" lon="0" rev="0"/>
            </a:camera>
            <a:lightRig rig="threePt" dir="t">
              <a:rot lat="0" lon="0" rev="2400000"/>
            </a:lightRig>
          </a:scene3d>
        </p:grpSpPr>
        <p:sp>
          <p:nvSpPr>
            <p:cNvPr id="27" name="Pfeil nach links 15"/>
            <p:cNvSpPr/>
            <p:nvPr/>
          </p:nvSpPr>
          <p:spPr>
            <a:xfrm>
              <a:off x="-4351893" y="1632020"/>
              <a:ext cx="3789825" cy="2053073"/>
            </a:xfrm>
            <a:prstGeom prst="leftArrow">
              <a:avLst>
                <a:gd name="adj1" fmla="val 48544"/>
                <a:gd name="adj2" fmla="val 83864"/>
              </a:avLst>
            </a:prstGeom>
            <a:solidFill>
              <a:schemeClr val="tx1">
                <a:lumMod val="65000"/>
                <a:lumOff val="35000"/>
              </a:schemeClr>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noProof="1" smtClean="0">
                  <a:solidFill>
                    <a:srgbClr val="FFFFFF"/>
                  </a:solidFill>
                </a:rPr>
                <a:t>Content</a:t>
              </a:r>
              <a:endParaRPr lang="en-US" sz="3200" b="1" noProof="1">
                <a:solidFill>
                  <a:srgbClr val="FFFFFF"/>
                </a:solidFill>
              </a:endParaRPr>
            </a:p>
          </p:txBody>
        </p:sp>
        <p:sp>
          <p:nvSpPr>
            <p:cNvPr id="28" name="Pfeil nach links 16"/>
            <p:cNvSpPr/>
            <p:nvPr/>
          </p:nvSpPr>
          <p:spPr>
            <a:xfrm rot="10800000" flipV="1">
              <a:off x="-6894285" y="2658556"/>
              <a:ext cx="3789825" cy="2053073"/>
            </a:xfrm>
            <a:prstGeom prst="leftArrow">
              <a:avLst>
                <a:gd name="adj1" fmla="val 48544"/>
                <a:gd name="adj2" fmla="val 83864"/>
              </a:avLst>
            </a:prstGeom>
            <a:solidFill>
              <a:schemeClr val="bg2">
                <a:lumMod val="75000"/>
              </a:schemeClr>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noProof="1" smtClean="0">
                  <a:solidFill>
                    <a:schemeClr val="bg1"/>
                  </a:solidFill>
                </a:rPr>
                <a:t>Context</a:t>
              </a:r>
              <a:endParaRPr lang="en-US" sz="2400" b="1" noProof="1">
                <a:solidFill>
                  <a:schemeClr val="bg1"/>
                </a:solidFill>
              </a:endParaRPr>
            </a:p>
          </p:txBody>
        </p:sp>
      </p:grpSp>
      <p:sp>
        <p:nvSpPr>
          <p:cNvPr id="29" name="Rectangle 19"/>
          <p:cNvSpPr>
            <a:spLocks noChangeArrowheads="1"/>
          </p:cNvSpPr>
          <p:nvPr/>
        </p:nvSpPr>
        <p:spPr bwMode="gray">
          <a:xfrm>
            <a:off x="266700" y="1204604"/>
            <a:ext cx="4175125" cy="360363"/>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1600" b="1" noProof="1" smtClean="0">
                <a:solidFill>
                  <a:srgbClr val="000000"/>
                </a:solidFill>
                <a:latin typeface="Calibri" pitchFamily="34" charset="0"/>
                <a:cs typeface="Calibri" pitchFamily="34" charset="0"/>
              </a:rPr>
              <a:t>1-) İŞİN YAPILDIĞI KOŞULLAR VE İŞ ÇEVRESİ</a:t>
            </a:r>
            <a:endParaRPr lang="tr-TR" sz="1600" b="1" noProof="1">
              <a:solidFill>
                <a:srgbClr val="000000"/>
              </a:solidFill>
              <a:latin typeface="Calibri" pitchFamily="34" charset="0"/>
              <a:cs typeface="Calibri" pitchFamily="34" charset="0"/>
            </a:endParaRPr>
          </a:p>
        </p:txBody>
      </p:sp>
      <p:sp>
        <p:nvSpPr>
          <p:cNvPr id="30" name="Rectangle 5"/>
          <p:cNvSpPr>
            <a:spLocks noChangeArrowheads="1"/>
          </p:cNvSpPr>
          <p:nvPr/>
        </p:nvSpPr>
        <p:spPr bwMode="gray">
          <a:xfrm>
            <a:off x="266700" y="1564967"/>
            <a:ext cx="4175125" cy="4416733"/>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756000" lvl="1" indent="-252000">
              <a:spcAft>
                <a:spcPts val="0"/>
              </a:spcAft>
              <a:buClr>
                <a:srgbClr val="292929"/>
              </a:buClr>
              <a:buFont typeface="+mj-lt"/>
              <a:buAutoNum type="arabicPeriod"/>
              <a:defRPr/>
            </a:pPr>
            <a:endParaRPr lang="tr-TR" sz="800" i="1" noProof="1" smtClean="0">
              <a:latin typeface="Calibri" pitchFamily="34" charset="0"/>
              <a:cs typeface="Calibri" pitchFamily="34" charset="0"/>
            </a:endParaRPr>
          </a:p>
          <a:p>
            <a:pPr marL="298800" indent="-252000">
              <a:spcAft>
                <a:spcPts val="0"/>
              </a:spcAft>
              <a:buClr>
                <a:srgbClr val="292929"/>
              </a:buClr>
              <a:buFont typeface="+mj-lt"/>
              <a:buAutoNum type="arabicPeriod"/>
              <a:defRPr/>
            </a:pPr>
            <a:r>
              <a:rPr lang="en-US" sz="1600" i="1" noProof="1" smtClean="0">
                <a:latin typeface="Calibri" pitchFamily="34" charset="0"/>
                <a:cs typeface="Calibri" pitchFamily="34" charset="0"/>
              </a:rPr>
              <a:t>Örgütsel </a:t>
            </a:r>
            <a:r>
              <a:rPr lang="en-US" sz="1600" i="1" noProof="1">
                <a:latin typeface="Calibri" pitchFamily="34" charset="0"/>
                <a:cs typeface="Calibri" pitchFamily="34" charset="0"/>
              </a:rPr>
              <a:t>kültür ve işlev</a:t>
            </a:r>
          </a:p>
          <a:p>
            <a:pPr marL="298800" indent="-252000">
              <a:spcAft>
                <a:spcPts val="0"/>
              </a:spcAft>
              <a:buClr>
                <a:srgbClr val="292929"/>
              </a:buClr>
              <a:buFont typeface="+mj-lt"/>
              <a:buAutoNum type="arabicPeriod"/>
              <a:defRPr/>
            </a:pPr>
            <a:r>
              <a:rPr lang="en-US" sz="1600" i="1" noProof="1" smtClean="0">
                <a:latin typeface="Calibri" pitchFamily="34" charset="0"/>
                <a:cs typeface="Calibri" pitchFamily="34" charset="0"/>
              </a:rPr>
              <a:t>Örgütsel rol</a:t>
            </a:r>
            <a:endParaRPr lang="tr-TR" sz="1600" i="1" noProof="1" smtClean="0">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Rol belirsizliği (işteki rolü)</a:t>
            </a:r>
          </a:p>
          <a:p>
            <a:pPr marL="622800" lvl="1"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Rol çatışması (değerlerin-rollerin)</a:t>
            </a:r>
          </a:p>
          <a:p>
            <a:pPr marL="622800" lvl="1"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Rol yetersizliği (yetenek-eğitiminden)</a:t>
            </a:r>
          </a:p>
          <a:p>
            <a:pPr marL="622800" lvl="1"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Kişilerle ilgili sorumluluk artışı</a:t>
            </a:r>
            <a:endParaRPr lang="en-US" sz="1600" i="1" noProof="1">
              <a:latin typeface="Calibri" pitchFamily="34" charset="0"/>
              <a:cs typeface="Calibri" pitchFamily="34" charset="0"/>
            </a:endParaRPr>
          </a:p>
          <a:p>
            <a:pPr marL="298800" indent="-252000">
              <a:spcAft>
                <a:spcPts val="0"/>
              </a:spcAft>
              <a:buClr>
                <a:srgbClr val="292929"/>
              </a:buClr>
              <a:buFont typeface="+mj-lt"/>
              <a:buAutoNum type="arabicPeriod"/>
              <a:defRPr/>
            </a:pPr>
            <a:r>
              <a:rPr lang="en-US" sz="1600" i="1" noProof="1" smtClean="0">
                <a:latin typeface="Calibri" pitchFamily="34" charset="0"/>
                <a:cs typeface="Calibri" pitchFamily="34" charset="0"/>
              </a:rPr>
              <a:t>Kariyer gelişimi</a:t>
            </a:r>
            <a:endParaRPr lang="tr-TR" sz="1600" i="1" noProof="1" smtClean="0">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İş </a:t>
            </a:r>
            <a:r>
              <a:rPr lang="tr-TR" sz="1600" i="1" noProof="1" smtClean="0">
                <a:latin typeface="Calibri" pitchFamily="34" charset="0"/>
                <a:cs typeface="Calibri" pitchFamily="34" charset="0"/>
              </a:rPr>
              <a:t>güvensizliği ve düşük ücret</a:t>
            </a:r>
            <a:endParaRPr lang="tr-TR" sz="1600" i="1" noProof="1">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Statü uyuşmazlığı</a:t>
            </a:r>
            <a:endParaRPr lang="en-US" sz="1600" i="1" noProof="1">
              <a:latin typeface="Calibri" pitchFamily="34" charset="0"/>
              <a:cs typeface="Calibri" pitchFamily="34" charset="0"/>
            </a:endParaRPr>
          </a:p>
          <a:p>
            <a:pPr marL="298800" indent="-252000">
              <a:spcAft>
                <a:spcPts val="0"/>
              </a:spcAft>
              <a:buClr>
                <a:srgbClr val="292929"/>
              </a:buClr>
              <a:buFont typeface="+mj-lt"/>
              <a:buAutoNum type="arabicPeriod"/>
              <a:defRPr/>
            </a:pPr>
            <a:r>
              <a:rPr lang="en-US" sz="1600" i="1" noProof="1" smtClean="0">
                <a:latin typeface="Calibri" pitchFamily="34" charset="0"/>
                <a:cs typeface="Calibri" pitchFamily="34" charset="0"/>
              </a:rPr>
              <a:t>Karar </a:t>
            </a:r>
            <a:r>
              <a:rPr lang="en-US" sz="1600" i="1" noProof="1">
                <a:latin typeface="Calibri" pitchFamily="34" charset="0"/>
                <a:cs typeface="Calibri" pitchFamily="34" charset="0"/>
              </a:rPr>
              <a:t>serbestisi </a:t>
            </a:r>
            <a:r>
              <a:rPr lang="en-US" sz="1600" i="1" noProof="1" smtClean="0">
                <a:latin typeface="Calibri" pitchFamily="34" charset="0"/>
                <a:cs typeface="Calibri" pitchFamily="34" charset="0"/>
              </a:rPr>
              <a:t>/</a:t>
            </a:r>
            <a:r>
              <a:rPr lang="tr-TR" sz="1600" i="1" noProof="1" smtClean="0">
                <a:latin typeface="Calibri" pitchFamily="34" charset="0"/>
                <a:cs typeface="Calibri" pitchFamily="34" charset="0"/>
              </a:rPr>
              <a:t> Karara katılım / </a:t>
            </a:r>
            <a:r>
              <a:rPr lang="en-US" sz="1600" i="1" noProof="1" smtClean="0">
                <a:latin typeface="Calibri" pitchFamily="34" charset="0"/>
                <a:cs typeface="Calibri" pitchFamily="34" charset="0"/>
              </a:rPr>
              <a:t>Denetim</a:t>
            </a:r>
            <a:endParaRPr lang="en-US" sz="1600" i="1" noProof="1">
              <a:latin typeface="Calibri" pitchFamily="34" charset="0"/>
              <a:cs typeface="Calibri" pitchFamily="34" charset="0"/>
            </a:endParaRPr>
          </a:p>
          <a:p>
            <a:pPr marL="298800" indent="-252000">
              <a:spcAft>
                <a:spcPts val="0"/>
              </a:spcAft>
              <a:buClr>
                <a:srgbClr val="292929"/>
              </a:buClr>
              <a:buFont typeface="+mj-lt"/>
              <a:buAutoNum type="arabicPeriod"/>
              <a:defRPr/>
            </a:pPr>
            <a:r>
              <a:rPr lang="en-US" sz="1600" i="1" noProof="1" smtClean="0">
                <a:latin typeface="Calibri" pitchFamily="34" charset="0"/>
                <a:cs typeface="Calibri" pitchFamily="34" charset="0"/>
              </a:rPr>
              <a:t>İşte </a:t>
            </a:r>
            <a:r>
              <a:rPr lang="en-US" sz="1600" i="1" noProof="1">
                <a:latin typeface="Calibri" pitchFamily="34" charset="0"/>
                <a:cs typeface="Calibri" pitchFamily="34" charset="0"/>
              </a:rPr>
              <a:t>kişiler arası </a:t>
            </a:r>
            <a:r>
              <a:rPr lang="en-US" sz="1600" i="1" noProof="1" smtClean="0">
                <a:latin typeface="Calibri" pitchFamily="34" charset="0"/>
                <a:cs typeface="Calibri" pitchFamily="34" charset="0"/>
              </a:rPr>
              <a:t>ilişkiler</a:t>
            </a:r>
            <a:endParaRPr lang="tr-TR" sz="1600" i="1" noProof="1" smtClean="0">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İşte </a:t>
            </a:r>
            <a:r>
              <a:rPr lang="tr-TR" sz="1600" i="1" noProof="1" smtClean="0">
                <a:latin typeface="Calibri" pitchFamily="34" charset="0"/>
                <a:cs typeface="Calibri" pitchFamily="34" charset="0"/>
              </a:rPr>
              <a:t>şiddet mobbing)</a:t>
            </a:r>
          </a:p>
          <a:p>
            <a:pPr marL="622800" lvl="1"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Yıldırma uygulamaları</a:t>
            </a:r>
            <a:endParaRPr lang="en-US" sz="1600" i="1" noProof="1">
              <a:latin typeface="Calibri" pitchFamily="34" charset="0"/>
              <a:cs typeface="Calibri" pitchFamily="34" charset="0"/>
            </a:endParaRPr>
          </a:p>
          <a:p>
            <a:pPr marL="298800" indent="-252000">
              <a:spcAft>
                <a:spcPts val="0"/>
              </a:spcAft>
              <a:buClr>
                <a:srgbClr val="292929"/>
              </a:buClr>
              <a:buFont typeface="+mj-lt"/>
              <a:buAutoNum type="arabicPeriod"/>
              <a:defRPr/>
            </a:pPr>
            <a:r>
              <a:rPr lang="en-US" sz="1600" i="1" noProof="1" smtClean="0">
                <a:latin typeface="Calibri" pitchFamily="34" charset="0"/>
                <a:cs typeface="Calibri" pitchFamily="34" charset="0"/>
              </a:rPr>
              <a:t>İş</a:t>
            </a:r>
            <a:r>
              <a:rPr lang="tr-TR" sz="1600" i="1" noProof="1" smtClean="0">
                <a:latin typeface="Calibri" pitchFamily="34" charset="0"/>
                <a:cs typeface="Calibri" pitchFamily="34" charset="0"/>
              </a:rPr>
              <a:t>-</a:t>
            </a:r>
            <a:r>
              <a:rPr lang="en-US" sz="1600" i="1" noProof="1" smtClean="0">
                <a:latin typeface="Calibri" pitchFamily="34" charset="0"/>
                <a:cs typeface="Calibri" pitchFamily="34" charset="0"/>
              </a:rPr>
              <a:t>ev çatışması</a:t>
            </a:r>
            <a:endParaRPr lang="tr-TR" sz="1600" i="1" noProof="1" smtClean="0">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İş-Aile çatışması</a:t>
            </a:r>
          </a:p>
          <a:p>
            <a:pPr marL="622800" lvl="1"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Boş zaman yetersizliği sendromu</a:t>
            </a:r>
          </a:p>
          <a:p>
            <a:pPr marL="622800" lvl="1"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Değişim </a:t>
            </a:r>
            <a:endParaRPr lang="en-US" sz="1600" i="1" noProof="1">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sz="1600" noProof="1">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sz="1600" noProof="1">
              <a:latin typeface="Calibri" pitchFamily="34" charset="0"/>
              <a:cs typeface="Calibri" pitchFamily="34" charset="0"/>
            </a:endParaRPr>
          </a:p>
        </p:txBody>
      </p:sp>
      <p:sp>
        <p:nvSpPr>
          <p:cNvPr id="31" name="Rectangle 19"/>
          <p:cNvSpPr>
            <a:spLocks noChangeArrowheads="1"/>
          </p:cNvSpPr>
          <p:nvPr/>
        </p:nvSpPr>
        <p:spPr bwMode="gray">
          <a:xfrm>
            <a:off x="4795837" y="1204604"/>
            <a:ext cx="4176000"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sz="1600" b="1" noProof="1" smtClean="0">
                <a:solidFill>
                  <a:srgbClr val="FFFFFF"/>
                </a:solidFill>
                <a:latin typeface="Calibri" pitchFamily="34" charset="0"/>
                <a:cs typeface="Calibri" pitchFamily="34" charset="0"/>
              </a:rPr>
              <a:t>2-) İŞİN İÇERİĞİ</a:t>
            </a:r>
            <a:endParaRPr lang="tr-TR" sz="1600" b="1" noProof="1">
              <a:solidFill>
                <a:srgbClr val="FFFFFF"/>
              </a:solidFill>
              <a:latin typeface="Calibri" pitchFamily="34" charset="0"/>
              <a:cs typeface="Calibri" pitchFamily="34" charset="0"/>
            </a:endParaRPr>
          </a:p>
        </p:txBody>
      </p:sp>
      <p:sp>
        <p:nvSpPr>
          <p:cNvPr id="32" name="Rectangle 5"/>
          <p:cNvSpPr>
            <a:spLocks noChangeArrowheads="1"/>
          </p:cNvSpPr>
          <p:nvPr/>
        </p:nvSpPr>
        <p:spPr bwMode="gray">
          <a:xfrm>
            <a:off x="4786313" y="1564968"/>
            <a:ext cx="4175125" cy="392143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720000" lvl="1" indent="-252000">
              <a:spcAft>
                <a:spcPts val="0"/>
              </a:spcAft>
              <a:buClr>
                <a:srgbClr val="292929"/>
              </a:buClr>
              <a:buFont typeface="+mj-lt"/>
              <a:buAutoNum type="arabicPeriod"/>
              <a:defRPr/>
            </a:pPr>
            <a:r>
              <a:rPr lang="tr-TR" sz="1600" i="1" noProof="1" smtClean="0">
                <a:latin typeface="Calibri" pitchFamily="34" charset="0"/>
                <a:cs typeface="Calibri" pitchFamily="34" charset="0"/>
              </a:rPr>
              <a:t>İş çevresi ve techizat</a:t>
            </a:r>
            <a:endParaRPr lang="en-US" sz="1600" i="1" noProof="1">
              <a:latin typeface="Calibri" pitchFamily="34" charset="0"/>
              <a:cs typeface="Calibri" pitchFamily="34" charset="0"/>
            </a:endParaRPr>
          </a:p>
          <a:p>
            <a:pPr marL="720000" lvl="1" indent="-252000">
              <a:spcAft>
                <a:spcPts val="0"/>
              </a:spcAft>
              <a:buClr>
                <a:srgbClr val="292929"/>
              </a:buClr>
              <a:buFont typeface="+mj-lt"/>
              <a:buAutoNum type="arabicPeriod"/>
              <a:defRPr/>
            </a:pPr>
            <a:r>
              <a:rPr lang="tr-TR" sz="1600" i="1" noProof="1" smtClean="0">
                <a:latin typeface="Calibri" pitchFamily="34" charset="0"/>
                <a:cs typeface="Calibri" pitchFamily="34" charset="0"/>
              </a:rPr>
              <a:t>Görev tasarımı</a:t>
            </a:r>
          </a:p>
          <a:p>
            <a:pPr marL="1080000" lvl="2"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Yarı vasıflı-vasıfsız çalışma</a:t>
            </a:r>
          </a:p>
          <a:p>
            <a:pPr marL="1080000" lvl="2"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Belirsizlik </a:t>
            </a:r>
            <a:endParaRPr lang="en-US" sz="1600" i="1" noProof="1">
              <a:latin typeface="Calibri" pitchFamily="34" charset="0"/>
              <a:cs typeface="Calibri" pitchFamily="34" charset="0"/>
            </a:endParaRPr>
          </a:p>
          <a:p>
            <a:pPr marL="720000" lvl="1" indent="-252000">
              <a:spcAft>
                <a:spcPts val="0"/>
              </a:spcAft>
              <a:buClr>
                <a:srgbClr val="292929"/>
              </a:buClr>
              <a:buFont typeface="+mj-lt"/>
              <a:buAutoNum type="arabicPeriod"/>
              <a:defRPr/>
            </a:pPr>
            <a:r>
              <a:rPr lang="tr-TR" sz="1600" i="1" noProof="1" smtClean="0">
                <a:latin typeface="Calibri" pitchFamily="34" charset="0"/>
                <a:cs typeface="Calibri" pitchFamily="34" charset="0"/>
              </a:rPr>
              <a:t>İş yükü ve iş hızı</a:t>
            </a:r>
          </a:p>
          <a:p>
            <a:pPr marL="1080000" lvl="2"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İş yükü</a:t>
            </a:r>
          </a:p>
          <a:p>
            <a:pPr marL="1080000" lvl="2"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İşi hızı ve zaman </a:t>
            </a:r>
            <a:r>
              <a:rPr lang="tr-TR" sz="1600" i="1" noProof="1" smtClean="0">
                <a:latin typeface="Calibri" pitchFamily="34" charset="0"/>
                <a:cs typeface="Calibri" pitchFamily="34" charset="0"/>
              </a:rPr>
              <a:t>darlığı</a:t>
            </a:r>
          </a:p>
          <a:p>
            <a:pPr marL="1080000" lvl="2" indent="-180000">
              <a:spcAft>
                <a:spcPts val="0"/>
              </a:spcAft>
              <a:buClr>
                <a:srgbClr val="292929"/>
              </a:buClr>
              <a:buFont typeface="Wingdings" pitchFamily="2" charset="2"/>
              <a:buChar char="§"/>
              <a:defRPr/>
            </a:pPr>
            <a:r>
              <a:rPr lang="tr-TR" sz="1600" i="1" noProof="1" smtClean="0">
                <a:latin typeface="Calibri" pitchFamily="34" charset="0"/>
                <a:cs typeface="Calibri" pitchFamily="34" charset="0"/>
              </a:rPr>
              <a:t>Tek düze çalışma</a:t>
            </a:r>
            <a:endParaRPr lang="en-US" sz="1600" i="1" noProof="1">
              <a:latin typeface="Calibri" pitchFamily="34" charset="0"/>
              <a:cs typeface="Calibri" pitchFamily="34" charset="0"/>
            </a:endParaRPr>
          </a:p>
          <a:p>
            <a:pPr marL="720000" lvl="1" indent="-252000">
              <a:spcAft>
                <a:spcPts val="0"/>
              </a:spcAft>
              <a:buClr>
                <a:srgbClr val="292929"/>
              </a:buClr>
              <a:buFont typeface="+mj-lt"/>
              <a:buAutoNum type="arabicPeriod"/>
              <a:defRPr/>
            </a:pPr>
            <a:r>
              <a:rPr lang="tr-TR" sz="1600" i="1" noProof="1" smtClean="0">
                <a:latin typeface="Calibri" pitchFamily="34" charset="0"/>
                <a:cs typeface="Calibri" pitchFamily="34" charset="0"/>
              </a:rPr>
              <a:t>Çalışma saatleri</a:t>
            </a:r>
          </a:p>
          <a:p>
            <a:pPr marL="1080000" lvl="2"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Vardiyalı çalışma</a:t>
            </a:r>
          </a:p>
          <a:p>
            <a:pPr marL="1080000" lvl="2" indent="-180000">
              <a:spcAft>
                <a:spcPts val="0"/>
              </a:spcAft>
              <a:buClr>
                <a:srgbClr val="292929"/>
              </a:buClr>
              <a:buFont typeface="Wingdings" pitchFamily="2" charset="2"/>
              <a:buChar char="§"/>
              <a:defRPr/>
            </a:pPr>
            <a:r>
              <a:rPr lang="tr-TR" sz="1600" i="1" noProof="1">
                <a:latin typeface="Calibri" pitchFamily="34" charset="0"/>
                <a:cs typeface="Calibri" pitchFamily="34" charset="0"/>
              </a:rPr>
              <a:t>Uzun (kesintisiz) çalışma süreleri</a:t>
            </a:r>
            <a:endParaRPr lang="en-US" sz="1600" i="1" noProof="1">
              <a:latin typeface="Calibri" pitchFamily="34" charset="0"/>
              <a:cs typeface="Calibri" pitchFamily="34" charset="0"/>
            </a:endParaRPr>
          </a:p>
        </p:txBody>
      </p:sp>
      <p:sp>
        <p:nvSpPr>
          <p:cNvPr id="33" name="Rectangle 31"/>
          <p:cNvSpPr txBox="1">
            <a:spLocks noChangeArrowheads="1"/>
          </p:cNvSpPr>
          <p:nvPr/>
        </p:nvSpPr>
        <p:spPr bwMode="gray">
          <a:xfrm>
            <a:off x="107972" y="5254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PSİKOSOSYAL TEHLİKELERİN SINIFLANDIRILMASI</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Tree>
    <p:extLst>
      <p:ext uri="{BB962C8B-B14F-4D97-AF65-F5344CB8AC3E}">
        <p14:creationId xmlns:p14="http://schemas.microsoft.com/office/powerpoint/2010/main" val="281575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185960"/>
            <a:ext cx="9144000" cy="6548390"/>
            <a:chOff x="0" y="0"/>
            <a:chExt cx="5760" cy="3747"/>
          </a:xfrm>
        </p:grpSpPr>
        <p:sp>
          <p:nvSpPr>
            <p:cNvPr id="3277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3277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cs typeface="Arial" pitchFamily="34" charset="0"/>
              </a:endParaRPr>
            </a:p>
          </p:txBody>
        </p:sp>
        <p:sp>
          <p:nvSpPr>
            <p:cNvPr id="32773"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3277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grpSp>
      <p:pic>
        <p:nvPicPr>
          <p:cNvPr id="32775" name="Picture 9"/>
          <p:cNvPicPr>
            <a:picLocks noChangeAspect="1" noChangeArrowheads="1"/>
          </p:cNvPicPr>
          <p:nvPr/>
        </p:nvPicPr>
        <p:blipFill>
          <a:blip r:embed="rId2" cstate="print"/>
          <a:srcRect/>
          <a:stretch>
            <a:fillRect/>
          </a:stretch>
        </p:blipFill>
        <p:spPr bwMode="auto">
          <a:xfrm>
            <a:off x="2536825" y="5595938"/>
            <a:ext cx="4070350" cy="339725"/>
          </a:xfrm>
          <a:prstGeom prst="rect">
            <a:avLst/>
          </a:prstGeom>
          <a:noFill/>
          <a:ln w="9525">
            <a:noFill/>
            <a:miter lim="800000"/>
            <a:headEnd/>
            <a:tailEnd/>
          </a:ln>
        </p:spPr>
      </p:pic>
      <p:sp>
        <p:nvSpPr>
          <p:cNvPr id="58377" name="Freeform 12"/>
          <p:cNvSpPr>
            <a:spLocks/>
          </p:cNvSpPr>
          <p:nvPr/>
        </p:nvSpPr>
        <p:spPr bwMode="auto">
          <a:xfrm>
            <a:off x="2584017" y="1652274"/>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a:solidFill>
                <a:srgbClr val="000000"/>
              </a:solidFill>
            </a:endParaRPr>
          </a:p>
        </p:txBody>
      </p:sp>
      <p:grpSp>
        <p:nvGrpSpPr>
          <p:cNvPr id="3" name="Gruppieren 17"/>
          <p:cNvGrpSpPr/>
          <p:nvPr/>
        </p:nvGrpSpPr>
        <p:grpSpPr>
          <a:xfrm>
            <a:off x="2683623" y="1705388"/>
            <a:ext cx="3832666" cy="3991526"/>
            <a:chOff x="2375461" y="1925730"/>
            <a:chExt cx="4080839" cy="4249739"/>
          </a:xfrm>
          <a:scene3d>
            <a:camera prst="orthographicFront"/>
            <a:lightRig rig="balanced" dir="t"/>
          </a:scene3d>
        </p:grpSpPr>
        <p:sp>
          <p:nvSpPr>
            <p:cNvPr id="4"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1"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2"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a:solidFill>
                  <a:srgbClr val="000000"/>
                </a:solidFill>
              </a:endParaRPr>
            </a:p>
          </p:txBody>
        </p:sp>
        <p:sp>
          <p:nvSpPr>
            <p:cNvPr id="58373"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4"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5"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6"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grpSp>
      <p:sp>
        <p:nvSpPr>
          <p:cNvPr id="32782" name="AutoShape 52"/>
          <p:cNvSpPr>
            <a:spLocks noChangeArrowheads="1"/>
          </p:cNvSpPr>
          <p:nvPr/>
        </p:nvSpPr>
        <p:spPr bwMode="auto">
          <a:xfrm>
            <a:off x="2689225" y="2368550"/>
            <a:ext cx="1531938" cy="1330325"/>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2783" name="AutoShape 53"/>
          <p:cNvSpPr>
            <a:spLocks noChangeArrowheads="1"/>
          </p:cNvSpPr>
          <p:nvPr/>
        </p:nvSpPr>
        <p:spPr bwMode="auto">
          <a:xfrm>
            <a:off x="3822700" y="4367213"/>
            <a:ext cx="1554163" cy="1331912"/>
          </a:xfrm>
          <a:prstGeom prst="hexagon">
            <a:avLst>
              <a:gd name="adj" fmla="val 29172"/>
              <a:gd name="vf" fmla="val 115470"/>
            </a:avLst>
          </a:prstGeom>
          <a:solidFill>
            <a:srgbClr val="C0C0C0">
              <a:alpha val="44000"/>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2784" name="AutoShape 54"/>
          <p:cNvSpPr>
            <a:spLocks noChangeArrowheads="1"/>
          </p:cNvSpPr>
          <p:nvPr/>
        </p:nvSpPr>
        <p:spPr bwMode="auto">
          <a:xfrm>
            <a:off x="4979988" y="2371725"/>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2785" name="AutoShape 53"/>
          <p:cNvSpPr>
            <a:spLocks noChangeArrowheads="1"/>
          </p:cNvSpPr>
          <p:nvPr/>
        </p:nvSpPr>
        <p:spPr bwMode="auto">
          <a:xfrm>
            <a:off x="2660650" y="3697288"/>
            <a:ext cx="1554163" cy="1331912"/>
          </a:xfrm>
          <a:prstGeom prst="hexagon">
            <a:avLst>
              <a:gd name="adj" fmla="val 29172"/>
              <a:gd name="vf" fmla="val 115470"/>
            </a:avLst>
          </a:prstGeom>
          <a:solidFill>
            <a:srgbClr val="0161B2">
              <a:alpha val="43921"/>
            </a:srgbClr>
          </a:solidFill>
          <a:ln w="9525" algn="ctr">
            <a:noFill/>
            <a:miter lim="800000"/>
            <a:headEnd/>
            <a:tailEnd/>
          </a:ln>
          <a:effectLst/>
        </p:spPr>
        <p:txBody>
          <a:bodyPr wrap="none" anchor="ctr"/>
          <a:lstStyle/>
          <a:p>
            <a:endParaRPr lang="tr-TR">
              <a:solidFill>
                <a:srgbClr val="000000"/>
              </a:solidFill>
              <a:cs typeface="Arial" pitchFamily="34" charset="0"/>
            </a:endParaRPr>
          </a:p>
        </p:txBody>
      </p:sp>
      <p:sp>
        <p:nvSpPr>
          <p:cNvPr id="32786" name="AutoShape 52"/>
          <p:cNvSpPr>
            <a:spLocks noChangeArrowheads="1"/>
          </p:cNvSpPr>
          <p:nvPr/>
        </p:nvSpPr>
        <p:spPr bwMode="auto">
          <a:xfrm>
            <a:off x="3835400" y="3035300"/>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b="1" dirty="0">
              <a:solidFill>
                <a:srgbClr val="000000"/>
              </a:solidFill>
              <a:latin typeface="Cambria" pitchFamily="18" charset="0"/>
              <a:cs typeface="Arial" pitchFamily="34" charset="0"/>
            </a:endParaRPr>
          </a:p>
        </p:txBody>
      </p:sp>
      <p:sp>
        <p:nvSpPr>
          <p:cNvPr id="32787" name="AutoShape 52"/>
          <p:cNvSpPr>
            <a:spLocks noChangeArrowheads="1"/>
          </p:cNvSpPr>
          <p:nvPr/>
        </p:nvSpPr>
        <p:spPr bwMode="auto">
          <a:xfrm>
            <a:off x="3829050" y="1700213"/>
            <a:ext cx="1531938" cy="1330325"/>
          </a:xfrm>
          <a:prstGeom prst="hexagon">
            <a:avLst>
              <a:gd name="adj" fmla="val 28789"/>
              <a:gd name="vf" fmla="val 115470"/>
            </a:avLst>
          </a:prstGeom>
          <a:solidFill>
            <a:srgbClr val="0161B2">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2788" name="AutoShape 52"/>
          <p:cNvSpPr>
            <a:spLocks noChangeArrowheads="1"/>
          </p:cNvSpPr>
          <p:nvPr/>
        </p:nvSpPr>
        <p:spPr bwMode="auto">
          <a:xfrm>
            <a:off x="4984750" y="3697288"/>
            <a:ext cx="1531938" cy="1330325"/>
          </a:xfrm>
          <a:prstGeom prst="hexagon">
            <a:avLst>
              <a:gd name="adj" fmla="val 28789"/>
              <a:gd name="vf" fmla="val 115470"/>
            </a:avLst>
          </a:prstGeom>
          <a:solidFill>
            <a:srgbClr val="0161B2">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2789" name="Oval 19"/>
          <p:cNvSpPr>
            <a:spLocks noChangeArrowheads="1"/>
          </p:cNvSpPr>
          <p:nvPr/>
        </p:nvSpPr>
        <p:spPr bwMode="auto">
          <a:xfrm>
            <a:off x="4027488" y="1757363"/>
            <a:ext cx="1144587" cy="1143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2790" name="Oval 20"/>
          <p:cNvSpPr>
            <a:spLocks noChangeArrowheads="1"/>
          </p:cNvSpPr>
          <p:nvPr/>
        </p:nvSpPr>
        <p:spPr bwMode="auto">
          <a:xfrm>
            <a:off x="4484688" y="1833563"/>
            <a:ext cx="231775" cy="231775"/>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1</a:t>
            </a:r>
          </a:p>
        </p:txBody>
      </p:sp>
      <p:sp>
        <p:nvSpPr>
          <p:cNvPr id="32791" name="Oval 18"/>
          <p:cNvSpPr>
            <a:spLocks noChangeArrowheads="1"/>
          </p:cNvSpPr>
          <p:nvPr/>
        </p:nvSpPr>
        <p:spPr bwMode="auto">
          <a:xfrm>
            <a:off x="5170488" y="3746500"/>
            <a:ext cx="1144587" cy="1143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2792" name="Oval 22"/>
          <p:cNvSpPr>
            <a:spLocks noChangeArrowheads="1"/>
          </p:cNvSpPr>
          <p:nvPr/>
        </p:nvSpPr>
        <p:spPr bwMode="auto">
          <a:xfrm>
            <a:off x="5627688" y="3821113"/>
            <a:ext cx="231775" cy="231775"/>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3</a:t>
            </a:r>
          </a:p>
        </p:txBody>
      </p:sp>
      <p:sp>
        <p:nvSpPr>
          <p:cNvPr id="32793" name="Oval 16"/>
          <p:cNvSpPr>
            <a:spLocks noChangeArrowheads="1"/>
          </p:cNvSpPr>
          <p:nvPr/>
        </p:nvSpPr>
        <p:spPr bwMode="auto">
          <a:xfrm>
            <a:off x="2874963" y="3756025"/>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2794" name="Oval 21"/>
          <p:cNvSpPr>
            <a:spLocks noChangeArrowheads="1"/>
          </p:cNvSpPr>
          <p:nvPr/>
        </p:nvSpPr>
        <p:spPr bwMode="auto">
          <a:xfrm>
            <a:off x="3332163" y="3846513"/>
            <a:ext cx="231775" cy="231775"/>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2</a:t>
            </a:r>
          </a:p>
        </p:txBody>
      </p:sp>
      <p:sp>
        <p:nvSpPr>
          <p:cNvPr id="10" name="Rectangle 9"/>
          <p:cNvSpPr>
            <a:spLocks noChangeArrowheads="1"/>
          </p:cNvSpPr>
          <p:nvPr/>
        </p:nvSpPr>
        <p:spPr bwMode="gray">
          <a:xfrm>
            <a:off x="3879211" y="3310830"/>
            <a:ext cx="1416050" cy="807168"/>
          </a:xfrm>
          <a:prstGeom prst="rect">
            <a:avLst/>
          </a:prstGeom>
          <a:noFill/>
          <a:ln w="9525">
            <a:noFill/>
            <a:miter lim="800000"/>
            <a:headEnd/>
            <a:tailEnd/>
          </a:ln>
        </p:spPr>
        <p:txBody>
          <a:bodyPr wrap="none" anchor="ctr"/>
          <a:lstStyle/>
          <a:p>
            <a:pPr algn="ctr" eaLnBrk="0" hangingPunct="0"/>
            <a:r>
              <a:rPr lang="tr-TR" sz="1400" b="1" dirty="0" smtClean="0">
                <a:solidFill>
                  <a:srgbClr val="004986"/>
                </a:solidFill>
                <a:latin typeface="Calibri" pitchFamily="34" charset="0"/>
                <a:cs typeface="Calibri" pitchFamily="34" charset="0"/>
              </a:rPr>
              <a:t>İşin Yapıldığı </a:t>
            </a:r>
          </a:p>
          <a:p>
            <a:pPr algn="ctr" eaLnBrk="0" hangingPunct="0"/>
            <a:r>
              <a:rPr lang="tr-TR" sz="1400" b="1" dirty="0" smtClean="0">
                <a:solidFill>
                  <a:srgbClr val="004986"/>
                </a:solidFill>
                <a:latin typeface="Calibri" pitchFamily="34" charset="0"/>
                <a:cs typeface="Calibri" pitchFamily="34" charset="0"/>
              </a:rPr>
              <a:t>Koşullar </a:t>
            </a:r>
          </a:p>
          <a:p>
            <a:pPr algn="ctr" eaLnBrk="0" hangingPunct="0"/>
            <a:r>
              <a:rPr lang="tr-TR" sz="1400" b="1" dirty="0" smtClean="0">
                <a:solidFill>
                  <a:srgbClr val="004986"/>
                </a:solidFill>
                <a:latin typeface="Calibri" pitchFamily="34" charset="0"/>
                <a:cs typeface="Calibri" pitchFamily="34" charset="0"/>
              </a:rPr>
              <a:t>İş Çevresi</a:t>
            </a:r>
            <a:endParaRPr lang="de-DE" sz="1400" b="1" dirty="0">
              <a:solidFill>
                <a:srgbClr val="004986"/>
              </a:solidFill>
              <a:latin typeface="Calibri" pitchFamily="34" charset="0"/>
              <a:cs typeface="Calibri" pitchFamily="34" charset="0"/>
            </a:endParaRPr>
          </a:p>
        </p:txBody>
      </p:sp>
      <p:sp>
        <p:nvSpPr>
          <p:cNvPr id="7" name="Rectangle 9"/>
          <p:cNvSpPr>
            <a:spLocks noChangeArrowheads="1"/>
          </p:cNvSpPr>
          <p:nvPr/>
        </p:nvSpPr>
        <p:spPr bwMode="gray">
          <a:xfrm>
            <a:off x="5172076" y="2764168"/>
            <a:ext cx="1189038" cy="695987"/>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Calibri" pitchFamily="34" charset="0"/>
              </a:rPr>
              <a:t>Kişiler  Arası İlişki</a:t>
            </a:r>
          </a:p>
          <a:p>
            <a:pPr algn="ctr" eaLnBrk="0" hangingPunct="0"/>
            <a:r>
              <a:rPr lang="tr-TR" sz="1200" b="1" dirty="0" smtClean="0">
                <a:solidFill>
                  <a:srgbClr val="000000"/>
                </a:solidFill>
                <a:latin typeface="Calibri" pitchFamily="34" charset="0"/>
                <a:cs typeface="Calibri" pitchFamily="34" charset="0"/>
              </a:rPr>
              <a:t>(Ast-Üst-Aynı)</a:t>
            </a:r>
          </a:p>
          <a:p>
            <a:pPr algn="ctr" eaLnBrk="0" hangingPunct="0"/>
            <a:r>
              <a:rPr lang="tr-TR" sz="1200" dirty="0" smtClean="0">
                <a:solidFill>
                  <a:srgbClr val="000000"/>
                </a:solidFill>
                <a:latin typeface="Calibri" pitchFamily="34" charset="0"/>
                <a:cs typeface="Calibri" pitchFamily="34" charset="0"/>
              </a:rPr>
              <a:t>Destek Azalması</a:t>
            </a:r>
            <a:endParaRPr lang="de-DE" sz="1200" dirty="0">
              <a:solidFill>
                <a:srgbClr val="000000"/>
              </a:solidFill>
              <a:latin typeface="Calibri" pitchFamily="34" charset="0"/>
              <a:cs typeface="Calibri" pitchFamily="34" charset="0"/>
            </a:endParaRPr>
          </a:p>
        </p:txBody>
      </p:sp>
      <p:sp>
        <p:nvSpPr>
          <p:cNvPr id="8" name="Rectangle 9"/>
          <p:cNvSpPr>
            <a:spLocks noChangeArrowheads="1"/>
          </p:cNvSpPr>
          <p:nvPr/>
        </p:nvSpPr>
        <p:spPr bwMode="gray">
          <a:xfrm>
            <a:off x="2853002" y="2582229"/>
            <a:ext cx="1373550" cy="944601"/>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Calibri" pitchFamily="34" charset="0"/>
              </a:rPr>
              <a:t>İş-Ev Çatışması</a:t>
            </a:r>
          </a:p>
          <a:p>
            <a:pPr eaLnBrk="0" hangingPunct="0"/>
            <a:r>
              <a:rPr lang="tr-TR" sz="1200" b="1" dirty="0" smtClean="0">
                <a:solidFill>
                  <a:srgbClr val="000000"/>
                </a:solidFill>
                <a:latin typeface="Calibri" pitchFamily="34" charset="0"/>
                <a:cs typeface="Calibri" pitchFamily="34" charset="0"/>
              </a:rPr>
              <a:t>-</a:t>
            </a:r>
            <a:r>
              <a:rPr lang="tr-TR" sz="1200" dirty="0" smtClean="0">
                <a:solidFill>
                  <a:srgbClr val="000000"/>
                </a:solidFill>
                <a:latin typeface="Calibri" pitchFamily="34" charset="0"/>
                <a:cs typeface="Calibri" pitchFamily="34" charset="0"/>
              </a:rPr>
              <a:t>İş-Aile </a:t>
            </a:r>
          </a:p>
          <a:p>
            <a:pPr eaLnBrk="0" hangingPunct="0"/>
            <a:r>
              <a:rPr lang="tr-TR" sz="1200" dirty="0" smtClean="0">
                <a:solidFill>
                  <a:srgbClr val="000000"/>
                </a:solidFill>
                <a:latin typeface="Calibri" pitchFamily="34" charset="0"/>
                <a:cs typeface="Calibri" pitchFamily="34" charset="0"/>
              </a:rPr>
              <a:t>-Boş Zaman Azlığı</a:t>
            </a:r>
          </a:p>
          <a:p>
            <a:pPr eaLnBrk="0" hangingPunct="0"/>
            <a:r>
              <a:rPr lang="tr-TR" sz="1200" dirty="0" smtClean="0">
                <a:solidFill>
                  <a:srgbClr val="000000"/>
                </a:solidFill>
                <a:latin typeface="Calibri" pitchFamily="34" charset="0"/>
                <a:cs typeface="Calibri" pitchFamily="34" charset="0"/>
              </a:rPr>
              <a:t>-İş Değişimi</a:t>
            </a:r>
            <a:endParaRPr lang="de-DE" sz="1200" dirty="0">
              <a:solidFill>
                <a:srgbClr val="000000"/>
              </a:solidFill>
              <a:latin typeface="Calibri" pitchFamily="34" charset="0"/>
              <a:cs typeface="Calibri" pitchFamily="34" charset="0"/>
            </a:endParaRPr>
          </a:p>
        </p:txBody>
      </p:sp>
      <p:sp>
        <p:nvSpPr>
          <p:cNvPr id="9" name="Rectangle 9"/>
          <p:cNvSpPr>
            <a:spLocks noChangeArrowheads="1"/>
          </p:cNvSpPr>
          <p:nvPr/>
        </p:nvSpPr>
        <p:spPr bwMode="gray">
          <a:xfrm>
            <a:off x="4135437" y="4699199"/>
            <a:ext cx="928688" cy="639454"/>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Calibri" pitchFamily="34" charset="0"/>
              </a:rPr>
              <a:t>Karar Serbestisi</a:t>
            </a:r>
          </a:p>
          <a:p>
            <a:pPr algn="ctr" eaLnBrk="0" hangingPunct="0"/>
            <a:r>
              <a:rPr lang="tr-TR" sz="1200" b="1" dirty="0">
                <a:solidFill>
                  <a:srgbClr val="000000"/>
                </a:solidFill>
                <a:latin typeface="Calibri" pitchFamily="34" charset="0"/>
                <a:cs typeface="Calibri" pitchFamily="34" charset="0"/>
              </a:rPr>
              <a:t>&amp;</a:t>
            </a:r>
            <a:r>
              <a:rPr lang="tr-TR" sz="1200" b="1" dirty="0" smtClean="0">
                <a:solidFill>
                  <a:srgbClr val="000000"/>
                </a:solidFill>
                <a:latin typeface="Calibri" pitchFamily="34" charset="0"/>
                <a:cs typeface="Calibri" pitchFamily="34" charset="0"/>
              </a:rPr>
              <a:t> </a:t>
            </a:r>
          </a:p>
          <a:p>
            <a:pPr algn="ctr" eaLnBrk="0" hangingPunct="0"/>
            <a:r>
              <a:rPr lang="tr-TR" sz="1200" b="1" dirty="0" smtClean="0">
                <a:solidFill>
                  <a:srgbClr val="000000"/>
                </a:solidFill>
                <a:latin typeface="Calibri" pitchFamily="34" charset="0"/>
                <a:cs typeface="Calibri" pitchFamily="34" charset="0"/>
              </a:rPr>
              <a:t>Karara Katılım</a:t>
            </a:r>
            <a:endParaRPr lang="de-DE" sz="1200" b="1" dirty="0">
              <a:solidFill>
                <a:srgbClr val="000000"/>
              </a:solidFill>
              <a:latin typeface="Calibri" pitchFamily="34" charset="0"/>
              <a:cs typeface="Calibri" pitchFamily="34" charset="0"/>
            </a:endParaRPr>
          </a:p>
        </p:txBody>
      </p:sp>
      <p:sp>
        <p:nvSpPr>
          <p:cNvPr id="32799" name="Text Box 19"/>
          <p:cNvSpPr txBox="1">
            <a:spLocks noChangeArrowheads="1"/>
          </p:cNvSpPr>
          <p:nvPr/>
        </p:nvSpPr>
        <p:spPr bwMode="gray">
          <a:xfrm>
            <a:off x="4062776" y="2151063"/>
            <a:ext cx="1098550" cy="553998"/>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200" b="1" dirty="0" smtClean="0">
                <a:solidFill>
                  <a:srgbClr val="FFFFFF"/>
                </a:solidFill>
                <a:latin typeface="Calibri" pitchFamily="34" charset="0"/>
                <a:cs typeface="Calibri" pitchFamily="34" charset="0"/>
              </a:rPr>
              <a:t>Örgütsel Kültür  </a:t>
            </a:r>
            <a:r>
              <a:rPr lang="tr-TR" sz="1200" b="1" dirty="0" smtClean="0">
                <a:solidFill>
                  <a:srgbClr val="FFFFFF"/>
                </a:solidFill>
                <a:latin typeface="Calibri"/>
                <a:cs typeface="Calibri"/>
              </a:rPr>
              <a:t>&amp;   </a:t>
            </a:r>
            <a:r>
              <a:rPr lang="tr-TR" sz="800" b="1" dirty="0" smtClean="0">
                <a:solidFill>
                  <a:srgbClr val="FFFFFF"/>
                </a:solidFill>
                <a:latin typeface="Calibri"/>
                <a:cs typeface="Calibri"/>
              </a:rPr>
              <a:t>                             </a:t>
            </a:r>
            <a:r>
              <a:rPr lang="tr-TR" sz="1200" b="1" dirty="0" smtClean="0">
                <a:solidFill>
                  <a:srgbClr val="FFFFFF"/>
                </a:solidFill>
                <a:latin typeface="Calibri" pitchFamily="34" charset="0"/>
                <a:cs typeface="Calibri" pitchFamily="34" charset="0"/>
              </a:rPr>
              <a:t> İşleyiş</a:t>
            </a:r>
            <a:endParaRPr lang="de-DE" sz="1200" b="1" noProof="1">
              <a:solidFill>
                <a:srgbClr val="FFFFFF"/>
              </a:solidFill>
              <a:latin typeface="Calibri" pitchFamily="34" charset="0"/>
              <a:cs typeface="Calibri" pitchFamily="34" charset="0"/>
            </a:endParaRPr>
          </a:p>
        </p:txBody>
      </p:sp>
      <p:sp>
        <p:nvSpPr>
          <p:cNvPr id="32800" name="Text Box 19"/>
          <p:cNvSpPr txBox="1">
            <a:spLocks noChangeArrowheads="1"/>
          </p:cNvSpPr>
          <p:nvPr/>
        </p:nvSpPr>
        <p:spPr bwMode="gray">
          <a:xfrm>
            <a:off x="5159375" y="4154488"/>
            <a:ext cx="1201738" cy="369332"/>
          </a:xfrm>
          <a:prstGeom prst="rect">
            <a:avLst/>
          </a:prstGeom>
          <a:noFill/>
          <a:ln w="9525">
            <a:noFill/>
            <a:miter lim="800000"/>
            <a:headEnd/>
            <a:tailEnd/>
          </a:ln>
        </p:spPr>
        <p:txBody>
          <a:bodyPr lIns="0" tIns="0" rIns="0" bIns="0">
            <a:spAutoFit/>
          </a:bodyPr>
          <a:lstStyle/>
          <a:p>
            <a:pPr algn="ctr" defTabSz="801688">
              <a:spcAft>
                <a:spcPct val="40000"/>
              </a:spcAft>
            </a:pPr>
            <a:r>
              <a:rPr lang="tr-TR" sz="1200" b="1" dirty="0" smtClean="0">
                <a:solidFill>
                  <a:srgbClr val="FFFFFF"/>
                </a:solidFill>
                <a:latin typeface="Calibri" pitchFamily="34" charset="0"/>
                <a:cs typeface="Calibri" pitchFamily="34" charset="0"/>
              </a:rPr>
              <a:t>Kariyer       Gelişimi</a:t>
            </a:r>
            <a:endParaRPr lang="de-DE" sz="1200" b="1" noProof="1">
              <a:solidFill>
                <a:srgbClr val="FFFFFF"/>
              </a:solidFill>
              <a:latin typeface="Calibri" pitchFamily="34" charset="0"/>
              <a:cs typeface="Calibri" pitchFamily="34" charset="0"/>
            </a:endParaRPr>
          </a:p>
        </p:txBody>
      </p:sp>
      <p:sp>
        <p:nvSpPr>
          <p:cNvPr id="32801" name="Text Box 19"/>
          <p:cNvSpPr txBox="1">
            <a:spLocks noChangeArrowheads="1"/>
          </p:cNvSpPr>
          <p:nvPr/>
        </p:nvSpPr>
        <p:spPr bwMode="gray">
          <a:xfrm>
            <a:off x="3048000" y="4230688"/>
            <a:ext cx="790575" cy="369332"/>
          </a:xfrm>
          <a:prstGeom prst="rect">
            <a:avLst/>
          </a:prstGeom>
          <a:noFill/>
          <a:ln w="9525">
            <a:noFill/>
            <a:miter lim="800000"/>
            <a:headEnd/>
            <a:tailEnd/>
          </a:ln>
        </p:spPr>
        <p:txBody>
          <a:bodyPr lIns="0" tIns="0" rIns="0" bIns="0">
            <a:spAutoFit/>
          </a:bodyPr>
          <a:lstStyle/>
          <a:p>
            <a:pPr algn="ctr" defTabSz="801688">
              <a:spcAft>
                <a:spcPct val="40000"/>
              </a:spcAft>
            </a:pPr>
            <a:r>
              <a:rPr lang="tr-TR" sz="1200" b="1" dirty="0" smtClean="0">
                <a:solidFill>
                  <a:srgbClr val="FFFFFF"/>
                </a:solidFill>
                <a:latin typeface="Calibri" pitchFamily="34" charset="0"/>
                <a:cs typeface="Calibri" pitchFamily="34" charset="0"/>
              </a:rPr>
              <a:t>Örgütteki Rol</a:t>
            </a:r>
            <a:endParaRPr lang="de-DE" sz="1200" b="1" noProof="1">
              <a:solidFill>
                <a:srgbClr val="FFFFFF"/>
              </a:solidFill>
              <a:latin typeface="Calibri" pitchFamily="34" charset="0"/>
              <a:cs typeface="Calibri" pitchFamily="34" charset="0"/>
            </a:endParaRPr>
          </a:p>
        </p:txBody>
      </p:sp>
      <p:sp>
        <p:nvSpPr>
          <p:cNvPr id="32802" name="Text Box 13"/>
          <p:cNvSpPr txBox="1">
            <a:spLocks noChangeArrowheads="1"/>
          </p:cNvSpPr>
          <p:nvPr/>
        </p:nvSpPr>
        <p:spPr bwMode="gray">
          <a:xfrm>
            <a:off x="6800850" y="2581690"/>
            <a:ext cx="2260292" cy="812530"/>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200" b="1" noProof="1" smtClean="0">
                <a:solidFill>
                  <a:srgbClr val="FFFF00"/>
                </a:solidFill>
                <a:latin typeface="Calibri" pitchFamily="34" charset="0"/>
                <a:cs typeface="Calibri" pitchFamily="34" charset="0"/>
              </a:rPr>
              <a:t>İşte </a:t>
            </a:r>
            <a:r>
              <a:rPr lang="tr-TR" sz="1200" b="1" noProof="1">
                <a:solidFill>
                  <a:srgbClr val="FFFF00"/>
                </a:solidFill>
                <a:latin typeface="Calibri" pitchFamily="34" charset="0"/>
                <a:cs typeface="Calibri" pitchFamily="34" charset="0"/>
              </a:rPr>
              <a:t>şiddet ve taciz (mobbing) </a:t>
            </a:r>
            <a:r>
              <a:rPr lang="tr-TR" sz="1200" b="1" noProof="1" smtClean="0">
                <a:solidFill>
                  <a:srgbClr val="FFFF00"/>
                </a:solidFill>
                <a:latin typeface="Calibri" pitchFamily="34" charset="0"/>
                <a:cs typeface="Calibri" pitchFamily="34" charset="0"/>
              </a:rPr>
              <a:t>olaylarına </a:t>
            </a:r>
            <a:r>
              <a:rPr lang="tr-TR" sz="1200" b="1" noProof="1">
                <a:solidFill>
                  <a:srgbClr val="FFFF00"/>
                </a:solidFill>
                <a:latin typeface="Calibri" pitchFamily="34" charset="0"/>
                <a:cs typeface="Calibri" pitchFamily="34" charset="0"/>
              </a:rPr>
              <a:t>uğrayan kişilerin </a:t>
            </a:r>
            <a:r>
              <a:rPr lang="tr-TR" sz="1200" b="1" noProof="1" smtClean="0">
                <a:solidFill>
                  <a:srgbClr val="FFFF00"/>
                </a:solidFill>
                <a:latin typeface="Calibri" pitchFamily="34" charset="0"/>
                <a:cs typeface="Calibri" pitchFamily="34" charset="0"/>
              </a:rPr>
              <a:t>%40 </a:t>
            </a:r>
            <a:r>
              <a:rPr lang="tr-TR" sz="1200" b="1" noProof="1">
                <a:solidFill>
                  <a:srgbClr val="FFFF00"/>
                </a:solidFill>
                <a:latin typeface="Calibri" pitchFamily="34" charset="0"/>
                <a:cs typeface="Calibri" pitchFamily="34" charset="0"/>
              </a:rPr>
              <a:t>‘ı depresyona </a:t>
            </a:r>
            <a:r>
              <a:rPr lang="tr-TR" sz="1200" b="1" noProof="1" smtClean="0">
                <a:solidFill>
                  <a:srgbClr val="FFFF00"/>
                </a:solidFill>
                <a:latin typeface="Calibri" pitchFamily="34" charset="0"/>
                <a:cs typeface="Calibri" pitchFamily="34" charset="0"/>
              </a:rPr>
              <a:t>girmektedir.</a:t>
            </a:r>
          </a:p>
          <a:p>
            <a:pPr algn="ctr" defTabSz="801688">
              <a:spcAft>
                <a:spcPct val="40000"/>
              </a:spcAft>
            </a:pPr>
            <a:r>
              <a:rPr lang="tr-TR" sz="1200" b="1" noProof="1" smtClean="0">
                <a:solidFill>
                  <a:srgbClr val="FFFF00"/>
                </a:solidFill>
                <a:latin typeface="Calibri" pitchFamily="34" charset="0"/>
                <a:cs typeface="Calibri" pitchFamily="34" charset="0"/>
              </a:rPr>
              <a:t>Yıldırma uygulamaları</a:t>
            </a:r>
            <a:endParaRPr lang="tr-TR" sz="1200" b="1" noProof="1">
              <a:solidFill>
                <a:srgbClr val="FFFF00"/>
              </a:solidFill>
              <a:latin typeface="Calibri" pitchFamily="34" charset="0"/>
              <a:cs typeface="Calibri" pitchFamily="34" charset="0"/>
            </a:endParaRPr>
          </a:p>
        </p:txBody>
      </p:sp>
      <p:sp>
        <p:nvSpPr>
          <p:cNvPr id="32803" name="Text Box 14"/>
          <p:cNvSpPr txBox="1">
            <a:spLocks noChangeArrowheads="1"/>
          </p:cNvSpPr>
          <p:nvPr/>
        </p:nvSpPr>
        <p:spPr bwMode="gray">
          <a:xfrm>
            <a:off x="6613481" y="4018322"/>
            <a:ext cx="2530517" cy="1163395"/>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noProof="1" smtClean="0">
                <a:solidFill>
                  <a:srgbClr val="080808"/>
                </a:solidFill>
                <a:latin typeface="Calibri" pitchFamily="34" charset="0"/>
                <a:cs typeface="Calibri" pitchFamily="34" charset="0"/>
              </a:rPr>
              <a:t>Beklenen </a:t>
            </a:r>
            <a:r>
              <a:rPr lang="tr-TR" sz="1400" b="1" noProof="1">
                <a:solidFill>
                  <a:srgbClr val="080808"/>
                </a:solidFill>
                <a:latin typeface="Calibri" pitchFamily="34" charset="0"/>
                <a:cs typeface="Calibri" pitchFamily="34" charset="0"/>
              </a:rPr>
              <a:t>kariyer gelişiminin sağlanmaması </a:t>
            </a:r>
            <a:r>
              <a:rPr lang="tr-TR" sz="1400" b="1" noProof="1" smtClean="0">
                <a:solidFill>
                  <a:srgbClr val="080808"/>
                </a:solidFill>
                <a:latin typeface="Calibri" pitchFamily="34" charset="0"/>
                <a:cs typeface="Calibri" pitchFamily="34" charset="0"/>
              </a:rPr>
              <a:t>strese neden olur.</a:t>
            </a:r>
          </a:p>
          <a:p>
            <a:pPr defTabSz="801688">
              <a:spcAft>
                <a:spcPct val="40000"/>
              </a:spcAft>
            </a:pPr>
            <a:r>
              <a:rPr lang="tr-TR" sz="1400" b="1" i="1" noProof="1" smtClean="0">
                <a:solidFill>
                  <a:srgbClr val="080808"/>
                </a:solidFill>
                <a:latin typeface="Calibri" pitchFamily="34" charset="0"/>
                <a:cs typeface="Calibri" pitchFamily="34" charset="0"/>
              </a:rPr>
              <a:t>-İş güvencesizliği</a:t>
            </a:r>
            <a:r>
              <a:rPr lang="tr-TR" sz="1400" b="1" i="1" noProof="1">
                <a:solidFill>
                  <a:srgbClr val="080808"/>
                </a:solidFill>
                <a:latin typeface="Calibri" pitchFamily="34" charset="0"/>
                <a:cs typeface="Calibri" pitchFamily="34" charset="0"/>
              </a:rPr>
              <a:t> </a:t>
            </a:r>
            <a:r>
              <a:rPr lang="tr-TR" sz="1400" b="1" i="1" noProof="1" smtClean="0">
                <a:solidFill>
                  <a:srgbClr val="080808"/>
                </a:solidFill>
                <a:latin typeface="Calibri" pitchFamily="34" charset="0"/>
                <a:cs typeface="Calibri" pitchFamily="34" charset="0"/>
              </a:rPr>
              <a:t>ve düşük ücret                        -İşte eskimiş olarak görülme,</a:t>
            </a:r>
            <a:r>
              <a:rPr lang="tr-TR" sz="1400" b="1" i="1" noProof="1">
                <a:solidFill>
                  <a:srgbClr val="080808"/>
                </a:solidFill>
                <a:latin typeface="Calibri" pitchFamily="34" charset="0"/>
                <a:cs typeface="Calibri" pitchFamily="34" charset="0"/>
              </a:rPr>
              <a:t/>
            </a:r>
            <a:br>
              <a:rPr lang="tr-TR" sz="1400" b="1" i="1" noProof="1">
                <a:solidFill>
                  <a:srgbClr val="080808"/>
                </a:solidFill>
                <a:latin typeface="Calibri" pitchFamily="34" charset="0"/>
                <a:cs typeface="Calibri" pitchFamily="34" charset="0"/>
              </a:rPr>
            </a:br>
            <a:r>
              <a:rPr lang="tr-TR" sz="1400" b="1" i="1" noProof="1" smtClean="0">
                <a:solidFill>
                  <a:srgbClr val="080808"/>
                </a:solidFill>
                <a:latin typeface="Calibri" pitchFamily="34" charset="0"/>
                <a:cs typeface="Calibri" pitchFamily="34" charset="0"/>
              </a:rPr>
              <a:t>-Statü uyuşmazlığı (geçmişle…)</a:t>
            </a:r>
            <a:r>
              <a:rPr lang="tr-TR" sz="1400" b="1" noProof="1" smtClean="0">
                <a:solidFill>
                  <a:srgbClr val="080808"/>
                </a:solidFill>
                <a:latin typeface="Calibri" pitchFamily="34" charset="0"/>
                <a:cs typeface="Calibri" pitchFamily="34" charset="0"/>
              </a:rPr>
              <a:t>,</a:t>
            </a:r>
            <a:endParaRPr lang="tr-TR" sz="1400" b="1" noProof="1">
              <a:solidFill>
                <a:srgbClr val="080808"/>
              </a:solidFill>
              <a:latin typeface="Calibri" pitchFamily="34" charset="0"/>
              <a:cs typeface="Calibri" pitchFamily="34" charset="0"/>
            </a:endParaRPr>
          </a:p>
        </p:txBody>
      </p:sp>
      <p:sp>
        <p:nvSpPr>
          <p:cNvPr id="32804" name="Text Box 19"/>
          <p:cNvSpPr txBox="1">
            <a:spLocks noChangeArrowheads="1"/>
          </p:cNvSpPr>
          <p:nvPr/>
        </p:nvSpPr>
        <p:spPr bwMode="gray">
          <a:xfrm>
            <a:off x="114301" y="1127810"/>
            <a:ext cx="3048000" cy="1508105"/>
          </a:xfrm>
          <a:prstGeom prst="rect">
            <a:avLst/>
          </a:prstGeom>
          <a:noFill/>
          <a:ln w="9525">
            <a:noFill/>
            <a:miter lim="800000"/>
            <a:headEnd/>
            <a:tailEnd/>
          </a:ln>
        </p:spPr>
        <p:txBody>
          <a:bodyPr wrap="square" lIns="0" tIns="0" rIns="0" bIns="0">
            <a:spAutoFit/>
          </a:bodyPr>
          <a:lstStyle/>
          <a:p>
            <a:pPr algn="ctr" defTabSz="801688">
              <a:spcAft>
                <a:spcPts val="0"/>
              </a:spcAft>
            </a:pPr>
            <a:r>
              <a:rPr lang="tr-TR" sz="1400" b="1" noProof="1" smtClean="0">
                <a:solidFill>
                  <a:srgbClr val="FFFF00"/>
                </a:solidFill>
                <a:latin typeface="Calibri" pitchFamily="34" charset="0"/>
                <a:cs typeface="Calibri" pitchFamily="34" charset="0"/>
              </a:rPr>
              <a:t>Kişi </a:t>
            </a:r>
            <a:r>
              <a:rPr lang="tr-TR" sz="1400" b="1" noProof="1">
                <a:solidFill>
                  <a:srgbClr val="FFFF00"/>
                </a:solidFill>
                <a:latin typeface="Calibri" pitchFamily="34" charset="0"/>
                <a:cs typeface="Calibri" pitchFamily="34" charset="0"/>
              </a:rPr>
              <a:t>bir örgütün parçası </a:t>
            </a:r>
            <a:r>
              <a:rPr lang="tr-TR" sz="1400" b="1" noProof="1" smtClean="0">
                <a:solidFill>
                  <a:srgbClr val="FFFF00"/>
                </a:solidFill>
                <a:latin typeface="Calibri" pitchFamily="34" charset="0"/>
                <a:cs typeface="Calibri" pitchFamily="34" charset="0"/>
              </a:rPr>
              <a:t>olmayı; kendi kimliği</a:t>
            </a:r>
            <a:r>
              <a:rPr lang="tr-TR" sz="1400" b="1" noProof="1">
                <a:solidFill>
                  <a:srgbClr val="FFFF00"/>
                </a:solidFill>
                <a:latin typeface="Calibri" pitchFamily="34" charset="0"/>
                <a:cs typeface="Calibri" pitchFamily="34" charset="0"/>
              </a:rPr>
              <a:t>, özgürlüğü ve özerkliği için bir tehdit olarak algılayabilir</a:t>
            </a:r>
            <a:r>
              <a:rPr lang="tr-TR" sz="1400" b="1" noProof="1" smtClean="0">
                <a:solidFill>
                  <a:srgbClr val="FFFF00"/>
                </a:solidFill>
                <a:latin typeface="Calibri" pitchFamily="34" charset="0"/>
                <a:cs typeface="Calibri" pitchFamily="34" charset="0"/>
              </a:rPr>
              <a:t>.</a:t>
            </a:r>
          </a:p>
          <a:p>
            <a:pPr defTabSz="801688">
              <a:spcAft>
                <a:spcPts val="0"/>
              </a:spcAft>
            </a:pPr>
            <a:r>
              <a:rPr lang="tr-TR" sz="1400" b="1" noProof="1" smtClean="0">
                <a:solidFill>
                  <a:srgbClr val="FFFF00"/>
                </a:solidFill>
                <a:latin typeface="Calibri" pitchFamily="34" charset="0"/>
                <a:cs typeface="Calibri" pitchFamily="34" charset="0"/>
              </a:rPr>
              <a:t>-Görev çevresi olarak örgüt</a:t>
            </a:r>
          </a:p>
          <a:p>
            <a:pPr defTabSz="801688">
              <a:spcAft>
                <a:spcPts val="0"/>
              </a:spcAft>
            </a:pPr>
            <a:r>
              <a:rPr lang="tr-TR" sz="1400" b="1" noProof="1" smtClean="0">
                <a:solidFill>
                  <a:srgbClr val="FFFF00"/>
                </a:solidFill>
                <a:latin typeface="Calibri" pitchFamily="34" charset="0"/>
                <a:cs typeface="Calibri" pitchFamily="34" charset="0"/>
              </a:rPr>
              <a:t>-Sorun çözme çevresi olarak örgüt   </a:t>
            </a:r>
          </a:p>
          <a:p>
            <a:pPr defTabSz="801688">
              <a:spcAft>
                <a:spcPts val="0"/>
              </a:spcAft>
            </a:pPr>
            <a:r>
              <a:rPr lang="tr-TR" sz="1400" b="1" noProof="1" smtClean="0">
                <a:solidFill>
                  <a:srgbClr val="FFFF00"/>
                </a:solidFill>
                <a:latin typeface="Calibri" pitchFamily="34" charset="0"/>
                <a:cs typeface="Calibri" pitchFamily="34" charset="0"/>
              </a:rPr>
              <a:t>-Gelişme çevresi olarak örgüt</a:t>
            </a:r>
          </a:p>
          <a:p>
            <a:pPr defTabSz="801688">
              <a:spcAft>
                <a:spcPts val="0"/>
              </a:spcAft>
            </a:pPr>
            <a:r>
              <a:rPr lang="tr-TR" sz="1400" b="1" noProof="1" smtClean="0">
                <a:solidFill>
                  <a:srgbClr val="FFFF00"/>
                </a:solidFill>
                <a:latin typeface="Calibri" pitchFamily="34" charset="0"/>
                <a:cs typeface="Calibri" pitchFamily="34" charset="0"/>
              </a:rPr>
              <a:t>                          </a:t>
            </a:r>
            <a:r>
              <a:rPr lang="tr-TR" sz="1400" b="1" i="1" noProof="1" smtClean="0">
                <a:solidFill>
                  <a:srgbClr val="FFFF00"/>
                </a:solidFill>
                <a:latin typeface="Calibri" pitchFamily="34" charset="0"/>
                <a:cs typeface="Calibri" pitchFamily="34" charset="0"/>
              </a:rPr>
              <a:t>Yetersiz </a:t>
            </a:r>
            <a:r>
              <a:rPr lang="tr-TR" sz="1400" b="1" i="1" noProof="1">
                <a:solidFill>
                  <a:srgbClr val="FFFF00"/>
                </a:solidFill>
                <a:latin typeface="Calibri" pitchFamily="34" charset="0"/>
                <a:cs typeface="Calibri" pitchFamily="34" charset="0"/>
              </a:rPr>
              <a:t>ise; </a:t>
            </a:r>
            <a:r>
              <a:rPr lang="tr-TR" sz="1400" b="1" i="1" noProof="1" smtClean="0">
                <a:solidFill>
                  <a:srgbClr val="FFFF00"/>
                </a:solidFill>
                <a:latin typeface="Calibri" pitchFamily="34" charset="0"/>
                <a:cs typeface="Calibri" pitchFamily="34" charset="0"/>
              </a:rPr>
              <a:t>Stres</a:t>
            </a:r>
            <a:endParaRPr lang="tr-TR" sz="1400" b="1" noProof="1">
              <a:solidFill>
                <a:srgbClr val="FFFF00"/>
              </a:solidFill>
              <a:latin typeface="Calibri" pitchFamily="34" charset="0"/>
              <a:cs typeface="Calibri" pitchFamily="34" charset="0"/>
            </a:endParaRPr>
          </a:p>
        </p:txBody>
      </p:sp>
      <p:sp>
        <p:nvSpPr>
          <p:cNvPr id="32805" name="Text Box 20"/>
          <p:cNvSpPr txBox="1">
            <a:spLocks noChangeArrowheads="1"/>
          </p:cNvSpPr>
          <p:nvPr/>
        </p:nvSpPr>
        <p:spPr bwMode="gray">
          <a:xfrm>
            <a:off x="30140" y="4505474"/>
            <a:ext cx="3046436" cy="1384995"/>
          </a:xfrm>
          <a:prstGeom prst="rect">
            <a:avLst/>
          </a:prstGeom>
          <a:noFill/>
          <a:ln w="9525">
            <a:noFill/>
            <a:miter lim="800000"/>
            <a:headEnd/>
            <a:tailEnd/>
          </a:ln>
        </p:spPr>
        <p:txBody>
          <a:bodyPr wrap="square" lIns="0" tIns="0" rIns="0" bIns="0">
            <a:spAutoFit/>
          </a:bodyPr>
          <a:lstStyle/>
          <a:p>
            <a:pPr defTabSz="801688">
              <a:spcAft>
                <a:spcPts val="0"/>
              </a:spcAft>
            </a:pPr>
            <a:endParaRPr lang="tr-TR" sz="600" b="1" noProof="1">
              <a:latin typeface="Calibri" pitchFamily="34" charset="0"/>
              <a:cs typeface="Calibri" pitchFamily="34" charset="0"/>
            </a:endParaRPr>
          </a:p>
          <a:p>
            <a:pPr defTabSz="801688">
              <a:spcAft>
                <a:spcPts val="0"/>
              </a:spcAft>
            </a:pPr>
            <a:r>
              <a:rPr lang="tr-TR" sz="1400" b="1" noProof="1" smtClean="0">
                <a:latin typeface="Calibri" pitchFamily="34" charset="0"/>
                <a:cs typeface="Calibri" pitchFamily="34" charset="0"/>
              </a:rPr>
              <a:t>Rol belirsizliği ve çatışması (çelişkisi)  psikososyal tehlikeye dönüşür. </a:t>
            </a:r>
          </a:p>
          <a:p>
            <a:pPr defTabSz="801688">
              <a:spcAft>
                <a:spcPts val="0"/>
              </a:spcAft>
            </a:pPr>
            <a:r>
              <a:rPr lang="tr-TR" sz="1400" b="1" i="1" noProof="1">
                <a:latin typeface="Calibri" pitchFamily="34" charset="0"/>
                <a:cs typeface="Calibri" pitchFamily="34" charset="0"/>
              </a:rPr>
              <a:t>-Rol </a:t>
            </a:r>
            <a:r>
              <a:rPr lang="tr-TR" sz="1400" b="1" i="1" noProof="1" smtClean="0">
                <a:latin typeface="Calibri" pitchFamily="34" charset="0"/>
                <a:cs typeface="Calibri" pitchFamily="34" charset="0"/>
              </a:rPr>
              <a:t>belirsizliği (bilgilendirmeme),</a:t>
            </a:r>
            <a:endParaRPr lang="tr-TR" sz="1400" b="1" i="1" noProof="1">
              <a:latin typeface="Calibri" pitchFamily="34" charset="0"/>
              <a:cs typeface="Calibri" pitchFamily="34" charset="0"/>
            </a:endParaRPr>
          </a:p>
          <a:p>
            <a:pPr defTabSz="801688">
              <a:spcAft>
                <a:spcPts val="0"/>
              </a:spcAft>
            </a:pPr>
            <a:r>
              <a:rPr lang="tr-TR" sz="1400" b="1" i="1" noProof="1">
                <a:latin typeface="Calibri" pitchFamily="34" charset="0"/>
                <a:cs typeface="Calibri" pitchFamily="34" charset="0"/>
              </a:rPr>
              <a:t>-Rol çatışması </a:t>
            </a:r>
            <a:r>
              <a:rPr lang="tr-TR" sz="1400" b="1" i="1" noProof="1" smtClean="0">
                <a:latin typeface="Calibri" pitchFamily="34" charset="0"/>
                <a:cs typeface="Calibri" pitchFamily="34" charset="0"/>
              </a:rPr>
              <a:t>(değerleriyle-birbiriyle),</a:t>
            </a:r>
            <a:endParaRPr lang="tr-TR" sz="1400" b="1" i="1" noProof="1">
              <a:latin typeface="Calibri" pitchFamily="34" charset="0"/>
              <a:cs typeface="Calibri" pitchFamily="34" charset="0"/>
            </a:endParaRPr>
          </a:p>
          <a:p>
            <a:pPr defTabSz="801688">
              <a:spcAft>
                <a:spcPts val="0"/>
              </a:spcAft>
            </a:pPr>
            <a:r>
              <a:rPr lang="tr-TR" sz="1400" b="1" i="1" noProof="1">
                <a:latin typeface="Calibri" pitchFamily="34" charset="0"/>
                <a:cs typeface="Calibri" pitchFamily="34" charset="0"/>
              </a:rPr>
              <a:t>-Rol </a:t>
            </a:r>
            <a:r>
              <a:rPr lang="tr-TR" sz="1400" b="1" i="1" noProof="1" smtClean="0">
                <a:latin typeface="Calibri" pitchFamily="34" charset="0"/>
                <a:cs typeface="Calibri" pitchFamily="34" charset="0"/>
              </a:rPr>
              <a:t>yetersizliği (yetenek-eğitim atıl),</a:t>
            </a:r>
            <a:endParaRPr lang="tr-TR" sz="1400" b="1" i="1" noProof="1">
              <a:latin typeface="Calibri" pitchFamily="34" charset="0"/>
              <a:cs typeface="Calibri" pitchFamily="34" charset="0"/>
            </a:endParaRPr>
          </a:p>
          <a:p>
            <a:pPr defTabSz="801688">
              <a:spcAft>
                <a:spcPts val="0"/>
              </a:spcAft>
            </a:pPr>
            <a:r>
              <a:rPr lang="tr-TR" sz="1400" b="1" i="1" noProof="1">
                <a:latin typeface="Calibri" pitchFamily="34" charset="0"/>
                <a:cs typeface="Calibri" pitchFamily="34" charset="0"/>
              </a:rPr>
              <a:t>-Sorumluluk </a:t>
            </a:r>
            <a:r>
              <a:rPr lang="tr-TR" sz="1400" b="1" i="1" noProof="1" smtClean="0">
                <a:latin typeface="Calibri" pitchFamily="34" charset="0"/>
                <a:cs typeface="Calibri" pitchFamily="34" charset="0"/>
              </a:rPr>
              <a:t>artışı,</a:t>
            </a:r>
            <a:endParaRPr lang="tr-TR" sz="1400" b="1" i="1" noProof="1">
              <a:latin typeface="Calibri" pitchFamily="34" charset="0"/>
              <a:cs typeface="Calibri" pitchFamily="34" charset="0"/>
            </a:endParaRPr>
          </a:p>
        </p:txBody>
      </p:sp>
      <p:sp>
        <p:nvSpPr>
          <p:cNvPr id="43" name="Rectangle 31"/>
          <p:cNvSpPr txBox="1">
            <a:spLocks noChangeArrowheads="1"/>
          </p:cNvSpPr>
          <p:nvPr/>
        </p:nvSpPr>
        <p:spPr bwMode="gray">
          <a:xfrm>
            <a:off x="109183" y="411163"/>
            <a:ext cx="8939284"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İŞİN YAPILDIĞI KOŞULLAR VE İŞ ÇEVRESİ (Context)</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44" name="Oval 20"/>
          <p:cNvSpPr>
            <a:spLocks noChangeArrowheads="1"/>
          </p:cNvSpPr>
          <p:nvPr/>
        </p:nvSpPr>
        <p:spPr bwMode="auto">
          <a:xfrm>
            <a:off x="3313906" y="2443157"/>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4</a:t>
            </a:r>
            <a:endParaRPr lang="de-DE" sz="1000" b="1" dirty="0">
              <a:solidFill>
                <a:srgbClr val="000000"/>
              </a:solidFill>
              <a:cs typeface="Arial" pitchFamily="34" charset="0"/>
            </a:endParaRPr>
          </a:p>
        </p:txBody>
      </p:sp>
      <p:sp>
        <p:nvSpPr>
          <p:cNvPr id="45" name="Oval 20"/>
          <p:cNvSpPr>
            <a:spLocks noChangeArrowheads="1"/>
          </p:cNvSpPr>
          <p:nvPr/>
        </p:nvSpPr>
        <p:spPr bwMode="auto">
          <a:xfrm>
            <a:off x="5624226" y="2465803"/>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5</a:t>
            </a:r>
            <a:endParaRPr lang="de-DE" sz="1000" b="1" dirty="0">
              <a:solidFill>
                <a:srgbClr val="000000"/>
              </a:solidFill>
              <a:cs typeface="Arial" pitchFamily="34" charset="0"/>
            </a:endParaRPr>
          </a:p>
        </p:txBody>
      </p:sp>
      <p:sp>
        <p:nvSpPr>
          <p:cNvPr id="47" name="Oval 20"/>
          <p:cNvSpPr>
            <a:spLocks noChangeArrowheads="1"/>
          </p:cNvSpPr>
          <p:nvPr/>
        </p:nvSpPr>
        <p:spPr bwMode="auto">
          <a:xfrm>
            <a:off x="4456111" y="4464504"/>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6</a:t>
            </a:r>
            <a:endParaRPr lang="de-DE" sz="1000" b="1" dirty="0">
              <a:solidFill>
                <a:srgbClr val="000000"/>
              </a:solidFill>
              <a:cs typeface="Arial" pitchFamily="34" charset="0"/>
            </a:endParaRPr>
          </a:p>
        </p:txBody>
      </p:sp>
      <p:sp>
        <p:nvSpPr>
          <p:cNvPr id="5" name="Metin kutusu 4"/>
          <p:cNvSpPr txBox="1"/>
          <p:nvPr/>
        </p:nvSpPr>
        <p:spPr>
          <a:xfrm>
            <a:off x="2904164" y="5829528"/>
            <a:ext cx="1322388" cy="215444"/>
          </a:xfrm>
          <a:prstGeom prst="rect">
            <a:avLst/>
          </a:prstGeom>
          <a:noFill/>
        </p:spPr>
        <p:txBody>
          <a:bodyPr wrap="square" rtlCol="0">
            <a:spAutoFit/>
          </a:bodyPr>
          <a:lstStyle/>
          <a:p>
            <a:r>
              <a:rPr lang="tr-TR" sz="800" dirty="0" smtClean="0">
                <a:latin typeface="Calibri" pitchFamily="34" charset="0"/>
                <a:cs typeface="Calibri" pitchFamily="34" charset="0"/>
              </a:rPr>
              <a:t>*Çelişki </a:t>
            </a:r>
            <a:r>
              <a:rPr lang="tr-TR" sz="800" dirty="0" smtClean="0">
                <a:latin typeface="Calibri"/>
                <a:cs typeface="Calibri"/>
              </a:rPr>
              <a:t>&amp; B</a:t>
            </a:r>
            <a:r>
              <a:rPr lang="tr-TR" sz="800" dirty="0" smtClean="0">
                <a:latin typeface="Calibri" pitchFamily="34" charset="0"/>
                <a:cs typeface="Calibri" pitchFamily="34" charset="0"/>
              </a:rPr>
              <a:t>elirsizlik</a:t>
            </a:r>
            <a:endParaRPr lang="tr-TR" sz="800" dirty="0">
              <a:latin typeface="Calibri" pitchFamily="34" charset="0"/>
              <a:cs typeface="Calibri" pitchFamily="34" charset="0"/>
            </a:endParaRPr>
          </a:p>
        </p:txBody>
      </p:sp>
      <p:sp>
        <p:nvSpPr>
          <p:cNvPr id="50" name="Text Box 19"/>
          <p:cNvSpPr txBox="1">
            <a:spLocks noChangeArrowheads="1"/>
          </p:cNvSpPr>
          <p:nvPr/>
        </p:nvSpPr>
        <p:spPr bwMode="gray">
          <a:xfrm>
            <a:off x="331433" y="3029268"/>
            <a:ext cx="2124075" cy="861774"/>
          </a:xfrm>
          <a:prstGeom prst="rect">
            <a:avLst/>
          </a:prstGeom>
          <a:noFill/>
          <a:ln w="9525">
            <a:noFill/>
            <a:miter lim="800000"/>
            <a:headEnd/>
            <a:tailEnd/>
          </a:ln>
        </p:spPr>
        <p:txBody>
          <a:bodyPr wrap="square" lIns="0" tIns="0" rIns="0" bIns="0">
            <a:spAutoFit/>
          </a:bodyPr>
          <a:lstStyle/>
          <a:p>
            <a:pPr defTabSz="801688">
              <a:spcAft>
                <a:spcPts val="0"/>
              </a:spcAft>
            </a:pPr>
            <a:r>
              <a:rPr lang="tr-TR" sz="1400" noProof="1" smtClean="0">
                <a:solidFill>
                  <a:srgbClr val="FFFF00"/>
                </a:solidFill>
                <a:latin typeface="Calibri" pitchFamily="34" charset="0"/>
                <a:cs typeface="Calibri" pitchFamily="34" charset="0"/>
              </a:rPr>
              <a:t>İş-Aile </a:t>
            </a:r>
            <a:r>
              <a:rPr lang="tr-TR" sz="1400" noProof="1">
                <a:solidFill>
                  <a:srgbClr val="FFFF00"/>
                </a:solidFill>
                <a:latin typeface="Calibri" pitchFamily="34" charset="0"/>
                <a:cs typeface="Calibri" pitchFamily="34" charset="0"/>
              </a:rPr>
              <a:t>çatışma </a:t>
            </a:r>
            <a:endParaRPr lang="tr-TR" sz="1400" noProof="1" smtClean="0">
              <a:solidFill>
                <a:srgbClr val="FFFF00"/>
              </a:solidFill>
              <a:latin typeface="Calibri" pitchFamily="34" charset="0"/>
              <a:cs typeface="Calibri" pitchFamily="34" charset="0"/>
            </a:endParaRPr>
          </a:p>
          <a:p>
            <a:pPr marL="285750" indent="-285750" defTabSz="801688">
              <a:spcAft>
                <a:spcPts val="0"/>
              </a:spcAft>
              <a:buFont typeface="Wingdings" pitchFamily="2" charset="2"/>
              <a:buChar char="v"/>
            </a:pPr>
            <a:r>
              <a:rPr lang="tr-TR" sz="1400" noProof="1" smtClean="0">
                <a:solidFill>
                  <a:srgbClr val="FFFF00"/>
                </a:solidFill>
                <a:latin typeface="Calibri" pitchFamily="34" charset="0"/>
                <a:cs typeface="Calibri" pitchFamily="34" charset="0"/>
              </a:rPr>
              <a:t>Ev ile zaman istemi </a:t>
            </a:r>
          </a:p>
          <a:p>
            <a:pPr marL="285750" indent="-285750" defTabSz="801688">
              <a:spcAft>
                <a:spcPts val="0"/>
              </a:spcAft>
              <a:buFont typeface="Wingdings" pitchFamily="2" charset="2"/>
              <a:buChar char="v"/>
            </a:pPr>
            <a:r>
              <a:rPr lang="tr-TR" sz="1400" noProof="1" smtClean="0">
                <a:solidFill>
                  <a:srgbClr val="FFFF00"/>
                </a:solidFill>
                <a:latin typeface="Calibri" pitchFamily="34" charset="0"/>
                <a:cs typeface="Calibri" pitchFamily="34" charset="0"/>
              </a:rPr>
              <a:t>İşe yönelik taahhütler </a:t>
            </a:r>
          </a:p>
          <a:p>
            <a:pPr marL="285750" indent="-285750" defTabSz="801688">
              <a:spcAft>
                <a:spcPts val="0"/>
              </a:spcAft>
              <a:buFont typeface="Wingdings" pitchFamily="2" charset="2"/>
              <a:buChar char="v"/>
            </a:pPr>
            <a:r>
              <a:rPr lang="tr-TR" sz="1400" noProof="1" smtClean="0">
                <a:solidFill>
                  <a:srgbClr val="FFFF00"/>
                </a:solidFill>
                <a:latin typeface="Calibri" pitchFamily="34" charset="0"/>
                <a:cs typeface="Calibri" pitchFamily="34" charset="0"/>
              </a:rPr>
              <a:t>Destek ile ilgili</a:t>
            </a:r>
            <a:endParaRPr lang="tr-TR" sz="1400" noProof="1">
              <a:solidFill>
                <a:srgbClr val="FFFF00"/>
              </a:solidFill>
              <a:latin typeface="Calibri" pitchFamily="34" charset="0"/>
              <a:cs typeface="Calibri" pitchFamily="34" charset="0"/>
            </a:endParaRPr>
          </a:p>
        </p:txBody>
      </p:sp>
      <p:sp>
        <p:nvSpPr>
          <p:cNvPr id="51" name="Text Box 13"/>
          <p:cNvSpPr txBox="1">
            <a:spLocks noChangeArrowheads="1"/>
          </p:cNvSpPr>
          <p:nvPr/>
        </p:nvSpPr>
        <p:spPr bwMode="gray">
          <a:xfrm>
            <a:off x="6172201" y="1203564"/>
            <a:ext cx="2770586" cy="1077218"/>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noProof="1" smtClean="0">
                <a:solidFill>
                  <a:srgbClr val="FFFF00"/>
                </a:solidFill>
                <a:latin typeface="Calibri" pitchFamily="34" charset="0"/>
                <a:cs typeface="Calibri" pitchFamily="34" charset="0"/>
              </a:rPr>
              <a:t>Kişiler arası ilişkilerde sosyal </a:t>
            </a:r>
            <a:r>
              <a:rPr lang="tr-TR" sz="1400" b="1" noProof="1">
                <a:solidFill>
                  <a:srgbClr val="FFFF00"/>
                </a:solidFill>
                <a:latin typeface="Calibri" pitchFamily="34" charset="0"/>
                <a:cs typeface="Calibri" pitchFamily="34" charset="0"/>
              </a:rPr>
              <a:t>desteğin azalması sıkıntı hissini, duygulanımsal tükenmeyi, iş gerilimini ve iş doyumsuzluğunu artırır. </a:t>
            </a:r>
          </a:p>
        </p:txBody>
      </p:sp>
      <p:sp>
        <p:nvSpPr>
          <p:cNvPr id="52" name="Text Box 14"/>
          <p:cNvSpPr txBox="1">
            <a:spLocks noChangeArrowheads="1"/>
          </p:cNvSpPr>
          <p:nvPr/>
        </p:nvSpPr>
        <p:spPr bwMode="gray">
          <a:xfrm>
            <a:off x="5627688" y="5718984"/>
            <a:ext cx="3161712" cy="86177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noProof="1">
                <a:solidFill>
                  <a:srgbClr val="080808"/>
                </a:solidFill>
                <a:latin typeface="Calibri" pitchFamily="34" charset="0"/>
                <a:cs typeface="Calibri" pitchFamily="34" charset="0"/>
              </a:rPr>
              <a:t>Denetim </a:t>
            </a:r>
            <a:r>
              <a:rPr lang="tr-TR" sz="1400" b="1" noProof="1" smtClean="0">
                <a:solidFill>
                  <a:srgbClr val="080808"/>
                </a:solidFill>
                <a:latin typeface="Calibri" pitchFamily="34" charset="0"/>
                <a:cs typeface="Calibri" pitchFamily="34" charset="0"/>
              </a:rPr>
              <a:t>yetersizliği/kaybı «karar </a:t>
            </a:r>
            <a:r>
              <a:rPr lang="tr-TR" sz="1400" b="1" noProof="1">
                <a:solidFill>
                  <a:srgbClr val="080808"/>
                </a:solidFill>
                <a:latin typeface="Calibri" pitchFamily="34" charset="0"/>
                <a:cs typeface="Calibri" pitchFamily="34" charset="0"/>
              </a:rPr>
              <a:t>serbestisinin </a:t>
            </a:r>
            <a:r>
              <a:rPr lang="tr-TR" sz="1400" b="1" noProof="1" smtClean="0">
                <a:solidFill>
                  <a:srgbClr val="080808"/>
                </a:solidFill>
                <a:latin typeface="Calibri" pitchFamily="34" charset="0"/>
                <a:cs typeface="Calibri" pitchFamily="34" charset="0"/>
              </a:rPr>
              <a:t>azalması» </a:t>
            </a:r>
            <a:r>
              <a:rPr lang="tr-TR" sz="1400" b="1" noProof="1">
                <a:solidFill>
                  <a:srgbClr val="080808"/>
                </a:solidFill>
                <a:latin typeface="Calibri" pitchFamily="34" charset="0"/>
                <a:cs typeface="Calibri" pitchFamily="34" charset="0"/>
              </a:rPr>
              <a:t>stresi, sıkıntıyı, depresyonu, isteksizliği ve tükenmeyi artırır. </a:t>
            </a:r>
          </a:p>
        </p:txBody>
      </p:sp>
    </p:spTree>
    <p:extLst>
      <p:ext uri="{BB962C8B-B14F-4D97-AF65-F5344CB8AC3E}">
        <p14:creationId xmlns:p14="http://schemas.microsoft.com/office/powerpoint/2010/main" val="244965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69863" y="3351213"/>
            <a:ext cx="9144000" cy="1676400"/>
            <a:chOff x="0" y="2086"/>
            <a:chExt cx="5760" cy="1056"/>
          </a:xfrm>
        </p:grpSpPr>
        <p:sp>
          <p:nvSpPr>
            <p:cNvPr id="317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tr-TR">
                <a:solidFill>
                  <a:srgbClr val="000000"/>
                </a:solidFill>
                <a:cs typeface="Arial" pitchFamily="34" charset="0"/>
              </a:endParaRPr>
            </a:p>
          </p:txBody>
        </p:sp>
        <p:sp>
          <p:nvSpPr>
            <p:cNvPr id="317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000000"/>
                </a:solidFill>
                <a:cs typeface="Arial" pitchFamily="34" charset="0"/>
              </a:endParaRPr>
            </a:p>
          </p:txBody>
        </p:sp>
      </p:grpSp>
      <p:pic>
        <p:nvPicPr>
          <p:cNvPr id="31749" name="Picture 9"/>
          <p:cNvPicPr>
            <a:picLocks noChangeAspect="1" noChangeArrowheads="1"/>
          </p:cNvPicPr>
          <p:nvPr/>
        </p:nvPicPr>
        <p:blipFill>
          <a:blip r:embed="rId2" cstate="print"/>
          <a:srcRect/>
          <a:stretch>
            <a:fillRect/>
          </a:stretch>
        </p:blipFill>
        <p:spPr bwMode="auto">
          <a:xfrm>
            <a:off x="2536825" y="5595938"/>
            <a:ext cx="4070350" cy="339725"/>
          </a:xfrm>
          <a:prstGeom prst="rect">
            <a:avLst/>
          </a:prstGeom>
          <a:noFill/>
          <a:ln w="9525">
            <a:noFill/>
            <a:miter lim="800000"/>
            <a:headEnd/>
            <a:tailEnd/>
          </a:ln>
        </p:spPr>
      </p:pic>
      <p:sp>
        <p:nvSpPr>
          <p:cNvPr id="58377" name="Freeform 12"/>
          <p:cNvSpPr>
            <a:spLocks/>
          </p:cNvSpPr>
          <p:nvPr/>
        </p:nvSpPr>
        <p:spPr bwMode="auto">
          <a:xfrm>
            <a:off x="2584017" y="1652274"/>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a:solidFill>
                <a:srgbClr val="000000"/>
              </a:solidFill>
            </a:endParaRPr>
          </a:p>
        </p:txBody>
      </p:sp>
      <p:grpSp>
        <p:nvGrpSpPr>
          <p:cNvPr id="3" name="Gruppieren 17"/>
          <p:cNvGrpSpPr/>
          <p:nvPr/>
        </p:nvGrpSpPr>
        <p:grpSpPr>
          <a:xfrm>
            <a:off x="2683623" y="1705388"/>
            <a:ext cx="3832666" cy="3991526"/>
            <a:chOff x="2375461" y="1925730"/>
            <a:chExt cx="4080839" cy="4249739"/>
          </a:xfrm>
          <a:scene3d>
            <a:camera prst="orthographicFront"/>
            <a:lightRig rig="balanced" dir="t"/>
          </a:scene3d>
        </p:grpSpPr>
        <p:sp>
          <p:nvSpPr>
            <p:cNvPr id="4"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1"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2"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a:solidFill>
                  <a:srgbClr val="000000"/>
                </a:solidFill>
              </a:endParaRPr>
            </a:p>
          </p:txBody>
        </p:sp>
        <p:sp>
          <p:nvSpPr>
            <p:cNvPr id="58373"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4"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5"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58376"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grpSp>
      <p:sp>
        <p:nvSpPr>
          <p:cNvPr id="31754" name="AutoShape 52"/>
          <p:cNvSpPr>
            <a:spLocks noChangeArrowheads="1"/>
          </p:cNvSpPr>
          <p:nvPr/>
        </p:nvSpPr>
        <p:spPr bwMode="auto">
          <a:xfrm>
            <a:off x="2689225" y="2368550"/>
            <a:ext cx="1531938" cy="1330325"/>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1755" name="AutoShape 53"/>
          <p:cNvSpPr>
            <a:spLocks noChangeArrowheads="1"/>
          </p:cNvSpPr>
          <p:nvPr/>
        </p:nvSpPr>
        <p:spPr bwMode="auto">
          <a:xfrm>
            <a:off x="3822700" y="4367213"/>
            <a:ext cx="1554163" cy="1331912"/>
          </a:xfrm>
          <a:prstGeom prst="hexagon">
            <a:avLst>
              <a:gd name="adj" fmla="val 29172"/>
              <a:gd name="vf" fmla="val 115470"/>
            </a:avLst>
          </a:prstGeom>
          <a:solidFill>
            <a:srgbClr val="C0C0C0">
              <a:alpha val="44000"/>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1756" name="AutoShape 54"/>
          <p:cNvSpPr>
            <a:spLocks noChangeArrowheads="1"/>
          </p:cNvSpPr>
          <p:nvPr/>
        </p:nvSpPr>
        <p:spPr bwMode="auto">
          <a:xfrm>
            <a:off x="4979988" y="2371725"/>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1757" name="AutoShape 53"/>
          <p:cNvSpPr>
            <a:spLocks noChangeArrowheads="1"/>
          </p:cNvSpPr>
          <p:nvPr/>
        </p:nvSpPr>
        <p:spPr bwMode="auto">
          <a:xfrm>
            <a:off x="2660650" y="3697288"/>
            <a:ext cx="1554163" cy="1331912"/>
          </a:xfrm>
          <a:prstGeom prst="hexagon">
            <a:avLst>
              <a:gd name="adj" fmla="val 29172"/>
              <a:gd name="vf" fmla="val 115470"/>
            </a:avLst>
          </a:prstGeom>
          <a:solidFill>
            <a:srgbClr val="6B9B1A">
              <a:alpha val="44000"/>
            </a:srgbClr>
          </a:solidFill>
          <a:ln w="9525" algn="ctr">
            <a:noFill/>
            <a:miter lim="800000"/>
            <a:headEnd/>
            <a:tailEnd/>
          </a:ln>
          <a:effectLst/>
        </p:spPr>
        <p:txBody>
          <a:bodyPr wrap="none" anchor="ctr"/>
          <a:lstStyle/>
          <a:p>
            <a:endParaRPr lang="tr-TR">
              <a:solidFill>
                <a:srgbClr val="000000"/>
              </a:solidFill>
              <a:cs typeface="Arial" pitchFamily="34" charset="0"/>
            </a:endParaRPr>
          </a:p>
        </p:txBody>
      </p:sp>
      <p:sp>
        <p:nvSpPr>
          <p:cNvPr id="31758" name="AutoShape 52"/>
          <p:cNvSpPr>
            <a:spLocks noChangeArrowheads="1"/>
          </p:cNvSpPr>
          <p:nvPr/>
        </p:nvSpPr>
        <p:spPr bwMode="auto">
          <a:xfrm>
            <a:off x="3835400" y="3035300"/>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1759" name="AutoShape 52"/>
          <p:cNvSpPr>
            <a:spLocks noChangeArrowheads="1"/>
          </p:cNvSpPr>
          <p:nvPr/>
        </p:nvSpPr>
        <p:spPr bwMode="auto">
          <a:xfrm>
            <a:off x="3829050" y="1700213"/>
            <a:ext cx="1531938" cy="1330325"/>
          </a:xfrm>
          <a:prstGeom prst="hexagon">
            <a:avLst>
              <a:gd name="adj" fmla="val 28789"/>
              <a:gd name="vf" fmla="val 115470"/>
            </a:avLst>
          </a:prstGeom>
          <a:solidFill>
            <a:srgbClr val="6B9B1A">
              <a:alpha val="44000"/>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31760" name="AutoShape 52"/>
          <p:cNvSpPr>
            <a:spLocks noChangeArrowheads="1"/>
          </p:cNvSpPr>
          <p:nvPr/>
        </p:nvSpPr>
        <p:spPr bwMode="auto">
          <a:xfrm>
            <a:off x="4984750" y="3697288"/>
            <a:ext cx="1531938" cy="1330325"/>
          </a:xfrm>
          <a:prstGeom prst="hexagon">
            <a:avLst>
              <a:gd name="adj" fmla="val 28789"/>
              <a:gd name="vf" fmla="val 115470"/>
            </a:avLst>
          </a:prstGeom>
          <a:solidFill>
            <a:srgbClr val="6B9B1A">
              <a:alpha val="44000"/>
            </a:srgbClr>
          </a:solidFill>
          <a:ln w="9525">
            <a:noFill/>
            <a:miter lim="800000"/>
            <a:headEnd/>
            <a:tailEnd/>
          </a:ln>
        </p:spPr>
        <p:txBody>
          <a:bodyPr wrap="none" anchor="ctr"/>
          <a:lstStyle/>
          <a:p>
            <a:endParaRPr lang="tr-TR">
              <a:solidFill>
                <a:srgbClr val="000000"/>
              </a:solidFill>
              <a:cs typeface="Arial" pitchFamily="34" charset="0"/>
            </a:endParaRPr>
          </a:p>
        </p:txBody>
      </p:sp>
      <p:grpSp>
        <p:nvGrpSpPr>
          <p:cNvPr id="5" name="Group 17"/>
          <p:cNvGrpSpPr>
            <a:grpSpLocks/>
          </p:cNvGrpSpPr>
          <p:nvPr/>
        </p:nvGrpSpPr>
        <p:grpSpPr bwMode="auto">
          <a:xfrm>
            <a:off x="4027488" y="1757363"/>
            <a:ext cx="1144587" cy="1143000"/>
            <a:chOff x="2537" y="1107"/>
            <a:chExt cx="721" cy="720"/>
          </a:xfrm>
        </p:grpSpPr>
        <p:sp>
          <p:nvSpPr>
            <p:cNvPr id="31762" name="Oval 19"/>
            <p:cNvSpPr>
              <a:spLocks noChangeArrowheads="1"/>
            </p:cNvSpPr>
            <p:nvPr/>
          </p:nvSpPr>
          <p:spPr bwMode="auto">
            <a:xfrm>
              <a:off x="2537" y="1107"/>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1763" name="Oval 20"/>
            <p:cNvSpPr>
              <a:spLocks noChangeArrowheads="1"/>
            </p:cNvSpPr>
            <p:nvPr/>
          </p:nvSpPr>
          <p:spPr bwMode="auto">
            <a:xfrm>
              <a:off x="2825" y="1155"/>
              <a:ext cx="146" cy="146"/>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1</a:t>
              </a:r>
            </a:p>
          </p:txBody>
        </p:sp>
        <p:sp>
          <p:nvSpPr>
            <p:cNvPr id="31764" name="Text Box 19"/>
            <p:cNvSpPr txBox="1">
              <a:spLocks noChangeArrowheads="1"/>
            </p:cNvSpPr>
            <p:nvPr/>
          </p:nvSpPr>
          <p:spPr bwMode="gray">
            <a:xfrm>
              <a:off x="2653" y="1355"/>
              <a:ext cx="498" cy="233"/>
            </a:xfrm>
            <a:prstGeom prst="rect">
              <a:avLst/>
            </a:prstGeom>
            <a:noFill/>
            <a:ln w="9525">
              <a:noFill/>
              <a:miter lim="800000"/>
              <a:headEnd/>
              <a:tailEnd/>
            </a:ln>
          </p:spPr>
          <p:txBody>
            <a:bodyPr lIns="0" tIns="0" rIns="0" bIns="0">
              <a:spAutoFit/>
            </a:bodyPr>
            <a:lstStyle/>
            <a:p>
              <a:pPr algn="ctr" defTabSz="801688">
                <a:spcAft>
                  <a:spcPct val="40000"/>
                </a:spcAft>
              </a:pPr>
              <a:r>
                <a:rPr lang="tr-TR" sz="1200" b="1" noProof="1" smtClean="0">
                  <a:solidFill>
                    <a:srgbClr val="FFFFFF"/>
                  </a:solidFill>
                  <a:latin typeface="Calibri" pitchFamily="34" charset="0"/>
                  <a:cs typeface="Calibri" pitchFamily="34" charset="0"/>
                </a:rPr>
                <a:t>Çalışma Araları</a:t>
              </a:r>
              <a:endParaRPr lang="de-DE" sz="1200" b="1" noProof="1">
                <a:solidFill>
                  <a:srgbClr val="FFFFFF"/>
                </a:solidFill>
                <a:latin typeface="Calibri" pitchFamily="34" charset="0"/>
                <a:cs typeface="Calibri" pitchFamily="34" charset="0"/>
              </a:endParaRPr>
            </a:p>
          </p:txBody>
        </p:sp>
      </p:grpSp>
      <p:grpSp>
        <p:nvGrpSpPr>
          <p:cNvPr id="6" name="Group 21"/>
          <p:cNvGrpSpPr>
            <a:grpSpLocks/>
          </p:cNvGrpSpPr>
          <p:nvPr/>
        </p:nvGrpSpPr>
        <p:grpSpPr bwMode="auto">
          <a:xfrm>
            <a:off x="5159375" y="3746500"/>
            <a:ext cx="1201738" cy="1143000"/>
            <a:chOff x="3250" y="2360"/>
            <a:chExt cx="757" cy="720"/>
          </a:xfrm>
        </p:grpSpPr>
        <p:sp>
          <p:nvSpPr>
            <p:cNvPr id="31766" name="Oval 18"/>
            <p:cNvSpPr>
              <a:spLocks noChangeArrowheads="1"/>
            </p:cNvSpPr>
            <p:nvPr/>
          </p:nvSpPr>
          <p:spPr bwMode="auto">
            <a:xfrm>
              <a:off x="3257" y="2360"/>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1767" name="Oval 22"/>
            <p:cNvSpPr>
              <a:spLocks noChangeArrowheads="1"/>
            </p:cNvSpPr>
            <p:nvPr/>
          </p:nvSpPr>
          <p:spPr bwMode="auto">
            <a:xfrm>
              <a:off x="3545" y="2407"/>
              <a:ext cx="146" cy="146"/>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3</a:t>
              </a:r>
            </a:p>
          </p:txBody>
        </p:sp>
        <p:sp>
          <p:nvSpPr>
            <p:cNvPr id="31768" name="Text Box 19"/>
            <p:cNvSpPr txBox="1">
              <a:spLocks noChangeArrowheads="1"/>
            </p:cNvSpPr>
            <p:nvPr/>
          </p:nvSpPr>
          <p:spPr bwMode="gray">
            <a:xfrm>
              <a:off x="3250" y="2617"/>
              <a:ext cx="757" cy="233"/>
            </a:xfrm>
            <a:prstGeom prst="rect">
              <a:avLst/>
            </a:prstGeom>
            <a:noFill/>
            <a:ln w="9525">
              <a:noFill/>
              <a:miter lim="800000"/>
              <a:headEnd/>
              <a:tailEnd/>
            </a:ln>
          </p:spPr>
          <p:txBody>
            <a:bodyPr lIns="0" tIns="0" rIns="0" bIns="0">
              <a:spAutoFit/>
            </a:bodyPr>
            <a:lstStyle/>
            <a:p>
              <a:pPr algn="ctr" defTabSz="801688">
                <a:spcAft>
                  <a:spcPct val="40000"/>
                </a:spcAft>
              </a:pPr>
              <a:r>
                <a:rPr lang="tr-TR" sz="1200" b="1" dirty="0" smtClean="0">
                  <a:solidFill>
                    <a:srgbClr val="FFFFFF"/>
                  </a:solidFill>
                  <a:latin typeface="Calibri" pitchFamily="34" charset="0"/>
                  <a:cs typeface="Calibri" pitchFamily="34" charset="0"/>
                </a:rPr>
                <a:t>Dağınık İş Programı</a:t>
              </a:r>
              <a:endParaRPr lang="de-DE" sz="1200" b="1" noProof="1">
                <a:solidFill>
                  <a:srgbClr val="FFFFFF"/>
                </a:solidFill>
                <a:latin typeface="Calibri" pitchFamily="34" charset="0"/>
                <a:cs typeface="Calibri" pitchFamily="34" charset="0"/>
              </a:endParaRPr>
            </a:p>
          </p:txBody>
        </p:sp>
      </p:grpSp>
      <p:sp>
        <p:nvSpPr>
          <p:cNvPr id="10" name="Rectangle 9"/>
          <p:cNvSpPr>
            <a:spLocks noChangeArrowheads="1"/>
          </p:cNvSpPr>
          <p:nvPr/>
        </p:nvSpPr>
        <p:spPr bwMode="gray">
          <a:xfrm>
            <a:off x="4140200" y="3551238"/>
            <a:ext cx="927100" cy="212725"/>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Arial" pitchFamily="34" charset="0"/>
              </a:rPr>
              <a:t>Fazla Mesai</a:t>
            </a:r>
            <a:endParaRPr lang="de-DE" sz="1200" b="1" dirty="0">
              <a:solidFill>
                <a:srgbClr val="000000"/>
              </a:solidFill>
              <a:latin typeface="Calibri" pitchFamily="34" charset="0"/>
              <a:cs typeface="Arial" pitchFamily="34" charset="0"/>
            </a:endParaRPr>
          </a:p>
        </p:txBody>
      </p:sp>
      <p:sp>
        <p:nvSpPr>
          <p:cNvPr id="7" name="Rectangle 9"/>
          <p:cNvSpPr>
            <a:spLocks noChangeArrowheads="1"/>
          </p:cNvSpPr>
          <p:nvPr/>
        </p:nvSpPr>
        <p:spPr bwMode="gray">
          <a:xfrm>
            <a:off x="5310188" y="2871788"/>
            <a:ext cx="928687" cy="214312"/>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Arial" pitchFamily="34" charset="0"/>
              </a:rPr>
              <a:t>Gece </a:t>
            </a:r>
          </a:p>
          <a:p>
            <a:pPr algn="ctr" eaLnBrk="0" hangingPunct="0"/>
            <a:r>
              <a:rPr lang="tr-TR" sz="1200" b="1" dirty="0" smtClean="0">
                <a:solidFill>
                  <a:srgbClr val="000000"/>
                </a:solidFill>
                <a:latin typeface="Calibri" pitchFamily="34" charset="0"/>
                <a:cs typeface="Arial" pitchFamily="34" charset="0"/>
              </a:rPr>
              <a:t>Çalışması</a:t>
            </a:r>
            <a:endParaRPr lang="de-DE" sz="1200" b="1" dirty="0">
              <a:solidFill>
                <a:srgbClr val="000000"/>
              </a:solidFill>
              <a:latin typeface="Calibri" pitchFamily="34" charset="0"/>
              <a:cs typeface="Arial" pitchFamily="34" charset="0"/>
            </a:endParaRPr>
          </a:p>
        </p:txBody>
      </p:sp>
      <p:sp>
        <p:nvSpPr>
          <p:cNvPr id="8" name="Rectangle 9"/>
          <p:cNvSpPr>
            <a:spLocks noChangeArrowheads="1"/>
          </p:cNvSpPr>
          <p:nvPr/>
        </p:nvSpPr>
        <p:spPr bwMode="gray">
          <a:xfrm>
            <a:off x="4124325" y="4911725"/>
            <a:ext cx="928688" cy="212725"/>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Arial" pitchFamily="34" charset="0"/>
              </a:rPr>
              <a:t>Esnek Çalışma</a:t>
            </a:r>
            <a:endParaRPr lang="de-DE" sz="1200" b="1" dirty="0">
              <a:solidFill>
                <a:srgbClr val="000000"/>
              </a:solidFill>
              <a:latin typeface="Calibri" pitchFamily="34" charset="0"/>
              <a:cs typeface="Arial" pitchFamily="34" charset="0"/>
            </a:endParaRPr>
          </a:p>
        </p:txBody>
      </p:sp>
      <p:sp>
        <p:nvSpPr>
          <p:cNvPr id="9" name="Rectangle 9"/>
          <p:cNvSpPr>
            <a:spLocks noChangeArrowheads="1"/>
          </p:cNvSpPr>
          <p:nvPr/>
        </p:nvSpPr>
        <p:spPr bwMode="gray">
          <a:xfrm>
            <a:off x="2965450" y="2884488"/>
            <a:ext cx="928688" cy="214312"/>
          </a:xfrm>
          <a:prstGeom prst="rect">
            <a:avLst/>
          </a:prstGeom>
          <a:noFill/>
          <a:ln w="9525">
            <a:noFill/>
            <a:miter lim="800000"/>
            <a:headEnd/>
            <a:tailEnd/>
          </a:ln>
        </p:spPr>
        <p:txBody>
          <a:bodyPr wrap="none" anchor="ctr"/>
          <a:lstStyle/>
          <a:p>
            <a:pPr algn="ctr" eaLnBrk="0" hangingPunct="0"/>
            <a:r>
              <a:rPr lang="tr-TR" sz="1200" b="1" dirty="0" smtClean="0">
                <a:solidFill>
                  <a:srgbClr val="000000"/>
                </a:solidFill>
                <a:latin typeface="Calibri" pitchFamily="34" charset="0"/>
                <a:cs typeface="Arial" pitchFamily="34" charset="0"/>
              </a:rPr>
              <a:t>Vardiyalı </a:t>
            </a:r>
          </a:p>
          <a:p>
            <a:pPr algn="ctr" eaLnBrk="0" hangingPunct="0"/>
            <a:r>
              <a:rPr lang="tr-TR" sz="1200" b="1" dirty="0" smtClean="0">
                <a:solidFill>
                  <a:srgbClr val="000000"/>
                </a:solidFill>
                <a:latin typeface="Calibri" pitchFamily="34" charset="0"/>
                <a:cs typeface="Arial" pitchFamily="34" charset="0"/>
              </a:rPr>
              <a:t>Çalışma</a:t>
            </a:r>
            <a:endParaRPr lang="de-DE" sz="1200" b="1" dirty="0">
              <a:solidFill>
                <a:srgbClr val="000000"/>
              </a:solidFill>
              <a:latin typeface="Calibri" pitchFamily="34" charset="0"/>
              <a:cs typeface="Arial" pitchFamily="34" charset="0"/>
            </a:endParaRPr>
          </a:p>
        </p:txBody>
      </p:sp>
      <p:grpSp>
        <p:nvGrpSpPr>
          <p:cNvPr id="11" name="Group 29"/>
          <p:cNvGrpSpPr>
            <a:grpSpLocks/>
          </p:cNvGrpSpPr>
          <p:nvPr/>
        </p:nvGrpSpPr>
        <p:grpSpPr bwMode="auto">
          <a:xfrm>
            <a:off x="2874963" y="3756025"/>
            <a:ext cx="1144587" cy="1144588"/>
            <a:chOff x="1811" y="2366"/>
            <a:chExt cx="721" cy="721"/>
          </a:xfrm>
        </p:grpSpPr>
        <p:sp>
          <p:nvSpPr>
            <p:cNvPr id="31774" name="Oval 16"/>
            <p:cNvSpPr>
              <a:spLocks noChangeArrowheads="1"/>
            </p:cNvSpPr>
            <p:nvPr/>
          </p:nvSpPr>
          <p:spPr bwMode="auto">
            <a:xfrm>
              <a:off x="1811" y="2366"/>
              <a:ext cx="721" cy="721"/>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1775" name="Oval 21"/>
            <p:cNvSpPr>
              <a:spLocks noChangeArrowheads="1"/>
            </p:cNvSpPr>
            <p:nvPr/>
          </p:nvSpPr>
          <p:spPr bwMode="auto">
            <a:xfrm>
              <a:off x="2099" y="2423"/>
              <a:ext cx="146" cy="146"/>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2</a:t>
              </a:r>
            </a:p>
          </p:txBody>
        </p:sp>
        <p:sp>
          <p:nvSpPr>
            <p:cNvPr id="31776" name="Text Box 19"/>
            <p:cNvSpPr txBox="1">
              <a:spLocks noChangeArrowheads="1"/>
            </p:cNvSpPr>
            <p:nvPr/>
          </p:nvSpPr>
          <p:spPr bwMode="gray">
            <a:xfrm>
              <a:off x="1920" y="2665"/>
              <a:ext cx="498" cy="396"/>
            </a:xfrm>
            <a:prstGeom prst="rect">
              <a:avLst/>
            </a:prstGeom>
            <a:noFill/>
            <a:ln w="9525">
              <a:noFill/>
              <a:miter lim="800000"/>
              <a:headEnd/>
              <a:tailEnd/>
            </a:ln>
          </p:spPr>
          <p:txBody>
            <a:bodyPr lIns="0" tIns="0" rIns="0" bIns="0">
              <a:spAutoFit/>
            </a:bodyPr>
            <a:lstStyle/>
            <a:p>
              <a:pPr algn="ctr" defTabSz="801688">
                <a:spcAft>
                  <a:spcPct val="40000"/>
                </a:spcAft>
              </a:pPr>
              <a:r>
                <a:rPr lang="tr-TR" sz="1200" b="1" dirty="0" smtClean="0">
                  <a:solidFill>
                    <a:srgbClr val="FFFFFF"/>
                  </a:solidFill>
                  <a:latin typeface="Calibri" pitchFamily="34" charset="0"/>
                  <a:cs typeface="Calibri" pitchFamily="34" charset="0"/>
                </a:rPr>
                <a:t>Kesintisiz Çalışma</a:t>
              </a:r>
            </a:p>
            <a:p>
              <a:pPr algn="ctr" defTabSz="801688">
                <a:spcAft>
                  <a:spcPct val="40000"/>
                </a:spcAft>
              </a:pPr>
              <a:r>
                <a:rPr lang="tr-TR" sz="1200" b="1" noProof="1" smtClean="0">
                  <a:solidFill>
                    <a:srgbClr val="FFFFFF"/>
                  </a:solidFill>
                  <a:latin typeface="Calibri" pitchFamily="34" charset="0"/>
                  <a:cs typeface="Calibri" pitchFamily="34" charset="0"/>
                </a:rPr>
                <a:t>«Kaza»</a:t>
              </a:r>
              <a:endParaRPr lang="de-DE" sz="1200" b="1" noProof="1">
                <a:solidFill>
                  <a:srgbClr val="FFFFFF"/>
                </a:solidFill>
                <a:latin typeface="Calibri" pitchFamily="34" charset="0"/>
                <a:cs typeface="Calibri" pitchFamily="34" charset="0"/>
              </a:endParaRPr>
            </a:p>
          </p:txBody>
        </p:sp>
      </p:grpSp>
      <p:sp>
        <p:nvSpPr>
          <p:cNvPr id="33" name="Textfeld 7"/>
          <p:cNvSpPr txBox="1">
            <a:spLocks noChangeArrowheads="1"/>
          </p:cNvSpPr>
          <p:nvPr/>
        </p:nvSpPr>
        <p:spPr bwMode="gray">
          <a:xfrm>
            <a:off x="155575" y="412750"/>
            <a:ext cx="8988425" cy="584775"/>
          </a:xfrm>
          <a:prstGeom prst="rect">
            <a:avLst/>
          </a:prstGeom>
          <a:noFill/>
          <a:ln w="9525">
            <a:noFill/>
            <a:miter lim="800000"/>
            <a:headEnd/>
            <a:tailEnd/>
          </a:ln>
        </p:spPr>
        <p:txBody>
          <a:bodyPr>
            <a:spAutoFit/>
          </a:bodyPr>
          <a:lstStyle/>
          <a:p>
            <a:r>
              <a:rPr lang="tr-TR" sz="3200" b="1" dirty="0" smtClean="0">
                <a:solidFill>
                  <a:srgbClr val="6B9B1A"/>
                </a:solidFill>
                <a:latin typeface="Calibri" pitchFamily="34" charset="0"/>
                <a:cs typeface="Calibri" pitchFamily="34" charset="0"/>
              </a:rPr>
              <a:t>ÇALIŞMA</a:t>
            </a:r>
            <a:r>
              <a:rPr lang="tr-TR" sz="3200" b="1" dirty="0" smtClean="0">
                <a:solidFill>
                  <a:srgbClr val="595959"/>
                </a:solidFill>
                <a:latin typeface="Calibri" pitchFamily="34" charset="0"/>
                <a:cs typeface="Calibri" pitchFamily="34" charset="0"/>
              </a:rPr>
              <a:t>SÜRELERİ</a:t>
            </a:r>
            <a:endParaRPr lang="de-DE" sz="3200" b="1" dirty="0">
              <a:solidFill>
                <a:srgbClr val="595959"/>
              </a:solidFill>
              <a:latin typeface="Calibri" pitchFamily="34" charset="0"/>
              <a:cs typeface="Calibri" pitchFamily="34" charset="0"/>
            </a:endParaRPr>
          </a:p>
        </p:txBody>
      </p:sp>
      <p:sp>
        <p:nvSpPr>
          <p:cNvPr id="31778" name="Text Box 13"/>
          <p:cNvSpPr txBox="1">
            <a:spLocks noChangeArrowheads="1"/>
          </p:cNvSpPr>
          <p:nvPr/>
        </p:nvSpPr>
        <p:spPr bwMode="gray">
          <a:xfrm>
            <a:off x="5918069" y="874078"/>
            <a:ext cx="3003550" cy="984885"/>
          </a:xfrm>
          <a:prstGeom prst="rect">
            <a:avLst/>
          </a:prstGeom>
          <a:noFill/>
          <a:ln w="9525">
            <a:noFill/>
            <a:miter lim="800000"/>
            <a:headEnd/>
            <a:tailEnd/>
          </a:ln>
        </p:spPr>
        <p:txBody>
          <a:bodyPr lIns="0" tIns="0" rIns="0" bIns="0">
            <a:spAutoFit/>
          </a:bodyPr>
          <a:lstStyle/>
          <a:p>
            <a:pPr algn="ctr" defTabSz="801688">
              <a:spcAft>
                <a:spcPct val="40000"/>
              </a:spcAft>
            </a:pPr>
            <a:r>
              <a:rPr lang="tr-TR" sz="1600" noProof="1" smtClean="0">
                <a:solidFill>
                  <a:srgbClr val="080808"/>
                </a:solidFill>
                <a:latin typeface="Calibri" pitchFamily="34" charset="0"/>
                <a:cs typeface="Calibri" pitchFamily="34" charset="0"/>
              </a:rPr>
              <a:t>Çalışanların </a:t>
            </a:r>
            <a:r>
              <a:rPr lang="tr-TR" sz="1600" b="1" noProof="1">
                <a:solidFill>
                  <a:srgbClr val="080808"/>
                </a:solidFill>
                <a:latin typeface="Calibri" pitchFamily="34" charset="0"/>
                <a:cs typeface="Calibri" pitchFamily="34" charset="0"/>
              </a:rPr>
              <a:t>yorgunluklarını gidermeleri ve enerjilerini yeniden kazanmaları için </a:t>
            </a:r>
            <a:r>
              <a:rPr lang="tr-TR" sz="1600" noProof="1">
                <a:solidFill>
                  <a:srgbClr val="080808"/>
                </a:solidFill>
                <a:latin typeface="Calibri" pitchFamily="34" charset="0"/>
                <a:cs typeface="Calibri" pitchFamily="34" charset="0"/>
              </a:rPr>
              <a:t>işgünü süresinde aralar </a:t>
            </a:r>
            <a:r>
              <a:rPr lang="tr-TR" sz="1600" noProof="1" smtClean="0">
                <a:solidFill>
                  <a:srgbClr val="080808"/>
                </a:solidFill>
                <a:latin typeface="Calibri" pitchFamily="34" charset="0"/>
                <a:cs typeface="Calibri" pitchFamily="34" charset="0"/>
              </a:rPr>
              <a:t>verilmeli.</a:t>
            </a:r>
            <a:endParaRPr lang="tr-TR" sz="1600" noProof="1">
              <a:solidFill>
                <a:srgbClr val="080808"/>
              </a:solidFill>
              <a:latin typeface="Calibri" pitchFamily="34" charset="0"/>
              <a:cs typeface="Calibri" pitchFamily="34" charset="0"/>
            </a:endParaRPr>
          </a:p>
        </p:txBody>
      </p:sp>
      <p:sp>
        <p:nvSpPr>
          <p:cNvPr id="31779" name="Text Box 14"/>
          <p:cNvSpPr txBox="1">
            <a:spLocks noChangeArrowheads="1"/>
          </p:cNvSpPr>
          <p:nvPr/>
        </p:nvSpPr>
        <p:spPr bwMode="gray">
          <a:xfrm>
            <a:off x="6418263" y="4503170"/>
            <a:ext cx="2725737" cy="984885"/>
          </a:xfrm>
          <a:prstGeom prst="rect">
            <a:avLst/>
          </a:prstGeom>
          <a:noFill/>
          <a:ln w="9525">
            <a:noFill/>
            <a:miter lim="800000"/>
            <a:headEnd/>
            <a:tailEnd/>
          </a:ln>
        </p:spPr>
        <p:txBody>
          <a:bodyPr lIns="0" tIns="0" rIns="0" bIns="0">
            <a:spAutoFit/>
          </a:bodyPr>
          <a:lstStyle/>
          <a:p>
            <a:pPr algn="r" defTabSz="801688">
              <a:spcAft>
                <a:spcPct val="40000"/>
              </a:spcAft>
            </a:pPr>
            <a:r>
              <a:rPr lang="tr-TR" sz="1600" noProof="1" smtClean="0">
                <a:solidFill>
                  <a:srgbClr val="080808"/>
                </a:solidFill>
                <a:latin typeface="Calibri" pitchFamily="34" charset="0"/>
                <a:cs typeface="Calibri" pitchFamily="34" charset="0"/>
              </a:rPr>
              <a:t>Vardiya </a:t>
            </a:r>
            <a:r>
              <a:rPr lang="tr-TR" sz="1600" noProof="1">
                <a:solidFill>
                  <a:srgbClr val="080808"/>
                </a:solidFill>
                <a:latin typeface="Calibri" pitchFamily="34" charset="0"/>
                <a:cs typeface="Calibri" pitchFamily="34" charset="0"/>
              </a:rPr>
              <a:t>değiştirmeleri çalışanlarda </a:t>
            </a:r>
            <a:r>
              <a:rPr lang="tr-TR" sz="1600" b="1" noProof="1">
                <a:solidFill>
                  <a:srgbClr val="080808"/>
                </a:solidFill>
                <a:latin typeface="Calibri" pitchFamily="34" charset="0"/>
                <a:cs typeface="Calibri" pitchFamily="34" charset="0"/>
              </a:rPr>
              <a:t>sinirsel, sindirim ve dolaşım sorunlarına </a:t>
            </a:r>
            <a:r>
              <a:rPr lang="tr-TR" sz="1600" noProof="1">
                <a:solidFill>
                  <a:srgbClr val="080808"/>
                </a:solidFill>
                <a:latin typeface="Calibri" pitchFamily="34" charset="0"/>
                <a:cs typeface="Calibri" pitchFamily="34" charset="0"/>
              </a:rPr>
              <a:t>neden olabilmektedir. </a:t>
            </a:r>
          </a:p>
        </p:txBody>
      </p:sp>
      <p:sp>
        <p:nvSpPr>
          <p:cNvPr id="31780" name="Text Box 19"/>
          <p:cNvSpPr txBox="1">
            <a:spLocks noChangeArrowheads="1"/>
          </p:cNvSpPr>
          <p:nvPr/>
        </p:nvSpPr>
        <p:spPr bwMode="gray">
          <a:xfrm>
            <a:off x="169863" y="1217395"/>
            <a:ext cx="2705100" cy="984885"/>
          </a:xfrm>
          <a:prstGeom prst="rect">
            <a:avLst/>
          </a:prstGeom>
          <a:noFill/>
          <a:ln w="9525">
            <a:noFill/>
            <a:miter lim="800000"/>
            <a:headEnd/>
            <a:tailEnd/>
          </a:ln>
        </p:spPr>
        <p:txBody>
          <a:bodyPr lIns="0" tIns="0" rIns="0" bIns="0">
            <a:spAutoFit/>
          </a:bodyPr>
          <a:lstStyle/>
          <a:p>
            <a:pPr algn="ctr" defTabSz="801688">
              <a:spcAft>
                <a:spcPct val="40000"/>
              </a:spcAft>
            </a:pPr>
            <a:r>
              <a:rPr lang="tr-TR" sz="1600" noProof="1">
                <a:solidFill>
                  <a:srgbClr val="080808"/>
                </a:solidFill>
                <a:latin typeface="Calibri" pitchFamily="34" charset="0"/>
                <a:cs typeface="Calibri" pitchFamily="34" charset="0"/>
              </a:rPr>
              <a:t>Günümüzde pek çok ülkede çalışma </a:t>
            </a:r>
            <a:r>
              <a:rPr lang="tr-TR" sz="1600" noProof="1" smtClean="0">
                <a:solidFill>
                  <a:srgbClr val="080808"/>
                </a:solidFill>
                <a:latin typeface="Calibri" pitchFamily="34" charset="0"/>
                <a:cs typeface="Calibri" pitchFamily="34" charset="0"/>
              </a:rPr>
              <a:t>süreleri </a:t>
            </a:r>
            <a:r>
              <a:rPr lang="tr-TR" sz="1600" b="1" noProof="1">
                <a:solidFill>
                  <a:srgbClr val="080808"/>
                </a:solidFill>
                <a:latin typeface="Calibri" pitchFamily="34" charset="0"/>
                <a:cs typeface="Calibri" pitchFamily="34" charset="0"/>
              </a:rPr>
              <a:t>yasalarla ve toplu </a:t>
            </a:r>
            <a:r>
              <a:rPr lang="tr-TR" sz="1600" b="1" noProof="1" smtClean="0">
                <a:solidFill>
                  <a:srgbClr val="080808"/>
                </a:solidFill>
                <a:latin typeface="Calibri" pitchFamily="34" charset="0"/>
                <a:cs typeface="Calibri" pitchFamily="34" charset="0"/>
              </a:rPr>
              <a:t>sözleşme </a:t>
            </a:r>
            <a:r>
              <a:rPr lang="tr-TR" sz="1600" noProof="1">
                <a:solidFill>
                  <a:srgbClr val="080808"/>
                </a:solidFill>
                <a:latin typeface="Calibri" pitchFamily="34" charset="0"/>
                <a:cs typeface="Calibri" pitchFamily="34" charset="0"/>
              </a:rPr>
              <a:t>uygulamaları ile düzenlenmektedir. </a:t>
            </a:r>
          </a:p>
        </p:txBody>
      </p:sp>
      <p:sp>
        <p:nvSpPr>
          <p:cNvPr id="31781" name="Text Box 20"/>
          <p:cNvSpPr txBox="1">
            <a:spLocks noChangeArrowheads="1"/>
          </p:cNvSpPr>
          <p:nvPr/>
        </p:nvSpPr>
        <p:spPr bwMode="gray">
          <a:xfrm>
            <a:off x="79376" y="4549775"/>
            <a:ext cx="2625724" cy="73866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noProof="1">
                <a:solidFill>
                  <a:srgbClr val="080808"/>
                </a:solidFill>
                <a:latin typeface="Calibri" pitchFamily="34" charset="0"/>
                <a:cs typeface="Calibri" pitchFamily="34" charset="0"/>
              </a:rPr>
              <a:t>Kesintisiz </a:t>
            </a:r>
            <a:r>
              <a:rPr lang="tr-TR" sz="1600" noProof="1" smtClean="0">
                <a:solidFill>
                  <a:srgbClr val="080808"/>
                </a:solidFill>
                <a:latin typeface="Calibri" pitchFamily="34" charset="0"/>
                <a:cs typeface="Calibri" pitchFamily="34" charset="0"/>
              </a:rPr>
              <a:t>iş </a:t>
            </a:r>
            <a:r>
              <a:rPr lang="tr-TR" sz="1600" noProof="1">
                <a:solidFill>
                  <a:srgbClr val="080808"/>
                </a:solidFill>
                <a:latin typeface="Calibri" pitchFamily="34" charset="0"/>
                <a:cs typeface="Calibri" pitchFamily="34" charset="0"/>
              </a:rPr>
              <a:t>gününün uygulandığı isletmelerde </a:t>
            </a:r>
            <a:r>
              <a:rPr lang="tr-TR" sz="1600" b="1" noProof="1" smtClean="0">
                <a:solidFill>
                  <a:srgbClr val="080808"/>
                </a:solidFill>
                <a:latin typeface="Calibri" pitchFamily="34" charset="0"/>
                <a:cs typeface="Calibri" pitchFamily="34" charset="0"/>
              </a:rPr>
              <a:t>iş kazaları artmaktadır</a:t>
            </a:r>
            <a:r>
              <a:rPr lang="tr-TR" sz="1600" noProof="1" smtClean="0">
                <a:solidFill>
                  <a:srgbClr val="080808"/>
                </a:solidFill>
                <a:latin typeface="Calibri" pitchFamily="34" charset="0"/>
                <a:cs typeface="Calibri" pitchFamily="34" charset="0"/>
              </a:rPr>
              <a:t>.</a:t>
            </a:r>
            <a:endParaRPr lang="tr-TR" sz="1600" noProof="1">
              <a:solidFill>
                <a:srgbClr val="080808"/>
              </a:solidFill>
              <a:latin typeface="Calibri" pitchFamily="34" charset="0"/>
              <a:cs typeface="Calibri" pitchFamily="34" charset="0"/>
            </a:endParaRPr>
          </a:p>
        </p:txBody>
      </p:sp>
      <p:sp>
        <p:nvSpPr>
          <p:cNvPr id="43" name="Oval 20"/>
          <p:cNvSpPr>
            <a:spLocks noChangeArrowheads="1"/>
          </p:cNvSpPr>
          <p:nvPr/>
        </p:nvSpPr>
        <p:spPr bwMode="auto">
          <a:xfrm>
            <a:off x="4487862" y="4484688"/>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6</a:t>
            </a:r>
            <a:endParaRPr lang="de-DE" sz="1000" b="1" dirty="0">
              <a:solidFill>
                <a:srgbClr val="000000"/>
              </a:solidFill>
              <a:cs typeface="Arial" pitchFamily="34" charset="0"/>
            </a:endParaRPr>
          </a:p>
        </p:txBody>
      </p:sp>
      <p:sp>
        <p:nvSpPr>
          <p:cNvPr id="44" name="Oval 20"/>
          <p:cNvSpPr>
            <a:spLocks noChangeArrowheads="1"/>
          </p:cNvSpPr>
          <p:nvPr/>
        </p:nvSpPr>
        <p:spPr bwMode="auto">
          <a:xfrm>
            <a:off x="3229659" y="2520951"/>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4</a:t>
            </a:r>
            <a:endParaRPr lang="de-DE" sz="1000" b="1" dirty="0">
              <a:solidFill>
                <a:srgbClr val="000000"/>
              </a:solidFill>
              <a:cs typeface="Arial" pitchFamily="34" charset="0"/>
            </a:endParaRPr>
          </a:p>
        </p:txBody>
      </p:sp>
      <p:sp>
        <p:nvSpPr>
          <p:cNvPr id="45" name="Oval 20"/>
          <p:cNvSpPr>
            <a:spLocks noChangeArrowheads="1"/>
          </p:cNvSpPr>
          <p:nvPr/>
        </p:nvSpPr>
        <p:spPr bwMode="auto">
          <a:xfrm>
            <a:off x="4484687" y="3098800"/>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7</a:t>
            </a:r>
            <a:endParaRPr lang="de-DE" sz="1000" b="1" dirty="0">
              <a:solidFill>
                <a:srgbClr val="000000"/>
              </a:solidFill>
              <a:cs typeface="Arial" pitchFamily="34" charset="0"/>
            </a:endParaRPr>
          </a:p>
        </p:txBody>
      </p:sp>
      <p:sp>
        <p:nvSpPr>
          <p:cNvPr id="46" name="Oval 20"/>
          <p:cNvSpPr>
            <a:spLocks noChangeArrowheads="1"/>
          </p:cNvSpPr>
          <p:nvPr/>
        </p:nvSpPr>
        <p:spPr bwMode="auto">
          <a:xfrm>
            <a:off x="5658643" y="2520951"/>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5</a:t>
            </a:r>
            <a:endParaRPr lang="de-DE" sz="1000" b="1" dirty="0">
              <a:solidFill>
                <a:srgbClr val="000000"/>
              </a:solidFill>
              <a:cs typeface="Arial" pitchFamily="34" charset="0"/>
            </a:endParaRPr>
          </a:p>
        </p:txBody>
      </p:sp>
      <p:pic>
        <p:nvPicPr>
          <p:cNvPr id="5122" name="Picture 2" descr="C:\Users\ahmet\Desktop\bal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 y="2313888"/>
            <a:ext cx="1757363"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5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42988" y="1484313"/>
            <a:ext cx="7561262" cy="4154984"/>
          </a:xfrm>
          <a:prstGeom prst="rect">
            <a:avLst/>
          </a:prstGeom>
          <a:noFill/>
          <a:ln w="12700">
            <a:noFill/>
            <a:miter lim="800000"/>
            <a:headEnd type="none" w="sm" len="sm"/>
            <a:tailEnd type="none" w="sm" len="sm"/>
          </a:ln>
        </p:spPr>
        <p:txBody>
          <a:bodyPr>
            <a:spAutoFit/>
          </a:bodyPr>
          <a:lstStyle/>
          <a:p>
            <a:pPr>
              <a:lnSpc>
                <a:spcPct val="200000"/>
              </a:lnSpc>
            </a:pPr>
            <a:r>
              <a:rPr lang="tr-TR" altLang="tr-TR" sz="2400" dirty="0" smtClean="0">
                <a:latin typeface="Comic Sans MS" pitchFamily="66" charset="0"/>
              </a:rPr>
              <a:t>Herhangi </a:t>
            </a:r>
            <a:r>
              <a:rPr lang="tr-TR" altLang="tr-TR" sz="2400" dirty="0">
                <a:latin typeface="Comic Sans MS" pitchFamily="66" charset="0"/>
              </a:rPr>
              <a:t>bir enfeksiyona, alerjiye veya zehirlenmeye neden olabilen, </a:t>
            </a:r>
          </a:p>
          <a:p>
            <a:pPr>
              <a:lnSpc>
                <a:spcPct val="200000"/>
              </a:lnSpc>
            </a:pPr>
            <a:r>
              <a:rPr lang="tr-TR" altLang="tr-TR" sz="2400" dirty="0">
                <a:latin typeface="Comic Sans MS" pitchFamily="66" charset="0"/>
              </a:rPr>
              <a:t>genetik olarak değiştirilmiş olanlar da dahil, </a:t>
            </a:r>
          </a:p>
          <a:p>
            <a:pPr>
              <a:lnSpc>
                <a:spcPct val="200000"/>
              </a:lnSpc>
              <a:buClr>
                <a:srgbClr val="006600"/>
              </a:buClr>
              <a:buFont typeface="Wingdings 2" pitchFamily="18" charset="2"/>
              <a:buChar char="E"/>
            </a:pPr>
            <a:r>
              <a:rPr lang="tr-TR" altLang="tr-TR" sz="2000" b="1" dirty="0">
                <a:latin typeface="Comic Sans MS" pitchFamily="66" charset="0"/>
              </a:rPr>
              <a:t>Mikroorganizmalar</a:t>
            </a:r>
          </a:p>
          <a:p>
            <a:pPr>
              <a:lnSpc>
                <a:spcPct val="200000"/>
              </a:lnSpc>
              <a:buClr>
                <a:srgbClr val="006600"/>
              </a:buClr>
              <a:buFont typeface="Wingdings 2" pitchFamily="18" charset="2"/>
              <a:buChar char="E"/>
            </a:pPr>
            <a:r>
              <a:rPr lang="tr-TR" altLang="tr-TR" sz="2000" b="1" dirty="0">
                <a:latin typeface="Comic Sans MS" pitchFamily="66" charset="0"/>
              </a:rPr>
              <a:t>Hücre kültürleri </a:t>
            </a:r>
          </a:p>
          <a:p>
            <a:pPr>
              <a:lnSpc>
                <a:spcPct val="200000"/>
              </a:lnSpc>
              <a:buClr>
                <a:srgbClr val="006600"/>
              </a:buClr>
              <a:buFont typeface="Wingdings 2" pitchFamily="18" charset="2"/>
              <a:buChar char="E"/>
            </a:pPr>
            <a:r>
              <a:rPr lang="tr-TR" altLang="tr-TR" sz="2000" b="1" dirty="0">
                <a:latin typeface="Comic Sans MS" pitchFamily="66" charset="0"/>
              </a:rPr>
              <a:t>İnsan </a:t>
            </a:r>
            <a:r>
              <a:rPr lang="tr-TR" altLang="tr-TR" sz="2000" b="1" dirty="0" err="1">
                <a:latin typeface="Comic Sans MS" pitchFamily="66" charset="0"/>
              </a:rPr>
              <a:t>endoparazitleri</a:t>
            </a:r>
            <a:endParaRPr lang="tr-TR" altLang="tr-TR" sz="2000" b="1" dirty="0">
              <a:latin typeface="Comic Sans MS" pitchFamily="66" charset="0"/>
            </a:endParaRPr>
          </a:p>
        </p:txBody>
      </p:sp>
      <p:sp>
        <p:nvSpPr>
          <p:cNvPr id="11267" name="Rectangle 3"/>
          <p:cNvSpPr>
            <a:spLocks noChangeArrowheads="1"/>
          </p:cNvSpPr>
          <p:nvPr/>
        </p:nvSpPr>
        <p:spPr bwMode="auto">
          <a:xfrm>
            <a:off x="1043608" y="476672"/>
            <a:ext cx="6552282" cy="646331"/>
          </a:xfrm>
          <a:prstGeom prst="rect">
            <a:avLst/>
          </a:prstGeom>
          <a:noFill/>
          <a:ln w="12700">
            <a:noFill/>
            <a:miter lim="800000"/>
            <a:headEnd type="none" w="sm" len="sm"/>
            <a:tailEnd type="none" w="sm" len="sm"/>
          </a:ln>
        </p:spPr>
        <p:txBody>
          <a:bodyPr wrap="square">
            <a:spAutoFit/>
          </a:bodyPr>
          <a:lstStyle/>
          <a:p>
            <a:r>
              <a:rPr lang="tr-TR" altLang="tr-TR" sz="3600" b="1" dirty="0">
                <a:solidFill>
                  <a:srgbClr val="000066"/>
                </a:solidFill>
                <a:latin typeface="Comic Sans MS" pitchFamily="66" charset="0"/>
              </a:rPr>
              <a:t>Biyolojik etkenler</a:t>
            </a:r>
            <a:r>
              <a:rPr lang="tr-TR" altLang="tr-TR" sz="3600" dirty="0">
                <a:solidFill>
                  <a:srgbClr val="000066"/>
                </a:solidFill>
                <a:latin typeface="Comic Sans MS" pitchFamily="66"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FİZİKSEL</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800"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Kalp-dolaşım sistemi,</a:t>
            </a:r>
          </a:p>
          <a:p>
            <a:pPr marL="800100" lvl="1" indent="-342900">
              <a:lnSpc>
                <a:spcPct val="90000"/>
              </a:lnSpc>
              <a:spcAft>
                <a:spcPct val="2000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Sindirim sistemi, </a:t>
            </a:r>
          </a:p>
          <a:p>
            <a:pPr marL="800100" lvl="1" indent="-342900">
              <a:lnSpc>
                <a:spcPct val="90000"/>
              </a:lnSpc>
              <a:spcAft>
                <a:spcPct val="2000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Kas-iskelet sistemi </a:t>
            </a:r>
          </a:p>
          <a:p>
            <a:pPr marL="800100" lvl="1" indent="-342900">
              <a:lnSpc>
                <a:spcPct val="90000"/>
              </a:lnSpc>
              <a:spcAft>
                <a:spcPct val="20000"/>
              </a:spcAft>
              <a:buClr>
                <a:srgbClr val="292929"/>
              </a:buClr>
              <a:buFont typeface="+mj-lt"/>
              <a:buAutoNum type="arabicPeriod"/>
              <a:defRPr/>
            </a:pPr>
            <a:r>
              <a:rPr lang="tr-TR" b="1" i="1" dirty="0">
                <a:solidFill>
                  <a:srgbClr val="000000"/>
                </a:solidFill>
                <a:latin typeface="Calibri" pitchFamily="34" charset="0"/>
                <a:cs typeface="Calibri" pitchFamily="34" charset="0"/>
              </a:rPr>
              <a:t>B</a:t>
            </a:r>
            <a:r>
              <a:rPr lang="tr-TR" b="1" i="1" dirty="0" smtClean="0">
                <a:solidFill>
                  <a:srgbClr val="000000"/>
                </a:solidFill>
                <a:latin typeface="Calibri" pitchFamily="34" charset="0"/>
                <a:cs typeface="Calibri" pitchFamily="34" charset="0"/>
              </a:rPr>
              <a:t>ağışıklık sistemi</a:t>
            </a:r>
          </a:p>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i="1" dirty="0">
                <a:solidFill>
                  <a:srgbClr val="000000"/>
                </a:solidFill>
                <a:latin typeface="Calibri" pitchFamily="34" charset="0"/>
                <a:cs typeface="Calibri" pitchFamily="34" charset="0"/>
              </a:rPr>
              <a:t>İş stresi </a:t>
            </a:r>
            <a:r>
              <a:rPr lang="tr-TR" b="1" i="1" dirty="0">
                <a:solidFill>
                  <a:srgbClr val="000000"/>
                </a:solidFill>
                <a:latin typeface="Calibri" pitchFamily="34" charset="0"/>
                <a:cs typeface="Calibri" pitchFamily="34" charset="0"/>
              </a:rPr>
              <a:t>kalp dolaşım sistemi </a:t>
            </a:r>
            <a:r>
              <a:rPr lang="tr-TR" i="1" dirty="0">
                <a:solidFill>
                  <a:srgbClr val="000000"/>
                </a:solidFill>
                <a:latin typeface="Calibri" pitchFamily="34" charset="0"/>
                <a:cs typeface="Calibri" pitchFamily="34" charset="0"/>
              </a:rPr>
              <a:t>hastalıklarının </a:t>
            </a:r>
            <a:r>
              <a:rPr lang="tr-TR" i="1" dirty="0" smtClean="0">
                <a:solidFill>
                  <a:srgbClr val="000000"/>
                </a:solidFill>
                <a:latin typeface="Calibri" pitchFamily="34" charset="0"/>
                <a:cs typeface="Calibri" pitchFamily="34" charset="0"/>
              </a:rPr>
              <a:t>oluşumuna neden olur. </a:t>
            </a:r>
            <a:r>
              <a:rPr lang="tr-TR" i="1" dirty="0">
                <a:solidFill>
                  <a:srgbClr val="000000"/>
                </a:solidFill>
                <a:latin typeface="Calibri" pitchFamily="34" charset="0"/>
                <a:cs typeface="Calibri" pitchFamily="34" charset="0"/>
              </a:rPr>
              <a:t>Bu etki, strese bağlı </a:t>
            </a:r>
            <a:r>
              <a:rPr lang="tr-TR" b="1" i="1" dirty="0">
                <a:solidFill>
                  <a:srgbClr val="000000"/>
                </a:solidFill>
                <a:latin typeface="Calibri" pitchFamily="34" charset="0"/>
                <a:cs typeface="Calibri" pitchFamily="34" charset="0"/>
              </a:rPr>
              <a:t>hormonal değişikliklerle </a:t>
            </a:r>
            <a:r>
              <a:rPr lang="tr-TR" i="1" dirty="0" smtClean="0">
                <a:solidFill>
                  <a:srgbClr val="000000"/>
                </a:solidFill>
                <a:latin typeface="Calibri" pitchFamily="34" charset="0"/>
                <a:cs typeface="Calibri" pitchFamily="34" charset="0"/>
              </a:rPr>
              <a:t>veya </a:t>
            </a:r>
            <a:r>
              <a:rPr lang="tr-TR" i="1" dirty="0">
                <a:solidFill>
                  <a:srgbClr val="000000"/>
                </a:solidFill>
                <a:latin typeface="Calibri" pitchFamily="34" charset="0"/>
                <a:cs typeface="Calibri" pitchFamily="34" charset="0"/>
              </a:rPr>
              <a:t>stresle birlikte artış gösteren </a:t>
            </a:r>
            <a:r>
              <a:rPr lang="tr-TR" b="1" i="1" dirty="0">
                <a:solidFill>
                  <a:srgbClr val="000000"/>
                </a:solidFill>
                <a:latin typeface="Calibri" pitchFamily="34" charset="0"/>
                <a:cs typeface="Calibri" pitchFamily="34" charset="0"/>
              </a:rPr>
              <a:t>sigara ve içki içme, aşırı ve kötü beslenme </a:t>
            </a:r>
            <a:r>
              <a:rPr lang="tr-TR" i="1" dirty="0">
                <a:solidFill>
                  <a:srgbClr val="000000"/>
                </a:solidFill>
                <a:latin typeface="Calibri" pitchFamily="34" charset="0"/>
                <a:cs typeface="Calibri" pitchFamily="34" charset="0"/>
              </a:rPr>
              <a:t>gibi sağlıksız davranışlar sonucunda ortaya çıkmaktadır. </a:t>
            </a: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9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54" name="Group 8"/>
          <p:cNvGrpSpPr>
            <a:grpSpLocks/>
          </p:cNvGrpSpPr>
          <p:nvPr/>
        </p:nvGrpSpPr>
        <p:grpSpPr bwMode="auto">
          <a:xfrm>
            <a:off x="323850" y="1555750"/>
            <a:ext cx="1482725" cy="1482725"/>
            <a:chOff x="1166" y="1342"/>
            <a:chExt cx="934" cy="934"/>
          </a:xfrm>
        </p:grpSpPr>
        <p:grpSp>
          <p:nvGrpSpPr>
            <p:cNvPr id="27664" name="Group 9"/>
            <p:cNvGrpSpPr>
              <a:grpSpLocks/>
            </p:cNvGrpSpPr>
            <p:nvPr/>
          </p:nvGrpSpPr>
          <p:grpSpPr bwMode="auto">
            <a:xfrm>
              <a:off x="1166" y="1342"/>
              <a:ext cx="934" cy="934"/>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7665"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 – 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64376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DAVRANIŞSAL</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8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b="1" i="1" dirty="0">
                <a:solidFill>
                  <a:srgbClr val="000000"/>
                </a:solidFill>
                <a:latin typeface="Calibri" pitchFamily="34" charset="0"/>
                <a:cs typeface="Calibri" pitchFamily="34" charset="0"/>
              </a:rPr>
              <a:t>İ</a:t>
            </a:r>
            <a:r>
              <a:rPr lang="tr-TR" b="1" i="1" dirty="0" smtClean="0">
                <a:solidFill>
                  <a:srgbClr val="000000"/>
                </a:solidFill>
                <a:latin typeface="Calibri" pitchFamily="34" charset="0"/>
                <a:cs typeface="Calibri" pitchFamily="34" charset="0"/>
              </a:rPr>
              <a:t>ş </a:t>
            </a:r>
            <a:r>
              <a:rPr lang="tr-TR" b="1" i="1" dirty="0">
                <a:solidFill>
                  <a:srgbClr val="000000"/>
                </a:solidFill>
                <a:latin typeface="Calibri" pitchFamily="34" charset="0"/>
                <a:cs typeface="Calibri" pitchFamily="34" charset="0"/>
              </a:rPr>
              <a:t>stresiyle </a:t>
            </a:r>
            <a:r>
              <a:rPr lang="tr-TR" b="1" i="1" dirty="0" smtClean="0">
                <a:solidFill>
                  <a:srgbClr val="000000"/>
                </a:solidFill>
                <a:latin typeface="Calibri" pitchFamily="34" charset="0"/>
                <a:cs typeface="Calibri" pitchFamily="34" charset="0"/>
              </a:rPr>
              <a:t>sigara, </a:t>
            </a:r>
            <a:r>
              <a:rPr lang="tr-TR" b="1" i="1" dirty="0">
                <a:solidFill>
                  <a:srgbClr val="000000"/>
                </a:solidFill>
                <a:latin typeface="Calibri" pitchFamily="34" charset="0"/>
                <a:cs typeface="Calibri" pitchFamily="34" charset="0"/>
              </a:rPr>
              <a:t>çay, kahve tüketiminin </a:t>
            </a:r>
            <a:r>
              <a:rPr lang="tr-TR" b="1" i="1" dirty="0" smtClean="0">
                <a:solidFill>
                  <a:srgbClr val="000000"/>
                </a:solidFill>
                <a:latin typeface="Calibri" pitchFamily="34" charset="0"/>
                <a:cs typeface="Calibri" pitchFamily="34" charset="0"/>
              </a:rPr>
              <a:t>artması, yeme ve içmenin artması veya azalması, </a:t>
            </a:r>
            <a:r>
              <a:rPr lang="tr-TR" b="1" i="1" dirty="0">
                <a:solidFill>
                  <a:srgbClr val="000000"/>
                </a:solidFill>
                <a:latin typeface="Calibri" pitchFamily="34" charset="0"/>
                <a:cs typeface="Calibri" pitchFamily="34" charset="0"/>
              </a:rPr>
              <a:t>madde bağımlılığı, uyku bozuklukları, </a:t>
            </a:r>
            <a:r>
              <a:rPr lang="tr-TR" b="1" i="1" dirty="0" smtClean="0">
                <a:solidFill>
                  <a:srgbClr val="000000"/>
                </a:solidFill>
                <a:latin typeface="Calibri" pitchFamily="34" charset="0"/>
                <a:cs typeface="Calibri" pitchFamily="34" charset="0"/>
              </a:rPr>
              <a:t>işe devamsızlıkta artış </a:t>
            </a:r>
            <a:r>
              <a:rPr lang="tr-TR" b="1" i="1" dirty="0">
                <a:solidFill>
                  <a:srgbClr val="000000"/>
                </a:solidFill>
                <a:latin typeface="Calibri" pitchFamily="34" charset="0"/>
                <a:cs typeface="Calibri" pitchFamily="34" charset="0"/>
              </a:rPr>
              <a:t>gibi davranışsal bozukluklar arasında ilişki </a:t>
            </a:r>
            <a:r>
              <a:rPr lang="tr-TR" b="1" i="1" dirty="0" smtClean="0">
                <a:solidFill>
                  <a:srgbClr val="000000"/>
                </a:solidFill>
                <a:latin typeface="Calibri" pitchFamily="34" charset="0"/>
                <a:cs typeface="Calibri" pitchFamily="34" charset="0"/>
              </a:rPr>
              <a:t>vardır.* </a:t>
            </a:r>
          </a:p>
          <a:p>
            <a:pPr algn="ctr">
              <a:lnSpc>
                <a:spcPct val="90000"/>
              </a:lnSpc>
              <a:spcAft>
                <a:spcPct val="20000"/>
              </a:spcAft>
              <a:buClr>
                <a:srgbClr val="292929"/>
              </a:buClr>
              <a:defRPr/>
            </a:pPr>
            <a:endParaRPr lang="tr-TR"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i="1" dirty="0">
                <a:solidFill>
                  <a:srgbClr val="000000"/>
                </a:solidFill>
                <a:latin typeface="Calibri" pitchFamily="34" charset="0"/>
                <a:cs typeface="Calibri" pitchFamily="34" charset="0"/>
              </a:rPr>
              <a:t>Kafein yoğun çalışma etkinliğinde dayanıklılığı kısa süreli olarak artırmakla birlikte, bu dönemi aşırı yorulmaya bağlı tükenme izler</a:t>
            </a:r>
            <a:r>
              <a:rPr lang="tr-TR" i="1"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endParaRPr lang="tr-TR"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b="1" i="1" dirty="0">
                <a:solidFill>
                  <a:srgbClr val="000000"/>
                </a:solidFill>
                <a:latin typeface="Calibri" pitchFamily="34" charset="0"/>
                <a:cs typeface="Calibri" pitchFamily="34" charset="0"/>
              </a:rPr>
              <a:t>Uyku bozukluklarının en yaygın olanı uykusuzluktur. Stres en önemli geçici uykusuzluk nedenlerinden biridir. </a:t>
            </a: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54" name="Group 8"/>
          <p:cNvGrpSpPr>
            <a:grpSpLocks/>
          </p:cNvGrpSpPr>
          <p:nvPr/>
        </p:nvGrpSpPr>
        <p:grpSpPr bwMode="auto">
          <a:xfrm>
            <a:off x="323850" y="1555750"/>
            <a:ext cx="1482725" cy="1482725"/>
            <a:chOff x="1166" y="1342"/>
            <a:chExt cx="934" cy="934"/>
          </a:xfrm>
        </p:grpSpPr>
        <p:grpSp>
          <p:nvGrpSpPr>
            <p:cNvPr id="27664" name="Group 9"/>
            <p:cNvGrpSpPr>
              <a:grpSpLocks/>
            </p:cNvGrpSpPr>
            <p:nvPr/>
          </p:nvGrpSpPr>
          <p:grpSpPr bwMode="auto">
            <a:xfrm>
              <a:off x="1166" y="1342"/>
              <a:ext cx="934" cy="934"/>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7665"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Metin kutusu 1"/>
          <p:cNvSpPr txBox="1"/>
          <p:nvPr/>
        </p:nvSpPr>
        <p:spPr>
          <a:xfrm>
            <a:off x="8103393" y="5353049"/>
            <a:ext cx="840581" cy="215444"/>
          </a:xfrm>
          <a:prstGeom prst="rect">
            <a:avLst/>
          </a:prstGeom>
          <a:noFill/>
        </p:spPr>
        <p:txBody>
          <a:bodyPr wrap="square" rtlCol="0">
            <a:spAutoFit/>
          </a:bodyPr>
          <a:lstStyle/>
          <a:p>
            <a:r>
              <a:rPr lang="tr-TR" sz="800" dirty="0" smtClean="0">
                <a:latin typeface="Calibri" pitchFamily="34" charset="0"/>
                <a:cs typeface="Calibri" pitchFamily="34" charset="0"/>
              </a:rPr>
              <a:t>*2011 Temmuz </a:t>
            </a:r>
            <a:endParaRPr lang="tr-TR" sz="800" dirty="0">
              <a:latin typeface="Calibri" pitchFamily="34" charset="0"/>
              <a:cs typeface="Calibri" pitchFamily="34" charset="0"/>
            </a:endParaRPr>
          </a:p>
        </p:txBody>
      </p:sp>
    </p:spTree>
    <p:extLst>
      <p:ext uri="{BB962C8B-B14F-4D97-AF65-F5344CB8AC3E}">
        <p14:creationId xmlns:p14="http://schemas.microsoft.com/office/powerpoint/2010/main" val="329201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 name="Picture 2" descr="C:\Users\ahmet\Desktop\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181100"/>
            <a:ext cx="36671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4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6"/>
          <p:cNvGrpSpPr>
            <a:grpSpLocks/>
          </p:cNvGrpSpPr>
          <p:nvPr/>
        </p:nvGrpSpPr>
        <p:grpSpPr bwMode="auto">
          <a:xfrm>
            <a:off x="-255587" y="1711325"/>
            <a:ext cx="5673725" cy="4476750"/>
            <a:chOff x="7" y="1078"/>
            <a:chExt cx="3574" cy="2820"/>
          </a:xfrm>
        </p:grpSpPr>
        <p:grpSp>
          <p:nvGrpSpPr>
            <p:cNvPr id="10" name="Group 47"/>
            <p:cNvGrpSpPr>
              <a:grpSpLocks/>
            </p:cNvGrpSpPr>
            <p:nvPr/>
          </p:nvGrpSpPr>
          <p:grpSpPr bwMode="auto">
            <a:xfrm>
              <a:off x="532" y="2919"/>
              <a:ext cx="3049" cy="979"/>
              <a:chOff x="2605" y="2725"/>
              <a:chExt cx="2956" cy="949"/>
            </a:xfrm>
          </p:grpSpPr>
          <p:sp>
            <p:nvSpPr>
              <p:cNvPr id="22" name="Freeform 48"/>
              <p:cNvSpPr>
                <a:spLocks/>
              </p:cNvSpPr>
              <p:nvPr/>
            </p:nvSpPr>
            <p:spPr bwMode="auto">
              <a:xfrm>
                <a:off x="3186" y="2725"/>
                <a:ext cx="2375" cy="504"/>
              </a:xfrm>
              <a:custGeom>
                <a:avLst/>
                <a:gdLst>
                  <a:gd name="T0" fmla="*/ 3295 w 1678"/>
                  <a:gd name="T1" fmla="*/ 116 h 1010"/>
                  <a:gd name="T2" fmla="*/ 2793 w 1678"/>
                  <a:gd name="T3" fmla="*/ 31 h 1010"/>
                  <a:gd name="T4" fmla="*/ 328 w 1678"/>
                  <a:gd name="T5" fmla="*/ 79 h 1010"/>
                  <a:gd name="T6" fmla="*/ 0 w 1678"/>
                  <a:gd name="T7" fmla="*/ 75 h 1010"/>
                  <a:gd name="T8" fmla="*/ 3053 w 1678"/>
                  <a:gd name="T9" fmla="*/ 7 h 1010"/>
                  <a:gd name="T10" fmla="*/ 4032 w 1678"/>
                  <a:gd name="T11" fmla="*/ 126 h 1010"/>
                  <a:gd name="T12" fmla="*/ 3295 w 1678"/>
                  <a:gd name="T13" fmla="*/ 116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solidFill>
                <a:srgbClr val="B4B4B4">
                  <a:alpha val="50195"/>
                </a:srgbClr>
              </a:solidFill>
              <a:ln w="9525">
                <a:noFill/>
                <a:round/>
                <a:headEnd/>
                <a:tailEnd/>
              </a:ln>
            </p:spPr>
            <p:txBody>
              <a:bodyPr/>
              <a:lstStyle/>
              <a:p>
                <a:endParaRPr lang="en-GB">
                  <a:solidFill>
                    <a:srgbClr val="000000"/>
                  </a:solidFill>
                </a:endParaRPr>
              </a:p>
            </p:txBody>
          </p:sp>
          <p:sp>
            <p:nvSpPr>
              <p:cNvPr id="23" name="Freeform 49"/>
              <p:cNvSpPr>
                <a:spLocks/>
              </p:cNvSpPr>
              <p:nvPr/>
            </p:nvSpPr>
            <p:spPr bwMode="auto">
              <a:xfrm>
                <a:off x="2605" y="3056"/>
                <a:ext cx="2521" cy="618"/>
              </a:xfrm>
              <a:custGeom>
                <a:avLst/>
                <a:gdLst>
                  <a:gd name="T0" fmla="*/ 1380 w 1781"/>
                  <a:gd name="T1" fmla="*/ 5 h 1235"/>
                  <a:gd name="T2" fmla="*/ 1727 w 1781"/>
                  <a:gd name="T3" fmla="*/ 99 h 1235"/>
                  <a:gd name="T4" fmla="*/ 4320 w 1781"/>
                  <a:gd name="T5" fmla="*/ 46 h 1235"/>
                  <a:gd name="T6" fmla="*/ 5050 w 1781"/>
                  <a:gd name="T7" fmla="*/ 56 h 1235"/>
                  <a:gd name="T8" fmla="*/ 1282 w 1781"/>
                  <a:gd name="T9" fmla="*/ 125 h 1235"/>
                  <a:gd name="T10" fmla="*/ 1056 w 1781"/>
                  <a:gd name="T11" fmla="*/ 0 h 1235"/>
                  <a:gd name="T12" fmla="*/ 1380 w 1781"/>
                  <a:gd name="T13" fmla="*/ 5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solidFill>
                <a:srgbClr val="B4B4B4">
                  <a:alpha val="50195"/>
                </a:srgbClr>
              </a:solidFill>
              <a:ln w="9525">
                <a:noFill/>
                <a:round/>
                <a:headEnd/>
                <a:tailEnd/>
              </a:ln>
            </p:spPr>
            <p:txBody>
              <a:bodyPr/>
              <a:lstStyle/>
              <a:p>
                <a:endParaRPr lang="en-GB">
                  <a:solidFill>
                    <a:srgbClr val="000000"/>
                  </a:solidFill>
                </a:endParaRPr>
              </a:p>
            </p:txBody>
          </p:sp>
        </p:grpSp>
        <p:grpSp>
          <p:nvGrpSpPr>
            <p:cNvPr id="11" name="Group 80"/>
            <p:cNvGrpSpPr>
              <a:grpSpLocks/>
            </p:cNvGrpSpPr>
            <p:nvPr/>
          </p:nvGrpSpPr>
          <p:grpSpPr bwMode="auto">
            <a:xfrm>
              <a:off x="7" y="2011"/>
              <a:ext cx="2663" cy="1818"/>
              <a:chOff x="7" y="1943"/>
              <a:chExt cx="2663" cy="1818"/>
            </a:xfrm>
          </p:grpSpPr>
          <p:sp>
            <p:nvSpPr>
              <p:cNvPr id="18" name="Freeform 51"/>
              <p:cNvSpPr>
                <a:spLocks/>
              </p:cNvSpPr>
              <p:nvPr/>
            </p:nvSpPr>
            <p:spPr bwMode="auto">
              <a:xfrm>
                <a:off x="7" y="1943"/>
                <a:ext cx="2599" cy="1803"/>
              </a:xfrm>
              <a:custGeom>
                <a:avLst/>
                <a:gdLst>
                  <a:gd name="T0" fmla="*/ 1515 w 1781"/>
                  <a:gd name="T1" fmla="*/ 112 h 1235"/>
                  <a:gd name="T2" fmla="*/ 1893 w 1781"/>
                  <a:gd name="T3" fmla="*/ 2442 h 1235"/>
                  <a:gd name="T4" fmla="*/ 4734 w 1781"/>
                  <a:gd name="T5" fmla="*/ 1130 h 1235"/>
                  <a:gd name="T6" fmla="*/ 5535 w 1781"/>
                  <a:gd name="T7" fmla="*/ 1381 h 1235"/>
                  <a:gd name="T8" fmla="*/ 1405 w 1781"/>
                  <a:gd name="T9" fmla="*/ 3105 h 1235"/>
                  <a:gd name="T10" fmla="*/ 1156 w 1781"/>
                  <a:gd name="T11" fmla="*/ 0 h 1235"/>
                  <a:gd name="T12" fmla="*/ 1515 w 1781"/>
                  <a:gd name="T13" fmla="*/ 112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gradFill rotWithShape="1">
                <a:gsLst>
                  <a:gs pos="0">
                    <a:srgbClr val="717171"/>
                  </a:gs>
                  <a:gs pos="50000">
                    <a:srgbClr val="F6F6F6"/>
                  </a:gs>
                  <a:gs pos="100000">
                    <a:srgbClr val="717171"/>
                  </a:gs>
                </a:gsLst>
                <a:lin ang="0" scaled="1"/>
              </a:gradFill>
              <a:ln w="9525">
                <a:noFill/>
                <a:round/>
                <a:headEnd/>
                <a:tailEnd/>
              </a:ln>
            </p:spPr>
            <p:txBody>
              <a:bodyPr/>
              <a:lstStyle/>
              <a:p>
                <a:endParaRPr lang="en-GB">
                  <a:solidFill>
                    <a:srgbClr val="000000"/>
                  </a:solidFill>
                </a:endParaRPr>
              </a:p>
            </p:txBody>
          </p:sp>
          <p:sp>
            <p:nvSpPr>
              <p:cNvPr id="20" name="Freeform 52"/>
              <p:cNvSpPr>
                <a:spLocks/>
              </p:cNvSpPr>
              <p:nvPr/>
            </p:nvSpPr>
            <p:spPr bwMode="auto">
              <a:xfrm>
                <a:off x="755" y="2589"/>
                <a:ext cx="1915" cy="1172"/>
              </a:xfrm>
              <a:custGeom>
                <a:avLst/>
                <a:gdLst>
                  <a:gd name="T0" fmla="*/ 0 w 1312"/>
                  <a:gd name="T1" fmla="*/ 1832 h 803"/>
                  <a:gd name="T2" fmla="*/ 3077 w 1312"/>
                  <a:gd name="T3" fmla="*/ 1042 h 803"/>
                  <a:gd name="T4" fmla="*/ 3939 w 1312"/>
                  <a:gd name="T5" fmla="*/ 0 h 803"/>
                  <a:gd name="T6" fmla="*/ 4080 w 1312"/>
                  <a:gd name="T7" fmla="*/ 196 h 803"/>
                  <a:gd name="T8" fmla="*/ 1244 w 1312"/>
                  <a:gd name="T9" fmla="*/ 2109 h 803"/>
                  <a:gd name="T10" fmla="*/ 0 w 1312"/>
                  <a:gd name="T11" fmla="*/ 1832 h 803"/>
                  <a:gd name="T12" fmla="*/ 0 60000 65536"/>
                  <a:gd name="T13" fmla="*/ 0 60000 65536"/>
                  <a:gd name="T14" fmla="*/ 0 60000 65536"/>
                  <a:gd name="T15" fmla="*/ 0 60000 65536"/>
                  <a:gd name="T16" fmla="*/ 0 60000 65536"/>
                  <a:gd name="T17" fmla="*/ 0 60000 65536"/>
                  <a:gd name="T18" fmla="*/ 0 w 1312"/>
                  <a:gd name="T19" fmla="*/ 0 h 803"/>
                  <a:gd name="T20" fmla="*/ 1312 w 1312"/>
                  <a:gd name="T21" fmla="*/ 803 h 803"/>
                </a:gdLst>
                <a:ahLst/>
                <a:cxnLst>
                  <a:cxn ang="T12">
                    <a:pos x="T0" y="T1"/>
                  </a:cxn>
                  <a:cxn ang="T13">
                    <a:pos x="T2" y="T3"/>
                  </a:cxn>
                  <a:cxn ang="T14">
                    <a:pos x="T4" y="T5"/>
                  </a:cxn>
                  <a:cxn ang="T15">
                    <a:pos x="T6" y="T7"/>
                  </a:cxn>
                  <a:cxn ang="T16">
                    <a:pos x="T8" y="T9"/>
                  </a:cxn>
                  <a:cxn ang="T17">
                    <a:pos x="T10" y="T11"/>
                  </a:cxn>
                </a:cxnLst>
                <a:rect l="T18" t="T19" r="T20" b="T21"/>
                <a:pathLst>
                  <a:path w="1312" h="803">
                    <a:moveTo>
                      <a:pt x="0" y="589"/>
                    </a:moveTo>
                    <a:cubicBezTo>
                      <a:pt x="0" y="589"/>
                      <a:pt x="399" y="803"/>
                      <a:pt x="989" y="335"/>
                    </a:cubicBezTo>
                    <a:cubicBezTo>
                      <a:pt x="1163" y="189"/>
                      <a:pt x="1267" y="0"/>
                      <a:pt x="1267" y="0"/>
                    </a:cubicBezTo>
                    <a:cubicBezTo>
                      <a:pt x="1312" y="63"/>
                      <a:pt x="1312" y="63"/>
                      <a:pt x="1312" y="63"/>
                    </a:cubicBezTo>
                    <a:cubicBezTo>
                      <a:pt x="1312" y="63"/>
                      <a:pt x="999" y="633"/>
                      <a:pt x="400" y="678"/>
                    </a:cubicBezTo>
                    <a:cubicBezTo>
                      <a:pt x="148" y="694"/>
                      <a:pt x="0" y="589"/>
                      <a:pt x="0" y="589"/>
                    </a:cubicBezTo>
                    <a:close/>
                  </a:path>
                </a:pathLst>
              </a:custGeom>
              <a:gradFill rotWithShape="1">
                <a:gsLst>
                  <a:gs pos="0">
                    <a:srgbClr val="C1C1C1"/>
                  </a:gs>
                  <a:gs pos="50000">
                    <a:srgbClr val="565656"/>
                  </a:gs>
                  <a:gs pos="100000">
                    <a:srgbClr val="C1C1C1"/>
                  </a:gs>
                </a:gsLst>
                <a:lin ang="2700000" scaled="1"/>
              </a:gradFill>
              <a:ln w="9525">
                <a:noFill/>
                <a:round/>
                <a:headEnd/>
                <a:tailEnd/>
              </a:ln>
            </p:spPr>
            <p:txBody>
              <a:bodyPr/>
              <a:lstStyle/>
              <a:p>
                <a:endParaRPr lang="en-GB">
                  <a:solidFill>
                    <a:srgbClr val="000000"/>
                  </a:solidFill>
                </a:endParaRPr>
              </a:p>
            </p:txBody>
          </p:sp>
          <p:sp>
            <p:nvSpPr>
              <p:cNvPr id="21" name="Freeform 53"/>
              <p:cNvSpPr>
                <a:spLocks/>
              </p:cNvSpPr>
              <p:nvPr/>
            </p:nvSpPr>
            <p:spPr bwMode="auto">
              <a:xfrm>
                <a:off x="419" y="1996"/>
                <a:ext cx="389" cy="1042"/>
              </a:xfrm>
              <a:custGeom>
                <a:avLst/>
                <a:gdLst>
                  <a:gd name="T0" fmla="*/ 635 w 267"/>
                  <a:gd name="T1" fmla="*/ 0 h 714"/>
                  <a:gd name="T2" fmla="*/ 807 w 267"/>
                  <a:gd name="T3" fmla="*/ 156 h 714"/>
                  <a:gd name="T4" fmla="*/ 817 w 267"/>
                  <a:gd name="T5" fmla="*/ 2220 h 714"/>
                  <a:gd name="T6" fmla="*/ 270 w 267"/>
                  <a:gd name="T7" fmla="*/ 1128 h 714"/>
                  <a:gd name="T8" fmla="*/ 635 w 267"/>
                  <a:gd name="T9" fmla="*/ 0 h 714"/>
                  <a:gd name="T10" fmla="*/ 0 60000 65536"/>
                  <a:gd name="T11" fmla="*/ 0 60000 65536"/>
                  <a:gd name="T12" fmla="*/ 0 60000 65536"/>
                  <a:gd name="T13" fmla="*/ 0 60000 65536"/>
                  <a:gd name="T14" fmla="*/ 0 60000 65536"/>
                  <a:gd name="T15" fmla="*/ 0 w 267"/>
                  <a:gd name="T16" fmla="*/ 0 h 714"/>
                  <a:gd name="T17" fmla="*/ 267 w 267"/>
                  <a:gd name="T18" fmla="*/ 714 h 714"/>
                </a:gdLst>
                <a:ahLst/>
                <a:cxnLst>
                  <a:cxn ang="T10">
                    <a:pos x="T0" y="T1"/>
                  </a:cxn>
                  <a:cxn ang="T11">
                    <a:pos x="T2" y="T3"/>
                  </a:cxn>
                  <a:cxn ang="T12">
                    <a:pos x="T4" y="T5"/>
                  </a:cxn>
                  <a:cxn ang="T13">
                    <a:pos x="T6" y="T7"/>
                  </a:cxn>
                  <a:cxn ang="T14">
                    <a:pos x="T8" y="T9"/>
                  </a:cxn>
                </a:cxnLst>
                <a:rect l="T15" t="T16" r="T17" b="T18"/>
                <a:pathLst>
                  <a:path w="267" h="714">
                    <a:moveTo>
                      <a:pt x="205" y="0"/>
                    </a:moveTo>
                    <a:cubicBezTo>
                      <a:pt x="205" y="0"/>
                      <a:pt x="254" y="45"/>
                      <a:pt x="261" y="50"/>
                    </a:cubicBezTo>
                    <a:cubicBezTo>
                      <a:pt x="267" y="61"/>
                      <a:pt x="0" y="424"/>
                      <a:pt x="264" y="714"/>
                    </a:cubicBezTo>
                    <a:cubicBezTo>
                      <a:pt x="69" y="593"/>
                      <a:pt x="85" y="409"/>
                      <a:pt x="87" y="363"/>
                    </a:cubicBezTo>
                    <a:cubicBezTo>
                      <a:pt x="88" y="197"/>
                      <a:pt x="205" y="0"/>
                      <a:pt x="205" y="0"/>
                    </a:cubicBezTo>
                    <a:close/>
                  </a:path>
                </a:pathLst>
              </a:custGeom>
              <a:gradFill rotWithShape="1">
                <a:gsLst>
                  <a:gs pos="0">
                    <a:srgbClr val="A3A3A3"/>
                  </a:gs>
                  <a:gs pos="50000">
                    <a:srgbClr val="525252"/>
                  </a:gs>
                  <a:gs pos="100000">
                    <a:srgbClr val="A3A3A3"/>
                  </a:gs>
                </a:gsLst>
                <a:lin ang="18900000" scaled="1"/>
              </a:gradFill>
              <a:ln w="9525">
                <a:noFill/>
                <a:round/>
                <a:headEnd/>
                <a:tailEnd/>
              </a:ln>
            </p:spPr>
            <p:txBody>
              <a:bodyPr/>
              <a:lstStyle/>
              <a:p>
                <a:endParaRPr lang="en-GB">
                  <a:solidFill>
                    <a:srgbClr val="000000"/>
                  </a:solidFill>
                </a:endParaRPr>
              </a:p>
            </p:txBody>
          </p:sp>
        </p:grpSp>
        <p:grpSp>
          <p:nvGrpSpPr>
            <p:cNvPr id="12" name="Group 79"/>
            <p:cNvGrpSpPr>
              <a:grpSpLocks/>
            </p:cNvGrpSpPr>
            <p:nvPr/>
          </p:nvGrpSpPr>
          <p:grpSpPr bwMode="auto">
            <a:xfrm>
              <a:off x="606" y="1078"/>
              <a:ext cx="2451" cy="1570"/>
              <a:chOff x="606" y="1010"/>
              <a:chExt cx="2451" cy="1570"/>
            </a:xfrm>
          </p:grpSpPr>
          <p:sp>
            <p:nvSpPr>
              <p:cNvPr id="13" name="Freeform 55"/>
              <p:cNvSpPr>
                <a:spLocks/>
              </p:cNvSpPr>
              <p:nvPr/>
            </p:nvSpPr>
            <p:spPr bwMode="auto">
              <a:xfrm>
                <a:off x="606" y="1010"/>
                <a:ext cx="2451" cy="1473"/>
              </a:xfrm>
              <a:custGeom>
                <a:avLst/>
                <a:gdLst>
                  <a:gd name="T0" fmla="*/ 2479 w 1678"/>
                  <a:gd name="T1" fmla="*/ 1991 h 1010"/>
                  <a:gd name="T2" fmla="*/ 2102 w 1678"/>
                  <a:gd name="T3" fmla="*/ 537 h 1010"/>
                  <a:gd name="T4" fmla="*/ 247 w 1678"/>
                  <a:gd name="T5" fmla="*/ 1355 h 1010"/>
                  <a:gd name="T6" fmla="*/ 0 w 1678"/>
                  <a:gd name="T7" fmla="*/ 1282 h 1010"/>
                  <a:gd name="T8" fmla="*/ 2298 w 1678"/>
                  <a:gd name="T9" fmla="*/ 134 h 1010"/>
                  <a:gd name="T10" fmla="*/ 3034 w 1678"/>
                  <a:gd name="T11" fmla="*/ 2148 h 1010"/>
                  <a:gd name="T12" fmla="*/ 2479 w 1678"/>
                  <a:gd name="T13" fmla="*/ 1991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gradFill rotWithShape="1">
                <a:gsLst>
                  <a:gs pos="0">
                    <a:schemeClr val="bg2">
                      <a:lumMod val="50000"/>
                    </a:schemeClr>
                  </a:gs>
                  <a:gs pos="50000">
                    <a:srgbClr val="C4DBEE"/>
                  </a:gs>
                  <a:gs pos="100000">
                    <a:srgbClr val="0061B3"/>
                  </a:gs>
                </a:gsLst>
                <a:lin ang="0" scaled="1"/>
              </a:gradFill>
              <a:ln w="9525">
                <a:noFill/>
                <a:round/>
                <a:headEnd/>
                <a:tailEnd/>
              </a:ln>
            </p:spPr>
            <p:txBody>
              <a:bodyPr/>
              <a:lstStyle/>
              <a:p>
                <a:pPr>
                  <a:defRPr/>
                </a:pPr>
                <a:endParaRPr lang="en-GB" dirty="0">
                  <a:solidFill>
                    <a:srgbClr val="000000"/>
                  </a:solidFill>
                  <a:latin typeface="Arial" pitchFamily="34" charset="0"/>
                  <a:cs typeface="Arial" pitchFamily="34" charset="0"/>
                </a:endParaRPr>
              </a:p>
            </p:txBody>
          </p:sp>
          <p:sp>
            <p:nvSpPr>
              <p:cNvPr id="14" name="Freeform 56"/>
              <p:cNvSpPr>
                <a:spLocks/>
              </p:cNvSpPr>
              <p:nvPr/>
            </p:nvSpPr>
            <p:spPr bwMode="auto">
              <a:xfrm>
                <a:off x="2683" y="1564"/>
                <a:ext cx="261" cy="1016"/>
              </a:xfrm>
              <a:custGeom>
                <a:avLst/>
                <a:gdLst>
                  <a:gd name="T0" fmla="*/ 0 w 179"/>
                  <a:gd name="T1" fmla="*/ 1960 h 696"/>
                  <a:gd name="T2" fmla="*/ 130 w 179"/>
                  <a:gd name="T3" fmla="*/ 2165 h 696"/>
                  <a:gd name="T4" fmla="*/ 432 w 179"/>
                  <a:gd name="T5" fmla="*/ 980 h 696"/>
                  <a:gd name="T6" fmla="*/ 283 w 179"/>
                  <a:gd name="T7" fmla="*/ 196 h 696"/>
                  <a:gd name="T8" fmla="*/ 198 w 179"/>
                  <a:gd name="T9" fmla="*/ 0 h 696"/>
                  <a:gd name="T10" fmla="*/ 0 w 179"/>
                  <a:gd name="T11" fmla="*/ 1960 h 696"/>
                  <a:gd name="T12" fmla="*/ 0 60000 65536"/>
                  <a:gd name="T13" fmla="*/ 0 60000 65536"/>
                  <a:gd name="T14" fmla="*/ 0 60000 65536"/>
                  <a:gd name="T15" fmla="*/ 0 60000 65536"/>
                  <a:gd name="T16" fmla="*/ 0 60000 65536"/>
                  <a:gd name="T17" fmla="*/ 0 60000 65536"/>
                  <a:gd name="T18" fmla="*/ 0 w 179"/>
                  <a:gd name="T19" fmla="*/ 0 h 696"/>
                  <a:gd name="T20" fmla="*/ 179 w 179"/>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79" h="696">
                    <a:moveTo>
                      <a:pt x="0" y="630"/>
                    </a:moveTo>
                    <a:cubicBezTo>
                      <a:pt x="19" y="659"/>
                      <a:pt x="42" y="696"/>
                      <a:pt x="42" y="696"/>
                    </a:cubicBezTo>
                    <a:cubicBezTo>
                      <a:pt x="42" y="696"/>
                      <a:pt x="134" y="518"/>
                      <a:pt x="139" y="315"/>
                    </a:cubicBezTo>
                    <a:cubicBezTo>
                      <a:pt x="146" y="172"/>
                      <a:pt x="91" y="63"/>
                      <a:pt x="91" y="63"/>
                    </a:cubicBezTo>
                    <a:cubicBezTo>
                      <a:pt x="64" y="0"/>
                      <a:pt x="64" y="0"/>
                      <a:pt x="64" y="0"/>
                    </a:cubicBezTo>
                    <a:cubicBezTo>
                      <a:pt x="64" y="0"/>
                      <a:pt x="179" y="245"/>
                      <a:pt x="0" y="630"/>
                    </a:cubicBezTo>
                    <a:close/>
                  </a:path>
                </a:pathLst>
              </a:custGeom>
              <a:gradFill rotWithShape="1">
                <a:gsLst>
                  <a:gs pos="0">
                    <a:srgbClr val="0061B3"/>
                  </a:gs>
                  <a:gs pos="50000">
                    <a:srgbClr val="003D70"/>
                  </a:gs>
                  <a:gs pos="100000">
                    <a:srgbClr val="0061B3"/>
                  </a:gs>
                </a:gsLst>
                <a:lin ang="2700000" scaled="1"/>
              </a:gradFill>
              <a:ln w="9525">
                <a:noFill/>
                <a:round/>
                <a:headEnd/>
                <a:tailEnd/>
              </a:ln>
            </p:spPr>
            <p:txBody>
              <a:bodyPr/>
              <a:lstStyle/>
              <a:p>
                <a:endParaRPr lang="en-GB">
                  <a:solidFill>
                    <a:srgbClr val="000000"/>
                  </a:solidFill>
                </a:endParaRPr>
              </a:p>
            </p:txBody>
          </p:sp>
          <p:sp>
            <p:nvSpPr>
              <p:cNvPr id="15" name="Freeform 57"/>
              <p:cNvSpPr>
                <a:spLocks/>
              </p:cNvSpPr>
              <p:nvPr/>
            </p:nvSpPr>
            <p:spPr bwMode="auto">
              <a:xfrm>
                <a:off x="775" y="1187"/>
                <a:ext cx="1606" cy="826"/>
              </a:xfrm>
              <a:custGeom>
                <a:avLst/>
                <a:gdLst>
                  <a:gd name="T0" fmla="*/ 2705 w 1100"/>
                  <a:gd name="T1" fmla="*/ 406 h 565"/>
                  <a:gd name="T2" fmla="*/ 0 w 1100"/>
                  <a:gd name="T3" fmla="*/ 1610 h 565"/>
                  <a:gd name="T4" fmla="*/ 168 w 1100"/>
                  <a:gd name="T5" fmla="*/ 1766 h 565"/>
                  <a:gd name="T6" fmla="*/ 2694 w 1100"/>
                  <a:gd name="T7" fmla="*/ 582 h 565"/>
                  <a:gd name="T8" fmla="*/ 3424 w 1100"/>
                  <a:gd name="T9" fmla="*/ 1083 h 565"/>
                  <a:gd name="T10" fmla="*/ 2705 w 1100"/>
                  <a:gd name="T11" fmla="*/ 406 h 565"/>
                  <a:gd name="T12" fmla="*/ 0 60000 65536"/>
                  <a:gd name="T13" fmla="*/ 0 60000 65536"/>
                  <a:gd name="T14" fmla="*/ 0 60000 65536"/>
                  <a:gd name="T15" fmla="*/ 0 60000 65536"/>
                  <a:gd name="T16" fmla="*/ 0 60000 65536"/>
                  <a:gd name="T17" fmla="*/ 0 60000 65536"/>
                  <a:gd name="T18" fmla="*/ 0 w 1100"/>
                  <a:gd name="T19" fmla="*/ 0 h 565"/>
                  <a:gd name="T20" fmla="*/ 1100 w 110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100" h="565">
                    <a:moveTo>
                      <a:pt x="869" y="130"/>
                    </a:moveTo>
                    <a:cubicBezTo>
                      <a:pt x="355" y="0"/>
                      <a:pt x="0" y="515"/>
                      <a:pt x="0" y="515"/>
                    </a:cubicBezTo>
                    <a:cubicBezTo>
                      <a:pt x="0" y="515"/>
                      <a:pt x="0" y="515"/>
                      <a:pt x="54" y="565"/>
                    </a:cubicBezTo>
                    <a:cubicBezTo>
                      <a:pt x="279" y="285"/>
                      <a:pt x="580" y="120"/>
                      <a:pt x="866" y="186"/>
                    </a:cubicBezTo>
                    <a:cubicBezTo>
                      <a:pt x="1050" y="226"/>
                      <a:pt x="1100" y="347"/>
                      <a:pt x="1100" y="347"/>
                    </a:cubicBezTo>
                    <a:cubicBezTo>
                      <a:pt x="1084" y="303"/>
                      <a:pt x="1043" y="192"/>
                      <a:pt x="869" y="130"/>
                    </a:cubicBezTo>
                    <a:close/>
                  </a:path>
                </a:pathLst>
              </a:custGeom>
              <a:gradFill rotWithShape="1">
                <a:gsLst>
                  <a:gs pos="0">
                    <a:srgbClr val="0061B3"/>
                  </a:gs>
                  <a:gs pos="50000">
                    <a:srgbClr val="003D70"/>
                  </a:gs>
                  <a:gs pos="100000">
                    <a:srgbClr val="0061B3"/>
                  </a:gs>
                </a:gsLst>
                <a:lin ang="2700000" scaled="1"/>
              </a:gradFill>
              <a:ln w="9525">
                <a:noFill/>
                <a:round/>
                <a:headEnd/>
                <a:tailEnd/>
              </a:ln>
            </p:spPr>
            <p:txBody>
              <a:bodyPr/>
              <a:lstStyle/>
              <a:p>
                <a:endParaRPr lang="en-GB">
                  <a:solidFill>
                    <a:srgbClr val="000000"/>
                  </a:solidFill>
                </a:endParaRPr>
              </a:p>
            </p:txBody>
          </p:sp>
          <p:sp>
            <p:nvSpPr>
              <p:cNvPr id="16" name="Freeform 58"/>
              <p:cNvSpPr>
                <a:spLocks/>
              </p:cNvSpPr>
              <p:nvPr/>
            </p:nvSpPr>
            <p:spPr bwMode="auto">
              <a:xfrm>
                <a:off x="2303" y="2376"/>
                <a:ext cx="440" cy="204"/>
              </a:xfrm>
              <a:custGeom>
                <a:avLst/>
                <a:gdLst>
                  <a:gd name="T0" fmla="*/ 0 w 469"/>
                  <a:gd name="T1" fmla="*/ 0 h 218"/>
                  <a:gd name="T2" fmla="*/ 334 w 469"/>
                  <a:gd name="T3" fmla="*/ 95 h 218"/>
                  <a:gd name="T4" fmla="*/ 387 w 469"/>
                  <a:gd name="T5" fmla="*/ 179 h 218"/>
                  <a:gd name="T6" fmla="*/ 60 w 469"/>
                  <a:gd name="T7" fmla="*/ 82 h 218"/>
                  <a:gd name="T8" fmla="*/ 0 w 469"/>
                  <a:gd name="T9" fmla="*/ 0 h 218"/>
                  <a:gd name="T10" fmla="*/ 0 60000 65536"/>
                  <a:gd name="T11" fmla="*/ 0 60000 65536"/>
                  <a:gd name="T12" fmla="*/ 0 60000 65536"/>
                  <a:gd name="T13" fmla="*/ 0 60000 65536"/>
                  <a:gd name="T14" fmla="*/ 0 60000 65536"/>
                  <a:gd name="T15" fmla="*/ 0 w 469"/>
                  <a:gd name="T16" fmla="*/ 0 h 218"/>
                  <a:gd name="T17" fmla="*/ 469 w 469"/>
                  <a:gd name="T18" fmla="*/ 218 h 218"/>
                </a:gdLst>
                <a:ahLst/>
                <a:cxnLst>
                  <a:cxn ang="T10">
                    <a:pos x="T0" y="T1"/>
                  </a:cxn>
                  <a:cxn ang="T11">
                    <a:pos x="T2" y="T3"/>
                  </a:cxn>
                  <a:cxn ang="T12">
                    <a:pos x="T4" y="T5"/>
                  </a:cxn>
                  <a:cxn ang="T13">
                    <a:pos x="T6" y="T7"/>
                  </a:cxn>
                  <a:cxn ang="T14">
                    <a:pos x="T8" y="T9"/>
                  </a:cxn>
                </a:cxnLst>
                <a:rect l="T15" t="T16" r="T17" b="T18"/>
                <a:pathLst>
                  <a:path w="469" h="218">
                    <a:moveTo>
                      <a:pt x="0" y="0"/>
                    </a:moveTo>
                    <a:lnTo>
                      <a:pt x="404" y="115"/>
                    </a:lnTo>
                    <a:lnTo>
                      <a:pt x="469" y="218"/>
                    </a:lnTo>
                    <a:lnTo>
                      <a:pt x="73" y="100"/>
                    </a:lnTo>
                    <a:lnTo>
                      <a:pt x="0" y="0"/>
                    </a:lnTo>
                    <a:close/>
                  </a:path>
                </a:pathLst>
              </a:custGeom>
              <a:solidFill>
                <a:srgbClr val="275881"/>
              </a:solidFill>
              <a:ln w="9525">
                <a:noFill/>
                <a:round/>
                <a:headEnd/>
                <a:tailEnd/>
              </a:ln>
            </p:spPr>
            <p:txBody>
              <a:bodyPr/>
              <a:lstStyle/>
              <a:p>
                <a:endParaRPr lang="en-GB">
                  <a:solidFill>
                    <a:srgbClr val="000000"/>
                  </a:solidFill>
                </a:endParaRPr>
              </a:p>
            </p:txBody>
          </p:sp>
          <p:sp>
            <p:nvSpPr>
              <p:cNvPr id="17" name="Freeform 59"/>
              <p:cNvSpPr>
                <a:spLocks/>
              </p:cNvSpPr>
              <p:nvPr/>
            </p:nvSpPr>
            <p:spPr bwMode="auto">
              <a:xfrm>
                <a:off x="606" y="1890"/>
                <a:ext cx="249" cy="123"/>
              </a:xfrm>
              <a:custGeom>
                <a:avLst/>
                <a:gdLst>
                  <a:gd name="T0" fmla="*/ 151 w 264"/>
                  <a:gd name="T1" fmla="*/ 44 h 131"/>
                  <a:gd name="T2" fmla="*/ 222 w 264"/>
                  <a:gd name="T3" fmla="*/ 108 h 131"/>
                  <a:gd name="T4" fmla="*/ 70 w 264"/>
                  <a:gd name="T5" fmla="*/ 65 h 131"/>
                  <a:gd name="T6" fmla="*/ 0 w 264"/>
                  <a:gd name="T7" fmla="*/ 0 h 131"/>
                  <a:gd name="T8" fmla="*/ 151 w 264"/>
                  <a:gd name="T9" fmla="*/ 44 h 131"/>
                  <a:gd name="T10" fmla="*/ 0 60000 65536"/>
                  <a:gd name="T11" fmla="*/ 0 60000 65536"/>
                  <a:gd name="T12" fmla="*/ 0 60000 65536"/>
                  <a:gd name="T13" fmla="*/ 0 60000 65536"/>
                  <a:gd name="T14" fmla="*/ 0 60000 65536"/>
                  <a:gd name="T15" fmla="*/ 0 w 264"/>
                  <a:gd name="T16" fmla="*/ 0 h 131"/>
                  <a:gd name="T17" fmla="*/ 264 w 264"/>
                  <a:gd name="T18" fmla="*/ 131 h 131"/>
                </a:gdLst>
                <a:ahLst/>
                <a:cxnLst>
                  <a:cxn ang="T10">
                    <a:pos x="T0" y="T1"/>
                  </a:cxn>
                  <a:cxn ang="T11">
                    <a:pos x="T2" y="T3"/>
                  </a:cxn>
                  <a:cxn ang="T12">
                    <a:pos x="T4" y="T5"/>
                  </a:cxn>
                  <a:cxn ang="T13">
                    <a:pos x="T6" y="T7"/>
                  </a:cxn>
                  <a:cxn ang="T14">
                    <a:pos x="T8" y="T9"/>
                  </a:cxn>
                </a:cxnLst>
                <a:rect l="T15" t="T16" r="T17" b="T18"/>
                <a:pathLst>
                  <a:path w="264" h="131">
                    <a:moveTo>
                      <a:pt x="180" y="53"/>
                    </a:moveTo>
                    <a:lnTo>
                      <a:pt x="264" y="131"/>
                    </a:lnTo>
                    <a:lnTo>
                      <a:pt x="83" y="78"/>
                    </a:lnTo>
                    <a:lnTo>
                      <a:pt x="0" y="0"/>
                    </a:lnTo>
                    <a:lnTo>
                      <a:pt x="180" y="53"/>
                    </a:lnTo>
                    <a:close/>
                  </a:path>
                </a:pathLst>
              </a:custGeom>
              <a:solidFill>
                <a:srgbClr val="275881"/>
              </a:solidFill>
              <a:ln w="9525">
                <a:noFill/>
                <a:round/>
                <a:headEnd/>
                <a:tailEnd/>
              </a:ln>
            </p:spPr>
            <p:txBody>
              <a:bodyPr/>
              <a:lstStyle/>
              <a:p>
                <a:endParaRPr lang="en-GB">
                  <a:solidFill>
                    <a:srgbClr val="000000"/>
                  </a:solidFill>
                </a:endParaRPr>
              </a:p>
            </p:txBody>
          </p:sp>
        </p:grpSp>
      </p:grpSp>
      <p:sp>
        <p:nvSpPr>
          <p:cNvPr id="24" name="Line 29"/>
          <p:cNvSpPr>
            <a:spLocks noChangeShapeType="1"/>
          </p:cNvSpPr>
          <p:nvPr/>
        </p:nvSpPr>
        <p:spPr bwMode="auto">
          <a:xfrm rot="21307710" flipH="1">
            <a:off x="1674813" y="4178300"/>
            <a:ext cx="465137" cy="627063"/>
          </a:xfrm>
          <a:prstGeom prst="line">
            <a:avLst/>
          </a:prstGeom>
          <a:noFill/>
          <a:ln w="76200">
            <a:solidFill>
              <a:srgbClr val="777777"/>
            </a:solidFill>
            <a:round/>
            <a:headEnd/>
            <a:tailEnd type="triangle" w="med" len="med"/>
          </a:ln>
        </p:spPr>
        <p:txBody>
          <a:bodyPr/>
          <a:lstStyle/>
          <a:p>
            <a:endParaRPr lang="tr-TR">
              <a:solidFill>
                <a:srgbClr val="000000"/>
              </a:solidFill>
            </a:endParaRPr>
          </a:p>
        </p:txBody>
      </p:sp>
      <p:sp>
        <p:nvSpPr>
          <p:cNvPr id="25" name="Line 30"/>
          <p:cNvSpPr>
            <a:spLocks noChangeShapeType="1"/>
          </p:cNvSpPr>
          <p:nvPr/>
        </p:nvSpPr>
        <p:spPr bwMode="auto">
          <a:xfrm rot="21307710" flipV="1">
            <a:off x="2589213" y="2632075"/>
            <a:ext cx="392112" cy="584200"/>
          </a:xfrm>
          <a:prstGeom prst="line">
            <a:avLst/>
          </a:prstGeom>
          <a:noFill/>
          <a:ln w="76200">
            <a:solidFill>
              <a:srgbClr val="275881"/>
            </a:solidFill>
            <a:round/>
            <a:headEnd/>
            <a:tailEnd type="triangle" w="med" len="med"/>
          </a:ln>
        </p:spPr>
        <p:txBody>
          <a:bodyPr/>
          <a:lstStyle/>
          <a:p>
            <a:endParaRPr lang="tr-TR">
              <a:solidFill>
                <a:srgbClr val="000000"/>
              </a:solidFill>
            </a:endParaRPr>
          </a:p>
        </p:txBody>
      </p:sp>
      <p:sp>
        <p:nvSpPr>
          <p:cNvPr id="26" name="Text Box 31"/>
          <p:cNvSpPr txBox="1">
            <a:spLocks noChangeArrowheads="1"/>
          </p:cNvSpPr>
          <p:nvPr/>
        </p:nvSpPr>
        <p:spPr bwMode="auto">
          <a:xfrm>
            <a:off x="1499461" y="3397250"/>
            <a:ext cx="1760418" cy="523220"/>
          </a:xfrm>
          <a:prstGeom prst="rect">
            <a:avLst/>
          </a:prstGeom>
          <a:noFill/>
          <a:ln w="9525">
            <a:noFill/>
            <a:miter lim="800000"/>
            <a:headEnd/>
            <a:tailEnd/>
          </a:ln>
        </p:spPr>
        <p:txBody>
          <a:bodyPr wrap="none">
            <a:spAutoFit/>
          </a:bodyPr>
          <a:lstStyle/>
          <a:p>
            <a:pPr algn="ctr"/>
            <a:r>
              <a:rPr lang="tr-TR" sz="2800" b="1" dirty="0" smtClean="0">
                <a:solidFill>
                  <a:srgbClr val="777777"/>
                </a:solidFill>
                <a:latin typeface="Agency FB" pitchFamily="34" charset="0"/>
                <a:cs typeface="Calibri" pitchFamily="34" charset="0"/>
              </a:rPr>
              <a:t>Zararlı Etken</a:t>
            </a:r>
            <a:endParaRPr lang="en-GB" sz="2800" b="1" dirty="0">
              <a:solidFill>
                <a:srgbClr val="777777"/>
              </a:solidFill>
              <a:latin typeface="Agency FB" pitchFamily="34" charset="0"/>
              <a:cs typeface="Calibri" pitchFamily="34" charset="0"/>
            </a:endParaRPr>
          </a:p>
        </p:txBody>
      </p:sp>
      <p:sp>
        <p:nvSpPr>
          <p:cNvPr id="2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 name="Rectangle 55"/>
          <p:cNvSpPr>
            <a:spLocks noChangeArrowheads="1"/>
          </p:cNvSpPr>
          <p:nvPr/>
        </p:nvSpPr>
        <p:spPr bwMode="gray">
          <a:xfrm>
            <a:off x="5100638" y="1555750"/>
            <a:ext cx="3713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dirty="0" smtClean="0">
                <a:solidFill>
                  <a:srgbClr val="FFFFFF"/>
                </a:solidFill>
                <a:latin typeface="Calibri" pitchFamily="34" charset="0"/>
                <a:cs typeface="Calibri" pitchFamily="34" charset="0"/>
              </a:rPr>
              <a:t>Kaç</a:t>
            </a:r>
            <a:endParaRPr lang="en-GB" sz="2000" b="1" dirty="0">
              <a:solidFill>
                <a:srgbClr val="FFFFFF"/>
              </a:solidFill>
              <a:latin typeface="Calibri" pitchFamily="34" charset="0"/>
              <a:cs typeface="Calibri" pitchFamily="34" charset="0"/>
            </a:endParaRPr>
          </a:p>
        </p:txBody>
      </p:sp>
      <p:sp>
        <p:nvSpPr>
          <p:cNvPr id="29" name="Rectangle 5"/>
          <p:cNvSpPr>
            <a:spLocks noChangeArrowheads="1"/>
          </p:cNvSpPr>
          <p:nvPr/>
        </p:nvSpPr>
        <p:spPr bwMode="gray">
          <a:xfrm>
            <a:off x="5100638" y="1916113"/>
            <a:ext cx="3713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Bilinç durumunda uyanıklık artar,</a:t>
            </a:r>
          </a:p>
          <a:p>
            <a:pPr marL="190500" indent="-190500">
              <a:lnSpc>
                <a:spcPct val="90000"/>
              </a:lnSpc>
              <a:spcAft>
                <a:spcPct val="2000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Kaygı düzeyi yükselir,</a:t>
            </a:r>
          </a:p>
          <a:p>
            <a:pPr marL="190500" indent="-190500">
              <a:lnSpc>
                <a:spcPct val="90000"/>
              </a:lnSpc>
              <a:spcAft>
                <a:spcPct val="2000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Sempatik aktivite artar,</a:t>
            </a:r>
          </a:p>
          <a:p>
            <a:pPr marL="190500" indent="-190500">
              <a:lnSpc>
                <a:spcPct val="90000"/>
              </a:lnSpc>
              <a:spcAft>
                <a:spcPct val="2000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Adrenalin düzeyi yükselir.</a:t>
            </a:r>
          </a:p>
          <a:p>
            <a:pPr marL="190500" indent="-190500">
              <a:lnSpc>
                <a:spcPct val="90000"/>
              </a:lnSpc>
              <a:spcAft>
                <a:spcPct val="2000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p:txBody>
      </p:sp>
      <p:sp>
        <p:nvSpPr>
          <p:cNvPr id="30" name="Rectangle 58"/>
          <p:cNvSpPr>
            <a:spLocks noChangeArrowheads="1"/>
          </p:cNvSpPr>
          <p:nvPr/>
        </p:nvSpPr>
        <p:spPr bwMode="gray">
          <a:xfrm>
            <a:off x="5100638" y="3752850"/>
            <a:ext cx="3713162" cy="360363"/>
          </a:xfrm>
          <a:prstGeom prst="rect">
            <a:avLst/>
          </a:prstGeom>
          <a:gradFill rotWithShape="1">
            <a:gsLst>
              <a:gs pos="0">
                <a:srgbClr val="C6C7C8"/>
              </a:gs>
              <a:gs pos="100000">
                <a:srgbClr val="C6C7C8">
                  <a:gamma/>
                  <a:shade val="46275"/>
                  <a:invGamma/>
                </a:srgbClr>
              </a:gs>
            </a:gsLst>
            <a:lin ang="5400000" scaled="1"/>
          </a:gra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dirty="0" smtClean="0">
                <a:solidFill>
                  <a:srgbClr val="FFFFFF"/>
                </a:solidFill>
                <a:latin typeface="Calibri" pitchFamily="34" charset="0"/>
                <a:cs typeface="Calibri" pitchFamily="34" charset="0"/>
              </a:rPr>
              <a:t>Savaş</a:t>
            </a:r>
            <a:endParaRPr lang="en-GB" sz="2000" b="1" dirty="0">
              <a:solidFill>
                <a:srgbClr val="FFFFFF"/>
              </a:solidFill>
              <a:latin typeface="Calibri" pitchFamily="34" charset="0"/>
              <a:cs typeface="Calibri" pitchFamily="34" charset="0"/>
            </a:endParaRPr>
          </a:p>
        </p:txBody>
      </p:sp>
      <p:sp>
        <p:nvSpPr>
          <p:cNvPr id="31" name="Rectangle 5"/>
          <p:cNvSpPr>
            <a:spLocks noChangeArrowheads="1"/>
          </p:cNvSpPr>
          <p:nvPr/>
        </p:nvSpPr>
        <p:spPr bwMode="gray">
          <a:xfrm>
            <a:off x="5100638" y="4113213"/>
            <a:ext cx="3713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pPr>
            <a:r>
              <a:rPr lang="tr-TR" sz="1600" i="1" dirty="0" smtClean="0">
                <a:solidFill>
                  <a:srgbClr val="000000"/>
                </a:solidFill>
                <a:latin typeface="Calibri" pitchFamily="34" charset="0"/>
                <a:cs typeface="Calibri" pitchFamily="34" charset="0"/>
              </a:rPr>
              <a:t>Tehlike döneminde kaygı düzeyi artar,</a:t>
            </a:r>
          </a:p>
          <a:p>
            <a:pPr marL="190500" indent="-190500">
              <a:lnSpc>
                <a:spcPct val="90000"/>
              </a:lnSpc>
              <a:spcAft>
                <a:spcPct val="20000"/>
              </a:spcAft>
              <a:buClr>
                <a:srgbClr val="292929"/>
              </a:buClr>
              <a:buFont typeface="Wingdings" pitchFamily="2" charset="2"/>
              <a:buChar char="§"/>
            </a:pPr>
            <a:r>
              <a:rPr lang="tr-TR" sz="1600" i="1" dirty="0" smtClean="0">
                <a:solidFill>
                  <a:srgbClr val="000000"/>
                </a:solidFill>
                <a:latin typeface="Calibri" pitchFamily="34" charset="0"/>
                <a:cs typeface="Calibri" pitchFamily="34" charset="0"/>
              </a:rPr>
              <a:t>Endişe, karamsarlık, öfke, korku, sinirlilik ve tedirginlik artar,</a:t>
            </a:r>
          </a:p>
          <a:p>
            <a:pPr marL="190500" indent="-190500">
              <a:lnSpc>
                <a:spcPct val="90000"/>
              </a:lnSpc>
              <a:spcAft>
                <a:spcPct val="20000"/>
              </a:spcAft>
              <a:buClr>
                <a:srgbClr val="292929"/>
              </a:buClr>
              <a:buFont typeface="Wingdings" pitchFamily="2" charset="2"/>
              <a:buChar char="§"/>
            </a:pPr>
            <a:r>
              <a:rPr lang="tr-TR" sz="1600" i="1" dirty="0" smtClean="0">
                <a:solidFill>
                  <a:srgbClr val="000000"/>
                </a:solidFill>
                <a:latin typeface="Calibri" pitchFamily="34" charset="0"/>
                <a:cs typeface="Calibri" pitchFamily="34" charset="0"/>
              </a:rPr>
              <a:t>Bilişsel işlevler olumsuz yönde etkilenir.</a:t>
            </a:r>
          </a:p>
        </p:txBody>
      </p:sp>
      <p:sp>
        <p:nvSpPr>
          <p:cNvPr id="3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33" name="Picture 2" descr="C:\Users\ahmet\Desktop\Kurum tanıtımı\shield and swo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451" y="4345849"/>
            <a:ext cx="1121070" cy="11210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ahmet\Desktop\spring-jogger-follow-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450" y="1890713"/>
            <a:ext cx="1301750" cy="130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0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00"/>
                                        <p:tgtEl>
                                          <p:spTgt spid="28"/>
                                        </p:tgtEl>
                                      </p:cBhvr>
                                    </p:animEffect>
                                  </p:childTnLst>
                                </p:cTn>
                              </p:par>
                            </p:childTnLst>
                          </p:cTn>
                        </p:par>
                        <p:par>
                          <p:cTn id="22" fill="hold">
                            <p:stCondLst>
                              <p:cond delay="1200"/>
                            </p:stCondLst>
                            <p:childTnLst>
                              <p:par>
                                <p:cTn id="23" presetID="22"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200"/>
                                        <p:tgtEl>
                                          <p:spTgt spid="29"/>
                                        </p:tgtEl>
                                      </p:cBhvr>
                                    </p:animEffect>
                                  </p:childTnLst>
                                </p:cTn>
                              </p:par>
                            </p:childTnLst>
                          </p:cTn>
                        </p:par>
                        <p:par>
                          <p:cTn id="26" fill="hold">
                            <p:stCondLst>
                              <p:cond delay="14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1900"/>
                            </p:stCondLst>
                            <p:childTnLst>
                              <p:par>
                                <p:cTn id="31" presetID="22" presetClass="entr" presetSubtype="1"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200"/>
                                        <p:tgtEl>
                                          <p:spTgt spid="30"/>
                                        </p:tgtEl>
                                      </p:cBhvr>
                                    </p:animEffect>
                                  </p:childTnLst>
                                </p:cTn>
                              </p:par>
                            </p:childTnLst>
                          </p:cTn>
                        </p:par>
                        <p:par>
                          <p:cTn id="34" fill="hold">
                            <p:stCondLst>
                              <p:cond delay="2100"/>
                            </p:stCondLst>
                            <p:childTnLst>
                              <p:par>
                                <p:cTn id="35" presetID="22" presetClass="entr" presetSubtype="1"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2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8" grpId="0" animBg="1"/>
      <p:bldP spid="29" grpId="0" animBg="1"/>
      <p:bldP spid="30"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noChangeArrowheads="1"/>
          </p:cNvSpPr>
          <p:nvPr/>
        </p:nvSpPr>
        <p:spPr bwMode="auto">
          <a:xfrm>
            <a:off x="172005" y="264071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Stresten Korunma</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 Yolları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975" y="402338"/>
            <a:ext cx="2833984"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20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3401" y="-467182"/>
            <a:ext cx="9144000" cy="5948363"/>
            <a:chOff x="0" y="0"/>
            <a:chExt cx="5760" cy="3747"/>
          </a:xfrm>
        </p:grpSpPr>
        <p:sp>
          <p:nvSpPr>
            <p:cNvPr id="10035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10035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cs typeface="Arial" pitchFamily="34" charset="0"/>
              </a:endParaRPr>
            </a:p>
          </p:txBody>
        </p:sp>
        <p:sp>
          <p:nvSpPr>
            <p:cNvPr id="100357"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100358"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grpSp>
      <p:pic>
        <p:nvPicPr>
          <p:cNvPr id="100360" name="Picture 9"/>
          <p:cNvPicPr>
            <a:picLocks noChangeAspect="1" noChangeArrowheads="1"/>
          </p:cNvPicPr>
          <p:nvPr/>
        </p:nvPicPr>
        <p:blipFill>
          <a:blip r:embed="rId2" cstate="print"/>
          <a:srcRect/>
          <a:stretch>
            <a:fillRect/>
          </a:stretch>
        </p:blipFill>
        <p:spPr bwMode="gray">
          <a:xfrm>
            <a:off x="2278063" y="4903788"/>
            <a:ext cx="4679950" cy="438150"/>
          </a:xfrm>
          <a:prstGeom prst="rect">
            <a:avLst/>
          </a:prstGeom>
          <a:noFill/>
          <a:ln w="9525">
            <a:noFill/>
            <a:miter lim="800000"/>
            <a:headEnd/>
            <a:tailEnd/>
          </a:ln>
        </p:spPr>
      </p:pic>
      <p:grpSp>
        <p:nvGrpSpPr>
          <p:cNvPr id="3" name="Group 62"/>
          <p:cNvGrpSpPr>
            <a:grpSpLocks/>
          </p:cNvGrpSpPr>
          <p:nvPr/>
        </p:nvGrpSpPr>
        <p:grpSpPr bwMode="auto">
          <a:xfrm>
            <a:off x="2967038" y="2170113"/>
            <a:ext cx="3248025" cy="3055937"/>
            <a:chOff x="1869" y="1671"/>
            <a:chExt cx="2046" cy="1925"/>
          </a:xfrm>
        </p:grpSpPr>
        <p:sp>
          <p:nvSpPr>
            <p:cNvPr id="100362" name="Freeform 31"/>
            <p:cNvSpPr>
              <a:spLocks/>
            </p:cNvSpPr>
            <p:nvPr/>
          </p:nvSpPr>
          <p:spPr bwMode="gray">
            <a:xfrm>
              <a:off x="2127" y="2069"/>
              <a:ext cx="750" cy="1312"/>
            </a:xfrm>
            <a:custGeom>
              <a:avLst/>
              <a:gdLst>
                <a:gd name="T0" fmla="*/ 0 w 1859"/>
                <a:gd name="T1" fmla="*/ 0 h 3212"/>
                <a:gd name="T2" fmla="*/ 0 w 1859"/>
                <a:gd name="T3" fmla="*/ 1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69A2E1">
                    <a:gamma/>
                    <a:shade val="66275"/>
                    <a:invGamma/>
                  </a:srgbClr>
                </a:gs>
                <a:gs pos="100000">
                  <a:srgbClr val="69A2E1"/>
                </a:gs>
              </a:gsLst>
              <a:lin ang="18900000" scaled="1"/>
            </a:gradFill>
            <a:ln w="9525">
              <a:solidFill>
                <a:srgbClr val="919191"/>
              </a:solidFill>
              <a:miter lim="800000"/>
              <a:headEnd/>
              <a:tailEnd/>
            </a:ln>
          </p:spPr>
          <p:txBody>
            <a:bodyPr wrap="none" anchor="ctr"/>
            <a:lstStyle/>
            <a:p>
              <a:endParaRPr lang="tr-TR">
                <a:solidFill>
                  <a:srgbClr val="000000"/>
                </a:solidFill>
              </a:endParaRPr>
            </a:p>
          </p:txBody>
        </p:sp>
        <p:sp>
          <p:nvSpPr>
            <p:cNvPr id="100363" name="Freeform 35"/>
            <p:cNvSpPr>
              <a:spLocks/>
            </p:cNvSpPr>
            <p:nvPr/>
          </p:nvSpPr>
          <p:spPr bwMode="gray">
            <a:xfrm>
              <a:off x="2137" y="2797"/>
              <a:ext cx="1505" cy="591"/>
            </a:xfrm>
            <a:custGeom>
              <a:avLst/>
              <a:gdLst>
                <a:gd name="T0" fmla="*/ 0 w 3730"/>
                <a:gd name="T1" fmla="*/ 0 h 1448"/>
                <a:gd name="T2" fmla="*/ 0 w 3730"/>
                <a:gd name="T3" fmla="*/ 0 h 1448"/>
                <a:gd name="T4" fmla="*/ 1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2A79D0">
                    <a:gamma/>
                    <a:shade val="66275"/>
                    <a:invGamma/>
                  </a:srgbClr>
                </a:gs>
                <a:gs pos="100000">
                  <a:srgbClr val="2A79D0"/>
                </a:gs>
              </a:gsLst>
              <a:lin ang="18900000" scaled="1"/>
            </a:gradFill>
            <a:ln w="9525" cap="flat" cmpd="sng">
              <a:solidFill>
                <a:srgbClr val="919191"/>
              </a:solidFill>
              <a:prstDash val="solid"/>
              <a:miter lim="800000"/>
              <a:headEnd type="none" w="med" len="med"/>
              <a:tailEnd type="none" w="med" len="med"/>
            </a:ln>
            <a:effectLst/>
          </p:spPr>
          <p:txBody>
            <a:bodyPr wrap="none" anchor="ctr"/>
            <a:lstStyle/>
            <a:p>
              <a:endParaRPr lang="tr-TR">
                <a:solidFill>
                  <a:srgbClr val="000000"/>
                </a:solidFill>
              </a:endParaRPr>
            </a:p>
          </p:txBody>
        </p:sp>
        <p:sp>
          <p:nvSpPr>
            <p:cNvPr id="40999" name="Freeform 39"/>
            <p:cNvSpPr>
              <a:spLocks/>
            </p:cNvSpPr>
            <p:nvPr/>
          </p:nvSpPr>
          <p:spPr bwMode="gray">
            <a:xfrm>
              <a:off x="2886" y="2072"/>
              <a:ext cx="760" cy="1313"/>
            </a:xfrm>
            <a:custGeom>
              <a:avLst/>
              <a:gdLst>
                <a:gd name="T0" fmla="*/ 1871 w 1871"/>
                <a:gd name="T1" fmla="*/ 3220 h 3220"/>
                <a:gd name="T2" fmla="*/ 0 w 1871"/>
                <a:gd name="T3" fmla="*/ 0 h 3220"/>
                <a:gd name="T4" fmla="*/ 0 w 1871"/>
                <a:gd name="T5" fmla="*/ 1770 h 3220"/>
                <a:gd name="T6" fmla="*/ 1871 w 1871"/>
                <a:gd name="T7" fmla="*/ 3220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61B2">
                    <a:gamma/>
                    <a:shade val="66275"/>
                    <a:invGamma/>
                  </a:srgbClr>
                </a:gs>
                <a:gs pos="100000">
                  <a:srgbClr val="0061B2"/>
                </a:gs>
              </a:gsLst>
              <a:lin ang="18900000" scaled="1"/>
            </a:gradFill>
            <a:ln w="9525" cap="flat" cmpd="sng">
              <a:solidFill>
                <a:srgbClr val="919191"/>
              </a:solidFill>
              <a:prstDash val="solid"/>
              <a:miter lim="800000"/>
              <a:headEnd type="none" w="med" len="med"/>
              <a:tailEnd type="none" w="med" len="med"/>
            </a:ln>
            <a:effectLst/>
          </p:spPr>
          <p:txBody>
            <a:bodyPr wrap="none" anchor="ctr"/>
            <a:lstStyle/>
            <a:p>
              <a:endParaRPr lang="tr-TR">
                <a:solidFill>
                  <a:srgbClr val="000000"/>
                </a:solidFill>
              </a:endParaRPr>
            </a:p>
          </p:txBody>
        </p:sp>
        <p:cxnSp>
          <p:nvCxnSpPr>
            <p:cNvPr id="13"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14"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17"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100368" name="Text Box 19"/>
          <p:cNvSpPr txBox="1">
            <a:spLocks noChangeArrowheads="1"/>
          </p:cNvSpPr>
          <p:nvPr/>
        </p:nvSpPr>
        <p:spPr bwMode="gray">
          <a:xfrm>
            <a:off x="5438838" y="2349023"/>
            <a:ext cx="3751262" cy="738664"/>
          </a:xfrm>
          <a:prstGeom prst="rect">
            <a:avLst/>
          </a:prstGeom>
          <a:noFill/>
          <a:ln w="9525">
            <a:noFill/>
            <a:miter lim="800000"/>
            <a:headEnd/>
            <a:tailEnd/>
          </a:ln>
        </p:spPr>
        <p:txBody>
          <a:bodyPr wrap="square" lIns="0" tIns="0" rIns="0" bIns="0">
            <a:spAutoFit/>
          </a:bodyPr>
          <a:lstStyle/>
          <a:p>
            <a:pPr marL="36000" defTabSz="801688">
              <a:spcAft>
                <a:spcPts val="0"/>
              </a:spcAft>
            </a:pPr>
            <a:r>
              <a:rPr lang="tr-TR" sz="1600" b="1" noProof="1" smtClean="0">
                <a:solidFill>
                  <a:srgbClr val="FFFFFF"/>
                </a:solidFill>
                <a:latin typeface="Calibri" pitchFamily="34" charset="0"/>
                <a:cs typeface="Calibri" pitchFamily="34" charset="0"/>
              </a:rPr>
              <a:t>Çalışanlar;</a:t>
            </a:r>
          </a:p>
          <a:p>
            <a:pPr marL="321750" indent="-285750" defTabSz="801688">
              <a:spcAft>
                <a:spcPts val="0"/>
              </a:spcAft>
              <a:buFont typeface="Wingdings" pitchFamily="2" charset="2"/>
              <a:buChar char="v"/>
            </a:pPr>
            <a:r>
              <a:rPr lang="tr-TR" sz="1600" b="1" noProof="1" smtClean="0">
                <a:solidFill>
                  <a:srgbClr val="FFFFFF"/>
                </a:solidFill>
                <a:latin typeface="Calibri" pitchFamily="34" charset="0"/>
                <a:cs typeface="Calibri" pitchFamily="34" charset="0"/>
              </a:rPr>
              <a:t>Çalışanlar</a:t>
            </a:r>
            <a:r>
              <a:rPr lang="tr-TR" sz="1600" noProof="1" smtClean="0">
                <a:solidFill>
                  <a:srgbClr val="FFFFFF"/>
                </a:solidFill>
                <a:latin typeface="Calibri" pitchFamily="34" charset="0"/>
                <a:cs typeface="Calibri" pitchFamily="34" charset="0"/>
              </a:rPr>
              <a:t> işle </a:t>
            </a:r>
            <a:r>
              <a:rPr lang="tr-TR" sz="1600" noProof="1">
                <a:solidFill>
                  <a:srgbClr val="FFFFFF"/>
                </a:solidFill>
                <a:latin typeface="Calibri" pitchFamily="34" charset="0"/>
                <a:cs typeface="Calibri" pitchFamily="34" charset="0"/>
              </a:rPr>
              <a:t>ilgili sorunları tanımlayıp çözmek için </a:t>
            </a:r>
            <a:r>
              <a:rPr lang="tr-TR" sz="1600" b="1" noProof="1" smtClean="0">
                <a:solidFill>
                  <a:srgbClr val="FFFFFF"/>
                </a:solidFill>
                <a:latin typeface="Calibri" pitchFamily="34" charset="0"/>
                <a:cs typeface="Calibri" pitchFamily="34" charset="0"/>
              </a:rPr>
              <a:t>eğitilir</a:t>
            </a:r>
            <a:endParaRPr lang="tr-TR" sz="1600" b="1" noProof="1">
              <a:solidFill>
                <a:srgbClr val="FFFFFF"/>
              </a:solidFill>
              <a:latin typeface="Calibri" pitchFamily="34" charset="0"/>
              <a:cs typeface="Calibri" pitchFamily="34" charset="0"/>
            </a:endParaRPr>
          </a:p>
        </p:txBody>
      </p:sp>
      <p:sp>
        <p:nvSpPr>
          <p:cNvPr id="100371" name="Text Box 14"/>
          <p:cNvSpPr txBox="1">
            <a:spLocks noChangeArrowheads="1"/>
          </p:cNvSpPr>
          <p:nvPr/>
        </p:nvSpPr>
        <p:spPr bwMode="gray">
          <a:xfrm>
            <a:off x="5549901" y="3728133"/>
            <a:ext cx="3105151" cy="492443"/>
          </a:xfrm>
          <a:prstGeom prst="rect">
            <a:avLst/>
          </a:prstGeom>
          <a:noFill/>
          <a:ln w="9525">
            <a:noFill/>
            <a:miter lim="800000"/>
            <a:headEnd/>
            <a:tailEnd/>
          </a:ln>
        </p:spPr>
        <p:txBody>
          <a:bodyPr wrap="square" lIns="0" tIns="0" rIns="0" bIns="0">
            <a:spAutoFit/>
          </a:bodyPr>
          <a:lstStyle/>
          <a:p>
            <a:pPr defTabSz="801688">
              <a:spcAft>
                <a:spcPts val="0"/>
              </a:spcAft>
            </a:pPr>
            <a:r>
              <a:rPr lang="tr-TR" sz="1600" b="1" noProof="1" smtClean="0">
                <a:solidFill>
                  <a:srgbClr val="080808"/>
                </a:solidFill>
                <a:latin typeface="Calibri" pitchFamily="34" charset="0"/>
                <a:cs typeface="Calibri" pitchFamily="34" charset="0"/>
              </a:rPr>
              <a:t>   Çalışma Çevresi;</a:t>
            </a:r>
          </a:p>
          <a:p>
            <a:pPr marL="285750" indent="-285750" algn="ctr" defTabSz="801688">
              <a:spcAft>
                <a:spcPts val="0"/>
              </a:spcAft>
              <a:buFont typeface="Wingdings" pitchFamily="2" charset="2"/>
              <a:buChar char="v"/>
            </a:pPr>
            <a:r>
              <a:rPr lang="tr-TR" sz="1600" noProof="1" smtClean="0">
                <a:solidFill>
                  <a:srgbClr val="080808"/>
                </a:solidFill>
                <a:latin typeface="Calibri" pitchFamily="34" charset="0"/>
                <a:cs typeface="Calibri" pitchFamily="34" charset="0"/>
              </a:rPr>
              <a:t>Kişinin </a:t>
            </a:r>
            <a:r>
              <a:rPr lang="tr-TR" sz="1600" noProof="1">
                <a:solidFill>
                  <a:srgbClr val="080808"/>
                </a:solidFill>
                <a:latin typeface="Calibri" pitchFamily="34" charset="0"/>
                <a:cs typeface="Calibri" pitchFamily="34" charset="0"/>
              </a:rPr>
              <a:t>işyerine uyumu sağlanır</a:t>
            </a:r>
          </a:p>
        </p:txBody>
      </p:sp>
      <p:sp>
        <p:nvSpPr>
          <p:cNvPr id="23" name="Rectangle 31"/>
          <p:cNvSpPr txBox="1">
            <a:spLocks noChangeArrowheads="1"/>
          </p:cNvSpPr>
          <p:nvPr/>
        </p:nvSpPr>
        <p:spPr bwMode="gray">
          <a:xfrm>
            <a:off x="323850"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kern="1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STRESTEN KORUNMA</a:t>
            </a:r>
            <a:endParaRPr lang="en-GB" sz="3200" kern="1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24" name="Text Box 19"/>
          <p:cNvSpPr txBox="1">
            <a:spLocks noChangeArrowheads="1"/>
          </p:cNvSpPr>
          <p:nvPr/>
        </p:nvSpPr>
        <p:spPr bwMode="gray">
          <a:xfrm>
            <a:off x="3059112" y="1943656"/>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solidFill>
                  <a:srgbClr val="FFFFFF"/>
                </a:solidFill>
                <a:latin typeface="Agency FB" pitchFamily="34" charset="0"/>
                <a:cs typeface="Calibri" pitchFamily="34" charset="0"/>
              </a:rPr>
              <a:t>BİRİNCİL KORUMA</a:t>
            </a:r>
            <a:endParaRPr lang="tr-TR" sz="1400" b="1" noProof="1">
              <a:solidFill>
                <a:srgbClr val="FFFFFF"/>
              </a:solidFill>
              <a:latin typeface="Agency FB" pitchFamily="34" charset="0"/>
              <a:cs typeface="Calibri" pitchFamily="34" charset="0"/>
            </a:endParaRPr>
          </a:p>
        </p:txBody>
      </p:sp>
      <p:sp>
        <p:nvSpPr>
          <p:cNvPr id="25" name="Text Box 19"/>
          <p:cNvSpPr txBox="1">
            <a:spLocks noChangeArrowheads="1"/>
          </p:cNvSpPr>
          <p:nvPr/>
        </p:nvSpPr>
        <p:spPr bwMode="gray">
          <a:xfrm>
            <a:off x="1485900" y="5265737"/>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İKİNCİL KORUMA</a:t>
            </a:r>
            <a:endParaRPr lang="tr-TR" sz="1400" b="1" noProof="1">
              <a:latin typeface="Agency FB" pitchFamily="34" charset="0"/>
              <a:cs typeface="Calibri" pitchFamily="34" charset="0"/>
            </a:endParaRPr>
          </a:p>
        </p:txBody>
      </p:sp>
      <p:sp>
        <p:nvSpPr>
          <p:cNvPr id="26" name="Text Box 19"/>
          <p:cNvSpPr txBox="1">
            <a:spLocks noChangeArrowheads="1"/>
          </p:cNvSpPr>
          <p:nvPr/>
        </p:nvSpPr>
        <p:spPr bwMode="gray">
          <a:xfrm>
            <a:off x="4698207" y="5265737"/>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ÜÇÜNCÜL KORUMA</a:t>
            </a:r>
            <a:endParaRPr lang="tr-TR" sz="1400" b="1" noProof="1">
              <a:latin typeface="Agency FB" pitchFamily="34" charset="0"/>
              <a:cs typeface="Calibri" pitchFamily="34" charset="0"/>
            </a:endParaRPr>
          </a:p>
        </p:txBody>
      </p:sp>
      <p:sp>
        <p:nvSpPr>
          <p:cNvPr id="27" name="Text Box 14"/>
          <p:cNvSpPr txBox="1">
            <a:spLocks noChangeArrowheads="1"/>
          </p:cNvSpPr>
          <p:nvPr/>
        </p:nvSpPr>
        <p:spPr bwMode="gray">
          <a:xfrm>
            <a:off x="600012" y="2373838"/>
            <a:ext cx="3105151" cy="1107996"/>
          </a:xfrm>
          <a:prstGeom prst="rect">
            <a:avLst/>
          </a:prstGeom>
          <a:noFill/>
          <a:ln w="9525">
            <a:noFill/>
            <a:miter lim="800000"/>
            <a:headEnd/>
            <a:tailEnd/>
          </a:ln>
        </p:spPr>
        <p:txBody>
          <a:bodyPr wrap="square" lIns="0" tIns="0" rIns="0" bIns="0">
            <a:spAutoFit/>
          </a:bodyPr>
          <a:lstStyle/>
          <a:p>
            <a:pPr defTabSz="801688">
              <a:spcAft>
                <a:spcPts val="0"/>
              </a:spcAft>
            </a:pPr>
            <a:r>
              <a:rPr lang="tr-TR" noProof="1" smtClean="0">
                <a:solidFill>
                  <a:schemeClr val="bg1"/>
                </a:solidFill>
                <a:latin typeface="Calibri" pitchFamily="34" charset="0"/>
                <a:cs typeface="Calibri" pitchFamily="34" charset="0"/>
              </a:rPr>
              <a:t>Çalışma Çevresi;</a:t>
            </a:r>
          </a:p>
          <a:p>
            <a:pPr marL="285750" indent="-285750" defTabSz="801688">
              <a:spcAft>
                <a:spcPts val="0"/>
              </a:spcAft>
              <a:buFont typeface="Wingdings" pitchFamily="2" charset="2"/>
              <a:buChar char="q"/>
            </a:pPr>
            <a:r>
              <a:rPr lang="tr-TR" noProof="1" smtClean="0">
                <a:solidFill>
                  <a:schemeClr val="bg1"/>
                </a:solidFill>
                <a:latin typeface="Calibri" pitchFamily="34" charset="0"/>
                <a:cs typeface="Calibri" pitchFamily="34" charset="0"/>
              </a:rPr>
              <a:t>Özellikle </a:t>
            </a:r>
            <a:r>
              <a:rPr lang="tr-TR" noProof="1">
                <a:solidFill>
                  <a:schemeClr val="bg1"/>
                </a:solidFill>
                <a:latin typeface="Calibri" pitchFamily="34" charset="0"/>
                <a:cs typeface="Calibri" pitchFamily="34" charset="0"/>
              </a:rPr>
              <a:t>risk gruplarına yönelik  danışmanlık hizmetleri </a:t>
            </a:r>
            <a:r>
              <a:rPr lang="tr-TR" noProof="1" smtClean="0">
                <a:solidFill>
                  <a:schemeClr val="bg1"/>
                </a:solidFill>
                <a:latin typeface="Calibri" pitchFamily="34" charset="0"/>
                <a:cs typeface="Calibri" pitchFamily="34" charset="0"/>
              </a:rPr>
              <a:t>geliştirilir</a:t>
            </a:r>
            <a:endParaRPr lang="tr-TR" noProof="1">
              <a:solidFill>
                <a:schemeClr val="bg1"/>
              </a:solidFill>
              <a:latin typeface="Calibri" pitchFamily="34" charset="0"/>
              <a:cs typeface="Calibri" pitchFamily="34" charset="0"/>
            </a:endParaRPr>
          </a:p>
        </p:txBody>
      </p:sp>
      <p:sp>
        <p:nvSpPr>
          <p:cNvPr id="28" name="Oval 16"/>
          <p:cNvSpPr>
            <a:spLocks noChangeAspect="1" noChangeArrowheads="1"/>
          </p:cNvSpPr>
          <p:nvPr/>
        </p:nvSpPr>
        <p:spPr bwMode="auto">
          <a:xfrm>
            <a:off x="4465637" y="3866355"/>
            <a:ext cx="216000" cy="216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r>
              <a:rPr lang="tr-TR" sz="800" b="1" dirty="0" smtClean="0">
                <a:solidFill>
                  <a:schemeClr val="bg1"/>
                </a:solidFill>
                <a:latin typeface="Agency FB" pitchFamily="34" charset="0"/>
                <a:cs typeface="Arial" pitchFamily="34" charset="0"/>
              </a:rPr>
              <a:t>STRES</a:t>
            </a:r>
            <a:endParaRPr lang="tr-TR" sz="800" b="1" dirty="0">
              <a:solidFill>
                <a:schemeClr val="bg1"/>
              </a:solidFill>
              <a:latin typeface="Agency FB" pitchFamily="34" charset="0"/>
              <a:cs typeface="Arial" pitchFamily="34" charset="0"/>
            </a:endParaRPr>
          </a:p>
        </p:txBody>
      </p:sp>
      <p:pic>
        <p:nvPicPr>
          <p:cNvPr id="7170" name="Picture 2" descr="C:\Users\ahmet\Desktop\gradua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9" y="5266221"/>
            <a:ext cx="834442" cy="7563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DOKTOR\9-ISTUZMAN\1-EĞİTİM KURUMU\1. İstanbuluzman\ZZResim\Meslekler\dok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006" y="5218112"/>
            <a:ext cx="977827" cy="8525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DOKTOR\9-ISTUZMAN\1-EĞİTİM KURUMU\1. İstanbuluzman\ZZResim\Fabrika\industry (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8982" y="507409"/>
            <a:ext cx="1616200" cy="1483872"/>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19"/>
          <p:cNvSpPr txBox="1">
            <a:spLocks noChangeArrowheads="1"/>
          </p:cNvSpPr>
          <p:nvPr/>
        </p:nvSpPr>
        <p:spPr bwMode="gray">
          <a:xfrm>
            <a:off x="4926807" y="507409"/>
            <a:ext cx="4183858" cy="1723549"/>
          </a:xfrm>
          <a:prstGeom prst="rect">
            <a:avLst/>
          </a:prstGeom>
          <a:noFill/>
          <a:ln w="9525">
            <a:noFill/>
            <a:miter lim="800000"/>
            <a:headEnd/>
            <a:tailEnd/>
          </a:ln>
        </p:spPr>
        <p:txBody>
          <a:bodyPr wrap="square" lIns="0" tIns="0" rIns="0" bIns="0">
            <a:spAutoFit/>
          </a:bodyPr>
          <a:lstStyle/>
          <a:p>
            <a:pPr marL="493200" lvl="1" defTabSz="801688">
              <a:spcAft>
                <a:spcPts val="0"/>
              </a:spcAft>
            </a:pPr>
            <a:r>
              <a:rPr lang="tr-TR" sz="1600" b="1" noProof="1" smtClean="0">
                <a:solidFill>
                  <a:srgbClr val="FFFFFF"/>
                </a:solidFill>
                <a:latin typeface="Calibri" pitchFamily="34" charset="0"/>
                <a:cs typeface="Calibri" pitchFamily="34" charset="0"/>
              </a:rPr>
              <a:t>Çalışma Çevresi;</a:t>
            </a:r>
          </a:p>
          <a:p>
            <a:pPr marL="493200" lvl="1" defTabSz="801688">
              <a:spcAft>
                <a:spcPts val="0"/>
              </a:spcAft>
            </a:pPr>
            <a:r>
              <a:rPr lang="tr-TR" sz="1600" noProof="1">
                <a:solidFill>
                  <a:srgbClr val="FFFFFF"/>
                </a:solidFill>
                <a:latin typeface="Calibri" pitchFamily="34" charset="0"/>
                <a:cs typeface="Calibri" pitchFamily="34" charset="0"/>
              </a:rPr>
              <a:t>Stresle başa çıkmanın en önemli yöntemi stresi </a:t>
            </a:r>
            <a:r>
              <a:rPr lang="tr-TR" sz="1600" b="1" noProof="1">
                <a:solidFill>
                  <a:srgbClr val="FFFFFF"/>
                </a:solidFill>
                <a:latin typeface="Calibri" pitchFamily="34" charset="0"/>
                <a:cs typeface="Calibri" pitchFamily="34" charset="0"/>
              </a:rPr>
              <a:t>kaynağında yok etmektir.</a:t>
            </a:r>
          </a:p>
          <a:p>
            <a:pPr marL="778950" lvl="1" indent="-285750" defTabSz="801688">
              <a:spcAft>
                <a:spcPts val="0"/>
              </a:spcAft>
              <a:buFont typeface="Wingdings" pitchFamily="2" charset="2"/>
              <a:buChar char="v"/>
            </a:pPr>
            <a:r>
              <a:rPr lang="tr-TR" sz="1600" noProof="1" smtClean="0">
                <a:solidFill>
                  <a:srgbClr val="FFFFFF"/>
                </a:solidFill>
                <a:latin typeface="Calibri" pitchFamily="34" charset="0"/>
                <a:cs typeface="Calibri" pitchFamily="34" charset="0"/>
              </a:rPr>
              <a:t>Görev </a:t>
            </a:r>
            <a:r>
              <a:rPr lang="tr-TR" sz="1600" noProof="1">
                <a:solidFill>
                  <a:srgbClr val="FFFFFF"/>
                </a:solidFill>
                <a:latin typeface="Calibri" pitchFamily="34" charset="0"/>
                <a:cs typeface="Calibri" pitchFamily="34" charset="0"/>
              </a:rPr>
              <a:t>içeriği yeniden tasarlanır</a:t>
            </a:r>
          </a:p>
          <a:p>
            <a:pPr marL="778950" lvl="1" indent="-285750" defTabSz="801688">
              <a:spcAft>
                <a:spcPts val="0"/>
              </a:spcAft>
              <a:buFont typeface="Wingdings" pitchFamily="2" charset="2"/>
              <a:buChar char="v"/>
            </a:pPr>
            <a:r>
              <a:rPr lang="tr-TR" sz="1600" noProof="1">
                <a:solidFill>
                  <a:srgbClr val="FFFFFF"/>
                </a:solidFill>
                <a:latin typeface="Calibri" pitchFamily="34" charset="0"/>
                <a:cs typeface="Calibri" pitchFamily="34" charset="0"/>
              </a:rPr>
              <a:t>İlişkiler yeniden </a:t>
            </a:r>
            <a:r>
              <a:rPr lang="tr-TR" sz="1600" noProof="1" smtClean="0">
                <a:solidFill>
                  <a:srgbClr val="FFFFFF"/>
                </a:solidFill>
                <a:latin typeface="Calibri" pitchFamily="34" charset="0"/>
                <a:cs typeface="Calibri" pitchFamily="34" charset="0"/>
              </a:rPr>
              <a:t>yapılandırılmalı</a:t>
            </a:r>
          </a:p>
          <a:p>
            <a:pPr marL="778950" lvl="1" indent="-285750" defTabSz="801688">
              <a:spcAft>
                <a:spcPts val="0"/>
              </a:spcAft>
              <a:buFont typeface="Wingdings" pitchFamily="2" charset="2"/>
              <a:buChar char="v"/>
            </a:pPr>
            <a:r>
              <a:rPr lang="tr-TR" sz="1600" noProof="1" smtClean="0">
                <a:solidFill>
                  <a:srgbClr val="FFFFFF"/>
                </a:solidFill>
                <a:latin typeface="Calibri" pitchFamily="34" charset="0"/>
                <a:cs typeface="Calibri" pitchFamily="34" charset="0"/>
              </a:rPr>
              <a:t>Danışmanlık ve destek birimleri kurulmalı</a:t>
            </a:r>
          </a:p>
          <a:p>
            <a:pPr marL="778950" lvl="1" indent="-285750" defTabSz="801688">
              <a:spcAft>
                <a:spcPts val="0"/>
              </a:spcAft>
              <a:buFont typeface="Wingdings" pitchFamily="2" charset="2"/>
              <a:buChar char="v"/>
            </a:pPr>
            <a:r>
              <a:rPr lang="tr-TR" sz="1600" noProof="1" smtClean="0">
                <a:solidFill>
                  <a:srgbClr val="FFFFFF"/>
                </a:solidFill>
                <a:latin typeface="Calibri" pitchFamily="34" charset="0"/>
                <a:cs typeface="Calibri" pitchFamily="34" charset="0"/>
              </a:rPr>
              <a:t>Değerlendirme sistemleri kurulmalı</a:t>
            </a:r>
            <a:endParaRPr lang="tr-TR" sz="1600" noProof="1">
              <a:solidFill>
                <a:srgbClr val="FFFFFF"/>
              </a:solidFill>
              <a:latin typeface="Calibri" pitchFamily="34" charset="0"/>
              <a:cs typeface="Calibri" pitchFamily="34" charset="0"/>
            </a:endParaRPr>
          </a:p>
        </p:txBody>
      </p:sp>
      <p:sp>
        <p:nvSpPr>
          <p:cNvPr id="31" name="Text Box 14"/>
          <p:cNvSpPr txBox="1">
            <a:spLocks noChangeArrowheads="1"/>
          </p:cNvSpPr>
          <p:nvPr/>
        </p:nvSpPr>
        <p:spPr bwMode="gray">
          <a:xfrm>
            <a:off x="109085" y="3668831"/>
            <a:ext cx="3376614" cy="1107996"/>
          </a:xfrm>
          <a:prstGeom prst="rect">
            <a:avLst/>
          </a:prstGeom>
          <a:noFill/>
          <a:ln w="9525">
            <a:noFill/>
            <a:miter lim="800000"/>
            <a:headEnd/>
            <a:tailEnd/>
          </a:ln>
        </p:spPr>
        <p:txBody>
          <a:bodyPr wrap="square" lIns="0" tIns="0" rIns="0" bIns="0">
            <a:spAutoFit/>
          </a:bodyPr>
          <a:lstStyle/>
          <a:p>
            <a:pPr defTabSz="801688">
              <a:spcAft>
                <a:spcPts val="0"/>
              </a:spcAft>
            </a:pPr>
            <a:r>
              <a:rPr lang="tr-TR" b="1" noProof="1" smtClean="0">
                <a:solidFill>
                  <a:srgbClr val="080808"/>
                </a:solidFill>
                <a:latin typeface="Calibri" pitchFamily="34" charset="0"/>
                <a:cs typeface="Calibri" pitchFamily="34" charset="0"/>
              </a:rPr>
              <a:t>Çalışanlar;</a:t>
            </a:r>
            <a:endParaRPr lang="tr-TR" b="1" noProof="1">
              <a:solidFill>
                <a:srgbClr val="080808"/>
              </a:solidFill>
              <a:latin typeface="Calibri" pitchFamily="34" charset="0"/>
              <a:cs typeface="Calibri" pitchFamily="34" charset="0"/>
            </a:endParaRPr>
          </a:p>
          <a:p>
            <a:pPr marL="285750" indent="-285750" defTabSz="801688">
              <a:spcAft>
                <a:spcPts val="0"/>
              </a:spcAft>
              <a:buFont typeface="Wingdings" pitchFamily="2" charset="2"/>
              <a:buChar char="q"/>
            </a:pPr>
            <a:r>
              <a:rPr lang="tr-TR" b="1" noProof="1" smtClean="0">
                <a:solidFill>
                  <a:srgbClr val="080808"/>
                </a:solidFill>
                <a:latin typeface="Calibri" pitchFamily="34" charset="0"/>
                <a:cs typeface="Calibri" pitchFamily="34" charset="0"/>
              </a:rPr>
              <a:t>Eğitim </a:t>
            </a:r>
            <a:r>
              <a:rPr lang="tr-TR" b="1" noProof="1">
                <a:solidFill>
                  <a:srgbClr val="080808"/>
                </a:solidFill>
                <a:latin typeface="Calibri" pitchFamily="34" charset="0"/>
                <a:cs typeface="Calibri" pitchFamily="34" charset="0"/>
              </a:rPr>
              <a:t>ve öğretim </a:t>
            </a:r>
            <a:r>
              <a:rPr lang="tr-TR" noProof="1">
                <a:solidFill>
                  <a:srgbClr val="080808"/>
                </a:solidFill>
                <a:latin typeface="Calibri" pitchFamily="34" charset="0"/>
                <a:cs typeface="Calibri" pitchFamily="34" charset="0"/>
              </a:rPr>
              <a:t>ile bilinçlendirme ve beceri </a:t>
            </a:r>
            <a:r>
              <a:rPr lang="tr-TR" noProof="1" smtClean="0">
                <a:solidFill>
                  <a:srgbClr val="080808"/>
                </a:solidFill>
                <a:latin typeface="Calibri" pitchFamily="34" charset="0"/>
                <a:cs typeface="Calibri" pitchFamily="34" charset="0"/>
              </a:rPr>
              <a:t>geliştirmeyi kapsar</a:t>
            </a:r>
            <a:endParaRPr lang="tr-TR" noProof="1">
              <a:solidFill>
                <a:srgbClr val="080808"/>
              </a:solidFill>
              <a:latin typeface="Calibri" pitchFamily="34" charset="0"/>
              <a:cs typeface="Calibri" pitchFamily="34" charset="0"/>
            </a:endParaRPr>
          </a:p>
        </p:txBody>
      </p:sp>
      <p:sp>
        <p:nvSpPr>
          <p:cNvPr id="32" name="Text Box 14"/>
          <p:cNvSpPr txBox="1">
            <a:spLocks noChangeArrowheads="1"/>
          </p:cNvSpPr>
          <p:nvPr/>
        </p:nvSpPr>
        <p:spPr bwMode="gray">
          <a:xfrm>
            <a:off x="5715001" y="4292489"/>
            <a:ext cx="3557587" cy="738664"/>
          </a:xfrm>
          <a:prstGeom prst="rect">
            <a:avLst/>
          </a:prstGeom>
          <a:noFill/>
          <a:ln w="9525">
            <a:noFill/>
            <a:miter lim="800000"/>
            <a:headEnd/>
            <a:tailEnd/>
          </a:ln>
        </p:spPr>
        <p:txBody>
          <a:bodyPr wrap="square" lIns="0" tIns="0" rIns="0" bIns="0">
            <a:spAutoFit/>
          </a:bodyPr>
          <a:lstStyle/>
          <a:p>
            <a:pPr defTabSz="801688">
              <a:spcAft>
                <a:spcPts val="0"/>
              </a:spcAft>
            </a:pPr>
            <a:r>
              <a:rPr lang="tr-TR" sz="1600" b="1" noProof="1" smtClean="0">
                <a:solidFill>
                  <a:srgbClr val="080808"/>
                </a:solidFill>
                <a:latin typeface="Calibri" pitchFamily="34" charset="0"/>
                <a:cs typeface="Calibri" pitchFamily="34" charset="0"/>
              </a:rPr>
              <a:t>Çalışanlar;</a:t>
            </a:r>
          </a:p>
          <a:p>
            <a:pPr marL="285750" indent="-285750" defTabSz="801688">
              <a:spcAft>
                <a:spcPts val="0"/>
              </a:spcAft>
              <a:buFont typeface="Wingdings" pitchFamily="2" charset="2"/>
              <a:buChar char="v"/>
            </a:pPr>
            <a:r>
              <a:rPr lang="tr-TR" sz="1600" b="1" noProof="1" smtClean="0">
                <a:solidFill>
                  <a:srgbClr val="080808"/>
                </a:solidFill>
                <a:latin typeface="Calibri" pitchFamily="34" charset="0"/>
                <a:cs typeface="Calibri" pitchFamily="34" charset="0"/>
              </a:rPr>
              <a:t>Erken teşhis ve tedavi </a:t>
            </a:r>
            <a:r>
              <a:rPr lang="tr-TR" sz="1600" noProof="1" smtClean="0">
                <a:solidFill>
                  <a:srgbClr val="080808"/>
                </a:solidFill>
                <a:latin typeface="Calibri" pitchFamily="34" charset="0"/>
                <a:cs typeface="Calibri" pitchFamily="34" charset="0"/>
              </a:rPr>
              <a:t>sürecini kapsar</a:t>
            </a:r>
          </a:p>
          <a:p>
            <a:pPr marL="742950" lvl="1" indent="-285750" defTabSz="801688">
              <a:spcAft>
                <a:spcPts val="0"/>
              </a:spcAft>
              <a:buFont typeface="Wingdings" pitchFamily="2" charset="2"/>
              <a:buChar char="§"/>
            </a:pPr>
            <a:r>
              <a:rPr lang="tr-TR" sz="1600" noProof="1" smtClean="0">
                <a:solidFill>
                  <a:srgbClr val="080808"/>
                </a:solidFill>
                <a:latin typeface="Calibri" pitchFamily="34" charset="0"/>
                <a:cs typeface="Calibri" pitchFamily="34" charset="0"/>
              </a:rPr>
              <a:t>Psikoterapi</a:t>
            </a:r>
            <a:endParaRPr lang="tr-TR" sz="1600" noProof="1">
              <a:solidFill>
                <a:srgbClr val="080808"/>
              </a:solidFill>
              <a:latin typeface="Calibri" pitchFamily="34" charset="0"/>
              <a:cs typeface="Calibri" pitchFamily="34" charset="0"/>
            </a:endParaRPr>
          </a:p>
        </p:txBody>
      </p:sp>
    </p:spTree>
    <p:extLst>
      <p:ext uri="{BB962C8B-B14F-4D97-AF65-F5344CB8AC3E}">
        <p14:creationId xmlns:p14="http://schemas.microsoft.com/office/powerpoint/2010/main" val="277435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extLst>
      <p:ext uri="{BB962C8B-B14F-4D97-AF65-F5344CB8AC3E}">
        <p14:creationId xmlns:p14="http://schemas.microsoft.com/office/powerpoint/2010/main" val="326808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571604" y="274638"/>
            <a:ext cx="7115196" cy="1143000"/>
          </a:xfrm>
        </p:spPr>
        <p:txBody>
          <a:bodyPr>
            <a:normAutofit/>
          </a:bodyPr>
          <a:lstStyle/>
          <a:p>
            <a:r>
              <a:rPr lang="tr-TR" sz="2800" dirty="0" smtClean="0">
                <a:solidFill>
                  <a:schemeClr val="bg2">
                    <a:lumMod val="50000"/>
                  </a:schemeClr>
                </a:solidFill>
                <a:latin typeface="Comic Sans MS" pitchFamily="66" charset="0"/>
              </a:rPr>
              <a:t>BİYOLOJİK RİSK ETMENLERİ</a:t>
            </a:r>
            <a:endParaRPr lang="tr-TR" sz="2800" dirty="0">
              <a:solidFill>
                <a:schemeClr val="bg2">
                  <a:lumMod val="50000"/>
                </a:schemeClr>
              </a:solidFill>
              <a:latin typeface="Comic Sans MS" pitchFamily="66" charset="0"/>
            </a:endParaRPr>
          </a:p>
        </p:txBody>
      </p:sp>
      <p:pic>
        <p:nvPicPr>
          <p:cNvPr id="5" name="Image 72"/>
          <p:cNvPicPr>
            <a:picLocks noGrp="1" noChangeAspect="1"/>
          </p:cNvPicPr>
          <p:nvPr>
            <p:ph idx="1"/>
          </p:nvPr>
        </p:nvPicPr>
        <p:blipFill>
          <a:blip r:embed="rId2" cstate="print"/>
          <a:stretch>
            <a:fillRect/>
          </a:stretch>
        </p:blipFill>
        <p:spPr>
          <a:xfrm>
            <a:off x="2857488" y="1643050"/>
            <a:ext cx="3638548" cy="1485900"/>
          </a:xfrm>
          <a:prstGeom prst="rect">
            <a:avLst/>
          </a:prstGeom>
        </p:spPr>
      </p:pic>
      <p:pic>
        <p:nvPicPr>
          <p:cNvPr id="6" name="Image 73"/>
          <p:cNvPicPr>
            <a:picLocks noChangeAspect="1"/>
          </p:cNvPicPr>
          <p:nvPr/>
        </p:nvPicPr>
        <p:blipFill>
          <a:blip r:embed="rId3" cstate="print"/>
          <a:stretch>
            <a:fillRect/>
          </a:stretch>
        </p:blipFill>
        <p:spPr>
          <a:xfrm>
            <a:off x="214282" y="3357562"/>
            <a:ext cx="8661400" cy="1600200"/>
          </a:xfrm>
          <a:prstGeom prst="rect">
            <a:avLst/>
          </a:prstGeom>
        </p:spPr>
      </p:pic>
      <p:pic>
        <p:nvPicPr>
          <p:cNvPr id="7" name="Image 78"/>
          <p:cNvPicPr>
            <a:picLocks noChangeAspect="1"/>
          </p:cNvPicPr>
          <p:nvPr/>
        </p:nvPicPr>
        <p:blipFill>
          <a:blip r:embed="rId4" cstate="print"/>
          <a:stretch>
            <a:fillRect/>
          </a:stretch>
        </p:blipFill>
        <p:spPr>
          <a:xfrm>
            <a:off x="4286248" y="3143248"/>
            <a:ext cx="355600" cy="927100"/>
          </a:xfrm>
          <a:prstGeom prst="rect">
            <a:avLst/>
          </a:prstGeom>
        </p:spPr>
      </p:pic>
      <p:sp>
        <p:nvSpPr>
          <p:cNvPr id="8" name="TextBox 3"/>
          <p:cNvSpPr txBox="1"/>
          <p:nvPr/>
        </p:nvSpPr>
        <p:spPr>
          <a:xfrm>
            <a:off x="3570986" y="2071678"/>
            <a:ext cx="2929840" cy="661720"/>
          </a:xfrm>
          <a:prstGeom prst="rect">
            <a:avLst/>
          </a:prstGeom>
          <a:noFill/>
        </p:spPr>
        <p:txBody>
          <a:bodyPr wrap="square" lIns="0" tIns="0" rIns="0" rtlCol="0">
            <a:spAutoFit/>
          </a:bodyPr>
          <a:lstStyle/>
          <a:p>
            <a:r>
              <a:rPr lang="tr-TR" altLang="zh-CN" sz="2000" dirty="0" smtClean="0">
                <a:solidFill>
                  <a:srgbClr val="000000"/>
                </a:solidFill>
                <a:latin typeface="Arial"/>
              </a:rPr>
              <a:t>BİYOLOJİK RİSK </a:t>
            </a:r>
            <a:r>
              <a:rPr lang="en-US" altLang="zh-CN" sz="2000" dirty="0" smtClean="0">
                <a:solidFill>
                  <a:srgbClr val="000000"/>
                </a:solidFill>
                <a:latin typeface="Arial"/>
              </a:rPr>
              <a:t>ETKENLERİ</a:t>
            </a:r>
          </a:p>
        </p:txBody>
      </p:sp>
      <p:sp>
        <p:nvSpPr>
          <p:cNvPr id="9" name="TextBox 4"/>
          <p:cNvSpPr txBox="1"/>
          <p:nvPr/>
        </p:nvSpPr>
        <p:spPr>
          <a:xfrm>
            <a:off x="609904" y="3857628"/>
            <a:ext cx="1074787" cy="353943"/>
          </a:xfrm>
          <a:prstGeom prst="rect">
            <a:avLst/>
          </a:prstGeom>
          <a:noFill/>
        </p:spPr>
        <p:txBody>
          <a:bodyPr wrap="square" lIns="0" tIns="0" rIns="0" rtlCol="0">
            <a:spAutoFit/>
          </a:bodyPr>
          <a:lstStyle/>
          <a:p>
            <a:r>
              <a:rPr lang="en-US" altLang="zh-CN" sz="2000" dirty="0" smtClean="0">
                <a:solidFill>
                  <a:srgbClr val="000000"/>
                </a:solidFill>
                <a:latin typeface="Arial"/>
              </a:rPr>
              <a:t>Bakteriler</a:t>
            </a:r>
          </a:p>
        </p:txBody>
      </p:sp>
      <p:sp>
        <p:nvSpPr>
          <p:cNvPr id="10" name="TextBox 6"/>
          <p:cNvSpPr txBox="1"/>
          <p:nvPr/>
        </p:nvSpPr>
        <p:spPr>
          <a:xfrm>
            <a:off x="3130042" y="4357694"/>
            <a:ext cx="2581808" cy="323165"/>
          </a:xfrm>
          <a:prstGeom prst="rect">
            <a:avLst/>
          </a:prstGeom>
          <a:noFill/>
        </p:spPr>
        <p:txBody>
          <a:bodyPr wrap="square" lIns="0" tIns="0" rIns="0" rtlCol="0">
            <a:spAutoFit/>
          </a:bodyPr>
          <a:lstStyle/>
          <a:p>
            <a:r>
              <a:rPr lang="en-US" altLang="zh-CN" sz="1800" dirty="0" smtClean="0">
                <a:solidFill>
                  <a:srgbClr val="000000"/>
                </a:solidFill>
                <a:latin typeface="Arial"/>
              </a:rPr>
              <a:t>MİKROORGANİZMALAR</a:t>
            </a:r>
          </a:p>
        </p:txBody>
      </p:sp>
      <p:pic>
        <p:nvPicPr>
          <p:cNvPr id="11" name="Image 75"/>
          <p:cNvPicPr>
            <a:picLocks noChangeAspect="1"/>
          </p:cNvPicPr>
          <p:nvPr/>
        </p:nvPicPr>
        <p:blipFill>
          <a:blip r:embed="rId5" cstate="print"/>
          <a:stretch>
            <a:fillRect/>
          </a:stretch>
        </p:blipFill>
        <p:spPr>
          <a:xfrm>
            <a:off x="3643306" y="5000636"/>
            <a:ext cx="165100" cy="165100"/>
          </a:xfrm>
          <a:prstGeom prst="rect">
            <a:avLst/>
          </a:prstGeom>
        </p:spPr>
      </p:pic>
      <p:pic>
        <p:nvPicPr>
          <p:cNvPr id="12" name="Image 74"/>
          <p:cNvPicPr>
            <a:picLocks noChangeAspect="1"/>
          </p:cNvPicPr>
          <p:nvPr/>
        </p:nvPicPr>
        <p:blipFill>
          <a:blip r:embed="rId6" cstate="print"/>
          <a:stretch>
            <a:fillRect/>
          </a:stretch>
        </p:blipFill>
        <p:spPr>
          <a:xfrm>
            <a:off x="2071670" y="5286388"/>
            <a:ext cx="2349500" cy="1054100"/>
          </a:xfrm>
          <a:prstGeom prst="rect">
            <a:avLst/>
          </a:prstGeom>
        </p:spPr>
      </p:pic>
      <p:pic>
        <p:nvPicPr>
          <p:cNvPr id="13" name="Image 76"/>
          <p:cNvPicPr>
            <a:picLocks noChangeAspect="1"/>
          </p:cNvPicPr>
          <p:nvPr/>
        </p:nvPicPr>
        <p:blipFill>
          <a:blip r:embed="rId7" cstate="print"/>
          <a:stretch>
            <a:fillRect/>
          </a:stretch>
        </p:blipFill>
        <p:spPr>
          <a:xfrm>
            <a:off x="5214942" y="5000636"/>
            <a:ext cx="2362200" cy="1308100"/>
          </a:xfrm>
          <a:prstGeom prst="rect">
            <a:avLst/>
          </a:prstGeom>
        </p:spPr>
      </p:pic>
      <p:sp>
        <p:nvSpPr>
          <p:cNvPr id="14" name="TextBox 5"/>
          <p:cNvSpPr txBox="1"/>
          <p:nvPr/>
        </p:nvSpPr>
        <p:spPr>
          <a:xfrm>
            <a:off x="6846697" y="3857628"/>
            <a:ext cx="1301808" cy="353943"/>
          </a:xfrm>
          <a:prstGeom prst="rect">
            <a:avLst/>
          </a:prstGeom>
          <a:noFill/>
        </p:spPr>
        <p:txBody>
          <a:bodyPr wrap="square" lIns="0" tIns="0" rIns="0" rtlCol="0">
            <a:spAutoFit/>
          </a:bodyPr>
          <a:lstStyle/>
          <a:p>
            <a:r>
              <a:rPr lang="en-US" altLang="zh-CN" sz="2000" dirty="0" smtClean="0">
                <a:solidFill>
                  <a:srgbClr val="000000"/>
                </a:solidFill>
                <a:latin typeface="Arial"/>
              </a:rPr>
              <a:t>Protozoalar</a:t>
            </a:r>
          </a:p>
        </p:txBody>
      </p:sp>
      <p:sp>
        <p:nvSpPr>
          <p:cNvPr id="15" name="TextBox 8"/>
          <p:cNvSpPr txBox="1"/>
          <p:nvPr/>
        </p:nvSpPr>
        <p:spPr>
          <a:xfrm>
            <a:off x="2609342" y="5572140"/>
            <a:ext cx="1462592" cy="353943"/>
          </a:xfrm>
          <a:prstGeom prst="rect">
            <a:avLst/>
          </a:prstGeom>
          <a:noFill/>
        </p:spPr>
        <p:txBody>
          <a:bodyPr wrap="square" lIns="0" tIns="0" rIns="0" rtlCol="0">
            <a:spAutoFit/>
          </a:bodyPr>
          <a:lstStyle/>
          <a:p>
            <a:r>
              <a:rPr lang="en-US" altLang="zh-CN" sz="2000" dirty="0" smtClean="0">
                <a:solidFill>
                  <a:srgbClr val="000000"/>
                </a:solidFill>
                <a:latin typeface="Arial"/>
              </a:rPr>
              <a:t>Virüsler</a:t>
            </a:r>
          </a:p>
        </p:txBody>
      </p:sp>
      <p:sp>
        <p:nvSpPr>
          <p:cNvPr id="16" name="TextBox 7"/>
          <p:cNvSpPr txBox="1"/>
          <p:nvPr/>
        </p:nvSpPr>
        <p:spPr>
          <a:xfrm>
            <a:off x="5907278" y="5429264"/>
            <a:ext cx="1074787" cy="353943"/>
          </a:xfrm>
          <a:prstGeom prst="rect">
            <a:avLst/>
          </a:prstGeom>
          <a:noFill/>
        </p:spPr>
        <p:txBody>
          <a:bodyPr wrap="square" lIns="0" tIns="0" rIns="0" rtlCol="0">
            <a:spAutoFit/>
          </a:bodyPr>
          <a:lstStyle/>
          <a:p>
            <a:r>
              <a:rPr lang="en-US" altLang="zh-CN" sz="2000" dirty="0" smtClean="0">
                <a:solidFill>
                  <a:srgbClr val="000000"/>
                </a:solidFill>
                <a:latin typeface="Arial"/>
              </a:rPr>
              <a:t>Mantarlar</a:t>
            </a:r>
          </a:p>
        </p:txBody>
      </p:sp>
      <p:sp>
        <p:nvSpPr>
          <p:cNvPr id="17" name="TextBox 9"/>
          <p:cNvSpPr txBox="1"/>
          <p:nvPr/>
        </p:nvSpPr>
        <p:spPr>
          <a:xfrm>
            <a:off x="4429124" y="6357958"/>
            <a:ext cx="4714876" cy="323165"/>
          </a:xfrm>
          <a:prstGeom prst="rect">
            <a:avLst/>
          </a:prstGeom>
          <a:noFill/>
        </p:spPr>
        <p:txBody>
          <a:bodyPr wrap="square" lIns="0" tIns="0" rIns="0" rtlCol="0">
            <a:spAutoFit/>
          </a:bodyPr>
          <a:lstStyle/>
          <a:p>
            <a:r>
              <a:rPr lang="en-US" altLang="zh-CN" sz="1800" b="1" dirty="0" smtClean="0">
                <a:solidFill>
                  <a:srgbClr val="000000"/>
                </a:solidFill>
                <a:latin typeface="Comic Sans MS" pitchFamily="66" charset="0"/>
              </a:rPr>
              <a:t>Ve </a:t>
            </a:r>
            <a:r>
              <a:rPr lang="en-US" altLang="zh-CN" sz="1800" b="1" dirty="0" err="1" smtClean="0">
                <a:solidFill>
                  <a:srgbClr val="000000"/>
                </a:solidFill>
                <a:latin typeface="Comic Sans MS" pitchFamily="66" charset="0"/>
              </a:rPr>
              <a:t>benzeri</a:t>
            </a:r>
            <a:r>
              <a:rPr lang="en-US" altLang="zh-CN" sz="1800" b="1" dirty="0" smtClean="0">
                <a:solidFill>
                  <a:srgbClr val="000000"/>
                </a:solidFill>
                <a:latin typeface="Comic Sans MS" pitchFamily="66" charset="0"/>
              </a:rPr>
              <a:t> </a:t>
            </a:r>
            <a:r>
              <a:rPr lang="en-US" altLang="zh-CN" sz="1800" b="1" dirty="0" err="1" smtClean="0">
                <a:solidFill>
                  <a:srgbClr val="000000"/>
                </a:solidFill>
                <a:latin typeface="Comic Sans MS" pitchFamily="66" charset="0"/>
              </a:rPr>
              <a:t>mikroorganizmalardan</a:t>
            </a:r>
            <a:r>
              <a:rPr lang="en-US" altLang="zh-CN" sz="1800" b="1" dirty="0" smtClean="0">
                <a:solidFill>
                  <a:srgbClr val="000000"/>
                </a:solidFill>
                <a:latin typeface="Comic Sans MS" pitchFamily="66" charset="0"/>
              </a:rPr>
              <a:t> </a:t>
            </a:r>
            <a:r>
              <a:rPr lang="en-US" altLang="zh-CN" sz="1800" b="1" dirty="0" err="1" smtClean="0">
                <a:solidFill>
                  <a:srgbClr val="000000"/>
                </a:solidFill>
                <a:latin typeface="Comic Sans MS" pitchFamily="66" charset="0"/>
              </a:rPr>
              <a:t>oluşur</a:t>
            </a:r>
            <a:r>
              <a:rPr lang="en-US" altLang="zh-CN" sz="1800" b="1" dirty="0" smtClean="0">
                <a:solidFill>
                  <a:srgbClr val="000000"/>
                </a:solidFill>
                <a:latin typeface="Aria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Font typeface="Wingdings" pitchFamily="2" charset="2"/>
              <a:buChar char="Ø"/>
            </a:pPr>
            <a:r>
              <a:rPr lang="tr-TR" dirty="0" smtClean="0">
                <a:solidFill>
                  <a:schemeClr val="bg2">
                    <a:lumMod val="50000"/>
                  </a:schemeClr>
                </a:solidFill>
                <a:latin typeface="Comic Sans MS" pitchFamily="66" charset="0"/>
              </a:rPr>
              <a:t>Bu mikroorganizmalar; </a:t>
            </a:r>
          </a:p>
          <a:p>
            <a:pPr>
              <a:buFont typeface="Wingdings" pitchFamily="2" charset="2"/>
              <a:buChar char="§"/>
            </a:pPr>
            <a:r>
              <a:rPr lang="tr-TR" sz="2400" dirty="0" smtClean="0">
                <a:latin typeface="Comic Sans MS" pitchFamily="66" charset="0"/>
              </a:rPr>
              <a:t>Doğrudan temas</a:t>
            </a:r>
          </a:p>
          <a:p>
            <a:pPr>
              <a:buFont typeface="Wingdings" pitchFamily="2" charset="2"/>
              <a:buChar char="§"/>
            </a:pPr>
            <a:r>
              <a:rPr lang="tr-TR" sz="2400" dirty="0" smtClean="0">
                <a:latin typeface="Comic Sans MS" pitchFamily="66" charset="0"/>
              </a:rPr>
              <a:t>Hava ve vektörleri</a:t>
            </a:r>
          </a:p>
          <a:p>
            <a:pPr>
              <a:buFont typeface="Wingdings" pitchFamily="2" charset="2"/>
              <a:buChar char="§"/>
            </a:pPr>
            <a:r>
              <a:rPr lang="tr-TR" sz="2400" dirty="0" smtClean="0">
                <a:latin typeface="Comic Sans MS" pitchFamily="66" charset="0"/>
              </a:rPr>
              <a:t>Ortak kullanılan canlı veya cansız maddeler vasıtasıyla insanlara bulaşırlar.</a:t>
            </a:r>
            <a:endParaRPr lang="tr-TR" sz="2400" dirty="0">
              <a:latin typeface="Comic Sans MS" pitchFamily="66" charset="0"/>
            </a:endParaRPr>
          </a:p>
        </p:txBody>
      </p:sp>
      <p:sp>
        <p:nvSpPr>
          <p:cNvPr id="3" name="2 Başlık"/>
          <p:cNvSpPr>
            <a:spLocks noGrp="1"/>
          </p:cNvSpPr>
          <p:nvPr>
            <p:ph type="title"/>
          </p:nvPr>
        </p:nvSpPr>
        <p:spPr>
          <a:xfrm>
            <a:off x="1571604" y="274638"/>
            <a:ext cx="7115196" cy="1143000"/>
          </a:xfrm>
        </p:spPr>
        <p:txBody>
          <a:bodyPr>
            <a:normAutofit/>
          </a:bodyPr>
          <a:lstStyle/>
          <a:p>
            <a:r>
              <a:rPr lang="tr-TR" sz="2800" dirty="0" smtClean="0">
                <a:solidFill>
                  <a:schemeClr val="bg2">
                    <a:lumMod val="50000"/>
                  </a:schemeClr>
                </a:solidFill>
                <a:latin typeface="Comic Sans MS" pitchFamily="66" charset="0"/>
              </a:rPr>
              <a:t>BİYOLOJİK RİSK ETMENLERİ</a:t>
            </a:r>
            <a:endParaRPr lang="tr-TR" sz="2800" dirty="0">
              <a:latin typeface="Comic Sans MS" pitchFamily="66" charset="0"/>
            </a:endParaRPr>
          </a:p>
        </p:txBody>
      </p:sp>
      <p:pic>
        <p:nvPicPr>
          <p:cNvPr id="8" name="7 Resim" descr="http://1.bp.blogspot.com/-jXq60ntW7VA/TcHDyWvTlII/AAAAAAAAABY/65zCpDTx5Rs/s1600/asd.png"/>
          <p:cNvPicPr/>
          <p:nvPr/>
        </p:nvPicPr>
        <p:blipFill>
          <a:blip r:embed="rId2" cstate="print"/>
          <a:srcRect/>
          <a:stretch>
            <a:fillRect/>
          </a:stretch>
        </p:blipFill>
        <p:spPr bwMode="auto">
          <a:xfrm>
            <a:off x="4071934" y="3857628"/>
            <a:ext cx="4071966"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9262" y="905898"/>
            <a:ext cx="8229600" cy="4525963"/>
          </a:xfrm>
        </p:spPr>
        <p:txBody>
          <a:bodyPr>
            <a:noAutofit/>
          </a:bodyPr>
          <a:lstStyle/>
          <a:p>
            <a:pPr>
              <a:buNone/>
            </a:pPr>
            <a:r>
              <a:rPr lang="tr-TR" sz="2000" b="1" dirty="0" smtClean="0">
                <a:latin typeface="Comic Sans MS" pitchFamily="66" charset="0"/>
              </a:rPr>
              <a:t>  Biyolojik etkenler, enfeksiyon risk düzeyine göre aşağıdaki </a:t>
            </a:r>
            <a:r>
              <a:rPr lang="tr-TR" sz="2000" b="1" dirty="0" smtClean="0">
                <a:solidFill>
                  <a:schemeClr val="bg2">
                    <a:lumMod val="50000"/>
                  </a:schemeClr>
                </a:solidFill>
                <a:latin typeface="Comic Sans MS" pitchFamily="66" charset="0"/>
              </a:rPr>
              <a:t>4 risk grubunda </a:t>
            </a:r>
            <a:r>
              <a:rPr lang="tr-TR" sz="2000" b="1" dirty="0" smtClean="0">
                <a:latin typeface="Comic Sans MS" pitchFamily="66" charset="0"/>
              </a:rPr>
              <a:t>sınıflandırılır:</a:t>
            </a:r>
          </a:p>
          <a:p>
            <a:pPr>
              <a:buNone/>
            </a:pPr>
            <a:r>
              <a:rPr lang="tr-TR" sz="2000" dirty="0" smtClean="0">
                <a:solidFill>
                  <a:schemeClr val="bg2">
                    <a:lumMod val="50000"/>
                  </a:schemeClr>
                </a:solidFill>
                <a:latin typeface="Comic Sans MS" pitchFamily="66" charset="0"/>
              </a:rPr>
              <a:t>A-) Grup 1 biyolojik etkenler</a:t>
            </a:r>
            <a:r>
              <a:rPr lang="tr-TR" sz="2000" dirty="0" smtClean="0">
                <a:latin typeface="Comic Sans MS" pitchFamily="66" charset="0"/>
              </a:rPr>
              <a:t>: İnsanda hastalığa yol açma </a:t>
            </a:r>
            <a:r>
              <a:rPr lang="tr-TR" sz="2000" dirty="0" err="1" smtClean="0">
                <a:latin typeface="Comic Sans MS" pitchFamily="66" charset="0"/>
              </a:rPr>
              <a:t>ihrtimali</a:t>
            </a:r>
            <a:r>
              <a:rPr lang="tr-TR" sz="2000" dirty="0" smtClean="0">
                <a:latin typeface="Comic Sans MS" pitchFamily="66" charset="0"/>
              </a:rPr>
              <a:t> bulunmayan biyolojik etkenler.</a:t>
            </a:r>
          </a:p>
          <a:p>
            <a:pPr>
              <a:buNone/>
            </a:pPr>
            <a:r>
              <a:rPr lang="tr-TR" sz="2000" dirty="0" smtClean="0">
                <a:solidFill>
                  <a:schemeClr val="bg2">
                    <a:lumMod val="50000"/>
                  </a:schemeClr>
                </a:solidFill>
                <a:latin typeface="Comic Sans MS" pitchFamily="66" charset="0"/>
              </a:rPr>
              <a:t>B-) Grup 2 biyolojik etkenler:</a:t>
            </a:r>
            <a:r>
              <a:rPr lang="tr-TR" sz="2000" dirty="0" smtClean="0">
                <a:latin typeface="Comic Sans MS" pitchFamily="66" charset="0"/>
              </a:rPr>
              <a:t> İnsanda hastalığa neden olabilen, çalışanlara zarar verebilecek, ancak topluma yayılma olasılığı olmayan, genellikle etkili korunma veya tedavi imkânı bulunan biyolojik etkenler.</a:t>
            </a:r>
          </a:p>
          <a:p>
            <a:pPr>
              <a:buNone/>
            </a:pPr>
            <a:r>
              <a:rPr lang="tr-TR" sz="2000" dirty="0" smtClean="0">
                <a:solidFill>
                  <a:schemeClr val="bg2">
                    <a:lumMod val="50000"/>
                  </a:schemeClr>
                </a:solidFill>
                <a:latin typeface="Comic Sans MS" pitchFamily="66" charset="0"/>
              </a:rPr>
              <a:t>C-) Grup 3 biyolojik etkenler:</a:t>
            </a:r>
            <a:r>
              <a:rPr lang="tr-TR" sz="2000" dirty="0" smtClean="0">
                <a:latin typeface="Comic Sans MS" pitchFamily="66" charset="0"/>
              </a:rPr>
              <a:t> İnsanda ağır hastalıklara neden olan, çalışanlar için ciddi tehlike oluşturan, topluma yayılma riski bulunabilen ancak genellikle etkili korunma veya tedavi imkânı olan biyolojik etkenler.</a:t>
            </a:r>
          </a:p>
          <a:p>
            <a:pPr>
              <a:buNone/>
            </a:pPr>
            <a:r>
              <a:rPr lang="tr-TR" sz="2000" dirty="0" smtClean="0">
                <a:solidFill>
                  <a:schemeClr val="bg2">
                    <a:lumMod val="50000"/>
                  </a:schemeClr>
                </a:solidFill>
                <a:latin typeface="Comic Sans MS" pitchFamily="66" charset="0"/>
              </a:rPr>
              <a:t>Ç-) Grup 4 biyolojik etkenler:</a:t>
            </a:r>
            <a:r>
              <a:rPr lang="tr-TR" sz="2000" dirty="0" smtClean="0">
                <a:latin typeface="Comic Sans MS" pitchFamily="66" charset="0"/>
              </a:rPr>
              <a:t> İnsanda ağır hastalıklara neden olan, çalışanlar için ciddi tehlike oluşturan, topluma yayılma riski yüksek olan ancak etkili korunma ve tedavi yöntemi bulunmayan biyolojik etkenler.</a:t>
            </a:r>
          </a:p>
          <a:p>
            <a:endParaRPr lang="tr-TR" sz="2000" dirty="0"/>
          </a:p>
        </p:txBody>
      </p:sp>
      <p:sp>
        <p:nvSpPr>
          <p:cNvPr id="3" name="2 Başlık"/>
          <p:cNvSpPr>
            <a:spLocks noGrp="1"/>
          </p:cNvSpPr>
          <p:nvPr>
            <p:ph type="title"/>
          </p:nvPr>
        </p:nvSpPr>
        <p:spPr>
          <a:xfrm>
            <a:off x="1543666" y="1341"/>
            <a:ext cx="7115196" cy="907379"/>
          </a:xfrm>
        </p:spPr>
        <p:txBody>
          <a:bodyPr>
            <a:normAutofit/>
          </a:bodyPr>
          <a:lstStyle/>
          <a:p>
            <a:r>
              <a:rPr lang="tr-TR" sz="2800" b="0" dirty="0" smtClean="0">
                <a:solidFill>
                  <a:schemeClr val="bg2">
                    <a:lumMod val="50000"/>
                  </a:schemeClr>
                </a:solidFill>
                <a:latin typeface="Comic Sans MS" pitchFamily="66" charset="0"/>
              </a:rPr>
              <a:t>Risk Düzeyi ve Risklerin Belirlenmesi</a:t>
            </a:r>
            <a:endParaRPr lang="tr-TR" sz="2800" dirty="0">
              <a:solidFill>
                <a:schemeClr val="bg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55576" y="188640"/>
            <a:ext cx="2416046" cy="400110"/>
          </a:xfrm>
          <a:prstGeom prst="rect">
            <a:avLst/>
          </a:prstGeom>
          <a:noFill/>
          <a:ln w="12700">
            <a:noFill/>
            <a:miter lim="800000"/>
            <a:headEnd type="none" w="sm" len="sm"/>
            <a:tailEnd type="none" w="sm" len="sm"/>
          </a:ln>
        </p:spPr>
        <p:txBody>
          <a:bodyPr wrap="none">
            <a:spAutoFit/>
          </a:bodyPr>
          <a:lstStyle/>
          <a:p>
            <a:r>
              <a:rPr lang="tr-TR" altLang="tr-TR" sz="2000" b="1" dirty="0">
                <a:solidFill>
                  <a:srgbClr val="000066"/>
                </a:solidFill>
                <a:latin typeface="Comic Sans MS" pitchFamily="66" charset="0"/>
              </a:rPr>
              <a:t>Biyolojik etkenler</a:t>
            </a:r>
            <a:r>
              <a:rPr lang="tr-TR" altLang="tr-TR" sz="2000" dirty="0">
                <a:solidFill>
                  <a:srgbClr val="000066"/>
                </a:solidFill>
                <a:latin typeface="Comic Sans MS" pitchFamily="66" charset="0"/>
              </a:rPr>
              <a:t> </a:t>
            </a:r>
          </a:p>
        </p:txBody>
      </p:sp>
      <p:graphicFrame>
        <p:nvGraphicFramePr>
          <p:cNvPr id="4" name="3 Tablo"/>
          <p:cNvGraphicFramePr>
            <a:graphicFrameLocks noGrp="1"/>
          </p:cNvGraphicFramePr>
          <p:nvPr>
            <p:extLst>
              <p:ext uri="{D42A27DB-BD31-4B8C-83A1-F6EECF244321}">
                <p14:modId xmlns:p14="http://schemas.microsoft.com/office/powerpoint/2010/main" val="2312451395"/>
              </p:ext>
            </p:extLst>
          </p:nvPr>
        </p:nvGraphicFramePr>
        <p:xfrm>
          <a:off x="683569" y="588751"/>
          <a:ext cx="7848870" cy="5000490"/>
        </p:xfrm>
        <a:graphic>
          <a:graphicData uri="http://schemas.openxmlformats.org/drawingml/2006/table">
            <a:tbl>
              <a:tblPr firstRow="1" bandRow="1">
                <a:tableStyleId>{5C22544A-7EE6-4342-B048-85BDC9FD1C3A}</a:tableStyleId>
              </a:tblPr>
              <a:tblGrid>
                <a:gridCol w="1569774"/>
                <a:gridCol w="1569774"/>
                <a:gridCol w="1569774"/>
                <a:gridCol w="1569774"/>
                <a:gridCol w="1569774"/>
              </a:tblGrid>
              <a:tr h="1666830">
                <a:tc>
                  <a:txBody>
                    <a:bodyPr/>
                    <a:lstStyle/>
                    <a:p>
                      <a:pPr algn="ctr"/>
                      <a:r>
                        <a:rPr lang="tr-TR" dirty="0" smtClean="0">
                          <a:solidFill>
                            <a:schemeClr val="tx1"/>
                          </a:solidFill>
                          <a:latin typeface="Comic Sans MS" pitchFamily="66" charset="0"/>
                        </a:rPr>
                        <a:t>Grup </a:t>
                      </a:r>
                      <a:endParaRPr lang="tr-TR" dirty="0">
                        <a:solidFill>
                          <a:schemeClr val="tx1"/>
                        </a:solidFill>
                        <a:latin typeface="Comic Sans MS" pitchFamily="66" charset="0"/>
                      </a:endParaRPr>
                    </a:p>
                  </a:txBody>
                  <a:tcPr>
                    <a:solidFill>
                      <a:srgbClr val="FFFF00"/>
                    </a:solidFill>
                  </a:tcPr>
                </a:tc>
                <a:tc>
                  <a:txBody>
                    <a:bodyPr/>
                    <a:lstStyle/>
                    <a:p>
                      <a:pPr algn="ctr"/>
                      <a:r>
                        <a:rPr lang="tr-TR" dirty="0" smtClean="0">
                          <a:solidFill>
                            <a:schemeClr val="tx1"/>
                          </a:solidFill>
                          <a:latin typeface="Comic Sans MS" pitchFamily="66" charset="0"/>
                        </a:rPr>
                        <a:t>İnsanlarda hastalık yapma</a:t>
                      </a:r>
                      <a:endParaRPr lang="tr-TR" dirty="0">
                        <a:solidFill>
                          <a:schemeClr val="tx1"/>
                        </a:solidFill>
                        <a:latin typeface="Comic Sans MS" pitchFamily="66" charset="0"/>
                      </a:endParaRPr>
                    </a:p>
                  </a:txBody>
                  <a:tcPr>
                    <a:solidFill>
                      <a:srgbClr val="FFFF00"/>
                    </a:solidFill>
                  </a:tcPr>
                </a:tc>
                <a:tc>
                  <a:txBody>
                    <a:bodyPr/>
                    <a:lstStyle/>
                    <a:p>
                      <a:pPr algn="ctr"/>
                      <a:r>
                        <a:rPr lang="tr-TR" dirty="0" smtClean="0">
                          <a:solidFill>
                            <a:schemeClr val="tx1"/>
                          </a:solidFill>
                          <a:latin typeface="Comic Sans MS" pitchFamily="66" charset="0"/>
                        </a:rPr>
                        <a:t>Çalışanlara zarar verme</a:t>
                      </a:r>
                      <a:endParaRPr lang="tr-TR" dirty="0">
                        <a:solidFill>
                          <a:schemeClr val="tx1"/>
                        </a:solidFill>
                        <a:latin typeface="Comic Sans MS" pitchFamily="66" charset="0"/>
                      </a:endParaRPr>
                    </a:p>
                  </a:txBody>
                  <a:tcPr>
                    <a:solidFill>
                      <a:srgbClr val="FFFF00"/>
                    </a:solidFill>
                  </a:tcPr>
                </a:tc>
                <a:tc>
                  <a:txBody>
                    <a:bodyPr/>
                    <a:lstStyle/>
                    <a:p>
                      <a:pPr algn="ctr"/>
                      <a:r>
                        <a:rPr lang="tr-TR" dirty="0" smtClean="0">
                          <a:solidFill>
                            <a:schemeClr val="tx1"/>
                          </a:solidFill>
                          <a:latin typeface="Comic Sans MS" pitchFamily="66" charset="0"/>
                        </a:rPr>
                        <a:t>Topluma yayılma </a:t>
                      </a:r>
                      <a:r>
                        <a:rPr lang="tr-TR" baseline="0" dirty="0" smtClean="0">
                          <a:solidFill>
                            <a:schemeClr val="tx1"/>
                          </a:solidFill>
                          <a:latin typeface="Comic Sans MS" pitchFamily="66" charset="0"/>
                        </a:rPr>
                        <a:t> olasılığı</a:t>
                      </a:r>
                      <a:endParaRPr lang="tr-TR" dirty="0">
                        <a:solidFill>
                          <a:schemeClr val="tx1"/>
                        </a:solidFill>
                        <a:latin typeface="Comic Sans MS" pitchFamily="66" charset="0"/>
                      </a:endParaRPr>
                    </a:p>
                  </a:txBody>
                  <a:tcPr>
                    <a:solidFill>
                      <a:srgbClr val="FFFF00"/>
                    </a:solidFill>
                  </a:tcPr>
                </a:tc>
                <a:tc>
                  <a:txBody>
                    <a:bodyPr/>
                    <a:lstStyle/>
                    <a:p>
                      <a:pPr algn="ctr"/>
                      <a:r>
                        <a:rPr lang="tr-TR" dirty="0" smtClean="0">
                          <a:solidFill>
                            <a:schemeClr val="tx1"/>
                          </a:solidFill>
                          <a:latin typeface="Comic Sans MS" pitchFamily="66" charset="0"/>
                        </a:rPr>
                        <a:t>Etkili korunma/ tedavi</a:t>
                      </a:r>
                      <a:endParaRPr lang="tr-TR" dirty="0">
                        <a:solidFill>
                          <a:schemeClr val="tx1"/>
                        </a:solidFill>
                        <a:latin typeface="Comic Sans MS" pitchFamily="66" charset="0"/>
                      </a:endParaRPr>
                    </a:p>
                  </a:txBody>
                  <a:tcPr>
                    <a:solidFill>
                      <a:srgbClr val="FFFF00"/>
                    </a:solidFill>
                  </a:tcPr>
                </a:tc>
              </a:tr>
              <a:tr h="833415">
                <a:tc>
                  <a:txBody>
                    <a:bodyPr/>
                    <a:lstStyle/>
                    <a:p>
                      <a:pPr algn="ctr"/>
                      <a:r>
                        <a:rPr lang="tr-TR" sz="2400" b="1" dirty="0" smtClean="0">
                          <a:latin typeface="Comic Sans MS" pitchFamily="66" charset="0"/>
                        </a:rPr>
                        <a:t>1</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r>
              <a:tr h="833415">
                <a:tc>
                  <a:txBody>
                    <a:bodyPr/>
                    <a:lstStyle/>
                    <a:p>
                      <a:pPr algn="ctr"/>
                      <a:r>
                        <a:rPr lang="tr-TR" sz="2400" b="1" dirty="0" smtClean="0">
                          <a:latin typeface="Comic Sans MS" pitchFamily="66" charset="0"/>
                        </a:rPr>
                        <a:t>2</a:t>
                      </a:r>
                      <a:endParaRPr lang="tr-TR" sz="2400" b="1" dirty="0">
                        <a:latin typeface="Comic Sans MS" pitchFamily="66" charset="0"/>
                      </a:endParaRPr>
                    </a:p>
                  </a:txBody>
                  <a:tcPr>
                    <a:solidFill>
                      <a:schemeClr val="bg2"/>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bg2"/>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bg2"/>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bg2"/>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bg2"/>
                    </a:solidFill>
                  </a:tcPr>
                </a:tc>
              </a:tr>
              <a:tr h="833415">
                <a:tc>
                  <a:txBody>
                    <a:bodyPr/>
                    <a:lstStyle/>
                    <a:p>
                      <a:pPr algn="ctr"/>
                      <a:r>
                        <a:rPr lang="tr-TR" sz="2400" b="1" dirty="0" smtClean="0">
                          <a:latin typeface="Comic Sans MS" pitchFamily="66" charset="0"/>
                        </a:rPr>
                        <a:t>3</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rgbClr val="99CCFF"/>
                    </a:solidFill>
                  </a:tcPr>
                </a:tc>
              </a:tr>
              <a:tr h="833415">
                <a:tc>
                  <a:txBody>
                    <a:bodyPr/>
                    <a:lstStyle/>
                    <a:p>
                      <a:pPr algn="ctr"/>
                      <a:r>
                        <a:rPr lang="tr-TR" sz="2400" b="1" dirty="0" smtClean="0">
                          <a:latin typeface="Comic Sans MS" pitchFamily="66" charset="0"/>
                        </a:rPr>
                        <a:t>4</a:t>
                      </a:r>
                      <a:endParaRPr lang="tr-TR" sz="2400" b="1" dirty="0">
                        <a:latin typeface="Comic Sans MS" pitchFamily="66" charset="0"/>
                      </a:endParaRPr>
                    </a:p>
                  </a:txBody>
                  <a:tcPr>
                    <a:solidFill>
                      <a:schemeClr val="tx2">
                        <a:lumMod val="10000"/>
                        <a:lumOff val="90000"/>
                      </a:schemeClr>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tx2">
                        <a:lumMod val="10000"/>
                        <a:lumOff val="90000"/>
                      </a:schemeClr>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tx2">
                        <a:lumMod val="10000"/>
                        <a:lumOff val="90000"/>
                      </a:schemeClr>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tx2">
                        <a:lumMod val="10000"/>
                        <a:lumOff val="90000"/>
                      </a:schemeClr>
                    </a:solidFill>
                  </a:tcPr>
                </a:tc>
                <a:tc>
                  <a:txBody>
                    <a:bodyPr/>
                    <a:lstStyle/>
                    <a:p>
                      <a:pPr algn="ctr"/>
                      <a:r>
                        <a:rPr lang="tr-TR" sz="2400" b="1" dirty="0" smtClean="0">
                          <a:latin typeface="Comic Sans MS" pitchFamily="66" charset="0"/>
                        </a:rPr>
                        <a:t>-</a:t>
                      </a:r>
                      <a:endParaRPr lang="tr-TR" sz="2400" b="1" dirty="0">
                        <a:latin typeface="Comic Sans MS" pitchFamily="66" charset="0"/>
                      </a:endParaRPr>
                    </a:p>
                  </a:txBody>
                  <a:tcPr>
                    <a:solidFill>
                      <a:schemeClr val="tx2">
                        <a:lumMod val="10000"/>
                        <a:lumOff val="90000"/>
                      </a:schemeClr>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B61367AC-531A-48CA-92ED-95F09E506DD1}" type="slidenum">
              <a:rPr lang="tr-TR"/>
              <a:pPr>
                <a:defRPr/>
              </a:pPr>
              <a:t>8</a:t>
            </a:fld>
            <a:endParaRPr lang="tr-TR"/>
          </a:p>
        </p:txBody>
      </p:sp>
      <p:sp>
        <p:nvSpPr>
          <p:cNvPr id="9219" name="Rectangle 2"/>
          <p:cNvSpPr>
            <a:spLocks noGrp="1"/>
          </p:cNvSpPr>
          <p:nvPr>
            <p:ph type="title"/>
          </p:nvPr>
        </p:nvSpPr>
        <p:spPr/>
        <p:txBody>
          <a:bodyPr/>
          <a:lstStyle/>
          <a:p>
            <a:pPr algn="l" eaLnBrk="1" hangingPunct="1"/>
            <a:r>
              <a:rPr lang="tr-TR" sz="2800" b="1" dirty="0" smtClean="0">
                <a:solidFill>
                  <a:srgbClr val="000099"/>
                </a:solidFill>
                <a:latin typeface="Comic Sans MS" pitchFamily="66" charset="0"/>
              </a:rPr>
              <a:t>Biyolojik Etmenler</a:t>
            </a:r>
          </a:p>
        </p:txBody>
      </p:sp>
      <p:sp>
        <p:nvSpPr>
          <p:cNvPr id="9220" name="Rectangle 3"/>
          <p:cNvSpPr>
            <a:spLocks noGrp="1"/>
          </p:cNvSpPr>
          <p:nvPr>
            <p:ph type="body" idx="1"/>
          </p:nvPr>
        </p:nvSpPr>
        <p:spPr>
          <a:xfrm>
            <a:off x="539750" y="1628775"/>
            <a:ext cx="8208963" cy="3557588"/>
          </a:xfrm>
        </p:spPr>
        <p:txBody>
          <a:bodyPr/>
          <a:lstStyle/>
          <a:p>
            <a:pPr eaLnBrk="1" hangingPunct="1">
              <a:buClr>
                <a:srgbClr val="CC0000"/>
              </a:buClr>
              <a:buSzPct val="120000"/>
              <a:buFontTx/>
              <a:buChar char="•"/>
            </a:pPr>
            <a:r>
              <a:rPr lang="tr-TR" sz="2400" dirty="0" smtClean="0">
                <a:latin typeface="Comic Sans MS" pitchFamily="66" charset="0"/>
              </a:rPr>
              <a:t>Grup 3 ve Grup 4’te yer alan biyolojik etmenler için </a:t>
            </a:r>
            <a:r>
              <a:rPr lang="tr-TR" sz="2400" b="1" dirty="0" smtClean="0">
                <a:solidFill>
                  <a:srgbClr val="CC0000"/>
                </a:solidFill>
                <a:latin typeface="Comic Sans MS" pitchFamily="66" charset="0"/>
              </a:rPr>
              <a:t>acil eylem planı</a:t>
            </a:r>
            <a:r>
              <a:rPr lang="tr-TR" sz="2400" dirty="0" smtClean="0">
                <a:latin typeface="Comic Sans MS" pitchFamily="66" charset="0"/>
              </a:rPr>
              <a:t> hazırlanır</a:t>
            </a:r>
          </a:p>
          <a:p>
            <a:pPr eaLnBrk="1" hangingPunct="1">
              <a:buClr>
                <a:srgbClr val="CC0000"/>
              </a:buClr>
              <a:buSzPct val="120000"/>
              <a:buFontTx/>
              <a:buChar char="•"/>
            </a:pPr>
            <a:endParaRPr lang="tr-TR" sz="2400" dirty="0" smtClean="0">
              <a:latin typeface="Comic Sans MS" pitchFamily="66" charset="0"/>
            </a:endParaRPr>
          </a:p>
          <a:p>
            <a:pPr eaLnBrk="1" hangingPunct="1">
              <a:buClr>
                <a:srgbClr val="CC0000"/>
              </a:buClr>
              <a:buSzPct val="120000"/>
              <a:buFontTx/>
              <a:buChar char="•"/>
            </a:pPr>
            <a:endParaRPr lang="tr-TR" sz="2400" dirty="0" smtClean="0">
              <a:latin typeface="Comic Sans MS" pitchFamily="66" charset="0"/>
            </a:endParaRPr>
          </a:p>
          <a:p>
            <a:pPr eaLnBrk="1" hangingPunct="1">
              <a:buClr>
                <a:srgbClr val="CC0000"/>
              </a:buClr>
              <a:buSzPct val="120000"/>
              <a:buFontTx/>
              <a:buChar char="•"/>
            </a:pPr>
            <a:r>
              <a:rPr lang="tr-TR" sz="2400" dirty="0" smtClean="0">
                <a:latin typeface="Comic Sans MS" pitchFamily="66" charset="0"/>
              </a:rPr>
              <a:t>2. 3. ve 4. grup etmenler ilk kez kullanımda ise, işe başlanmadan en az 30 gün önce, </a:t>
            </a:r>
            <a:r>
              <a:rPr lang="tr-TR" sz="2400" b="1" dirty="0" smtClean="0">
                <a:solidFill>
                  <a:srgbClr val="000099"/>
                </a:solidFill>
                <a:latin typeface="Comic Sans MS" pitchFamily="66" charset="0"/>
              </a:rPr>
              <a:t>Çalışma ve Sosyal Güvenlik Bakanlığı’</a:t>
            </a:r>
            <a:r>
              <a:rPr lang="tr-TR" sz="2400" dirty="0" smtClean="0">
                <a:latin typeface="Comic Sans MS" pitchFamily="66" charset="0"/>
              </a:rPr>
              <a:t>na bildirilir</a:t>
            </a:r>
          </a:p>
          <a:p>
            <a:pPr eaLnBrk="1" hangingPunct="1">
              <a:buClr>
                <a:srgbClr val="CC0000"/>
              </a:buClr>
              <a:buSzPct val="120000"/>
              <a:buFontTx/>
              <a:buChar char="•"/>
            </a:pPr>
            <a:endParaRPr lang="tr-TR" sz="2400" dirty="0" smtClean="0">
              <a:latin typeface="Comic Sans MS" pitchFamily="66" charset="0"/>
            </a:endParaRPr>
          </a:p>
          <a:p>
            <a:pPr eaLnBrk="1" hangingPunct="1">
              <a:buClr>
                <a:srgbClr val="CC0000"/>
              </a:buClr>
              <a:buSzPct val="120000"/>
              <a:buFontTx/>
              <a:buChar char="•"/>
            </a:pPr>
            <a:endParaRPr lang="tr-TR" sz="2400" dirty="0" smtClean="0">
              <a:latin typeface="Times New Roman" pitchFamily="18" charset="0"/>
            </a:endParaRPr>
          </a:p>
          <a:p>
            <a:pPr eaLnBrk="1" hangingPunct="1">
              <a:buClr>
                <a:srgbClr val="CC0000"/>
              </a:buClr>
              <a:buSzPct val="120000"/>
              <a:buFontTx/>
              <a:buChar char="•"/>
            </a:pPr>
            <a:endParaRPr lang="tr-TR"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5B187F6A-CA79-46BE-B925-6614B6AD688E}" type="slidenum">
              <a:rPr lang="tr-TR"/>
              <a:pPr>
                <a:defRPr/>
              </a:pPr>
              <a:t>9</a:t>
            </a:fld>
            <a:endParaRPr lang="tr-TR"/>
          </a:p>
        </p:txBody>
      </p:sp>
      <p:sp>
        <p:nvSpPr>
          <p:cNvPr id="10243" name="Rectangle 2"/>
          <p:cNvSpPr>
            <a:spLocks noGrp="1"/>
          </p:cNvSpPr>
          <p:nvPr>
            <p:ph type="title"/>
          </p:nvPr>
        </p:nvSpPr>
        <p:spPr>
          <a:xfrm>
            <a:off x="250825" y="476250"/>
            <a:ext cx="8435975" cy="941388"/>
          </a:xfrm>
        </p:spPr>
        <p:txBody>
          <a:bodyPr/>
          <a:lstStyle/>
          <a:p>
            <a:pPr algn="l" eaLnBrk="1" hangingPunct="1"/>
            <a:r>
              <a:rPr lang="tr-TR" sz="2800" b="1" dirty="0" smtClean="0">
                <a:solidFill>
                  <a:srgbClr val="000099"/>
                </a:solidFill>
                <a:latin typeface="Comic Sans MS" pitchFamily="66" charset="0"/>
              </a:rPr>
              <a:t>Biyolojik Etmenler</a:t>
            </a:r>
          </a:p>
        </p:txBody>
      </p:sp>
      <p:sp>
        <p:nvSpPr>
          <p:cNvPr id="10244" name="Rectangle 3"/>
          <p:cNvSpPr>
            <a:spLocks noGrp="1"/>
          </p:cNvSpPr>
          <p:nvPr>
            <p:ph type="body" idx="1"/>
          </p:nvPr>
        </p:nvSpPr>
        <p:spPr>
          <a:xfrm>
            <a:off x="468313" y="1628775"/>
            <a:ext cx="8351837" cy="4248150"/>
          </a:xfrm>
        </p:spPr>
        <p:txBody>
          <a:bodyPr>
            <a:normAutofit/>
          </a:bodyPr>
          <a:lstStyle/>
          <a:p>
            <a:pPr marL="363538" indent="-363538" eaLnBrk="1" hangingPunct="1">
              <a:lnSpc>
                <a:spcPct val="90000"/>
              </a:lnSpc>
              <a:buClr>
                <a:srgbClr val="CC0000"/>
              </a:buClr>
              <a:buSzPct val="120000"/>
              <a:buFontTx/>
              <a:buNone/>
            </a:pPr>
            <a:r>
              <a:rPr lang="tr-TR" sz="2300" b="1" dirty="0" smtClean="0">
                <a:latin typeface="Comic Sans MS" pitchFamily="66" charset="0"/>
              </a:rPr>
              <a:t>Enfeksiyon hastalığının </a:t>
            </a:r>
            <a:r>
              <a:rPr lang="tr-TR" sz="2300" b="1" dirty="0" smtClean="0">
                <a:solidFill>
                  <a:srgbClr val="CC0000"/>
                </a:solidFill>
                <a:latin typeface="Comic Sans MS" pitchFamily="66" charset="0"/>
              </a:rPr>
              <a:t>meslek hastalığı</a:t>
            </a:r>
            <a:r>
              <a:rPr lang="tr-TR" sz="2300" b="1" dirty="0" smtClean="0">
                <a:latin typeface="Comic Sans MS" pitchFamily="66" charset="0"/>
              </a:rPr>
              <a:t> olarak kabul edilmesi</a:t>
            </a:r>
            <a:r>
              <a:rPr lang="tr-TR" sz="2300" b="1" dirty="0">
                <a:latin typeface="Comic Sans MS" pitchFamily="66" charset="0"/>
              </a:rPr>
              <a:t> </a:t>
            </a:r>
            <a:r>
              <a:rPr lang="tr-TR" sz="2300" b="1" dirty="0" smtClean="0">
                <a:latin typeface="Comic Sans MS" pitchFamily="66" charset="0"/>
              </a:rPr>
              <a:t>için;</a:t>
            </a:r>
          </a:p>
          <a:p>
            <a:pPr marL="363538" indent="-363538" eaLnBrk="1" hangingPunct="1">
              <a:lnSpc>
                <a:spcPct val="90000"/>
              </a:lnSpc>
              <a:buClr>
                <a:srgbClr val="CC0000"/>
              </a:buClr>
              <a:buSzPct val="120000"/>
              <a:buFontTx/>
              <a:buNone/>
            </a:pPr>
            <a:r>
              <a:rPr lang="tr-TR" sz="2300" b="1" dirty="0" smtClean="0">
                <a:latin typeface="Comic Sans MS" pitchFamily="66" charset="0"/>
              </a:rPr>
              <a:t> </a:t>
            </a:r>
          </a:p>
          <a:p>
            <a:pPr marL="363538" indent="-363538" eaLnBrk="1" hangingPunct="1">
              <a:lnSpc>
                <a:spcPct val="90000"/>
              </a:lnSpc>
              <a:buClr>
                <a:srgbClr val="CC0000"/>
              </a:buClr>
              <a:buFontTx/>
              <a:buAutoNum type="arabicPeriod"/>
            </a:pPr>
            <a:r>
              <a:rPr lang="tr-TR" sz="2200" dirty="0" smtClean="0">
                <a:solidFill>
                  <a:srgbClr val="000099"/>
                </a:solidFill>
                <a:latin typeface="Comic Sans MS" pitchFamily="66" charset="0"/>
              </a:rPr>
              <a:t>Çalışanın, </a:t>
            </a:r>
            <a:r>
              <a:rPr lang="tr-TR" sz="2200" dirty="0" smtClean="0">
                <a:solidFill>
                  <a:srgbClr val="CC0000"/>
                </a:solidFill>
                <a:latin typeface="Comic Sans MS" pitchFamily="66" charset="0"/>
              </a:rPr>
              <a:t>enfeksiyon riski taşıyan çalışma ortamında</a:t>
            </a:r>
            <a:r>
              <a:rPr lang="tr-TR" sz="2200" dirty="0" smtClean="0">
                <a:solidFill>
                  <a:srgbClr val="000099"/>
                </a:solidFill>
                <a:latin typeface="Comic Sans MS" pitchFamily="66" charset="0"/>
              </a:rPr>
              <a:t> hastalanması</a:t>
            </a:r>
          </a:p>
          <a:p>
            <a:pPr marL="363538" indent="-363538" eaLnBrk="1" hangingPunct="1">
              <a:lnSpc>
                <a:spcPct val="90000"/>
              </a:lnSpc>
              <a:buClr>
                <a:srgbClr val="CC0000"/>
              </a:buClr>
              <a:buFontTx/>
              <a:buAutoNum type="arabicPeriod"/>
            </a:pPr>
            <a:endParaRPr lang="tr-TR" sz="2200" dirty="0" smtClean="0">
              <a:solidFill>
                <a:srgbClr val="000099"/>
              </a:solidFill>
              <a:latin typeface="Comic Sans MS" pitchFamily="66" charset="0"/>
            </a:endParaRPr>
          </a:p>
          <a:p>
            <a:pPr marL="363538" indent="-363538" eaLnBrk="1" hangingPunct="1">
              <a:lnSpc>
                <a:spcPct val="90000"/>
              </a:lnSpc>
              <a:buClr>
                <a:srgbClr val="CC0000"/>
              </a:buClr>
              <a:buFontTx/>
              <a:buAutoNum type="arabicPeriod"/>
            </a:pPr>
            <a:r>
              <a:rPr lang="tr-TR" sz="2200" dirty="0" smtClean="0">
                <a:solidFill>
                  <a:srgbClr val="000099"/>
                </a:solidFill>
                <a:latin typeface="Comic Sans MS" pitchFamily="66" charset="0"/>
              </a:rPr>
              <a:t>Hastalığın, </a:t>
            </a:r>
            <a:r>
              <a:rPr lang="tr-TR" sz="2200" dirty="0" smtClean="0">
                <a:latin typeface="Comic Sans MS" pitchFamily="66" charset="0"/>
              </a:rPr>
              <a:t>çalışılan ortamdaki enfeksiyon etkenlerinden</a:t>
            </a:r>
            <a:r>
              <a:rPr lang="tr-TR" sz="2200" dirty="0" smtClean="0">
                <a:solidFill>
                  <a:srgbClr val="000099"/>
                </a:solidFill>
                <a:latin typeface="Comic Sans MS" pitchFamily="66" charset="0"/>
              </a:rPr>
              <a:t> kaynaklandığının kanıtlanması </a:t>
            </a:r>
          </a:p>
          <a:p>
            <a:pPr marL="363538" indent="-363538" eaLnBrk="1" hangingPunct="1">
              <a:lnSpc>
                <a:spcPct val="90000"/>
              </a:lnSpc>
              <a:buClr>
                <a:srgbClr val="CC0000"/>
              </a:buClr>
              <a:buFontTx/>
              <a:buAutoNum type="arabicPeriod"/>
            </a:pPr>
            <a:endParaRPr lang="tr-TR" sz="2200" dirty="0" smtClean="0">
              <a:solidFill>
                <a:srgbClr val="000099"/>
              </a:solidFill>
              <a:latin typeface="Comic Sans MS" pitchFamily="66" charset="0"/>
            </a:endParaRPr>
          </a:p>
          <a:p>
            <a:pPr marL="363538" indent="-363538" eaLnBrk="1" hangingPunct="1">
              <a:lnSpc>
                <a:spcPct val="90000"/>
              </a:lnSpc>
              <a:buClr>
                <a:srgbClr val="CC0000"/>
              </a:buClr>
              <a:buFontTx/>
              <a:buAutoNum type="arabicPeriod"/>
            </a:pPr>
            <a:r>
              <a:rPr lang="tr-TR" sz="2200" dirty="0" smtClean="0">
                <a:solidFill>
                  <a:srgbClr val="000099"/>
                </a:solidFill>
                <a:latin typeface="Comic Sans MS" pitchFamily="66" charset="0"/>
              </a:rPr>
              <a:t>Çalışanın </a:t>
            </a:r>
            <a:r>
              <a:rPr lang="tr-TR" sz="2200" dirty="0" err="1" smtClean="0">
                <a:solidFill>
                  <a:srgbClr val="000099"/>
                </a:solidFill>
                <a:latin typeface="Comic Sans MS" pitchFamily="66" charset="0"/>
              </a:rPr>
              <a:t>maruziyet</a:t>
            </a:r>
            <a:r>
              <a:rPr lang="tr-TR" sz="2200" dirty="0" smtClean="0">
                <a:solidFill>
                  <a:srgbClr val="000099"/>
                </a:solidFill>
                <a:latin typeface="Comic Sans MS" pitchFamily="66" charset="0"/>
              </a:rPr>
              <a:t> düzeyi ve</a:t>
            </a:r>
          </a:p>
          <a:p>
            <a:pPr marL="363538" indent="-363538" eaLnBrk="1" hangingPunct="1">
              <a:lnSpc>
                <a:spcPct val="90000"/>
              </a:lnSpc>
              <a:buClr>
                <a:srgbClr val="CC0000"/>
              </a:buClr>
              <a:buFontTx/>
              <a:buAutoNum type="arabicPeriod"/>
            </a:pPr>
            <a:endParaRPr lang="tr-TR" sz="2200" dirty="0" smtClean="0">
              <a:solidFill>
                <a:srgbClr val="000099"/>
              </a:solidFill>
              <a:latin typeface="Comic Sans MS" pitchFamily="66" charset="0"/>
            </a:endParaRPr>
          </a:p>
          <a:p>
            <a:pPr marL="363538" indent="-363538" eaLnBrk="1" hangingPunct="1">
              <a:lnSpc>
                <a:spcPct val="90000"/>
              </a:lnSpc>
              <a:buClr>
                <a:srgbClr val="CC0000"/>
              </a:buClr>
              <a:buFontTx/>
              <a:buAutoNum type="arabicPeriod"/>
            </a:pPr>
            <a:r>
              <a:rPr lang="tr-TR" sz="2200" dirty="0" err="1" smtClean="0">
                <a:solidFill>
                  <a:srgbClr val="000099"/>
                </a:solidFill>
                <a:latin typeface="Comic Sans MS" pitchFamily="66" charset="0"/>
              </a:rPr>
              <a:t>Maruziyet</a:t>
            </a:r>
            <a:r>
              <a:rPr lang="tr-TR" sz="2200" dirty="0" smtClean="0">
                <a:solidFill>
                  <a:srgbClr val="000099"/>
                </a:solidFill>
                <a:latin typeface="Comic Sans MS" pitchFamily="66" charset="0"/>
              </a:rPr>
              <a:t> süresinin belirlenmesi gerekmektedir</a:t>
            </a:r>
          </a:p>
          <a:p>
            <a:pPr marL="363538" indent="-363538" eaLnBrk="1" hangingPunct="1">
              <a:lnSpc>
                <a:spcPct val="90000"/>
              </a:lnSpc>
              <a:buClr>
                <a:srgbClr val="CC0000"/>
              </a:buClr>
              <a:buFont typeface="Arial" charset="0"/>
              <a:buAutoNum type="arabicPeriod"/>
            </a:pPr>
            <a:endParaRPr lang="tr-TR" sz="2200" dirty="0" smtClean="0">
              <a:latin typeface="Comic Sans MS" pitchFamily="66" charset="0"/>
            </a:endParaRPr>
          </a:p>
          <a:p>
            <a:pPr marL="363538" indent="-363538" eaLnBrk="1" hangingPunct="1">
              <a:lnSpc>
                <a:spcPct val="90000"/>
              </a:lnSpc>
            </a:pPr>
            <a:endParaRPr lang="tr-TR" sz="2200" dirty="0" smtClean="0">
              <a:latin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968</TotalTime>
  <Words>1649</Words>
  <Application>Microsoft Office PowerPoint</Application>
  <PresentationFormat>Ekran Gösterisi (4:3)</PresentationFormat>
  <Paragraphs>423</Paragraphs>
  <Slides>36</Slides>
  <Notes>16</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Kalabalık</vt:lpstr>
      <vt:lpstr>PowerPoint Sunusu</vt:lpstr>
      <vt:lpstr>PowerPoint Sunusu</vt:lpstr>
      <vt:lpstr>PowerPoint Sunusu</vt:lpstr>
      <vt:lpstr>BİYOLOJİK RİSK ETMENLERİ</vt:lpstr>
      <vt:lpstr>BİYOLOJİK RİSK ETMENLERİ</vt:lpstr>
      <vt:lpstr>Risk Düzeyi ve Risklerin Belirlenmesi</vt:lpstr>
      <vt:lpstr>PowerPoint Sunusu</vt:lpstr>
      <vt:lpstr>Biyolojik Etmenler</vt:lpstr>
      <vt:lpstr>Biyolojik Etmenler</vt:lpstr>
      <vt:lpstr>MESLEKİ BİYOLOJİK RİSKLERE MARUZ KALINAN SEKTÖRLER </vt:lpstr>
      <vt:lpstr>BİYOLOJİK RİSK ETMENLERİNE MARUZİYET</vt:lpstr>
      <vt:lpstr>Biyolojik Etmenler</vt:lpstr>
      <vt:lpstr>PowerPoint Sunusu</vt:lpstr>
      <vt:lpstr>PowerPoint Sunusu</vt:lpstr>
      <vt:lpstr>Sağlık Çalışanlarında Görülen Biyolojik Etmenler</vt:lpstr>
      <vt:lpstr>Mesleki Bulaşıcı Hastalıklar</vt:lpstr>
      <vt:lpstr>Genel Önlemler</vt:lpstr>
      <vt:lpstr>Risklerin belirlenmesi ve değerlendirilmesi</vt:lpstr>
      <vt:lpstr>Risklerin belirlenmesi ve değerlendirilmesi</vt:lpstr>
      <vt:lpstr>İşverenlerin Yükümlülükleri</vt:lpstr>
      <vt:lpstr>İşverenlerin Yükümlülükleri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iris</dc:creator>
  <cp:lastModifiedBy>Ayse ERCAN</cp:lastModifiedBy>
  <cp:revision>50</cp:revision>
  <dcterms:created xsi:type="dcterms:W3CDTF">2013-08-13T12:06:52Z</dcterms:created>
  <dcterms:modified xsi:type="dcterms:W3CDTF">2025-11-24T06:56:18Z</dcterms:modified>
</cp:coreProperties>
</file>