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99" r:id="rId1"/>
  </p:sldMasterIdLst>
  <p:notesMasterIdLst>
    <p:notesMasterId r:id="rId18"/>
  </p:notesMasterIdLst>
  <p:sldIdLst>
    <p:sldId id="329" r:id="rId2"/>
    <p:sldId id="343" r:id="rId3"/>
    <p:sldId id="344" r:id="rId4"/>
    <p:sldId id="345" r:id="rId5"/>
    <p:sldId id="346" r:id="rId6"/>
    <p:sldId id="347" r:id="rId7"/>
    <p:sldId id="332" r:id="rId8"/>
    <p:sldId id="333" r:id="rId9"/>
    <p:sldId id="334" r:id="rId10"/>
    <p:sldId id="335" r:id="rId11"/>
    <p:sldId id="336" r:id="rId12"/>
    <p:sldId id="337" r:id="rId13"/>
    <p:sldId id="338" r:id="rId14"/>
    <p:sldId id="339" r:id="rId15"/>
    <p:sldId id="340" r:id="rId16"/>
    <p:sldId id="34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D0AF596-46CC-4B8D-A3E2-A6344D1D5B19}">
          <p14:sldIdLst>
            <p14:sldId id="329"/>
          </p14:sldIdLst>
        </p14:section>
        <p14:section name="Başlıksız Bölüm" id="{8BEF7142-0326-4D31-B19F-B1A2D5A103CF}">
          <p14:sldIdLst>
            <p14:sldId id="343"/>
            <p14:sldId id="344"/>
            <p14:sldId id="345"/>
            <p14:sldId id="346"/>
            <p14:sldId id="347"/>
            <p14:sldId id="332"/>
            <p14:sldId id="333"/>
            <p14:sldId id="334"/>
            <p14:sldId id="335"/>
            <p14:sldId id="336"/>
            <p14:sldId id="337"/>
            <p14:sldId id="338"/>
            <p14:sldId id="339"/>
            <p14:sldId id="340"/>
            <p14:sldId id="34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73A4A5-43E8-5410-EDB8-3EB48C0EDF86}" name="ilke Ulutaş" initials="iU" userId="5a151acd52cbcbe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A2000C"/>
    <a:srgbClr val="419A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94" autoAdjust="0"/>
    <p:restoredTop sz="94902" autoAdjust="0"/>
  </p:normalViewPr>
  <p:slideViewPr>
    <p:cSldViewPr snapToGrid="0">
      <p:cViewPr varScale="1">
        <p:scale>
          <a:sx n="84" d="100"/>
          <a:sy n="84" d="100"/>
        </p:scale>
        <p:origin x="294" y="3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C0E2D0-32B9-4217-81B0-1F79C7FB564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EBB87DF7-FB22-4F79-B835-142BFCB30E77}">
      <dgm:prSet/>
      <dgm:spPr/>
      <dgm:t>
        <a:bodyPr/>
        <a:lstStyle/>
        <a:p>
          <a:endParaRPr lang="en-GB" b="1" noProof="1">
            <a:solidFill>
              <a:schemeClr val="bg1"/>
            </a:solidFill>
            <a:latin typeface="Times New Roman" panose="02020603050405020304" pitchFamily="18" charset="0"/>
            <a:cs typeface="Times New Roman" panose="02020603050405020304" pitchFamily="18" charset="0"/>
          </a:endParaRPr>
        </a:p>
      </dgm:t>
    </dgm:pt>
    <dgm:pt modelId="{1E27226C-5571-45C0-8C6A-62E1B1A87B4E}" type="parTrans" cxnId="{565417B8-351C-467A-8F46-308E7D9ABCF1}">
      <dgm:prSet/>
      <dgm:spPr/>
      <dgm:t>
        <a:bodyPr/>
        <a:lstStyle/>
        <a:p>
          <a:endParaRPr lang="tr-TR"/>
        </a:p>
      </dgm:t>
    </dgm:pt>
    <dgm:pt modelId="{ECDE7299-EF70-4EB6-A4B2-4055EC5BD730}" type="sibTrans" cxnId="{565417B8-351C-467A-8F46-308E7D9ABCF1}">
      <dgm:prSet/>
      <dgm:spPr/>
      <dgm:t>
        <a:bodyPr/>
        <a:lstStyle/>
        <a:p>
          <a:endParaRPr lang="tr-TR"/>
        </a:p>
      </dgm:t>
    </dgm:pt>
    <dgm:pt modelId="{7D19195A-15DB-476B-A71E-CE1469F1A52B}" type="pres">
      <dgm:prSet presAssocID="{A5C0E2D0-32B9-4217-81B0-1F79C7FB5640}" presName="linear" presStyleCnt="0">
        <dgm:presLayoutVars>
          <dgm:animLvl val="lvl"/>
          <dgm:resizeHandles val="exact"/>
        </dgm:presLayoutVars>
      </dgm:prSet>
      <dgm:spPr/>
    </dgm:pt>
    <dgm:pt modelId="{821AC207-B617-41AA-A08A-7FCC82B4736E}" type="pres">
      <dgm:prSet presAssocID="{EBB87DF7-FB22-4F79-B835-142BFCB30E77}" presName="parentText" presStyleLbl="node1" presStyleIdx="0" presStyleCnt="1">
        <dgm:presLayoutVars>
          <dgm:chMax val="0"/>
          <dgm:bulletEnabled val="1"/>
        </dgm:presLayoutVars>
      </dgm:prSet>
      <dgm:spPr/>
    </dgm:pt>
  </dgm:ptLst>
  <dgm:cxnLst>
    <dgm:cxn modelId="{B251E413-2C54-441D-8A7F-EF6C342B4C14}" type="presOf" srcId="{A5C0E2D0-32B9-4217-81B0-1F79C7FB5640}" destId="{7D19195A-15DB-476B-A71E-CE1469F1A52B}" srcOrd="0" destOrd="0" presId="urn:microsoft.com/office/officeart/2005/8/layout/vList2"/>
    <dgm:cxn modelId="{565417B8-351C-467A-8F46-308E7D9ABCF1}" srcId="{A5C0E2D0-32B9-4217-81B0-1F79C7FB5640}" destId="{EBB87DF7-FB22-4F79-B835-142BFCB30E77}" srcOrd="0" destOrd="0" parTransId="{1E27226C-5571-45C0-8C6A-62E1B1A87B4E}" sibTransId="{ECDE7299-EF70-4EB6-A4B2-4055EC5BD730}"/>
    <dgm:cxn modelId="{D07630BF-6815-41E6-ADF7-DA4927929F85}" type="presOf" srcId="{EBB87DF7-FB22-4F79-B835-142BFCB30E77}" destId="{821AC207-B617-41AA-A08A-7FCC82B4736E}" srcOrd="0" destOrd="0" presId="urn:microsoft.com/office/officeart/2005/8/layout/vList2"/>
    <dgm:cxn modelId="{C2EDA16B-865C-47B1-9927-6DD2687E043E}" type="presParOf" srcId="{7D19195A-15DB-476B-A71E-CE1469F1A52B}" destId="{821AC207-B617-41AA-A08A-7FCC82B4736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AC207-B617-41AA-A08A-7FCC82B4736E}">
      <dsp:nvSpPr>
        <dsp:cNvPr id="0" name=""/>
        <dsp:cNvSpPr/>
      </dsp:nvSpPr>
      <dsp:spPr>
        <a:xfrm>
          <a:off x="0" y="8602"/>
          <a:ext cx="10893052" cy="8236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endParaRPr lang="en-GB" sz="4400" b="1" kern="1200" noProof="1">
            <a:solidFill>
              <a:schemeClr val="bg1"/>
            </a:solidFill>
            <a:latin typeface="Times New Roman" panose="02020603050405020304" pitchFamily="18" charset="0"/>
            <a:cs typeface="Times New Roman" panose="02020603050405020304" pitchFamily="18" charset="0"/>
          </a:endParaRPr>
        </a:p>
      </dsp:txBody>
      <dsp:txXfrm>
        <a:off x="40209" y="48811"/>
        <a:ext cx="10812634" cy="7432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9CC27-778C-4258-B649-F2BDEF68C217}" type="datetimeFigureOut">
              <a:rPr lang="tr-TR" smtClean="0"/>
              <a:t>12.07.2026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8773A-B661-41F5-9124-370397F5ACD7}" type="slidenum">
              <a:rPr lang="tr-TR" smtClean="0"/>
              <a:t>‹#›</a:t>
            </a:fld>
            <a:endParaRPr lang="tr-TR"/>
          </a:p>
        </p:txBody>
      </p:sp>
    </p:spTree>
    <p:extLst>
      <p:ext uri="{BB962C8B-B14F-4D97-AF65-F5344CB8AC3E}">
        <p14:creationId xmlns:p14="http://schemas.microsoft.com/office/powerpoint/2010/main" val="889898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862042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64198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a:xfrm>
            <a:off x="774923" y="5951811"/>
            <a:ext cx="7896279" cy="365125"/>
          </a:xfrm>
        </p:spPr>
        <p:txBody>
          <a:bodyPr/>
          <a:lstStyle/>
          <a:p>
            <a:endParaRPr lang="tr-TR"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1431393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a:xfrm>
            <a:off x="10558300" y="5956137"/>
            <a:ext cx="1052508" cy="365125"/>
          </a:xfrm>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343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955609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134984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1180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2E638CC-46FB-4550-8444-7B3E6EDC8878}" type="slidenum">
              <a:rPr lang="tr-TR" smtClean="0"/>
              <a:t>‹#›</a:t>
            </a:fld>
            <a:endParaRPr lang="tr-TR"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2978498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3548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50586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0088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A2E638CC-46FB-4550-8444-7B3E6EDC8878}" type="slidenum">
              <a:rPr lang="tr-TR" smtClean="0"/>
              <a:t>‹#›</a:t>
            </a:fld>
            <a:endParaRPr lang="tr-TR"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72279531"/>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1A1523-045A-0BBB-B53D-C07E370D787E}"/>
              </a:ext>
            </a:extLst>
          </p:cNvPr>
          <p:cNvSpPr>
            <a:spLocks noGrp="1"/>
          </p:cNvSpPr>
          <p:nvPr>
            <p:ph type="ctrTitle"/>
          </p:nvPr>
        </p:nvSpPr>
        <p:spPr>
          <a:xfrm>
            <a:off x="581191" y="265471"/>
            <a:ext cx="10993549" cy="2025445"/>
          </a:xfrm>
        </p:spPr>
        <p:txBody>
          <a:bodyPr>
            <a:normAutofit fontScale="90000"/>
          </a:bodyPr>
          <a:lstStyle/>
          <a:p>
            <a:pPr algn="ct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2000" dirty="0">
                <a:solidFill>
                  <a:srgbClr val="FF0000"/>
                </a:solidFill>
                <a:latin typeface="Times New Roman" panose="02020603050405020304" pitchFamily="18" charset="0"/>
                <a:cs typeface="Times New Roman" panose="02020603050405020304" pitchFamily="18" charset="0"/>
              </a:rPr>
            </a:br>
            <a:br>
              <a:rPr lang="tr-TR" sz="1400" b="1" dirty="0"/>
            </a:br>
            <a:r>
              <a:rPr lang="tr-TR" sz="2200" b="1" noProof="1">
                <a:solidFill>
                  <a:srgbClr val="FF0000"/>
                </a:solidFill>
                <a:latin typeface="Times New Roman" panose="02020603050405020304" pitchFamily="18" charset="0"/>
                <a:cs typeface="Times New Roman" panose="02020603050405020304" pitchFamily="18" charset="0"/>
              </a:rPr>
              <a:t>ÇAĞ ÜNİVERİSTESİ </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ULUSLARARASI İLİŞKİLER</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UZAKTAN TEZSİZ YÜKSEK LİSANS PROGRAMI </a:t>
            </a:r>
            <a:br>
              <a:rPr lang="tr-TR" sz="1400" b="1" noProof="1">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endParaRPr lang="tr-TR" sz="3100" b="1" dirty="0"/>
          </a:p>
        </p:txBody>
      </p:sp>
      <p:sp>
        <p:nvSpPr>
          <p:cNvPr id="3" name="Alt Başlık 2">
            <a:extLst>
              <a:ext uri="{FF2B5EF4-FFF2-40B4-BE49-F238E27FC236}">
                <a16:creationId xmlns:a16="http://schemas.microsoft.com/office/drawing/2014/main" id="{DF3834C2-6B16-4912-5A3E-FC8382193C66}"/>
              </a:ext>
            </a:extLst>
          </p:cNvPr>
          <p:cNvSpPr>
            <a:spLocks noGrp="1"/>
          </p:cNvSpPr>
          <p:nvPr>
            <p:ph type="subTitle" idx="1"/>
          </p:nvPr>
        </p:nvSpPr>
        <p:spPr>
          <a:xfrm>
            <a:off x="864059" y="1782950"/>
            <a:ext cx="10166554" cy="3972105"/>
          </a:xfrm>
          <a:solidFill>
            <a:schemeClr val="bg1"/>
          </a:solidFill>
          <a:ln w="57150">
            <a:solidFill>
              <a:schemeClr val="accent2">
                <a:lumMod val="60000"/>
                <a:lumOff val="40000"/>
              </a:schemeClr>
            </a:solidFill>
          </a:ln>
        </p:spPr>
        <p:txBody>
          <a:bodyPr>
            <a:normAutofit/>
          </a:bodyPr>
          <a:lstStyle/>
          <a:p>
            <a:pPr algn="ctr"/>
            <a:endParaRPr lang="tr-TR" sz="2700" b="1" dirty="0">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r>
              <a:rPr lang="tr-TR" b="1" noProof="1">
                <a:solidFill>
                  <a:schemeClr val="tx1"/>
                </a:solidFill>
                <a:latin typeface="Times New Roman" panose="02020603050405020304" pitchFamily="18" charset="0"/>
                <a:cs typeface="Times New Roman" panose="02020603050405020304" pitchFamily="18" charset="0"/>
              </a:rPr>
              <a:t>PROJE YÖNETİMİ</a:t>
            </a:r>
          </a:p>
          <a:p>
            <a:pPr algn="ctr"/>
            <a:r>
              <a:rPr lang="tr-TR" b="1" noProof="1">
                <a:solidFill>
                  <a:schemeClr val="tx1"/>
                </a:solidFill>
                <a:latin typeface="Times New Roman" panose="02020603050405020304" pitchFamily="18" charset="0"/>
                <a:cs typeface="Times New Roman" panose="02020603050405020304" pitchFamily="18" charset="0"/>
              </a:rPr>
              <a:t>3.HAFTA:</a:t>
            </a:r>
          </a:p>
          <a:p>
            <a:pPr algn="ctr"/>
            <a:r>
              <a:rPr lang="tr-TR" b="1" noProof="1">
                <a:solidFill>
                  <a:schemeClr val="tx1"/>
                </a:solidFill>
                <a:latin typeface="Times New Roman" panose="02020603050405020304" pitchFamily="18" charset="0"/>
                <a:cs typeface="Times New Roman" panose="02020603050405020304" pitchFamily="18" charset="0"/>
              </a:rPr>
              <a:t>ÖRNEK proje türleri ve başvuru koşulları </a:t>
            </a:r>
          </a:p>
        </p:txBody>
      </p:sp>
      <p:pic>
        <p:nvPicPr>
          <p:cNvPr id="8" name="Resim 7">
            <a:extLst>
              <a:ext uri="{FF2B5EF4-FFF2-40B4-BE49-F238E27FC236}">
                <a16:creationId xmlns:a16="http://schemas.microsoft.com/office/drawing/2014/main" id="{67E935BA-623E-4DB0-1AC2-9888F6F32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7934" y="6039030"/>
            <a:ext cx="870155" cy="818969"/>
          </a:xfrm>
          <a:prstGeom prst="rect">
            <a:avLst/>
          </a:prstGeom>
        </p:spPr>
      </p:pic>
      <p:pic>
        <p:nvPicPr>
          <p:cNvPr id="9" name="Resim 8">
            <a:extLst>
              <a:ext uri="{FF2B5EF4-FFF2-40B4-BE49-F238E27FC236}">
                <a16:creationId xmlns:a16="http://schemas.microsoft.com/office/drawing/2014/main" id="{56C23504-AA39-21ED-9531-4D54F6E9B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71" y="6039031"/>
            <a:ext cx="870155" cy="818969"/>
          </a:xfrm>
          <a:prstGeom prst="rect">
            <a:avLst/>
          </a:prstGeom>
        </p:spPr>
      </p:pic>
    </p:spTree>
    <p:extLst>
      <p:ext uri="{BB962C8B-B14F-4D97-AF65-F5344CB8AC3E}">
        <p14:creationId xmlns:p14="http://schemas.microsoft.com/office/powerpoint/2010/main" val="259922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4C538B-8D30-1D3B-FA3B-6F07A6300E6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711326-1CB4-5602-1C5D-C0B592EAF2BA}"/>
              </a:ext>
            </a:extLst>
          </p:cNvPr>
          <p:cNvSpPr>
            <a:spLocks noGrp="1"/>
          </p:cNvSpPr>
          <p:nvPr>
            <p:ph idx="1"/>
          </p:nvPr>
        </p:nvSpPr>
        <p:spPr/>
        <p:txBody>
          <a:bodyPr>
            <a:normAutofit/>
          </a:bodyPr>
          <a:lstStyle/>
          <a:p>
            <a:pPr marL="0" indent="0">
              <a:buNone/>
            </a:pPr>
            <a:r>
              <a:rPr lang="tr-TR" b="1" dirty="0"/>
              <a:t>2210-A Yurt İçi Genel Yüksek Lisans Burs Programı</a:t>
            </a:r>
          </a:p>
          <a:p>
            <a:r>
              <a:rPr lang="tr-TR" dirty="0"/>
              <a:t>Başvuru yılı itibarıyla son 5 yıl içerisinde ALES sınavından herhangi bir puan türünde en az 80 puan almış olmak</a:t>
            </a:r>
          </a:p>
          <a:p>
            <a:r>
              <a:rPr lang="tr-TR" dirty="0"/>
              <a:t>Başvuru yılı itibarıyla son 5 yıl içerisinde YDS, e-YDS, YÖKDİL, e-YÖKDİL,  TIPDİL sınavlarından birinden İngilizce dilinde en az 80 puan veya son 2 yıl  içerisinde ÖSYM tarafından eş değerliği kabul edilen yabancı dil sınavlarından birinden İngilizce dilinde muadil puan almış olmak</a:t>
            </a:r>
          </a:p>
          <a:p>
            <a:r>
              <a:rPr lang="tr-TR" dirty="0"/>
              <a:t>Yüksek lisans öğrenimini tezsiz yapanlar başvuru yapamaz.</a:t>
            </a:r>
          </a:p>
          <a:p>
            <a:r>
              <a:rPr lang="tr-TR" dirty="0"/>
              <a:t>Daha önce 2210-Yurt İçi Yüksek Lisans Burs Programlarından yüksek lisans  bursu almamış olmak (Daha önce burs alıp, herhangi bir sebeple iade edenler  başvuru yapamazlar. </a:t>
            </a:r>
          </a:p>
          <a:p>
            <a:r>
              <a:rPr lang="tr-TR" dirty="0"/>
              <a:t>Ancak hiç burs ödemesi almadan </a:t>
            </a:r>
            <a:r>
              <a:rPr lang="tr-TR" dirty="0" err="1"/>
              <a:t>bursiyerlik</a:t>
            </a:r>
            <a:r>
              <a:rPr lang="tr-TR" dirty="0"/>
              <a:t> hakkından vazgeçenler başvuru yapabilirler</a:t>
            </a:r>
          </a:p>
        </p:txBody>
      </p:sp>
    </p:spTree>
    <p:extLst>
      <p:ext uri="{BB962C8B-B14F-4D97-AF65-F5344CB8AC3E}">
        <p14:creationId xmlns:p14="http://schemas.microsoft.com/office/powerpoint/2010/main" val="1619115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CF4961-3975-7222-659D-6551CE2825F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EEB67D2-E4A4-EDA9-D39E-320F91838637}"/>
              </a:ext>
            </a:extLst>
          </p:cNvPr>
          <p:cNvSpPr>
            <a:spLocks noGrp="1"/>
          </p:cNvSpPr>
          <p:nvPr>
            <p:ph idx="1"/>
          </p:nvPr>
        </p:nvSpPr>
        <p:spPr/>
        <p:txBody>
          <a:bodyPr>
            <a:normAutofit/>
          </a:bodyPr>
          <a:lstStyle/>
          <a:p>
            <a:r>
              <a:rPr lang="tr-TR" dirty="0"/>
              <a:t>Kamuda ya da özel sektörde çalışanlar da dâhil olmak üzere başvuru için aranan koşulları sağlayan tezli yüksek lisans öğrencileri başvuru yapabilir.</a:t>
            </a:r>
          </a:p>
          <a:p>
            <a:r>
              <a:rPr lang="tr-TR" dirty="0"/>
              <a:t> Özel öğrenci statüsünde olanlar başvuru yapamaz.</a:t>
            </a:r>
          </a:p>
          <a:p>
            <a:r>
              <a:rPr lang="tr-TR" dirty="0"/>
              <a:t>2211 Yurt İçi Lisansüstü Burs Programı’nın alt programlarına aynı başvuru dönemi içinde birden fazla başvuru yapılamaz.</a:t>
            </a:r>
          </a:p>
          <a:p>
            <a:pPr marL="0" indent="0">
              <a:buNone/>
            </a:pPr>
            <a:endParaRPr lang="tr-TR" dirty="0"/>
          </a:p>
        </p:txBody>
      </p:sp>
    </p:spTree>
    <p:extLst>
      <p:ext uri="{BB962C8B-B14F-4D97-AF65-F5344CB8AC3E}">
        <p14:creationId xmlns:p14="http://schemas.microsoft.com/office/powerpoint/2010/main" val="1753281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893F0C-4F8B-5E56-F294-21EA8074E46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916A638-9D87-E51B-E255-81E98DF9A546}"/>
              </a:ext>
            </a:extLst>
          </p:cNvPr>
          <p:cNvSpPr>
            <a:spLocks noGrp="1"/>
          </p:cNvSpPr>
          <p:nvPr>
            <p:ph idx="1"/>
          </p:nvPr>
        </p:nvSpPr>
        <p:spPr/>
        <p:txBody>
          <a:bodyPr/>
          <a:lstStyle/>
          <a:p>
            <a:pPr marL="0" indent="0">
              <a:buNone/>
            </a:pPr>
            <a:r>
              <a:rPr lang="tr-TR" dirty="0"/>
              <a:t>Notlar:</a:t>
            </a:r>
          </a:p>
          <a:p>
            <a:r>
              <a:rPr lang="tr-TR" dirty="0"/>
              <a:t>1. TÜBİTAK’ta veya bağlı birimlerinde çalışmakta olanlar bu programa başvuru yapamaz.</a:t>
            </a:r>
          </a:p>
          <a:p>
            <a:r>
              <a:rPr lang="tr-TR" dirty="0"/>
              <a:t>2. Üniversite yerleştirme sıralaması ÖSYM üzerinden görüntülenemeyen adayların başvuru aşamasında ÖSYM yerleştirme ve sonuç belgelerini sunmaları gerekmektedir. </a:t>
            </a:r>
          </a:p>
          <a:p>
            <a:r>
              <a:rPr lang="tr-TR" dirty="0"/>
              <a:t>ÖSYM tarafından doğrudan lisans programına yerleşmeyen adayların başvuru aşamasında yerleşme durumlarını</a:t>
            </a:r>
          </a:p>
          <a:p>
            <a:pPr marL="0" indent="0">
              <a:buNone/>
            </a:pPr>
            <a:r>
              <a:rPr lang="tr-TR" dirty="0"/>
              <a:t>belgelendirmeleri gereklidir.</a:t>
            </a:r>
          </a:p>
          <a:p>
            <a:endParaRPr lang="tr-TR" dirty="0"/>
          </a:p>
        </p:txBody>
      </p:sp>
    </p:spTree>
    <p:extLst>
      <p:ext uri="{BB962C8B-B14F-4D97-AF65-F5344CB8AC3E}">
        <p14:creationId xmlns:p14="http://schemas.microsoft.com/office/powerpoint/2010/main" val="2187679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F2555F-224D-080F-B270-3255190D13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FDB2085-36B9-9576-6515-97CB74DAAC7B}"/>
              </a:ext>
            </a:extLst>
          </p:cNvPr>
          <p:cNvSpPr>
            <a:spLocks noGrp="1"/>
          </p:cNvSpPr>
          <p:nvPr>
            <p:ph idx="1"/>
          </p:nvPr>
        </p:nvSpPr>
        <p:spPr/>
        <p:txBody>
          <a:bodyPr/>
          <a:lstStyle/>
          <a:p>
            <a:pPr marL="0" indent="0">
              <a:buNone/>
            </a:pPr>
            <a:r>
              <a:rPr lang="tr-TR" b="1" dirty="0"/>
              <a:t>BİLİMSEL ARAŞTIRMA PROJELERİ (BAP):</a:t>
            </a:r>
          </a:p>
          <a:p>
            <a:pPr marL="0" indent="0">
              <a:buNone/>
            </a:pPr>
            <a:r>
              <a:rPr lang="tr-TR" dirty="0"/>
              <a:t>Araştırmacılar tarafından yürütülen ve desteklenmesi için Bilimsel Araştırma Projeleri (BAP) Koordinatörlüğüne sunulan Bilimsel Araştırma Projelerinin seçimi, izlenmesi ve sonuçlandırılması konularında görev,  yetki ve sorumlulukları düzenlemektir.</a:t>
            </a:r>
          </a:p>
        </p:txBody>
      </p:sp>
    </p:spTree>
    <p:extLst>
      <p:ext uri="{BB962C8B-B14F-4D97-AF65-F5344CB8AC3E}">
        <p14:creationId xmlns:p14="http://schemas.microsoft.com/office/powerpoint/2010/main" val="3449353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F4482F-6BFA-2629-CEA1-1E99DB6978D6}"/>
              </a:ext>
            </a:extLst>
          </p:cNvPr>
          <p:cNvSpPr>
            <a:spLocks noGrp="1"/>
          </p:cNvSpPr>
          <p:nvPr>
            <p:ph type="title"/>
          </p:nvPr>
        </p:nvSpPr>
        <p:spPr/>
        <p:txBody>
          <a:bodyPr/>
          <a:lstStyle/>
          <a:p>
            <a:endParaRPr lang="tr-TR"/>
          </a:p>
        </p:txBody>
      </p:sp>
      <p:sp>
        <p:nvSpPr>
          <p:cNvPr id="4" name="İçerik Yer Tutucusu 3">
            <a:extLst>
              <a:ext uri="{FF2B5EF4-FFF2-40B4-BE49-F238E27FC236}">
                <a16:creationId xmlns:a16="http://schemas.microsoft.com/office/drawing/2014/main" id="{2E16F7B6-9D38-A954-BFC9-883B668364E6}"/>
              </a:ext>
            </a:extLst>
          </p:cNvPr>
          <p:cNvSpPr>
            <a:spLocks noGrp="1"/>
          </p:cNvSpPr>
          <p:nvPr>
            <p:ph idx="1"/>
          </p:nvPr>
        </p:nvSpPr>
        <p:spPr/>
        <p:txBody>
          <a:bodyPr/>
          <a:lstStyle/>
          <a:p>
            <a:pPr marL="0" indent="0" algn="just">
              <a:buNone/>
            </a:pPr>
            <a:r>
              <a:rPr lang="tr-TR" sz="2500" dirty="0"/>
              <a:t>BAP Koordinatörlüğü bünyesinde bilimsel araştırmalar ödeneğinden destek alarak yürütülen ve yürütülecek olan araştırma proje önerilerinin  değerlendirilmesi, kabulü, desteklenmesi, bunlara ilişkin hizmetlerin yürütülmesi, izlenmesi, sonuçlarının değerlendirilmesi ve kamuoyuna duyurulması ile ilgili uygulama usul ve esaslarını kapsar</a:t>
            </a:r>
            <a:r>
              <a:rPr lang="tr-TR" dirty="0"/>
              <a:t>.</a:t>
            </a:r>
          </a:p>
        </p:txBody>
      </p:sp>
    </p:spTree>
    <p:extLst>
      <p:ext uri="{BB962C8B-B14F-4D97-AF65-F5344CB8AC3E}">
        <p14:creationId xmlns:p14="http://schemas.microsoft.com/office/powerpoint/2010/main" val="4129573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715EB0-7B44-2286-05FB-DF19D241E6E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A8FE2DF-9075-AE9D-5A79-9434EB96EDD7}"/>
              </a:ext>
            </a:extLst>
          </p:cNvPr>
          <p:cNvSpPr>
            <a:spLocks noGrp="1"/>
          </p:cNvSpPr>
          <p:nvPr>
            <p:ph idx="1"/>
          </p:nvPr>
        </p:nvSpPr>
        <p:spPr/>
        <p:txBody>
          <a:bodyPr>
            <a:normAutofit/>
          </a:bodyPr>
          <a:lstStyle/>
          <a:p>
            <a:pPr marL="0" indent="0">
              <a:buNone/>
            </a:pPr>
            <a:r>
              <a:rPr lang="tr-TR" b="1" dirty="0"/>
              <a:t>a) Araştırmacı: </a:t>
            </a:r>
            <a:r>
              <a:rPr lang="tr-TR" dirty="0"/>
              <a:t>Bilimsel araştırma projesinin yürütülebilmesi için proje yöneticisi tarafından proje ekibinde gösterilen kişilerdir.</a:t>
            </a:r>
          </a:p>
          <a:p>
            <a:pPr marL="0" indent="0">
              <a:buNone/>
            </a:pPr>
            <a:r>
              <a:rPr lang="tr-TR" b="1" dirty="0"/>
              <a:t>b) Bilimsel Araştırma Projeleri Koordinatörlüğü: </a:t>
            </a:r>
            <a:r>
              <a:rPr lang="tr-TR" dirty="0"/>
              <a:t>Bilimsel Araştırma Projeleri Komisyonunun sekretarya hizmetlerinin yürütülmesi, bütçe ödeneklerinin özel hesaba aktarılması, özel hesaba ilişkin iş ve işlemlerin yürütülmesi ve yükseköğretim kurumu araştırmacılarının görev aldığı ulusal ve uluslararası organizasyonlarca desteklenen projelerin ilgili mevzuatla belirlenen süreçlerinin yürütülmesi, izlenmesi ve üst yöneticinin bilimsel araştırma projeleri ile ilgili olarak vereceği diğer görevleri ilgili birimlerle koordine halinde yürütmekle sorumlu birimi, </a:t>
            </a:r>
          </a:p>
          <a:p>
            <a:pPr marL="0" indent="0">
              <a:buNone/>
            </a:pPr>
            <a:r>
              <a:rPr lang="tr-TR" b="1" dirty="0"/>
              <a:t>c) BAP Koordinatörü: </a:t>
            </a:r>
            <a:r>
              <a:rPr lang="tr-TR" dirty="0"/>
              <a:t>BAP Koordinatörlüğünün faaliyetlerinin yükseköğretim kurumu adına yürütülmesinden sorumlu, Rektör tarafından belirlenen kişidir.</a:t>
            </a:r>
          </a:p>
        </p:txBody>
      </p:sp>
    </p:spTree>
    <p:extLst>
      <p:ext uri="{BB962C8B-B14F-4D97-AF65-F5344CB8AC3E}">
        <p14:creationId xmlns:p14="http://schemas.microsoft.com/office/powerpoint/2010/main" val="3213540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BD666A-4329-4074-DD80-39449BD8048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FC79040-52F5-DFE4-5D23-AC0015459E87}"/>
              </a:ext>
            </a:extLst>
          </p:cNvPr>
          <p:cNvSpPr>
            <a:spLocks noGrp="1"/>
          </p:cNvSpPr>
          <p:nvPr>
            <p:ph idx="1"/>
          </p:nvPr>
        </p:nvSpPr>
        <p:spPr/>
        <p:txBody>
          <a:bodyPr>
            <a:normAutofit/>
          </a:bodyPr>
          <a:lstStyle/>
          <a:p>
            <a:pPr marL="0" indent="0">
              <a:buNone/>
            </a:pPr>
            <a:r>
              <a:rPr lang="tr-TR" b="1" dirty="0"/>
              <a:t>d) Bilimsel Araştırma Projeleri: </a:t>
            </a:r>
            <a:r>
              <a:rPr lang="tr-TR" dirty="0"/>
              <a:t>Tamamlandığında sonuçları ile alanında bilime katkı yapması, ülkenin teknolojik, ekonomik, sosyal ve kültürel kalkınmasına katkı sağlaması beklenen bilimsel içerikli, yükseköğretim kurumu içi ve/veya dışı, ulusal ve/veya uluslararası kurum ya da kuruluşların katılımlarıyla da yapılabilecek projeler ile bilim insanı yetiştirme ve araştırma altyapısı kurma ve geliştirme projelerini ifade eder. </a:t>
            </a:r>
          </a:p>
          <a:p>
            <a:pPr marL="0" indent="0">
              <a:buNone/>
            </a:pPr>
            <a:r>
              <a:rPr lang="tr-TR" b="1" dirty="0"/>
              <a:t>e)Danışman: </a:t>
            </a:r>
            <a:r>
              <a:rPr lang="tr-TR" dirty="0"/>
              <a:t>Komisyonun proje önerilerinin değerlendirilmesinde görüşlerinden yararlanacağı ilgili alanlarda uzmanlaşmış, Üniversite içinden veya dışından bilim insanlarıdır.</a:t>
            </a:r>
          </a:p>
          <a:p>
            <a:pPr marL="0" indent="0">
              <a:buNone/>
            </a:pPr>
            <a:r>
              <a:rPr lang="tr-TR" b="1" dirty="0"/>
              <a:t>f) Proje Yürütücüsü: </a:t>
            </a:r>
            <a:r>
              <a:rPr lang="tr-TR" dirty="0"/>
              <a:t>Projeyi teklif eden, hazırlanmasından ve yürütülmesinden sorumlu olan öğretim üyeleri ile doktora, tıpta, diş hekimliğinde ve eczacılıkta uzmanlık ya da sanatta yeterlik eğitimini tamamlamış kurum mensubu araştırmacılardır.</a:t>
            </a:r>
          </a:p>
          <a:p>
            <a:pPr marL="0" indent="0">
              <a:buNone/>
            </a:pPr>
            <a:r>
              <a:rPr lang="tr-TR" b="1" dirty="0"/>
              <a:t>g) Üniversite/Rektörlük: </a:t>
            </a:r>
            <a:r>
              <a:rPr lang="tr-TR" dirty="0"/>
              <a:t>Çağ Üniversitesi'dir/Çağ Üniversitesi Rektörlüğü'dür.</a:t>
            </a:r>
          </a:p>
        </p:txBody>
      </p:sp>
    </p:spTree>
    <p:extLst>
      <p:ext uri="{BB962C8B-B14F-4D97-AF65-F5344CB8AC3E}">
        <p14:creationId xmlns:p14="http://schemas.microsoft.com/office/powerpoint/2010/main" val="1687481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15C726-4DF2-4D88-BF90-F6B101E8A5C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BA99E1C-B094-2A8A-6257-304471CB0627}"/>
              </a:ext>
            </a:extLst>
          </p:cNvPr>
          <p:cNvSpPr>
            <a:spLocks noGrp="1"/>
          </p:cNvSpPr>
          <p:nvPr>
            <p:ph idx="1"/>
          </p:nvPr>
        </p:nvSpPr>
        <p:spPr/>
        <p:txBody>
          <a:bodyPr/>
          <a:lstStyle/>
          <a:p>
            <a:pPr marL="0" indent="0">
              <a:buNone/>
            </a:pPr>
            <a:r>
              <a:rPr lang="tr-TR" b="1" dirty="0"/>
              <a:t>TUBİTAK - 4005 - Yenilikçi Eğitim Uygulamaları Destekleme Programı</a:t>
            </a:r>
          </a:p>
          <a:p>
            <a:pPr marL="0" indent="0">
              <a:buNone/>
            </a:pPr>
            <a:r>
              <a:rPr lang="tr-TR" b="1" dirty="0"/>
              <a:t>Projenin amacı: </a:t>
            </a:r>
            <a:r>
              <a:rPr lang="tr-TR" dirty="0"/>
              <a:t>4005 Programı ile öğretmenlere ve akademisyenlere; kendi branşlarına ve genel olarak öğretmenlik mesleğine özgü yenilikçi yaklaşım, strateji, yöntem ve tekniklerin etkileşimli olarak kazandırılması amaçlanmaktadır.</a:t>
            </a:r>
          </a:p>
          <a:p>
            <a:pPr marL="0" indent="0">
              <a:buNone/>
            </a:pPr>
            <a:r>
              <a:rPr lang="tr-TR" b="1" dirty="0"/>
              <a:t>Projenin amaçları: </a:t>
            </a:r>
          </a:p>
          <a:p>
            <a:r>
              <a:rPr lang="tr-TR" dirty="0"/>
              <a:t>Bilimi ve bilim insanını sevdirmek</a:t>
            </a:r>
          </a:p>
          <a:p>
            <a:r>
              <a:rPr lang="tr-TR" dirty="0"/>
              <a:t>Bilimin eğlenceli boyutuna vurgu yapmak</a:t>
            </a:r>
          </a:p>
          <a:p>
            <a:r>
              <a:rPr lang="tr-TR" dirty="0"/>
              <a:t>Toplumda ve öğrencilerde bilime ve bilim insanına yönelik olumsuz endişe, kaygı ve önyargıları ortadan kaldırmak</a:t>
            </a:r>
          </a:p>
          <a:p>
            <a:r>
              <a:rPr lang="tr-TR" dirty="0"/>
              <a:t>Bilimsel araştırma yapan kurum/kuruluşlarla okul arasında köprü kurmak</a:t>
            </a:r>
          </a:p>
          <a:p>
            <a:pPr marL="0" indent="0">
              <a:buNone/>
            </a:pPr>
            <a:endParaRPr lang="tr-TR" b="1" dirty="0"/>
          </a:p>
          <a:p>
            <a:endParaRPr lang="tr-TR" dirty="0"/>
          </a:p>
        </p:txBody>
      </p:sp>
    </p:spTree>
    <p:extLst>
      <p:ext uri="{BB962C8B-B14F-4D97-AF65-F5344CB8AC3E}">
        <p14:creationId xmlns:p14="http://schemas.microsoft.com/office/powerpoint/2010/main" val="2248666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013397-DC05-961F-426D-4194368AE73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DA69365-76C0-4BDF-4E9A-DCB56D777CE0}"/>
              </a:ext>
            </a:extLst>
          </p:cNvPr>
          <p:cNvSpPr>
            <a:spLocks noGrp="1"/>
          </p:cNvSpPr>
          <p:nvPr>
            <p:ph idx="1"/>
          </p:nvPr>
        </p:nvSpPr>
        <p:spPr/>
        <p:txBody>
          <a:bodyPr>
            <a:normAutofit/>
          </a:bodyPr>
          <a:lstStyle/>
          <a:p>
            <a:r>
              <a:rPr lang="tr-TR" dirty="0"/>
              <a:t>Bilimsel süreç becerilerini geliştirmek</a:t>
            </a:r>
          </a:p>
          <a:p>
            <a:r>
              <a:rPr lang="tr-TR" dirty="0"/>
              <a:t>Bilimin doğasının anlaşılmasını sağlamak</a:t>
            </a:r>
          </a:p>
          <a:p>
            <a:r>
              <a:rPr lang="tr-TR" dirty="0"/>
              <a:t>Bilim, teknoloji, toplum, çevre ve birey arasındaki etkileşimi kavratmak</a:t>
            </a:r>
          </a:p>
          <a:p>
            <a:r>
              <a:rPr lang="tr-TR" dirty="0"/>
              <a:t>Okul dışı kaynakların, çağrı amaçlarına uygun olarak kullanılmasını sağlamak</a:t>
            </a:r>
          </a:p>
          <a:p>
            <a:r>
              <a:rPr lang="tr-TR" dirty="0"/>
              <a:t>Özgün yöntem, teknik ve materyallerin etkili kullanımını yaygınlaştırmak</a:t>
            </a:r>
          </a:p>
          <a:p>
            <a:r>
              <a:rPr lang="tr-TR" dirty="0"/>
              <a:t>Bilimsel tecrübelerin paylaşılması ve yeni içeriklerin geliştirilmesine yönelik etkinlikleri yaygınlaştırmak</a:t>
            </a:r>
          </a:p>
          <a:p>
            <a:r>
              <a:rPr lang="tr-TR" dirty="0"/>
              <a:t>Üst düzey düşünme becerilerini geliştirmek</a:t>
            </a:r>
          </a:p>
          <a:p>
            <a:r>
              <a:rPr lang="tr-TR" dirty="0"/>
              <a:t>Bilimin günlük hayatla ilişkilendirilmesi ve öğrencilerde</a:t>
            </a:r>
          </a:p>
          <a:p>
            <a:endParaRPr lang="tr-TR" dirty="0"/>
          </a:p>
        </p:txBody>
      </p:sp>
    </p:spTree>
    <p:extLst>
      <p:ext uri="{BB962C8B-B14F-4D97-AF65-F5344CB8AC3E}">
        <p14:creationId xmlns:p14="http://schemas.microsoft.com/office/powerpoint/2010/main" val="2325217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7B4726-FC4E-F969-5801-D93B20B2BA9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20CC3A3-E0B5-8E47-3CFA-521A575ECEE1}"/>
              </a:ext>
            </a:extLst>
          </p:cNvPr>
          <p:cNvSpPr>
            <a:spLocks noGrp="1"/>
          </p:cNvSpPr>
          <p:nvPr>
            <p:ph idx="1"/>
          </p:nvPr>
        </p:nvSpPr>
        <p:spPr/>
        <p:txBody>
          <a:bodyPr>
            <a:normAutofit/>
          </a:bodyPr>
          <a:lstStyle/>
          <a:p>
            <a:r>
              <a:rPr lang="tr-TR" dirty="0"/>
              <a:t>Toplumda karşılaşılan “Bu benim işime nerede, nasıl yarayacak?” vb. sorulara anlamlı cevapların verilebilmesini sağlamak</a:t>
            </a:r>
          </a:p>
          <a:p>
            <a:r>
              <a:rPr lang="tr-TR" dirty="0"/>
              <a:t>Refah toplumu ve bilimsel/teknolojik faaliyetler arasındaki ilişkinin kavranmasını sağlamak</a:t>
            </a:r>
          </a:p>
          <a:p>
            <a:r>
              <a:rPr lang="tr-TR" dirty="0"/>
              <a:t>Bilimsel bir bakış açısıyla çevre farkındalığını ve duyarlılığını geliştirmek</a:t>
            </a:r>
          </a:p>
          <a:p>
            <a:r>
              <a:rPr lang="tr-TR" dirty="0"/>
              <a:t>Bilim okuryazarlığını yaygınlaştırmak</a:t>
            </a:r>
          </a:p>
          <a:p>
            <a:r>
              <a:rPr lang="tr-TR" dirty="0"/>
              <a:t>Çağrı konusuyla ilgili iyi örnekleri transfer etmek ve uyarlamak</a:t>
            </a:r>
          </a:p>
          <a:p>
            <a:r>
              <a:rPr lang="tr-TR" dirty="0"/>
              <a:t>“Yurttaş bilim insanı” kavramı çerçevesine giren faaliyetleri teşvik etmek</a:t>
            </a:r>
          </a:p>
          <a:p>
            <a:endParaRPr lang="tr-TR" dirty="0"/>
          </a:p>
        </p:txBody>
      </p:sp>
    </p:spTree>
    <p:extLst>
      <p:ext uri="{BB962C8B-B14F-4D97-AF65-F5344CB8AC3E}">
        <p14:creationId xmlns:p14="http://schemas.microsoft.com/office/powerpoint/2010/main" val="2544627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62C7A6-C998-C6D8-E842-507485F2C4F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51EE3DA-65FD-28A0-02B4-7D11C1327A83}"/>
              </a:ext>
            </a:extLst>
          </p:cNvPr>
          <p:cNvSpPr>
            <a:spLocks noGrp="1"/>
          </p:cNvSpPr>
          <p:nvPr>
            <p:ph idx="1"/>
          </p:nvPr>
        </p:nvSpPr>
        <p:spPr/>
        <p:txBody>
          <a:bodyPr/>
          <a:lstStyle/>
          <a:p>
            <a:pPr marL="0" indent="0">
              <a:buNone/>
            </a:pPr>
            <a:r>
              <a:rPr lang="tr-TR" b="1" dirty="0"/>
              <a:t>Başvuru Koşulları</a:t>
            </a:r>
          </a:p>
          <a:p>
            <a:r>
              <a:rPr lang="tr-TR" b="1" dirty="0"/>
              <a:t>Proje Yürütücüsü Olma Koşulları:</a:t>
            </a:r>
            <a:endParaRPr lang="tr-TR" dirty="0"/>
          </a:p>
          <a:p>
            <a:pPr marL="0" indent="0">
              <a:buNone/>
            </a:pPr>
            <a:r>
              <a:rPr lang="tr-TR" dirty="0"/>
              <a:t>•   Türkiye’de ikamet eden T.C. vatandaşı olmak,</a:t>
            </a:r>
            <a:br>
              <a:rPr lang="tr-TR" dirty="0"/>
            </a:br>
            <a:r>
              <a:rPr lang="tr-TR" dirty="0"/>
              <a:t>•   En az tezli/tezsiz </a:t>
            </a:r>
            <a:r>
              <a:rPr lang="tr-TR" dirty="0">
                <a:solidFill>
                  <a:srgbClr val="FF0000"/>
                </a:solidFill>
              </a:rPr>
              <a:t>yüksek lisans derecesine </a:t>
            </a:r>
            <a:r>
              <a:rPr lang="tr-TR" dirty="0"/>
              <a:t>sahip olmak,</a:t>
            </a:r>
            <a:br>
              <a:rPr lang="tr-TR" dirty="0"/>
            </a:br>
            <a:r>
              <a:rPr lang="tr-TR" dirty="0"/>
              <a:t>•   Kamu kurum/kuruluşları, üniversiteler, belediyeler ya da kamunun veya belediye iştiraklerinin işlettiği bilim merkezinde tam zamanlı personel kadrosunda olmak,</a:t>
            </a:r>
          </a:p>
          <a:p>
            <a:endParaRPr lang="tr-TR" dirty="0"/>
          </a:p>
        </p:txBody>
      </p:sp>
    </p:spTree>
    <p:extLst>
      <p:ext uri="{BB962C8B-B14F-4D97-AF65-F5344CB8AC3E}">
        <p14:creationId xmlns:p14="http://schemas.microsoft.com/office/powerpoint/2010/main" val="181807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79186B-E592-49C9-0E59-1FD9250D70C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D7D916F-B62E-44BF-E5B5-186B8750F181}"/>
              </a:ext>
            </a:extLst>
          </p:cNvPr>
          <p:cNvSpPr>
            <a:spLocks noGrp="1"/>
          </p:cNvSpPr>
          <p:nvPr>
            <p:ph idx="1"/>
          </p:nvPr>
        </p:nvSpPr>
        <p:spPr/>
        <p:txBody>
          <a:bodyPr>
            <a:normAutofit/>
          </a:bodyPr>
          <a:lstStyle/>
          <a:p>
            <a:endParaRPr lang="tr-TR" b="1" dirty="0"/>
          </a:p>
          <a:p>
            <a:pPr marL="0" indent="0">
              <a:buNone/>
            </a:pPr>
            <a:r>
              <a:rPr lang="tr-TR" b="1" dirty="0"/>
              <a:t>1001 - Bilimsel ve Teknolojik Araştırma Projelerini Destekleme Programı: </a:t>
            </a:r>
            <a:r>
              <a:rPr lang="tr-TR" dirty="0"/>
              <a:t>Bilimsel ve Teknolojik Araştırma Projelerini Destekleme Programının amacı, yeni bilgiler üretilmesi, bilimsel yorumların yapılması veya teknolojik problemlerin çözümlenmesi için bilimsel esaslara uygun olan projeler desteklemektir.</a:t>
            </a:r>
          </a:p>
          <a:p>
            <a:r>
              <a:rPr lang="tr-TR" b="1" dirty="0"/>
              <a:t>PROJE SÜRESİ</a:t>
            </a:r>
            <a:endParaRPr lang="tr-TR" dirty="0"/>
          </a:p>
          <a:p>
            <a:pPr marL="0" indent="0">
              <a:buNone/>
            </a:pPr>
            <a:r>
              <a:rPr lang="tr-TR" dirty="0"/>
              <a:t>Proje süresi en fazla 36 aydır.</a:t>
            </a:r>
          </a:p>
          <a:p>
            <a:r>
              <a:rPr lang="tr-TR" b="1" dirty="0"/>
              <a:t>PROJE BÜTÇESİ</a:t>
            </a:r>
            <a:endParaRPr lang="tr-TR" dirty="0"/>
          </a:p>
          <a:p>
            <a:pPr marL="0" indent="0">
              <a:buNone/>
            </a:pPr>
            <a:r>
              <a:rPr lang="tr-TR" dirty="0"/>
              <a:t>2026 yılı 1. dönemi itibariyle proje destek üst limiti (</a:t>
            </a:r>
            <a:r>
              <a:rPr lang="tr-TR" i="1" dirty="0"/>
              <a:t>burs dahil, proje teşvik ikramiyesi (PTİ) ve kurum hissesi hariç</a:t>
            </a:r>
            <a:r>
              <a:rPr lang="tr-TR" dirty="0"/>
              <a:t>) yıllık bütçe sınırlaması olmaksızın 3.000.000 TL’dir. </a:t>
            </a:r>
            <a:endParaRPr lang="tr-TR" b="1" dirty="0"/>
          </a:p>
          <a:p>
            <a:endParaRPr lang="tr-TR" dirty="0"/>
          </a:p>
        </p:txBody>
      </p:sp>
    </p:spTree>
    <p:extLst>
      <p:ext uri="{BB962C8B-B14F-4D97-AF65-F5344CB8AC3E}">
        <p14:creationId xmlns:p14="http://schemas.microsoft.com/office/powerpoint/2010/main" val="275184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0A61E-E483-028F-B60A-8D9586542583}"/>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05E300-7FC3-13D8-BDA1-07CB531F071D}"/>
              </a:ext>
            </a:extLst>
          </p:cNvPr>
          <p:cNvSpPr>
            <a:spLocks noGrp="1"/>
          </p:cNvSpPr>
          <p:nvPr>
            <p:ph idx="1"/>
          </p:nvPr>
        </p:nvSpPr>
        <p:spPr>
          <a:xfrm>
            <a:off x="717756" y="2200275"/>
            <a:ext cx="10893052" cy="3654531"/>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marL="0" indent="0" algn="just">
              <a:buNone/>
            </a:pPr>
            <a:r>
              <a:rPr lang="tr-TR" b="1" dirty="0"/>
              <a:t>2210-A Genel Yurt İçi Yüksek Lisans Proje başvuru süreci :</a:t>
            </a:r>
          </a:p>
          <a:p>
            <a:pPr marL="0" indent="0" algn="just">
              <a:buNone/>
            </a:pPr>
            <a:r>
              <a:rPr lang="tr-TR" dirty="0"/>
              <a:t>Program kapsamında, sürdürülebilir kalkınma ve teknolojik gelişime öncülük edecek insan kaynağının nicelik ve niteliğinin artırılması amacıyla yüksek lisans öğrenimi yapan üretken, duyarlı, yeniliklere açık ve araştırmacı öğrenciler desteklenir.</a:t>
            </a:r>
          </a:p>
          <a:p>
            <a:pPr marL="0" indent="0" algn="just">
              <a:buNone/>
            </a:pPr>
            <a:r>
              <a:rPr lang="tr-TR" b="1" dirty="0"/>
              <a:t>Çağrı duyurusu, 2210-A Genel Yurt İçi Yüksek Lisans Burs Programı’na başvuran ve/veya bu programdan destek alan ve almaya hak kazanan adaylarla ilgili işlem ve yükümlülükleri kapsar. TÜBİTAK işbu çağrı duyurusu üzerinde değişiklik yapma hakkını her zaman saklı tutar.</a:t>
            </a:r>
          </a:p>
        </p:txBody>
      </p:sp>
      <p:grpSp>
        <p:nvGrpSpPr>
          <p:cNvPr id="2" name="Grup 1">
            <a:extLst>
              <a:ext uri="{FF2B5EF4-FFF2-40B4-BE49-F238E27FC236}">
                <a16:creationId xmlns:a16="http://schemas.microsoft.com/office/drawing/2014/main" id="{EF5C1D71-ABC1-B2DF-732D-AA34CD88D779}"/>
              </a:ext>
            </a:extLst>
          </p:cNvPr>
          <p:cNvGrpSpPr/>
          <p:nvPr/>
        </p:nvGrpSpPr>
        <p:grpSpPr>
          <a:xfrm>
            <a:off x="446382" y="783761"/>
            <a:ext cx="11299235" cy="992160"/>
            <a:chOff x="-269619" y="8248"/>
            <a:chExt cx="11299235" cy="992160"/>
          </a:xfrm>
        </p:grpSpPr>
        <p:sp>
          <p:nvSpPr>
            <p:cNvPr id="5" name="Dikdörtgen: Köşeleri Yuvarlatılmış 4">
              <a:extLst>
                <a:ext uri="{FF2B5EF4-FFF2-40B4-BE49-F238E27FC236}">
                  <a16:creationId xmlns:a16="http://schemas.microsoft.com/office/drawing/2014/main" id="{7BB19571-5D49-5BAB-F620-13789E368701}"/>
                </a:ext>
              </a:extLst>
            </p:cNvPr>
            <p:cNvSpPr/>
            <p:nvPr/>
          </p:nvSpPr>
          <p:spPr>
            <a:xfrm>
              <a:off x="0" y="8248"/>
              <a:ext cx="11029616" cy="9921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628A96E9-6D48-992B-30CB-83D0D8663D40}"/>
                </a:ext>
              </a:extLst>
            </p:cNvPr>
            <p:cNvSpPr txBox="1"/>
            <p:nvPr/>
          </p:nvSpPr>
          <p:spPr>
            <a:xfrm>
              <a:off x="-269619" y="56681"/>
              <a:ext cx="10932750" cy="8952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GB" sz="2400" b="1" kern="1200" noProof="1">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036292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A2E29-2E07-33DD-1ED0-6DD879037725}"/>
            </a:ext>
          </a:extLst>
        </p:cNvPr>
        <p:cNvGrpSpPr/>
        <p:nvPr/>
      </p:nvGrpSpPr>
      <p:grpSpPr>
        <a:xfrm>
          <a:off x="0" y="0"/>
          <a:ext cx="0" cy="0"/>
          <a:chOff x="0" y="0"/>
          <a:chExt cx="0" cy="0"/>
        </a:xfrm>
      </p:grpSpPr>
      <p:graphicFrame>
        <p:nvGraphicFramePr>
          <p:cNvPr id="3" name="Diyagram 2">
            <a:extLst>
              <a:ext uri="{FF2B5EF4-FFF2-40B4-BE49-F238E27FC236}">
                <a16:creationId xmlns:a16="http://schemas.microsoft.com/office/drawing/2014/main" id="{37FA5A67-58CC-F803-F513-69921EB9EA3C}"/>
              </a:ext>
            </a:extLst>
          </p:cNvPr>
          <p:cNvGraphicFramePr/>
          <p:nvPr>
            <p:extLst>
              <p:ext uri="{D42A27DB-BD31-4B8C-83A1-F6EECF244321}">
                <p14:modId xmlns:p14="http://schemas.microsoft.com/office/powerpoint/2010/main" val="1231780643"/>
              </p:ext>
            </p:extLst>
          </p:nvPr>
        </p:nvGraphicFramePr>
        <p:xfrm>
          <a:off x="717754" y="875070"/>
          <a:ext cx="10893053" cy="840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İçerik Yer Tutucusu 5">
            <a:extLst>
              <a:ext uri="{FF2B5EF4-FFF2-40B4-BE49-F238E27FC236}">
                <a16:creationId xmlns:a16="http://schemas.microsoft.com/office/drawing/2014/main" id="{6E5326F9-C386-A7AD-4162-72D99F79F113}"/>
              </a:ext>
            </a:extLst>
          </p:cNvPr>
          <p:cNvSpPr>
            <a:spLocks noGrp="1"/>
          </p:cNvSpPr>
          <p:nvPr>
            <p:ph idx="1"/>
          </p:nvPr>
        </p:nvSpPr>
        <p:spPr>
          <a:xfrm>
            <a:off x="875071" y="1715955"/>
            <a:ext cx="10154711" cy="4635683"/>
          </a:xfrm>
          <a:ln w="38100">
            <a:solidFill>
              <a:schemeClr val="accent3">
                <a:lumMod val="60000"/>
                <a:lumOff val="40000"/>
              </a:schemeClr>
            </a:solidFill>
          </a:ln>
        </p:spPr>
        <p:txBody>
          <a:bodyPr>
            <a:normAutofit/>
          </a:bodyPr>
          <a:lstStyle/>
          <a:p>
            <a:pPr marL="0" indent="0">
              <a:buNone/>
            </a:pPr>
            <a:r>
              <a:rPr lang="tr-TR" sz="2500" b="1" noProof="1">
                <a:solidFill>
                  <a:schemeClr val="tx1"/>
                </a:solidFill>
                <a:latin typeface="Times New Roman" panose="02020603050405020304" pitchFamily="18" charset="0"/>
                <a:cs typeface="Times New Roman" panose="02020603050405020304" pitchFamily="18" charset="0"/>
              </a:rPr>
              <a:t>Burs Kapsamı ve Süresi</a:t>
            </a:r>
          </a:p>
          <a:p>
            <a:pPr marL="0" indent="0" algn="just">
              <a:buNone/>
            </a:pPr>
            <a:r>
              <a:rPr lang="tr-TR" sz="2500" noProof="1">
                <a:solidFill>
                  <a:schemeClr val="tx1"/>
                </a:solidFill>
                <a:latin typeface="Times New Roman" panose="02020603050405020304" pitchFamily="18" charset="0"/>
                <a:cs typeface="Times New Roman" panose="02020603050405020304" pitchFamily="18" charset="0"/>
              </a:rPr>
              <a:t> Burslar bursiyerin desteklenmeye başladığı başvuru dönemi esas alınarak 24</a:t>
            </a:r>
          </a:p>
          <a:p>
            <a:pPr marL="0" indent="0" algn="just">
              <a:buNone/>
            </a:pPr>
            <a:r>
              <a:rPr lang="tr-TR" sz="2500" noProof="1">
                <a:solidFill>
                  <a:schemeClr val="tx1"/>
                </a:solidFill>
                <a:latin typeface="Times New Roman" panose="02020603050405020304" pitchFamily="18" charset="0"/>
                <a:cs typeface="Times New Roman" panose="02020603050405020304" pitchFamily="18" charset="0"/>
              </a:rPr>
              <a:t>ay sonunda sona erdirilir.</a:t>
            </a:r>
          </a:p>
          <a:p>
            <a:pPr marL="0" indent="0" algn="just">
              <a:buNone/>
            </a:pPr>
            <a:r>
              <a:rPr lang="tr-TR" sz="2500" noProof="1">
                <a:solidFill>
                  <a:schemeClr val="tx1"/>
                </a:solidFill>
                <a:latin typeface="Times New Roman" panose="02020603050405020304" pitchFamily="18" charset="0"/>
                <a:cs typeface="Times New Roman" panose="02020603050405020304" pitchFamily="18" charset="0"/>
              </a:rPr>
              <a:t> 24 aylık sürenin işbu çağrı duyurusunda belirtilen azami süreleri (yabancı dil hazırlık/bilimsel hazırlıkta geçirilen en fazla bir yıllık süre hariç, kayıtlı olduğu programa ilişkin derslerin verildiği ilk dönemden başlamak üzere yüksek lisans öğrenimi için 6 yarıyıl) aşması durumunda burs, azami sürenin sonunda sona erdirilir.</a:t>
            </a:r>
          </a:p>
        </p:txBody>
      </p:sp>
    </p:spTree>
    <p:extLst>
      <p:ext uri="{BB962C8B-B14F-4D97-AF65-F5344CB8AC3E}">
        <p14:creationId xmlns:p14="http://schemas.microsoft.com/office/powerpoint/2010/main" val="218507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3BECDB-7EC9-2C72-21F4-CCD3DEA89A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B76AF81-CFA5-73E3-F285-33A06282A9F3}"/>
              </a:ext>
            </a:extLst>
          </p:cNvPr>
          <p:cNvSpPr>
            <a:spLocks noGrp="1"/>
          </p:cNvSpPr>
          <p:nvPr>
            <p:ph idx="1"/>
          </p:nvPr>
        </p:nvSpPr>
        <p:spPr/>
        <p:txBody>
          <a:bodyPr>
            <a:normAutofit/>
          </a:bodyPr>
          <a:lstStyle/>
          <a:p>
            <a:pPr marL="0" indent="0">
              <a:buNone/>
            </a:pPr>
            <a:r>
              <a:rPr lang="tr-TR" b="1" dirty="0"/>
              <a:t>Başvuru Koşulları</a:t>
            </a:r>
          </a:p>
          <a:p>
            <a:r>
              <a:rPr lang="tr-TR" dirty="0"/>
              <a:t> T.C. vatandaşı veya 5901 sayılı kanunda geçen Mavi Kart sahibi olmak</a:t>
            </a:r>
          </a:p>
          <a:p>
            <a:r>
              <a:rPr lang="tr-TR" dirty="0"/>
              <a:t>Türkiye’de yüksek lisans derecesi veren bir programda kayıtlı olmak</a:t>
            </a:r>
          </a:p>
          <a:p>
            <a:r>
              <a:rPr lang="tr-TR" dirty="0"/>
              <a:t>Kayıt dondurulan dönemler hariç olmak üzere bilimsel hazırlık dâhil eğitiminin  en geç 3. döneminde kayıtlı olmak (Bilimsel hazırlıkta programa başvuru yapılabilirken, yabancı dil hazırlık aşamasında programa başvuru yapılamaz).</a:t>
            </a:r>
          </a:p>
          <a:p>
            <a:pPr marL="0" indent="0">
              <a:buNone/>
            </a:pPr>
            <a:endParaRPr lang="tr-TR" dirty="0"/>
          </a:p>
        </p:txBody>
      </p:sp>
    </p:spTree>
    <p:extLst>
      <p:ext uri="{BB962C8B-B14F-4D97-AF65-F5344CB8AC3E}">
        <p14:creationId xmlns:p14="http://schemas.microsoft.com/office/powerpoint/2010/main" val="2640177027"/>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Kar Payı">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825703E-1181-4ADA-9259-C06997C964A8}">
  <we:reference id="wa104178141" version="4.3.3.0" store="tr-TR" storeType="OMEX"/>
  <we:alternateReferences>
    <we:reference id="WA104178141" version="4.3.3.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Paket</Template>
  <TotalTime>5034</TotalTime>
  <Words>1109</Words>
  <Application>Microsoft Office PowerPoint</Application>
  <PresentationFormat>Geniş ekran</PresentationFormat>
  <Paragraphs>73</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Calibri</vt:lpstr>
      <vt:lpstr>Gill Sans MT</vt:lpstr>
      <vt:lpstr>Times New Roman</vt:lpstr>
      <vt:lpstr>Wingdings 2</vt:lpstr>
      <vt:lpstr>Kar Payı</vt:lpstr>
      <vt:lpstr>      ÇAĞ ÜNİVERİSTESİ  ULUSLARARASI İLİŞKİLER UZAKTAN TEZSİZ YÜKSEK LİSANS PROGRAMI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THE EFFECT OF THE EUROPEAN UNION’S CLIMATE POLICIES ON UNION’S NORMATIVE POWER</dc:title>
  <dc:creator>ilke Ulutaş</dc:creator>
  <cp:lastModifiedBy>ilke Ulutaş</cp:lastModifiedBy>
  <cp:revision>130</cp:revision>
  <dcterms:created xsi:type="dcterms:W3CDTF">2023-05-08T10:53:41Z</dcterms:created>
  <dcterms:modified xsi:type="dcterms:W3CDTF">2026-07-12T19:31:24Z</dcterms:modified>
</cp:coreProperties>
</file>