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9" r:id="rId5"/>
    <p:sldId id="261" r:id="rId6"/>
    <p:sldId id="262" r:id="rId7"/>
    <p:sldId id="263" r:id="rId8"/>
    <p:sldId id="264" r:id="rId9"/>
    <p:sldId id="265" r:id="rId10"/>
    <p:sldId id="270" r:id="rId11"/>
    <p:sldId id="266" r:id="rId12"/>
    <p:sldId id="267" r:id="rId13"/>
    <p:sldId id="268" r:id="rId14"/>
    <p:sldId id="269" r:id="rId15"/>
    <p:sldId id="271" r:id="rId16"/>
    <p:sldId id="272" r:id="rId17"/>
    <p:sldId id="273" r:id="rId18"/>
    <p:sldId id="287" r:id="rId19"/>
    <p:sldId id="274" r:id="rId20"/>
    <p:sldId id="291" r:id="rId21"/>
    <p:sldId id="289" r:id="rId22"/>
    <p:sldId id="290" r:id="rId23"/>
    <p:sldId id="300" r:id="rId24"/>
    <p:sldId id="295" r:id="rId25"/>
    <p:sldId id="302" r:id="rId26"/>
    <p:sldId id="301" r:id="rId27"/>
    <p:sldId id="303" r:id="rId28"/>
    <p:sldId id="294" r:id="rId29"/>
    <p:sldId id="305" r:id="rId30"/>
    <p:sldId id="304" r:id="rId31"/>
    <p:sldId id="306" r:id="rId32"/>
    <p:sldId id="293" r:id="rId33"/>
    <p:sldId id="307" r:id="rId34"/>
    <p:sldId id="292" r:id="rId35"/>
    <p:sldId id="278" r:id="rId36"/>
    <p:sldId id="279" r:id="rId37"/>
    <p:sldId id="308" r:id="rId38"/>
    <p:sldId id="297" r:id="rId39"/>
    <p:sldId id="310" r:id="rId40"/>
    <p:sldId id="309" r:id="rId41"/>
    <p:sldId id="312" r:id="rId42"/>
    <p:sldId id="311" r:id="rId43"/>
    <p:sldId id="313" r:id="rId44"/>
    <p:sldId id="299" r:id="rId45"/>
    <p:sldId id="281" r:id="rId46"/>
    <p:sldId id="298" r:id="rId47"/>
    <p:sldId id="316" r:id="rId48"/>
    <p:sldId id="314" r:id="rId49"/>
    <p:sldId id="315" r:id="rId50"/>
    <p:sldId id="330" r:id="rId51"/>
    <p:sldId id="331" r:id="rId52"/>
    <p:sldId id="332" r:id="rId53"/>
    <p:sldId id="325" r:id="rId54"/>
    <p:sldId id="327" r:id="rId55"/>
    <p:sldId id="328" r:id="rId56"/>
    <p:sldId id="320" r:id="rId57"/>
    <p:sldId id="322" r:id="rId58"/>
    <p:sldId id="324" r:id="rId59"/>
    <p:sldId id="329"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304914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7" name="Title 6"/>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23274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418923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15280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8" name="Footer Placeholder 7"/>
          <p:cNvSpPr>
            <a:spLocks noGrp="1"/>
          </p:cNvSpPr>
          <p:nvPr>
            <p:ph type="ftr" sz="quarter" idx="11"/>
          </p:nvPr>
        </p:nvSpPr>
        <p:spPr/>
        <p:txBody>
          <a:bodyPr/>
          <a:lstStyle/>
          <a:p>
            <a:endParaRPr lang="tr-TR">
              <a:solidFill>
                <a:srgbClr val="073E87"/>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322851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4" name="Footer Placeholder 3"/>
          <p:cNvSpPr>
            <a:spLocks noGrp="1"/>
          </p:cNvSpPr>
          <p:nvPr>
            <p:ph type="ftr" sz="quarter" idx="11"/>
          </p:nvPr>
        </p:nvSpPr>
        <p:spPr/>
        <p:txBody>
          <a:bodyPr/>
          <a:lstStyle/>
          <a:p>
            <a:endParaRPr lang="tr-TR">
              <a:solidFill>
                <a:srgbClr val="073E87"/>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2790216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3" name="Footer Placeholder 2"/>
          <p:cNvSpPr>
            <a:spLocks noGrp="1"/>
          </p:cNvSpPr>
          <p:nvPr>
            <p:ph type="ftr" sz="quarter" idx="11"/>
          </p:nvPr>
        </p:nvSpPr>
        <p:spPr/>
        <p:txBody>
          <a:bodyPr/>
          <a:lstStyle/>
          <a:p>
            <a:endParaRPr lang="tr-TR">
              <a:solidFill>
                <a:srgbClr val="073E87"/>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336601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215118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extLst>
      <p:ext uri="{BB962C8B-B14F-4D97-AF65-F5344CB8AC3E}">
        <p14:creationId xmlns:p14="http://schemas.microsoft.com/office/powerpoint/2010/main" val="3562910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1580905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4098230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4095473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7" name="Title 6"/>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616769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3051571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53202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8" name="Footer Placeholder 7"/>
          <p:cNvSpPr>
            <a:spLocks noGrp="1"/>
          </p:cNvSpPr>
          <p:nvPr>
            <p:ph type="ftr" sz="quarter" idx="11"/>
          </p:nvPr>
        </p:nvSpPr>
        <p:spPr/>
        <p:txBody>
          <a:bodyPr/>
          <a:lstStyle/>
          <a:p>
            <a:endParaRPr lang="tr-TR">
              <a:solidFill>
                <a:srgbClr val="073E87"/>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1452909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4" name="Footer Placeholder 3"/>
          <p:cNvSpPr>
            <a:spLocks noGrp="1"/>
          </p:cNvSpPr>
          <p:nvPr>
            <p:ph type="ftr" sz="quarter" idx="11"/>
          </p:nvPr>
        </p:nvSpPr>
        <p:spPr/>
        <p:txBody>
          <a:bodyPr/>
          <a:lstStyle/>
          <a:p>
            <a:endParaRPr lang="tr-TR">
              <a:solidFill>
                <a:srgbClr val="073E87"/>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7251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3" name="Footer Placeholder 2"/>
          <p:cNvSpPr>
            <a:spLocks noGrp="1"/>
          </p:cNvSpPr>
          <p:nvPr>
            <p:ph type="ftr" sz="quarter" idx="11"/>
          </p:nvPr>
        </p:nvSpPr>
        <p:spPr/>
        <p:txBody>
          <a:bodyPr/>
          <a:lstStyle/>
          <a:p>
            <a:endParaRPr lang="tr-TR">
              <a:solidFill>
                <a:srgbClr val="073E87"/>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88915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3560688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extLst>
      <p:ext uri="{BB962C8B-B14F-4D97-AF65-F5344CB8AC3E}">
        <p14:creationId xmlns:p14="http://schemas.microsoft.com/office/powerpoint/2010/main" val="3696736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205547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40820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443736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7" name="Title 6"/>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800710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1586231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234681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8" name="Footer Placeholder 7"/>
          <p:cNvSpPr>
            <a:spLocks noGrp="1"/>
          </p:cNvSpPr>
          <p:nvPr>
            <p:ph type="ftr" sz="quarter" idx="11"/>
          </p:nvPr>
        </p:nvSpPr>
        <p:spPr/>
        <p:txBody>
          <a:bodyPr/>
          <a:lstStyle/>
          <a:p>
            <a:endParaRPr lang="tr-TR">
              <a:solidFill>
                <a:srgbClr val="073E87"/>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1344852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4" name="Footer Placeholder 3"/>
          <p:cNvSpPr>
            <a:spLocks noGrp="1"/>
          </p:cNvSpPr>
          <p:nvPr>
            <p:ph type="ftr" sz="quarter" idx="11"/>
          </p:nvPr>
        </p:nvSpPr>
        <p:spPr/>
        <p:txBody>
          <a:bodyPr/>
          <a:lstStyle/>
          <a:p>
            <a:endParaRPr lang="tr-TR">
              <a:solidFill>
                <a:srgbClr val="073E87"/>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390786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3" name="Footer Placeholder 2"/>
          <p:cNvSpPr>
            <a:spLocks noGrp="1"/>
          </p:cNvSpPr>
          <p:nvPr>
            <p:ph type="ftr" sz="quarter" idx="11"/>
          </p:nvPr>
        </p:nvSpPr>
        <p:spPr/>
        <p:txBody>
          <a:bodyPr/>
          <a:lstStyle/>
          <a:p>
            <a:endParaRPr lang="tr-TR">
              <a:solidFill>
                <a:srgbClr val="073E87"/>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2682516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469590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6" name="Footer Placeholder 5"/>
          <p:cNvSpPr>
            <a:spLocks noGrp="1"/>
          </p:cNvSpPr>
          <p:nvPr>
            <p:ph type="ftr" sz="quarter" idx="11"/>
          </p:nvPr>
        </p:nvSpPr>
        <p:spPr/>
        <p:txBody>
          <a:bodyPr/>
          <a:lstStyle/>
          <a:p>
            <a:endParaRPr lang="tr-TR">
              <a:solidFill>
                <a:srgbClr val="073E8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extLst>
      <p:ext uri="{BB962C8B-B14F-4D97-AF65-F5344CB8AC3E}">
        <p14:creationId xmlns:p14="http://schemas.microsoft.com/office/powerpoint/2010/main" val="3655795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spTree>
    <p:extLst>
      <p:ext uri="{BB962C8B-B14F-4D97-AF65-F5344CB8AC3E}">
        <p14:creationId xmlns:p14="http://schemas.microsoft.com/office/powerpoint/2010/main" val="3516334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11"/>
          </p:nvPr>
        </p:nvSpPr>
        <p:spPr/>
        <p:txBody>
          <a:bodyPr/>
          <a:lstStyle/>
          <a:p>
            <a:endParaRPr lang="tr-TR">
              <a:solidFill>
                <a:srgbClr val="073E8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073E87"/>
                </a:solidFill>
              </a:rPr>
              <a:pPr/>
              <a:t>‹#›</a:t>
            </a:fld>
            <a:endParaRPr lang="tr-TR">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209765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20.09.2023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solidFill>
                  <a:srgbClr val="073E87"/>
                </a:solidFill>
              </a:rPr>
              <a:pPr/>
              <a:t>‹#›</a:t>
            </a:fld>
            <a:endParaRPr lang="tr-TR">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30829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solidFill>
                  <a:srgbClr val="073E87"/>
                </a:solidFill>
              </a:rPr>
              <a:pPr/>
              <a:t>‹#›</a:t>
            </a:fld>
            <a:endParaRPr lang="tr-TR">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3732522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solidFill>
                  <a:srgbClr val="073E87"/>
                </a:solidFill>
              </a:rPr>
              <a:pPr/>
              <a:t>20.09.2023</a:t>
            </a:fld>
            <a:endParaRPr lang="tr-TR">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solidFill>
                  <a:srgbClr val="073E87"/>
                </a:solidFill>
              </a:rPr>
              <a:pPr/>
              <a:t>‹#›</a:t>
            </a:fld>
            <a:endParaRPr lang="tr-TR">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5833563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1988840"/>
            <a:ext cx="6120680" cy="2308324"/>
          </a:xfrm>
          <a:prstGeom prst="rect">
            <a:avLst/>
          </a:prstGeom>
        </p:spPr>
        <p:txBody>
          <a:bodyPr wrap="square">
            <a:spAutoFit/>
          </a:bodyPr>
          <a:lstStyle/>
          <a:p>
            <a:pPr algn="ctr"/>
            <a:r>
              <a:rPr lang="tr-TR" altLang="tr-TR" sz="3600" b="1" dirty="0" smtClean="0">
                <a:solidFill>
                  <a:srgbClr val="FF0000"/>
                </a:solidFill>
                <a:latin typeface="Arial Black" panose="020B0A04020102020204" pitchFamily="34" charset="0"/>
                <a:cs typeface="Aharoni" panose="02010803020104030203" pitchFamily="2" charset="-79"/>
              </a:rPr>
              <a:t>KIRIKLAR</a:t>
            </a:r>
          </a:p>
          <a:p>
            <a:pPr algn="ctr"/>
            <a:r>
              <a:rPr lang="tr-TR" altLang="tr-TR" sz="3600" b="1" dirty="0" smtClean="0">
                <a:solidFill>
                  <a:srgbClr val="FF0000"/>
                </a:solidFill>
                <a:latin typeface="Arial Black" panose="020B0A04020102020204" pitchFamily="34" charset="0"/>
                <a:cs typeface="Aharoni" panose="02010803020104030203" pitchFamily="2" charset="-79"/>
              </a:rPr>
              <a:t>ÇIKIKLAR </a:t>
            </a:r>
          </a:p>
          <a:p>
            <a:pPr algn="ctr"/>
            <a:r>
              <a:rPr lang="tr-TR" altLang="tr-TR" sz="3600" b="1" dirty="0" smtClean="0">
                <a:solidFill>
                  <a:srgbClr val="FF0000"/>
                </a:solidFill>
                <a:latin typeface="Arial Black" panose="020B0A04020102020204" pitchFamily="34" charset="0"/>
                <a:cs typeface="Aharoni" panose="02010803020104030203" pitchFamily="2" charset="-79"/>
              </a:rPr>
              <a:t>BURKULMALAR </a:t>
            </a:r>
            <a:r>
              <a:rPr lang="tr-TR" altLang="tr-TR" sz="3600" b="1" dirty="0">
                <a:solidFill>
                  <a:srgbClr val="FF0000"/>
                </a:solidFill>
                <a:latin typeface="Arial Black" panose="020B0A04020102020204" pitchFamily="34" charset="0"/>
                <a:cs typeface="Aharoni" panose="02010803020104030203" pitchFamily="2" charset="-79"/>
              </a:rPr>
              <a:t/>
            </a:r>
            <a:br>
              <a:rPr lang="tr-TR" altLang="tr-TR" sz="3600" b="1" dirty="0">
                <a:solidFill>
                  <a:srgbClr val="FF0000"/>
                </a:solidFill>
                <a:latin typeface="Arial Black" panose="020B0A04020102020204" pitchFamily="34" charset="0"/>
                <a:cs typeface="Aharoni" panose="02010803020104030203" pitchFamily="2" charset="-79"/>
              </a:rPr>
            </a:br>
            <a:endParaRPr lang="tr-TR" sz="3600"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64527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8"/>
          <p:cNvSpPr>
            <a:spLocks noGrp="1" noChangeArrowheads="1"/>
          </p:cNvSpPr>
          <p:nvPr>
            <p:ph type="title" idx="4294967295"/>
          </p:nvPr>
        </p:nvSpPr>
        <p:spPr>
          <a:xfrm>
            <a:off x="0" y="227013"/>
            <a:ext cx="9144000" cy="1143000"/>
          </a:xfrm>
        </p:spPr>
        <p:txBody>
          <a:bodyPr/>
          <a:lstStyle/>
          <a:p>
            <a:pPr algn="ctr" eaLnBrk="1" hangingPunct="1"/>
            <a:r>
              <a:rPr lang="tr-TR" altLang="tr-TR" sz="2800" b="1" smtClean="0">
                <a:solidFill>
                  <a:srgbClr val="CC0000"/>
                </a:solidFill>
              </a:rPr>
              <a:t>BURKULMALAR</a:t>
            </a:r>
          </a:p>
        </p:txBody>
      </p:sp>
      <p:sp>
        <p:nvSpPr>
          <p:cNvPr id="187395" name="Rectangle 6"/>
          <p:cNvSpPr>
            <a:spLocks noGrp="1" noChangeArrowheads="1"/>
          </p:cNvSpPr>
          <p:nvPr>
            <p:ph type="body" sz="half" idx="4294967295"/>
          </p:nvPr>
        </p:nvSpPr>
        <p:spPr>
          <a:xfrm>
            <a:off x="0" y="1500188"/>
            <a:ext cx="4572000" cy="4530725"/>
          </a:xfrm>
        </p:spPr>
        <p:txBody>
          <a:bodyPr/>
          <a:lstStyle/>
          <a:p>
            <a:pPr eaLnBrk="1" hangingPunct="1">
              <a:lnSpc>
                <a:spcPct val="120000"/>
              </a:lnSpc>
              <a:buFontTx/>
              <a:buNone/>
            </a:pPr>
            <a:r>
              <a:rPr lang="tr-TR" altLang="tr-TR" b="1" smtClean="0">
                <a:solidFill>
                  <a:srgbClr val="CC0000"/>
                </a:solidFill>
              </a:rPr>
              <a:t>İlk yardım</a:t>
            </a:r>
          </a:p>
          <a:p>
            <a:pPr eaLnBrk="1" hangingPunct="1">
              <a:lnSpc>
                <a:spcPct val="120000"/>
              </a:lnSpc>
              <a:buClr>
                <a:srgbClr val="C00000"/>
              </a:buClr>
              <a:buFont typeface="Wingdings" pitchFamily="2" charset="2"/>
              <a:buChar char="Ø"/>
            </a:pPr>
            <a:r>
              <a:rPr lang="tr-TR" altLang="tr-TR" b="1" smtClean="0"/>
              <a:t>Sıkıştırıcı bir bandajla burkulan eklem tespit edilir.</a:t>
            </a:r>
          </a:p>
          <a:p>
            <a:pPr eaLnBrk="1" hangingPunct="1">
              <a:lnSpc>
                <a:spcPct val="120000"/>
              </a:lnSpc>
              <a:buClr>
                <a:srgbClr val="C00000"/>
              </a:buClr>
              <a:buFont typeface="Wingdings" pitchFamily="2" charset="2"/>
              <a:buChar char="Ø"/>
            </a:pPr>
            <a:r>
              <a:rPr lang="tr-TR" altLang="tr-TR" b="1" smtClean="0"/>
              <a:t>Şişliği azaltmak için bölge yukarı kaldırılır.</a:t>
            </a:r>
          </a:p>
          <a:p>
            <a:pPr eaLnBrk="1" hangingPunct="1">
              <a:lnSpc>
                <a:spcPct val="120000"/>
              </a:lnSpc>
              <a:buClr>
                <a:srgbClr val="C00000"/>
              </a:buClr>
              <a:buFont typeface="Wingdings" pitchFamily="2" charset="2"/>
              <a:buChar char="Ø"/>
            </a:pPr>
            <a:r>
              <a:rPr lang="tr-TR" altLang="tr-TR" b="1" smtClean="0"/>
              <a:t>Hareket ettirilmez.</a:t>
            </a:r>
          </a:p>
          <a:p>
            <a:pPr eaLnBrk="1" hangingPunct="1">
              <a:lnSpc>
                <a:spcPct val="120000"/>
              </a:lnSpc>
              <a:buClr>
                <a:srgbClr val="C00000"/>
              </a:buClr>
              <a:buFont typeface="Wingdings" pitchFamily="2" charset="2"/>
              <a:buChar char="Ø"/>
            </a:pPr>
            <a:r>
              <a:rPr lang="tr-TR" altLang="tr-TR" b="1" smtClean="0"/>
              <a:t>Acil tıbbi yardım sağlanır.</a:t>
            </a:r>
          </a:p>
          <a:p>
            <a:pPr eaLnBrk="1" hangingPunct="1">
              <a:lnSpc>
                <a:spcPct val="120000"/>
              </a:lnSpc>
            </a:pPr>
            <a:endParaRPr lang="tr-TR" altLang="tr-TR" b="1" smtClean="0"/>
          </a:p>
        </p:txBody>
      </p:sp>
      <p:pic>
        <p:nvPicPr>
          <p:cNvPr id="187396" name="70 Resim" descr="banda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57438"/>
            <a:ext cx="4572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17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0" y="549275"/>
            <a:ext cx="9144000" cy="1139825"/>
          </a:xfrm>
        </p:spPr>
        <p:txBody>
          <a:bodyPr/>
          <a:lstStyle/>
          <a:p>
            <a:pPr algn="ctr" eaLnBrk="1" hangingPunct="1"/>
            <a:r>
              <a:rPr lang="tr-TR" altLang="tr-TR" sz="2800" b="1" smtClean="0">
                <a:solidFill>
                  <a:srgbClr val="CC0000"/>
                </a:solidFill>
              </a:rPr>
              <a:t>ÇIKIKLAR</a:t>
            </a:r>
          </a:p>
        </p:txBody>
      </p:sp>
      <p:sp>
        <p:nvSpPr>
          <p:cNvPr id="188419" name="Rectangle 6"/>
          <p:cNvSpPr>
            <a:spLocks noGrp="1" noChangeArrowheads="1"/>
          </p:cNvSpPr>
          <p:nvPr>
            <p:ph type="body" sz="half" idx="4294967295"/>
          </p:nvPr>
        </p:nvSpPr>
        <p:spPr>
          <a:xfrm>
            <a:off x="0" y="1628775"/>
            <a:ext cx="5238750" cy="4872038"/>
          </a:xfrm>
          <a:noFill/>
        </p:spPr>
        <p:txBody>
          <a:bodyPr/>
          <a:lstStyle/>
          <a:p>
            <a:pPr eaLnBrk="1" hangingPunct="1">
              <a:lnSpc>
                <a:spcPct val="90000"/>
              </a:lnSpc>
              <a:buFontTx/>
              <a:buNone/>
            </a:pPr>
            <a:endParaRPr lang="tr-TR" altLang="tr-TR" b="1" smtClean="0"/>
          </a:p>
          <a:p>
            <a:pPr eaLnBrk="1" hangingPunct="1">
              <a:lnSpc>
                <a:spcPct val="90000"/>
              </a:lnSpc>
              <a:buFontTx/>
              <a:buNone/>
            </a:pPr>
            <a:r>
              <a:rPr lang="tr-TR" altLang="tr-TR" b="1" smtClean="0">
                <a:solidFill>
                  <a:srgbClr val="CC0000"/>
                </a:solidFill>
              </a:rPr>
              <a:t>ÇIKIK</a:t>
            </a:r>
          </a:p>
          <a:p>
            <a:pPr eaLnBrk="1" hangingPunct="1">
              <a:lnSpc>
                <a:spcPct val="90000"/>
              </a:lnSpc>
              <a:buFontTx/>
              <a:buNone/>
            </a:pPr>
            <a:r>
              <a:rPr lang="tr-TR" altLang="tr-TR" b="1" smtClean="0"/>
              <a:t>   Eklem yüzeylerinin kalıcı olarak ayrılmasıdır.</a:t>
            </a:r>
          </a:p>
          <a:p>
            <a:pPr eaLnBrk="1" hangingPunct="1">
              <a:lnSpc>
                <a:spcPct val="90000"/>
              </a:lnSpc>
              <a:buFontTx/>
              <a:buNone/>
            </a:pPr>
            <a:r>
              <a:rPr lang="tr-TR" altLang="tr-TR" b="1" smtClean="0"/>
              <a:t>   Kendiliğinden normal konuma dönemez.</a:t>
            </a:r>
          </a:p>
          <a:p>
            <a:pPr eaLnBrk="1" hangingPunct="1">
              <a:lnSpc>
                <a:spcPct val="90000"/>
              </a:lnSpc>
              <a:buFontTx/>
              <a:buNone/>
            </a:pPr>
            <a:endParaRPr lang="tr-TR" altLang="tr-TR" b="1" smtClean="0"/>
          </a:p>
          <a:p>
            <a:pPr eaLnBrk="1" hangingPunct="1">
              <a:lnSpc>
                <a:spcPct val="90000"/>
              </a:lnSpc>
              <a:buFontTx/>
              <a:buNone/>
            </a:pPr>
            <a:r>
              <a:rPr lang="tr-TR" altLang="tr-TR" b="1" smtClean="0">
                <a:solidFill>
                  <a:srgbClr val="CC0000"/>
                </a:solidFill>
              </a:rPr>
              <a:t>Belirtiler;</a:t>
            </a:r>
          </a:p>
          <a:p>
            <a:pPr eaLnBrk="1" hangingPunct="1">
              <a:lnSpc>
                <a:spcPct val="90000"/>
              </a:lnSpc>
              <a:buClr>
                <a:srgbClr val="C00000"/>
              </a:buClr>
              <a:buFont typeface="Wingdings" pitchFamily="2" charset="2"/>
              <a:buChar char="Ø"/>
            </a:pPr>
            <a:r>
              <a:rPr lang="tr-TR" altLang="tr-TR" b="1" smtClean="0"/>
              <a:t>Yoğun ağrı, </a:t>
            </a:r>
          </a:p>
          <a:p>
            <a:pPr eaLnBrk="1" hangingPunct="1">
              <a:lnSpc>
                <a:spcPct val="90000"/>
              </a:lnSpc>
              <a:buClr>
                <a:srgbClr val="C00000"/>
              </a:buClr>
              <a:buFont typeface="Wingdings" pitchFamily="2" charset="2"/>
              <a:buChar char="Ø"/>
            </a:pPr>
            <a:r>
              <a:rPr lang="tr-TR" altLang="tr-TR" b="1" smtClean="0"/>
              <a:t>Kızarıklık, şişlik,</a:t>
            </a:r>
          </a:p>
          <a:p>
            <a:pPr eaLnBrk="1" hangingPunct="1">
              <a:lnSpc>
                <a:spcPct val="90000"/>
              </a:lnSpc>
              <a:buClr>
                <a:srgbClr val="C00000"/>
              </a:buClr>
              <a:buFont typeface="Wingdings" pitchFamily="2" charset="2"/>
              <a:buChar char="Ø"/>
            </a:pPr>
            <a:r>
              <a:rPr lang="tr-TR" altLang="tr-TR" b="1" smtClean="0"/>
              <a:t>İşlev kaybı. </a:t>
            </a:r>
          </a:p>
          <a:p>
            <a:pPr eaLnBrk="1" hangingPunct="1">
              <a:lnSpc>
                <a:spcPct val="90000"/>
              </a:lnSpc>
              <a:buFontTx/>
              <a:buChar char="•"/>
            </a:pPr>
            <a:endParaRPr lang="tr-TR" altLang="tr-TR" b="1" smtClean="0"/>
          </a:p>
        </p:txBody>
      </p:sp>
      <p:pic>
        <p:nvPicPr>
          <p:cNvPr id="188420" name="75 Resim" descr="çıkı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3571875"/>
            <a:ext cx="37655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1" name="78 Resim" descr="exh4639a_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1071563"/>
            <a:ext cx="3214687"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55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0" y="908050"/>
            <a:ext cx="9144000" cy="1139825"/>
          </a:xfrm>
        </p:spPr>
        <p:txBody>
          <a:bodyPr/>
          <a:lstStyle/>
          <a:p>
            <a:pPr algn="ctr" eaLnBrk="1" hangingPunct="1"/>
            <a:r>
              <a:rPr lang="tr-TR" altLang="tr-TR" sz="2800" b="1" smtClean="0">
                <a:solidFill>
                  <a:srgbClr val="CC0000"/>
                </a:solidFill>
              </a:rPr>
              <a:t>ÇIKIKTA İLK YARDIM</a:t>
            </a:r>
            <a:r>
              <a:rPr lang="tr-TR" altLang="tr-TR" sz="2800" smtClean="0"/>
              <a:t/>
            </a:r>
            <a:br>
              <a:rPr lang="tr-TR" altLang="tr-TR" sz="2800" smtClean="0"/>
            </a:br>
            <a:endParaRPr lang="tr-TR" altLang="tr-TR" sz="2800" smtClean="0"/>
          </a:p>
        </p:txBody>
      </p:sp>
      <p:sp>
        <p:nvSpPr>
          <p:cNvPr id="189443" name="Rectangle 5"/>
          <p:cNvSpPr>
            <a:spLocks noGrp="1" noChangeArrowheads="1"/>
          </p:cNvSpPr>
          <p:nvPr>
            <p:ph type="body" sz="half" idx="4294967295"/>
          </p:nvPr>
        </p:nvSpPr>
        <p:spPr>
          <a:xfrm>
            <a:off x="0" y="2060575"/>
            <a:ext cx="5032375" cy="5300663"/>
          </a:xfrm>
          <a:noFill/>
        </p:spPr>
        <p:txBody>
          <a:bodyPr/>
          <a:lstStyle/>
          <a:p>
            <a:pPr eaLnBrk="1" hangingPunct="1">
              <a:buClr>
                <a:srgbClr val="CC0000"/>
              </a:buClr>
              <a:buFont typeface="Wingdings" pitchFamily="2" charset="2"/>
              <a:buChar char="Ø"/>
            </a:pPr>
            <a:r>
              <a:rPr lang="tr-TR" altLang="tr-TR" b="1" smtClean="0"/>
              <a:t>Eklem bulunduğu şekilde tespit edilir.</a:t>
            </a:r>
          </a:p>
          <a:p>
            <a:pPr eaLnBrk="1" hangingPunct="1">
              <a:buClr>
                <a:srgbClr val="CC0000"/>
              </a:buClr>
              <a:buFont typeface="Wingdings" pitchFamily="2" charset="2"/>
              <a:buChar char="Ø"/>
            </a:pPr>
            <a:r>
              <a:rPr lang="tr-TR" altLang="tr-TR" b="1" smtClean="0"/>
              <a:t>Bölgede  nabız,deri rengi ve ısısı kontrol edilir.</a:t>
            </a:r>
          </a:p>
          <a:p>
            <a:pPr eaLnBrk="1" hangingPunct="1">
              <a:buClr>
                <a:srgbClr val="CC0000"/>
              </a:buClr>
              <a:buFont typeface="Wingdings" pitchFamily="2" charset="2"/>
              <a:buChar char="Ø"/>
            </a:pPr>
            <a:r>
              <a:rPr lang="tr-TR" altLang="tr-TR" b="1" smtClean="0"/>
              <a:t>Çıkık yerine oturtulmaya çalışılmaz!!</a:t>
            </a:r>
          </a:p>
          <a:p>
            <a:pPr eaLnBrk="1" hangingPunct="1">
              <a:buClr>
                <a:srgbClr val="CC0000"/>
              </a:buClr>
              <a:buFont typeface="Wingdings" pitchFamily="2" charset="2"/>
              <a:buChar char="Ø"/>
            </a:pPr>
            <a:r>
              <a:rPr lang="tr-TR" altLang="tr-TR" b="1" smtClean="0"/>
              <a:t>Hasta/ yaralıya ağızdan hiçbir şey verilmez.</a:t>
            </a:r>
          </a:p>
          <a:p>
            <a:pPr eaLnBrk="1" hangingPunct="1">
              <a:buClr>
                <a:srgbClr val="CC0000"/>
              </a:buClr>
              <a:buFont typeface="Wingdings" pitchFamily="2" charset="2"/>
              <a:buChar char="Ø"/>
            </a:pPr>
            <a:r>
              <a:rPr lang="tr-TR" altLang="tr-TR" b="1" smtClean="0"/>
              <a:t>Tıbbi yardım sağlanır.</a:t>
            </a:r>
          </a:p>
        </p:txBody>
      </p:sp>
      <p:pic>
        <p:nvPicPr>
          <p:cNvPr id="217092" name="80 Resim" descr="468831.jpg"/>
          <p:cNvPicPr>
            <a:picLocks noChangeAspect="1" noChangeArrowheads="1"/>
          </p:cNvPicPr>
          <p:nvPr/>
        </p:nvPicPr>
        <p:blipFill>
          <a:blip r:embed="rId2"/>
          <a:srcRect/>
          <a:stretch>
            <a:fillRect/>
          </a:stretch>
        </p:blipFill>
        <p:spPr bwMode="auto">
          <a:xfrm>
            <a:off x="5286375" y="2027238"/>
            <a:ext cx="3857625" cy="1619250"/>
          </a:xfrm>
          <a:prstGeom prst="rect">
            <a:avLst/>
          </a:prstGeom>
          <a:ln>
            <a:noFill/>
          </a:ln>
          <a:effectLst>
            <a:outerShdw blurRad="292100" dist="139700" dir="2700000" algn="tl" rotWithShape="0">
              <a:srgbClr val="333333">
                <a:alpha val="65000"/>
              </a:srgbClr>
            </a:outerShdw>
          </a:effectLst>
        </p:spPr>
      </p:pic>
      <p:pic>
        <p:nvPicPr>
          <p:cNvPr id="217093" name="81 Resim" descr="468947.jpg"/>
          <p:cNvPicPr>
            <a:picLocks noChangeAspect="1" noChangeArrowheads="1"/>
          </p:cNvPicPr>
          <p:nvPr/>
        </p:nvPicPr>
        <p:blipFill>
          <a:blip r:embed="rId3"/>
          <a:srcRect/>
          <a:stretch>
            <a:fillRect/>
          </a:stretch>
        </p:blipFill>
        <p:spPr bwMode="auto">
          <a:xfrm>
            <a:off x="5357813" y="3786188"/>
            <a:ext cx="3786187" cy="2325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058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idx="4294967295"/>
          </p:nvPr>
        </p:nvSpPr>
        <p:spPr>
          <a:xfrm>
            <a:off x="0" y="500063"/>
            <a:ext cx="9144000" cy="1371600"/>
          </a:xfrm>
        </p:spPr>
        <p:txBody>
          <a:bodyPr/>
          <a:lstStyle/>
          <a:p>
            <a:pPr algn="ctr" eaLnBrk="1" hangingPunct="1"/>
            <a:r>
              <a:rPr lang="tr-TR" altLang="tr-TR" sz="2400" b="1" smtClean="0">
                <a:solidFill>
                  <a:srgbClr val="CC0000"/>
                </a:solidFill>
              </a:rPr>
              <a:t>KIRIK-ÇIKIK VE BURKULMALARDA </a:t>
            </a:r>
            <a:br>
              <a:rPr lang="tr-TR" altLang="tr-TR" sz="2400" b="1" smtClean="0">
                <a:solidFill>
                  <a:srgbClr val="CC0000"/>
                </a:solidFill>
              </a:rPr>
            </a:br>
            <a:r>
              <a:rPr lang="tr-TR" altLang="tr-TR" sz="2400" b="1" smtClean="0">
                <a:solidFill>
                  <a:srgbClr val="CC0000"/>
                </a:solidFill>
              </a:rPr>
              <a:t>TESPİT UYGULAMALARI</a:t>
            </a:r>
          </a:p>
        </p:txBody>
      </p:sp>
      <p:sp>
        <p:nvSpPr>
          <p:cNvPr id="190467" name="Rectangle 3"/>
          <p:cNvSpPr>
            <a:spLocks noGrp="1" noChangeArrowheads="1"/>
          </p:cNvSpPr>
          <p:nvPr>
            <p:ph type="body" sz="half" idx="4294967295"/>
          </p:nvPr>
        </p:nvSpPr>
        <p:spPr>
          <a:xfrm>
            <a:off x="755650" y="2420938"/>
            <a:ext cx="8388350" cy="3862387"/>
          </a:xfrm>
        </p:spPr>
        <p:txBody>
          <a:bodyPr/>
          <a:lstStyle/>
          <a:p>
            <a:pPr marL="609600" indent="-609600" eaLnBrk="1" hangingPunct="1">
              <a:buClr>
                <a:srgbClr val="CC0000"/>
              </a:buClr>
              <a:buFont typeface="Wingdings" pitchFamily="2" charset="2"/>
              <a:buChar char="Ø"/>
            </a:pPr>
            <a:r>
              <a:rPr lang="tr-TR" altLang="tr-TR" b="1" smtClean="0"/>
              <a:t>Tespit yapılırken yaralı bölge sabit tutulmalıdır.</a:t>
            </a:r>
          </a:p>
          <a:p>
            <a:pPr marL="609600" indent="-609600" eaLnBrk="1" hangingPunct="1">
              <a:buClr>
                <a:srgbClr val="CC0000"/>
              </a:buClr>
              <a:buFont typeface="Wingdings" pitchFamily="2" charset="2"/>
              <a:buChar char="Ø"/>
            </a:pPr>
            <a:r>
              <a:rPr lang="tr-TR" altLang="tr-TR" b="1" smtClean="0"/>
              <a:t>Yara varsa, üzeri temiz bir bezle kapatılmalıdır.</a:t>
            </a:r>
          </a:p>
          <a:p>
            <a:pPr marL="609600" indent="-609600" eaLnBrk="1" hangingPunct="1">
              <a:buClr>
                <a:srgbClr val="CC0000"/>
              </a:buClr>
              <a:buFont typeface="Wingdings" pitchFamily="2" charset="2"/>
              <a:buChar char="Ø"/>
            </a:pPr>
            <a:r>
              <a:rPr lang="tr-TR" altLang="tr-TR" b="1" smtClean="0"/>
              <a:t>Tespit edilecek bölge önce yumuşak malzeme ile kaplanmalıdır.</a:t>
            </a:r>
          </a:p>
        </p:txBody>
      </p:sp>
    </p:spTree>
    <p:extLst>
      <p:ext uri="{BB962C8B-B14F-4D97-AF65-F5344CB8AC3E}">
        <p14:creationId xmlns:p14="http://schemas.microsoft.com/office/powerpoint/2010/main" val="377020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683568" y="285750"/>
            <a:ext cx="7416824" cy="1371600"/>
          </a:xfrm>
        </p:spPr>
        <p:txBody>
          <a:bodyPr/>
          <a:lstStyle/>
          <a:p>
            <a:pPr algn="ctr" eaLnBrk="1" hangingPunct="1"/>
            <a:r>
              <a:rPr lang="tr-TR" altLang="tr-TR" sz="2400" b="1" dirty="0" smtClean="0">
                <a:solidFill>
                  <a:srgbClr val="CC0000"/>
                </a:solidFill>
              </a:rPr>
              <a:t>KIRIK-ÇIKIK VE BURKULMALARDA </a:t>
            </a:r>
            <a:br>
              <a:rPr lang="tr-TR" altLang="tr-TR" sz="2400" b="1" dirty="0" smtClean="0">
                <a:solidFill>
                  <a:srgbClr val="CC0000"/>
                </a:solidFill>
              </a:rPr>
            </a:br>
            <a:r>
              <a:rPr lang="tr-TR" altLang="tr-TR" sz="2400" b="1" dirty="0" smtClean="0">
                <a:solidFill>
                  <a:srgbClr val="CC0000"/>
                </a:solidFill>
              </a:rPr>
              <a:t>TESPİT UYGULAMALARI</a:t>
            </a:r>
          </a:p>
        </p:txBody>
      </p:sp>
      <p:sp>
        <p:nvSpPr>
          <p:cNvPr id="191491" name="Rectangle 3"/>
          <p:cNvSpPr>
            <a:spLocks noGrp="1" noChangeArrowheads="1"/>
          </p:cNvSpPr>
          <p:nvPr>
            <p:ph type="body" sz="half" idx="4294967295"/>
          </p:nvPr>
        </p:nvSpPr>
        <p:spPr>
          <a:xfrm>
            <a:off x="428625" y="2420938"/>
            <a:ext cx="8715375" cy="2794000"/>
          </a:xfrm>
        </p:spPr>
        <p:txBody>
          <a:bodyPr/>
          <a:lstStyle/>
          <a:p>
            <a:pPr marL="609600" indent="-609600" eaLnBrk="1" hangingPunct="1">
              <a:buClr>
                <a:srgbClr val="CC0000"/>
              </a:buClr>
              <a:buFont typeface="Wingdings" pitchFamily="2" charset="2"/>
              <a:buChar char="Ø"/>
            </a:pPr>
            <a:r>
              <a:rPr lang="tr-TR" altLang="tr-TR" b="1" smtClean="0"/>
              <a:t>Yaralı bölge nasıl bulunduysa öyle tespit edilmeli,düzeltilmeye çalışılmamalıdır.</a:t>
            </a:r>
          </a:p>
          <a:p>
            <a:pPr marL="609600" indent="-609600" eaLnBrk="1" hangingPunct="1">
              <a:buClr>
                <a:srgbClr val="CC0000"/>
              </a:buClr>
              <a:buFont typeface="Wingdings" pitchFamily="2" charset="2"/>
              <a:buChar char="Ø"/>
            </a:pPr>
            <a:r>
              <a:rPr lang="tr-TR" altLang="tr-TR" b="1" u="sng" smtClean="0"/>
              <a:t>Tespit</a:t>
            </a:r>
            <a:r>
              <a:rPr lang="tr-TR" altLang="tr-TR" b="1" smtClean="0"/>
              <a:t>;kırık,çıkık, burkulmanın üstünde ve altında kalan eklemleri de içerecek şekilde yapılmalıdır.</a:t>
            </a:r>
          </a:p>
        </p:txBody>
      </p:sp>
    </p:spTree>
    <p:extLst>
      <p:ext uri="{BB962C8B-B14F-4D97-AF65-F5344CB8AC3E}">
        <p14:creationId xmlns:p14="http://schemas.microsoft.com/office/powerpoint/2010/main" val="225611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149711"/>
            <a:ext cx="7544605" cy="1323439"/>
          </a:xfrm>
          <a:prstGeom prst="rect">
            <a:avLst/>
          </a:prstGeom>
        </p:spPr>
        <p:txBody>
          <a:bodyPr wrap="square">
            <a:spAutoFit/>
          </a:bodyPr>
          <a:lstStyle/>
          <a:p>
            <a:r>
              <a:rPr lang="tr-TR" sz="2000" dirty="0">
                <a:solidFill>
                  <a:schemeClr val="tx2"/>
                </a:solidFill>
                <a:latin typeface="Arial Black" panose="020B0A04020102020204" pitchFamily="34" charset="0"/>
              </a:rPr>
              <a:t>Femur veya </a:t>
            </a:r>
            <a:r>
              <a:rPr lang="tr-TR" sz="2000" b="1" dirty="0">
                <a:solidFill>
                  <a:schemeClr val="tx2"/>
                </a:solidFill>
                <a:latin typeface="Arial Black" panose="020B0A04020102020204" pitchFamily="34" charset="0"/>
              </a:rPr>
              <a:t>uyluk kemiği</a:t>
            </a:r>
            <a:r>
              <a:rPr lang="tr-TR" sz="2000" dirty="0">
                <a:solidFill>
                  <a:schemeClr val="tx2"/>
                </a:solidFill>
                <a:latin typeface="Arial Black" panose="020B0A04020102020204" pitchFamily="34" charset="0"/>
              </a:rPr>
              <a:t>, memelilerin vücutlarındaki en uzun, en hacimli ve en güçlü kemiktir. Kalçanın ve dizin bir bölümünü oluşturur. Femur </a:t>
            </a:r>
            <a:r>
              <a:rPr lang="tr-TR" sz="2000" dirty="0" smtClean="0">
                <a:solidFill>
                  <a:schemeClr val="tx2"/>
                </a:solidFill>
                <a:latin typeface="Arial Black" panose="020B0A04020102020204" pitchFamily="34" charset="0"/>
              </a:rPr>
              <a:t>sözcüğü,</a:t>
            </a:r>
            <a:r>
              <a:rPr lang="tr-TR" sz="2000" dirty="0">
                <a:solidFill>
                  <a:schemeClr val="tx2"/>
                </a:solidFill>
                <a:latin typeface="Arial Black" panose="020B0A04020102020204" pitchFamily="34" charset="0"/>
              </a:rPr>
              <a:t> </a:t>
            </a:r>
            <a:r>
              <a:rPr lang="tr-TR" sz="2000" b="1" dirty="0">
                <a:solidFill>
                  <a:schemeClr val="tx2"/>
                </a:solidFill>
                <a:latin typeface="Arial Black" panose="020B0A04020102020204" pitchFamily="34" charset="0"/>
              </a:rPr>
              <a:t>uyluk</a:t>
            </a:r>
            <a:r>
              <a:rPr lang="tr-TR" sz="2000" dirty="0">
                <a:solidFill>
                  <a:schemeClr val="tx2"/>
                </a:solidFill>
                <a:latin typeface="Arial Black" panose="020B0A04020102020204" pitchFamily="34" charset="0"/>
              </a:rPr>
              <a:t> sözcüğünün Latince'sidir</a:t>
            </a:r>
            <a:r>
              <a:rPr lang="tr-TR" dirty="0">
                <a:solidFill>
                  <a:schemeClr val="tx2"/>
                </a:solidFill>
                <a:latin typeface="Arial Black" panose="020B0A04020102020204" pitchFamily="34" charset="0"/>
              </a:rPr>
              <a:t>.</a:t>
            </a:r>
          </a:p>
        </p:txBody>
      </p:sp>
      <p:pic>
        <p:nvPicPr>
          <p:cNvPr id="4" name="Picture 2" descr="Hadi ipucu sorusu: Bacağın dizden ayak bileğine kadar olan bölümüne ne  denir? Büyük ödüllü Hadi | Gündem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2780927"/>
            <a:ext cx="5616625" cy="338437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411760" y="524215"/>
            <a:ext cx="4104455" cy="523220"/>
          </a:xfrm>
          <a:prstGeom prst="rect">
            <a:avLst/>
          </a:prstGeom>
        </p:spPr>
        <p:txBody>
          <a:bodyPr wrap="square">
            <a:spAutoFit/>
          </a:bodyPr>
          <a:lstStyle/>
          <a:p>
            <a:r>
              <a:rPr lang="tr-TR" altLang="tr-TR" sz="2800" b="1" dirty="0">
                <a:solidFill>
                  <a:srgbClr val="CC0000"/>
                </a:solidFill>
                <a:ea typeface="+mj-ea"/>
                <a:cs typeface="+mj-cs"/>
              </a:rPr>
              <a:t>UYLUK KEMİĞİ </a:t>
            </a:r>
            <a:endParaRPr lang="tr-TR" dirty="0"/>
          </a:p>
        </p:txBody>
      </p:sp>
    </p:spTree>
    <p:extLst>
      <p:ext uri="{BB962C8B-B14F-4D97-AF65-F5344CB8AC3E}">
        <p14:creationId xmlns:p14="http://schemas.microsoft.com/office/powerpoint/2010/main" val="41531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0" y="332656"/>
            <a:ext cx="9144000" cy="908050"/>
          </a:xfrm>
        </p:spPr>
        <p:txBody>
          <a:bodyPr/>
          <a:lstStyle/>
          <a:p>
            <a:pPr algn="ctr" eaLnBrk="1" hangingPunct="1"/>
            <a:r>
              <a:rPr lang="tr-TR" altLang="tr-TR" sz="2800" b="1" dirty="0" smtClean="0">
                <a:solidFill>
                  <a:srgbClr val="CC0000"/>
                </a:solidFill>
              </a:rPr>
              <a:t>UYLUK KEMİĞİ TESPİTİ</a:t>
            </a:r>
          </a:p>
        </p:txBody>
      </p:sp>
      <p:sp>
        <p:nvSpPr>
          <p:cNvPr id="192515" name="Rectangle 3"/>
          <p:cNvSpPr>
            <a:spLocks noGrp="1" noChangeArrowheads="1"/>
          </p:cNvSpPr>
          <p:nvPr>
            <p:ph type="body" sz="half" idx="4294967295"/>
          </p:nvPr>
        </p:nvSpPr>
        <p:spPr>
          <a:xfrm>
            <a:off x="179512" y="1264642"/>
            <a:ext cx="7560840" cy="2668414"/>
          </a:xfrm>
        </p:spPr>
        <p:txBody>
          <a:bodyPr/>
          <a:lstStyle/>
          <a:p>
            <a:pPr eaLnBrk="1" hangingPunct="1">
              <a:lnSpc>
                <a:spcPct val="90000"/>
              </a:lnSpc>
              <a:buFontTx/>
              <a:buNone/>
            </a:pPr>
            <a:r>
              <a:rPr lang="tr-TR" altLang="tr-TR" b="1" dirty="0" smtClean="0">
                <a:solidFill>
                  <a:srgbClr val="CC0000"/>
                </a:solidFill>
              </a:rPr>
              <a:t>Uyluk kemiği kırığında; </a:t>
            </a:r>
          </a:p>
          <a:p>
            <a:pPr eaLnBrk="1" hangingPunct="1">
              <a:lnSpc>
                <a:spcPct val="90000"/>
              </a:lnSpc>
              <a:buClr>
                <a:srgbClr val="CC0000"/>
              </a:buClr>
              <a:buFont typeface="Wingdings" pitchFamily="2" charset="2"/>
              <a:buChar char="Ø"/>
            </a:pPr>
            <a:r>
              <a:rPr lang="tr-TR" altLang="tr-TR" b="1" dirty="0" smtClean="0"/>
              <a:t>Kırık olan ayağı diğer ayaktan daha kısa ve yan dönmüş olarak bulursunuz.</a:t>
            </a:r>
          </a:p>
          <a:p>
            <a:pPr eaLnBrk="1" hangingPunct="1">
              <a:lnSpc>
                <a:spcPct val="90000"/>
              </a:lnSpc>
              <a:buClr>
                <a:srgbClr val="CC0000"/>
              </a:buClr>
              <a:buFont typeface="Wingdings" pitchFamily="2" charset="2"/>
              <a:buChar char="Ø"/>
            </a:pPr>
            <a:r>
              <a:rPr lang="tr-TR" altLang="tr-TR" b="1" dirty="0" smtClean="0"/>
              <a:t>Bu durumda tespitten önce ayağı hafifçe düzeltmeniz gerekmektedir.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5" y="3293540"/>
            <a:ext cx="5544616"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7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48680"/>
            <a:ext cx="8496944" cy="5632311"/>
          </a:xfrm>
          <a:prstGeom prst="rect">
            <a:avLst/>
          </a:prstGeom>
        </p:spPr>
        <p:txBody>
          <a:bodyPr wrap="square">
            <a:spAutoFit/>
          </a:bodyPr>
          <a:lstStyle/>
          <a:p>
            <a:r>
              <a:rPr lang="tr-TR" dirty="0">
                <a:latin typeface="Arial Black" panose="020B0A04020102020204" pitchFamily="34" charset="0"/>
              </a:rPr>
              <a:t>Diz kapağı ile kalça arasında tek bir uzun kemik vardır: Femur. Femur (uyluk kemiği) kırıklarında bacağı hareket ettirmeye çalışmak kaslarda spazma yol açar, bu da ciddi ağrıya neden olur. Bacak stabil değildir ve kırığın altındaki bölgenin kontrolü tam olarak kaybedilmiştir. </a:t>
            </a:r>
            <a:endParaRPr lang="tr-TR" dirty="0" smtClean="0">
              <a:latin typeface="Arial Black" panose="020B0A04020102020204" pitchFamily="34" charset="0"/>
            </a:endParaRPr>
          </a:p>
          <a:p>
            <a:r>
              <a:rPr lang="tr-TR" dirty="0" smtClean="0">
                <a:latin typeface="Arial Black" panose="020B0A04020102020204" pitchFamily="34" charset="0"/>
              </a:rPr>
              <a:t>Bacak </a:t>
            </a:r>
            <a:r>
              <a:rPr lang="tr-TR" dirty="0">
                <a:latin typeface="Arial Black" panose="020B0A04020102020204" pitchFamily="34" charset="0"/>
              </a:rPr>
              <a:t>doğal olmayan bir pozisyondadır ve ayak parmakları dışa dönüktür. Kırılmış bacak, bacak kaslarının çekmesinden dolayı sağlam olandan kısa görünür. Kırılan kemiğin femoral arteri kesmesi nedeniyle çok ciddi kanama meydana gelebilir. Buna bağlı şok genellikle ağır olur.</a:t>
            </a:r>
          </a:p>
          <a:p>
            <a:endParaRPr lang="tr-TR" dirty="0">
              <a:latin typeface="Arial Black" panose="020B0A04020102020204" pitchFamily="34" charset="0"/>
            </a:endParaRPr>
          </a:p>
          <a:p>
            <a:r>
              <a:rPr lang="tr-TR" dirty="0">
                <a:latin typeface="Arial Black" panose="020B0A04020102020204" pitchFamily="34" charset="0"/>
              </a:rPr>
              <a:t>Yukarıda anlatılan genel prosedüre ek olarak, bacağı nazikçe uzatın, biri iç biri dış tarafa gelmek üzere iki adet </a:t>
            </a:r>
            <a:r>
              <a:rPr lang="tr-TR" dirty="0" smtClean="0">
                <a:latin typeface="Arial Black" panose="020B0A04020102020204" pitchFamily="34" charset="0"/>
              </a:rPr>
              <a:t>destek uygulayın</a:t>
            </a:r>
            <a:r>
              <a:rPr lang="tr-TR" dirty="0">
                <a:latin typeface="Arial Black" panose="020B0A04020102020204" pitchFamily="34" charset="0"/>
              </a:rPr>
              <a:t>. Dıştaki </a:t>
            </a:r>
            <a:r>
              <a:rPr lang="tr-TR" dirty="0" smtClean="0">
                <a:latin typeface="Arial Black" panose="020B0A04020102020204" pitchFamily="34" charset="0"/>
              </a:rPr>
              <a:t>destek ayaktan koltuk altına</a:t>
            </a:r>
            <a:r>
              <a:rPr lang="tr-TR" dirty="0">
                <a:latin typeface="Arial Black" panose="020B0A04020102020204" pitchFamily="34" charset="0"/>
              </a:rPr>
              <a:t>, içteki ayaktan kasığa kadar uzanmalıdır. </a:t>
            </a:r>
            <a:r>
              <a:rPr lang="tr-TR" dirty="0" smtClean="0">
                <a:latin typeface="Arial Black" panose="020B0A04020102020204" pitchFamily="34" charset="0"/>
              </a:rPr>
              <a:t> Ayak </a:t>
            </a:r>
            <a:r>
              <a:rPr lang="tr-TR" dirty="0">
                <a:latin typeface="Arial Black" panose="020B0A04020102020204" pitchFamily="34" charset="0"/>
              </a:rPr>
              <a:t>bileği, diz, kalçanın altı, pelvis çevresi, ve koltuk altından </a:t>
            </a:r>
            <a:r>
              <a:rPr lang="tr-TR" dirty="0" smtClean="0">
                <a:latin typeface="Arial Black" panose="020B0A04020102020204" pitchFamily="34" charset="0"/>
              </a:rPr>
              <a:t> bağlanarak sağlamlaştırılır Kırık </a:t>
            </a:r>
            <a:r>
              <a:rPr lang="tr-TR" dirty="0">
                <a:latin typeface="Arial Black" panose="020B0A04020102020204" pitchFamily="34" charset="0"/>
              </a:rPr>
              <a:t>kemiğe destek sağlamak amacıyla, bacaklar </a:t>
            </a:r>
            <a:r>
              <a:rPr lang="tr-TR" dirty="0" smtClean="0">
                <a:latin typeface="Arial Black" panose="020B0A04020102020204" pitchFamily="34" charset="0"/>
              </a:rPr>
              <a:t>birbirine de </a:t>
            </a:r>
            <a:r>
              <a:rPr lang="tr-TR" dirty="0">
                <a:latin typeface="Arial Black" panose="020B0A04020102020204" pitchFamily="34" charset="0"/>
              </a:rPr>
              <a:t>bağlanabilir. Kazazedeyi </a:t>
            </a:r>
            <a:r>
              <a:rPr lang="tr-TR" dirty="0" smtClean="0">
                <a:latin typeface="Arial Black" panose="020B0A04020102020204" pitchFamily="34" charset="0"/>
              </a:rPr>
              <a:t> işleminin </a:t>
            </a:r>
            <a:r>
              <a:rPr lang="tr-TR" dirty="0">
                <a:latin typeface="Arial Black" panose="020B0A04020102020204" pitchFamily="34" charset="0"/>
              </a:rPr>
              <a:t>sonuna dek hareket </a:t>
            </a:r>
            <a:r>
              <a:rPr lang="tr-TR" dirty="0" smtClean="0">
                <a:latin typeface="Arial Black" panose="020B0A04020102020204" pitchFamily="34" charset="0"/>
              </a:rPr>
              <a:t>ettirmeyin.</a:t>
            </a:r>
          </a:p>
          <a:p>
            <a:endParaRPr lang="tr-TR" dirty="0">
              <a:latin typeface="Arial Black" panose="020B0A04020102020204" pitchFamily="34" charset="0"/>
            </a:endParaRPr>
          </a:p>
          <a:p>
            <a:endParaRPr lang="tr-TR" dirty="0">
              <a:latin typeface="Arial Black" panose="020B0A04020102020204" pitchFamily="34" charset="0"/>
            </a:endParaRPr>
          </a:p>
        </p:txBody>
      </p:sp>
    </p:spTree>
    <p:extLst>
      <p:ext uri="{BB962C8B-B14F-4D97-AF65-F5344CB8AC3E}">
        <p14:creationId xmlns:p14="http://schemas.microsoft.com/office/powerpoint/2010/main" val="90598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7)- KIRIK, ÇIKIK VE BURKULMALARDA İLK YARDIM - ppt video online ind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7)- KIRIK, ÇIKIK VE BURKULMALARDA İLK YARDIM - ppt video online ind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36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20891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55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0" y="620713"/>
            <a:ext cx="9144000" cy="950912"/>
          </a:xfrm>
        </p:spPr>
        <p:txBody>
          <a:bodyPr/>
          <a:lstStyle/>
          <a:p>
            <a:pPr algn="ctr" eaLnBrk="1" hangingPunct="1"/>
            <a:r>
              <a:rPr lang="tr-TR" altLang="tr-TR" sz="2800" b="1" smtClean="0">
                <a:solidFill>
                  <a:srgbClr val="CC0000"/>
                </a:solidFill>
              </a:rPr>
              <a:t>KIRIK ÇEŞİTLERİ</a:t>
            </a:r>
          </a:p>
        </p:txBody>
      </p:sp>
      <p:sp>
        <p:nvSpPr>
          <p:cNvPr id="179203" name="Rectangle 6"/>
          <p:cNvSpPr>
            <a:spLocks noGrp="1" noChangeArrowheads="1"/>
          </p:cNvSpPr>
          <p:nvPr>
            <p:ph type="body" sz="half" idx="4294967295"/>
          </p:nvPr>
        </p:nvSpPr>
        <p:spPr>
          <a:xfrm>
            <a:off x="0" y="1785938"/>
            <a:ext cx="8316913" cy="4530725"/>
          </a:xfrm>
          <a:noFill/>
        </p:spPr>
        <p:txBody>
          <a:bodyPr/>
          <a:lstStyle/>
          <a:p>
            <a:pPr marL="609600" indent="-609600" eaLnBrk="1" hangingPunct="1">
              <a:buFontTx/>
              <a:buNone/>
            </a:pPr>
            <a:r>
              <a:rPr lang="tr-TR" altLang="tr-TR" b="1" dirty="0" smtClean="0">
                <a:solidFill>
                  <a:srgbClr val="CC0000"/>
                </a:solidFill>
              </a:rPr>
              <a:t>KIRIK:</a:t>
            </a:r>
            <a:r>
              <a:rPr lang="tr-TR" altLang="tr-TR" b="1" dirty="0" smtClean="0"/>
              <a:t> Kemik bütünlüğünün bozulmasıdır. Kırıklar,darbe sonucu yada kendiliğinden oluşur.</a:t>
            </a:r>
          </a:p>
          <a:p>
            <a:pPr marL="609600" indent="-609600" eaLnBrk="1" hangingPunct="1">
              <a:buFontTx/>
              <a:buNone/>
            </a:pPr>
            <a:r>
              <a:rPr lang="tr-TR" altLang="tr-TR" b="1" dirty="0" smtClean="0">
                <a:solidFill>
                  <a:srgbClr val="CC0000"/>
                </a:solidFill>
              </a:rPr>
              <a:t>KIRIK ÇEŞİTLERİ</a:t>
            </a:r>
          </a:p>
          <a:p>
            <a:pPr marL="609600" indent="-609600" eaLnBrk="1" hangingPunct="1">
              <a:buClr>
                <a:srgbClr val="CC0000"/>
              </a:buClr>
              <a:buFont typeface="Wingdings" pitchFamily="2" charset="2"/>
              <a:buAutoNum type="alphaUcPeriod"/>
            </a:pPr>
            <a:r>
              <a:rPr lang="tr-TR" altLang="tr-TR" b="1" u="sng" dirty="0" smtClean="0">
                <a:solidFill>
                  <a:srgbClr val="CC0000"/>
                </a:solidFill>
              </a:rPr>
              <a:t>Kapalı kırık</a:t>
            </a:r>
            <a:r>
              <a:rPr lang="tr-TR" altLang="tr-TR" b="1" u="sng" dirty="0" smtClean="0"/>
              <a:t>:</a:t>
            </a:r>
            <a:r>
              <a:rPr lang="tr-TR" altLang="tr-TR" b="1" dirty="0" smtClean="0"/>
              <a:t> Kemik bütünlüğü bozulmuştur. Ancak deri sağlamdır.</a:t>
            </a:r>
          </a:p>
          <a:p>
            <a:pPr marL="609600" indent="-609600" eaLnBrk="1" hangingPunct="1">
              <a:buClr>
                <a:srgbClr val="CC0000"/>
              </a:buClr>
              <a:buFont typeface="Wingdings" pitchFamily="2" charset="2"/>
              <a:buAutoNum type="alphaUcPeriod"/>
            </a:pPr>
            <a:r>
              <a:rPr lang="tr-TR" altLang="tr-TR" b="1" u="sng" dirty="0" smtClean="0">
                <a:solidFill>
                  <a:srgbClr val="CC0000"/>
                </a:solidFill>
              </a:rPr>
              <a:t>Açık kırık</a:t>
            </a:r>
            <a:r>
              <a:rPr lang="tr-TR" altLang="tr-TR" b="1" u="sng" dirty="0" smtClean="0"/>
              <a:t>:</a:t>
            </a:r>
            <a:r>
              <a:rPr lang="tr-TR" altLang="tr-TR" b="1" dirty="0" smtClean="0"/>
              <a:t> Deri bütünlüğü bozulmuştur. Kemik uçları dışarı çıkabilir, beraberinde kanama ve enfeksiyon riski taşırlar.</a:t>
            </a:r>
          </a:p>
          <a:p>
            <a:pPr marL="609600" indent="-609600" eaLnBrk="1" hangingPunct="1">
              <a:buClr>
                <a:srgbClr val="CC0000"/>
              </a:buClr>
              <a:buFontTx/>
              <a:buNone/>
            </a:pPr>
            <a:endParaRPr lang="tr-TR" altLang="tr-TR" b="1" dirty="0" smtClean="0"/>
          </a:p>
        </p:txBody>
      </p:sp>
    </p:spTree>
    <p:extLst>
      <p:ext uri="{BB962C8B-B14F-4D97-AF65-F5344CB8AC3E}">
        <p14:creationId xmlns:p14="http://schemas.microsoft.com/office/powerpoint/2010/main" val="78187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ürek Kemiği Nerededir? Fonksiyon ve Hastalıkları - Doktor Fiz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4104456" cy="53244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688"/>
            <a:ext cx="3880297"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
            <a:ext cx="6192688"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230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548680"/>
            <a:ext cx="8064896" cy="4832092"/>
          </a:xfrm>
          <a:prstGeom prst="rect">
            <a:avLst/>
          </a:prstGeom>
        </p:spPr>
        <p:txBody>
          <a:bodyPr wrap="square">
            <a:spAutoFit/>
          </a:bodyPr>
          <a:lstStyle/>
          <a:p>
            <a:endParaRPr lang="tr-TR" sz="2000" dirty="0" smtClean="0">
              <a:solidFill>
                <a:srgbClr val="FF0000"/>
              </a:solidFill>
              <a:latin typeface="Arial Black" panose="020B0A04020102020204" pitchFamily="34" charset="0"/>
            </a:endParaRPr>
          </a:p>
          <a:p>
            <a:r>
              <a:rPr lang="tr-TR" sz="2800" dirty="0" smtClean="0">
                <a:solidFill>
                  <a:srgbClr val="FF0000"/>
                </a:solidFill>
                <a:latin typeface="Arial Black" panose="020B0A04020102020204" pitchFamily="34" charset="0"/>
              </a:rPr>
              <a:t>Kol </a:t>
            </a:r>
            <a:r>
              <a:rPr lang="tr-TR" sz="2800" dirty="0">
                <a:solidFill>
                  <a:srgbClr val="FF0000"/>
                </a:solidFill>
                <a:latin typeface="Arial Black" panose="020B0A04020102020204" pitchFamily="34" charset="0"/>
              </a:rPr>
              <a:t>ve köprücük kemiği kırığı </a:t>
            </a:r>
            <a:r>
              <a:rPr lang="tr-TR" sz="2800" dirty="0" smtClean="0">
                <a:solidFill>
                  <a:srgbClr val="FF0000"/>
                </a:solidFill>
                <a:latin typeface="Arial Black" panose="020B0A04020102020204" pitchFamily="34" charset="0"/>
              </a:rPr>
              <a:t>tespiti</a:t>
            </a:r>
            <a:endParaRPr lang="tr-TR" sz="2800" dirty="0">
              <a:solidFill>
                <a:srgbClr val="FF0000"/>
              </a:solidFill>
              <a:latin typeface="Arial Black" panose="020B0A04020102020204" pitchFamily="34" charset="0"/>
            </a:endParaRPr>
          </a:p>
          <a:p>
            <a:endParaRPr lang="tr-TR" sz="2000" dirty="0" smtClean="0">
              <a:latin typeface="Arial Black" panose="020B0A04020102020204" pitchFamily="34" charset="0"/>
            </a:endParaRPr>
          </a:p>
          <a:p>
            <a:r>
              <a:rPr lang="tr-TR" sz="2000" dirty="0" smtClean="0">
                <a:latin typeface="Arial Black" panose="020B0A04020102020204" pitchFamily="34" charset="0"/>
              </a:rPr>
              <a:t>Koltuk </a:t>
            </a:r>
            <a:r>
              <a:rPr lang="tr-TR" sz="2000" dirty="0">
                <a:latin typeface="Arial Black" panose="020B0A04020102020204" pitchFamily="34" charset="0"/>
              </a:rPr>
              <a:t>altına yumuşak malzeme </a:t>
            </a:r>
            <a:r>
              <a:rPr lang="tr-TR" sz="2000" dirty="0" smtClean="0">
                <a:latin typeface="Arial Black" panose="020B0A04020102020204" pitchFamily="34" charset="0"/>
              </a:rPr>
              <a:t>yerleştirilir.Kol </a:t>
            </a:r>
            <a:r>
              <a:rPr lang="tr-TR" sz="2000" dirty="0">
                <a:latin typeface="Arial Black" panose="020B0A04020102020204" pitchFamily="34" charset="0"/>
              </a:rPr>
              <a:t>askısı yerleştirilir, </a:t>
            </a:r>
            <a:r>
              <a:rPr lang="tr-TR" sz="2000" dirty="0" smtClean="0">
                <a:latin typeface="Arial Black" panose="020B0A04020102020204" pitchFamily="34" charset="0"/>
              </a:rPr>
              <a:t>Üçgen </a:t>
            </a:r>
            <a:r>
              <a:rPr lang="tr-TR" sz="2000" dirty="0">
                <a:latin typeface="Arial Black" panose="020B0A04020102020204" pitchFamily="34" charset="0"/>
              </a:rPr>
              <a:t>bandaj yaralının gövdesinin üzerinde, üçgenin tepesi dirsek tarafına, tabanı gövdeyle aynı hizada olacak şekilde </a:t>
            </a:r>
            <a:r>
              <a:rPr lang="tr-TR" sz="2000" dirty="0" smtClean="0">
                <a:latin typeface="Arial Black" panose="020B0A04020102020204" pitchFamily="34" charset="0"/>
              </a:rPr>
              <a:t>yerleştirilir</a:t>
            </a:r>
            <a:r>
              <a:rPr lang="tr-TR" sz="2000" dirty="0">
                <a:latin typeface="Arial Black" panose="020B0A04020102020204" pitchFamily="34" charset="0"/>
              </a:rPr>
              <a:t>.</a:t>
            </a:r>
            <a:r>
              <a:rPr lang="tr-TR" sz="2000" dirty="0" smtClean="0">
                <a:latin typeface="Arial Black" panose="020B0A04020102020204" pitchFamily="34" charset="0"/>
              </a:rPr>
              <a:t> </a:t>
            </a:r>
          </a:p>
          <a:p>
            <a:r>
              <a:rPr lang="tr-TR" sz="2000" dirty="0" smtClean="0">
                <a:latin typeface="Arial Black" panose="020B0A04020102020204" pitchFamily="34" charset="0"/>
              </a:rPr>
              <a:t>El </a:t>
            </a:r>
            <a:r>
              <a:rPr lang="tr-TR" sz="2000" dirty="0">
                <a:latin typeface="Arial Black" panose="020B0A04020102020204" pitchFamily="34" charset="0"/>
              </a:rPr>
              <a:t>dirsek hizasında bükülü olarak göğsün alt kısmına yerleştirilir. Üçgen bandajın iki ucu yaralının boynuna düğümlenir, tespit edilen elin parmakları görülebilir şekilde olmalıdır, </a:t>
            </a:r>
          </a:p>
          <a:p>
            <a:r>
              <a:rPr lang="tr-TR" sz="2000" dirty="0" smtClean="0">
                <a:latin typeface="Arial Black" panose="020B0A04020102020204" pitchFamily="34" charset="0"/>
              </a:rPr>
              <a:t>Kol </a:t>
            </a:r>
            <a:r>
              <a:rPr lang="tr-TR" sz="2000" dirty="0">
                <a:latin typeface="Arial Black" panose="020B0A04020102020204" pitchFamily="34" charset="0"/>
              </a:rPr>
              <a:t>askısı desteği, göğüs boşluğu ve yaralı kol üzerine yerleştirilir (geniş dış bandajda yerleştirilebilir.), böylelikle vücuda yapışık bir şekilde yaralı kol ve omuz eklemi sabitlenmiş olur.</a:t>
            </a:r>
          </a:p>
        </p:txBody>
      </p:sp>
    </p:spTree>
    <p:extLst>
      <p:ext uri="{BB962C8B-B14F-4D97-AF65-F5344CB8AC3E}">
        <p14:creationId xmlns:p14="http://schemas.microsoft.com/office/powerpoint/2010/main" val="3288824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460172" cy="513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475656" y="602685"/>
            <a:ext cx="5904656" cy="523220"/>
          </a:xfrm>
          <a:prstGeom prst="rect">
            <a:avLst/>
          </a:prstGeom>
        </p:spPr>
        <p:txBody>
          <a:bodyPr wrap="square">
            <a:spAutoFit/>
          </a:bodyPr>
          <a:lstStyle/>
          <a:p>
            <a:r>
              <a:rPr lang="tr-TR" sz="2800" dirty="0">
                <a:solidFill>
                  <a:srgbClr val="FF0000"/>
                </a:solidFill>
                <a:latin typeface="Arial Black" panose="020B0A04020102020204" pitchFamily="34" charset="0"/>
              </a:rPr>
              <a:t>köprücük kemiği kırığı tespiti</a:t>
            </a:r>
            <a:endParaRPr lang="tr-TR" dirty="0"/>
          </a:p>
        </p:txBody>
      </p:sp>
    </p:spTree>
    <p:extLst>
      <p:ext uri="{BB962C8B-B14F-4D97-AF65-F5344CB8AC3E}">
        <p14:creationId xmlns:p14="http://schemas.microsoft.com/office/powerpoint/2010/main" val="2596420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7)- KIRIK, ÇIKIK VE BURKULMALARDA İLK YARDIM - ppt video online in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35544"/>
            <a:ext cx="6624736" cy="576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23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224214" cy="306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2195736" y="908720"/>
            <a:ext cx="4608511" cy="523220"/>
          </a:xfrm>
          <a:prstGeom prst="rect">
            <a:avLst/>
          </a:prstGeom>
        </p:spPr>
        <p:txBody>
          <a:bodyPr wrap="square">
            <a:spAutoFit/>
          </a:bodyPr>
          <a:lstStyle/>
          <a:p>
            <a:r>
              <a:rPr lang="tr-TR" sz="2800" dirty="0">
                <a:solidFill>
                  <a:srgbClr val="FF0000"/>
                </a:solidFill>
                <a:latin typeface="Arial Black" panose="020B0A04020102020204" pitchFamily="34" charset="0"/>
              </a:rPr>
              <a:t>Pazı kemiği </a:t>
            </a:r>
            <a:endParaRPr lang="tr-TR" dirty="0"/>
          </a:p>
        </p:txBody>
      </p:sp>
    </p:spTree>
    <p:extLst>
      <p:ext uri="{BB962C8B-B14F-4D97-AF65-F5344CB8AC3E}">
        <p14:creationId xmlns:p14="http://schemas.microsoft.com/office/powerpoint/2010/main" val="1368149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751344"/>
            <a:ext cx="7992888" cy="4524315"/>
          </a:xfrm>
          <a:prstGeom prst="rect">
            <a:avLst/>
          </a:prstGeom>
        </p:spPr>
        <p:txBody>
          <a:bodyPr wrap="square">
            <a:spAutoFit/>
          </a:bodyPr>
          <a:lstStyle/>
          <a:p>
            <a:r>
              <a:rPr lang="tr-TR" sz="2800" dirty="0">
                <a:solidFill>
                  <a:srgbClr val="FF0000"/>
                </a:solidFill>
                <a:latin typeface="Arial Black" panose="020B0A04020102020204" pitchFamily="34" charset="0"/>
              </a:rPr>
              <a:t>Pazı kemiği kırığı tespiti:</a:t>
            </a:r>
          </a:p>
          <a:p>
            <a:r>
              <a:rPr lang="tr-TR" sz="2000" dirty="0" smtClean="0">
                <a:latin typeface="Arial Black" panose="020B0A04020102020204" pitchFamily="34" charset="0"/>
              </a:rPr>
              <a:t>Sert </a:t>
            </a:r>
            <a:r>
              <a:rPr lang="tr-TR" sz="2000" dirty="0">
                <a:latin typeface="Arial Black" panose="020B0A04020102020204" pitchFamily="34" charset="0"/>
              </a:rPr>
              <a:t>tespit malzemesiyle yapılır</a:t>
            </a:r>
            <a:r>
              <a:rPr lang="tr-TR" sz="2000" dirty="0" smtClean="0">
                <a:latin typeface="Arial Black" panose="020B0A04020102020204" pitchFamily="34" charset="0"/>
              </a:rPr>
              <a:t>, </a:t>
            </a:r>
            <a:r>
              <a:rPr lang="tr-TR" sz="2000" dirty="0">
                <a:latin typeface="Arial Black" panose="020B0A04020102020204" pitchFamily="34" charset="0"/>
              </a:rPr>
              <a:t>Kırık kemiği tespit edecek olan malzemeler yerleştirilmeden önce, kolun altına (</a:t>
            </a:r>
            <a:r>
              <a:rPr lang="tr-TR" sz="2000" dirty="0" smtClean="0">
                <a:latin typeface="Arial Black" panose="020B0A04020102020204" pitchFamily="34" charset="0"/>
              </a:rPr>
              <a:t>koltuk boşluğundan </a:t>
            </a:r>
            <a:r>
              <a:rPr lang="tr-TR" sz="2000" dirty="0">
                <a:latin typeface="Arial Black" panose="020B0A04020102020204" pitchFamily="34" charset="0"/>
              </a:rPr>
              <a:t>yararlanılarak) iki şerit yerleştirilir,</a:t>
            </a:r>
          </a:p>
          <a:p>
            <a:r>
              <a:rPr lang="tr-TR" sz="2000" dirty="0" smtClean="0">
                <a:latin typeface="Arial Black" panose="020B0A04020102020204" pitchFamily="34" charset="0"/>
              </a:rPr>
              <a:t>Malzemelerden </a:t>
            </a:r>
            <a:r>
              <a:rPr lang="tr-TR" sz="2000" dirty="0">
                <a:latin typeface="Arial Black" panose="020B0A04020102020204" pitchFamily="34" charset="0"/>
              </a:rPr>
              <a:t>kısa olanı koltuk altından itibaren dirseği içine alacak şekilde yerleştirilir,</a:t>
            </a:r>
          </a:p>
          <a:p>
            <a:r>
              <a:rPr lang="tr-TR" sz="2000" dirty="0" smtClean="0">
                <a:latin typeface="Arial Black" panose="020B0A04020102020204" pitchFamily="34" charset="0"/>
              </a:rPr>
              <a:t>Uzun </a:t>
            </a:r>
            <a:r>
              <a:rPr lang="tr-TR" sz="2000" dirty="0">
                <a:latin typeface="Arial Black" panose="020B0A04020102020204" pitchFamily="34" charset="0"/>
              </a:rPr>
              <a:t>olanı omuzla dirseği içine alacak şekilde </a:t>
            </a:r>
            <a:r>
              <a:rPr lang="tr-TR" sz="2000" dirty="0" smtClean="0">
                <a:latin typeface="Arial Black" panose="020B0A04020102020204" pitchFamily="34" charset="0"/>
              </a:rPr>
              <a:t>yerleştirilir.</a:t>
            </a:r>
            <a:endParaRPr lang="tr-TR" sz="2000" dirty="0">
              <a:latin typeface="Arial Black" panose="020B0A04020102020204" pitchFamily="34" charset="0"/>
            </a:endParaRPr>
          </a:p>
          <a:p>
            <a:r>
              <a:rPr lang="tr-TR" sz="2000" dirty="0" smtClean="0">
                <a:latin typeface="Arial Black" panose="020B0A04020102020204" pitchFamily="34" charset="0"/>
              </a:rPr>
              <a:t>Daha </a:t>
            </a:r>
            <a:r>
              <a:rPr lang="tr-TR" sz="2000" dirty="0">
                <a:latin typeface="Arial Black" panose="020B0A04020102020204" pitchFamily="34" charset="0"/>
              </a:rPr>
              <a:t>önceden yerleştirilen şeritlerle bağlanarak tespit edilir. Şeritler çok </a:t>
            </a:r>
            <a:r>
              <a:rPr lang="tr-TR" sz="2000" dirty="0" smtClean="0">
                <a:latin typeface="Arial Black" panose="020B0A04020102020204" pitchFamily="34" charset="0"/>
              </a:rPr>
              <a:t>kısa bağlanmamalıdır</a:t>
            </a:r>
            <a:r>
              <a:rPr lang="tr-TR" sz="2000" dirty="0">
                <a:latin typeface="Arial Black" panose="020B0A04020102020204" pitchFamily="34" charset="0"/>
              </a:rPr>
              <a:t>,</a:t>
            </a:r>
          </a:p>
          <a:p>
            <a:r>
              <a:rPr lang="tr-TR" sz="2000" dirty="0" smtClean="0">
                <a:latin typeface="Arial Black" panose="020B0A04020102020204" pitchFamily="34" charset="0"/>
              </a:rPr>
              <a:t>Dirseği </a:t>
            </a:r>
            <a:r>
              <a:rPr lang="tr-TR" sz="2000" dirty="0">
                <a:latin typeface="Arial Black" panose="020B0A04020102020204" pitchFamily="34" charset="0"/>
              </a:rPr>
              <a:t>tespit için kol askısı </a:t>
            </a:r>
            <a:r>
              <a:rPr lang="tr-TR" sz="2000" dirty="0" smtClean="0">
                <a:latin typeface="Arial Black" panose="020B0A04020102020204" pitchFamily="34" charset="0"/>
              </a:rPr>
              <a:t>takılır.</a:t>
            </a:r>
            <a:endParaRPr lang="tr-TR" sz="2000" dirty="0">
              <a:latin typeface="Arial Black" panose="020B0A04020102020204" pitchFamily="34" charset="0"/>
            </a:endParaRPr>
          </a:p>
          <a:p>
            <a:r>
              <a:rPr lang="tr-TR" sz="2000" dirty="0" smtClean="0">
                <a:latin typeface="Arial Black" panose="020B0A04020102020204" pitchFamily="34" charset="0"/>
              </a:rPr>
              <a:t>Omur </a:t>
            </a:r>
            <a:r>
              <a:rPr lang="tr-TR" sz="2000" dirty="0">
                <a:latin typeface="Arial Black" panose="020B0A04020102020204" pitchFamily="34" charset="0"/>
              </a:rPr>
              <a:t>tespiti için, göğüs ve yaralı kol üzerinden geniş kumaş şerit veya üçgen </a:t>
            </a:r>
            <a:r>
              <a:rPr lang="tr-TR" sz="2000" dirty="0" smtClean="0">
                <a:latin typeface="Arial Black" panose="020B0A04020102020204" pitchFamily="34" charset="0"/>
              </a:rPr>
              <a:t>bandaj uygulanır</a:t>
            </a:r>
            <a:r>
              <a:rPr lang="tr-TR" sz="2000" dirty="0">
                <a:latin typeface="Arial Black" panose="020B0A04020102020204" pitchFamily="34" charset="0"/>
              </a:rPr>
              <a:t>.</a:t>
            </a:r>
          </a:p>
        </p:txBody>
      </p:sp>
    </p:spTree>
    <p:extLst>
      <p:ext uri="{BB962C8B-B14F-4D97-AF65-F5344CB8AC3E}">
        <p14:creationId xmlns:p14="http://schemas.microsoft.com/office/powerpoint/2010/main" val="1962828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627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056784" cy="523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20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YEM Kırıklar. - ppt video online in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0" y="0"/>
            <a:ext cx="9170756" cy="6994700"/>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2" name="Dikdörtgen 1"/>
          <p:cNvSpPr/>
          <p:nvPr/>
        </p:nvSpPr>
        <p:spPr>
          <a:xfrm>
            <a:off x="2123728" y="5733256"/>
            <a:ext cx="430681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ÜÇGEN SARGI</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İkizkenar Üçgen 2"/>
          <p:cNvSpPr/>
          <p:nvPr/>
        </p:nvSpPr>
        <p:spPr>
          <a:xfrm>
            <a:off x="-612576" y="5382032"/>
            <a:ext cx="2520280" cy="16126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8376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412776"/>
            <a:ext cx="7776864" cy="3046988"/>
          </a:xfrm>
          <a:prstGeom prst="rect">
            <a:avLst/>
          </a:prstGeom>
        </p:spPr>
        <p:txBody>
          <a:bodyPr wrap="square">
            <a:spAutoFit/>
          </a:bodyPr>
          <a:lstStyle/>
          <a:p>
            <a:r>
              <a:rPr lang="tr-TR" sz="2400" dirty="0">
                <a:solidFill>
                  <a:srgbClr val="FF0000"/>
                </a:solidFill>
                <a:latin typeface="Arial Black" panose="020B0A04020102020204" pitchFamily="34" charset="0"/>
              </a:rPr>
              <a:t>Dirsek kırığı tespiti: </a:t>
            </a:r>
            <a:endParaRPr lang="tr-TR" sz="2400" dirty="0" smtClean="0">
              <a:solidFill>
                <a:srgbClr val="FF0000"/>
              </a:solidFill>
              <a:latin typeface="Arial Black" panose="020B0A04020102020204" pitchFamily="34" charset="0"/>
            </a:endParaRPr>
          </a:p>
          <a:p>
            <a:endParaRPr lang="tr-TR" sz="2400" dirty="0" smtClean="0">
              <a:latin typeface="Arial Black" panose="020B0A04020102020204" pitchFamily="34" charset="0"/>
            </a:endParaRPr>
          </a:p>
          <a:p>
            <a:r>
              <a:rPr lang="tr-TR" sz="2400" dirty="0" smtClean="0">
                <a:latin typeface="Arial Black" panose="020B0A04020102020204" pitchFamily="34" charset="0"/>
              </a:rPr>
              <a:t>Kol </a:t>
            </a:r>
            <a:r>
              <a:rPr lang="tr-TR" sz="2400" dirty="0">
                <a:latin typeface="Arial Black" panose="020B0A04020102020204" pitchFamily="34" charset="0"/>
              </a:rPr>
              <a:t>gergin vaziyette bulunduysa, hastanın vücudu boyunca gergin ve deri ile arası yumuşak malzemeyle doldurulmuş tespit malzemeleri yardımıyla tespit edilir, </a:t>
            </a:r>
            <a:r>
              <a:rPr lang="tr-TR" sz="2400" dirty="0" smtClean="0">
                <a:latin typeface="Arial Black" panose="020B0A04020102020204" pitchFamily="34" charset="0"/>
              </a:rPr>
              <a:t>Eğer </a:t>
            </a:r>
            <a:r>
              <a:rPr lang="tr-TR" sz="2400" dirty="0">
                <a:latin typeface="Arial Black" panose="020B0A04020102020204" pitchFamily="34" charset="0"/>
              </a:rPr>
              <a:t>bükülmüş vaziyette bulunduysa, bir kol askısı desteği yardımıyla tespit edilir.</a:t>
            </a:r>
          </a:p>
        </p:txBody>
      </p:sp>
    </p:spTree>
    <p:extLst>
      <p:ext uri="{BB962C8B-B14F-4D97-AF65-F5344CB8AC3E}">
        <p14:creationId xmlns:p14="http://schemas.microsoft.com/office/powerpoint/2010/main" val="2280415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6 Resim" descr="kırık.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71600" y="1268760"/>
            <a:ext cx="6215062" cy="4972050"/>
          </a:xfrm>
          <a:noFill/>
        </p:spPr>
      </p:pic>
    </p:spTree>
    <p:extLst>
      <p:ext uri="{BB962C8B-B14F-4D97-AF65-F5344CB8AC3E}">
        <p14:creationId xmlns:p14="http://schemas.microsoft.com/office/powerpoint/2010/main" val="90457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91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124744"/>
            <a:ext cx="7560840" cy="3416320"/>
          </a:xfrm>
          <a:prstGeom prst="rect">
            <a:avLst/>
          </a:prstGeom>
        </p:spPr>
        <p:txBody>
          <a:bodyPr wrap="square">
            <a:spAutoFit/>
          </a:bodyPr>
          <a:lstStyle/>
          <a:p>
            <a:r>
              <a:rPr lang="tr-TR" sz="2400" dirty="0">
                <a:solidFill>
                  <a:srgbClr val="FF0000"/>
                </a:solidFill>
                <a:latin typeface="Arial Black" panose="020B0A04020102020204" pitchFamily="34" charset="0"/>
              </a:rPr>
              <a:t>Kol askısıyla ön kol, bilek ve el tespiti: </a:t>
            </a:r>
            <a:endParaRPr lang="tr-TR" sz="2400" dirty="0" smtClean="0">
              <a:solidFill>
                <a:srgbClr val="FF0000"/>
              </a:solidFill>
              <a:latin typeface="Arial Black" panose="020B0A04020102020204" pitchFamily="34" charset="0"/>
            </a:endParaRPr>
          </a:p>
          <a:p>
            <a:endParaRPr lang="tr-TR" sz="2400" dirty="0">
              <a:latin typeface="Arial Black" panose="020B0A04020102020204" pitchFamily="34" charset="0"/>
            </a:endParaRPr>
          </a:p>
          <a:p>
            <a:r>
              <a:rPr lang="tr-TR" sz="2400" dirty="0" smtClean="0">
                <a:latin typeface="Arial Black" panose="020B0A04020102020204" pitchFamily="34" charset="0"/>
              </a:rPr>
              <a:t>Kırık </a:t>
            </a:r>
            <a:r>
              <a:rPr lang="tr-TR" sz="2400" dirty="0">
                <a:latin typeface="Arial Black" panose="020B0A04020102020204" pitchFamily="34" charset="0"/>
              </a:rPr>
              <a:t>dirsek ve bilek ekleminin hareketini önlemek için yaralı ön kolun altına üçgen kol askısı yerleştirilir. Hasta/yaralının boynunun arkasına üçgenin iki ucu </a:t>
            </a:r>
            <a:r>
              <a:rPr lang="tr-TR" sz="2400" dirty="0" smtClean="0">
                <a:latin typeface="Arial Black" panose="020B0A04020102020204" pitchFamily="34" charset="0"/>
              </a:rPr>
              <a:t>düğümlenir.Aşırı </a:t>
            </a:r>
            <a:r>
              <a:rPr lang="tr-TR" sz="2400" dirty="0">
                <a:latin typeface="Arial Black" panose="020B0A04020102020204" pitchFamily="34" charset="0"/>
              </a:rPr>
              <a:t>hareket etmesini engellemek için, geniş bir bandaj yardımıyla gövdeye bağlanır.</a:t>
            </a:r>
          </a:p>
        </p:txBody>
      </p:sp>
    </p:spTree>
    <p:extLst>
      <p:ext uri="{BB962C8B-B14F-4D97-AF65-F5344CB8AC3E}">
        <p14:creationId xmlns:p14="http://schemas.microsoft.com/office/powerpoint/2010/main" val="3798510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3" descr="ucgen4kir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36" y="476672"/>
            <a:ext cx="82518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7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3" descr="kola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071563"/>
            <a:ext cx="75723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21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702"/>
            <a:ext cx="9144000"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003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980728"/>
            <a:ext cx="7488832" cy="3908762"/>
          </a:xfrm>
          <a:prstGeom prst="rect">
            <a:avLst/>
          </a:prstGeom>
        </p:spPr>
        <p:txBody>
          <a:bodyPr wrap="square">
            <a:spAutoFit/>
          </a:bodyPr>
          <a:lstStyle/>
          <a:p>
            <a:r>
              <a:rPr lang="tr-TR" sz="3200" dirty="0">
                <a:solidFill>
                  <a:srgbClr val="FF0000"/>
                </a:solidFill>
                <a:latin typeface="Arial Black" panose="020B0A04020102020204" pitchFamily="34" charset="0"/>
              </a:rPr>
              <a:t>Pelvis kemiği kırığı tespiti: </a:t>
            </a:r>
            <a:endParaRPr lang="tr-TR" sz="3200" dirty="0" smtClean="0">
              <a:solidFill>
                <a:srgbClr val="FF0000"/>
              </a:solidFill>
              <a:latin typeface="Arial Black" panose="020B0A04020102020204" pitchFamily="34" charset="0"/>
            </a:endParaRPr>
          </a:p>
          <a:p>
            <a:endParaRPr lang="tr-TR" sz="2400" dirty="0" smtClean="0">
              <a:latin typeface="Arial Black" panose="020B0A04020102020204" pitchFamily="34" charset="0"/>
            </a:endParaRPr>
          </a:p>
          <a:p>
            <a:r>
              <a:rPr lang="tr-TR" sz="2400" dirty="0" smtClean="0">
                <a:latin typeface="Arial Black" panose="020B0A04020102020204" pitchFamily="34" charset="0"/>
              </a:rPr>
              <a:t>Her </a:t>
            </a:r>
            <a:r>
              <a:rPr lang="tr-TR" sz="2400" dirty="0">
                <a:latin typeface="Arial Black" panose="020B0A04020102020204" pitchFamily="34" charset="0"/>
              </a:rPr>
              <a:t>iki bacak arasına bir dolgu malzemesi </a:t>
            </a:r>
            <a:r>
              <a:rPr lang="tr-TR" sz="2400" dirty="0" smtClean="0">
                <a:latin typeface="Arial Black" panose="020B0A04020102020204" pitchFamily="34" charset="0"/>
              </a:rPr>
              <a:t>konur</a:t>
            </a:r>
            <a:r>
              <a:rPr lang="tr-TR" sz="2400" dirty="0">
                <a:latin typeface="Arial Black" panose="020B0A04020102020204" pitchFamily="34" charset="0"/>
              </a:rPr>
              <a:t>.</a:t>
            </a:r>
            <a:r>
              <a:rPr lang="tr-TR" sz="2400" dirty="0" smtClean="0">
                <a:latin typeface="Arial Black" panose="020B0A04020102020204" pitchFamily="34" charset="0"/>
              </a:rPr>
              <a:t> </a:t>
            </a:r>
            <a:r>
              <a:rPr lang="tr-TR" sz="2400" dirty="0">
                <a:latin typeface="Arial Black" panose="020B0A04020102020204" pitchFamily="34" charset="0"/>
              </a:rPr>
              <a:t>Sekiz şeklindeki bir bandajla bilekler tespit edilir, </a:t>
            </a:r>
            <a:r>
              <a:rPr lang="tr-TR" sz="2400" dirty="0" smtClean="0">
                <a:latin typeface="Arial Black" panose="020B0A04020102020204" pitchFamily="34" charset="0"/>
              </a:rPr>
              <a:t>Doğal </a:t>
            </a:r>
            <a:r>
              <a:rPr lang="tr-TR" sz="2400" dirty="0">
                <a:latin typeface="Arial Black" panose="020B0A04020102020204" pitchFamily="34" charset="0"/>
              </a:rPr>
              <a:t>boşlukların altından (dizler ve bilekler) bandajları kaydırmak ve iki tanesi kalça ve dizler arasında diğer ikisi dizler ve bilekler arasında olacak şekilde düğümlenerek tespit edilir. Bütün düğümler aynı tarafta olmalıdır.</a:t>
            </a:r>
          </a:p>
        </p:txBody>
      </p:sp>
    </p:spTree>
    <p:extLst>
      <p:ext uri="{BB962C8B-B14F-4D97-AF65-F5344CB8AC3E}">
        <p14:creationId xmlns:p14="http://schemas.microsoft.com/office/powerpoint/2010/main" val="368239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648072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57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727280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840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34481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500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992888"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54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0" y="285750"/>
            <a:ext cx="9144000" cy="736600"/>
          </a:xfrm>
        </p:spPr>
        <p:txBody>
          <a:bodyPr/>
          <a:lstStyle/>
          <a:p>
            <a:pPr algn="ctr" eaLnBrk="1" hangingPunct="1"/>
            <a:r>
              <a:rPr lang="tr-TR" altLang="tr-TR" sz="2800" b="1" smtClean="0">
                <a:solidFill>
                  <a:srgbClr val="CC0000"/>
                </a:solidFill>
              </a:rPr>
              <a:t>KIRIK BELİRTİLERİ</a:t>
            </a:r>
          </a:p>
        </p:txBody>
      </p:sp>
      <p:sp>
        <p:nvSpPr>
          <p:cNvPr id="181251" name="Rectangle 6"/>
          <p:cNvSpPr>
            <a:spLocks noGrp="1" noChangeArrowheads="1"/>
          </p:cNvSpPr>
          <p:nvPr>
            <p:ph type="body" sz="half" idx="4294967295"/>
          </p:nvPr>
        </p:nvSpPr>
        <p:spPr>
          <a:xfrm>
            <a:off x="0" y="1357313"/>
            <a:ext cx="9144000" cy="4745037"/>
          </a:xfrm>
          <a:noFill/>
        </p:spPr>
        <p:txBody>
          <a:bodyPr/>
          <a:lstStyle/>
          <a:p>
            <a:pPr eaLnBrk="1" hangingPunct="1">
              <a:lnSpc>
                <a:spcPct val="190000"/>
              </a:lnSpc>
              <a:buClr>
                <a:srgbClr val="CC0000"/>
              </a:buClr>
              <a:buFont typeface="Wingdings" pitchFamily="2" charset="2"/>
              <a:buChar char="Ø"/>
            </a:pPr>
            <a:r>
              <a:rPr lang="tr-TR" altLang="tr-TR" b="1" smtClean="0"/>
              <a:t>Hareketle artan ağrı,</a:t>
            </a:r>
          </a:p>
          <a:p>
            <a:pPr eaLnBrk="1" hangingPunct="1">
              <a:lnSpc>
                <a:spcPct val="190000"/>
              </a:lnSpc>
              <a:buClr>
                <a:srgbClr val="CC0000"/>
              </a:buClr>
              <a:buFont typeface="Wingdings" pitchFamily="2" charset="2"/>
              <a:buChar char="Ø"/>
            </a:pPr>
            <a:r>
              <a:rPr lang="tr-TR" altLang="tr-TR" b="1" smtClean="0"/>
              <a:t>Şekil bozukluğu, hareket kaybı</a:t>
            </a:r>
          </a:p>
          <a:p>
            <a:pPr eaLnBrk="1" hangingPunct="1">
              <a:lnSpc>
                <a:spcPct val="190000"/>
              </a:lnSpc>
              <a:buClr>
                <a:srgbClr val="CC0000"/>
              </a:buClr>
              <a:buFont typeface="Wingdings" pitchFamily="2" charset="2"/>
              <a:buChar char="Ø"/>
            </a:pPr>
            <a:r>
              <a:rPr lang="tr-TR" altLang="tr-TR" b="1" smtClean="0"/>
              <a:t>Ödem , kanama nedeniyle morarma,</a:t>
            </a:r>
          </a:p>
          <a:p>
            <a:pPr algn="ctr" eaLnBrk="1" hangingPunct="1">
              <a:lnSpc>
                <a:spcPct val="160000"/>
              </a:lnSpc>
              <a:buFontTx/>
              <a:buNone/>
            </a:pPr>
            <a:r>
              <a:rPr lang="tr-TR" altLang="tr-TR" b="1" smtClean="0">
                <a:solidFill>
                  <a:srgbClr val="C00000"/>
                </a:solidFill>
              </a:rPr>
              <a:t>Ağrılı bölgelerin tespiti için elle muayene yapılmalıdır</a:t>
            </a:r>
          </a:p>
        </p:txBody>
      </p:sp>
    </p:spTree>
    <p:extLst>
      <p:ext uri="{BB962C8B-B14F-4D97-AF65-F5344CB8AC3E}">
        <p14:creationId xmlns:p14="http://schemas.microsoft.com/office/powerpoint/2010/main" val="332819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19"/>
            <a:ext cx="6624736" cy="568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3563888" y="317847"/>
            <a:ext cx="2356992" cy="461665"/>
          </a:xfrm>
          <a:prstGeom prst="rect">
            <a:avLst/>
          </a:prstGeom>
        </p:spPr>
        <p:txBody>
          <a:bodyPr wrap="none">
            <a:spAutoFit/>
          </a:bodyPr>
          <a:lstStyle/>
          <a:p>
            <a:r>
              <a:rPr lang="tr-TR" sz="2400" dirty="0">
                <a:solidFill>
                  <a:srgbClr val="FF0000"/>
                </a:solidFill>
                <a:latin typeface="Arial Black" panose="020B0A04020102020204" pitchFamily="34" charset="0"/>
              </a:rPr>
              <a:t>Kaval kemiği</a:t>
            </a:r>
            <a:endParaRPr lang="tr-TR" dirty="0"/>
          </a:p>
        </p:txBody>
      </p:sp>
    </p:spTree>
    <p:extLst>
      <p:ext uri="{BB962C8B-B14F-4D97-AF65-F5344CB8AC3E}">
        <p14:creationId xmlns:p14="http://schemas.microsoft.com/office/powerpoint/2010/main" val="4212671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836712"/>
            <a:ext cx="8280920" cy="5262979"/>
          </a:xfrm>
          <a:prstGeom prst="rect">
            <a:avLst/>
          </a:prstGeom>
        </p:spPr>
        <p:txBody>
          <a:bodyPr wrap="square">
            <a:spAutoFit/>
          </a:bodyPr>
          <a:lstStyle/>
          <a:p>
            <a:r>
              <a:rPr lang="tr-TR" sz="2400" dirty="0">
                <a:solidFill>
                  <a:srgbClr val="FF0000"/>
                </a:solidFill>
                <a:latin typeface="Arial Black" panose="020B0A04020102020204" pitchFamily="34" charset="0"/>
              </a:rPr>
              <a:t>Kaval kemiğinin tespiti</a:t>
            </a:r>
            <a:r>
              <a:rPr lang="tr-TR" sz="2400" dirty="0" smtClean="0">
                <a:solidFill>
                  <a:srgbClr val="FF0000"/>
                </a:solidFill>
                <a:latin typeface="Arial Black" panose="020B0A04020102020204" pitchFamily="34" charset="0"/>
              </a:rPr>
              <a:t>:</a:t>
            </a:r>
          </a:p>
          <a:p>
            <a:endParaRPr lang="tr-TR" sz="2400" dirty="0">
              <a:latin typeface="Arial Black" panose="020B0A04020102020204" pitchFamily="34" charset="0"/>
            </a:endParaRPr>
          </a:p>
          <a:p>
            <a:r>
              <a:rPr lang="tr-TR" sz="2400" dirty="0" smtClean="0">
                <a:latin typeface="Arial Black" panose="020B0A04020102020204" pitchFamily="34" charset="0"/>
              </a:rPr>
              <a:t>Uyluk </a:t>
            </a:r>
            <a:r>
              <a:rPr lang="tr-TR" sz="2400" dirty="0">
                <a:latin typeface="Arial Black" panose="020B0A04020102020204" pitchFamily="34" charset="0"/>
              </a:rPr>
              <a:t>kemiği kırığı tespitindeki </a:t>
            </a:r>
            <a:r>
              <a:rPr lang="tr-TR" sz="2400" dirty="0" smtClean="0">
                <a:latin typeface="Arial Black" panose="020B0A04020102020204" pitchFamily="34" charset="0"/>
              </a:rPr>
              <a:t>gibidir.Bacaklar </a:t>
            </a:r>
            <a:r>
              <a:rPr lang="tr-TR" sz="2400" dirty="0">
                <a:latin typeface="Arial Black" panose="020B0A04020102020204" pitchFamily="34" charset="0"/>
              </a:rPr>
              <a:t>tutulur ve yavaşça </a:t>
            </a:r>
            <a:r>
              <a:rPr lang="tr-TR" sz="2400" dirty="0" smtClean="0">
                <a:latin typeface="Arial Black" panose="020B0A04020102020204" pitchFamily="34" charset="0"/>
              </a:rPr>
              <a:t>çekilir.Doğal </a:t>
            </a:r>
            <a:r>
              <a:rPr lang="tr-TR" sz="2400" dirty="0">
                <a:latin typeface="Arial Black" panose="020B0A04020102020204" pitchFamily="34" charset="0"/>
              </a:rPr>
              <a:t>boşluklar kullanılarak (dizlerin altı, bileklerin altı) yaralı bacağın altından kumaş şeritler </a:t>
            </a:r>
            <a:r>
              <a:rPr lang="tr-TR" sz="2400" dirty="0" smtClean="0">
                <a:latin typeface="Arial Black" panose="020B0A04020102020204" pitchFamily="34" charset="0"/>
              </a:rPr>
              <a:t>geçirilir.Uygun </a:t>
            </a:r>
            <a:r>
              <a:rPr lang="tr-TR" sz="2400" dirty="0">
                <a:latin typeface="Arial Black" panose="020B0A04020102020204" pitchFamily="34" charset="0"/>
              </a:rPr>
              <a:t>bir şekilde yumuşak dolgu malzemesiyle desteklenmiş tespit malzemelerinden biri iç tarafta kasıktan ayağa kadar, diğer tarafta kalçadan ayağa kadar </a:t>
            </a:r>
            <a:r>
              <a:rPr lang="tr-TR" sz="2400" dirty="0" smtClean="0">
                <a:latin typeface="Arial Black" panose="020B0A04020102020204" pitchFamily="34" charset="0"/>
              </a:rPr>
              <a:t>yerleştirilir,Ayaklardan </a:t>
            </a:r>
            <a:r>
              <a:rPr lang="tr-TR" sz="2400" dirty="0">
                <a:latin typeface="Arial Black" panose="020B0A04020102020204" pitchFamily="34" charset="0"/>
              </a:rPr>
              <a:t>başlanarak şeritler dış tespit malzemesi üzerinde düğümlenerek bağlanır. Bilek hizasındaki bandaj ayak tabanı üzerine sekiz şeklinde düğümlenir.</a:t>
            </a:r>
          </a:p>
        </p:txBody>
      </p:sp>
    </p:spTree>
    <p:extLst>
      <p:ext uri="{BB962C8B-B14F-4D97-AF65-F5344CB8AC3E}">
        <p14:creationId xmlns:p14="http://schemas.microsoft.com/office/powerpoint/2010/main" val="1448402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27531" y="188640"/>
            <a:ext cx="9144000" cy="1143000"/>
          </a:xfrm>
        </p:spPr>
        <p:txBody>
          <a:bodyPr/>
          <a:lstStyle/>
          <a:p>
            <a:pPr algn="ctr" eaLnBrk="1" hangingPunct="1"/>
            <a:r>
              <a:rPr lang="tr-TR" altLang="tr-TR" sz="2800" b="1" smtClean="0">
                <a:solidFill>
                  <a:srgbClr val="CC0000"/>
                </a:solidFill>
              </a:rPr>
              <a:t>KAVAL KEMİĞİNİN TESPİTİ</a:t>
            </a:r>
          </a:p>
        </p:txBody>
      </p:sp>
      <p:graphicFrame>
        <p:nvGraphicFramePr>
          <p:cNvPr id="199683" name="Object 3"/>
          <p:cNvGraphicFramePr>
            <a:graphicFrameLocks noGrp="1" noChangeAspect="1"/>
          </p:cNvGraphicFramePr>
          <p:nvPr>
            <p:ph sz="half" idx="4294967295"/>
            <p:extLst>
              <p:ext uri="{D42A27DB-BD31-4B8C-83A1-F6EECF244321}">
                <p14:modId xmlns:p14="http://schemas.microsoft.com/office/powerpoint/2010/main" val="1400243573"/>
              </p:ext>
            </p:extLst>
          </p:nvPr>
        </p:nvGraphicFramePr>
        <p:xfrm>
          <a:off x="1547664" y="1340768"/>
          <a:ext cx="5753100" cy="2857500"/>
        </p:xfrm>
        <a:graphic>
          <a:graphicData uri="http://schemas.openxmlformats.org/presentationml/2006/ole">
            <mc:AlternateContent xmlns:mc="http://schemas.openxmlformats.org/markup-compatibility/2006">
              <mc:Choice xmlns:v="urn:schemas-microsoft-com:vml" Requires="v">
                <p:oleObj spid="_x0000_s2187" name="Bit Eşlem Resmi" r:id="rId3" imgW="3209524" imgH="1228571" progId="Paint.Picture">
                  <p:embed/>
                </p:oleObj>
              </mc:Choice>
              <mc:Fallback>
                <p:oleObj name="Bit Eşlem Resmi" r:id="rId3" imgW="3209524" imgH="12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340768"/>
                        <a:ext cx="5753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094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836712"/>
            <a:ext cx="7704856" cy="3416320"/>
          </a:xfrm>
          <a:prstGeom prst="rect">
            <a:avLst/>
          </a:prstGeom>
        </p:spPr>
        <p:txBody>
          <a:bodyPr wrap="square">
            <a:spAutoFit/>
          </a:bodyPr>
          <a:lstStyle/>
          <a:p>
            <a:r>
              <a:rPr lang="tr-TR" sz="2400" dirty="0">
                <a:solidFill>
                  <a:srgbClr val="FF0000"/>
                </a:solidFill>
                <a:latin typeface="Arial Black" panose="020B0A04020102020204" pitchFamily="34" charset="0"/>
              </a:rPr>
              <a:t>Bileğin / ayağın tespiti: </a:t>
            </a:r>
          </a:p>
          <a:p>
            <a:endParaRPr lang="tr-TR" sz="2400" dirty="0" smtClean="0">
              <a:solidFill>
                <a:srgbClr val="FF0000"/>
              </a:solidFill>
              <a:latin typeface="Arial Black" panose="020B0A04020102020204" pitchFamily="34" charset="0"/>
            </a:endParaRPr>
          </a:p>
          <a:p>
            <a:r>
              <a:rPr lang="tr-TR" sz="2400" dirty="0" smtClean="0">
                <a:latin typeface="Arial Black" panose="020B0A04020102020204" pitchFamily="34" charset="0"/>
              </a:rPr>
              <a:t>Yaralının </a:t>
            </a:r>
            <a:r>
              <a:rPr lang="tr-TR" sz="2400" dirty="0">
                <a:latin typeface="Arial Black" panose="020B0A04020102020204" pitchFamily="34" charset="0"/>
              </a:rPr>
              <a:t>ayakkabıları çıkarılmadan bağları </a:t>
            </a:r>
            <a:r>
              <a:rPr lang="tr-TR" sz="2400" dirty="0" smtClean="0">
                <a:latin typeface="Arial Black" panose="020B0A04020102020204" pitchFamily="34" charset="0"/>
              </a:rPr>
              <a:t>çözülür</a:t>
            </a:r>
            <a:r>
              <a:rPr lang="tr-TR" sz="2400" dirty="0">
                <a:latin typeface="Arial Black" panose="020B0A04020102020204" pitchFamily="34" charset="0"/>
              </a:rPr>
              <a:t>.</a:t>
            </a:r>
            <a:r>
              <a:rPr lang="tr-TR" sz="2400" dirty="0" smtClean="0">
                <a:latin typeface="Arial Black" panose="020B0A04020102020204" pitchFamily="34" charset="0"/>
              </a:rPr>
              <a:t> </a:t>
            </a:r>
            <a:r>
              <a:rPr lang="tr-TR" sz="2400" dirty="0">
                <a:latin typeface="Arial Black" panose="020B0A04020102020204" pitchFamily="34" charset="0"/>
              </a:rPr>
              <a:t>Bilek seviyesinde sarılmış sekiz şeklinde bir bandajla her iki ayak birlikte tespit edilir ve yumuşak malzemelerle iyice kaplanmış (rulo yapılmış bir battaniye) bir yüzeye dayamak suretiyle bacakları yukarıda tutmak gerekir.</a:t>
            </a:r>
          </a:p>
        </p:txBody>
      </p:sp>
    </p:spTree>
    <p:extLst>
      <p:ext uri="{BB962C8B-B14F-4D97-AF65-F5344CB8AC3E}">
        <p14:creationId xmlns:p14="http://schemas.microsoft.com/office/powerpoint/2010/main" val="2709394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992888"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664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42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848871"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639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435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3851920" y="5517232"/>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74635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0" y="764704"/>
            <a:ext cx="9144000" cy="1143000"/>
          </a:xfrm>
        </p:spPr>
        <p:txBody>
          <a:bodyPr/>
          <a:lstStyle/>
          <a:p>
            <a:pPr algn="ctr" eaLnBrk="1" hangingPunct="1"/>
            <a:r>
              <a:rPr lang="tr-TR" altLang="tr-TR" sz="2800" b="1" dirty="0" smtClean="0">
                <a:solidFill>
                  <a:srgbClr val="CC0000"/>
                </a:solidFill>
              </a:rPr>
              <a:t>DİZ KAPAĞI TESPİTİ</a:t>
            </a:r>
          </a:p>
        </p:txBody>
      </p:sp>
      <p:graphicFrame>
        <p:nvGraphicFramePr>
          <p:cNvPr id="198659" name="Object 3"/>
          <p:cNvGraphicFramePr>
            <a:graphicFrameLocks noGrp="1" noChangeAspect="1"/>
          </p:cNvGraphicFramePr>
          <p:nvPr>
            <p:ph sz="half" idx="4294967295"/>
            <p:extLst>
              <p:ext uri="{D42A27DB-BD31-4B8C-83A1-F6EECF244321}">
                <p14:modId xmlns:p14="http://schemas.microsoft.com/office/powerpoint/2010/main" val="2516315327"/>
              </p:ext>
            </p:extLst>
          </p:nvPr>
        </p:nvGraphicFramePr>
        <p:xfrm>
          <a:off x="1547664" y="2204864"/>
          <a:ext cx="5819775" cy="2716212"/>
        </p:xfrm>
        <a:graphic>
          <a:graphicData uri="http://schemas.openxmlformats.org/presentationml/2006/ole">
            <mc:AlternateContent xmlns:mc="http://schemas.openxmlformats.org/markup-compatibility/2006">
              <mc:Choice xmlns:v="urn:schemas-microsoft-com:vml" Requires="v">
                <p:oleObj spid="_x0000_s3076" name="Bit Eşlem Resmi" r:id="rId3" imgW="3180952" imgH="1267002" progId="Paint.Picture">
                  <p:embed/>
                </p:oleObj>
              </mc:Choice>
              <mc:Fallback>
                <p:oleObj name="Bit Eşlem Resmi" r:id="rId3" imgW="3180952" imgH="1267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204864"/>
                        <a:ext cx="581977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0" y="549275"/>
            <a:ext cx="9144000" cy="1139825"/>
          </a:xfrm>
        </p:spPr>
        <p:txBody>
          <a:bodyPr/>
          <a:lstStyle/>
          <a:p>
            <a:pPr algn="ctr" eaLnBrk="1" hangingPunct="1"/>
            <a:r>
              <a:rPr lang="tr-TR" altLang="tr-TR" sz="2800" b="1" smtClean="0">
                <a:solidFill>
                  <a:srgbClr val="CC0000"/>
                </a:solidFill>
              </a:rPr>
              <a:t>KIRIĞIN YOL AÇABİLECEĞİ </a:t>
            </a:r>
            <a:br>
              <a:rPr lang="tr-TR" altLang="tr-TR" sz="2800" b="1" smtClean="0">
                <a:solidFill>
                  <a:srgbClr val="CC0000"/>
                </a:solidFill>
              </a:rPr>
            </a:br>
            <a:r>
              <a:rPr lang="tr-TR" altLang="tr-TR" sz="2800" b="1" smtClean="0">
                <a:solidFill>
                  <a:srgbClr val="CC0000"/>
                </a:solidFill>
              </a:rPr>
              <a:t>OLUMSUZ DURUMLAR</a:t>
            </a:r>
          </a:p>
        </p:txBody>
      </p:sp>
      <p:sp>
        <p:nvSpPr>
          <p:cNvPr id="182275" name="Rectangle 6"/>
          <p:cNvSpPr>
            <a:spLocks noGrp="1" noChangeArrowheads="1"/>
          </p:cNvSpPr>
          <p:nvPr>
            <p:ph type="body" sz="half" idx="4294967295"/>
          </p:nvPr>
        </p:nvSpPr>
        <p:spPr>
          <a:xfrm>
            <a:off x="214313" y="2071688"/>
            <a:ext cx="8929687" cy="4530725"/>
          </a:xfrm>
          <a:noFill/>
        </p:spPr>
        <p:txBody>
          <a:bodyPr/>
          <a:lstStyle/>
          <a:p>
            <a:pPr eaLnBrk="1" hangingPunct="1">
              <a:buFontTx/>
              <a:buNone/>
            </a:pPr>
            <a:endParaRPr lang="tr-TR" altLang="tr-TR" b="1" smtClean="0"/>
          </a:p>
          <a:p>
            <a:pPr eaLnBrk="1" hangingPunct="1">
              <a:buClr>
                <a:srgbClr val="CC0000"/>
              </a:buClr>
              <a:buFont typeface="Wingdings" pitchFamily="2" charset="2"/>
              <a:buChar char="Ø"/>
            </a:pPr>
            <a:r>
              <a:rPr lang="tr-TR" altLang="tr-TR" b="1" smtClean="0"/>
              <a:t>Kırık yanındaki damar,sinir,kaslarda yaralanma ve sıkışma  (kırık bölgede nabız alınamaması, solukluk,soğukluk)</a:t>
            </a:r>
          </a:p>
          <a:p>
            <a:pPr eaLnBrk="1" hangingPunct="1">
              <a:buClr>
                <a:srgbClr val="CC0000"/>
              </a:buClr>
              <a:buFont typeface="Wingdings" pitchFamily="2" charset="2"/>
              <a:buChar char="Ø"/>
            </a:pPr>
            <a:endParaRPr lang="tr-TR" altLang="tr-TR" b="1" smtClean="0"/>
          </a:p>
          <a:p>
            <a:pPr eaLnBrk="1" hangingPunct="1">
              <a:buClr>
                <a:srgbClr val="CC0000"/>
              </a:buClr>
              <a:buFont typeface="Wingdings" pitchFamily="2" charset="2"/>
              <a:buChar char="Ø"/>
            </a:pPr>
            <a:r>
              <a:rPr lang="tr-TR" altLang="tr-TR" b="1" smtClean="0"/>
              <a:t>Parçalı kırıklarda kanamaya bağlı şok</a:t>
            </a:r>
          </a:p>
          <a:p>
            <a:pPr eaLnBrk="1" hangingPunct="1">
              <a:lnSpc>
                <a:spcPct val="160000"/>
              </a:lnSpc>
              <a:buFont typeface="Wingdings" pitchFamily="2" charset="2"/>
              <a:buChar char="Ø"/>
            </a:pPr>
            <a:endParaRPr lang="tr-TR" altLang="tr-TR" b="1" smtClean="0"/>
          </a:p>
        </p:txBody>
      </p:sp>
    </p:spTree>
    <p:extLst>
      <p:ext uri="{BB962C8B-B14F-4D97-AF65-F5344CB8AC3E}">
        <p14:creationId xmlns:p14="http://schemas.microsoft.com/office/powerpoint/2010/main" val="380539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47763"/>
            <a:ext cx="7416824" cy="530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424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2"/>
            <a:ext cx="6120680"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438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05678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903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28675"/>
            <a:ext cx="756084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206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6" y="908916"/>
            <a:ext cx="8928081" cy="595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668344" y="188609"/>
            <a:ext cx="142023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ağ Ok 2"/>
          <p:cNvSpPr/>
          <p:nvPr/>
        </p:nvSpPr>
        <p:spPr>
          <a:xfrm>
            <a:off x="-85335" y="250000"/>
            <a:ext cx="145927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val 3"/>
          <p:cNvSpPr/>
          <p:nvPr/>
        </p:nvSpPr>
        <p:spPr>
          <a:xfrm>
            <a:off x="647162" y="6334669"/>
            <a:ext cx="8120392" cy="529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5662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571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455230"/>
            <a:ext cx="6192688" cy="923330"/>
          </a:xfrm>
          <a:prstGeom prst="rect">
            <a:avLst/>
          </a:prstGeom>
          <a:noFill/>
        </p:spPr>
        <p:txBody>
          <a:bodyPr wrap="square" rtlCol="0">
            <a:spAutoFit/>
          </a:bodyPr>
          <a:lstStyle/>
          <a:p>
            <a:r>
              <a:rPr lang="tr-TR" sz="5400" dirty="0" smtClean="0">
                <a:solidFill>
                  <a:srgbClr val="FF0000"/>
                </a:solidFill>
                <a:latin typeface="Arial Black" panose="020B0A04020102020204" pitchFamily="34" charset="0"/>
              </a:rPr>
              <a:t>         Özet</a:t>
            </a:r>
            <a:endParaRPr lang="tr-TR" sz="5400" dirty="0">
              <a:solidFill>
                <a:srgbClr val="FF0000"/>
              </a:solidFill>
              <a:latin typeface="Arial Black" panose="020B0A04020102020204" pitchFamily="34" charset="0"/>
            </a:endParaRPr>
          </a:p>
        </p:txBody>
      </p:sp>
      <p:sp>
        <p:nvSpPr>
          <p:cNvPr id="3" name="Dikdörtgen 2"/>
          <p:cNvSpPr/>
          <p:nvPr/>
        </p:nvSpPr>
        <p:spPr>
          <a:xfrm>
            <a:off x="683568" y="1484784"/>
            <a:ext cx="7128792" cy="1323439"/>
          </a:xfrm>
          <a:prstGeom prst="rect">
            <a:avLst/>
          </a:prstGeom>
        </p:spPr>
        <p:txBody>
          <a:bodyPr wrap="square">
            <a:spAutoFit/>
          </a:bodyPr>
          <a:lstStyle/>
          <a:p>
            <a:r>
              <a:rPr lang="tr-TR" sz="2000" dirty="0">
                <a:solidFill>
                  <a:srgbClr val="FF0000"/>
                </a:solidFill>
                <a:latin typeface="Arial Black" panose="020B0A04020102020204" pitchFamily="34" charset="0"/>
              </a:rPr>
              <a:t>KIRIK</a:t>
            </a:r>
            <a:r>
              <a:rPr lang="tr-TR" sz="2000" dirty="0">
                <a:solidFill>
                  <a:schemeClr val="tx2"/>
                </a:solidFill>
                <a:latin typeface="Arial Black" panose="020B0A04020102020204" pitchFamily="34" charset="0"/>
              </a:rPr>
              <a:t>: Kemik bütünlüğünün bozulmasıdır. Kırıklar,darbe sonucu yada kendiliğinden </a:t>
            </a:r>
            <a:r>
              <a:rPr lang="tr-TR" sz="2000" dirty="0" smtClean="0">
                <a:solidFill>
                  <a:schemeClr val="tx2"/>
                </a:solidFill>
                <a:latin typeface="Arial Black" panose="020B0A04020102020204" pitchFamily="34" charset="0"/>
              </a:rPr>
              <a:t>oluşur.</a:t>
            </a:r>
          </a:p>
          <a:p>
            <a:endParaRPr lang="tr-TR" sz="2000" dirty="0">
              <a:solidFill>
                <a:schemeClr val="tx2"/>
              </a:solidFill>
              <a:latin typeface="Arial Black" panose="020B0A04020102020204" pitchFamily="34" charset="0"/>
            </a:endParaRPr>
          </a:p>
          <a:p>
            <a:r>
              <a:rPr lang="tr-TR" sz="2000" dirty="0" smtClean="0">
                <a:solidFill>
                  <a:srgbClr val="FF0000"/>
                </a:solidFill>
                <a:latin typeface="Arial Black" panose="020B0A04020102020204" pitchFamily="34" charset="0"/>
              </a:rPr>
              <a:t>Kırıklarda ilk yardım </a:t>
            </a:r>
            <a:endParaRPr lang="tr-TR" sz="2000" dirty="0">
              <a:solidFill>
                <a:srgbClr val="FF0000"/>
              </a:solidFill>
              <a:latin typeface="Arial Black" panose="020B0A04020102020204"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64" y="2808223"/>
            <a:ext cx="7772400"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14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0" y="620713"/>
            <a:ext cx="9144000" cy="1139825"/>
          </a:xfrm>
        </p:spPr>
        <p:txBody>
          <a:bodyPr/>
          <a:lstStyle/>
          <a:p>
            <a:pPr algn="ctr" eaLnBrk="1" hangingPunct="1"/>
            <a:r>
              <a:rPr lang="tr-TR" altLang="tr-TR" sz="2800" b="1" dirty="0" smtClean="0">
                <a:solidFill>
                  <a:srgbClr val="CC0000"/>
                </a:solidFill>
              </a:rPr>
              <a:t>KIRIKLARDA İLK YARDIM</a:t>
            </a:r>
          </a:p>
        </p:txBody>
      </p:sp>
      <p:sp>
        <p:nvSpPr>
          <p:cNvPr id="184323" name="Rectangle 5"/>
          <p:cNvSpPr>
            <a:spLocks noGrp="1" noChangeArrowheads="1"/>
          </p:cNvSpPr>
          <p:nvPr>
            <p:ph type="body" sz="half" idx="4294967295"/>
          </p:nvPr>
        </p:nvSpPr>
        <p:spPr>
          <a:xfrm>
            <a:off x="0" y="1857375"/>
            <a:ext cx="9144000" cy="4857750"/>
          </a:xfrm>
          <a:noFill/>
        </p:spPr>
        <p:txBody>
          <a:bodyPr/>
          <a:lstStyle/>
          <a:p>
            <a:pPr eaLnBrk="1" hangingPunct="1">
              <a:buClr>
                <a:srgbClr val="CC0000"/>
              </a:buClr>
              <a:buFont typeface="Wingdings" pitchFamily="2" charset="2"/>
              <a:buChar char="Ø"/>
            </a:pPr>
            <a:r>
              <a:rPr lang="tr-TR" altLang="tr-TR" b="1" dirty="0" smtClean="0"/>
              <a:t>Açık kırık varsa tespitten önce yara üzeri kapatılmalıdır</a:t>
            </a:r>
          </a:p>
          <a:p>
            <a:pPr eaLnBrk="1" hangingPunct="1">
              <a:buClr>
                <a:srgbClr val="CC0000"/>
              </a:buClr>
              <a:buFont typeface="Wingdings" pitchFamily="2" charset="2"/>
              <a:buChar char="Ø"/>
            </a:pPr>
            <a:r>
              <a:rPr lang="tr-TR" altLang="tr-TR" b="1" dirty="0" smtClean="0"/>
              <a:t>Kırık bölgede sık aralıklarla ısı kontrol edilmelidir</a:t>
            </a:r>
          </a:p>
          <a:p>
            <a:pPr eaLnBrk="1" hangingPunct="1">
              <a:buClr>
                <a:srgbClr val="CC0000"/>
              </a:buClr>
              <a:buFont typeface="Wingdings" pitchFamily="2" charset="2"/>
              <a:buChar char="Ø"/>
            </a:pPr>
            <a:r>
              <a:rPr lang="tr-TR" altLang="tr-TR" b="1" dirty="0" smtClean="0"/>
              <a:t>Kol ve bacaklar yukarıda tutulmalıdır</a:t>
            </a:r>
          </a:p>
          <a:p>
            <a:pPr eaLnBrk="1" hangingPunct="1">
              <a:buClr>
                <a:srgbClr val="CC0000"/>
              </a:buClr>
              <a:buFont typeface="Wingdings" pitchFamily="2" charset="2"/>
              <a:buChar char="Ø"/>
            </a:pPr>
            <a:r>
              <a:rPr lang="tr-TR" altLang="tr-TR" b="1" dirty="0" smtClean="0"/>
              <a:t>Hasta yaralı sıcak tutulmalıdır</a:t>
            </a:r>
          </a:p>
          <a:p>
            <a:pPr eaLnBrk="1" hangingPunct="1">
              <a:buClr>
                <a:srgbClr val="CC0000"/>
              </a:buClr>
              <a:buFont typeface="Wingdings" pitchFamily="2" charset="2"/>
              <a:buChar char="Ø"/>
            </a:pPr>
            <a:r>
              <a:rPr lang="tr-TR" altLang="tr-TR" b="1" dirty="0" smtClean="0"/>
              <a:t>Tıbbi yardım sağlanmalıdır.</a:t>
            </a:r>
          </a:p>
          <a:p>
            <a:pPr eaLnBrk="1" hangingPunct="1">
              <a:lnSpc>
                <a:spcPct val="150000"/>
              </a:lnSpc>
              <a:buClr>
                <a:schemeClr val="tx2"/>
              </a:buClr>
              <a:buFont typeface="Wingdings" pitchFamily="2" charset="2"/>
              <a:buChar char="Ø"/>
            </a:pPr>
            <a:endParaRPr lang="tr-TR" altLang="tr-TR" b="1" dirty="0" smtClean="0"/>
          </a:p>
        </p:txBody>
      </p:sp>
    </p:spTree>
    <p:extLst>
      <p:ext uri="{BB962C8B-B14F-4D97-AF65-F5344CB8AC3E}">
        <p14:creationId xmlns:p14="http://schemas.microsoft.com/office/powerpoint/2010/main" val="11893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0" y="549275"/>
            <a:ext cx="9144000" cy="1139825"/>
          </a:xfrm>
        </p:spPr>
        <p:txBody>
          <a:bodyPr/>
          <a:lstStyle/>
          <a:p>
            <a:pPr algn="ctr" eaLnBrk="1" hangingPunct="1"/>
            <a:r>
              <a:rPr lang="tr-TR" altLang="tr-TR" sz="2800" b="1" smtClean="0">
                <a:solidFill>
                  <a:srgbClr val="CC0000"/>
                </a:solidFill>
              </a:rPr>
              <a:t>KIRIKLARDA İLK YARDIM</a:t>
            </a:r>
          </a:p>
        </p:txBody>
      </p:sp>
      <p:sp>
        <p:nvSpPr>
          <p:cNvPr id="183299" name="Rectangle 6"/>
          <p:cNvSpPr>
            <a:spLocks noGrp="1" noChangeArrowheads="1"/>
          </p:cNvSpPr>
          <p:nvPr>
            <p:ph type="body" sz="half" idx="4294967295"/>
          </p:nvPr>
        </p:nvSpPr>
        <p:spPr>
          <a:xfrm>
            <a:off x="357188" y="2071688"/>
            <a:ext cx="8786812" cy="4786312"/>
          </a:xfrm>
          <a:noFill/>
        </p:spPr>
        <p:txBody>
          <a:bodyPr/>
          <a:lstStyle/>
          <a:p>
            <a:pPr eaLnBrk="1" hangingPunct="1">
              <a:buClr>
                <a:srgbClr val="CC0000"/>
              </a:buClr>
              <a:buFont typeface="Wingdings" pitchFamily="2" charset="2"/>
              <a:buChar char="Ø"/>
            </a:pPr>
            <a:r>
              <a:rPr lang="tr-TR" altLang="tr-TR" b="1" smtClean="0"/>
              <a:t>Hayatı tehdit eden yaralanmalara öncelik verilmelidir.</a:t>
            </a:r>
          </a:p>
          <a:p>
            <a:pPr eaLnBrk="1" hangingPunct="1">
              <a:buClr>
                <a:srgbClr val="CC0000"/>
              </a:buClr>
              <a:buFont typeface="Wingdings" pitchFamily="2" charset="2"/>
              <a:buChar char="Ø"/>
            </a:pPr>
            <a:r>
              <a:rPr lang="tr-TR" altLang="tr-TR" b="1" smtClean="0"/>
              <a:t>Hasta yaralı hareket ettirilmemelidir.</a:t>
            </a:r>
          </a:p>
          <a:p>
            <a:pPr eaLnBrk="1" hangingPunct="1">
              <a:buClr>
                <a:srgbClr val="CC0000"/>
              </a:buClr>
              <a:buFont typeface="Wingdings" pitchFamily="2" charset="2"/>
              <a:buChar char="Ø"/>
            </a:pPr>
            <a:r>
              <a:rPr lang="tr-TR" altLang="tr-TR" b="1" smtClean="0"/>
              <a:t>Kol etkilenmişse yüzük,saat vb. eşyalar çıkarılmalıdır.</a:t>
            </a:r>
          </a:p>
          <a:p>
            <a:pPr eaLnBrk="1" hangingPunct="1">
              <a:buClr>
                <a:srgbClr val="CC0000"/>
              </a:buClr>
              <a:buFont typeface="Wingdings" pitchFamily="2" charset="2"/>
              <a:buChar char="Ø"/>
            </a:pPr>
            <a:r>
              <a:rPr lang="tr-TR" altLang="tr-TR" b="1" smtClean="0"/>
              <a:t>Kırık şüphesi olan bölge ani hareketlerden kaçınarak sopa,karton, tahta gibi sert malzemelerle yakındaki eklemleri içine alacak şekilde tespit edilmelidir. </a:t>
            </a:r>
          </a:p>
          <a:p>
            <a:pPr eaLnBrk="1" hangingPunct="1">
              <a:lnSpc>
                <a:spcPct val="190000"/>
              </a:lnSpc>
              <a:buClr>
                <a:schemeClr val="tx2"/>
              </a:buClr>
              <a:buFont typeface="Wingdings" pitchFamily="2" charset="2"/>
              <a:buChar char="q"/>
            </a:pPr>
            <a:endParaRPr lang="tr-TR" altLang="tr-TR" b="1" smtClean="0"/>
          </a:p>
        </p:txBody>
      </p:sp>
    </p:spTree>
    <p:extLst>
      <p:ext uri="{BB962C8B-B14F-4D97-AF65-F5344CB8AC3E}">
        <p14:creationId xmlns:p14="http://schemas.microsoft.com/office/powerpoint/2010/main" val="178224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3" descr="C:\Users\TEKNO\Desktop\İLKYARDIM FOTOLARI\DSC017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7" name="Picture 4" descr="C:\Users\TEKNO\Desktop\İLKYARDIM FOTOLARI\ortopedi-urunu-sam-spl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9200"/>
            <a:ext cx="91440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87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0" y="500063"/>
            <a:ext cx="9144000" cy="1139825"/>
          </a:xfrm>
        </p:spPr>
        <p:txBody>
          <a:bodyPr/>
          <a:lstStyle/>
          <a:p>
            <a:pPr algn="ctr" eaLnBrk="1" hangingPunct="1"/>
            <a:r>
              <a:rPr lang="tr-TR" altLang="tr-TR" sz="2800" b="1" smtClean="0">
                <a:solidFill>
                  <a:srgbClr val="CC0000"/>
                </a:solidFill>
              </a:rPr>
              <a:t>BURKULMALAR</a:t>
            </a:r>
          </a:p>
        </p:txBody>
      </p:sp>
      <p:sp>
        <p:nvSpPr>
          <p:cNvPr id="186371" name="Rectangle 6"/>
          <p:cNvSpPr>
            <a:spLocks noGrp="1" noChangeArrowheads="1"/>
          </p:cNvSpPr>
          <p:nvPr>
            <p:ph type="body" sz="half" idx="4294967295"/>
          </p:nvPr>
        </p:nvSpPr>
        <p:spPr>
          <a:xfrm>
            <a:off x="0" y="1928813"/>
            <a:ext cx="5572125" cy="4438650"/>
          </a:xfrm>
          <a:noFill/>
        </p:spPr>
        <p:txBody>
          <a:bodyPr/>
          <a:lstStyle/>
          <a:p>
            <a:pPr eaLnBrk="1" hangingPunct="1">
              <a:buFontTx/>
              <a:buNone/>
            </a:pPr>
            <a:r>
              <a:rPr lang="tr-TR" altLang="tr-TR" b="1" smtClean="0">
                <a:solidFill>
                  <a:srgbClr val="CC0000"/>
                </a:solidFill>
              </a:rPr>
              <a:t>BURKULMA:</a:t>
            </a:r>
            <a:r>
              <a:rPr lang="tr-TR" altLang="tr-TR" b="1" smtClean="0"/>
              <a:t> </a:t>
            </a:r>
          </a:p>
          <a:p>
            <a:pPr eaLnBrk="1" hangingPunct="1">
              <a:buFontTx/>
              <a:buNone/>
            </a:pPr>
            <a:r>
              <a:rPr lang="tr-TR" altLang="tr-TR" b="1" smtClean="0"/>
              <a:t>    Eklem yüzeylerinin anlık olarak ayrılmasıdır. Zorlamalar sonucu oluşur.</a:t>
            </a:r>
          </a:p>
          <a:p>
            <a:pPr eaLnBrk="1" hangingPunct="1">
              <a:buFontTx/>
              <a:buNone/>
            </a:pPr>
            <a:r>
              <a:rPr lang="tr-TR" altLang="tr-TR" b="1" smtClean="0">
                <a:solidFill>
                  <a:srgbClr val="CC0000"/>
                </a:solidFill>
              </a:rPr>
              <a:t>Belirtiler;</a:t>
            </a:r>
          </a:p>
          <a:p>
            <a:pPr eaLnBrk="1" hangingPunct="1">
              <a:buClr>
                <a:srgbClr val="CC0000"/>
              </a:buClr>
              <a:buFont typeface="Wingdings" pitchFamily="2" charset="2"/>
              <a:buChar char="Ø"/>
            </a:pPr>
            <a:r>
              <a:rPr lang="tr-TR" altLang="tr-TR" b="1" smtClean="0"/>
              <a:t>Burkulan bölgede ağrı,</a:t>
            </a:r>
          </a:p>
          <a:p>
            <a:pPr eaLnBrk="1" hangingPunct="1">
              <a:buClr>
                <a:srgbClr val="CC0000"/>
              </a:buClr>
              <a:buFont typeface="Wingdings" pitchFamily="2" charset="2"/>
              <a:buChar char="Ø"/>
            </a:pPr>
            <a:r>
              <a:rPr lang="tr-TR" altLang="tr-TR" b="1" smtClean="0"/>
              <a:t>Kızarıklık, </a:t>
            </a:r>
          </a:p>
          <a:p>
            <a:pPr eaLnBrk="1" hangingPunct="1">
              <a:buClr>
                <a:srgbClr val="CC0000"/>
              </a:buClr>
              <a:buFont typeface="Wingdings" pitchFamily="2" charset="2"/>
              <a:buChar char="Ø"/>
            </a:pPr>
            <a:r>
              <a:rPr lang="tr-TR" altLang="tr-TR" b="1" smtClean="0"/>
              <a:t>Şişlik,</a:t>
            </a:r>
          </a:p>
          <a:p>
            <a:pPr eaLnBrk="1" hangingPunct="1">
              <a:buClr>
                <a:srgbClr val="CC0000"/>
              </a:buClr>
              <a:buFont typeface="Wingdings" pitchFamily="2" charset="2"/>
              <a:buChar char="Ø"/>
            </a:pPr>
            <a:r>
              <a:rPr lang="tr-TR" altLang="tr-TR" b="1" smtClean="0"/>
              <a:t>İşlev kaybı. </a:t>
            </a:r>
          </a:p>
        </p:txBody>
      </p:sp>
      <p:pic>
        <p:nvPicPr>
          <p:cNvPr id="186372" name="69 Resim" descr="burkul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2071688"/>
            <a:ext cx="2868612"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35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TotalTime>
  <Words>992</Words>
  <Application>Microsoft Office PowerPoint</Application>
  <PresentationFormat>Ekran Gösterisi (4:3)</PresentationFormat>
  <Paragraphs>114</Paragraphs>
  <Slides>56</Slides>
  <Notes>0</Notes>
  <HiddenSlides>0</HiddenSlides>
  <MMClips>0</MMClips>
  <ScaleCrop>false</ScaleCrop>
  <HeadingPairs>
    <vt:vector size="6" baseType="variant">
      <vt:variant>
        <vt:lpstr>Tema</vt:lpstr>
      </vt:variant>
      <vt:variant>
        <vt:i4>4</vt:i4>
      </vt:variant>
      <vt:variant>
        <vt:lpstr>Katıştırılmış OLE Hizmet Programları</vt:lpstr>
      </vt:variant>
      <vt:variant>
        <vt:i4>1</vt:i4>
      </vt:variant>
      <vt:variant>
        <vt:lpstr>Slayt Başlıkları</vt:lpstr>
      </vt:variant>
      <vt:variant>
        <vt:i4>56</vt:i4>
      </vt:variant>
    </vt:vector>
  </HeadingPairs>
  <TitlesOfParts>
    <vt:vector size="61" baseType="lpstr">
      <vt:lpstr>Ofis Teması</vt:lpstr>
      <vt:lpstr>Dalga Biçimi</vt:lpstr>
      <vt:lpstr>1_Dalga Biçimi</vt:lpstr>
      <vt:lpstr>2_Dalga Biçimi</vt:lpstr>
      <vt:lpstr>Bit Eşlem Resmi</vt:lpstr>
      <vt:lpstr>PowerPoint Sunusu</vt:lpstr>
      <vt:lpstr>KIRIK ÇEŞİTLERİ</vt:lpstr>
      <vt:lpstr>PowerPoint Sunusu</vt:lpstr>
      <vt:lpstr>KIRIK BELİRTİLERİ</vt:lpstr>
      <vt:lpstr>KIRIĞIN YOL AÇABİLECEĞİ  OLUMSUZ DURUMLAR</vt:lpstr>
      <vt:lpstr>KIRIKLARDA İLK YARDIM</vt:lpstr>
      <vt:lpstr>KIRIKLARDA İLK YARDIM</vt:lpstr>
      <vt:lpstr>PowerPoint Sunusu</vt:lpstr>
      <vt:lpstr>BURKULMALAR</vt:lpstr>
      <vt:lpstr>BURKULMALAR</vt:lpstr>
      <vt:lpstr>ÇIKIKLAR</vt:lpstr>
      <vt:lpstr>ÇIKIKTA İLK YARDIM </vt:lpstr>
      <vt:lpstr>KIRIK-ÇIKIK VE BURKULMALARDA  TESPİT UYGULAMALARI</vt:lpstr>
      <vt:lpstr>KIRIK-ÇIKIK VE BURKULMALARDA  TESPİT UYGULAMALARI</vt:lpstr>
      <vt:lpstr>PowerPoint Sunusu</vt:lpstr>
      <vt:lpstr>UYLUK KEMİĞİ TESPİTİ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KAVAL KEMİĞİNİN TESPİTİ</vt:lpstr>
      <vt:lpstr>PowerPoint Sunusu</vt:lpstr>
      <vt:lpstr>PowerPoint Sunusu</vt:lpstr>
      <vt:lpstr>PowerPoint Sunusu</vt:lpstr>
      <vt:lpstr>PowerPoint Sunusu</vt:lpstr>
      <vt:lpstr>PowerPoint Sunusu</vt:lpstr>
      <vt:lpstr>PowerPoint Sunusu</vt:lpstr>
      <vt:lpstr>DİZ KAPAĞI TESPİTİ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Sultan Eryılmaz</dc:creator>
  <cp:lastModifiedBy>Ayse ERCAN</cp:lastModifiedBy>
  <cp:revision>111</cp:revision>
  <dcterms:created xsi:type="dcterms:W3CDTF">2021-04-02T09:40:44Z</dcterms:created>
  <dcterms:modified xsi:type="dcterms:W3CDTF">2023-09-20T11:53:35Z</dcterms:modified>
</cp:coreProperties>
</file>