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5" r:id="rId6"/>
    <p:sldId id="266" r:id="rId7"/>
    <p:sldId id="260" r:id="rId8"/>
    <p:sldId id="267" r:id="rId9"/>
    <p:sldId id="261" r:id="rId10"/>
    <p:sldId id="262" r:id="rId11"/>
    <p:sldId id="268" r:id="rId12"/>
    <p:sldId id="269" r:id="rId13"/>
    <p:sldId id="263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82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7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28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80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29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87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16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78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64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1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484A2-6AC1-46B5-B3C7-FECC450A9B9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11B4-0576-4ED2-9959-287E4DDA1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18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prstClr val="black"/>
                </a:solidFill>
              </a:rPr>
              <a:t>Translating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for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the</a:t>
            </a:r>
            <a:r>
              <a:rPr lang="tr-TR" dirty="0">
                <a:solidFill>
                  <a:prstClr val="black"/>
                </a:solidFill>
              </a:rPr>
              <a:t> Theater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essence</a:t>
            </a:r>
            <a:r>
              <a:rPr lang="tr-TR" dirty="0"/>
              <a:t> of </a:t>
            </a:r>
            <a:r>
              <a:rPr lang="tr-TR" dirty="0" err="1"/>
              <a:t>translating</a:t>
            </a:r>
            <a:r>
              <a:rPr lang="tr-TR" dirty="0"/>
              <a:t> </a:t>
            </a:r>
            <a:r>
              <a:rPr lang="tr-TR" dirty="0" err="1"/>
              <a:t>theater</a:t>
            </a:r>
            <a:r>
              <a:rPr lang="tr-TR" dirty="0"/>
              <a:t> is </a:t>
            </a:r>
            <a:r>
              <a:rPr lang="tr-TR" b="1" dirty="0"/>
              <a:t>«</a:t>
            </a:r>
            <a:r>
              <a:rPr lang="tr-TR" b="1" dirty="0" err="1"/>
              <a:t>speakability</a:t>
            </a:r>
            <a:r>
              <a:rPr lang="tr-TR" b="1" dirty="0"/>
              <a:t>»</a:t>
            </a:r>
          </a:p>
          <a:p>
            <a:endParaRPr lang="tr-TR" b="1" dirty="0"/>
          </a:p>
          <a:p>
            <a:r>
              <a:rPr lang="tr-TR" dirty="0" err="1"/>
              <a:t>Meaning</a:t>
            </a:r>
            <a:r>
              <a:rPr lang="tr-TR" dirty="0"/>
              <a:t>, </a:t>
            </a:r>
            <a:r>
              <a:rPr lang="tr-TR" dirty="0" err="1"/>
              <a:t>fidelity</a:t>
            </a:r>
            <a:r>
              <a:rPr lang="tr-TR" dirty="0"/>
              <a:t>, </a:t>
            </a:r>
            <a:r>
              <a:rPr lang="tr-TR" dirty="0" err="1"/>
              <a:t>precision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secondary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characteristics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Deliver </a:t>
            </a:r>
            <a:r>
              <a:rPr lang="tr-TR" i="1" dirty="0" err="1"/>
              <a:t>lines</a:t>
            </a:r>
            <a:r>
              <a:rPr lang="tr-TR" i="1" dirty="0"/>
              <a:t> </a:t>
            </a:r>
            <a:r>
              <a:rPr lang="tr-TR" dirty="0"/>
              <a:t>in </a:t>
            </a:r>
            <a:r>
              <a:rPr lang="tr-TR" i="1" dirty="0" err="1"/>
              <a:t>convincing</a:t>
            </a:r>
            <a:r>
              <a:rPr lang="tr-TR" i="1" dirty="0"/>
              <a:t> </a:t>
            </a:r>
            <a:r>
              <a:rPr lang="tr-TR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natural</a:t>
            </a:r>
            <a:r>
              <a:rPr lang="tr-TR" i="1" dirty="0"/>
              <a:t> </a:t>
            </a:r>
            <a:r>
              <a:rPr lang="tr-TR" dirty="0" err="1"/>
              <a:t>manner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9292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instance</a:t>
            </a:r>
            <a:r>
              <a:rPr lang="tr-TR" dirty="0"/>
              <a:t>, in </a:t>
            </a:r>
            <a:r>
              <a:rPr lang="tr-TR" dirty="0" err="1"/>
              <a:t>Brazilian</a:t>
            </a:r>
            <a:r>
              <a:rPr lang="tr-TR" dirty="0"/>
              <a:t> </a:t>
            </a:r>
            <a:r>
              <a:rPr lang="tr-TR" dirty="0" err="1"/>
              <a:t>play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i="1" dirty="0" err="1"/>
              <a:t>Candomblé</a:t>
            </a:r>
            <a:r>
              <a:rPr lang="tr-TR" i="1" dirty="0"/>
              <a:t> </a:t>
            </a:r>
            <a:r>
              <a:rPr lang="tr-TR" dirty="0" err="1"/>
              <a:t>figured</a:t>
            </a:r>
            <a:r>
              <a:rPr lang="tr-TR" dirty="0"/>
              <a:t> </a:t>
            </a:r>
            <a:r>
              <a:rPr lang="tr-TR" dirty="0" err="1"/>
              <a:t>prominently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translator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offer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American-Brazilian</a:t>
            </a:r>
            <a:r>
              <a:rPr lang="tr-TR" dirty="0"/>
              <a:t> </a:t>
            </a:r>
            <a:r>
              <a:rPr lang="tr-TR" dirty="0" err="1"/>
              <a:t>fetishistic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belief</a:t>
            </a:r>
            <a:r>
              <a:rPr lang="tr-TR" dirty="0"/>
              <a:t> in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dead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455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 drama such as farces and throwaway comedies are often adapted rather than translated.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09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Adaptations</a:t>
            </a:r>
            <a:r>
              <a:rPr lang="tr-TR" dirty="0"/>
              <a:t> </a:t>
            </a:r>
            <a:r>
              <a:rPr lang="tr-TR" dirty="0" err="1"/>
              <a:t>frequently</a:t>
            </a:r>
            <a:r>
              <a:rPr lang="tr-TR" dirty="0"/>
              <a:t> modernize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introduce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local</a:t>
            </a:r>
            <a:r>
              <a:rPr lang="tr-TR" dirty="0"/>
              <a:t> </a:t>
            </a:r>
            <a:r>
              <a:rPr lang="tr-TR" dirty="0" err="1"/>
              <a:t>topical</a:t>
            </a:r>
            <a:r>
              <a:rPr lang="tr-TR" dirty="0"/>
              <a:t> </a:t>
            </a:r>
            <a:r>
              <a:rPr lang="tr-TR" dirty="0" err="1"/>
              <a:t>references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it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appealing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contemporary</a:t>
            </a:r>
            <a:r>
              <a:rPr lang="tr-TR" dirty="0"/>
              <a:t> </a:t>
            </a:r>
            <a:r>
              <a:rPr lang="tr-TR" dirty="0" err="1"/>
              <a:t>audience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067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esssential</a:t>
            </a:r>
            <a:r>
              <a:rPr lang="tr-TR" dirty="0"/>
              <a:t> </a:t>
            </a:r>
            <a:r>
              <a:rPr lang="tr-TR" dirty="0" err="1"/>
              <a:t>requirement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retain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humour,suspense,satire,or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preponderant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play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much</a:t>
            </a:r>
            <a:r>
              <a:rPr lang="tr-TR" dirty="0"/>
              <a:t> it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entail</a:t>
            </a:r>
            <a:r>
              <a:rPr lang="tr-TR" dirty="0"/>
              <a:t> </a:t>
            </a:r>
            <a:r>
              <a:rPr lang="tr-TR" dirty="0" err="1"/>
              <a:t>textual</a:t>
            </a:r>
            <a:r>
              <a:rPr lang="tr-TR" dirty="0"/>
              <a:t> </a:t>
            </a:r>
            <a:r>
              <a:rPr lang="tr-TR" dirty="0" err="1"/>
              <a:t>modifications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839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en-US" dirty="0"/>
              <a:t>Translating drama has both a positive and negative side</a:t>
            </a:r>
            <a:r>
              <a:rPr lang="tr-TR" dirty="0"/>
              <a:t>:</a:t>
            </a:r>
            <a:br>
              <a:rPr lang="en-U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tr-TR" dirty="0" err="1"/>
              <a:t>It</a:t>
            </a:r>
            <a:r>
              <a:rPr lang="tr-TR" dirty="0"/>
              <a:t> is not </a:t>
            </a:r>
            <a:r>
              <a:rPr lang="tr-TR" dirty="0" err="1"/>
              <a:t>uncommon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retranslations</a:t>
            </a:r>
            <a:r>
              <a:rPr lang="tr-TR" dirty="0"/>
              <a:t> of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classics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commissioned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,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regional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university-affiliated</a:t>
            </a:r>
            <a:r>
              <a:rPr lang="tr-TR" dirty="0"/>
              <a:t> </a:t>
            </a:r>
            <a:r>
              <a:rPr lang="tr-TR" dirty="0" err="1"/>
              <a:t>theaters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demand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translations</a:t>
            </a:r>
            <a:r>
              <a:rPr lang="tr-TR" dirty="0"/>
              <a:t>, but it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competing</a:t>
            </a:r>
            <a:r>
              <a:rPr lang="tr-TR" dirty="0"/>
              <a:t> English </a:t>
            </a:r>
            <a:r>
              <a:rPr lang="tr-TR" dirty="0" err="1"/>
              <a:t>versions</a:t>
            </a:r>
            <a:r>
              <a:rPr lang="tr-TR" dirty="0"/>
              <a:t> of  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Misanthrope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Blood </a:t>
            </a:r>
            <a:r>
              <a:rPr lang="tr-TR" i="1" dirty="0" err="1"/>
              <a:t>Wedding</a:t>
            </a:r>
            <a:r>
              <a:rPr lang="tr-TR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014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more often than not translations of drama are not published except for use as scripts or occasionally in a theater-oriented magazine,</a:t>
            </a:r>
            <a:r>
              <a:rPr lang="tr-TR" dirty="0"/>
              <a:t> </a:t>
            </a:r>
            <a:r>
              <a:rPr lang="en-US" dirty="0"/>
              <a:t>they seldom engender the recognition that publication in both form or in a more widely circulated periodical would bring.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6718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As </a:t>
            </a:r>
            <a:r>
              <a:rPr lang="tr-TR" dirty="0" err="1"/>
              <a:t>translating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drama is </a:t>
            </a:r>
            <a:r>
              <a:rPr lang="tr-TR" dirty="0" err="1"/>
              <a:t>highly</a:t>
            </a:r>
            <a:r>
              <a:rPr lang="tr-TR" dirty="0"/>
              <a:t> </a:t>
            </a:r>
            <a:r>
              <a:rPr lang="tr-TR" dirty="0" err="1"/>
              <a:t>specialized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tr-TR" dirty="0" err="1"/>
              <a:t>Anyone</a:t>
            </a:r>
            <a:r>
              <a:rPr lang="tr-TR" dirty="0"/>
              <a:t> </a:t>
            </a:r>
            <a:r>
              <a:rPr lang="tr-TR" dirty="0" err="1"/>
              <a:t>intending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translate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 is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advised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read</a:t>
            </a:r>
            <a:r>
              <a:rPr lang="tr-TR" dirty="0"/>
              <a:t> </a:t>
            </a:r>
            <a:r>
              <a:rPr lang="tr-TR" u="sng" dirty="0"/>
              <a:t>a </a:t>
            </a:r>
            <a:r>
              <a:rPr lang="tr-TR" u="sng" dirty="0" err="1"/>
              <a:t>number</a:t>
            </a:r>
            <a:r>
              <a:rPr lang="tr-TR" u="sng" dirty="0"/>
              <a:t> of </a:t>
            </a:r>
            <a:r>
              <a:rPr lang="tr-TR" u="sng" dirty="0" err="1"/>
              <a:t>successful</a:t>
            </a:r>
            <a:r>
              <a:rPr lang="tr-TR" u="sng" dirty="0"/>
              <a:t> </a:t>
            </a:r>
            <a:r>
              <a:rPr lang="tr-TR" u="sng" dirty="0" err="1"/>
              <a:t>translations</a:t>
            </a:r>
            <a:r>
              <a:rPr lang="tr-TR" u="sng" dirty="0"/>
              <a:t> of drama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80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Autofit/>
          </a:bodyPr>
          <a:lstStyle/>
          <a:p>
            <a:r>
              <a:rPr lang="en-US" sz="3200" dirty="0"/>
              <a:t>Eric Bentley in </a:t>
            </a:r>
            <a:r>
              <a:rPr lang="tr-TR" sz="3200" dirty="0"/>
              <a:t>«</a:t>
            </a:r>
            <a:r>
              <a:rPr lang="en-US" sz="3200" i="1" dirty="0"/>
              <a:t>Thinking about the Playwright</a:t>
            </a:r>
            <a:r>
              <a:rPr lang="tr-TR" sz="3200" i="1" dirty="0"/>
              <a:t>»</a:t>
            </a:r>
            <a:r>
              <a:rPr lang="en-US" sz="3200" i="1" dirty="0"/>
              <a:t> </a:t>
            </a:r>
            <a:r>
              <a:rPr lang="en-US" sz="3200" dirty="0"/>
              <a:t>listed four different phenomena</a:t>
            </a:r>
            <a:r>
              <a:rPr lang="tr-TR" sz="3200" dirty="0"/>
              <a:t>:</a:t>
            </a:r>
            <a:br>
              <a:rPr lang="en-US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38194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/>
              <a:t>R</a:t>
            </a:r>
            <a:r>
              <a:rPr lang="en-US" dirty="0" err="1"/>
              <a:t>endering</a:t>
            </a:r>
            <a:r>
              <a:rPr lang="en-US" dirty="0"/>
              <a:t> that that is so meanly literal </a:t>
            </a:r>
            <a:r>
              <a:rPr lang="tr-TR" dirty="0"/>
              <a:t>Arthur Miller </a:t>
            </a:r>
            <a:r>
              <a:rPr lang="en-US" dirty="0"/>
              <a:t> has used the expression </a:t>
            </a:r>
            <a:r>
              <a:rPr lang="en-US" sz="2800" dirty="0"/>
              <a:t>Pidgin English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describe</a:t>
            </a:r>
            <a:r>
              <a:rPr lang="tr-TR" sz="2800" dirty="0"/>
              <a:t> </a:t>
            </a:r>
            <a:r>
              <a:rPr lang="tr-TR" sz="2800" dirty="0" err="1"/>
              <a:t>its</a:t>
            </a:r>
            <a:r>
              <a:rPr lang="tr-TR" sz="2800" dirty="0"/>
              <a:t> </a:t>
            </a:r>
            <a:r>
              <a:rPr lang="tr-TR" sz="2800" u="sng" dirty="0" err="1"/>
              <a:t>vocabulary</a:t>
            </a:r>
            <a:r>
              <a:rPr lang="tr-TR" sz="2800" u="sng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u="sng" dirty="0" err="1"/>
              <a:t>style</a:t>
            </a:r>
            <a:r>
              <a:rPr lang="tr-TR" sz="2800" dirty="0"/>
              <a:t>.</a:t>
            </a:r>
          </a:p>
          <a:p>
            <a:pPr marL="514350" indent="-514350">
              <a:buAutoNum type="arabicPeriod"/>
            </a:pPr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prstClr val="black"/>
                </a:solidFill>
              </a:rPr>
              <a:t>2. </a:t>
            </a:r>
            <a:r>
              <a:rPr lang="tr-TR" dirty="0" err="1">
                <a:solidFill>
                  <a:prstClr val="black"/>
                </a:solidFill>
              </a:rPr>
              <a:t>Correct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and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cogent</a:t>
            </a:r>
            <a:r>
              <a:rPr lang="tr-TR" dirty="0">
                <a:solidFill>
                  <a:prstClr val="black"/>
                </a:solidFill>
              </a:rPr>
              <a:t> English but </a:t>
            </a:r>
            <a:r>
              <a:rPr lang="tr-TR" dirty="0" err="1">
                <a:solidFill>
                  <a:prstClr val="black"/>
                </a:solidFill>
              </a:rPr>
              <a:t>otherwise</a:t>
            </a:r>
            <a:r>
              <a:rPr lang="tr-TR" dirty="0">
                <a:solidFill>
                  <a:prstClr val="black"/>
                </a:solidFill>
              </a:rPr>
              <a:t> it </a:t>
            </a:r>
            <a:r>
              <a:rPr lang="tr-TR" dirty="0" err="1">
                <a:solidFill>
                  <a:prstClr val="black"/>
                </a:solidFill>
              </a:rPr>
              <a:t>sticks</a:t>
            </a:r>
            <a:r>
              <a:rPr lang="tr-TR" dirty="0">
                <a:solidFill>
                  <a:prstClr val="black"/>
                </a:solidFill>
              </a:rPr>
              <a:t> as </a:t>
            </a:r>
            <a:r>
              <a:rPr lang="tr-TR" dirty="0" err="1">
                <a:solidFill>
                  <a:prstClr val="black"/>
                </a:solidFill>
              </a:rPr>
              <a:t>close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to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the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original</a:t>
            </a:r>
            <a:r>
              <a:rPr lang="tr-TR" dirty="0">
                <a:solidFill>
                  <a:prstClr val="black"/>
                </a:solidFill>
              </a:rPr>
              <a:t> as </a:t>
            </a:r>
            <a:r>
              <a:rPr lang="tr-TR" dirty="0" err="1">
                <a:solidFill>
                  <a:prstClr val="black"/>
                </a:solidFill>
              </a:rPr>
              <a:t>possible</a:t>
            </a: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1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tr-TR" dirty="0"/>
              <a:t>. </a:t>
            </a:r>
            <a:r>
              <a:rPr lang="en-US" b="1" dirty="0"/>
              <a:t>The adaptation </a:t>
            </a:r>
            <a:r>
              <a:rPr lang="en-US" dirty="0"/>
              <a:t>: Making cuts and interpolations and changing the style and/or tone.</a:t>
            </a:r>
            <a:endParaRPr lang="tr-TR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tr-TR" dirty="0"/>
              <a:t>. </a:t>
            </a:r>
            <a:r>
              <a:rPr lang="en-US" b="1" dirty="0"/>
              <a:t>The variation</a:t>
            </a:r>
            <a:r>
              <a:rPr lang="tr-TR" b="1" dirty="0"/>
              <a:t>: </a:t>
            </a:r>
            <a:r>
              <a:rPr lang="en-US" dirty="0"/>
              <a:t>based on a foreign one.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18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As </a:t>
            </a:r>
            <a:r>
              <a:rPr lang="en-US" dirty="0"/>
              <a:t>Victor Dixon has noted</a:t>
            </a:r>
            <a:r>
              <a:rPr lang="tr-TR" dirty="0"/>
              <a:t> on </a:t>
            </a:r>
            <a:r>
              <a:rPr lang="tr-TR" dirty="0" err="1"/>
              <a:t>Bently’s</a:t>
            </a:r>
            <a:r>
              <a:rPr lang="tr-TR" dirty="0"/>
              <a:t> </a:t>
            </a:r>
            <a:r>
              <a:rPr lang="tr-TR" dirty="0" err="1"/>
              <a:t>typology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first</a:t>
            </a:r>
            <a:r>
              <a:rPr lang="tr-TR" dirty="0"/>
              <a:t>…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claim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perfomed</a:t>
            </a:r>
            <a:r>
              <a:rPr lang="tr-TR" dirty="0"/>
              <a:t>;</a:t>
            </a:r>
          </a:p>
          <a:p>
            <a:endParaRPr lang="tr-TR" dirty="0"/>
          </a:p>
          <a:p>
            <a:r>
              <a:rPr lang="tr-TR" dirty="0"/>
              <a:t> but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second</a:t>
            </a:r>
            <a:r>
              <a:rPr lang="tr-TR" b="1" dirty="0"/>
              <a:t> </a:t>
            </a:r>
            <a:r>
              <a:rPr lang="tr-TR" dirty="0"/>
              <a:t>can in </a:t>
            </a:r>
            <a:r>
              <a:rPr lang="tr-TR" dirty="0" err="1"/>
              <a:t>honesty</a:t>
            </a:r>
            <a:r>
              <a:rPr lang="tr-TR" dirty="0"/>
              <a:t> be </a:t>
            </a:r>
            <a:r>
              <a:rPr lang="tr-TR" dirty="0" err="1"/>
              <a:t>called</a:t>
            </a:r>
            <a:r>
              <a:rPr lang="tr-TR" dirty="0"/>
              <a:t> a </a:t>
            </a:r>
            <a:r>
              <a:rPr lang="tr-TR" dirty="0" err="1"/>
              <a:t>translation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26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Third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b="1" dirty="0" err="1"/>
              <a:t>fourth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advertise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equivocation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fourth</a:t>
            </a:r>
            <a:r>
              <a:rPr lang="tr-TR" b="1" dirty="0"/>
              <a:t> </a:t>
            </a:r>
            <a:r>
              <a:rPr lang="tr-TR" b="1" dirty="0" err="1"/>
              <a:t>one</a:t>
            </a:r>
            <a:r>
              <a:rPr lang="tr-TR" b="1" dirty="0"/>
              <a:t> </a:t>
            </a:r>
            <a:r>
              <a:rPr lang="tr-TR" dirty="0"/>
              <a:t>(</a:t>
            </a:r>
            <a:r>
              <a:rPr lang="tr-TR" dirty="0" err="1"/>
              <a:t>variation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not be </a:t>
            </a:r>
            <a:r>
              <a:rPr lang="tr-TR" dirty="0" err="1"/>
              <a:t>discussed</a:t>
            </a:r>
            <a:r>
              <a:rPr lang="tr-TR" dirty="0"/>
              <a:t>) </a:t>
            </a:r>
            <a:r>
              <a:rPr lang="tr-TR" dirty="0" err="1"/>
              <a:t>belongs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realm</a:t>
            </a:r>
            <a:r>
              <a:rPr lang="tr-TR" dirty="0"/>
              <a:t> of </a:t>
            </a:r>
            <a:r>
              <a:rPr lang="tr-TR" dirty="0" err="1"/>
              <a:t>creative</a:t>
            </a:r>
            <a:r>
              <a:rPr lang="tr-TR" dirty="0"/>
              <a:t> </a:t>
            </a:r>
            <a:r>
              <a:rPr lang="tr-TR" dirty="0" err="1"/>
              <a:t>writing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translation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561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Eric Bentley remarked in </a:t>
            </a:r>
            <a:r>
              <a:rPr lang="tr-TR" dirty="0"/>
              <a:t>«</a:t>
            </a:r>
            <a:r>
              <a:rPr lang="tr-TR" i="1" dirty="0"/>
              <a:t>T</a:t>
            </a:r>
            <a:r>
              <a:rPr lang="en-US" i="1" dirty="0"/>
              <a:t>he Life o</a:t>
            </a:r>
            <a:r>
              <a:rPr lang="tr-TR" i="1" dirty="0"/>
              <a:t>f</a:t>
            </a:r>
            <a:r>
              <a:rPr lang="en-US" i="1" dirty="0"/>
              <a:t> the Drama</a:t>
            </a:r>
            <a:r>
              <a:rPr lang="tr-TR" i="1" dirty="0"/>
              <a:t>»</a:t>
            </a:r>
            <a:r>
              <a:rPr lang="en-US" i="1" dirty="0"/>
              <a:t> 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en-US" dirty="0"/>
              <a:t>a play exists in a dual sense: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          -</a:t>
            </a:r>
            <a:r>
              <a:rPr lang="en-US" dirty="0"/>
              <a:t>as a written text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          -</a:t>
            </a:r>
            <a:r>
              <a:rPr lang="en-US" dirty="0"/>
              <a:t>as a performed script.</a:t>
            </a:r>
            <a:endParaRPr lang="tr-TR" dirty="0"/>
          </a:p>
          <a:p>
            <a:endParaRPr lang="tr-TR" dirty="0"/>
          </a:p>
          <a:p>
            <a:r>
              <a:rPr lang="en-US" dirty="0"/>
              <a:t>The translator duty is to produce a version that honors the latter without shortchanging the former.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579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en-US" sz="3200" dirty="0"/>
              <a:t>In </a:t>
            </a:r>
            <a:r>
              <a:rPr lang="en-US" sz="3200" i="1" dirty="0"/>
              <a:t>Text and </a:t>
            </a:r>
            <a:r>
              <a:rPr lang="en-US" sz="3200" i="1" dirty="0" err="1"/>
              <a:t>Idotext:Translation</a:t>
            </a:r>
            <a:r>
              <a:rPr lang="en-US" sz="3200" i="1" dirty="0"/>
              <a:t> and Adaptation for the Stage</a:t>
            </a:r>
            <a:r>
              <a:rPr lang="tr-TR" sz="3200" dirty="0"/>
              <a:t>, </a:t>
            </a:r>
            <a:r>
              <a:rPr lang="en-US" sz="3200" dirty="0"/>
              <a:t> David  Johnston </a:t>
            </a:r>
            <a:r>
              <a:rPr lang="tr-TR" sz="3200" dirty="0" err="1"/>
              <a:t>says</a:t>
            </a:r>
            <a:r>
              <a:rPr lang="en-US" sz="3200" dirty="0"/>
              <a:t>:</a:t>
            </a:r>
            <a:br>
              <a:rPr lang="en-US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translating</a:t>
            </a:r>
            <a:r>
              <a:rPr lang="tr-TR" dirty="0"/>
              <a:t> drama, </a:t>
            </a:r>
            <a:r>
              <a:rPr lang="tr-TR" dirty="0" err="1"/>
              <a:t>whose</a:t>
            </a:r>
            <a:r>
              <a:rPr lang="tr-TR" dirty="0"/>
              <a:t> </a:t>
            </a:r>
            <a:r>
              <a:rPr lang="tr-TR" i="1" dirty="0" err="1"/>
              <a:t>raison</a:t>
            </a:r>
            <a:r>
              <a:rPr lang="tr-TR" i="1" dirty="0"/>
              <a:t> </a:t>
            </a:r>
            <a:r>
              <a:rPr lang="tr-TR" i="1" dirty="0" err="1"/>
              <a:t>d'être</a:t>
            </a:r>
            <a:r>
              <a:rPr lang="tr-TR" i="1" dirty="0"/>
              <a:t> is </a:t>
            </a:r>
            <a:r>
              <a:rPr lang="tr-TR" dirty="0" err="1"/>
              <a:t>performance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translator</a:t>
            </a:r>
            <a:r>
              <a:rPr lang="tr-TR" dirty="0"/>
              <a:t> has </a:t>
            </a:r>
            <a:r>
              <a:rPr lang="tr-TR" dirty="0" err="1"/>
              <a:t>unseen</a:t>
            </a:r>
            <a:r>
              <a:rPr lang="tr-TR" dirty="0"/>
              <a:t> </a:t>
            </a:r>
            <a:r>
              <a:rPr lang="tr-TR" dirty="0" err="1"/>
              <a:t>collaborators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                             -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actors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-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directors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0308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translating drama, the translator must provide the </a:t>
            </a:r>
            <a:r>
              <a:rPr lang="en-US" dirty="0" err="1"/>
              <a:t>extratextual</a:t>
            </a:r>
            <a:r>
              <a:rPr lang="en-US" dirty="0"/>
              <a:t> clues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explanatory</a:t>
            </a:r>
            <a:r>
              <a:rPr lang="tr-TR" dirty="0"/>
              <a:t> </a:t>
            </a:r>
            <a:r>
              <a:rPr lang="tr-TR" dirty="0" err="1"/>
              <a:t>notes</a:t>
            </a:r>
            <a:r>
              <a:rPr lang="tr-TR" dirty="0"/>
              <a:t>.</a:t>
            </a:r>
            <a:endParaRPr lang="en-US" dirty="0"/>
          </a:p>
          <a:p>
            <a:endParaRPr lang="tr-TR" dirty="0"/>
          </a:p>
          <a:p>
            <a:r>
              <a:rPr lang="en-US" dirty="0"/>
              <a:t>As in any other field of Literary translation, </a:t>
            </a:r>
            <a:r>
              <a:rPr lang="en-US" b="1" dirty="0"/>
              <a:t>culture</a:t>
            </a:r>
            <a:r>
              <a:rPr lang="en-US" dirty="0"/>
              <a:t> has a leading role.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43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David </a:t>
            </a:r>
            <a:r>
              <a:rPr lang="tr-TR" dirty="0" err="1"/>
              <a:t>Johnston</a:t>
            </a:r>
            <a:r>
              <a:rPr lang="tr-TR" dirty="0"/>
              <a:t>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«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translator</a:t>
            </a:r>
            <a:r>
              <a:rPr lang="tr-TR" dirty="0"/>
              <a:t> as </a:t>
            </a:r>
            <a:r>
              <a:rPr lang="tr-TR" dirty="0" err="1"/>
              <a:t>dramaturge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provide,in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sense of </a:t>
            </a:r>
            <a:r>
              <a:rPr lang="tr-TR" dirty="0" err="1"/>
              <a:t>making</a:t>
            </a:r>
            <a:r>
              <a:rPr lang="tr-TR" dirty="0"/>
              <a:t> </a:t>
            </a:r>
            <a:r>
              <a:rPr lang="tr-TR" dirty="0" err="1"/>
              <a:t>explicit,in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target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……………… an </a:t>
            </a:r>
            <a:r>
              <a:rPr lang="tr-TR" dirty="0" err="1"/>
              <a:t>array</a:t>
            </a:r>
            <a:r>
              <a:rPr lang="tr-TR" dirty="0"/>
              <a:t> of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is </a:t>
            </a:r>
            <a:r>
              <a:rPr lang="tr-TR" dirty="0" err="1"/>
              <a:t>encoded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culture-specific</a:t>
            </a:r>
            <a:r>
              <a:rPr lang="tr-TR" dirty="0"/>
              <a:t> </a:t>
            </a:r>
            <a:r>
              <a:rPr lang="tr-TR" dirty="0" err="1"/>
              <a:t>frame</a:t>
            </a:r>
            <a:r>
              <a:rPr lang="tr-TR" dirty="0"/>
              <a:t> of </a:t>
            </a:r>
            <a:r>
              <a:rPr lang="tr-TR" dirty="0" err="1"/>
              <a:t>reference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paraverbal</a:t>
            </a:r>
            <a:r>
              <a:rPr lang="tr-TR" dirty="0"/>
              <a:t> </a:t>
            </a:r>
            <a:r>
              <a:rPr lang="tr-TR" dirty="0" err="1"/>
              <a:t>elements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original</a:t>
            </a:r>
            <a:r>
              <a:rPr lang="tr-TR" dirty="0"/>
              <a:t>,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a final </a:t>
            </a:r>
            <a:r>
              <a:rPr lang="tr-TR" dirty="0" err="1"/>
              <a:t>process</a:t>
            </a:r>
            <a:r>
              <a:rPr lang="tr-TR" dirty="0"/>
              <a:t> of </a:t>
            </a:r>
            <a:r>
              <a:rPr lang="tr-TR" dirty="0" err="1"/>
              <a:t>reconstitution</a:t>
            </a:r>
            <a:r>
              <a:rPr lang="tr-TR" dirty="0"/>
              <a:t> can </a:t>
            </a:r>
            <a:r>
              <a:rPr lang="tr-TR" dirty="0" err="1"/>
              <a:t>take</a:t>
            </a:r>
            <a:r>
              <a:rPr lang="tr-TR" dirty="0"/>
              <a:t> a </a:t>
            </a:r>
            <a:r>
              <a:rPr lang="tr-TR" dirty="0" err="1"/>
              <a:t>place</a:t>
            </a:r>
            <a:r>
              <a:rPr lang="tr-TR" dirty="0"/>
              <a:t> on </a:t>
            </a:r>
            <a:r>
              <a:rPr lang="tr-TR" dirty="0" err="1"/>
              <a:t>stage</a:t>
            </a:r>
            <a:r>
              <a:rPr lang="tr-TR" dirty="0"/>
              <a:t> in as  </a:t>
            </a:r>
            <a:r>
              <a:rPr lang="tr-TR" dirty="0" err="1"/>
              <a:t>complete</a:t>
            </a:r>
            <a:r>
              <a:rPr lang="tr-TR" dirty="0"/>
              <a:t> a </a:t>
            </a:r>
            <a:r>
              <a:rPr lang="tr-TR" dirty="0" err="1"/>
              <a:t>way</a:t>
            </a:r>
            <a:r>
              <a:rPr lang="tr-TR" dirty="0"/>
              <a:t> as </a:t>
            </a:r>
            <a:r>
              <a:rPr lang="tr-TR" dirty="0" err="1"/>
              <a:t>possible</a:t>
            </a:r>
            <a:r>
              <a:rPr lang="tr-TR" dirty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253728248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602</Words>
  <Application>Microsoft Office PowerPoint</Application>
  <PresentationFormat>Ekran Gösterisi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Calibri</vt:lpstr>
      <vt:lpstr>Ofis Teması</vt:lpstr>
      <vt:lpstr>Translating for the Theater</vt:lpstr>
      <vt:lpstr>Eric Bentley in «Thinking about the Playwright» listed four different phenomena: </vt:lpstr>
      <vt:lpstr>PowerPoint Sunusu</vt:lpstr>
      <vt:lpstr>As Victor Dixon has noted on Bently’s typology:</vt:lpstr>
      <vt:lpstr>PowerPoint Sunusu</vt:lpstr>
      <vt:lpstr>Eric Bentley remarked in «The Life of the Drama» </vt:lpstr>
      <vt:lpstr>In Text and Idotext:Translation and Adaptation for the Stage,  David  Johnston says: </vt:lpstr>
      <vt:lpstr>PowerPoint Sunusu</vt:lpstr>
      <vt:lpstr>According to David Johnston: </vt:lpstr>
      <vt:lpstr>PowerPoint Sunusu</vt:lpstr>
      <vt:lpstr>PowerPoint Sunusu</vt:lpstr>
      <vt:lpstr>PowerPoint Sunusu</vt:lpstr>
      <vt:lpstr>PowerPoint Sunusu</vt:lpstr>
      <vt:lpstr>Translating drama has both a positive and negative side: </vt:lpstr>
      <vt:lpstr>PowerPoint Sunusu</vt:lpstr>
      <vt:lpstr>As translating for drama is highly specialized area: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DELL</dc:creator>
  <cp:lastModifiedBy>BETÜL ALTAŞ</cp:lastModifiedBy>
  <cp:revision>65</cp:revision>
  <dcterms:created xsi:type="dcterms:W3CDTF">2022-03-22T14:47:36Z</dcterms:created>
  <dcterms:modified xsi:type="dcterms:W3CDTF">2025-03-17T13:54:32Z</dcterms:modified>
</cp:coreProperties>
</file>