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8"/>
  </p:notesMasterIdLst>
  <p:sldIdLst>
    <p:sldId id="256" r:id="rId2"/>
    <p:sldId id="257" r:id="rId3"/>
    <p:sldId id="258" r:id="rId4"/>
    <p:sldId id="259" r:id="rId5"/>
    <p:sldId id="261" r:id="rId6"/>
    <p:sldId id="263" r:id="rId7"/>
    <p:sldId id="264" r:id="rId8"/>
    <p:sldId id="265" r:id="rId9"/>
    <p:sldId id="266" r:id="rId10"/>
    <p:sldId id="267" r:id="rId11"/>
    <p:sldId id="268" r:id="rId12"/>
    <p:sldId id="269" r:id="rId13"/>
    <p:sldId id="270" r:id="rId14"/>
    <p:sldId id="271" r:id="rId15"/>
    <p:sldId id="273" r:id="rId16"/>
    <p:sldId id="272" r:id="rId17"/>
    <p:sldId id="274" r:id="rId18"/>
    <p:sldId id="275" r:id="rId19"/>
    <p:sldId id="276" r:id="rId20"/>
    <p:sldId id="277" r:id="rId21"/>
    <p:sldId id="301" r:id="rId22"/>
    <p:sldId id="278" r:id="rId23"/>
    <p:sldId id="279" r:id="rId24"/>
    <p:sldId id="280" r:id="rId25"/>
    <p:sldId id="281" r:id="rId26"/>
    <p:sldId id="282" r:id="rId27"/>
    <p:sldId id="283" r:id="rId28"/>
    <p:sldId id="284" r:id="rId29"/>
    <p:sldId id="285" r:id="rId30"/>
    <p:sldId id="286" r:id="rId31"/>
    <p:sldId id="287" r:id="rId32"/>
    <p:sldId id="288" r:id="rId33"/>
    <p:sldId id="337" r:id="rId34"/>
    <p:sldId id="339" r:id="rId35"/>
    <p:sldId id="341" r:id="rId36"/>
    <p:sldId id="343" r:id="rId37"/>
    <p:sldId id="329" r:id="rId38"/>
    <p:sldId id="330" r:id="rId39"/>
    <p:sldId id="331" r:id="rId40"/>
    <p:sldId id="332" r:id="rId41"/>
    <p:sldId id="333" r:id="rId42"/>
    <p:sldId id="344" r:id="rId43"/>
    <p:sldId id="335" r:id="rId44"/>
    <p:sldId id="302" r:id="rId45"/>
    <p:sldId id="293" r:id="rId46"/>
    <p:sldId id="294" r:id="rId47"/>
    <p:sldId id="295" r:id="rId48"/>
    <p:sldId id="305" r:id="rId49"/>
    <p:sldId id="304" r:id="rId50"/>
    <p:sldId id="296" r:id="rId51"/>
    <p:sldId id="306" r:id="rId52"/>
    <p:sldId id="307" r:id="rId53"/>
    <p:sldId id="308" r:id="rId54"/>
    <p:sldId id="309" r:id="rId55"/>
    <p:sldId id="310" r:id="rId56"/>
    <p:sldId id="311" r:id="rId57"/>
    <p:sldId id="312" r:id="rId58"/>
    <p:sldId id="313" r:id="rId59"/>
    <p:sldId id="314" r:id="rId60"/>
    <p:sldId id="297" r:id="rId61"/>
    <p:sldId id="298" r:id="rId62"/>
    <p:sldId id="315" r:id="rId63"/>
    <p:sldId id="326" r:id="rId64"/>
    <p:sldId id="327" r:id="rId65"/>
    <p:sldId id="316" r:id="rId66"/>
    <p:sldId id="299" r:id="rId67"/>
    <p:sldId id="300" r:id="rId68"/>
    <p:sldId id="317" r:id="rId69"/>
    <p:sldId id="318" r:id="rId70"/>
    <p:sldId id="319" r:id="rId71"/>
    <p:sldId id="320" r:id="rId72"/>
    <p:sldId id="321" r:id="rId73"/>
    <p:sldId id="322" r:id="rId74"/>
    <p:sldId id="323" r:id="rId75"/>
    <p:sldId id="324" r:id="rId76"/>
    <p:sldId id="325" r:id="rId7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notesMaster" Target="notesMasters/notesMaster1.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B0A6A8-18CA-4439-9790-0C3B4C7BEF4E}" type="datetimeFigureOut">
              <a:rPr lang="tr-TR" smtClean="0"/>
              <a:t>8.01.2024</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0071C6C-22FA-40E0-9A8D-F6363355EAC0}" type="slidenum">
              <a:rPr lang="tr-TR" smtClean="0"/>
              <a:t>‹#›</a:t>
            </a:fld>
            <a:endParaRPr lang="tr-TR"/>
          </a:p>
        </p:txBody>
      </p:sp>
    </p:spTree>
    <p:extLst>
      <p:ext uri="{BB962C8B-B14F-4D97-AF65-F5344CB8AC3E}">
        <p14:creationId xmlns:p14="http://schemas.microsoft.com/office/powerpoint/2010/main" val="10189863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60071C6C-22FA-40E0-9A8D-F6363355EAC0}" type="slidenum">
              <a:rPr lang="tr-TR" smtClean="0"/>
              <a:t>11</a:t>
            </a:fld>
            <a:endParaRPr lang="tr-TR"/>
          </a:p>
        </p:txBody>
      </p:sp>
    </p:spTree>
    <p:extLst>
      <p:ext uri="{BB962C8B-B14F-4D97-AF65-F5344CB8AC3E}">
        <p14:creationId xmlns:p14="http://schemas.microsoft.com/office/powerpoint/2010/main" val="34929757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90D85687-97A2-4615-8F49-B80A01085ACF}" type="datetimeFigureOut">
              <a:rPr lang="tr-TR" smtClean="0"/>
              <a:t>8.01.2024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3F5545-A415-4B4A-AF12-0E11D84FA6A6}" type="slidenum">
              <a:rPr lang="tr-TR" smtClean="0"/>
              <a:t>‹#›</a:t>
            </a:fld>
            <a:endParaRPr lang="tr-TR"/>
          </a:p>
        </p:txBody>
      </p:sp>
    </p:spTree>
    <p:extLst>
      <p:ext uri="{BB962C8B-B14F-4D97-AF65-F5344CB8AC3E}">
        <p14:creationId xmlns:p14="http://schemas.microsoft.com/office/powerpoint/2010/main" val="1765315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0D85687-97A2-4615-8F49-B80A01085ACF}" type="datetimeFigureOut">
              <a:rPr lang="tr-TR" smtClean="0"/>
              <a:t>8.01.2024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3F5545-A415-4B4A-AF12-0E11D84FA6A6}" type="slidenum">
              <a:rPr lang="tr-TR" smtClean="0"/>
              <a:t>‹#›</a:t>
            </a:fld>
            <a:endParaRPr lang="tr-TR"/>
          </a:p>
        </p:txBody>
      </p:sp>
    </p:spTree>
    <p:extLst>
      <p:ext uri="{BB962C8B-B14F-4D97-AF65-F5344CB8AC3E}">
        <p14:creationId xmlns:p14="http://schemas.microsoft.com/office/powerpoint/2010/main" val="2160762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0D85687-97A2-4615-8F49-B80A01085ACF}" type="datetimeFigureOut">
              <a:rPr lang="tr-TR" smtClean="0"/>
              <a:t>8.01.2024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3F5545-A415-4B4A-AF12-0E11D84FA6A6}" type="slidenum">
              <a:rPr lang="tr-TR" smtClean="0"/>
              <a:t>‹#›</a:t>
            </a:fld>
            <a:endParaRPr lang="tr-TR"/>
          </a:p>
        </p:txBody>
      </p:sp>
    </p:spTree>
    <p:extLst>
      <p:ext uri="{BB962C8B-B14F-4D97-AF65-F5344CB8AC3E}">
        <p14:creationId xmlns:p14="http://schemas.microsoft.com/office/powerpoint/2010/main" val="1954952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0D85687-97A2-4615-8F49-B80A01085ACF}" type="datetimeFigureOut">
              <a:rPr lang="tr-TR" smtClean="0"/>
              <a:t>8.01.2024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3F5545-A415-4B4A-AF12-0E11D84FA6A6}" type="slidenum">
              <a:rPr lang="tr-TR" smtClean="0"/>
              <a:t>‹#›</a:t>
            </a:fld>
            <a:endParaRPr lang="tr-TR"/>
          </a:p>
        </p:txBody>
      </p:sp>
    </p:spTree>
    <p:extLst>
      <p:ext uri="{BB962C8B-B14F-4D97-AF65-F5344CB8AC3E}">
        <p14:creationId xmlns:p14="http://schemas.microsoft.com/office/powerpoint/2010/main" val="125570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90D85687-97A2-4615-8F49-B80A01085ACF}" type="datetimeFigureOut">
              <a:rPr lang="tr-TR" smtClean="0"/>
              <a:t>8.01.2024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3F5545-A415-4B4A-AF12-0E11D84FA6A6}" type="slidenum">
              <a:rPr lang="tr-TR" smtClean="0"/>
              <a:t>‹#›</a:t>
            </a:fld>
            <a:endParaRPr lang="tr-TR"/>
          </a:p>
        </p:txBody>
      </p:sp>
    </p:spTree>
    <p:extLst>
      <p:ext uri="{BB962C8B-B14F-4D97-AF65-F5344CB8AC3E}">
        <p14:creationId xmlns:p14="http://schemas.microsoft.com/office/powerpoint/2010/main" val="1574366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0D85687-97A2-4615-8F49-B80A01085ACF}" type="datetimeFigureOut">
              <a:rPr lang="tr-TR" smtClean="0"/>
              <a:t>8.01.2024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3F5545-A415-4B4A-AF12-0E11D84FA6A6}" type="slidenum">
              <a:rPr lang="tr-TR" smtClean="0"/>
              <a:t>‹#›</a:t>
            </a:fld>
            <a:endParaRPr lang="tr-TR"/>
          </a:p>
        </p:txBody>
      </p:sp>
    </p:spTree>
    <p:extLst>
      <p:ext uri="{BB962C8B-B14F-4D97-AF65-F5344CB8AC3E}">
        <p14:creationId xmlns:p14="http://schemas.microsoft.com/office/powerpoint/2010/main" val="1979843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0D85687-97A2-4615-8F49-B80A01085ACF}" type="datetimeFigureOut">
              <a:rPr lang="tr-TR" smtClean="0"/>
              <a:t>8.01.2024</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93F5545-A415-4B4A-AF12-0E11D84FA6A6}" type="slidenum">
              <a:rPr lang="tr-TR" smtClean="0"/>
              <a:t>‹#›</a:t>
            </a:fld>
            <a:endParaRPr lang="tr-TR"/>
          </a:p>
        </p:txBody>
      </p:sp>
    </p:spTree>
    <p:extLst>
      <p:ext uri="{BB962C8B-B14F-4D97-AF65-F5344CB8AC3E}">
        <p14:creationId xmlns:p14="http://schemas.microsoft.com/office/powerpoint/2010/main" val="3955605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0D85687-97A2-4615-8F49-B80A01085ACF}" type="datetimeFigureOut">
              <a:rPr lang="tr-TR" smtClean="0"/>
              <a:t>8.01.2024</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93F5545-A415-4B4A-AF12-0E11D84FA6A6}" type="slidenum">
              <a:rPr lang="tr-TR" smtClean="0"/>
              <a:t>‹#›</a:t>
            </a:fld>
            <a:endParaRPr lang="tr-TR"/>
          </a:p>
        </p:txBody>
      </p:sp>
    </p:spTree>
    <p:extLst>
      <p:ext uri="{BB962C8B-B14F-4D97-AF65-F5344CB8AC3E}">
        <p14:creationId xmlns:p14="http://schemas.microsoft.com/office/powerpoint/2010/main" val="1121411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0D85687-97A2-4615-8F49-B80A01085ACF}" type="datetimeFigureOut">
              <a:rPr lang="tr-TR" smtClean="0"/>
              <a:t>8.01.2024</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93F5545-A415-4B4A-AF12-0E11D84FA6A6}" type="slidenum">
              <a:rPr lang="tr-TR" smtClean="0"/>
              <a:t>‹#›</a:t>
            </a:fld>
            <a:endParaRPr lang="tr-TR"/>
          </a:p>
        </p:txBody>
      </p:sp>
    </p:spTree>
    <p:extLst>
      <p:ext uri="{BB962C8B-B14F-4D97-AF65-F5344CB8AC3E}">
        <p14:creationId xmlns:p14="http://schemas.microsoft.com/office/powerpoint/2010/main" val="17889934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0D85687-97A2-4615-8F49-B80A01085ACF}" type="datetimeFigureOut">
              <a:rPr lang="tr-TR" smtClean="0"/>
              <a:t>8.01.2024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3F5545-A415-4B4A-AF12-0E11D84FA6A6}" type="slidenum">
              <a:rPr lang="tr-TR" smtClean="0"/>
              <a:t>‹#›</a:t>
            </a:fld>
            <a:endParaRPr lang="tr-TR"/>
          </a:p>
        </p:txBody>
      </p:sp>
    </p:spTree>
    <p:extLst>
      <p:ext uri="{BB962C8B-B14F-4D97-AF65-F5344CB8AC3E}">
        <p14:creationId xmlns:p14="http://schemas.microsoft.com/office/powerpoint/2010/main" val="23648171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0D85687-97A2-4615-8F49-B80A01085ACF}" type="datetimeFigureOut">
              <a:rPr lang="tr-TR" smtClean="0"/>
              <a:t>8.01.2024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3F5545-A415-4B4A-AF12-0E11D84FA6A6}" type="slidenum">
              <a:rPr lang="tr-TR" smtClean="0"/>
              <a:t>‹#›</a:t>
            </a:fld>
            <a:endParaRPr lang="tr-TR"/>
          </a:p>
        </p:txBody>
      </p:sp>
    </p:spTree>
    <p:extLst>
      <p:ext uri="{BB962C8B-B14F-4D97-AF65-F5344CB8AC3E}">
        <p14:creationId xmlns:p14="http://schemas.microsoft.com/office/powerpoint/2010/main" val="574212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D85687-97A2-4615-8F49-B80A01085ACF}" type="datetimeFigureOut">
              <a:rPr lang="tr-TR" smtClean="0"/>
              <a:t>8.01.2024</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3F5545-A415-4B4A-AF12-0E11D84FA6A6}" type="slidenum">
              <a:rPr lang="tr-TR" smtClean="0"/>
              <a:t>‹#›</a:t>
            </a:fld>
            <a:endParaRPr lang="tr-TR"/>
          </a:p>
        </p:txBody>
      </p:sp>
    </p:spTree>
    <p:extLst>
      <p:ext uri="{BB962C8B-B14F-4D97-AF65-F5344CB8AC3E}">
        <p14:creationId xmlns:p14="http://schemas.microsoft.com/office/powerpoint/2010/main" val="2774762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4211960" y="116632"/>
            <a:ext cx="4932040" cy="5256584"/>
          </a:xfrm>
        </p:spPr>
        <p:txBody>
          <a:bodyPr>
            <a:normAutofit/>
          </a:bodyPr>
          <a:lstStyle/>
          <a:p>
            <a:r>
              <a:rPr lang="tr-TR" dirty="0" smtClean="0"/>
              <a:t>ANADOLU HALKBİLİMİNİ BESLİYEN İSLAMİYET ÖNCESİ İNANÇ SİSTEMLERİ –ÖĞRETİLER -DİNLER</a:t>
            </a:r>
            <a:endParaRPr lang="tr-TR" dirty="0"/>
          </a:p>
        </p:txBody>
      </p:sp>
      <p:sp>
        <p:nvSpPr>
          <p:cNvPr id="3" name="Alt Başlık 2"/>
          <p:cNvSpPr>
            <a:spLocks noGrp="1"/>
          </p:cNvSpPr>
          <p:nvPr>
            <p:ph type="subTitle" idx="1"/>
          </p:nvPr>
        </p:nvSpPr>
        <p:spPr>
          <a:xfrm>
            <a:off x="1475656" y="5445224"/>
            <a:ext cx="6400800" cy="1296144"/>
          </a:xfrm>
        </p:spPr>
        <p:txBody>
          <a:bodyPr/>
          <a:lstStyle/>
          <a:p>
            <a:r>
              <a:rPr lang="tr-TR" dirty="0" smtClean="0"/>
              <a:t>PROF: DR: SEVİN ARSLAN</a:t>
            </a:r>
            <a:endParaRPr lang="tr-T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355976" cy="53732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3045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a:bodyPr>
          <a:lstStyle/>
          <a:p>
            <a:pPr algn="just">
              <a:lnSpc>
                <a:spcPct val="150000"/>
              </a:lnSpc>
              <a:spcBef>
                <a:spcPts val="0"/>
              </a:spcBef>
            </a:pPr>
            <a:r>
              <a:rPr lang="tr-TR" sz="2400" dirty="0">
                <a:solidFill>
                  <a:prstClr val="black"/>
                </a:solidFill>
                <a:latin typeface="Calibri" panose="020F0502020204030204" pitchFamily="34" charset="0"/>
              </a:rPr>
              <a:t>Türkler; tarihleri boyunca birbirinden farklı birçok dinin veya inanç sisteminin etkisi altında kalmıştır. </a:t>
            </a:r>
            <a:r>
              <a:rPr lang="tr-TR" sz="2400" dirty="0">
                <a:solidFill>
                  <a:srgbClr val="FF0000"/>
                </a:solidFill>
                <a:latin typeface="Calibri" panose="020F0502020204030204" pitchFamily="34" charset="0"/>
              </a:rPr>
              <a:t>Orta Asya'daki en eski Türk topluluklarının inanç sistemleri atalar kültü, tabiat kültleri ve Gök Tanrı kültü olmak üzere üçlü bir din anlayışından oluşmaktadır</a:t>
            </a:r>
            <a:r>
              <a:rPr lang="tr-TR" sz="2400" dirty="0">
                <a:solidFill>
                  <a:prstClr val="black"/>
                </a:solidFill>
                <a:latin typeface="Calibri" panose="020F0502020204030204" pitchFamily="34" charset="0"/>
              </a:rPr>
              <a:t>. Bunlardan atalar kültünün çeşitli eski Türk zümreleri arasında en köklü ve en eski inançlardan birisi olduğu söylenebilir. Atanın öldükten sonra ailesine yardım edeceği inancından doğan, korku ve saygıyla karışık bir anlayıştan oluşan atalar kültü, Budizm ve </a:t>
            </a:r>
            <a:r>
              <a:rPr lang="tr-TR" sz="2400" dirty="0" err="1">
                <a:solidFill>
                  <a:prstClr val="black"/>
                </a:solidFill>
                <a:latin typeface="Calibri" panose="020F0502020204030204" pitchFamily="34" charset="0"/>
              </a:rPr>
              <a:t>Maniheizm</a:t>
            </a:r>
            <a:r>
              <a:rPr lang="tr-TR" sz="2400" dirty="0">
                <a:solidFill>
                  <a:prstClr val="black"/>
                </a:solidFill>
                <a:latin typeface="Calibri" panose="020F0502020204030204" pitchFamily="34" charset="0"/>
              </a:rPr>
              <a:t> gibi yabancı dinlerin yayılmasından sonra da Türkler arasında kuvvetinden bir şey kaybetmeden varlığını devam ettirmiştir.</a:t>
            </a:r>
            <a:endParaRPr lang="tr-TR" sz="2400" dirty="0"/>
          </a:p>
        </p:txBody>
      </p:sp>
    </p:spTree>
    <p:extLst>
      <p:ext uri="{BB962C8B-B14F-4D97-AF65-F5344CB8AC3E}">
        <p14:creationId xmlns:p14="http://schemas.microsoft.com/office/powerpoint/2010/main" val="19391625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908720"/>
          </a:xfrm>
        </p:spPr>
        <p:txBody>
          <a:bodyPr/>
          <a:lstStyle/>
          <a:p>
            <a:r>
              <a:rPr lang="tr-TR" sz="4500" b="1" dirty="0">
                <a:latin typeface="Corbel"/>
              </a:rPr>
              <a:t>Totemcilik (Totemizm)</a:t>
            </a:r>
            <a:endParaRPr lang="tr-TR" b="1" dirty="0"/>
          </a:p>
        </p:txBody>
      </p:sp>
      <p:sp>
        <p:nvSpPr>
          <p:cNvPr id="3" name="İçerik Yer Tutucusu 2"/>
          <p:cNvSpPr>
            <a:spLocks noGrp="1"/>
          </p:cNvSpPr>
          <p:nvPr>
            <p:ph idx="1"/>
          </p:nvPr>
        </p:nvSpPr>
        <p:spPr>
          <a:xfrm>
            <a:off x="0" y="764704"/>
            <a:ext cx="9144000" cy="5976664"/>
          </a:xfrm>
        </p:spPr>
        <p:txBody>
          <a:bodyPr>
            <a:normAutofit/>
          </a:bodyPr>
          <a:lstStyle/>
          <a:p>
            <a:pPr marL="118872" lvl="0" indent="0" algn="just">
              <a:lnSpc>
                <a:spcPct val="150000"/>
              </a:lnSpc>
              <a:spcBef>
                <a:spcPts val="0"/>
              </a:spcBef>
              <a:buClr>
                <a:srgbClr val="F0AD00"/>
              </a:buClr>
              <a:buSzPct val="80000"/>
              <a:buNone/>
            </a:pPr>
            <a:r>
              <a:rPr lang="tr-TR" sz="2000" dirty="0" smtClean="0">
                <a:solidFill>
                  <a:prstClr val="black"/>
                </a:solidFill>
                <a:latin typeface="Corbel"/>
              </a:rPr>
              <a:t>	Totemizm </a:t>
            </a:r>
            <a:r>
              <a:rPr lang="tr-TR" sz="2000" dirty="0">
                <a:solidFill>
                  <a:prstClr val="black"/>
                </a:solidFill>
                <a:latin typeface="Corbel"/>
              </a:rPr>
              <a:t>kısaca; insanla hayvan ya da bitki gibi doğal nesneler arasında bir akrabalık ilişkisi ya da gizemli bir bağ bulunduğu inancına dayanan düşünce ve davranış sistemidir. Genel olarak, totem hayvan ya da bitkiyle topluluk üyesi arasında bir akrabalık ilişkisi kurulur. Bu ilişki mitolojiyle de desteklenerek kuşaktan kuşağa aktarılır. Türklerin kurt neslinden ve kayın ağacından geldiği inancı buna bir örnek olarak verilebilir. Böylece bitki ve hayvana aktarılan kutsallık </a:t>
            </a:r>
            <a:r>
              <a:rPr lang="tr-TR" sz="2000" dirty="0">
                <a:solidFill>
                  <a:srgbClr val="FF0000"/>
                </a:solidFill>
                <a:latin typeface="Corbel"/>
              </a:rPr>
              <a:t>sayesinde, </a:t>
            </a:r>
            <a:r>
              <a:rPr lang="tr-TR" sz="2000" b="1" dirty="0">
                <a:solidFill>
                  <a:srgbClr val="FF0000"/>
                </a:solidFill>
                <a:latin typeface="Corbel"/>
              </a:rPr>
              <a:t>doğa, kutsal ve kutsal olmayan olarak ikiye ayrılır</a:t>
            </a:r>
            <a:r>
              <a:rPr lang="tr-TR" sz="2000" dirty="0">
                <a:solidFill>
                  <a:srgbClr val="FF0000"/>
                </a:solidFill>
                <a:latin typeface="Corbel"/>
              </a:rPr>
              <a:t>.</a:t>
            </a:r>
            <a:r>
              <a:rPr lang="tr-TR" sz="2000" dirty="0">
                <a:solidFill>
                  <a:prstClr val="black"/>
                </a:solidFill>
                <a:latin typeface="Corbel"/>
              </a:rPr>
              <a:t> Kutsal olan kutsal olmayan ayrımı, totem-hayvan ya da totem-bitkinin rast gele tüketilmesinde de kendini gösterir. Bunlar ancak dinsel törenlerde tüketilebilir, bunun dışında, totem-hayvan ya da totem-bitkiye dokunulmaz. Ata ruhlarının bu bitkilerde yaşadığı inancı aynı zamanda bu bitkilerin törenle tüketilmesi durumunda insanların üstün güç elde edeceği inancını da beraberinde getirir. </a:t>
            </a:r>
            <a:endParaRPr lang="tr-TR" dirty="0"/>
          </a:p>
        </p:txBody>
      </p:sp>
    </p:spTree>
    <p:extLst>
      <p:ext uri="{BB962C8B-B14F-4D97-AF65-F5344CB8AC3E}">
        <p14:creationId xmlns:p14="http://schemas.microsoft.com/office/powerpoint/2010/main" val="3641011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lstStyle/>
          <a:p>
            <a:pPr marL="118872" indent="0" algn="just">
              <a:lnSpc>
                <a:spcPct val="150000"/>
              </a:lnSpc>
              <a:spcBef>
                <a:spcPts val="0"/>
              </a:spcBef>
              <a:buClr>
                <a:srgbClr val="F0AD00"/>
              </a:buClr>
              <a:buSzPct val="80000"/>
              <a:buNone/>
            </a:pPr>
            <a:r>
              <a:rPr lang="tr-TR" sz="2000" dirty="0" smtClean="0">
                <a:solidFill>
                  <a:prstClr val="black"/>
                </a:solidFill>
                <a:latin typeface="Corbel"/>
              </a:rPr>
              <a:t>	</a:t>
            </a:r>
            <a:r>
              <a:rPr lang="tr-TR" sz="2400" dirty="0" smtClean="0">
                <a:solidFill>
                  <a:prstClr val="black"/>
                </a:solidFill>
                <a:latin typeface="Corbel"/>
              </a:rPr>
              <a:t>Totemciliğin </a:t>
            </a:r>
            <a:r>
              <a:rPr lang="tr-TR" sz="2400" dirty="0">
                <a:solidFill>
                  <a:prstClr val="black"/>
                </a:solidFill>
                <a:latin typeface="Corbel"/>
              </a:rPr>
              <a:t>Orta Asya Türkleri arasında da yerleşmiş olduğunu gösteren birçok kayıt bulunmaktadır. Bunların başında, kimi yaratıkların ya da nesnelerin totem olarak kabul edilmiş olması gelmektedir. </a:t>
            </a:r>
            <a:endParaRPr lang="tr-TR" sz="2400" dirty="0" smtClean="0">
              <a:solidFill>
                <a:prstClr val="black"/>
              </a:solidFill>
              <a:latin typeface="Corbel"/>
            </a:endParaRPr>
          </a:p>
          <a:p>
            <a:pPr marL="118872" lvl="0" indent="0">
              <a:lnSpc>
                <a:spcPct val="150000"/>
              </a:lnSpc>
              <a:spcBef>
                <a:spcPts val="0"/>
              </a:spcBef>
              <a:buClr>
                <a:srgbClr val="F0AD00"/>
              </a:buClr>
              <a:buSzPct val="80000"/>
              <a:buNone/>
            </a:pPr>
            <a:r>
              <a:rPr lang="tr-TR" sz="2400" dirty="0" smtClean="0">
                <a:latin typeface="Corbel"/>
              </a:rPr>
              <a:t>	</a:t>
            </a:r>
          </a:p>
          <a:p>
            <a:pPr marL="118872" lvl="0" indent="0">
              <a:lnSpc>
                <a:spcPct val="150000"/>
              </a:lnSpc>
              <a:spcBef>
                <a:spcPts val="0"/>
              </a:spcBef>
              <a:buClr>
                <a:srgbClr val="F0AD00"/>
              </a:buClr>
              <a:buSzPct val="80000"/>
              <a:buNone/>
            </a:pPr>
            <a:r>
              <a:rPr lang="tr-TR" sz="2400" dirty="0">
                <a:latin typeface="Corbel"/>
              </a:rPr>
              <a:t>	</a:t>
            </a:r>
            <a:r>
              <a:rPr lang="tr-TR" sz="2400" dirty="0" smtClean="0">
                <a:solidFill>
                  <a:srgbClr val="FF0000"/>
                </a:solidFill>
                <a:latin typeface="Corbel"/>
              </a:rPr>
              <a:t>Bir </a:t>
            </a:r>
            <a:r>
              <a:rPr lang="tr-TR" sz="2400" dirty="0">
                <a:solidFill>
                  <a:srgbClr val="FF0000"/>
                </a:solidFill>
                <a:latin typeface="Corbel"/>
              </a:rPr>
              <a:t>toplulukta totem üç yönden önemlidir: </a:t>
            </a:r>
            <a:endParaRPr lang="tr-TR" sz="2400" dirty="0" smtClean="0">
              <a:solidFill>
                <a:srgbClr val="FF0000"/>
              </a:solidFill>
              <a:latin typeface="Corbel"/>
            </a:endParaRPr>
          </a:p>
          <a:p>
            <a:pPr marL="118872" lvl="0" indent="0">
              <a:lnSpc>
                <a:spcPct val="150000"/>
              </a:lnSpc>
              <a:spcBef>
                <a:spcPts val="0"/>
              </a:spcBef>
              <a:buClr>
                <a:srgbClr val="F0AD00"/>
              </a:buClr>
              <a:buSzPct val="80000"/>
              <a:buNone/>
            </a:pPr>
            <a:r>
              <a:rPr lang="tr-TR" sz="2400" dirty="0">
                <a:solidFill>
                  <a:srgbClr val="FF0000"/>
                </a:solidFill>
                <a:latin typeface="Corbel"/>
              </a:rPr>
              <a:t>	</a:t>
            </a:r>
            <a:r>
              <a:rPr lang="tr-TR" sz="2400" dirty="0" smtClean="0">
                <a:solidFill>
                  <a:srgbClr val="FF0000"/>
                </a:solidFill>
                <a:latin typeface="Corbel"/>
              </a:rPr>
              <a:t>a</a:t>
            </a:r>
            <a:r>
              <a:rPr lang="tr-TR" sz="2400" dirty="0">
                <a:solidFill>
                  <a:srgbClr val="FF0000"/>
                </a:solidFill>
                <a:latin typeface="Corbel"/>
              </a:rPr>
              <a:t>) Klanın geldiği, türediği kabul edilen kutsal varlıktır. </a:t>
            </a:r>
            <a:r>
              <a:rPr lang="tr-TR" sz="2400" dirty="0" smtClean="0">
                <a:solidFill>
                  <a:srgbClr val="FF0000"/>
                </a:solidFill>
                <a:latin typeface="Corbel"/>
              </a:rPr>
              <a:t>Klan</a:t>
            </a:r>
          </a:p>
          <a:p>
            <a:pPr marL="118872" lvl="0" indent="0">
              <a:lnSpc>
                <a:spcPct val="150000"/>
              </a:lnSpc>
              <a:spcBef>
                <a:spcPts val="0"/>
              </a:spcBef>
              <a:buClr>
                <a:srgbClr val="F0AD00"/>
              </a:buClr>
              <a:buSzPct val="80000"/>
              <a:buNone/>
            </a:pPr>
            <a:r>
              <a:rPr lang="tr-TR" sz="2400" dirty="0">
                <a:solidFill>
                  <a:srgbClr val="FF0000"/>
                </a:solidFill>
                <a:latin typeface="Corbel"/>
              </a:rPr>
              <a:t> </a:t>
            </a:r>
            <a:r>
              <a:rPr lang="tr-TR" sz="2400" dirty="0" smtClean="0">
                <a:solidFill>
                  <a:srgbClr val="FF0000"/>
                </a:solidFill>
                <a:latin typeface="Corbel"/>
              </a:rPr>
              <a:t>               üyelerinin </a:t>
            </a:r>
            <a:r>
              <a:rPr lang="tr-TR" sz="2400" dirty="0">
                <a:solidFill>
                  <a:srgbClr val="FF0000"/>
                </a:solidFill>
                <a:latin typeface="Corbel"/>
              </a:rPr>
              <a:t>atası sayılır. </a:t>
            </a:r>
            <a:endParaRPr lang="tr-TR" sz="2400" dirty="0" smtClean="0">
              <a:solidFill>
                <a:srgbClr val="FF0000"/>
              </a:solidFill>
              <a:latin typeface="Corbel"/>
            </a:endParaRPr>
          </a:p>
          <a:p>
            <a:pPr marL="118872" lvl="0" indent="0">
              <a:lnSpc>
                <a:spcPct val="150000"/>
              </a:lnSpc>
              <a:spcBef>
                <a:spcPts val="0"/>
              </a:spcBef>
              <a:buClr>
                <a:srgbClr val="F0AD00"/>
              </a:buClr>
              <a:buSzPct val="80000"/>
              <a:buNone/>
            </a:pPr>
            <a:r>
              <a:rPr lang="tr-TR" sz="2400" dirty="0" smtClean="0">
                <a:solidFill>
                  <a:srgbClr val="FF0000"/>
                </a:solidFill>
                <a:latin typeface="Corbel"/>
              </a:rPr>
              <a:t>	b</a:t>
            </a:r>
            <a:r>
              <a:rPr lang="tr-TR" sz="2400" dirty="0">
                <a:solidFill>
                  <a:srgbClr val="FF0000"/>
                </a:solidFill>
                <a:latin typeface="Corbel"/>
              </a:rPr>
              <a:t>) Klanın adını oluşturur. </a:t>
            </a:r>
            <a:endParaRPr lang="tr-TR" sz="2400" dirty="0" smtClean="0">
              <a:solidFill>
                <a:srgbClr val="FF0000"/>
              </a:solidFill>
              <a:latin typeface="Corbel"/>
            </a:endParaRPr>
          </a:p>
          <a:p>
            <a:pPr marL="118872" lvl="0" indent="0">
              <a:lnSpc>
                <a:spcPct val="150000"/>
              </a:lnSpc>
              <a:spcBef>
                <a:spcPts val="0"/>
              </a:spcBef>
              <a:buClr>
                <a:srgbClr val="F0AD00"/>
              </a:buClr>
              <a:buSzPct val="80000"/>
              <a:buNone/>
            </a:pPr>
            <a:r>
              <a:rPr lang="tr-TR" sz="2400" dirty="0" smtClean="0">
                <a:solidFill>
                  <a:srgbClr val="FF0000"/>
                </a:solidFill>
                <a:latin typeface="Corbel"/>
              </a:rPr>
              <a:t>	c</a:t>
            </a:r>
            <a:r>
              <a:rPr lang="tr-TR" sz="2400" dirty="0">
                <a:solidFill>
                  <a:srgbClr val="FF0000"/>
                </a:solidFill>
                <a:latin typeface="Corbel"/>
              </a:rPr>
              <a:t>) Klanın </a:t>
            </a:r>
            <a:r>
              <a:rPr lang="tr-TR" sz="2400" dirty="0" smtClean="0">
                <a:solidFill>
                  <a:srgbClr val="FF0000"/>
                </a:solidFill>
                <a:latin typeface="Corbel"/>
              </a:rPr>
              <a:t>simgesidir.</a:t>
            </a:r>
            <a:endParaRPr lang="tr-TR" sz="2400" dirty="0">
              <a:solidFill>
                <a:srgbClr val="FF0000"/>
              </a:solidFill>
              <a:latin typeface="Corbel"/>
            </a:endParaRPr>
          </a:p>
          <a:p>
            <a:endParaRPr lang="tr-TR" dirty="0"/>
          </a:p>
        </p:txBody>
      </p:sp>
    </p:spTree>
    <p:extLst>
      <p:ext uri="{BB962C8B-B14F-4D97-AF65-F5344CB8AC3E}">
        <p14:creationId xmlns:p14="http://schemas.microsoft.com/office/powerpoint/2010/main" val="26794493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marL="0" indent="0" algn="just">
              <a:lnSpc>
                <a:spcPct val="170000"/>
              </a:lnSpc>
              <a:spcBef>
                <a:spcPts val="0"/>
              </a:spcBef>
              <a:buNone/>
            </a:pPr>
            <a:r>
              <a:rPr lang="tr-TR" dirty="0" smtClean="0">
                <a:solidFill>
                  <a:srgbClr val="000000"/>
                </a:solidFill>
                <a:effectLst/>
                <a:latin typeface="Arial"/>
                <a:ea typeface="Times New Roman"/>
              </a:rPr>
              <a:t>	Jean Paul </a:t>
            </a:r>
            <a:r>
              <a:rPr lang="tr-TR" dirty="0" err="1" smtClean="0">
                <a:solidFill>
                  <a:srgbClr val="000000"/>
                </a:solidFill>
                <a:effectLst/>
                <a:latin typeface="Arial"/>
                <a:ea typeface="Times New Roman"/>
              </a:rPr>
              <a:t>Roux</a:t>
            </a:r>
            <a:r>
              <a:rPr lang="tr-TR" dirty="0" smtClean="0">
                <a:solidFill>
                  <a:srgbClr val="000000"/>
                </a:solidFill>
                <a:effectLst/>
                <a:latin typeface="Arial"/>
                <a:ea typeface="Times New Roman"/>
              </a:rPr>
              <a:t>, totemciliğe ilişkin görüşleri belli noktalarda toplamıştır (</a:t>
            </a:r>
            <a:r>
              <a:rPr lang="tr-TR" dirty="0" err="1" smtClean="0">
                <a:solidFill>
                  <a:srgbClr val="000000"/>
                </a:solidFill>
                <a:effectLst/>
                <a:latin typeface="Arial"/>
                <a:ea typeface="Times New Roman"/>
              </a:rPr>
              <a:t>Roux</a:t>
            </a:r>
            <a:r>
              <a:rPr lang="tr-TR" dirty="0" smtClean="0">
                <a:solidFill>
                  <a:srgbClr val="000000"/>
                </a:solidFill>
                <a:effectLst/>
                <a:latin typeface="Arial"/>
                <a:ea typeface="Times New Roman"/>
              </a:rPr>
              <a:t>, 1970, </a:t>
            </a:r>
            <a:r>
              <a:rPr lang="tr-TR" dirty="0" err="1" smtClean="0">
                <a:solidFill>
                  <a:srgbClr val="000000"/>
                </a:solidFill>
                <a:effectLst/>
                <a:latin typeface="Arial"/>
                <a:ea typeface="Times New Roman"/>
              </a:rPr>
              <a:t>akt</a:t>
            </a:r>
            <a:r>
              <a:rPr lang="tr-TR" dirty="0" smtClean="0">
                <a:solidFill>
                  <a:srgbClr val="000000"/>
                </a:solidFill>
                <a:effectLst/>
                <a:latin typeface="Arial"/>
                <a:ea typeface="Times New Roman"/>
              </a:rPr>
              <a:t>. Avcıoğlu, 1995: ): İlk bakışta, totemcilik gibi görünen her şey, totemcilik değildir. Örneğin; bir hayvan atanın varlığı, onun totem olmasına yetmez. Zira </a:t>
            </a:r>
            <a:r>
              <a:rPr lang="tr-TR" dirty="0" err="1" smtClean="0">
                <a:solidFill>
                  <a:srgbClr val="000000"/>
                </a:solidFill>
                <a:effectLst/>
                <a:latin typeface="Arial"/>
                <a:ea typeface="Times New Roman"/>
              </a:rPr>
              <a:t>totemci</a:t>
            </a:r>
            <a:r>
              <a:rPr lang="tr-TR" dirty="0" smtClean="0">
                <a:solidFill>
                  <a:srgbClr val="000000"/>
                </a:solidFill>
                <a:effectLst/>
                <a:latin typeface="Arial"/>
                <a:ea typeface="Times New Roman"/>
              </a:rPr>
              <a:t> olmayan topluluklarda da hayvan ata efsanelerine rastlanır. </a:t>
            </a:r>
            <a:r>
              <a:rPr lang="tr-TR" dirty="0" smtClean="0">
                <a:solidFill>
                  <a:srgbClr val="FF0000"/>
                </a:solidFill>
                <a:effectLst/>
                <a:latin typeface="Arial"/>
                <a:ea typeface="Times New Roman"/>
              </a:rPr>
              <a:t>Totemcilikte hayvana tapma yoktur. Totemler tanrı değildir.</a:t>
            </a:r>
            <a:r>
              <a:rPr lang="tr-TR" dirty="0" smtClean="0">
                <a:solidFill>
                  <a:srgbClr val="000000"/>
                </a:solidFill>
                <a:effectLst/>
                <a:latin typeface="Arial"/>
                <a:ea typeface="Times New Roman"/>
              </a:rPr>
              <a:t> Onlara bir dost ve akraba olarak saygı gösterilir. Kurban konusu yeterince açık değildir. Bazı araştırmacılar kurbanı totemcilik öğesi olarak kabul ederken bir kısmı kabul etmez. Bitkiler ve ender olarak cansız şeyler (yıldızlar, bulut vs.) totem olabilirse de totem genellikle hayvandır. Totem, ilişki kurulan tür ile bu türün çeşitli tasvirleridir. Bu tasvirler de kutsaldır ve kutsanır.</a:t>
            </a:r>
            <a:endParaRPr lang="tr-TR" sz="4400" dirty="0" smtClean="0">
              <a:effectLst/>
              <a:latin typeface="Times New Roman"/>
              <a:ea typeface="Times New Roman"/>
            </a:endParaRPr>
          </a:p>
          <a:p>
            <a:endParaRPr lang="tr-TR" dirty="0"/>
          </a:p>
        </p:txBody>
      </p:sp>
    </p:spTree>
    <p:extLst>
      <p:ext uri="{BB962C8B-B14F-4D97-AF65-F5344CB8AC3E}">
        <p14:creationId xmlns:p14="http://schemas.microsoft.com/office/powerpoint/2010/main" val="32416061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741368"/>
          </a:xfrm>
        </p:spPr>
        <p:txBody>
          <a:bodyPr>
            <a:normAutofit fontScale="55000" lnSpcReduction="20000"/>
          </a:bodyPr>
          <a:lstStyle/>
          <a:p>
            <a:pPr marL="0" indent="0" algn="just">
              <a:lnSpc>
                <a:spcPct val="170000"/>
              </a:lnSpc>
              <a:spcBef>
                <a:spcPts val="0"/>
              </a:spcBef>
              <a:buNone/>
            </a:pPr>
            <a:r>
              <a:rPr lang="tr-TR" b="0" i="0" dirty="0" smtClean="0">
                <a:solidFill>
                  <a:srgbClr val="1C1E21"/>
                </a:solidFill>
                <a:effectLst/>
                <a:latin typeface="Arial" panose="020B0604020202020204" pitchFamily="34" charset="0"/>
                <a:cs typeface="Arial" panose="020B0604020202020204" pitchFamily="34" charset="0"/>
              </a:rPr>
              <a:t>	Totemle bu akrabalık ilişkisi çeşitli inançlara yol açar. İnsanlar, kökenini bu totemlere dayandırmak yanında ata ruhlarının bu hayvan ve özellikle bitki totemlerde </a:t>
            </a:r>
            <a:r>
              <a:rPr lang="tr-TR" b="0" i="0" dirty="0" err="1" smtClean="0">
                <a:solidFill>
                  <a:srgbClr val="1C1E21"/>
                </a:solidFill>
                <a:effectLst/>
                <a:latin typeface="Arial" panose="020B0604020202020204" pitchFamily="34" charset="0"/>
                <a:cs typeface="Arial" panose="020B0604020202020204" pitchFamily="34" charset="0"/>
              </a:rPr>
              <a:t>eyleştiğine</a:t>
            </a:r>
            <a:r>
              <a:rPr lang="tr-TR" b="0" i="0" dirty="0" smtClean="0">
                <a:solidFill>
                  <a:srgbClr val="1C1E21"/>
                </a:solidFill>
                <a:effectLst/>
                <a:latin typeface="Arial" panose="020B0604020202020204" pitchFamily="34" charset="0"/>
                <a:cs typeface="Arial" panose="020B0604020202020204" pitchFamily="34" charset="0"/>
              </a:rPr>
              <a:t> inanırlar. Bazı bilim adamları </a:t>
            </a:r>
            <a:r>
              <a:rPr lang="tr-TR" b="0" i="0" dirty="0" smtClean="0">
                <a:solidFill>
                  <a:srgbClr val="FF0000"/>
                </a:solidFill>
                <a:effectLst/>
                <a:latin typeface="Arial" panose="020B0604020202020204" pitchFamily="34" charset="0"/>
                <a:cs typeface="Arial" panose="020B0604020202020204" pitchFamily="34" charset="0"/>
              </a:rPr>
              <a:t>akraba olduklarını savunurken </a:t>
            </a:r>
            <a:r>
              <a:rPr lang="tr-TR" b="0" i="0" dirty="0" smtClean="0">
                <a:effectLst/>
                <a:latin typeface="Arial" panose="020B0604020202020204" pitchFamily="34" charset="0"/>
                <a:cs typeface="Arial" panose="020B0604020202020204" pitchFamily="34" charset="0"/>
              </a:rPr>
              <a:t>(</a:t>
            </a:r>
            <a:r>
              <a:rPr lang="tr-TR" b="0" i="0" dirty="0" err="1" smtClean="0">
                <a:effectLst/>
                <a:latin typeface="Arial" panose="020B0604020202020204" pitchFamily="34" charset="0"/>
                <a:cs typeface="Arial" panose="020B0604020202020204" pitchFamily="34" charset="0"/>
              </a:rPr>
              <a:t>Durkheim</a:t>
            </a:r>
            <a:r>
              <a:rPr lang="tr-TR" b="0" i="0" dirty="0" smtClean="0">
                <a:effectLst/>
                <a:latin typeface="Arial" panose="020B0604020202020204" pitchFamily="34" charset="0"/>
                <a:cs typeface="Arial" panose="020B0604020202020204" pitchFamily="34" charset="0"/>
              </a:rPr>
              <a:t>, Freud),bazıları buna </a:t>
            </a:r>
            <a:r>
              <a:rPr lang="tr-TR" b="1" i="0" dirty="0" smtClean="0">
                <a:solidFill>
                  <a:srgbClr val="FF0000"/>
                </a:solidFill>
                <a:effectLst/>
                <a:latin typeface="Arial" panose="020B0604020202020204" pitchFamily="34" charset="0"/>
                <a:cs typeface="Arial" panose="020B0604020202020204" pitchFamily="34" charset="0"/>
              </a:rPr>
              <a:t>karşı çıkmaktadır </a:t>
            </a:r>
            <a:r>
              <a:rPr lang="tr-TR" b="0" i="0" dirty="0" smtClean="0">
                <a:effectLst/>
                <a:latin typeface="Arial" panose="020B0604020202020204" pitchFamily="34" charset="0"/>
                <a:cs typeface="Arial" panose="020B0604020202020204" pitchFamily="34" charset="0"/>
              </a:rPr>
              <a:t>(</a:t>
            </a:r>
            <a:r>
              <a:rPr lang="tr-TR" b="0" i="0" dirty="0" err="1" smtClean="0">
                <a:effectLst/>
                <a:latin typeface="Arial" panose="020B0604020202020204" pitchFamily="34" charset="0"/>
                <a:cs typeface="Arial" panose="020B0604020202020204" pitchFamily="34" charset="0"/>
              </a:rPr>
              <a:t>Davy</a:t>
            </a:r>
            <a:r>
              <a:rPr lang="tr-TR" b="0" i="0" dirty="0" smtClean="0">
                <a:effectLst/>
                <a:latin typeface="Arial" panose="020B0604020202020204" pitchFamily="34" charset="0"/>
                <a:cs typeface="Arial" panose="020B0604020202020204" pitchFamily="34" charset="0"/>
              </a:rPr>
              <a:t>, </a:t>
            </a:r>
            <a:r>
              <a:rPr lang="tr-TR" b="0" i="0" dirty="0" err="1" smtClean="0">
                <a:effectLst/>
                <a:latin typeface="Arial" panose="020B0604020202020204" pitchFamily="34" charset="0"/>
                <a:cs typeface="Arial" panose="020B0604020202020204" pitchFamily="34" charset="0"/>
              </a:rPr>
              <a:t>Cazeneve</a:t>
            </a:r>
            <a:r>
              <a:rPr lang="tr-TR" b="0" i="0" dirty="0" smtClean="0">
                <a:effectLst/>
                <a:latin typeface="Arial" panose="020B0604020202020204" pitchFamily="34" charset="0"/>
                <a:cs typeface="Arial" panose="020B0604020202020204" pitchFamily="34" charset="0"/>
              </a:rPr>
              <a:t>). Tümünün birleştikleri nokta ise </a:t>
            </a:r>
            <a:r>
              <a:rPr lang="tr-TR" b="0" i="0" dirty="0" smtClean="0">
                <a:solidFill>
                  <a:srgbClr val="FF0000"/>
                </a:solidFill>
                <a:effectLst/>
                <a:latin typeface="Arial" panose="020B0604020202020204" pitchFamily="34" charset="0"/>
                <a:cs typeface="Arial" panose="020B0604020202020204" pitchFamily="34" charset="0"/>
              </a:rPr>
              <a:t>totem ile insan arasında yakın bir ilişki olduğudur</a:t>
            </a:r>
            <a:r>
              <a:rPr lang="tr-TR" b="0" i="0" dirty="0" smtClean="0">
                <a:effectLst/>
                <a:latin typeface="Arial" panose="020B0604020202020204" pitchFamily="34" charset="0"/>
                <a:cs typeface="Arial" panose="020B0604020202020204" pitchFamily="34" charset="0"/>
              </a:rPr>
              <a:t>. Totemcilik ancak boy örgütlenmesi olan yerde var olabilir; </a:t>
            </a:r>
            <a:r>
              <a:rPr lang="tr-TR" b="0" i="0" dirty="0" err="1" smtClean="0">
                <a:solidFill>
                  <a:srgbClr val="FF0000"/>
                </a:solidFill>
                <a:effectLst/>
                <a:latin typeface="Arial" panose="020B0604020202020204" pitchFamily="34" charset="0"/>
                <a:cs typeface="Arial" panose="020B0604020202020204" pitchFamily="34" charset="0"/>
              </a:rPr>
              <a:t>Mauss’un</a:t>
            </a:r>
            <a:r>
              <a:rPr lang="tr-TR" b="0" i="0" dirty="0" smtClean="0">
                <a:solidFill>
                  <a:srgbClr val="FF0000"/>
                </a:solidFill>
                <a:effectLst/>
                <a:latin typeface="Arial" panose="020B0604020202020204" pitchFamily="34" charset="0"/>
                <a:cs typeface="Arial" panose="020B0604020202020204" pitchFamily="34" charset="0"/>
              </a:rPr>
              <a:t> sözleriyle, «Totemi olmayan boy olabilir; fakat boy olmadan totem olmaz.» </a:t>
            </a:r>
            <a:r>
              <a:rPr lang="tr-TR" b="0" i="0" dirty="0" smtClean="0">
                <a:effectLst/>
                <a:latin typeface="Arial" panose="020B0604020202020204" pitchFamily="34" charset="0"/>
                <a:cs typeface="Arial" panose="020B0604020202020204" pitchFamily="34" charset="0"/>
              </a:rPr>
              <a:t>Totemin koruyuculuğu karşılıksız değildir. İnsanın ilk yükümlülüğü totem hayvanı öldürmekten ve yemekten kaçınmaktır. Yasak yalnızca akraba boyun üyeleri için geçerlidir. Freud bunu totemciliğin çekirdeği sayar. (</a:t>
            </a:r>
            <a:r>
              <a:rPr lang="tr-TR" b="0" i="0" dirty="0" err="1" smtClean="0">
                <a:effectLst/>
                <a:latin typeface="Arial" panose="020B0604020202020204" pitchFamily="34" charset="0"/>
                <a:cs typeface="Arial" panose="020B0604020202020204" pitchFamily="34" charset="0"/>
              </a:rPr>
              <a:t>Roux</a:t>
            </a:r>
            <a:r>
              <a:rPr lang="tr-TR" b="0" i="0" dirty="0" smtClean="0">
                <a:effectLst/>
                <a:latin typeface="Arial" panose="020B0604020202020204" pitchFamily="34" charset="0"/>
                <a:cs typeface="Arial" panose="020B0604020202020204" pitchFamily="34" charset="0"/>
              </a:rPr>
              <a:t>, 1970).</a:t>
            </a:r>
          </a:p>
          <a:p>
            <a:pPr marL="0" indent="0" algn="just">
              <a:lnSpc>
                <a:spcPct val="170000"/>
              </a:lnSpc>
              <a:spcBef>
                <a:spcPts val="0"/>
              </a:spcBef>
              <a:buNone/>
            </a:pPr>
            <a:r>
              <a:rPr lang="tr-TR" b="0" i="0" dirty="0" smtClean="0">
                <a:solidFill>
                  <a:srgbClr val="141414"/>
                </a:solidFill>
                <a:effectLst/>
                <a:latin typeface="Arial" panose="020B0604020202020204" pitchFamily="34" charset="0"/>
                <a:cs typeface="Arial" panose="020B0604020202020204" pitchFamily="34" charset="0"/>
              </a:rPr>
              <a:t>	Totem inanışında insan vücudunun kimi kısımları özel bir kutsallık taşımaktadırlar. Örneğin saç ve kan gibi. Totemi oluşturan insanlar, tek bir aile ve kan kardeşi sayılırlar. Bu yüzden de klan üyelerinden biri, başka bir klan üyesi tarafından öldürülürse onun kanı yerde bırakılmaz. Kan davası gütmek, bütün klan için bir borç sayılmaktadır. Bir başka tabu ise, klan içi evliliktir. Klanlardaki kadınlar ve erkekler kardeş sayılırlar.</a:t>
            </a:r>
            <a:endParaRPr lang="tr-TR"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761784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252520" cy="6741368"/>
          </a:xfrm>
        </p:spPr>
        <p:txBody>
          <a:bodyPr>
            <a:normAutofit fontScale="70000" lnSpcReduction="20000"/>
          </a:bodyPr>
          <a:lstStyle/>
          <a:p>
            <a:pPr marL="0" indent="0" algn="just">
              <a:lnSpc>
                <a:spcPct val="170000"/>
              </a:lnSpc>
              <a:spcBef>
                <a:spcPts val="0"/>
              </a:spcBef>
              <a:buNone/>
            </a:pPr>
            <a:r>
              <a:rPr lang="tr-TR" dirty="0" smtClean="0"/>
              <a:t>	Aynı toteme bağlı kişiler arasındaki evlenme yasağı konuyu ilk inceleyen uzmanlarca kesinlikle kabul edilmiştir; fakat sonradan bu tutum değişir. Van </a:t>
            </a:r>
            <a:r>
              <a:rPr lang="tr-TR" dirty="0" err="1" smtClean="0"/>
              <a:t>Gennep</a:t>
            </a:r>
            <a:r>
              <a:rPr lang="tr-TR" dirty="0" smtClean="0"/>
              <a:t>, ilkin bütün gerçek totemcilik biçimlerinde aynı totemin üyeleri arasında evlenme ve bazen de cinsel ilişki yasağı bulunduğunu düşünür. Daha sonra egzogami ve totemciliği iki özerk kurum olduğunu, biri olmadan ötekinin olabileceği ya da her ikisinin sınırlı ölçüde bir araya gelebileceğini ileri sürmüştür. (</a:t>
            </a:r>
            <a:r>
              <a:rPr lang="tr-TR" dirty="0" err="1" smtClean="0"/>
              <a:t>Roux</a:t>
            </a:r>
            <a:r>
              <a:rPr lang="tr-TR" dirty="0" smtClean="0"/>
              <a:t>, 1970).</a:t>
            </a:r>
          </a:p>
          <a:p>
            <a:pPr marL="0" indent="0" algn="just">
              <a:lnSpc>
                <a:spcPct val="170000"/>
              </a:lnSpc>
              <a:spcBef>
                <a:spcPts val="0"/>
              </a:spcBef>
              <a:buNone/>
            </a:pPr>
            <a:r>
              <a:rPr lang="tr-TR" dirty="0" smtClean="0"/>
              <a:t>	Freud, totemi şu şekilde tanımlamaktadır: «Totem yenilebilen </a:t>
            </a:r>
            <a:r>
              <a:rPr lang="tr-TR" dirty="0" err="1" smtClean="0"/>
              <a:t>zarasız</a:t>
            </a:r>
            <a:r>
              <a:rPr lang="tr-TR" dirty="0" smtClean="0"/>
              <a:t>, ya da tehlikeli ve korkunç bir hayvan, pek nadir olarak bitki veya yağmur, su gibi bir tabiat gücüdür. Totemin bütün bir klanla özel bir ilişkisi vardır. Totem, her şeyden önce klanın atasıdır. Klanın koruyucusudur. Klan halkına zor durumlarda yol gösterir. Evlatlarını daima tanır ve korur. (Freud, 1971)  </a:t>
            </a:r>
            <a:endParaRPr lang="tr-TR" dirty="0"/>
          </a:p>
        </p:txBody>
      </p:sp>
    </p:spTree>
    <p:extLst>
      <p:ext uri="{BB962C8B-B14F-4D97-AF65-F5344CB8AC3E}">
        <p14:creationId xmlns:p14="http://schemas.microsoft.com/office/powerpoint/2010/main" val="3599177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algn="just">
              <a:lnSpc>
                <a:spcPct val="170000"/>
              </a:lnSpc>
              <a:spcBef>
                <a:spcPts val="0"/>
              </a:spcBef>
            </a:pPr>
            <a:r>
              <a:rPr lang="tr-TR" dirty="0" smtClean="0"/>
              <a:t>Türklerden bir grubun “</a:t>
            </a:r>
            <a:r>
              <a:rPr lang="tr-TR" dirty="0" err="1" smtClean="0"/>
              <a:t>kurt”u</a:t>
            </a:r>
            <a:r>
              <a:rPr lang="tr-TR" dirty="0" smtClean="0"/>
              <a:t> (</a:t>
            </a:r>
            <a:r>
              <a:rPr lang="tr-TR" dirty="0" err="1" smtClean="0"/>
              <a:t>Gökböri</a:t>
            </a:r>
            <a:r>
              <a:rPr lang="tr-TR" dirty="0" smtClean="0"/>
              <a:t>) ata olarak tanıdıkları, Göktürklerin kurttan türedikleri hakkındaki efsanenin Çin kaynaklarına kadar geçtiği bilinmektedir. X. Yüzyılda </a:t>
            </a:r>
            <a:r>
              <a:rPr lang="tr-TR" dirty="0" err="1" smtClean="0"/>
              <a:t>Abbasoğulları</a:t>
            </a:r>
            <a:r>
              <a:rPr lang="tr-TR" dirty="0" smtClean="0"/>
              <a:t> döneminde özel bir görevle Türklerin yaşadığı bölgeleri gezmiş olan Arap bilgini </a:t>
            </a:r>
            <a:r>
              <a:rPr lang="tr-TR" dirty="0" err="1" smtClean="0"/>
              <a:t>İbni</a:t>
            </a:r>
            <a:r>
              <a:rPr lang="tr-TR" dirty="0"/>
              <a:t> </a:t>
            </a:r>
            <a:r>
              <a:rPr lang="tr-TR" dirty="0" err="1" smtClean="0"/>
              <a:t>Fadlan</a:t>
            </a:r>
            <a:r>
              <a:rPr lang="tr-TR" dirty="0" smtClean="0"/>
              <a:t>, Başkurt Türklerinden bir kısmının </a:t>
            </a:r>
            <a:r>
              <a:rPr lang="tr-TR" dirty="0" smtClean="0">
                <a:solidFill>
                  <a:srgbClr val="FF0000"/>
                </a:solidFill>
              </a:rPr>
              <a:t>“</a:t>
            </a:r>
            <a:r>
              <a:rPr lang="tr-TR" dirty="0" err="1" smtClean="0">
                <a:solidFill>
                  <a:srgbClr val="FF0000"/>
                </a:solidFill>
              </a:rPr>
              <a:t>yılan”a</a:t>
            </a:r>
            <a:r>
              <a:rPr lang="tr-TR" dirty="0" smtClean="0">
                <a:solidFill>
                  <a:srgbClr val="FF0000"/>
                </a:solidFill>
              </a:rPr>
              <a:t>, “</a:t>
            </a:r>
            <a:r>
              <a:rPr lang="tr-TR" dirty="0" err="1" smtClean="0">
                <a:solidFill>
                  <a:srgbClr val="FF0000"/>
                </a:solidFill>
              </a:rPr>
              <a:t>balık”a</a:t>
            </a:r>
            <a:r>
              <a:rPr lang="tr-TR" dirty="0" smtClean="0">
                <a:solidFill>
                  <a:srgbClr val="FF0000"/>
                </a:solidFill>
              </a:rPr>
              <a:t> veya “</a:t>
            </a:r>
            <a:r>
              <a:rPr lang="tr-TR" dirty="0" err="1" smtClean="0">
                <a:solidFill>
                  <a:srgbClr val="FF0000"/>
                </a:solidFill>
              </a:rPr>
              <a:t>turna”ya</a:t>
            </a:r>
            <a:r>
              <a:rPr lang="tr-TR" dirty="0" smtClean="0">
                <a:solidFill>
                  <a:srgbClr val="FF0000"/>
                </a:solidFill>
              </a:rPr>
              <a:t> taptıklarından </a:t>
            </a:r>
            <a:r>
              <a:rPr lang="tr-TR" dirty="0" smtClean="0"/>
              <a:t>söz etmektedir. XI. yüzyılın Arap tarihçilerinden </a:t>
            </a:r>
            <a:r>
              <a:rPr lang="tr-TR" dirty="0" err="1" smtClean="0"/>
              <a:t>Gardızi</a:t>
            </a:r>
            <a:r>
              <a:rPr lang="tr-TR" dirty="0" smtClean="0"/>
              <a:t> de Kırgızlar içerisinde </a:t>
            </a:r>
            <a:r>
              <a:rPr lang="tr-TR" dirty="0" smtClean="0">
                <a:solidFill>
                  <a:srgbClr val="FF0000"/>
                </a:solidFill>
              </a:rPr>
              <a:t>“</a:t>
            </a:r>
            <a:r>
              <a:rPr lang="tr-TR" dirty="0" err="1" smtClean="0">
                <a:solidFill>
                  <a:srgbClr val="FF0000"/>
                </a:solidFill>
              </a:rPr>
              <a:t>inek”e</a:t>
            </a:r>
            <a:r>
              <a:rPr lang="tr-TR" dirty="0" smtClean="0">
                <a:solidFill>
                  <a:srgbClr val="FF0000"/>
                </a:solidFill>
              </a:rPr>
              <a:t>, “</a:t>
            </a:r>
            <a:r>
              <a:rPr lang="tr-TR" dirty="0" err="1" smtClean="0">
                <a:solidFill>
                  <a:srgbClr val="FF0000"/>
                </a:solidFill>
              </a:rPr>
              <a:t>kirpi”ye</a:t>
            </a:r>
            <a:r>
              <a:rPr lang="tr-TR" dirty="0" smtClean="0">
                <a:solidFill>
                  <a:srgbClr val="FF0000"/>
                </a:solidFill>
              </a:rPr>
              <a:t>, “</a:t>
            </a:r>
            <a:r>
              <a:rPr lang="tr-TR" dirty="0" err="1" smtClean="0">
                <a:solidFill>
                  <a:srgbClr val="FF0000"/>
                </a:solidFill>
              </a:rPr>
              <a:t>saksağan”a</a:t>
            </a:r>
            <a:r>
              <a:rPr lang="tr-TR" dirty="0" smtClean="0">
                <a:solidFill>
                  <a:srgbClr val="FF0000"/>
                </a:solidFill>
              </a:rPr>
              <a:t> ve “şahin” e hatta güzel ağaçlara</a:t>
            </a:r>
            <a:r>
              <a:rPr lang="tr-TR" dirty="0" smtClean="0"/>
              <a:t> tapanların bulunduğunu anlatmaktadır (Turan, 1994:98). Fakat, Türklerde totem inanışının olmadığını ileri süren tarihçiler de bulunmaktadır. Örneğin, İbrahim </a:t>
            </a:r>
            <a:r>
              <a:rPr lang="tr-TR" dirty="0" err="1" smtClean="0"/>
              <a:t>Kafesoğlu</a:t>
            </a:r>
            <a:r>
              <a:rPr lang="tr-TR" dirty="0" smtClean="0"/>
              <a:t>, Türklerde kurdun saygıdeğer bir simge sayıldığını; fakat ona tapılmadığını, ayrıca </a:t>
            </a:r>
            <a:r>
              <a:rPr lang="tr-TR" dirty="0" err="1" smtClean="0"/>
              <a:t>totemci</a:t>
            </a:r>
            <a:r>
              <a:rPr lang="tr-TR" dirty="0" smtClean="0"/>
              <a:t> ailede ana hukukunun hakim olduğunu; oysa Türk ailesinin ataerkil bir yapıya sahip olduğunu vurgulamıştır (Tezcan, 1996:115).</a:t>
            </a:r>
            <a:endParaRPr lang="tr-TR" dirty="0"/>
          </a:p>
        </p:txBody>
      </p:sp>
    </p:spTree>
    <p:extLst>
      <p:ext uri="{BB962C8B-B14F-4D97-AF65-F5344CB8AC3E}">
        <p14:creationId xmlns:p14="http://schemas.microsoft.com/office/powerpoint/2010/main" val="35746047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marL="0" indent="0" algn="just">
              <a:lnSpc>
                <a:spcPct val="170000"/>
              </a:lnSpc>
              <a:spcBef>
                <a:spcPts val="0"/>
              </a:spcBef>
              <a:buNone/>
            </a:pPr>
            <a:r>
              <a:rPr lang="tr-TR" dirty="0" smtClean="0"/>
              <a:t>	Sosyolojide din konusundaki araştırmaların önem kazandığı yüzyılın başlarında ve büyük olasılıkla zamanımızda bile Avustralya kabileleri, Amerika yerlileri, </a:t>
            </a:r>
            <a:r>
              <a:rPr lang="tr-TR" dirty="0" err="1" smtClean="0"/>
              <a:t>Malinezya</a:t>
            </a:r>
            <a:r>
              <a:rPr lang="tr-TR" dirty="0" smtClean="0"/>
              <a:t> toplulukları arasında görülen totemcilik, klanın dini kadrosunu oluşturur. Bir hayvan veya bir bitki klanın atası durumundadır ve kutsal sayılarak adına «totem» denir. Totemin taştan veya tahta parçalarından sembolleri yapılır ki buna </a:t>
            </a:r>
            <a:r>
              <a:rPr lang="tr-TR" dirty="0" smtClean="0">
                <a:solidFill>
                  <a:srgbClr val="FF0000"/>
                </a:solidFill>
              </a:rPr>
              <a:t>«</a:t>
            </a:r>
            <a:r>
              <a:rPr lang="tr-TR" dirty="0" err="1" smtClean="0">
                <a:solidFill>
                  <a:srgbClr val="FF0000"/>
                </a:solidFill>
              </a:rPr>
              <a:t>şuringa</a:t>
            </a:r>
            <a:r>
              <a:rPr lang="tr-TR" dirty="0" smtClean="0">
                <a:solidFill>
                  <a:srgbClr val="FF0000"/>
                </a:solidFill>
              </a:rPr>
              <a:t>» </a:t>
            </a:r>
            <a:r>
              <a:rPr lang="tr-TR" dirty="0" smtClean="0"/>
              <a:t>adı verilir.</a:t>
            </a:r>
          </a:p>
          <a:p>
            <a:pPr marL="0" indent="0" algn="just">
              <a:lnSpc>
                <a:spcPct val="170000"/>
              </a:lnSpc>
              <a:spcBef>
                <a:spcPts val="0"/>
              </a:spcBef>
              <a:buNone/>
            </a:pPr>
            <a:r>
              <a:rPr lang="tr-TR" dirty="0" smtClean="0"/>
              <a:t>	Bazı örf ve geleneklerden yola çıkan bazı araştırmacılar  eski </a:t>
            </a:r>
            <a:r>
              <a:rPr lang="tr-TR" dirty="0"/>
              <a:t>T</a:t>
            </a:r>
            <a:r>
              <a:rPr lang="tr-TR" dirty="0" smtClean="0"/>
              <a:t>ürklerin klan dini ile ilgileri olabileceğini; ancak bütün bunları eski Türklerde totemciliğin varlığına delil saymanın yeterli olmayacağını belirtir. </a:t>
            </a:r>
            <a:r>
              <a:rPr lang="tr-TR" dirty="0" err="1" smtClean="0"/>
              <a:t>Totemci</a:t>
            </a:r>
            <a:r>
              <a:rPr lang="tr-TR" dirty="0" smtClean="0"/>
              <a:t> topluluğun dini anlayışına </a:t>
            </a:r>
            <a:r>
              <a:rPr lang="tr-TR" dirty="0" err="1" smtClean="0"/>
              <a:t>pararlel</a:t>
            </a:r>
            <a:r>
              <a:rPr lang="tr-TR" dirty="0" smtClean="0"/>
              <a:t> olarak aile kuruluşu, aile hukuku, ekonomi vb. bakımlardan da </a:t>
            </a:r>
            <a:r>
              <a:rPr lang="tr-TR" dirty="0" err="1" smtClean="0"/>
              <a:t>totemci</a:t>
            </a:r>
            <a:r>
              <a:rPr lang="tr-TR" dirty="0" smtClean="0"/>
              <a:t> anlayışa uygun olması gerekir. Örneğin, </a:t>
            </a:r>
            <a:r>
              <a:rPr lang="tr-TR" dirty="0"/>
              <a:t>İ</a:t>
            </a:r>
            <a:r>
              <a:rPr lang="tr-TR" dirty="0" smtClean="0"/>
              <a:t>brahim </a:t>
            </a:r>
            <a:r>
              <a:rPr lang="tr-TR" dirty="0" err="1" smtClean="0"/>
              <a:t>Kafesoğlu</a:t>
            </a:r>
            <a:r>
              <a:rPr lang="tr-TR" dirty="0" smtClean="0"/>
              <a:t>, Türklerde kurdun saygıdeğer bir simge sayıldığını; fakat ona tapılmadığını, ayrıca </a:t>
            </a:r>
            <a:r>
              <a:rPr lang="tr-TR" dirty="0" err="1" smtClean="0"/>
              <a:t>totemci</a:t>
            </a:r>
            <a:r>
              <a:rPr lang="tr-TR" dirty="0" smtClean="0"/>
              <a:t> ailede ana hukukunun hakimidir. </a:t>
            </a:r>
          </a:p>
          <a:p>
            <a:pPr marL="0" indent="0" algn="just">
              <a:lnSpc>
                <a:spcPct val="170000"/>
              </a:lnSpc>
              <a:spcBef>
                <a:spcPts val="0"/>
              </a:spcBef>
              <a:buNone/>
            </a:pPr>
            <a:r>
              <a:rPr lang="tr-TR" dirty="0" smtClean="0"/>
              <a:t>	Oysa Türk ailesinin ataerkil bir yapıya sahip olduğunu vurgulamıştır. ( Tezcan, 1996). İbrahim </a:t>
            </a:r>
            <a:r>
              <a:rPr lang="tr-TR" dirty="0" err="1" smtClean="0"/>
              <a:t>Kafesoğlu</a:t>
            </a:r>
            <a:r>
              <a:rPr lang="tr-TR" dirty="0" smtClean="0"/>
              <a:t> Türklerde totem inanışının olmadığını ileri sürer. (</a:t>
            </a:r>
            <a:r>
              <a:rPr lang="tr-TR" dirty="0" err="1" smtClean="0"/>
              <a:t>Kafesoğlu</a:t>
            </a:r>
            <a:r>
              <a:rPr lang="tr-TR" dirty="0" smtClean="0"/>
              <a:t>, 2002)</a:t>
            </a:r>
          </a:p>
          <a:p>
            <a:endParaRPr lang="tr-TR" dirty="0"/>
          </a:p>
        </p:txBody>
      </p:sp>
    </p:spTree>
    <p:extLst>
      <p:ext uri="{BB962C8B-B14F-4D97-AF65-F5344CB8AC3E}">
        <p14:creationId xmlns:p14="http://schemas.microsoft.com/office/powerpoint/2010/main" val="39975163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908720"/>
          </a:xfrm>
        </p:spPr>
        <p:txBody>
          <a:bodyPr>
            <a:normAutofit fontScale="90000"/>
          </a:bodyPr>
          <a:lstStyle/>
          <a:p>
            <a:r>
              <a:rPr lang="tr-TR" dirty="0" smtClean="0"/>
              <a:t>a) Put </a:t>
            </a:r>
            <a:r>
              <a:rPr lang="tr-TR" dirty="0" err="1" smtClean="0"/>
              <a:t>Feşistler</a:t>
            </a:r>
            <a:r>
              <a:rPr lang="tr-TR" dirty="0" smtClean="0"/>
              <a:t> (Totem – Töz- Ongun)</a:t>
            </a:r>
            <a:endParaRPr lang="tr-TR" dirty="0"/>
          </a:p>
        </p:txBody>
      </p:sp>
      <p:sp>
        <p:nvSpPr>
          <p:cNvPr id="3" name="İçerik Yer Tutucusu 2"/>
          <p:cNvSpPr>
            <a:spLocks noGrp="1"/>
          </p:cNvSpPr>
          <p:nvPr>
            <p:ph idx="1"/>
          </p:nvPr>
        </p:nvSpPr>
        <p:spPr>
          <a:xfrm>
            <a:off x="107504" y="764704"/>
            <a:ext cx="8928992" cy="5361459"/>
          </a:xfrm>
        </p:spPr>
        <p:txBody>
          <a:bodyPr>
            <a:normAutofit fontScale="92500"/>
          </a:bodyPr>
          <a:lstStyle/>
          <a:p>
            <a:pPr marL="0" indent="0" algn="just">
              <a:lnSpc>
                <a:spcPct val="150000"/>
              </a:lnSpc>
              <a:spcBef>
                <a:spcPts val="0"/>
              </a:spcBef>
              <a:buNone/>
            </a:pPr>
            <a:r>
              <a:rPr lang="tr-TR" dirty="0" smtClean="0"/>
              <a:t>	</a:t>
            </a:r>
            <a:r>
              <a:rPr lang="tr-TR" dirty="0" smtClean="0">
                <a:solidFill>
                  <a:srgbClr val="FF0000"/>
                </a:solidFill>
              </a:rPr>
              <a:t>İçinde büyüsel gücün ya da cinin bulunduğuna inanılan taş, boynuz, pençe, post, deri, bez parçası, figür vb. gibi objelerden yararlanmak amacıyla yapılan çeşitli pratiklere </a:t>
            </a:r>
            <a:r>
              <a:rPr lang="tr-TR" b="1" dirty="0" smtClean="0">
                <a:solidFill>
                  <a:srgbClr val="FF0000"/>
                </a:solidFill>
              </a:rPr>
              <a:t>“fetişizm” </a:t>
            </a:r>
            <a:r>
              <a:rPr lang="tr-TR" dirty="0" smtClean="0">
                <a:solidFill>
                  <a:srgbClr val="FF0000"/>
                </a:solidFill>
              </a:rPr>
              <a:t>, söz konusu objelere de “</a:t>
            </a:r>
            <a:r>
              <a:rPr lang="tr-TR" b="1" dirty="0" smtClean="0">
                <a:solidFill>
                  <a:srgbClr val="FF0000"/>
                </a:solidFill>
              </a:rPr>
              <a:t>fetiş” </a:t>
            </a:r>
            <a:r>
              <a:rPr lang="tr-TR" dirty="0" smtClean="0"/>
              <a:t>denir. Sözcüğün kökeni Portekizce “</a:t>
            </a:r>
            <a:r>
              <a:rPr lang="tr-TR" dirty="0" err="1" smtClean="0"/>
              <a:t>feitiço</a:t>
            </a:r>
            <a:r>
              <a:rPr lang="tr-TR" dirty="0" smtClean="0"/>
              <a:t>” dan gelmektedir ve büyü, yapma şey, etkileyici güç anlamlarını taşımaktadır (Örnek, 1988:46).</a:t>
            </a:r>
          </a:p>
          <a:p>
            <a:endParaRPr lang="tr-TR" dirty="0"/>
          </a:p>
        </p:txBody>
      </p:sp>
    </p:spTree>
    <p:extLst>
      <p:ext uri="{BB962C8B-B14F-4D97-AF65-F5344CB8AC3E}">
        <p14:creationId xmlns:p14="http://schemas.microsoft.com/office/powerpoint/2010/main" val="32492497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8892480" cy="6858000"/>
          </a:xfrm>
        </p:spPr>
        <p:txBody>
          <a:bodyPr>
            <a:normAutofit fontScale="70000" lnSpcReduction="20000"/>
          </a:bodyPr>
          <a:lstStyle/>
          <a:p>
            <a:pPr marL="0" indent="0" algn="just">
              <a:lnSpc>
                <a:spcPct val="170000"/>
              </a:lnSpc>
              <a:spcBef>
                <a:spcPts val="0"/>
              </a:spcBef>
              <a:buNone/>
            </a:pPr>
            <a:r>
              <a:rPr lang="tr-TR" dirty="0" smtClean="0"/>
              <a:t>	Batı Afrika’nın dışında, en çok Kuzey Asya’ da görülen bu inanca göre bazı fetişler, hastaların iyileşmesine yardım ederlerken bazıları da kötülük getirirler. En ünlü fetişler çivili fetişlerdir. Farklı malzemelerden yapılan bir figürün her yanına çivi çakılır. Fetişlerin üzerine çivi çakılması farklı biçimlerde yorumlanmaktadır. Hastanın neresi ağrıyorsa fetişin orasına çivi çakarak benzeşmeye dayalı analoji büyüsü uygulama, fetişin içindeki cine ondan istenileni hatırlatma, fetişi güzelleştirme gibi (Örnek, 1988:46). Uraz, nazar değmesin diye taşların takılmasını, evlere diken ve sarımsak asılmasını, başa kurşun dökülmesini, siyah tavuk kanı ile muska yazılması, deve sidiği içirilerek büyü yapılması vb. olayları fetişizmin biraz değişikliğe uğramış pratikleri olarak yorumlamaktadır (Uraz, 1994:205).</a:t>
            </a:r>
            <a:endParaRPr lang="tr-TR" dirty="0"/>
          </a:p>
        </p:txBody>
      </p:sp>
    </p:spTree>
    <p:extLst>
      <p:ext uri="{BB962C8B-B14F-4D97-AF65-F5344CB8AC3E}">
        <p14:creationId xmlns:p14="http://schemas.microsoft.com/office/powerpoint/2010/main" val="2707390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lvl="0">
              <a:spcBef>
                <a:spcPts val="0"/>
              </a:spcBef>
            </a:pPr>
            <a:r>
              <a:rPr lang="tr-TR" sz="4800" dirty="0">
                <a:latin typeface="Corbel"/>
              </a:rPr>
              <a:t>İNANÇ</a:t>
            </a:r>
            <a:r>
              <a:rPr lang="tr-TR" sz="4800" dirty="0">
                <a:solidFill>
                  <a:srgbClr val="FFFF00"/>
                </a:solidFill>
                <a:latin typeface="Corbel"/>
              </a:rPr>
              <a:t/>
            </a:r>
            <a:br>
              <a:rPr lang="tr-TR" sz="4800" dirty="0">
                <a:solidFill>
                  <a:srgbClr val="FFFF00"/>
                </a:solidFill>
                <a:latin typeface="Corbel"/>
              </a:rPr>
            </a:br>
            <a:endParaRPr lang="tr-TR" dirty="0"/>
          </a:p>
        </p:txBody>
      </p:sp>
      <p:sp>
        <p:nvSpPr>
          <p:cNvPr id="3" name="İçerik Yer Tutucusu 2"/>
          <p:cNvSpPr>
            <a:spLocks noGrp="1"/>
          </p:cNvSpPr>
          <p:nvPr>
            <p:ph idx="1"/>
          </p:nvPr>
        </p:nvSpPr>
        <p:spPr>
          <a:xfrm>
            <a:off x="0" y="836712"/>
            <a:ext cx="9144000" cy="6021288"/>
          </a:xfrm>
        </p:spPr>
        <p:txBody>
          <a:bodyPr>
            <a:normAutofit/>
          </a:bodyPr>
          <a:lstStyle/>
          <a:p>
            <a:pPr marL="0" lvl="0" indent="0" algn="just">
              <a:lnSpc>
                <a:spcPct val="150000"/>
              </a:lnSpc>
              <a:spcBef>
                <a:spcPts val="0"/>
              </a:spcBef>
              <a:buNone/>
            </a:pPr>
            <a:r>
              <a:rPr lang="tr-TR" sz="2000" dirty="0" smtClean="0">
                <a:solidFill>
                  <a:prstClr val="black"/>
                </a:solidFill>
                <a:latin typeface="Calibri" panose="020F0502020204030204" pitchFamily="34" charset="0"/>
              </a:rPr>
              <a:t>İnanç  </a:t>
            </a:r>
            <a:r>
              <a:rPr lang="tr-TR" sz="2000" dirty="0">
                <a:solidFill>
                  <a:prstClr val="black"/>
                </a:solidFill>
                <a:latin typeface="Calibri" panose="020F0502020204030204" pitchFamily="34" charset="0"/>
              </a:rPr>
              <a:t>sözcüğüne kaynakların farklı tanımlar yaptığını görmekteyiz. </a:t>
            </a:r>
            <a:r>
              <a:rPr lang="tr-TR" sz="2000" dirty="0">
                <a:solidFill>
                  <a:srgbClr val="FF0000"/>
                </a:solidFill>
                <a:latin typeface="Calibri" panose="020F0502020204030204" pitchFamily="34" charset="0"/>
              </a:rPr>
              <a:t>«</a:t>
            </a:r>
            <a:r>
              <a:rPr lang="tr-TR" sz="2000" b="1" dirty="0">
                <a:solidFill>
                  <a:srgbClr val="FF0000"/>
                </a:solidFill>
                <a:latin typeface="Calibri" panose="020F0502020204030204" pitchFamily="34" charset="0"/>
              </a:rPr>
              <a:t>İnanç bir şeyi güvenle doğru sayma tutumudur.</a:t>
            </a:r>
            <a:r>
              <a:rPr lang="tr-TR" sz="2000" dirty="0">
                <a:solidFill>
                  <a:srgbClr val="FF0000"/>
                </a:solidFill>
                <a:latin typeface="Calibri" panose="020F0502020204030204" pitchFamily="34" charset="0"/>
              </a:rPr>
              <a:t> </a:t>
            </a:r>
            <a:r>
              <a:rPr lang="tr-TR" sz="2000" dirty="0">
                <a:solidFill>
                  <a:prstClr val="black"/>
                </a:solidFill>
                <a:latin typeface="Calibri" panose="020F0502020204030204" pitchFamily="34" charset="0"/>
              </a:rPr>
              <a:t>Buna göre, yeterince gerekçesi bulunmayan, kesin olmayan bir şeyi doğru sayma, akıl yoluyla genel geçer bir doğrulama yapmadan başkasının tanıklığı üzerine kurulmuş kanıtları, bir kuşku olmaksızın onaylamadır.»</a:t>
            </a:r>
          </a:p>
          <a:p>
            <a:pPr marL="0" lvl="0" indent="0" algn="just">
              <a:lnSpc>
                <a:spcPct val="150000"/>
              </a:lnSpc>
              <a:spcBef>
                <a:spcPts val="0"/>
              </a:spcBef>
              <a:buNone/>
            </a:pPr>
            <a:r>
              <a:rPr lang="tr-TR" sz="2000" dirty="0">
                <a:solidFill>
                  <a:prstClr val="black"/>
                </a:solidFill>
                <a:latin typeface="Calibri" panose="020F0502020204030204" pitchFamily="34" charset="0"/>
              </a:rPr>
              <a:t> İnanç, bir düşünceye bağlı bulunma, Tanrıya, bir dine inanma, iman, birine duyulan güven, itimat, inanma duygusu, inanılan şey, görüş ve </a:t>
            </a:r>
            <a:r>
              <a:rPr lang="tr-TR" sz="2000" dirty="0" err="1">
                <a:solidFill>
                  <a:prstClr val="black"/>
                </a:solidFill>
                <a:latin typeface="Calibri" panose="020F0502020204030204" pitchFamily="34" charset="0"/>
              </a:rPr>
              <a:t>öğreti”dir</a:t>
            </a:r>
            <a:r>
              <a:rPr lang="tr-TR" sz="2000" dirty="0">
                <a:solidFill>
                  <a:prstClr val="black"/>
                </a:solidFill>
                <a:latin typeface="Calibri" panose="020F0502020204030204" pitchFamily="34" charset="0"/>
              </a:rPr>
              <a:t>. </a:t>
            </a:r>
          </a:p>
          <a:p>
            <a:pPr marL="0" lvl="0" indent="0" algn="just">
              <a:lnSpc>
                <a:spcPct val="150000"/>
              </a:lnSpc>
              <a:spcBef>
                <a:spcPts val="0"/>
              </a:spcBef>
              <a:buNone/>
            </a:pPr>
            <a:r>
              <a:rPr lang="tr-TR" sz="2000" dirty="0">
                <a:solidFill>
                  <a:prstClr val="black"/>
                </a:solidFill>
                <a:latin typeface="Calibri" panose="020F0502020204030204" pitchFamily="34" charset="0"/>
              </a:rPr>
              <a:t>«Din ve inanç kavramları birbirinden farklıdır. Ayrıca, </a:t>
            </a:r>
            <a:r>
              <a:rPr lang="tr-TR" sz="2000" b="1" dirty="0">
                <a:solidFill>
                  <a:srgbClr val="FF0000"/>
                </a:solidFill>
                <a:latin typeface="Calibri" panose="020F0502020204030204" pitchFamily="34" charset="0"/>
              </a:rPr>
              <a:t>din</a:t>
            </a:r>
            <a:r>
              <a:rPr lang="tr-TR" sz="2000" b="1" dirty="0">
                <a:solidFill>
                  <a:prstClr val="black"/>
                </a:solidFill>
                <a:latin typeface="Calibri" panose="020F0502020204030204" pitchFamily="34" charset="0"/>
              </a:rPr>
              <a:t> </a:t>
            </a:r>
            <a:r>
              <a:rPr lang="tr-TR" sz="2000" dirty="0">
                <a:solidFill>
                  <a:prstClr val="black"/>
                </a:solidFill>
                <a:latin typeface="Calibri" panose="020F0502020204030204" pitchFamily="34" charset="0"/>
              </a:rPr>
              <a:t>denen toplumsal kurum </a:t>
            </a:r>
            <a:r>
              <a:rPr lang="tr-TR" sz="2000" b="1" dirty="0">
                <a:solidFill>
                  <a:srgbClr val="FF0000"/>
                </a:solidFill>
                <a:latin typeface="Calibri" panose="020F0502020204030204" pitchFamily="34" charset="0"/>
              </a:rPr>
              <a:t>inanç ve tapınma adlı iki bölümden oluşur</a:t>
            </a:r>
            <a:r>
              <a:rPr lang="tr-TR" sz="2000" dirty="0">
                <a:solidFill>
                  <a:srgbClr val="FF0000"/>
                </a:solidFill>
                <a:latin typeface="Calibri" panose="020F0502020204030204" pitchFamily="34" charset="0"/>
              </a:rPr>
              <a:t>. </a:t>
            </a:r>
            <a:r>
              <a:rPr lang="tr-TR" sz="2000" dirty="0">
                <a:solidFill>
                  <a:prstClr val="black"/>
                </a:solidFill>
                <a:latin typeface="Calibri" panose="020F0502020204030204" pitchFamily="34" charset="0"/>
              </a:rPr>
              <a:t>Her iki bölümün temelinde de </a:t>
            </a:r>
            <a:r>
              <a:rPr lang="tr-TR" sz="2000" b="1" dirty="0">
                <a:solidFill>
                  <a:srgbClr val="FF0000"/>
                </a:solidFill>
                <a:latin typeface="Calibri" panose="020F0502020204030204" pitchFamily="34" charset="0"/>
              </a:rPr>
              <a:t>kutsallık ve yasak </a:t>
            </a:r>
            <a:r>
              <a:rPr lang="tr-TR" sz="2000" dirty="0">
                <a:solidFill>
                  <a:prstClr val="black"/>
                </a:solidFill>
                <a:latin typeface="Calibri" panose="020F0502020204030204" pitchFamily="34" charset="0"/>
              </a:rPr>
              <a:t>kavramları yatar.»</a:t>
            </a:r>
          </a:p>
          <a:p>
            <a:pPr marL="0" lvl="0" indent="0" algn="just">
              <a:lnSpc>
                <a:spcPct val="150000"/>
              </a:lnSpc>
              <a:spcBef>
                <a:spcPts val="0"/>
              </a:spcBef>
              <a:buNone/>
            </a:pPr>
            <a:r>
              <a:rPr lang="tr-TR" sz="2000" dirty="0">
                <a:solidFill>
                  <a:prstClr val="black"/>
                </a:solidFill>
                <a:latin typeface="Calibri" panose="020F0502020204030204" pitchFamily="34" charset="0"/>
              </a:rPr>
              <a:t>İnanç, </a:t>
            </a:r>
            <a:r>
              <a:rPr lang="tr-TR" sz="2000" b="1" dirty="0">
                <a:solidFill>
                  <a:srgbClr val="FF0000"/>
                </a:solidFill>
                <a:latin typeface="Calibri" panose="020F0502020204030204" pitchFamily="34" charset="0"/>
              </a:rPr>
              <a:t>topluluklara millet olma özelliği kazandıran ve kültür kavramını meydana</a:t>
            </a:r>
            <a:r>
              <a:rPr lang="tr-TR" sz="2000" dirty="0">
                <a:solidFill>
                  <a:srgbClr val="FF0000"/>
                </a:solidFill>
                <a:latin typeface="Calibri" panose="020F0502020204030204" pitchFamily="34" charset="0"/>
              </a:rPr>
              <a:t> </a:t>
            </a:r>
            <a:r>
              <a:rPr lang="tr-TR" sz="2000" dirty="0">
                <a:solidFill>
                  <a:prstClr val="black"/>
                </a:solidFill>
                <a:latin typeface="Calibri" panose="020F0502020204030204" pitchFamily="34" charset="0"/>
              </a:rPr>
              <a:t>getiren önemli bir unsurdur. </a:t>
            </a:r>
          </a:p>
          <a:p>
            <a:endParaRPr lang="tr-TR" dirty="0"/>
          </a:p>
        </p:txBody>
      </p:sp>
    </p:spTree>
    <p:extLst>
      <p:ext uri="{BB962C8B-B14F-4D97-AF65-F5344CB8AC3E}">
        <p14:creationId xmlns:p14="http://schemas.microsoft.com/office/powerpoint/2010/main" val="33571980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7029400"/>
          </a:xfrm>
        </p:spPr>
        <p:txBody>
          <a:bodyPr>
            <a:normAutofit fontScale="55000" lnSpcReduction="20000"/>
          </a:bodyPr>
          <a:lstStyle/>
          <a:p>
            <a:pPr marL="0" indent="0" algn="just">
              <a:lnSpc>
                <a:spcPct val="170000"/>
              </a:lnSpc>
              <a:spcBef>
                <a:spcPts val="0"/>
              </a:spcBef>
              <a:buNone/>
            </a:pPr>
            <a:r>
              <a:rPr lang="tr-TR" sz="3800" b="0" i="0" dirty="0" smtClean="0">
                <a:solidFill>
                  <a:srgbClr val="333333"/>
                </a:solidFill>
                <a:effectLst/>
                <a:latin typeface="Times New Roman" panose="02020603050405020304" pitchFamily="18" charset="0"/>
                <a:cs typeface="Times New Roman" panose="02020603050405020304" pitchFamily="18" charset="0"/>
              </a:rPr>
              <a:t>	</a:t>
            </a:r>
            <a:r>
              <a:rPr lang="tr-TR" sz="4000" b="0" i="0" dirty="0" smtClean="0">
                <a:solidFill>
                  <a:srgbClr val="333333"/>
                </a:solidFill>
                <a:effectLst/>
                <a:latin typeface="Times New Roman" panose="02020603050405020304" pitchFamily="18" charset="0"/>
                <a:cs typeface="Times New Roman" panose="02020603050405020304" pitchFamily="18" charset="0"/>
              </a:rPr>
              <a:t>Türklerde her boyun bir kutsal hayvanı olduğu ve buna “ongun-töz” denildiği bilinmektedir. Oğuz’un oğullarından her birinin kendisine bağlı Türk boylarınca birer ongunu olduğu kaynaklarca da kabul edilmektedir. Bu boyların ongunları avcı kuşlardır. Yalnızca Bağ Han’ın ongunu </a:t>
            </a:r>
            <a:r>
              <a:rPr lang="tr-TR" sz="4000" b="0" i="0" dirty="0" smtClean="0">
                <a:solidFill>
                  <a:srgbClr val="FF0000"/>
                </a:solidFill>
                <a:effectLst/>
                <a:latin typeface="Times New Roman" panose="02020603050405020304" pitchFamily="18" charset="0"/>
                <a:cs typeface="Times New Roman" panose="02020603050405020304" pitchFamily="18" charset="0"/>
              </a:rPr>
              <a:t>ün kuş</a:t>
            </a:r>
            <a:r>
              <a:rPr lang="tr-TR" sz="4000" b="0" i="0" dirty="0" smtClean="0">
                <a:solidFill>
                  <a:srgbClr val="333333"/>
                </a:solidFill>
                <a:effectLst/>
                <a:latin typeface="Times New Roman" panose="02020603050405020304" pitchFamily="18" charset="0"/>
                <a:cs typeface="Times New Roman" panose="02020603050405020304" pitchFamily="18" charset="0"/>
              </a:rPr>
              <a:t> ile gösterilmektedir</a:t>
            </a:r>
            <a:r>
              <a:rPr lang="tr-TR" sz="4000" b="0" i="0" dirty="0" smtClean="0">
                <a:solidFill>
                  <a:srgbClr val="FF0000"/>
                </a:solidFill>
                <a:effectLst/>
                <a:latin typeface="Times New Roman" panose="02020603050405020304" pitchFamily="18" charset="0"/>
                <a:cs typeface="Times New Roman" panose="02020603050405020304" pitchFamily="18" charset="0"/>
              </a:rPr>
              <a:t>. Ongun sayılan hayvanlara büyük saygı gösterilmekte, eti yenilmemekte, ok atılmamakta ve incitilmemektedir</a:t>
            </a:r>
            <a:r>
              <a:rPr lang="tr-TR" sz="4000" b="0" i="0" dirty="0" smtClean="0">
                <a:solidFill>
                  <a:srgbClr val="333333"/>
                </a:solidFill>
                <a:effectLst/>
                <a:latin typeface="Times New Roman" panose="02020603050405020304" pitchFamily="18" charset="0"/>
                <a:cs typeface="Times New Roman" panose="02020603050405020304" pitchFamily="18" charset="0"/>
              </a:rPr>
              <a:t>. Moğollar ve bir kısım Türklerin, keçeden tanrı resimleri yaptıkları bunlara ongun dedikleri, bu resimleri evlerinin duvarına astıkları, önlerinde ibadet ettikleri ve ağızlarına yemeklerinin ilk lokmasını koydukları dikkat çekicidir. Uraz, totem ile ongun arasındaki farkın, boyların totemlerinin adını aldığı ve o boy içinde birbirleriyle evlenmediklerini, ongun için bu şartın olmadığı biçiminde özetlemektedir (Uraz, 1994:203). </a:t>
            </a:r>
            <a:endParaRPr lang="tr-TR" b="0" i="0" dirty="0" smtClean="0">
              <a:solidFill>
                <a:srgbClr val="333333"/>
              </a:solidFill>
              <a:effectLst/>
              <a:latin typeface="Arial"/>
            </a:endParaRPr>
          </a:p>
          <a:p>
            <a:endParaRPr lang="tr-TR" dirty="0"/>
          </a:p>
        </p:txBody>
      </p:sp>
    </p:spTree>
    <p:extLst>
      <p:ext uri="{BB962C8B-B14F-4D97-AF65-F5344CB8AC3E}">
        <p14:creationId xmlns:p14="http://schemas.microsoft.com/office/powerpoint/2010/main" val="39229236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144000" cy="6840760"/>
          </a:xfrm>
        </p:spPr>
        <p:txBody>
          <a:bodyPr/>
          <a:lstStyle/>
          <a:p>
            <a:pPr marL="0" lvl="0" indent="0" algn="just">
              <a:lnSpc>
                <a:spcPct val="150000"/>
              </a:lnSpc>
              <a:spcBef>
                <a:spcPts val="0"/>
              </a:spcBef>
              <a:buNone/>
            </a:pPr>
            <a:r>
              <a:rPr lang="tr-TR" sz="1800" dirty="0" smtClean="0">
                <a:solidFill>
                  <a:srgbClr val="333333"/>
                </a:solidFill>
                <a:latin typeface="Arial" panose="020B0604020202020204" pitchFamily="34" charset="0"/>
                <a:cs typeface="Arial" panose="020B0604020202020204" pitchFamily="34" charset="0"/>
              </a:rPr>
              <a:t>	</a:t>
            </a:r>
            <a:r>
              <a:rPr lang="tr-TR" sz="1800" dirty="0" err="1">
                <a:solidFill>
                  <a:srgbClr val="333333"/>
                </a:solidFill>
                <a:latin typeface="Arial" panose="020B0604020202020204" pitchFamily="34" charset="0"/>
                <a:cs typeface="Arial" panose="020B0604020202020204" pitchFamily="34" charset="0"/>
              </a:rPr>
              <a:t>Ongon</a:t>
            </a:r>
            <a:r>
              <a:rPr lang="tr-TR" sz="1800" dirty="0">
                <a:solidFill>
                  <a:srgbClr val="333333"/>
                </a:solidFill>
                <a:latin typeface="Arial" panose="020B0604020202020204" pitchFamily="34" charset="0"/>
                <a:cs typeface="Arial" panose="020B0604020202020204" pitchFamily="34" charset="0"/>
              </a:rPr>
              <a:t> ya da töz veya </a:t>
            </a:r>
            <a:r>
              <a:rPr lang="tr-TR" sz="1800" dirty="0" err="1">
                <a:solidFill>
                  <a:srgbClr val="333333"/>
                </a:solidFill>
                <a:latin typeface="Arial" panose="020B0604020202020204" pitchFamily="34" charset="0"/>
                <a:cs typeface="Arial" panose="020B0604020202020204" pitchFamily="34" charset="0"/>
              </a:rPr>
              <a:t>tösler</a:t>
            </a:r>
            <a:r>
              <a:rPr lang="tr-TR" sz="1800" dirty="0">
                <a:solidFill>
                  <a:srgbClr val="333333"/>
                </a:solidFill>
                <a:latin typeface="Arial" panose="020B0604020202020204" pitchFamily="34" charset="0"/>
                <a:cs typeface="Arial" panose="020B0604020202020204" pitchFamily="34" charset="0"/>
              </a:rPr>
              <a:t> Türklerde genellikle tavşan, ayı, kartal, sincap vd. gibi </a:t>
            </a:r>
            <a:r>
              <a:rPr lang="tr-TR" sz="1800" dirty="0" err="1">
                <a:solidFill>
                  <a:srgbClr val="333333"/>
                </a:solidFill>
                <a:latin typeface="Arial" panose="020B0604020202020204" pitchFamily="34" charset="0"/>
                <a:cs typeface="Arial" panose="020B0604020202020204" pitchFamily="34" charset="0"/>
              </a:rPr>
              <a:t>zoomorf</a:t>
            </a:r>
            <a:r>
              <a:rPr lang="tr-TR" sz="1800" dirty="0">
                <a:solidFill>
                  <a:srgbClr val="333333"/>
                </a:solidFill>
                <a:latin typeface="Arial" panose="020B0604020202020204" pitchFamily="34" charset="0"/>
                <a:cs typeface="Arial" panose="020B0604020202020204" pitchFamily="34" charset="0"/>
              </a:rPr>
              <a:t> şekiller altında tasavvur edilmiş olup, "</a:t>
            </a:r>
            <a:r>
              <a:rPr lang="tr-TR" sz="1800" dirty="0" err="1">
                <a:solidFill>
                  <a:srgbClr val="333333"/>
                </a:solidFill>
                <a:latin typeface="Arial" panose="020B0604020202020204" pitchFamily="34" charset="0"/>
                <a:cs typeface="Arial" panose="020B0604020202020204" pitchFamily="34" charset="0"/>
              </a:rPr>
              <a:t>tilik</a:t>
            </a:r>
            <a:r>
              <a:rPr lang="tr-TR" sz="1800" dirty="0">
                <a:solidFill>
                  <a:srgbClr val="333333"/>
                </a:solidFill>
                <a:latin typeface="Arial" panose="020B0604020202020204" pitchFamily="34" charset="0"/>
                <a:cs typeface="Arial" panose="020B0604020202020204" pitchFamily="34" charset="0"/>
              </a:rPr>
              <a:t>", "kozan", "aba", "</a:t>
            </a:r>
            <a:r>
              <a:rPr lang="tr-TR" sz="1800" dirty="0" err="1">
                <a:solidFill>
                  <a:srgbClr val="333333"/>
                </a:solidFill>
                <a:latin typeface="Arial" panose="020B0604020202020204" pitchFamily="34" charset="0"/>
                <a:cs typeface="Arial" panose="020B0604020202020204" pitchFamily="34" charset="0"/>
              </a:rPr>
              <a:t>bürküt</a:t>
            </a:r>
            <a:r>
              <a:rPr lang="tr-TR" sz="1800" dirty="0">
                <a:solidFill>
                  <a:srgbClr val="333333"/>
                </a:solidFill>
                <a:latin typeface="Arial" panose="020B0604020202020204" pitchFamily="34" charset="0"/>
                <a:cs typeface="Arial" panose="020B0604020202020204" pitchFamily="34" charset="0"/>
              </a:rPr>
              <a:t>", "</a:t>
            </a:r>
            <a:r>
              <a:rPr lang="tr-TR" sz="1800" dirty="0" err="1">
                <a:solidFill>
                  <a:srgbClr val="333333"/>
                </a:solidFill>
                <a:latin typeface="Arial" panose="020B0604020202020204" pitchFamily="34" charset="0"/>
                <a:cs typeface="Arial" panose="020B0604020202020204" pitchFamily="34" charset="0"/>
              </a:rPr>
              <a:t>tiyin</a:t>
            </a:r>
            <a:r>
              <a:rPr lang="tr-TR" sz="1800" dirty="0">
                <a:solidFill>
                  <a:srgbClr val="333333"/>
                </a:solidFill>
                <a:latin typeface="Arial" panose="020B0604020202020204" pitchFamily="34" charset="0"/>
                <a:cs typeface="Arial" panose="020B0604020202020204" pitchFamily="34" charset="0"/>
              </a:rPr>
              <a:t>" gibi isimlerle anılırdı. Türklerde, yıldızlarla ilgili tasavvurlara bağlı olarak, hayvanlarla temsil edilmeleri suretiyle, 12 Hayvanlı Türk Takvimi oluşmuştur. Bu hayvanlar sıçan (fare), </a:t>
            </a:r>
            <a:r>
              <a:rPr lang="tr-TR" sz="1800" dirty="0" err="1">
                <a:solidFill>
                  <a:srgbClr val="333333"/>
                </a:solidFill>
                <a:latin typeface="Arial" panose="020B0604020202020204" pitchFamily="34" charset="0"/>
                <a:cs typeface="Arial" panose="020B0604020202020204" pitchFamily="34" charset="0"/>
              </a:rPr>
              <a:t>ud</a:t>
            </a:r>
            <a:r>
              <a:rPr lang="tr-TR" sz="1800" dirty="0">
                <a:solidFill>
                  <a:srgbClr val="333333"/>
                </a:solidFill>
                <a:latin typeface="Arial" panose="020B0604020202020204" pitchFamily="34" charset="0"/>
                <a:cs typeface="Arial" panose="020B0604020202020204" pitchFamily="34" charset="0"/>
              </a:rPr>
              <a:t> (inek), pars, </a:t>
            </a:r>
            <a:r>
              <a:rPr lang="tr-TR" sz="1800" dirty="0" err="1">
                <a:solidFill>
                  <a:srgbClr val="333333"/>
                </a:solidFill>
                <a:latin typeface="Arial" panose="020B0604020202020204" pitchFamily="34" charset="0"/>
                <a:cs typeface="Arial" panose="020B0604020202020204" pitchFamily="34" charset="0"/>
              </a:rPr>
              <a:t>tavuşgan</a:t>
            </a:r>
            <a:r>
              <a:rPr lang="tr-TR" sz="1800" dirty="0">
                <a:solidFill>
                  <a:srgbClr val="333333"/>
                </a:solidFill>
                <a:latin typeface="Arial" panose="020B0604020202020204" pitchFamily="34" charset="0"/>
                <a:cs typeface="Arial" panose="020B0604020202020204" pitchFamily="34" charset="0"/>
              </a:rPr>
              <a:t> (tavşan), it</a:t>
            </a:r>
            <a:r>
              <a:rPr lang="tr-TR" sz="1800" dirty="0">
                <a:solidFill>
                  <a:prstClr val="black"/>
                </a:solidFill>
                <a:latin typeface="Arial" panose="020B0604020202020204" pitchFamily="34" charset="0"/>
                <a:cs typeface="Arial" panose="020B0604020202020204" pitchFamily="34" charset="0"/>
              </a:rPr>
              <a:t> </a:t>
            </a:r>
            <a:r>
              <a:rPr lang="tr-TR" sz="1800" dirty="0">
                <a:solidFill>
                  <a:srgbClr val="333333"/>
                </a:solidFill>
                <a:latin typeface="Arial" panose="020B0604020202020204" pitchFamily="34" charset="0"/>
                <a:cs typeface="Arial" panose="020B0604020202020204" pitchFamily="34" charset="0"/>
              </a:rPr>
              <a:t>(köpek) ve </a:t>
            </a:r>
            <a:r>
              <a:rPr lang="tr-TR" sz="1800" dirty="0" err="1">
                <a:solidFill>
                  <a:srgbClr val="333333"/>
                </a:solidFill>
                <a:latin typeface="Arial" panose="020B0604020202020204" pitchFamily="34" charset="0"/>
                <a:cs typeface="Arial" panose="020B0604020202020204" pitchFamily="34" charset="0"/>
              </a:rPr>
              <a:t>tonguz</a:t>
            </a:r>
            <a:r>
              <a:rPr lang="tr-TR" sz="1800" dirty="0">
                <a:solidFill>
                  <a:srgbClr val="333333"/>
                </a:solidFill>
                <a:latin typeface="Arial" panose="020B0604020202020204" pitchFamily="34" charset="0"/>
                <a:cs typeface="Arial" panose="020B0604020202020204" pitchFamily="34" charset="0"/>
              </a:rPr>
              <a:t> (domuz)dur (Turan,1994:25).</a:t>
            </a:r>
          </a:p>
          <a:p>
            <a:pPr marL="0" lvl="0" indent="0" algn="just">
              <a:lnSpc>
                <a:spcPct val="150000"/>
              </a:lnSpc>
              <a:spcBef>
                <a:spcPts val="0"/>
              </a:spcBef>
              <a:buNone/>
            </a:pPr>
            <a:r>
              <a:rPr lang="tr-TR" sz="1800" dirty="0">
                <a:solidFill>
                  <a:srgbClr val="333333"/>
                </a:solidFill>
                <a:latin typeface="Arial" panose="020B0604020202020204" pitchFamily="34" charset="0"/>
                <a:cs typeface="Arial" panose="020B0604020202020204" pitchFamily="34" charset="0"/>
              </a:rPr>
              <a:t>	</a:t>
            </a:r>
          </a:p>
          <a:p>
            <a:pPr marL="0" lvl="0" indent="0" algn="just">
              <a:lnSpc>
                <a:spcPct val="150000"/>
              </a:lnSpc>
              <a:spcBef>
                <a:spcPts val="0"/>
              </a:spcBef>
              <a:buNone/>
            </a:pPr>
            <a:r>
              <a:rPr lang="tr-TR" sz="1800" dirty="0" smtClean="0">
                <a:solidFill>
                  <a:srgbClr val="333333"/>
                </a:solidFill>
                <a:latin typeface="Arial" panose="020B0604020202020204" pitchFamily="34" charset="0"/>
                <a:cs typeface="Arial" panose="020B0604020202020204" pitchFamily="34" charset="0"/>
              </a:rPr>
              <a:t>	Türklerde </a:t>
            </a:r>
            <a:r>
              <a:rPr lang="tr-TR" sz="1800" dirty="0">
                <a:solidFill>
                  <a:srgbClr val="333333"/>
                </a:solidFill>
                <a:latin typeface="Arial" panose="020B0604020202020204" pitchFamily="34" charset="0"/>
                <a:cs typeface="Arial" panose="020B0604020202020204" pitchFamily="34" charset="0"/>
              </a:rPr>
              <a:t>atalar kültü problemi bizi tözler konusunda menşe efsanesine götürmektedir. </a:t>
            </a:r>
            <a:r>
              <a:rPr lang="tr-TR" sz="1800" dirty="0" err="1">
                <a:solidFill>
                  <a:srgbClr val="333333"/>
                </a:solidFill>
                <a:latin typeface="Arial" panose="020B0604020202020204" pitchFamily="34" charset="0"/>
                <a:cs typeface="Arial" panose="020B0604020202020204" pitchFamily="34" charset="0"/>
              </a:rPr>
              <a:t>Gumilev</a:t>
            </a:r>
            <a:r>
              <a:rPr lang="tr-TR" sz="1800" dirty="0">
                <a:solidFill>
                  <a:srgbClr val="333333"/>
                </a:solidFill>
                <a:latin typeface="Arial" panose="020B0604020202020204" pitchFamily="34" charset="0"/>
                <a:cs typeface="Arial" panose="020B0604020202020204" pitchFamily="34" charset="0"/>
              </a:rPr>
              <a:t>, Türklerde atalar kültünün en büyük delili olarak </a:t>
            </a:r>
            <a:r>
              <a:rPr lang="tr-TR" sz="1800" dirty="0" err="1">
                <a:solidFill>
                  <a:srgbClr val="333333"/>
                </a:solidFill>
                <a:latin typeface="Arial" panose="020B0604020202020204" pitchFamily="34" charset="0"/>
                <a:cs typeface="Arial" panose="020B0604020202020204" pitchFamily="34" charset="0"/>
              </a:rPr>
              <a:t>Bozkurta</a:t>
            </a:r>
            <a:r>
              <a:rPr lang="tr-TR" sz="1800" dirty="0">
                <a:solidFill>
                  <a:srgbClr val="333333"/>
                </a:solidFill>
                <a:latin typeface="Arial" panose="020B0604020202020204" pitchFamily="34" charset="0"/>
                <a:cs typeface="Arial" panose="020B0604020202020204" pitchFamily="34" charset="0"/>
              </a:rPr>
              <a:t> duyulan saygıyı göstermekte; </a:t>
            </a:r>
            <a:r>
              <a:rPr lang="tr-TR" sz="1800" dirty="0" err="1">
                <a:solidFill>
                  <a:srgbClr val="333333"/>
                </a:solidFill>
                <a:latin typeface="Arial" panose="020B0604020202020204" pitchFamily="34" charset="0"/>
                <a:cs typeface="Arial" panose="020B0604020202020204" pitchFamily="34" charset="0"/>
              </a:rPr>
              <a:t>hattâ</a:t>
            </a:r>
            <a:r>
              <a:rPr lang="tr-TR" sz="1800" dirty="0">
                <a:solidFill>
                  <a:srgbClr val="333333"/>
                </a:solidFill>
                <a:latin typeface="Arial" panose="020B0604020202020204" pitchFamily="34" charset="0"/>
                <a:cs typeface="Arial" panose="020B0604020202020204" pitchFamily="34" charset="0"/>
              </a:rPr>
              <a:t> bütün Türk hükümdarlarının kendilerini Asine=Asena soyuna bağlamak istemelerini bunun en büyük delili olarak görmektedir (Gumilev,1999:122). Göktürkler, kurt menşe efsanesine bağlı olarak, büyük dinî törenlerini, demircilikte uğraştıkları Altay dağlarının bir vadisinde, beylerin ve asillerin katılımıyla yapılıyorlardı.</a:t>
            </a:r>
          </a:p>
          <a:p>
            <a:endParaRPr lang="tr-TR" dirty="0"/>
          </a:p>
        </p:txBody>
      </p:sp>
    </p:spTree>
    <p:extLst>
      <p:ext uri="{BB962C8B-B14F-4D97-AF65-F5344CB8AC3E}">
        <p14:creationId xmlns:p14="http://schemas.microsoft.com/office/powerpoint/2010/main" val="13975147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741368"/>
          </a:xfrm>
        </p:spPr>
        <p:txBody>
          <a:bodyPr/>
          <a:lstStyle/>
          <a:p>
            <a:pPr marL="0" lvl="0" indent="0" algn="just">
              <a:lnSpc>
                <a:spcPct val="150000"/>
              </a:lnSpc>
              <a:spcBef>
                <a:spcPts val="0"/>
              </a:spcBef>
              <a:buNone/>
            </a:pPr>
            <a:r>
              <a:rPr lang="tr-TR" sz="1700" dirty="0" smtClean="0">
                <a:solidFill>
                  <a:srgbClr val="333333"/>
                </a:solidFill>
                <a:latin typeface="Times New Roman" panose="02020603050405020304" pitchFamily="18" charset="0"/>
                <a:cs typeface="Times New Roman" panose="02020603050405020304" pitchFamily="18" charset="0"/>
              </a:rPr>
              <a:t>	Atalar </a:t>
            </a:r>
            <a:r>
              <a:rPr lang="tr-TR" sz="1700" dirty="0">
                <a:solidFill>
                  <a:srgbClr val="333333"/>
                </a:solidFill>
                <a:latin typeface="Times New Roman" panose="02020603050405020304" pitchFamily="18" charset="0"/>
                <a:cs typeface="Times New Roman" panose="02020603050405020304" pitchFamily="18" charset="0"/>
              </a:rPr>
              <a:t>kültü ile ilgili olarak, Türklerde ataların tasvirlerinin yapılıp saklandığına dair kayıtlar vardır. Gerçekten de, Orta Asya Türkleri arasında </a:t>
            </a:r>
            <a:r>
              <a:rPr lang="tr-TR" sz="1700" dirty="0" smtClean="0">
                <a:solidFill>
                  <a:srgbClr val="333333"/>
                </a:solidFill>
                <a:latin typeface="Times New Roman" panose="02020603050405020304" pitchFamily="18" charset="0"/>
                <a:cs typeface="Times New Roman" panose="02020603050405020304" pitchFamily="18" charset="0"/>
              </a:rPr>
              <a:t>görülen </a:t>
            </a:r>
            <a:r>
              <a:rPr lang="tr-TR" sz="1700" dirty="0">
                <a:solidFill>
                  <a:srgbClr val="333333"/>
                </a:solidFill>
                <a:latin typeface="Times New Roman" panose="02020603050405020304" pitchFamily="18" charset="0"/>
                <a:cs typeface="Times New Roman" panose="02020603050405020304" pitchFamily="18" charset="0"/>
              </a:rPr>
              <a:t>ve bazıları keçeden, paçavradan, kayın ağacı kabuğundan, bazıları da hayvan derilerinden yapılan sembollere Altaylılar “töz” Yakutlar “</a:t>
            </a:r>
            <a:r>
              <a:rPr lang="tr-TR" sz="1700" dirty="0" err="1">
                <a:solidFill>
                  <a:srgbClr val="333333"/>
                </a:solidFill>
                <a:latin typeface="Times New Roman" panose="02020603050405020304" pitchFamily="18" charset="0"/>
                <a:cs typeface="Times New Roman" panose="02020603050405020304" pitchFamily="18" charset="0"/>
              </a:rPr>
              <a:t>tangara</a:t>
            </a:r>
            <a:r>
              <a:rPr lang="tr-TR" sz="1700" dirty="0">
                <a:solidFill>
                  <a:srgbClr val="333333"/>
                </a:solidFill>
                <a:latin typeface="Times New Roman" panose="02020603050405020304" pitchFamily="18" charset="0"/>
                <a:cs typeface="Times New Roman" panose="02020603050405020304" pitchFamily="18" charset="0"/>
              </a:rPr>
              <a:t>” diyorlardı. Bunlar duvarlara asılır veya torbalarda saklanır, önemli bir yolculuğa veya ava çıkılırken üzerlerine saçı saçılır, ağızlarına yağ sürülürdü. Moğolların “</a:t>
            </a:r>
            <a:r>
              <a:rPr lang="tr-TR" sz="1700" dirty="0" err="1">
                <a:solidFill>
                  <a:srgbClr val="333333"/>
                </a:solidFill>
                <a:latin typeface="Times New Roman" panose="02020603050405020304" pitchFamily="18" charset="0"/>
                <a:cs typeface="Times New Roman" panose="02020603050405020304" pitchFamily="18" charset="0"/>
              </a:rPr>
              <a:t>ongon</a:t>
            </a:r>
            <a:r>
              <a:rPr lang="tr-TR" sz="1700" dirty="0">
                <a:solidFill>
                  <a:srgbClr val="333333"/>
                </a:solidFill>
                <a:latin typeface="Times New Roman" panose="02020603050405020304" pitchFamily="18" charset="0"/>
                <a:cs typeface="Times New Roman" panose="02020603050405020304" pitchFamily="18" charset="0"/>
              </a:rPr>
              <a:t>” adını verdikleri tös veya töz kelimesi anlam itibariyle “asıl, menşe, kök” demek olup, Uygur ve </a:t>
            </a:r>
            <a:r>
              <a:rPr lang="tr-TR" sz="1700" dirty="0" err="1">
                <a:solidFill>
                  <a:srgbClr val="333333"/>
                </a:solidFill>
                <a:latin typeface="Times New Roman" panose="02020603050405020304" pitchFamily="18" charset="0"/>
                <a:cs typeface="Times New Roman" panose="02020603050405020304" pitchFamily="18" charset="0"/>
              </a:rPr>
              <a:t>Hakaniye</a:t>
            </a:r>
            <a:r>
              <a:rPr lang="tr-TR" sz="1700" dirty="0">
                <a:solidFill>
                  <a:srgbClr val="333333"/>
                </a:solidFill>
                <a:latin typeface="Times New Roman" panose="02020603050405020304" pitchFamily="18" charset="0"/>
                <a:cs typeface="Times New Roman" panose="02020603050405020304" pitchFamily="18" charset="0"/>
              </a:rPr>
              <a:t> lehçelerinde de kelime aynı anlamı ifade etmektedir. Bu sembollere tös veya töz denmesi ise, onların ataların </a:t>
            </a:r>
            <a:r>
              <a:rPr lang="tr-TR" sz="1700" dirty="0" smtClean="0">
                <a:solidFill>
                  <a:srgbClr val="333333"/>
                </a:solidFill>
                <a:latin typeface="Times New Roman" panose="02020603050405020304" pitchFamily="18" charset="0"/>
                <a:cs typeface="Times New Roman" panose="02020603050405020304" pitchFamily="18" charset="0"/>
              </a:rPr>
              <a:t>ruhunun hatırası </a:t>
            </a:r>
            <a:r>
              <a:rPr lang="tr-TR" sz="1700" dirty="0">
                <a:solidFill>
                  <a:srgbClr val="333333"/>
                </a:solidFill>
                <a:latin typeface="Times New Roman" panose="02020603050405020304" pitchFamily="18" charset="0"/>
                <a:cs typeface="Times New Roman" panose="02020603050405020304" pitchFamily="18" charset="0"/>
              </a:rPr>
              <a:t>olarak yapıldığını göstermektedir. Altaylı Türklerin bunlar hakkında “bu babamın </a:t>
            </a:r>
            <a:r>
              <a:rPr lang="tr-TR" sz="1700" dirty="0" smtClean="0">
                <a:solidFill>
                  <a:srgbClr val="333333"/>
                </a:solidFill>
                <a:latin typeface="Times New Roman" panose="02020603050405020304" pitchFamily="18" charset="0"/>
                <a:cs typeface="Times New Roman" panose="02020603050405020304" pitchFamily="18" charset="0"/>
              </a:rPr>
              <a:t>tözü</a:t>
            </a:r>
            <a:r>
              <a:rPr lang="tr-TR" sz="1700" dirty="0">
                <a:solidFill>
                  <a:srgbClr val="333333"/>
                </a:solidFill>
                <a:latin typeface="Times New Roman" panose="02020603050405020304" pitchFamily="18" charset="0"/>
                <a:cs typeface="Times New Roman" panose="02020603050405020304" pitchFamily="18" charset="0"/>
              </a:rPr>
              <a:t>”, “şu anamın </a:t>
            </a:r>
            <a:r>
              <a:rPr lang="tr-TR" sz="1700" dirty="0" smtClean="0">
                <a:solidFill>
                  <a:srgbClr val="333333"/>
                </a:solidFill>
                <a:latin typeface="Times New Roman" panose="02020603050405020304" pitchFamily="18" charset="0"/>
                <a:cs typeface="Times New Roman" panose="02020603050405020304" pitchFamily="18" charset="0"/>
              </a:rPr>
              <a:t>tözü</a:t>
            </a:r>
            <a:r>
              <a:rPr lang="tr-TR" sz="1700" dirty="0">
                <a:solidFill>
                  <a:srgbClr val="333333"/>
                </a:solidFill>
                <a:latin typeface="Times New Roman" panose="02020603050405020304" pitchFamily="18" charset="0"/>
                <a:cs typeface="Times New Roman" panose="02020603050405020304" pitchFamily="18" charset="0"/>
              </a:rPr>
              <a:t>”, gibi ifadelere yer verdikleri bilinmektedir. Ayrıca büyük ve ünlü kamların ruhlarına izafe edilen tözler de vardır (</a:t>
            </a:r>
            <a:r>
              <a:rPr lang="tr-TR" sz="1700" dirty="0" err="1">
                <a:solidFill>
                  <a:srgbClr val="333333"/>
                </a:solidFill>
                <a:latin typeface="Times New Roman" panose="02020603050405020304" pitchFamily="18" charset="0"/>
                <a:cs typeface="Times New Roman" panose="02020603050405020304" pitchFamily="18" charset="0"/>
              </a:rPr>
              <a:t>Güng.r</a:t>
            </a:r>
            <a:r>
              <a:rPr lang="tr-TR" sz="1700" dirty="0">
                <a:solidFill>
                  <a:srgbClr val="333333"/>
                </a:solidFill>
                <a:latin typeface="Times New Roman" panose="02020603050405020304" pitchFamily="18" charset="0"/>
                <a:cs typeface="Times New Roman" panose="02020603050405020304" pitchFamily="18" charset="0"/>
              </a:rPr>
              <a:t>, 2002, C.3: 264).</a:t>
            </a:r>
          </a:p>
          <a:p>
            <a:pPr marL="0" lvl="0" indent="0" algn="just">
              <a:lnSpc>
                <a:spcPct val="150000"/>
              </a:lnSpc>
              <a:spcBef>
                <a:spcPts val="0"/>
              </a:spcBef>
              <a:buNone/>
            </a:pPr>
            <a:r>
              <a:rPr lang="tr-TR" sz="1700" dirty="0" smtClean="0">
                <a:solidFill>
                  <a:srgbClr val="333333"/>
                </a:solidFill>
                <a:latin typeface="Times New Roman" panose="02020603050405020304" pitchFamily="18" charset="0"/>
                <a:cs typeface="Times New Roman" panose="02020603050405020304" pitchFamily="18" charset="0"/>
              </a:rPr>
              <a:t>	Çin </a:t>
            </a:r>
            <a:r>
              <a:rPr lang="tr-TR" sz="1700" dirty="0">
                <a:solidFill>
                  <a:srgbClr val="333333"/>
                </a:solidFill>
                <a:latin typeface="Times New Roman" panose="02020603050405020304" pitchFamily="18" charset="0"/>
                <a:cs typeface="Times New Roman" panose="02020603050405020304" pitchFamily="18" charset="0"/>
              </a:rPr>
              <a:t>kaynakları, tözleri </a:t>
            </a:r>
            <a:r>
              <a:rPr lang="tr-TR" sz="1700" dirty="0" smtClean="0">
                <a:solidFill>
                  <a:srgbClr val="333333"/>
                </a:solidFill>
                <a:latin typeface="Times New Roman" panose="02020603050405020304" pitchFamily="18" charset="0"/>
                <a:cs typeface="Times New Roman" panose="02020603050405020304" pitchFamily="18" charset="0"/>
              </a:rPr>
              <a:t>Göktürklerdeki </a:t>
            </a:r>
            <a:r>
              <a:rPr lang="tr-TR" sz="1700" dirty="0">
                <a:solidFill>
                  <a:srgbClr val="333333"/>
                </a:solidFill>
                <a:latin typeface="Times New Roman" panose="02020603050405020304" pitchFamily="18" charset="0"/>
                <a:cs typeface="Times New Roman" panose="02020603050405020304" pitchFamily="18" charset="0"/>
              </a:rPr>
              <a:t>“tanrıların tasvirleri” şeklinde bildirmekte, </a:t>
            </a:r>
            <a:r>
              <a:rPr lang="tr-TR" sz="1700" dirty="0" smtClean="0">
                <a:solidFill>
                  <a:srgbClr val="333333"/>
                </a:solidFill>
                <a:latin typeface="Times New Roman" panose="02020603050405020304" pitchFamily="18" charset="0"/>
                <a:cs typeface="Times New Roman" panose="02020603050405020304" pitchFamily="18" charset="0"/>
              </a:rPr>
              <a:t>bazı araştırmacılar </a:t>
            </a:r>
            <a:r>
              <a:rPr lang="tr-TR" sz="1700" dirty="0">
                <a:solidFill>
                  <a:srgbClr val="333333"/>
                </a:solidFill>
                <a:latin typeface="Times New Roman" panose="02020603050405020304" pitchFamily="18" charset="0"/>
                <a:cs typeface="Times New Roman" panose="02020603050405020304" pitchFamily="18" charset="0"/>
              </a:rPr>
              <a:t>tözlerin put-fetişler olduklarını bildirir. 13. yüzyılda Budist Uygurların </a:t>
            </a:r>
            <a:r>
              <a:rPr lang="tr-TR" sz="1700" dirty="0" smtClean="0">
                <a:solidFill>
                  <a:srgbClr val="333333"/>
                </a:solidFill>
                <a:latin typeface="Times New Roman" panose="02020603050405020304" pitchFamily="18" charset="0"/>
                <a:cs typeface="Times New Roman" panose="02020603050405020304" pitchFamily="18" charset="0"/>
              </a:rPr>
              <a:t>tapınağında rastlanan </a:t>
            </a:r>
            <a:r>
              <a:rPr lang="tr-TR" sz="1700" dirty="0">
                <a:solidFill>
                  <a:srgbClr val="333333"/>
                </a:solidFill>
                <a:latin typeface="Times New Roman" panose="02020603050405020304" pitchFamily="18" charset="0"/>
                <a:cs typeface="Times New Roman" panose="02020603050405020304" pitchFamily="18" charset="0"/>
              </a:rPr>
              <a:t>tözler Uygurların onları tanrılarının tasvirleri olarak değil; fakat ölen yakınlarını temsilen </a:t>
            </a:r>
            <a:r>
              <a:rPr lang="tr-TR" sz="1700" dirty="0" smtClean="0">
                <a:solidFill>
                  <a:srgbClr val="333333"/>
                </a:solidFill>
                <a:latin typeface="Times New Roman" panose="02020603050405020304" pitchFamily="18" charset="0"/>
                <a:cs typeface="Times New Roman" panose="02020603050405020304" pitchFamily="18" charset="0"/>
              </a:rPr>
              <a:t>ve onların </a:t>
            </a:r>
            <a:r>
              <a:rPr lang="tr-TR" sz="1700" dirty="0">
                <a:solidFill>
                  <a:srgbClr val="333333"/>
                </a:solidFill>
                <a:latin typeface="Times New Roman" panose="02020603050405020304" pitchFamily="18" charset="0"/>
                <a:cs typeface="Times New Roman" panose="02020603050405020304" pitchFamily="18" charset="0"/>
              </a:rPr>
              <a:t>anısına yaptıklarını ve tapınaklarda sakladıklarını göstermektedir. </a:t>
            </a:r>
            <a:r>
              <a:rPr lang="tr-TR" sz="1700" dirty="0" err="1">
                <a:solidFill>
                  <a:srgbClr val="333333"/>
                </a:solidFill>
                <a:latin typeface="Times New Roman" panose="02020603050405020304" pitchFamily="18" charset="0"/>
                <a:cs typeface="Times New Roman" panose="02020603050405020304" pitchFamily="18" charset="0"/>
              </a:rPr>
              <a:t>Ebu’l-Gazî</a:t>
            </a:r>
            <a:r>
              <a:rPr lang="tr-TR" sz="1700" dirty="0">
                <a:solidFill>
                  <a:srgbClr val="333333"/>
                </a:solidFill>
                <a:latin typeface="Times New Roman" panose="02020603050405020304" pitchFamily="18" charset="0"/>
                <a:cs typeface="Times New Roman" panose="02020603050405020304" pitchFamily="18" charset="0"/>
              </a:rPr>
              <a:t> Bahadır </a:t>
            </a:r>
            <a:r>
              <a:rPr lang="tr-TR" sz="1700" dirty="0" smtClean="0">
                <a:solidFill>
                  <a:srgbClr val="333333"/>
                </a:solidFill>
                <a:latin typeface="Times New Roman" panose="02020603050405020304" pitchFamily="18" charset="0"/>
                <a:cs typeface="Times New Roman" panose="02020603050405020304" pitchFamily="18" charset="0"/>
              </a:rPr>
              <a:t>Han’ın, tözlerle </a:t>
            </a:r>
            <a:r>
              <a:rPr lang="tr-TR" sz="1700" dirty="0">
                <a:solidFill>
                  <a:srgbClr val="333333"/>
                </a:solidFill>
                <a:latin typeface="Times New Roman" panose="02020603050405020304" pitchFamily="18" charset="0"/>
                <a:cs typeface="Times New Roman" panose="02020603050405020304" pitchFamily="18" charset="0"/>
              </a:rPr>
              <a:t>ilgili olarak, “Bir kimsenin yakını </a:t>
            </a:r>
            <a:r>
              <a:rPr lang="tr-TR" sz="1700" dirty="0" smtClean="0">
                <a:solidFill>
                  <a:srgbClr val="333333"/>
                </a:solidFill>
                <a:latin typeface="Times New Roman" panose="02020603050405020304" pitchFamily="18" charset="0"/>
                <a:cs typeface="Times New Roman" panose="02020603050405020304" pitchFamily="18" charset="0"/>
              </a:rPr>
              <a:t>öldüğünde </a:t>
            </a:r>
            <a:r>
              <a:rPr lang="tr-TR" sz="1700" dirty="0">
                <a:solidFill>
                  <a:srgbClr val="333333"/>
                </a:solidFill>
                <a:latin typeface="Times New Roman" panose="02020603050405020304" pitchFamily="18" charset="0"/>
                <a:cs typeface="Times New Roman" panose="02020603050405020304" pitchFamily="18" charset="0"/>
              </a:rPr>
              <a:t>onun suretini (</a:t>
            </a:r>
            <a:r>
              <a:rPr lang="tr-TR" sz="1700" dirty="0" err="1">
                <a:solidFill>
                  <a:srgbClr val="333333"/>
                </a:solidFill>
                <a:latin typeface="Times New Roman" panose="02020603050405020304" pitchFamily="18" charset="0"/>
                <a:cs typeface="Times New Roman" panose="02020603050405020304" pitchFamily="18" charset="0"/>
              </a:rPr>
              <a:t>kugurcak</a:t>
            </a:r>
            <a:r>
              <a:rPr lang="tr-TR" sz="1700" dirty="0">
                <a:solidFill>
                  <a:srgbClr val="333333"/>
                </a:solidFill>
                <a:latin typeface="Times New Roman" panose="02020603050405020304" pitchFamily="18" charset="0"/>
                <a:cs typeface="Times New Roman" panose="02020603050405020304" pitchFamily="18" charset="0"/>
              </a:rPr>
              <a:t>) yapar ve </a:t>
            </a:r>
            <a:r>
              <a:rPr lang="tr-TR" sz="1700" dirty="0" smtClean="0">
                <a:solidFill>
                  <a:srgbClr val="333333"/>
                </a:solidFill>
                <a:latin typeface="Times New Roman" panose="02020603050405020304" pitchFamily="18" charset="0"/>
                <a:cs typeface="Times New Roman" panose="02020603050405020304" pitchFamily="18" charset="0"/>
              </a:rPr>
              <a:t>evinde saklardı</a:t>
            </a:r>
            <a:r>
              <a:rPr lang="tr-TR" sz="1700" dirty="0">
                <a:solidFill>
                  <a:srgbClr val="333333"/>
                </a:solidFill>
                <a:latin typeface="Times New Roman" panose="02020603050405020304" pitchFamily="18" charset="0"/>
                <a:cs typeface="Times New Roman" panose="02020603050405020304" pitchFamily="18" charset="0"/>
              </a:rPr>
              <a:t>.” şeklindeki ifadesi de tözlerin ölen yakınları veya ataları temsil ettiğini </a:t>
            </a:r>
            <a:r>
              <a:rPr lang="tr-TR" sz="1700" dirty="0" smtClean="0">
                <a:solidFill>
                  <a:srgbClr val="333333"/>
                </a:solidFill>
                <a:latin typeface="Times New Roman" panose="02020603050405020304" pitchFamily="18" charset="0"/>
                <a:cs typeface="Times New Roman" panose="02020603050405020304" pitchFamily="18" charset="0"/>
              </a:rPr>
              <a:t>göstermektedir. (Güngör</a:t>
            </a:r>
            <a:r>
              <a:rPr lang="tr-TR" sz="1700" dirty="0">
                <a:solidFill>
                  <a:srgbClr val="333333"/>
                </a:solidFill>
                <a:latin typeface="Times New Roman" panose="02020603050405020304" pitchFamily="18" charset="0"/>
                <a:cs typeface="Times New Roman" panose="02020603050405020304" pitchFamily="18" charset="0"/>
              </a:rPr>
              <a:t>, 2002, C.3: 264).</a:t>
            </a:r>
          </a:p>
          <a:p>
            <a:endParaRPr lang="tr-TR" dirty="0"/>
          </a:p>
        </p:txBody>
      </p:sp>
    </p:spTree>
    <p:extLst>
      <p:ext uri="{BB962C8B-B14F-4D97-AF65-F5344CB8AC3E}">
        <p14:creationId xmlns:p14="http://schemas.microsoft.com/office/powerpoint/2010/main" val="7475470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908720"/>
          </a:xfrm>
        </p:spPr>
        <p:txBody>
          <a:bodyPr>
            <a:normAutofit fontScale="90000"/>
          </a:bodyPr>
          <a:lstStyle/>
          <a:p>
            <a:r>
              <a:rPr lang="tr-TR" dirty="0" smtClean="0"/>
              <a:t>2. CANLICILIK, RUHÇULUK (ANİMİZM)</a:t>
            </a:r>
            <a:endParaRPr lang="tr-TR" dirty="0"/>
          </a:p>
        </p:txBody>
      </p:sp>
      <p:sp>
        <p:nvSpPr>
          <p:cNvPr id="3" name="İçerik Yer Tutucusu 2"/>
          <p:cNvSpPr>
            <a:spLocks noGrp="1"/>
          </p:cNvSpPr>
          <p:nvPr>
            <p:ph idx="1"/>
          </p:nvPr>
        </p:nvSpPr>
        <p:spPr>
          <a:xfrm>
            <a:off x="0" y="764704"/>
            <a:ext cx="9144000" cy="6093296"/>
          </a:xfrm>
        </p:spPr>
        <p:txBody>
          <a:bodyPr>
            <a:normAutofit fontScale="47500" lnSpcReduction="20000"/>
          </a:bodyPr>
          <a:lstStyle/>
          <a:p>
            <a:pPr marL="0" indent="0" algn="just">
              <a:lnSpc>
                <a:spcPct val="170000"/>
              </a:lnSpc>
              <a:spcBef>
                <a:spcPts val="0"/>
              </a:spcBef>
              <a:buNone/>
            </a:pPr>
            <a:r>
              <a:rPr lang="tr-TR" sz="3400" dirty="0" smtClean="0">
                <a:solidFill>
                  <a:srgbClr val="000000"/>
                </a:solidFill>
                <a:effectLst/>
                <a:latin typeface="Times New Roman" panose="02020603050405020304" pitchFamily="18" charset="0"/>
                <a:ea typeface="Times New Roman"/>
                <a:cs typeface="Times New Roman" panose="02020603050405020304" pitchFamily="18" charset="0"/>
              </a:rPr>
              <a:t>	Canlıcılık, Ruhçuluk (Animizm) İlkel dinler, günümüzden yaklaşık olarak  3.000 yıl önce beş kıtada doğmuştur. Bu dinlerin hemen hemen hepsi canlıcılık formunda görülmektedir. Çünkü, ilkeller, hayvanlar, bitkiler, kayalar, dağlar, ırmaklar, yıldızlar gibi çevrelerinde bulunan her şeyin bir ruhu olduğuna inanmaktaydılar. Bu inanca göre, ruhun bedene ya da bedenin bazı bölümlerine bağlı olduğuna inanılır. Ruh canlıdır ve bedenin dışındayken de onu etkiler. Ruh, bedeni kesin olarak bırakırsa beden ölür. Ölen kişinin ruhu, yine de cesedine bağlı kalır. Ölen kişi yaşayanları kıskanıp onlardan öç almaya çalışabilir. Bunu önlemenin yolu ölen kişinin cesedine özen gösterilmesidir. Ölüler yaşamaya devam ederler, saygı isterler. Yiyip içmek isterler. Bu nedenle ölenlerin mezarlarına sevdikleri yiyeceklerle, yaşarken beğendikleri eşyalar, araçlar konur. Fakat, ölülerin dünyası canlıların tersidir. Yeryüzünün gecesi onların gündüzüdür (Tezcan, 1996: ). </a:t>
            </a:r>
            <a:r>
              <a:rPr lang="tr-TR" sz="3400" dirty="0" err="1" smtClean="0">
                <a:solidFill>
                  <a:srgbClr val="000000"/>
                </a:solidFill>
                <a:effectLst/>
                <a:latin typeface="Times New Roman" panose="02020603050405020304" pitchFamily="18" charset="0"/>
                <a:ea typeface="Times New Roman"/>
                <a:cs typeface="Times New Roman" panose="02020603050405020304" pitchFamily="18" charset="0"/>
              </a:rPr>
              <a:t>Anadoluda</a:t>
            </a:r>
            <a:r>
              <a:rPr lang="tr-TR" sz="3400" dirty="0" smtClean="0">
                <a:solidFill>
                  <a:srgbClr val="000000"/>
                </a:solidFill>
                <a:effectLst/>
                <a:latin typeface="Times New Roman" panose="02020603050405020304" pitchFamily="18" charset="0"/>
                <a:ea typeface="Times New Roman"/>
                <a:cs typeface="Times New Roman" panose="02020603050405020304" pitchFamily="18" charset="0"/>
              </a:rPr>
              <a:t> yaşayan Alevi Tahtacı Türkmenlerinde günümüzde de süren elbiseyle ve bazı eşyalarla gömülme inanışı sürmektedir. </a:t>
            </a:r>
          </a:p>
          <a:p>
            <a:pPr marL="0" indent="0" algn="just">
              <a:lnSpc>
                <a:spcPct val="170000"/>
              </a:lnSpc>
              <a:spcBef>
                <a:spcPts val="0"/>
              </a:spcBef>
              <a:buNone/>
            </a:pPr>
            <a:r>
              <a:rPr lang="tr-TR" sz="3400" dirty="0" smtClean="0">
                <a:solidFill>
                  <a:srgbClr val="000000"/>
                </a:solidFill>
                <a:effectLst/>
                <a:latin typeface="Times New Roman" panose="02020603050405020304" pitchFamily="18" charset="0"/>
                <a:ea typeface="Times New Roman"/>
                <a:cs typeface="Times New Roman" panose="02020603050405020304" pitchFamily="18" charset="0"/>
              </a:rPr>
              <a:t>	</a:t>
            </a:r>
            <a:r>
              <a:rPr lang="tr-TR" sz="3400" dirty="0" smtClean="0">
                <a:solidFill>
                  <a:srgbClr val="FF0000"/>
                </a:solidFill>
                <a:effectLst/>
                <a:latin typeface="Times New Roman" panose="02020603050405020304" pitchFamily="18" charset="0"/>
                <a:ea typeface="Times New Roman"/>
                <a:cs typeface="Times New Roman" panose="02020603050405020304" pitchFamily="18" charset="0"/>
              </a:rPr>
              <a:t>Animizm kısaca; ölenlerin ebediyen dünyadan ayrılmadıkları, bunların ruhlarının cenazenin çevresinde, ağaçlarda, bitkilerde ve giderek tüm doğada dolaştığı ve böylece tüm doğanın canlı olarak algılanmasıdır. </a:t>
            </a:r>
            <a:r>
              <a:rPr lang="tr-TR" sz="3400" dirty="0" smtClean="0">
                <a:solidFill>
                  <a:srgbClr val="000000"/>
                </a:solidFill>
                <a:effectLst/>
                <a:latin typeface="Times New Roman" panose="02020603050405020304" pitchFamily="18" charset="0"/>
                <a:ea typeface="Times New Roman"/>
                <a:cs typeface="Times New Roman" panose="02020603050405020304" pitchFamily="18" charset="0"/>
              </a:rPr>
              <a:t>Psikolojik olaylarda olduğu gibi hayatla ilgili olayları da düşünen bir ruhun yönettiğine inanan sistem.</a:t>
            </a:r>
            <a:endParaRPr lang="tr-TR" sz="3400" dirty="0" smtClean="0">
              <a:effectLst/>
              <a:latin typeface="Times New Roman" panose="02020603050405020304" pitchFamily="18" charset="0"/>
              <a:ea typeface="Times New Roman"/>
              <a:cs typeface="Times New Roman" panose="02020603050405020304" pitchFamily="18" charset="0"/>
            </a:endParaRPr>
          </a:p>
          <a:p>
            <a:endParaRPr lang="tr-TR" dirty="0"/>
          </a:p>
        </p:txBody>
      </p:sp>
    </p:spTree>
    <p:extLst>
      <p:ext uri="{BB962C8B-B14F-4D97-AF65-F5344CB8AC3E}">
        <p14:creationId xmlns:p14="http://schemas.microsoft.com/office/powerpoint/2010/main" val="14351444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4370"/>
            <a:ext cx="8985176" cy="6853630"/>
          </a:xfrm>
        </p:spPr>
        <p:txBody>
          <a:bodyPr>
            <a:normAutofit fontScale="70000" lnSpcReduction="20000"/>
          </a:bodyPr>
          <a:lstStyle/>
          <a:p>
            <a:pPr marL="0" indent="0" algn="just">
              <a:lnSpc>
                <a:spcPct val="170000"/>
              </a:lnSpc>
              <a:spcBef>
                <a:spcPts val="0"/>
              </a:spcBef>
              <a:buNone/>
            </a:pPr>
            <a:r>
              <a:rPr lang="tr-TR" dirty="0" smtClean="0">
                <a:solidFill>
                  <a:srgbClr val="000000"/>
                </a:solidFill>
                <a:effectLst/>
                <a:latin typeface="Times New Roman" panose="02020603050405020304" pitchFamily="18" charset="0"/>
                <a:ea typeface="Calibri"/>
                <a:cs typeface="Times New Roman" panose="02020603050405020304" pitchFamily="18" charset="0"/>
              </a:rPr>
              <a:t>	Canlıcılığın temel özelliklerinden biri olan büyü ve falın Türkler arasında da uygulandığı bilinmektedir…. yıllarında Oğuzların yanına gitmiş olan </a:t>
            </a:r>
            <a:r>
              <a:rPr lang="tr-TR" dirty="0" err="1" smtClean="0">
                <a:solidFill>
                  <a:srgbClr val="000000"/>
                </a:solidFill>
                <a:effectLst/>
                <a:latin typeface="Times New Roman" panose="02020603050405020304" pitchFamily="18" charset="0"/>
                <a:ea typeface="Calibri"/>
                <a:cs typeface="Times New Roman" panose="02020603050405020304" pitchFamily="18" charset="0"/>
              </a:rPr>
              <a:t>İbni</a:t>
            </a:r>
            <a:r>
              <a:rPr lang="tr-TR" dirty="0" smtClean="0">
                <a:solidFill>
                  <a:srgbClr val="000000"/>
                </a:solidFill>
                <a:effectLst/>
                <a:latin typeface="Times New Roman" panose="02020603050405020304" pitchFamily="18" charset="0"/>
                <a:ea typeface="Calibri"/>
                <a:cs typeface="Times New Roman" panose="02020603050405020304" pitchFamily="18" charset="0"/>
              </a:rPr>
              <a:t> </a:t>
            </a:r>
            <a:r>
              <a:rPr lang="tr-TR" dirty="0" err="1" smtClean="0">
                <a:solidFill>
                  <a:srgbClr val="000000"/>
                </a:solidFill>
                <a:effectLst/>
                <a:latin typeface="Times New Roman" panose="02020603050405020304" pitchFamily="18" charset="0"/>
                <a:ea typeface="Calibri"/>
                <a:cs typeface="Times New Roman" panose="02020603050405020304" pitchFamily="18" charset="0"/>
              </a:rPr>
              <a:t>Fadlan</a:t>
            </a:r>
            <a:r>
              <a:rPr lang="tr-TR" dirty="0" smtClean="0">
                <a:solidFill>
                  <a:srgbClr val="000000"/>
                </a:solidFill>
                <a:effectLst/>
                <a:latin typeface="Times New Roman" panose="02020603050405020304" pitchFamily="18" charset="0"/>
                <a:ea typeface="Calibri"/>
                <a:cs typeface="Times New Roman" panose="02020603050405020304" pitchFamily="18" charset="0"/>
              </a:rPr>
              <a:t>, onların hastalığın kötü ruhların (cin) etkisiyle meydana geldiğine inandıklarını belirtmektedir (Turan, 1994:104). Eski Türklerde, </a:t>
            </a:r>
            <a:r>
              <a:rPr lang="tr-TR" dirty="0" smtClean="0">
                <a:solidFill>
                  <a:srgbClr val="FF0000"/>
                </a:solidFill>
                <a:effectLst/>
                <a:latin typeface="Times New Roman" panose="02020603050405020304" pitchFamily="18" charset="0"/>
                <a:ea typeface="Calibri"/>
                <a:cs typeface="Times New Roman" panose="02020603050405020304" pitchFamily="18" charset="0"/>
              </a:rPr>
              <a:t>insan ruhları genellikle kuş biçiminde </a:t>
            </a:r>
            <a:r>
              <a:rPr lang="tr-TR" dirty="0" smtClean="0">
                <a:solidFill>
                  <a:srgbClr val="000000"/>
                </a:solidFill>
                <a:effectLst/>
                <a:latin typeface="Times New Roman" panose="02020603050405020304" pitchFamily="18" charset="0"/>
                <a:ea typeface="Calibri"/>
                <a:cs typeface="Times New Roman" panose="02020603050405020304" pitchFamily="18" charset="0"/>
              </a:rPr>
              <a:t>düşünülmüştür. İnsanlara can vermeden önce bu ruhlar, gökte kuş olarak yaşarlar. İnsanlar ölünce de göğe uçarlar. İslamiyet ten sonra dahi </a:t>
            </a:r>
            <a:r>
              <a:rPr lang="tr-TR" dirty="0" err="1" smtClean="0">
                <a:solidFill>
                  <a:srgbClr val="FF0000"/>
                </a:solidFill>
                <a:effectLst/>
                <a:latin typeface="Times New Roman" panose="02020603050405020304" pitchFamily="18" charset="0"/>
                <a:ea typeface="Calibri"/>
                <a:cs typeface="Times New Roman" panose="02020603050405020304" pitchFamily="18" charset="0"/>
              </a:rPr>
              <a:t>sunkar</a:t>
            </a:r>
            <a:r>
              <a:rPr lang="tr-TR" dirty="0" smtClean="0">
                <a:solidFill>
                  <a:srgbClr val="FF0000"/>
                </a:solidFill>
                <a:effectLst/>
                <a:latin typeface="Times New Roman" panose="02020603050405020304" pitchFamily="18" charset="0"/>
                <a:ea typeface="Calibri"/>
                <a:cs typeface="Times New Roman" panose="02020603050405020304" pitchFamily="18" charset="0"/>
              </a:rPr>
              <a:t> </a:t>
            </a:r>
            <a:r>
              <a:rPr lang="tr-TR" dirty="0" err="1" smtClean="0">
                <a:solidFill>
                  <a:srgbClr val="FF0000"/>
                </a:solidFill>
                <a:effectLst/>
                <a:latin typeface="Times New Roman" panose="02020603050405020304" pitchFamily="18" charset="0"/>
                <a:ea typeface="Calibri"/>
                <a:cs typeface="Times New Roman" panose="02020603050405020304" pitchFamily="18" charset="0"/>
              </a:rPr>
              <a:t>boldı</a:t>
            </a:r>
            <a:r>
              <a:rPr lang="tr-TR" dirty="0" smtClean="0">
                <a:solidFill>
                  <a:srgbClr val="FF0000"/>
                </a:solidFill>
                <a:effectLst/>
                <a:latin typeface="Times New Roman" panose="02020603050405020304" pitchFamily="18" charset="0"/>
                <a:ea typeface="Calibri"/>
                <a:cs typeface="Times New Roman" panose="02020603050405020304" pitchFamily="18" charset="0"/>
              </a:rPr>
              <a:t>-sungur kuşu oldu </a:t>
            </a:r>
            <a:r>
              <a:rPr lang="tr-TR" dirty="0" smtClean="0">
                <a:solidFill>
                  <a:srgbClr val="000000"/>
                </a:solidFill>
                <a:effectLst/>
                <a:latin typeface="Times New Roman" panose="02020603050405020304" pitchFamily="18" charset="0"/>
                <a:ea typeface="Calibri"/>
                <a:cs typeface="Times New Roman" panose="02020603050405020304" pitchFamily="18" charset="0"/>
              </a:rPr>
              <a:t>denilir. Ebu Müslim ölünce beyaz güvercin olup uçar. Dede Korkut ta Deli Dumrul, kara kılıcını sıyırıp saldırınca, Azrail bile güvercin olup pencereden çıkıp gider. Kırgızların Er </a:t>
            </a:r>
            <a:r>
              <a:rPr lang="tr-TR" dirty="0" err="1" smtClean="0">
                <a:solidFill>
                  <a:srgbClr val="000000"/>
                </a:solidFill>
                <a:effectLst/>
                <a:latin typeface="Times New Roman" panose="02020603050405020304" pitchFamily="18" charset="0"/>
                <a:ea typeface="Calibri"/>
                <a:cs typeface="Times New Roman" panose="02020603050405020304" pitchFamily="18" charset="0"/>
              </a:rPr>
              <a:t>Töştük</a:t>
            </a:r>
            <a:r>
              <a:rPr lang="tr-TR" dirty="0" smtClean="0">
                <a:solidFill>
                  <a:srgbClr val="000000"/>
                </a:solidFill>
                <a:effectLst/>
                <a:latin typeface="Times New Roman" panose="02020603050405020304" pitchFamily="18" charset="0"/>
                <a:ea typeface="Calibri"/>
                <a:cs typeface="Times New Roman" panose="02020603050405020304" pitchFamily="18" charset="0"/>
              </a:rPr>
              <a:t> destanında bir yiğit, Bu yedi kuş benim ruhumdu, benim nefesimdi demiştir. Diğer taraftan, Orta Asya da ruhlar, hayvan ve genellikle de kuş biçiminde düşünülmüştür. Şaman’ın gök yolculuğunda yardımcı ruhları, kuş ya da kanatlı hayvanlar olarak temsil edilmiştir (Avcıoğlu, 1995:345).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93377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a:bodyPr>
          <a:lstStyle/>
          <a:p>
            <a:pPr marL="0" lvl="0" indent="0" algn="just">
              <a:lnSpc>
                <a:spcPct val="170000"/>
              </a:lnSpc>
              <a:spcBef>
                <a:spcPts val="0"/>
              </a:spcBef>
              <a:buNone/>
            </a:pPr>
            <a:r>
              <a:rPr lang="tr-TR" sz="1800" dirty="0" smtClean="0">
                <a:solidFill>
                  <a:srgbClr val="000000"/>
                </a:solidFill>
                <a:latin typeface="Arial" panose="020B0604020202020204" pitchFamily="34" charset="0"/>
                <a:ea typeface="Calibri"/>
                <a:cs typeface="Arial" panose="020B0604020202020204" pitchFamily="34" charset="0"/>
              </a:rPr>
              <a:t>	Animizmde</a:t>
            </a:r>
            <a:r>
              <a:rPr lang="tr-TR" sz="1800" dirty="0">
                <a:solidFill>
                  <a:srgbClr val="000000"/>
                </a:solidFill>
                <a:latin typeface="Arial" panose="020B0604020202020204" pitchFamily="34" charset="0"/>
                <a:ea typeface="Calibri"/>
                <a:cs typeface="Arial" panose="020B0604020202020204" pitchFamily="34" charset="0"/>
              </a:rPr>
              <a:t>, ruhlar insanlar arasına karışarak ya onlara şans verir ya da hasta eder. Bu yüzden ölü ruhlarını yatıştırmak için onlara adaklar adamak, kurbanlar kesmek, ölmüş atalarının mezarlarına sunularda bulunmak gerekir. Animizme göre ruhlar, öbür dünyada da bu dünyanın benzeri bir hayat sürdüğünden, ölen kimsenin eşyalarını, zengin ve kudretli ise, esir ve hizmetkarlarını da, ölüyle beraber göndermelidir. Animizme göre; kişinin vücudunun bir parçası da onun ruhundan bir parça taşır. Kişinin gölgesi, sudaki aksi, tasviri de onun ruhunun bir parçasını taşır; çünkü "</a:t>
            </a:r>
            <a:r>
              <a:rPr lang="tr-TR" sz="1800" dirty="0">
                <a:solidFill>
                  <a:srgbClr val="FF0000"/>
                </a:solidFill>
                <a:latin typeface="Arial" panose="020B0604020202020204" pitchFamily="34" charset="0"/>
                <a:ea typeface="Calibri"/>
                <a:cs typeface="Arial" panose="020B0604020202020204" pitchFamily="34" charset="0"/>
              </a:rPr>
              <a:t>Tasvir ile gerçek aynıdır." </a:t>
            </a:r>
            <a:r>
              <a:rPr lang="tr-TR" sz="1800" dirty="0">
                <a:solidFill>
                  <a:srgbClr val="000000"/>
                </a:solidFill>
                <a:latin typeface="Arial" panose="020B0604020202020204" pitchFamily="34" charset="0"/>
                <a:ea typeface="Calibri"/>
                <a:cs typeface="Arial" panose="020B0604020202020204" pitchFamily="34" charset="0"/>
              </a:rPr>
              <a:t>Tek tanrılı dinlerin, özellikle </a:t>
            </a:r>
            <a:r>
              <a:rPr lang="tr-TR" sz="1800" dirty="0" smtClean="0">
                <a:solidFill>
                  <a:srgbClr val="000000"/>
                </a:solidFill>
                <a:latin typeface="Arial" panose="020B0604020202020204" pitchFamily="34" charset="0"/>
                <a:ea typeface="Calibri"/>
                <a:cs typeface="Arial" panose="020B0604020202020204" pitchFamily="34" charset="0"/>
              </a:rPr>
              <a:t>İslamiyet’ </a:t>
            </a:r>
            <a:r>
              <a:rPr lang="tr-TR" sz="1800" dirty="0">
                <a:solidFill>
                  <a:srgbClr val="000000"/>
                </a:solidFill>
                <a:latin typeface="Arial" panose="020B0604020202020204" pitchFamily="34" charset="0"/>
                <a:ea typeface="Calibri"/>
                <a:cs typeface="Arial" panose="020B0604020202020204" pitchFamily="34" charset="0"/>
              </a:rPr>
              <a:t>in resim yapılmasını yasaklaması, bu eski inancı ortadan kaldırmaya yönelik bir sonuçtur. İnsan tarafından kullanılan eşyalar da yine onun ruhuyla özdeştir. Ölümden sonra bunlar yakılarak ya da fakirlere verilerek ruhun tekrar gelerek yaşayanları rahatsız etmesi önlenir. </a:t>
            </a:r>
            <a:endParaRPr lang="tr-TR" sz="1800" dirty="0" smtClean="0">
              <a:solidFill>
                <a:prstClr val="black"/>
              </a:solidFill>
              <a:latin typeface="Arial" panose="020B0604020202020204" pitchFamily="34" charset="0"/>
              <a:cs typeface="Arial" panose="020B0604020202020204" pitchFamily="34" charset="0"/>
            </a:endParaRPr>
          </a:p>
          <a:p>
            <a:pPr marL="0" lvl="0" indent="0" algn="just">
              <a:lnSpc>
                <a:spcPct val="170000"/>
              </a:lnSpc>
              <a:spcBef>
                <a:spcPts val="0"/>
              </a:spcBef>
              <a:buNone/>
            </a:pPr>
            <a:r>
              <a:rPr lang="tr-TR" sz="1800" dirty="0">
                <a:solidFill>
                  <a:prstClr val="black"/>
                </a:solidFill>
                <a:effectLst/>
                <a:latin typeface="Arial" panose="020B0604020202020204" pitchFamily="34" charset="0"/>
                <a:ea typeface="Calibri"/>
                <a:cs typeface="Arial" panose="020B0604020202020204" pitchFamily="34" charset="0"/>
              </a:rPr>
              <a:t>	</a:t>
            </a:r>
            <a:endParaRPr lang="tr-TR"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426277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144000" cy="6741368"/>
          </a:xfrm>
        </p:spPr>
        <p:txBody>
          <a:bodyPr>
            <a:normAutofit/>
          </a:bodyPr>
          <a:lstStyle/>
          <a:p>
            <a:pPr marL="0" lvl="0" indent="0" algn="just">
              <a:lnSpc>
                <a:spcPct val="150000"/>
              </a:lnSpc>
              <a:spcBef>
                <a:spcPts val="0"/>
              </a:spcBef>
              <a:buNone/>
            </a:pPr>
            <a:r>
              <a:rPr lang="tr-TR" sz="2000" dirty="0" smtClean="0">
                <a:solidFill>
                  <a:srgbClr val="000000"/>
                </a:solidFill>
                <a:latin typeface="Arial" panose="020B0604020202020204" pitchFamily="34" charset="0"/>
                <a:ea typeface="Calibri"/>
                <a:cs typeface="Arial" panose="020B0604020202020204" pitchFamily="34" charset="0"/>
              </a:rPr>
              <a:t>	Animizme </a:t>
            </a:r>
            <a:r>
              <a:rPr lang="tr-TR" sz="2000" dirty="0">
                <a:solidFill>
                  <a:srgbClr val="000000"/>
                </a:solidFill>
                <a:latin typeface="Arial" panose="020B0604020202020204" pitchFamily="34" charset="0"/>
                <a:ea typeface="Calibri"/>
                <a:cs typeface="Arial" panose="020B0604020202020204" pitchFamily="34" charset="0"/>
              </a:rPr>
              <a:t>göre ölü kutsaldır. Bu yüzden, onun karşısında kutsal olmayan her türlü işi, çalışmayı durdurmak gerekir. Bugün Anadolu'da cenaze haberi alındığında her türlü iş güç bırakılır, ölüm halinde kimi hareketler yapmak, ağlamak, sızlamak, kadınların saçlarını kesmesi, bedenlerine toprak sürmesi, bazen çok uzun süre konuşmayarak yas tutması gereklidir (Hançerlioğlu,1993:37).</a:t>
            </a:r>
            <a:endParaRPr lang="tr-TR" sz="2000" dirty="0">
              <a:solidFill>
                <a:prstClr val="black"/>
              </a:solidFill>
              <a:latin typeface="Arial" panose="020B0604020202020204" pitchFamily="34" charset="0"/>
              <a:cs typeface="Arial" panose="020B0604020202020204" pitchFamily="34" charset="0"/>
            </a:endParaRPr>
          </a:p>
          <a:p>
            <a:pPr marL="0" indent="0" algn="just">
              <a:lnSpc>
                <a:spcPct val="150000"/>
              </a:lnSpc>
              <a:spcBef>
                <a:spcPts val="0"/>
              </a:spcBef>
              <a:buNone/>
            </a:pPr>
            <a:r>
              <a:rPr lang="tr-TR" sz="2000" dirty="0" smtClean="0">
                <a:solidFill>
                  <a:srgbClr val="000000"/>
                </a:solidFill>
                <a:effectLst/>
                <a:latin typeface="Arial" panose="020B0604020202020204" pitchFamily="34" charset="0"/>
                <a:ea typeface="Calibri"/>
                <a:cs typeface="Arial" panose="020B0604020202020204" pitchFamily="34" charset="0"/>
              </a:rPr>
              <a:t>	Animizme göre; ruhlar, öbür dünyada da bu dünyanın benzeri bir hayat sürdüğünden ölünün öbür dünyada başkalarına muhtaç kalmamasını sağlamak gerekir. İlkeller eşyaları da insanlar gibi canlı saydıkları için bunların ölmelerini sağlamak için mezara gömer, yakar veya kırarlar. Böylece ölü, öteki dünyaya birlikte götürdüğü eşyalarla rahat eder. Ölülerin gömüldüğü ve mistik bir alemde kendilerine barınak edindiği, ölüler dünyasına açılan kapı niteliğindeki mezarın ortaya çıkışı ise oldukça eski zamanlara kadar gitmektedir.</a:t>
            </a:r>
            <a:endParaRPr lang="tr-T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286546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476672"/>
          </a:xfrm>
        </p:spPr>
        <p:txBody>
          <a:bodyPr>
            <a:normAutofit fontScale="90000"/>
          </a:bodyPr>
          <a:lstStyle/>
          <a:p>
            <a:r>
              <a:rPr lang="tr-TR" dirty="0" smtClean="0"/>
              <a:t>ŞAMANİZM</a:t>
            </a:r>
            <a:endParaRPr lang="tr-TR" dirty="0"/>
          </a:p>
        </p:txBody>
      </p:sp>
      <p:sp>
        <p:nvSpPr>
          <p:cNvPr id="3" name="İçerik Yer Tutucusu 2"/>
          <p:cNvSpPr>
            <a:spLocks noGrp="1"/>
          </p:cNvSpPr>
          <p:nvPr>
            <p:ph idx="1"/>
          </p:nvPr>
        </p:nvSpPr>
        <p:spPr>
          <a:xfrm>
            <a:off x="0" y="836712"/>
            <a:ext cx="9144000" cy="6021288"/>
          </a:xfrm>
        </p:spPr>
        <p:txBody>
          <a:bodyPr>
            <a:normAutofit fontScale="92500" lnSpcReduction="10000"/>
          </a:bodyPr>
          <a:lstStyle/>
          <a:p>
            <a:pPr marL="118872" lvl="0" indent="0" algn="just">
              <a:lnSpc>
                <a:spcPct val="170000"/>
              </a:lnSpc>
              <a:spcBef>
                <a:spcPts val="0"/>
              </a:spcBef>
              <a:buClr>
                <a:srgbClr val="F0AD00"/>
              </a:buClr>
              <a:buSzPct val="80000"/>
              <a:buNone/>
            </a:pPr>
            <a:r>
              <a:rPr lang="tr-TR" sz="2900" dirty="0" smtClean="0">
                <a:solidFill>
                  <a:prstClr val="black"/>
                </a:solidFill>
                <a:latin typeface="Corbel"/>
              </a:rPr>
              <a:t>	Şamanizm</a:t>
            </a:r>
            <a:r>
              <a:rPr lang="tr-TR" sz="2900" dirty="0">
                <a:solidFill>
                  <a:prstClr val="black"/>
                </a:solidFill>
                <a:latin typeface="Corbel"/>
              </a:rPr>
              <a:t>, büyüye dayalı bir kabile dini olma özelliği taşımaktadır. </a:t>
            </a:r>
            <a:r>
              <a:rPr lang="tr-TR" sz="2900" dirty="0" err="1">
                <a:solidFill>
                  <a:prstClr val="black"/>
                </a:solidFill>
                <a:latin typeface="Corbel"/>
              </a:rPr>
              <a:t>Eberhard</a:t>
            </a:r>
            <a:r>
              <a:rPr lang="tr-TR" sz="2900" dirty="0">
                <a:solidFill>
                  <a:prstClr val="black"/>
                </a:solidFill>
                <a:latin typeface="Corbel"/>
              </a:rPr>
              <a:t>, Şamanizm’in, Türklerdeki varlığından bahseden ilk delilin 519 yılında </a:t>
            </a:r>
            <a:r>
              <a:rPr lang="tr-TR" sz="2900" dirty="0" err="1">
                <a:solidFill>
                  <a:prstClr val="black"/>
                </a:solidFill>
                <a:latin typeface="Corbel"/>
              </a:rPr>
              <a:t>Cücenlerden</a:t>
            </a:r>
            <a:r>
              <a:rPr lang="tr-TR" sz="2900" dirty="0">
                <a:solidFill>
                  <a:prstClr val="black"/>
                </a:solidFill>
                <a:latin typeface="Corbel"/>
              </a:rPr>
              <a:t> kaldığını söylemektedir. Bu tarihte bir kadın şamanın, güz mevsiminde ovada çadır kurarak yedi gün oruç tuttuğunu ve dualar ettiğini açıklamaktadır. Seyyah </a:t>
            </a:r>
            <a:r>
              <a:rPr lang="tr-TR" sz="2900" dirty="0" err="1">
                <a:solidFill>
                  <a:prstClr val="black"/>
                </a:solidFill>
                <a:latin typeface="Corbel"/>
              </a:rPr>
              <a:t>İbni</a:t>
            </a:r>
            <a:r>
              <a:rPr lang="tr-TR" sz="2900" dirty="0">
                <a:solidFill>
                  <a:prstClr val="black"/>
                </a:solidFill>
                <a:latin typeface="Corbel"/>
              </a:rPr>
              <a:t> </a:t>
            </a:r>
            <a:r>
              <a:rPr lang="tr-TR" sz="2900" dirty="0" err="1">
                <a:solidFill>
                  <a:prstClr val="black"/>
                </a:solidFill>
                <a:latin typeface="Corbel"/>
              </a:rPr>
              <a:t>Fadlan</a:t>
            </a:r>
            <a:r>
              <a:rPr lang="tr-TR" sz="2900" dirty="0">
                <a:solidFill>
                  <a:prstClr val="black"/>
                </a:solidFill>
                <a:latin typeface="Corbel"/>
              </a:rPr>
              <a:t> da Oğuzlardaki bazı kurban merasimlerinden ve bunları yöneten ihtiyarlardan söz etmektedir. Ona göre Oğuzlar bu ihtiyar Şamanların sözlerini dinlerler ve ona uygun hareketler yaparlardı (Ocak,1983:34). </a:t>
            </a:r>
            <a:endParaRPr lang="tr-TR" dirty="0"/>
          </a:p>
        </p:txBody>
      </p:sp>
    </p:spTree>
    <p:extLst>
      <p:ext uri="{BB962C8B-B14F-4D97-AF65-F5344CB8AC3E}">
        <p14:creationId xmlns:p14="http://schemas.microsoft.com/office/powerpoint/2010/main" val="14993457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lnSpcReduction="10000"/>
          </a:bodyPr>
          <a:lstStyle/>
          <a:p>
            <a:pPr marL="118872" lvl="0" indent="0" algn="just">
              <a:lnSpc>
                <a:spcPct val="150000"/>
              </a:lnSpc>
              <a:spcBef>
                <a:spcPts val="0"/>
              </a:spcBef>
              <a:buClr>
                <a:srgbClr val="F0AD00"/>
              </a:buClr>
              <a:buSzPct val="80000"/>
              <a:buNone/>
            </a:pPr>
            <a:r>
              <a:rPr lang="tr-TR" sz="2700" b="1" dirty="0" smtClean="0">
                <a:solidFill>
                  <a:prstClr val="black"/>
                </a:solidFill>
                <a:latin typeface="Corbel"/>
              </a:rPr>
              <a:t>a) </a:t>
            </a:r>
            <a:r>
              <a:rPr lang="tr-TR" sz="2700" b="1" dirty="0" err="1" smtClean="0">
                <a:solidFill>
                  <a:prstClr val="black"/>
                </a:solidFill>
                <a:latin typeface="Corbel"/>
              </a:rPr>
              <a:t>Şamanizmin</a:t>
            </a:r>
            <a:r>
              <a:rPr lang="tr-TR" sz="2700" b="1" dirty="0" smtClean="0">
                <a:solidFill>
                  <a:prstClr val="black"/>
                </a:solidFill>
                <a:latin typeface="Corbel"/>
              </a:rPr>
              <a:t> Dünyayı Algılayışı </a:t>
            </a:r>
          </a:p>
          <a:p>
            <a:pPr marL="118872" lvl="0" indent="0" algn="just">
              <a:lnSpc>
                <a:spcPct val="150000"/>
              </a:lnSpc>
              <a:spcBef>
                <a:spcPts val="0"/>
              </a:spcBef>
              <a:buClr>
                <a:srgbClr val="F0AD00"/>
              </a:buClr>
              <a:buSzPct val="80000"/>
              <a:buNone/>
            </a:pPr>
            <a:r>
              <a:rPr lang="tr-TR" sz="2700" dirty="0" smtClean="0">
                <a:solidFill>
                  <a:prstClr val="black"/>
                </a:solidFill>
                <a:latin typeface="Corbel"/>
              </a:rPr>
              <a:t>Şaman </a:t>
            </a:r>
            <a:r>
              <a:rPr lang="tr-TR" sz="2700" dirty="0">
                <a:solidFill>
                  <a:prstClr val="black"/>
                </a:solidFill>
                <a:latin typeface="Corbel"/>
              </a:rPr>
              <a:t>inanışına göre evren üç bölümden </a:t>
            </a:r>
            <a:r>
              <a:rPr lang="tr-TR" sz="2700" dirty="0" smtClean="0">
                <a:solidFill>
                  <a:prstClr val="black"/>
                </a:solidFill>
                <a:latin typeface="Corbel"/>
              </a:rPr>
              <a:t>oluşmaktadır:</a:t>
            </a:r>
            <a:endParaRPr lang="tr-TR" sz="2700" dirty="0">
              <a:solidFill>
                <a:prstClr val="black"/>
              </a:solidFill>
              <a:latin typeface="Corbel"/>
            </a:endParaRPr>
          </a:p>
          <a:p>
            <a:pPr marL="118872" lvl="0" indent="0" algn="just">
              <a:lnSpc>
                <a:spcPct val="150000"/>
              </a:lnSpc>
              <a:spcBef>
                <a:spcPts val="0"/>
              </a:spcBef>
              <a:buClr>
                <a:srgbClr val="F0AD00"/>
              </a:buClr>
              <a:buSzPct val="80000"/>
              <a:buNone/>
            </a:pPr>
            <a:r>
              <a:rPr lang="tr-TR" sz="3000" dirty="0">
                <a:solidFill>
                  <a:srgbClr val="FF0000"/>
                </a:solidFill>
                <a:latin typeface="Corbel"/>
              </a:rPr>
              <a:t>a) Gök</a:t>
            </a:r>
            <a:r>
              <a:rPr lang="tr-TR" sz="3000" dirty="0">
                <a:solidFill>
                  <a:prstClr val="black"/>
                </a:solidFill>
                <a:latin typeface="Corbel"/>
              </a:rPr>
              <a:t>: Aydınlık olandır. Orada iyilik, güzellik ve mutluluk vardır. Tam anlamıyla bir cennet demektir. 17 kattan oluşmaktadır. En büyük Tanrı/ruh olan Ülgen, eşi ve çocukları ile kendisine bağlı iyi ruhlar orada oturur.</a:t>
            </a:r>
          </a:p>
          <a:p>
            <a:pPr marL="118872" lvl="0" indent="0" algn="just">
              <a:lnSpc>
                <a:spcPct val="150000"/>
              </a:lnSpc>
              <a:spcBef>
                <a:spcPts val="0"/>
              </a:spcBef>
              <a:buClr>
                <a:srgbClr val="F0AD00"/>
              </a:buClr>
              <a:buSzPct val="80000"/>
              <a:buNone/>
            </a:pPr>
            <a:r>
              <a:rPr lang="tr-TR" sz="3000" dirty="0">
                <a:solidFill>
                  <a:prstClr val="black"/>
                </a:solidFill>
                <a:latin typeface="Corbel"/>
              </a:rPr>
              <a:t> </a:t>
            </a:r>
            <a:r>
              <a:rPr lang="tr-TR" sz="3000" dirty="0">
                <a:solidFill>
                  <a:srgbClr val="FF0000"/>
                </a:solidFill>
                <a:latin typeface="Corbel"/>
              </a:rPr>
              <a:t>b) Yeryüzü</a:t>
            </a:r>
            <a:r>
              <a:rPr lang="tr-TR" sz="3000" dirty="0">
                <a:solidFill>
                  <a:prstClr val="black"/>
                </a:solidFill>
                <a:latin typeface="Corbel"/>
              </a:rPr>
              <a:t>: İnsanların yaşadıkları yerdir. </a:t>
            </a:r>
          </a:p>
          <a:p>
            <a:pPr marL="118872" lvl="0" indent="0" algn="just">
              <a:lnSpc>
                <a:spcPct val="150000"/>
              </a:lnSpc>
              <a:spcBef>
                <a:spcPts val="0"/>
              </a:spcBef>
              <a:buClr>
                <a:srgbClr val="F0AD00"/>
              </a:buClr>
              <a:buSzPct val="80000"/>
              <a:buNone/>
            </a:pPr>
            <a:r>
              <a:rPr lang="tr-TR" sz="3000" dirty="0">
                <a:solidFill>
                  <a:srgbClr val="FF0000"/>
                </a:solidFill>
                <a:latin typeface="Corbel"/>
              </a:rPr>
              <a:t>c) Yeraltı</a:t>
            </a:r>
            <a:r>
              <a:rPr lang="tr-TR" sz="3000" dirty="0">
                <a:solidFill>
                  <a:prstClr val="black"/>
                </a:solidFill>
                <a:latin typeface="Corbel"/>
              </a:rPr>
              <a:t>: Karanlık olandır. 14 kattır. Kötülüklerin, bahtsızlıkların, çirkinliklerin hüküm sürdüğü yerdir. Bu nedenle cehennem demektir. Korkunç bir tanrı/ruh olan Erlik, ailesi ve ona bağlı kötü ruhlar yeraltında bulunurlar.</a:t>
            </a:r>
          </a:p>
          <a:p>
            <a:endParaRPr lang="tr-TR" dirty="0"/>
          </a:p>
        </p:txBody>
      </p:sp>
    </p:spTree>
    <p:extLst>
      <p:ext uri="{BB962C8B-B14F-4D97-AF65-F5344CB8AC3E}">
        <p14:creationId xmlns:p14="http://schemas.microsoft.com/office/powerpoint/2010/main" val="5323783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marL="0" indent="0" algn="just">
              <a:lnSpc>
                <a:spcPct val="170000"/>
              </a:lnSpc>
              <a:spcBef>
                <a:spcPts val="0"/>
              </a:spcBef>
              <a:buNone/>
            </a:pPr>
            <a:r>
              <a:rPr lang="tr-TR" b="1" dirty="0" smtClean="0">
                <a:solidFill>
                  <a:srgbClr val="000000"/>
                </a:solidFill>
                <a:effectLst/>
                <a:latin typeface="Times New Roman" panose="02020603050405020304" pitchFamily="18" charset="0"/>
                <a:ea typeface="Times New Roman"/>
                <a:cs typeface="Times New Roman" panose="02020603050405020304" pitchFamily="18" charset="0"/>
              </a:rPr>
              <a:t>	</a:t>
            </a:r>
            <a:r>
              <a:rPr lang="tr-TR" b="1" dirty="0">
                <a:solidFill>
                  <a:srgbClr val="000000"/>
                </a:solidFill>
                <a:latin typeface="Times New Roman" panose="02020603050405020304" pitchFamily="18" charset="0"/>
                <a:ea typeface="Times New Roman"/>
                <a:cs typeface="Times New Roman" panose="02020603050405020304" pitchFamily="18" charset="0"/>
              </a:rPr>
              <a:t>b</a:t>
            </a:r>
            <a:r>
              <a:rPr lang="tr-TR" b="1" dirty="0" smtClean="0">
                <a:solidFill>
                  <a:srgbClr val="000000"/>
                </a:solidFill>
                <a:effectLst/>
                <a:latin typeface="Times New Roman" panose="02020603050405020304" pitchFamily="18" charset="0"/>
                <a:ea typeface="Times New Roman"/>
                <a:cs typeface="Times New Roman" panose="02020603050405020304" pitchFamily="18" charset="0"/>
              </a:rPr>
              <a:t>) Şaman </a:t>
            </a:r>
          </a:p>
          <a:p>
            <a:pPr marL="0" indent="0" algn="just">
              <a:lnSpc>
                <a:spcPct val="170000"/>
              </a:lnSpc>
              <a:spcBef>
                <a:spcPts val="0"/>
              </a:spcBef>
              <a:buNone/>
            </a:pPr>
            <a:r>
              <a:rPr lang="tr-TR" dirty="0" smtClean="0">
                <a:solidFill>
                  <a:srgbClr val="000000"/>
                </a:solidFill>
                <a:effectLst/>
                <a:latin typeface="Times New Roman" panose="02020603050405020304" pitchFamily="18" charset="0"/>
                <a:ea typeface="Times New Roman"/>
                <a:cs typeface="Times New Roman" panose="02020603050405020304" pitchFamily="18" charset="0"/>
              </a:rPr>
              <a:t>	Türk doğacılığının sembolü, </a:t>
            </a:r>
            <a:r>
              <a:rPr lang="tr-TR" dirty="0" err="1" smtClean="0">
                <a:solidFill>
                  <a:srgbClr val="000000"/>
                </a:solidFill>
                <a:effectLst/>
                <a:latin typeface="Times New Roman" panose="02020603050405020304" pitchFamily="18" charset="0"/>
                <a:ea typeface="Times New Roman"/>
                <a:cs typeface="Times New Roman" panose="02020603050405020304" pitchFamily="18" charset="0"/>
              </a:rPr>
              <a:t>Şamanizmdir</a:t>
            </a:r>
            <a:r>
              <a:rPr lang="tr-TR" dirty="0" smtClean="0">
                <a:solidFill>
                  <a:srgbClr val="000000"/>
                </a:solidFill>
                <a:effectLst/>
                <a:latin typeface="Times New Roman" panose="02020603050405020304" pitchFamily="18" charset="0"/>
                <a:ea typeface="Times New Roman"/>
                <a:cs typeface="Times New Roman" panose="02020603050405020304" pitchFamily="18" charset="0"/>
              </a:rPr>
              <a:t>. Ziya Gökalp </a:t>
            </a:r>
            <a:r>
              <a:rPr lang="tr-TR" dirty="0" err="1" smtClean="0">
                <a:solidFill>
                  <a:srgbClr val="000000"/>
                </a:solidFill>
                <a:effectLst/>
                <a:latin typeface="Times New Roman" panose="02020603050405020304" pitchFamily="18" charset="0"/>
                <a:ea typeface="Times New Roman"/>
                <a:cs typeface="Times New Roman" panose="02020603050405020304" pitchFamily="18" charset="0"/>
              </a:rPr>
              <a:t>Şamanizmi</a:t>
            </a:r>
            <a:r>
              <a:rPr lang="tr-TR" dirty="0" smtClean="0">
                <a:solidFill>
                  <a:srgbClr val="000000"/>
                </a:solidFill>
                <a:effectLst/>
                <a:latin typeface="Times New Roman" panose="02020603050405020304" pitchFamily="18" charset="0"/>
                <a:ea typeface="Times New Roman"/>
                <a:cs typeface="Times New Roman" panose="02020603050405020304" pitchFamily="18" charset="0"/>
              </a:rPr>
              <a:t>, eski Türklerin dini değil, sihre ilişkin sistemleri olarak kabul etmiştir. Bu nedenle de Türkler arasındaki </a:t>
            </a:r>
            <a:r>
              <a:rPr lang="tr-TR" dirty="0" err="1" smtClean="0">
                <a:solidFill>
                  <a:srgbClr val="000000"/>
                </a:solidFill>
                <a:effectLst/>
                <a:latin typeface="Times New Roman" panose="02020603050405020304" pitchFamily="18" charset="0"/>
                <a:ea typeface="Times New Roman"/>
                <a:cs typeface="Times New Roman" panose="02020603050405020304" pitchFamily="18" charset="0"/>
              </a:rPr>
              <a:t>Şamanizmi</a:t>
            </a:r>
            <a:r>
              <a:rPr lang="tr-TR" dirty="0" smtClean="0">
                <a:solidFill>
                  <a:srgbClr val="000000"/>
                </a:solidFill>
                <a:effectLst/>
                <a:latin typeface="Times New Roman" panose="02020603050405020304" pitchFamily="18" charset="0"/>
                <a:ea typeface="Times New Roman"/>
                <a:cs typeface="Times New Roman" panose="02020603050405020304" pitchFamily="18" charset="0"/>
              </a:rPr>
              <a:t> </a:t>
            </a:r>
            <a:r>
              <a:rPr lang="tr-TR" dirty="0" err="1" smtClean="0">
                <a:solidFill>
                  <a:srgbClr val="000000"/>
                </a:solidFill>
                <a:effectLst/>
                <a:latin typeface="Times New Roman" panose="02020603050405020304" pitchFamily="18" charset="0"/>
                <a:ea typeface="Calibri"/>
                <a:cs typeface="Times New Roman" panose="02020603050405020304" pitchFamily="18" charset="0"/>
              </a:rPr>
              <a:t>Toyunizm</a:t>
            </a:r>
            <a:r>
              <a:rPr lang="tr-TR" dirty="0" smtClean="0">
                <a:solidFill>
                  <a:srgbClr val="000000"/>
                </a:solidFill>
                <a:effectLst/>
                <a:latin typeface="Times New Roman" panose="02020603050405020304" pitchFamily="18" charset="0"/>
                <a:ea typeface="Calibri"/>
                <a:cs typeface="Times New Roman" panose="02020603050405020304" pitchFamily="18" charset="0"/>
              </a:rPr>
              <a:t> olarak adlandırmıştır. Oysaki </a:t>
            </a:r>
            <a:r>
              <a:rPr lang="tr-TR" dirty="0" err="1" smtClean="0">
                <a:solidFill>
                  <a:srgbClr val="000000"/>
                </a:solidFill>
                <a:effectLst/>
                <a:latin typeface="Times New Roman" panose="02020603050405020304" pitchFamily="18" charset="0"/>
                <a:ea typeface="Calibri"/>
                <a:cs typeface="Times New Roman" panose="02020603050405020304" pitchFamily="18" charset="0"/>
              </a:rPr>
              <a:t>Toyunizm</a:t>
            </a:r>
            <a:r>
              <a:rPr lang="tr-TR" dirty="0" smtClean="0">
                <a:solidFill>
                  <a:srgbClr val="000000"/>
                </a:solidFill>
                <a:effectLst/>
                <a:latin typeface="Times New Roman" panose="02020603050405020304" pitchFamily="18" charset="0"/>
                <a:ea typeface="Calibri"/>
                <a:cs typeface="Times New Roman" panose="02020603050405020304" pitchFamily="18" charset="0"/>
              </a:rPr>
              <a:t>, </a:t>
            </a:r>
            <a:r>
              <a:rPr lang="tr-TR" dirty="0" err="1" smtClean="0">
                <a:solidFill>
                  <a:srgbClr val="000000"/>
                </a:solidFill>
                <a:effectLst/>
                <a:latin typeface="Times New Roman" panose="02020603050405020304" pitchFamily="18" charset="0"/>
                <a:ea typeface="Calibri"/>
                <a:cs typeface="Times New Roman" panose="02020603050405020304" pitchFamily="18" charset="0"/>
              </a:rPr>
              <a:t>Budizmdir</a:t>
            </a:r>
            <a:r>
              <a:rPr lang="tr-TR" dirty="0" smtClean="0">
                <a:solidFill>
                  <a:srgbClr val="000000"/>
                </a:solidFill>
                <a:effectLst/>
                <a:latin typeface="Times New Roman" panose="02020603050405020304" pitchFamily="18" charset="0"/>
                <a:ea typeface="Calibri"/>
                <a:cs typeface="Times New Roman" panose="02020603050405020304" pitchFamily="18" charset="0"/>
              </a:rPr>
              <a:t>. A. İnan ise, Türk </a:t>
            </a:r>
            <a:r>
              <a:rPr lang="tr-TR" dirty="0" err="1" smtClean="0">
                <a:solidFill>
                  <a:srgbClr val="000000"/>
                </a:solidFill>
                <a:effectLst/>
                <a:latin typeface="Times New Roman" panose="02020603050405020304" pitchFamily="18" charset="0"/>
                <a:ea typeface="Calibri"/>
                <a:cs typeface="Times New Roman" panose="02020603050405020304" pitchFamily="18" charset="0"/>
              </a:rPr>
              <a:t>Şamanizminin</a:t>
            </a:r>
            <a:r>
              <a:rPr lang="tr-TR" dirty="0" smtClean="0">
                <a:solidFill>
                  <a:srgbClr val="000000"/>
                </a:solidFill>
                <a:effectLst/>
                <a:latin typeface="Times New Roman" panose="02020603050405020304" pitchFamily="18" charset="0"/>
                <a:ea typeface="Calibri"/>
                <a:cs typeface="Times New Roman" panose="02020603050405020304" pitchFamily="18" charset="0"/>
              </a:rPr>
              <a:t> başka toplumlarda görülen </a:t>
            </a:r>
            <a:r>
              <a:rPr lang="tr-TR" dirty="0" err="1" smtClean="0">
                <a:solidFill>
                  <a:srgbClr val="000000"/>
                </a:solidFill>
                <a:effectLst/>
                <a:latin typeface="Times New Roman" panose="02020603050405020304" pitchFamily="18" charset="0"/>
                <a:ea typeface="Calibri"/>
                <a:cs typeface="Times New Roman" panose="02020603050405020304" pitchFamily="18" charset="0"/>
              </a:rPr>
              <a:t>Şamanizmden</a:t>
            </a:r>
            <a:r>
              <a:rPr lang="tr-TR" dirty="0" smtClean="0">
                <a:solidFill>
                  <a:srgbClr val="000000"/>
                </a:solidFill>
                <a:effectLst/>
                <a:latin typeface="Times New Roman" panose="02020603050405020304" pitchFamily="18" charset="0"/>
                <a:ea typeface="Calibri"/>
                <a:cs typeface="Times New Roman" panose="02020603050405020304" pitchFamily="18" charset="0"/>
              </a:rPr>
              <a:t> farklı ve gelişmiş olduğunu belirtmektedir (Tezcan, 1996:118). </a:t>
            </a:r>
          </a:p>
          <a:p>
            <a:pPr marL="0" indent="0" algn="just">
              <a:lnSpc>
                <a:spcPct val="170000"/>
              </a:lnSpc>
              <a:spcBef>
                <a:spcPts val="0"/>
              </a:spcBef>
              <a:buNone/>
            </a:pPr>
            <a:r>
              <a:rPr lang="tr-TR" dirty="0" smtClean="0">
                <a:solidFill>
                  <a:srgbClr val="000000"/>
                </a:solidFill>
                <a:effectLst/>
                <a:latin typeface="Times New Roman" panose="02020603050405020304" pitchFamily="18" charset="0"/>
                <a:ea typeface="Calibri"/>
                <a:cs typeface="Times New Roman" panose="02020603050405020304" pitchFamily="18" charset="0"/>
              </a:rPr>
              <a:t>	Şaman sözcüğü, Mançu-Tunguz dilinden gelmektedir. </a:t>
            </a:r>
            <a:r>
              <a:rPr lang="tr-TR" dirty="0" err="1" smtClean="0">
                <a:solidFill>
                  <a:srgbClr val="000000"/>
                </a:solidFill>
                <a:effectLst/>
                <a:latin typeface="Times New Roman" panose="02020603050405020304" pitchFamily="18" charset="0"/>
                <a:ea typeface="Calibri"/>
                <a:cs typeface="Times New Roman" panose="02020603050405020304" pitchFamily="18" charset="0"/>
              </a:rPr>
              <a:t>Tunguzca</a:t>
            </a:r>
            <a:r>
              <a:rPr lang="tr-TR" dirty="0" smtClean="0">
                <a:solidFill>
                  <a:srgbClr val="000000"/>
                </a:solidFill>
                <a:effectLst/>
                <a:latin typeface="Times New Roman" panose="02020603050405020304" pitchFamily="18" charset="0"/>
                <a:ea typeface="Calibri"/>
                <a:cs typeface="Times New Roman" panose="02020603050405020304" pitchFamily="18" charset="0"/>
              </a:rPr>
              <a:t> şaman, saman; Mançu dilinde samadır. Türk kavimlerinde ise, şaman sözcüğü kam sözcüğüne karşılık gelmekteydi. Şamanizm, trans durumuna geçebilme yeteneğindeki kimselerin, doğaüstü varlıklarla ilişki kurarak onların güçlerine sahip olmalarından bu güçleri toplum adına kullanmalarından ve bu amaçla yapılan dinsel-büyüsel pratik ve törenlerden ibarettir (Örnek, 1988:48).</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0380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1124744"/>
          </a:xfrm>
        </p:spPr>
        <p:txBody>
          <a:bodyPr>
            <a:noAutofit/>
          </a:bodyPr>
          <a:lstStyle/>
          <a:p>
            <a:pPr lvl="0">
              <a:spcBef>
                <a:spcPts val="0"/>
              </a:spcBef>
            </a:pPr>
            <a:r>
              <a:rPr lang="tr-TR" sz="2800" b="1" dirty="0">
                <a:latin typeface="Corbel"/>
              </a:rPr>
              <a:t>TÜRKLERDE İSLAMİYET ÖNCESİ İNANÇ SİSTEMLERİ - ÖĞRETİLER-DİNLER </a:t>
            </a:r>
            <a:r>
              <a:rPr lang="tr-TR" sz="2400" dirty="0">
                <a:latin typeface="Corbel"/>
              </a:rPr>
              <a:t/>
            </a:r>
            <a:br>
              <a:rPr lang="tr-TR" sz="2400" dirty="0">
                <a:latin typeface="Corbel"/>
              </a:rPr>
            </a:br>
            <a:endParaRPr lang="tr-TR" sz="2400" dirty="0"/>
          </a:p>
        </p:txBody>
      </p:sp>
      <p:sp>
        <p:nvSpPr>
          <p:cNvPr id="3" name="İçerik Yer Tutucusu 2"/>
          <p:cNvSpPr>
            <a:spLocks noGrp="1"/>
          </p:cNvSpPr>
          <p:nvPr>
            <p:ph idx="1"/>
          </p:nvPr>
        </p:nvSpPr>
        <p:spPr>
          <a:xfrm>
            <a:off x="0" y="764704"/>
            <a:ext cx="9144000" cy="6093296"/>
          </a:xfrm>
        </p:spPr>
        <p:txBody>
          <a:bodyPr>
            <a:normAutofit fontScale="92500" lnSpcReduction="20000"/>
          </a:bodyPr>
          <a:lstStyle/>
          <a:p>
            <a:pPr marL="0" indent="0" algn="just">
              <a:lnSpc>
                <a:spcPct val="150000"/>
              </a:lnSpc>
              <a:spcBef>
                <a:spcPts val="0"/>
              </a:spcBef>
              <a:buNone/>
            </a:pPr>
            <a:r>
              <a:rPr lang="tr-TR" dirty="0" smtClean="0"/>
              <a:t>	İnsanlar, en erken süreçlerden itibaren yaşamlarında tutunacak, güvenecek gizli bir varlık aramışlardır. Bu arayışlar ve inançlar gökyüzündeki yıldızlar, ay, güneş, fırtına, gece, gündüz, ağaçlar, nehirler gibi bütün tabiat olgularından korkulan ya da çekinilen varlık ve olaylardan ilham almıştır. Dünyanın dört bir yanında insanlar inanç sembollerini taş, toprak, maden, seramik, ve hatta tekstilde bile dile getirmişlerdir. İnanç sistemleri giderek gelişmiş ve neticede tek tanrılı din aşamasına ulaşmıştır. </a:t>
            </a:r>
            <a:endParaRPr lang="tr-TR" dirty="0"/>
          </a:p>
        </p:txBody>
      </p:sp>
    </p:spTree>
    <p:extLst>
      <p:ext uri="{BB962C8B-B14F-4D97-AF65-F5344CB8AC3E}">
        <p14:creationId xmlns:p14="http://schemas.microsoft.com/office/powerpoint/2010/main" val="22176554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858000"/>
          </a:xfrm>
        </p:spPr>
        <p:txBody>
          <a:bodyPr>
            <a:normAutofit fontScale="62500" lnSpcReduction="20000"/>
          </a:bodyPr>
          <a:lstStyle/>
          <a:p>
            <a:pPr marL="0" indent="0" algn="just">
              <a:lnSpc>
                <a:spcPct val="170000"/>
              </a:lnSpc>
              <a:spcBef>
                <a:spcPts val="0"/>
              </a:spcBef>
              <a:buNone/>
            </a:pPr>
            <a:r>
              <a:rPr lang="tr-TR" dirty="0" smtClean="0">
                <a:solidFill>
                  <a:srgbClr val="000000"/>
                </a:solidFill>
                <a:effectLst/>
                <a:latin typeface="Arial"/>
                <a:ea typeface="Calibri"/>
              </a:rPr>
              <a:t>	Genellikle bir insanın şaman olup olamayacağı çocukluğunda bazı ruhsal belirtilerle ortaya çıkar. </a:t>
            </a:r>
            <a:r>
              <a:rPr lang="tr-TR" dirty="0" err="1" smtClean="0">
                <a:solidFill>
                  <a:srgbClr val="000000"/>
                </a:solidFill>
                <a:effectLst/>
                <a:latin typeface="Arial"/>
                <a:ea typeface="Calibri"/>
              </a:rPr>
              <a:t>Nioradze</a:t>
            </a:r>
            <a:r>
              <a:rPr lang="tr-TR" dirty="0" smtClean="0">
                <a:solidFill>
                  <a:srgbClr val="000000"/>
                </a:solidFill>
                <a:effectLst/>
                <a:latin typeface="Arial"/>
                <a:ea typeface="Calibri"/>
              </a:rPr>
              <a:t>, bu belirtileri şu şekilde açıklamaktadır; cin, peri, dev görme, sık sık gerçekleşen baş dönmeleri, bayılmalar ve gelecekten haber verme yeteneği. Ayrıca, bu insanlar, yemeden içmeden kesilirler, insanlar arasına katılmazlar, sinirlidirler, evlerinden kaçıp ormanlara gider, karlar üzerinde yatarlar ve yalnız kaldıklarında cinlerle, perilerle konuşurlar (</a:t>
            </a:r>
            <a:r>
              <a:rPr lang="tr-TR" dirty="0" err="1" smtClean="0">
                <a:solidFill>
                  <a:srgbClr val="000000"/>
                </a:solidFill>
                <a:effectLst/>
                <a:latin typeface="Arial"/>
                <a:ea typeface="Calibri"/>
              </a:rPr>
              <a:t>Nioradze</a:t>
            </a:r>
            <a:r>
              <a:rPr lang="tr-TR" dirty="0" smtClean="0">
                <a:solidFill>
                  <a:srgbClr val="000000"/>
                </a:solidFill>
                <a:effectLst/>
                <a:latin typeface="Arial"/>
                <a:ea typeface="Calibri"/>
              </a:rPr>
              <a:t>, 1954:54, </a:t>
            </a:r>
            <a:r>
              <a:rPr lang="tr-TR" dirty="0" err="1" smtClean="0">
                <a:solidFill>
                  <a:srgbClr val="000000"/>
                </a:solidFill>
                <a:effectLst/>
                <a:latin typeface="Arial"/>
                <a:ea typeface="Calibri"/>
              </a:rPr>
              <a:t>Akt</a:t>
            </a:r>
            <a:r>
              <a:rPr lang="tr-TR" dirty="0" smtClean="0">
                <a:solidFill>
                  <a:srgbClr val="000000"/>
                </a:solidFill>
                <a:effectLst/>
                <a:latin typeface="Arial"/>
                <a:ea typeface="Calibri"/>
              </a:rPr>
              <a:t>, Örnek, 1988:49). </a:t>
            </a:r>
          </a:p>
          <a:p>
            <a:pPr marL="0" indent="0" algn="just">
              <a:lnSpc>
                <a:spcPct val="170000"/>
              </a:lnSpc>
              <a:spcBef>
                <a:spcPts val="0"/>
              </a:spcBef>
              <a:buNone/>
            </a:pPr>
            <a:r>
              <a:rPr lang="tr-TR" dirty="0" smtClean="0">
                <a:solidFill>
                  <a:srgbClr val="000000"/>
                </a:solidFill>
                <a:effectLst/>
                <a:latin typeface="Arial"/>
                <a:ea typeface="Calibri"/>
              </a:rPr>
              <a:t>	</a:t>
            </a:r>
            <a:r>
              <a:rPr lang="tr-TR" dirty="0" err="1" smtClean="0">
                <a:solidFill>
                  <a:srgbClr val="000000"/>
                </a:solidFill>
                <a:effectLst/>
                <a:latin typeface="Arial"/>
                <a:ea typeface="Calibri"/>
              </a:rPr>
              <a:t>Eliade’ye</a:t>
            </a:r>
            <a:r>
              <a:rPr lang="tr-TR" dirty="0" smtClean="0">
                <a:solidFill>
                  <a:srgbClr val="000000"/>
                </a:solidFill>
                <a:effectLst/>
                <a:latin typeface="Arial"/>
                <a:ea typeface="Calibri"/>
              </a:rPr>
              <a:t> göre bir insan, kalıtım yoluyla olabileceği gibi kendi isteği ile de şaman olabilir. Bunun için de uzman olan bir şamandan uzun süre eğitim alması gereklidir (</a:t>
            </a:r>
            <a:r>
              <a:rPr lang="tr-TR" dirty="0" err="1" smtClean="0">
                <a:solidFill>
                  <a:srgbClr val="000000"/>
                </a:solidFill>
                <a:effectLst/>
                <a:latin typeface="Arial"/>
                <a:ea typeface="Calibri"/>
              </a:rPr>
              <a:t>Eliade</a:t>
            </a:r>
            <a:r>
              <a:rPr lang="tr-TR" dirty="0" smtClean="0">
                <a:solidFill>
                  <a:srgbClr val="000000"/>
                </a:solidFill>
                <a:effectLst/>
                <a:latin typeface="Arial"/>
                <a:ea typeface="Calibri"/>
              </a:rPr>
              <a:t>, 1987, 202,). Örnek ise, Şamanlığın babadan oğula geçtiği durumlarda genç şamanın bilgili ve uzman bir şamandan mesleğinin teori ve pratiği hakkında dersler alarak bu mesleğin sırlarını, transa geçme tekniklerini, duaları, ilahileri ve büyüsel formülleri öğrendiğini belirtmiştir (Örnek, 1988:53). </a:t>
            </a:r>
            <a:endParaRPr lang="tr-TR" dirty="0"/>
          </a:p>
        </p:txBody>
      </p:sp>
    </p:spTree>
    <p:extLst>
      <p:ext uri="{BB962C8B-B14F-4D97-AF65-F5344CB8AC3E}">
        <p14:creationId xmlns:p14="http://schemas.microsoft.com/office/powerpoint/2010/main" val="38636347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marL="0" indent="0" algn="just">
              <a:lnSpc>
                <a:spcPct val="170000"/>
              </a:lnSpc>
              <a:spcBef>
                <a:spcPts val="0"/>
              </a:spcBef>
              <a:buNone/>
            </a:pPr>
            <a:r>
              <a:rPr lang="tr-TR" dirty="0" smtClean="0">
                <a:solidFill>
                  <a:srgbClr val="000000"/>
                </a:solidFill>
                <a:effectLst/>
                <a:latin typeface="Arial"/>
                <a:ea typeface="Calibri"/>
              </a:rPr>
              <a:t>	Eğitim-öğretim süresi ortalama üç, dört yıldır. Bazen bu sürenin beş-on yılı bulduğu da olur. Eğitim sonunda adayın şaman oluşu çoğu zaman bir törenle kutlanır. Bu törenin en önemli iki aracı, şaman giysisi ve şaman davulu dur. Özellikle Kuzey Asya da şaman giysisinin özel bir görevi vardır. Bu giysi bir kült aracı gibi kullanılmaktadır. Örneğin bir şamanın giysisi üzerinde kuş resminin bulunması, şamanın bu kuş resmi yardımıyla öte dünyaya uçabileceği şeklinde yorumlanmaktadır. Şaman giysisi diğer kültler gibi kutsaldır. Bu nedenle de herkesin görebileceği ve dokunabileceği yerlere konulmaz. Özellikle kadınların ve küçük çocukların dokunmasının onların güçlerini azaltacağına inanılmaktadır (Örnek, 1988: 64-66). </a:t>
            </a:r>
            <a:endParaRPr lang="tr-TR" dirty="0"/>
          </a:p>
        </p:txBody>
      </p:sp>
    </p:spTree>
    <p:extLst>
      <p:ext uri="{BB962C8B-B14F-4D97-AF65-F5344CB8AC3E}">
        <p14:creationId xmlns:p14="http://schemas.microsoft.com/office/powerpoint/2010/main" val="37902974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55000" lnSpcReduction="20000"/>
          </a:bodyPr>
          <a:lstStyle/>
          <a:p>
            <a:pPr marL="0" indent="0" algn="just">
              <a:lnSpc>
                <a:spcPct val="170000"/>
              </a:lnSpc>
              <a:spcBef>
                <a:spcPts val="0"/>
              </a:spcBef>
              <a:buNone/>
            </a:pPr>
            <a:r>
              <a:rPr lang="tr-TR" dirty="0" smtClean="0">
                <a:solidFill>
                  <a:srgbClr val="000000"/>
                </a:solidFill>
                <a:effectLst/>
                <a:latin typeface="Arial"/>
                <a:ea typeface="Calibri"/>
              </a:rPr>
              <a:t>	Bir diğer araç olan davul ise genellikle tahta bir kasnağa deri geçirilerek yapılmaktadır. Bu davula, doğaüstü kudretlerin, cinlerin bulundukları ve eğleştikleri bir araç olarak bakılmaktadır. Bazı bölgelerde davulun, şaman tarafından bir binek hayvanı gibi gökyüzüne ya da yeraltına yaptığı yolculuklarda kullanıldığına inanılmaktadır. Davulların üzerindeki ağaç motifleri, dünya ağacını sembolize etmekte, merdiven resmi gökyüzüne çıkmayı kolaylaştırmakta, atlar uzun mesafeleri almak için kullanılmakta ve eciş bücüş cinler ise çeşitli işler görmektedir (Örnek, 1988:66-67). Uraz, Şamanların tören sırasında başlarına at kuyruğu, yüzlerine maske taktıklarını, elbiselerinde ise ziller ve çıngırakların bulunduğunu eklemektedir (Uraz, 1994:207). </a:t>
            </a:r>
            <a:r>
              <a:rPr lang="tr-TR" dirty="0" smtClean="0">
                <a:solidFill>
                  <a:srgbClr val="FF0000"/>
                </a:solidFill>
                <a:effectLst/>
                <a:latin typeface="Arial"/>
                <a:ea typeface="Calibri"/>
              </a:rPr>
              <a:t>Böyle, Şamanların; sihirbazlık yapan, hastaları iyileştiren, gaipten ve gelecekten haber veren, ruhları bedenlerini terk edip tekrar dönen, at üstünde göğe yükselip Tanrıyla konuşan, doğa güçlerini istediği gibi yönlendiren, ateşin yakıcılığından etkilenmeyen, ölmüş hayvanları kemiklerinden tekrar dirilten, kadın-erkek müşterek ayinler yapan ve tahta kılıçla savaşan insanlar olduklarını vurgulamıştır (</a:t>
            </a:r>
            <a:r>
              <a:rPr lang="tr-TR" dirty="0" err="1" smtClean="0">
                <a:solidFill>
                  <a:srgbClr val="FF0000"/>
                </a:solidFill>
                <a:effectLst/>
                <a:latin typeface="Arial"/>
                <a:ea typeface="Calibri"/>
              </a:rPr>
              <a:t>Boyle</a:t>
            </a:r>
            <a:r>
              <a:rPr lang="tr-TR" dirty="0" smtClean="0">
                <a:solidFill>
                  <a:srgbClr val="FF0000"/>
                </a:solidFill>
                <a:effectLst/>
                <a:latin typeface="Arial"/>
                <a:ea typeface="Calibri"/>
              </a:rPr>
              <a:t>, 1974, </a:t>
            </a:r>
            <a:r>
              <a:rPr lang="tr-TR" dirty="0" err="1" smtClean="0">
                <a:solidFill>
                  <a:srgbClr val="FF0000"/>
                </a:solidFill>
                <a:effectLst/>
                <a:latin typeface="Arial"/>
                <a:ea typeface="Calibri"/>
              </a:rPr>
              <a:t>Akt:Ocak</a:t>
            </a:r>
            <a:r>
              <a:rPr lang="tr-TR" dirty="0" smtClean="0">
                <a:solidFill>
                  <a:srgbClr val="FF0000"/>
                </a:solidFill>
                <a:effectLst/>
                <a:latin typeface="Arial"/>
                <a:ea typeface="Calibri"/>
              </a:rPr>
              <a:t>, 1983:95-96).</a:t>
            </a:r>
            <a:endParaRPr lang="tr-TR" dirty="0">
              <a:solidFill>
                <a:srgbClr val="FF0000"/>
              </a:solidFill>
            </a:endParaRPr>
          </a:p>
        </p:txBody>
      </p:sp>
    </p:spTree>
    <p:extLst>
      <p:ext uri="{BB962C8B-B14F-4D97-AF65-F5344CB8AC3E}">
        <p14:creationId xmlns:p14="http://schemas.microsoft.com/office/powerpoint/2010/main" val="16977675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144000" cy="6741368"/>
          </a:xfrm>
        </p:spPr>
        <p:txBody>
          <a:bodyPr>
            <a:normAutofit fontScale="55000" lnSpcReduction="20000"/>
          </a:bodyPr>
          <a:lstStyle/>
          <a:p>
            <a:pPr marL="0" indent="0" algn="just">
              <a:lnSpc>
                <a:spcPct val="170000"/>
              </a:lnSpc>
              <a:spcBef>
                <a:spcPts val="0"/>
              </a:spcBef>
              <a:buNone/>
            </a:pPr>
            <a:r>
              <a:rPr lang="tr-TR" dirty="0">
                <a:solidFill>
                  <a:srgbClr val="000000"/>
                </a:solidFill>
                <a:latin typeface="Arial"/>
                <a:ea typeface="Times New Roman"/>
              </a:rPr>
              <a:t>	</a:t>
            </a:r>
            <a:r>
              <a:rPr lang="tr-TR" dirty="0" smtClean="0">
                <a:solidFill>
                  <a:srgbClr val="000000"/>
                </a:solidFill>
                <a:effectLst/>
                <a:latin typeface="Arial"/>
                <a:ea typeface="Times New Roman"/>
              </a:rPr>
              <a:t>Günümüzde, Anadolu halk oyunları ile Orta Asya arasında bağ kuran birçok araştırmacı, daha çok davul ögesi üzerinde durmuşlardır. Gerçekten de davul vuruşlarının </a:t>
            </a:r>
            <a:r>
              <a:rPr lang="tr-TR" dirty="0" err="1" smtClean="0">
                <a:solidFill>
                  <a:srgbClr val="000000"/>
                </a:solidFill>
                <a:effectLst/>
                <a:latin typeface="Arial"/>
                <a:ea typeface="Times New Roman"/>
              </a:rPr>
              <a:t>ritm</a:t>
            </a:r>
            <a:r>
              <a:rPr lang="tr-TR" dirty="0" smtClean="0">
                <a:solidFill>
                  <a:srgbClr val="000000"/>
                </a:solidFill>
                <a:effectLst/>
                <a:latin typeface="Arial"/>
                <a:ea typeface="Times New Roman"/>
              </a:rPr>
              <a:t> ve tartımının oyuncular arasında sağladığı uyum, davul sesinin yumuşak aynı zamanda coşku verici oluşu göz önünde tutulursa, bu aletin niçin toplu eylemlerin asıl ögesi olduğu konusunda ipuçları verebilir. Bugün ülkemizde hala, düğün, asker uğurlama, futbol maçları gibi, insanların grupça ortak ve uyumlu devinimlerde bulunmaları, coşmaları ve ses getirmeleri gerekli durumlarda da temel araç olarak davul kullanılmaktadır. Şamanizm’e ait motiflerin birçoğuna eski Türk topluluklarında da rastlanmaktadır. Örneğin, </a:t>
            </a:r>
            <a:r>
              <a:rPr lang="tr-TR" dirty="0" err="1" smtClean="0">
                <a:solidFill>
                  <a:srgbClr val="000000"/>
                </a:solidFill>
                <a:effectLst/>
                <a:latin typeface="Arial"/>
                <a:ea typeface="Times New Roman"/>
              </a:rPr>
              <a:t>Menakıbu</a:t>
            </a:r>
            <a:r>
              <a:rPr lang="tr-TR" dirty="0" smtClean="0">
                <a:solidFill>
                  <a:srgbClr val="000000"/>
                </a:solidFill>
                <a:effectLst/>
                <a:latin typeface="Arial"/>
                <a:ea typeface="Times New Roman"/>
              </a:rPr>
              <a:t>’ l </a:t>
            </a:r>
            <a:r>
              <a:rPr lang="tr-TR" dirty="0" err="1">
                <a:solidFill>
                  <a:srgbClr val="000000"/>
                </a:solidFill>
                <a:latin typeface="Arial"/>
                <a:ea typeface="Times New Roman"/>
              </a:rPr>
              <a:t>k</a:t>
            </a:r>
            <a:r>
              <a:rPr lang="tr-TR" dirty="0" err="1" smtClean="0">
                <a:solidFill>
                  <a:srgbClr val="000000"/>
                </a:solidFill>
                <a:effectLst/>
                <a:latin typeface="Arial"/>
                <a:ea typeface="Times New Roman"/>
              </a:rPr>
              <a:t>udsiye</a:t>
            </a:r>
            <a:r>
              <a:rPr lang="tr-TR" dirty="0" smtClean="0">
                <a:solidFill>
                  <a:srgbClr val="000000"/>
                </a:solidFill>
                <a:effectLst/>
                <a:latin typeface="Arial"/>
                <a:ea typeface="Times New Roman"/>
              </a:rPr>
              <a:t> de Baba İlyas’ </a:t>
            </a:r>
            <a:r>
              <a:rPr lang="tr-TR" dirty="0" err="1" smtClean="0">
                <a:solidFill>
                  <a:srgbClr val="000000"/>
                </a:solidFill>
                <a:effectLst/>
                <a:latin typeface="Arial"/>
                <a:ea typeface="Times New Roman"/>
              </a:rPr>
              <a:t>ın</a:t>
            </a:r>
            <a:r>
              <a:rPr lang="tr-TR" dirty="0" smtClean="0">
                <a:solidFill>
                  <a:srgbClr val="000000"/>
                </a:solidFill>
                <a:effectLst/>
                <a:latin typeface="Arial"/>
                <a:ea typeface="Times New Roman"/>
              </a:rPr>
              <a:t> ileri gelen halifelerinden Hacı </a:t>
            </a:r>
            <a:r>
              <a:rPr lang="tr-TR" dirty="0" err="1" smtClean="0">
                <a:solidFill>
                  <a:srgbClr val="000000"/>
                </a:solidFill>
                <a:effectLst/>
                <a:latin typeface="Arial"/>
                <a:ea typeface="Times New Roman"/>
              </a:rPr>
              <a:t>Mihman’ın</a:t>
            </a:r>
            <a:r>
              <a:rPr lang="tr-TR" dirty="0" smtClean="0">
                <a:solidFill>
                  <a:srgbClr val="000000"/>
                </a:solidFill>
                <a:effectLst/>
                <a:latin typeface="Arial"/>
                <a:ea typeface="Times New Roman"/>
              </a:rPr>
              <a:t> hangi hastaya nefesi ererse mutlaka iyileştirdiği ve bu kerametin şeyhi tarafından kendisine verildiği anlatılmıştır. </a:t>
            </a:r>
            <a:r>
              <a:rPr lang="tr-TR" dirty="0" err="1" smtClean="0">
                <a:solidFill>
                  <a:srgbClr val="000000"/>
                </a:solidFill>
                <a:effectLst/>
                <a:latin typeface="Arial"/>
                <a:ea typeface="Times New Roman"/>
              </a:rPr>
              <a:t>Vilayetname</a:t>
            </a:r>
            <a:r>
              <a:rPr lang="tr-TR" dirty="0" smtClean="0">
                <a:solidFill>
                  <a:srgbClr val="000000"/>
                </a:solidFill>
                <a:effectLst/>
                <a:latin typeface="Arial"/>
                <a:ea typeface="Times New Roman"/>
              </a:rPr>
              <a:t>-i Otman Baba da ise, Otman Baba’nın misafir olduğu Musa </a:t>
            </a:r>
            <a:r>
              <a:rPr lang="tr-TR" dirty="0" err="1" smtClean="0">
                <a:solidFill>
                  <a:srgbClr val="000000"/>
                </a:solidFill>
                <a:effectLst/>
                <a:latin typeface="Arial"/>
                <a:ea typeface="Times New Roman"/>
              </a:rPr>
              <a:t>Beğ</a:t>
            </a:r>
            <a:r>
              <a:rPr lang="tr-TR" dirty="0" smtClean="0">
                <a:solidFill>
                  <a:srgbClr val="000000"/>
                </a:solidFill>
                <a:effectLst/>
                <a:latin typeface="Arial"/>
                <a:ea typeface="Times New Roman"/>
              </a:rPr>
              <a:t> adındaki kimsenin</a:t>
            </a:r>
            <a:r>
              <a:rPr lang="tr-TR" dirty="0" smtClean="0">
                <a:solidFill>
                  <a:srgbClr val="000000"/>
                </a:solidFill>
                <a:effectLst/>
                <a:latin typeface="Arial"/>
                <a:ea typeface="Calibri"/>
              </a:rPr>
              <a:t> tekkesinde, civardaki hastaları yanına çağırdığı ve onları iyileştirdiği hikaye olunmuştur (Ocak, 1983:100).</a:t>
            </a:r>
            <a:endParaRPr lang="tr-TR" dirty="0"/>
          </a:p>
        </p:txBody>
      </p:sp>
    </p:spTree>
    <p:extLst>
      <p:ext uri="{BB962C8B-B14F-4D97-AF65-F5344CB8AC3E}">
        <p14:creationId xmlns:p14="http://schemas.microsoft.com/office/powerpoint/2010/main" val="32918693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741368"/>
          </a:xfrm>
        </p:spPr>
        <p:txBody>
          <a:bodyPr>
            <a:normAutofit fontScale="62500" lnSpcReduction="20000"/>
          </a:bodyPr>
          <a:lstStyle/>
          <a:p>
            <a:pPr marL="0" indent="0" algn="just">
              <a:lnSpc>
                <a:spcPct val="170000"/>
              </a:lnSpc>
              <a:spcBef>
                <a:spcPts val="0"/>
              </a:spcBef>
              <a:buNone/>
            </a:pPr>
            <a:r>
              <a:rPr lang="tr-TR" dirty="0" smtClean="0">
                <a:solidFill>
                  <a:srgbClr val="000000"/>
                </a:solidFill>
                <a:effectLst/>
                <a:latin typeface="Arial"/>
                <a:ea typeface="Calibri"/>
              </a:rPr>
              <a:t>	Diğer taraftan, gelecekten haber verme motifine örnek olarak, Hacı Bektaş’ın kendini </a:t>
            </a:r>
            <a:r>
              <a:rPr lang="tr-TR" dirty="0" err="1" smtClean="0">
                <a:solidFill>
                  <a:srgbClr val="000000"/>
                </a:solidFill>
                <a:effectLst/>
                <a:latin typeface="Arial"/>
                <a:ea typeface="Calibri"/>
              </a:rPr>
              <a:t>Sulucakaraöyük</a:t>
            </a:r>
            <a:r>
              <a:rPr lang="tr-TR" dirty="0" err="1" smtClean="0">
                <a:solidFill>
                  <a:srgbClr val="000000"/>
                </a:solidFill>
                <a:latin typeface="Arial"/>
                <a:ea typeface="Calibri"/>
              </a:rPr>
              <a:t>’</a:t>
            </a:r>
            <a:r>
              <a:rPr lang="tr-TR" dirty="0" err="1" smtClean="0">
                <a:solidFill>
                  <a:srgbClr val="000000"/>
                </a:solidFill>
                <a:effectLst/>
                <a:latin typeface="Arial"/>
                <a:ea typeface="Calibri"/>
              </a:rPr>
              <a:t>ten</a:t>
            </a:r>
            <a:r>
              <a:rPr lang="tr-TR" dirty="0" smtClean="0">
                <a:solidFill>
                  <a:srgbClr val="000000"/>
                </a:solidFill>
                <a:effectLst/>
                <a:latin typeface="Arial"/>
                <a:ea typeface="Calibri"/>
              </a:rPr>
              <a:t> Kırşehir Valisi </a:t>
            </a:r>
            <a:r>
              <a:rPr lang="tr-TR" dirty="0" err="1" smtClean="0">
                <a:solidFill>
                  <a:srgbClr val="000000"/>
                </a:solidFill>
                <a:effectLst/>
                <a:latin typeface="Arial"/>
                <a:ea typeface="Calibri"/>
              </a:rPr>
              <a:t>Nuruddin</a:t>
            </a:r>
            <a:r>
              <a:rPr lang="tr-TR" dirty="0" smtClean="0">
                <a:solidFill>
                  <a:srgbClr val="000000"/>
                </a:solidFill>
                <a:effectLst/>
                <a:latin typeface="Arial"/>
                <a:ea typeface="Calibri"/>
              </a:rPr>
              <a:t> </a:t>
            </a:r>
            <a:r>
              <a:rPr lang="tr-TR" dirty="0" err="1" smtClean="0">
                <a:solidFill>
                  <a:srgbClr val="000000"/>
                </a:solidFill>
                <a:effectLst/>
                <a:latin typeface="Arial"/>
                <a:ea typeface="Calibri"/>
              </a:rPr>
              <a:t>Caca’ya</a:t>
            </a:r>
            <a:r>
              <a:rPr lang="tr-TR" dirty="0" smtClean="0">
                <a:solidFill>
                  <a:srgbClr val="000000"/>
                </a:solidFill>
                <a:effectLst/>
                <a:latin typeface="Arial"/>
                <a:ea typeface="Calibri"/>
              </a:rPr>
              <a:t> makamından azledileceğini ve işkence göreceğini bildirmesi ve söylediklerinin aynen çıkmasını verebiliriz. Ruhun bedeni geçici olarak terk etmesi (</a:t>
            </a:r>
            <a:r>
              <a:rPr lang="tr-TR" dirty="0" err="1" smtClean="0">
                <a:solidFill>
                  <a:srgbClr val="000000"/>
                </a:solidFill>
                <a:effectLst/>
                <a:latin typeface="Arial"/>
                <a:ea typeface="Calibri"/>
              </a:rPr>
              <a:t>transmigration</a:t>
            </a:r>
            <a:r>
              <a:rPr lang="tr-TR" dirty="0" smtClean="0">
                <a:solidFill>
                  <a:srgbClr val="000000"/>
                </a:solidFill>
                <a:effectLst/>
                <a:latin typeface="Arial"/>
                <a:ea typeface="Calibri"/>
              </a:rPr>
              <a:t>) motifi hakkında ise iki ünlü menkıbe vardır. Bunlardan ilkine göre, Baba İlyas‘ın oğullarından Yahya Paşa, istediği zaman bir sipahinin atını koyup gitmesi gibi bedenini terk edip bir süre sonra tekrar dönerdi. Otman Baba ise, zaman zaman tekbir getirip namaza başladığı an, cisminden çıkıp gider, bir süre sonra tekrar cismine girerek rüku ve secde yapardı. Göğe yükselip tanrı ile konuşma motifi ile de sık sık karşılaşmaktayız. Örneğin, Âşık Paşa’nın kerametlerini anlatan bir menkıbede, tıpkı Hz. Muhammed’in miracı gibi, Allah katına çıkarak onunla bizzat görüştüğü ve gizli alemleri baştan başa seyrettiği anlatılmaktadır (Ocak, 1983: ).</a:t>
            </a:r>
            <a:endParaRPr lang="tr-TR" dirty="0"/>
          </a:p>
        </p:txBody>
      </p:sp>
    </p:spTree>
    <p:extLst>
      <p:ext uri="{BB962C8B-B14F-4D97-AF65-F5344CB8AC3E}">
        <p14:creationId xmlns:p14="http://schemas.microsoft.com/office/powerpoint/2010/main" val="2780335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a:bodyPr>
          <a:lstStyle/>
          <a:p>
            <a:pPr marL="0" indent="0" algn="just">
              <a:lnSpc>
                <a:spcPct val="170000"/>
              </a:lnSpc>
              <a:spcBef>
                <a:spcPts val="0"/>
              </a:spcBef>
              <a:buNone/>
            </a:pPr>
            <a:r>
              <a:rPr lang="tr-TR" sz="1800" dirty="0" smtClean="0">
                <a:solidFill>
                  <a:srgbClr val="000000"/>
                </a:solidFill>
                <a:effectLst/>
                <a:latin typeface="Arial"/>
                <a:ea typeface="Calibri"/>
              </a:rPr>
              <a:t>	Şamanizm inancının içeriği ve sergilediği doktrine göre; bir din olarak kabul görmezse de din kadar etkili olmuş ve uzun yıllar Türklerin yaşamlarında ve hayatlarında büyük rol oynamıştır. Özellikle Altaylı Türkler uzun yıllar etkisinde kalmıştır. Animizmin ve natürizmin kaynaklarından oluşan bir zemin üzerinde tutunarak hızla yayılan Şamanizm de, bu inancı yayan ve uygulayan kişilere Şaman denilmektedir. Şamanlara göre; insanlarda kendileri için heybetli ve korkutucu olan kötü, iyilik eden iyi ruhlar bulunur. İnsanlar ölüp dünyadan ayrıldıktan sonra, o ölen kişilerin ruhları insanlar arasında dolaşır. Onlara musallat olarak, zaman zaman zarar verirler. Şamanlar zararlı olan ruhları kovmak amacıyla törenler düzenleyip dualar okur. Toplum arasında büyük güç olan hatta yayıldığı yerlerde devletin kaderini değiştirebilen Şamanizm inancında olan Türklerde diğer aynı inançta olan millet ve toplumlarda olduğu gibi Şamanların tanrılarla konuştuğuna, ruhlarla konuşup onların yardımıyla yol göstericilik yaparak akıl öğrettiğine, hekimlik yaparak hastalara musallat olan kötü ruhları kovmak için telkin yolu ve yaptığı çeşitli bitkisel ilaçlarla şifa aradığı görülür. </a:t>
            </a:r>
            <a:endParaRPr lang="tr-TR" sz="1800" dirty="0"/>
          </a:p>
        </p:txBody>
      </p:sp>
    </p:spTree>
    <p:extLst>
      <p:ext uri="{BB962C8B-B14F-4D97-AF65-F5344CB8AC3E}">
        <p14:creationId xmlns:p14="http://schemas.microsoft.com/office/powerpoint/2010/main" val="22032913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a:bodyPr>
          <a:lstStyle/>
          <a:p>
            <a:pPr marL="0" indent="0" algn="just">
              <a:lnSpc>
                <a:spcPct val="150000"/>
              </a:lnSpc>
              <a:spcBef>
                <a:spcPts val="0"/>
              </a:spcBef>
              <a:buNone/>
            </a:pPr>
            <a:r>
              <a:rPr lang="tr-TR" sz="1600" dirty="0" smtClean="0">
                <a:solidFill>
                  <a:srgbClr val="000000"/>
                </a:solidFill>
                <a:effectLst/>
                <a:latin typeface="Arial"/>
                <a:ea typeface="Calibri"/>
              </a:rPr>
              <a:t>	</a:t>
            </a:r>
            <a:r>
              <a:rPr lang="tr-TR" sz="2000" dirty="0" smtClean="0">
                <a:solidFill>
                  <a:srgbClr val="000000"/>
                </a:solidFill>
                <a:effectLst/>
                <a:latin typeface="Arial"/>
                <a:ea typeface="Calibri"/>
              </a:rPr>
              <a:t>Şamanizm de Şamanlara göre insanların biri kendilerinde diğeri de ayrı ama birbirinin aynısı olan iki ruhu vardır. Bu eş ruh bir hayvan halinde de olabilir ki buna da </a:t>
            </a:r>
            <a:r>
              <a:rPr lang="tr-TR" sz="2000" dirty="0" err="1" smtClean="0">
                <a:solidFill>
                  <a:srgbClr val="000000"/>
                </a:solidFill>
                <a:effectLst/>
                <a:latin typeface="Arial"/>
                <a:ea typeface="Calibri"/>
              </a:rPr>
              <a:t>Yekil</a:t>
            </a:r>
            <a:r>
              <a:rPr lang="tr-TR" sz="2000" dirty="0" smtClean="0">
                <a:solidFill>
                  <a:srgbClr val="000000"/>
                </a:solidFill>
                <a:effectLst/>
                <a:latin typeface="Arial"/>
                <a:ea typeface="Calibri"/>
              </a:rPr>
              <a:t> denilmektedir. Şamanizm de birden fazla tanrı vardır ve bu tanrıların görev ve yetkileri birbirinden ayrıdır. Şamanizm de beş kutsal unsur vardır. </a:t>
            </a:r>
            <a:r>
              <a:rPr lang="tr-TR" sz="2000" dirty="0" smtClean="0">
                <a:solidFill>
                  <a:srgbClr val="FF0000"/>
                </a:solidFill>
                <a:effectLst/>
                <a:latin typeface="Arial"/>
                <a:ea typeface="Calibri"/>
              </a:rPr>
              <a:t>Bunlar; demir, toprak, ateş, su ve ağaçtır. Yine Şamanlara göre gökler on yedi kat olup bu mekan; aydınlıklar içerisinde cennetler alemi olup burada tanrılar ikamet ekmektedir</a:t>
            </a:r>
            <a:r>
              <a:rPr lang="tr-TR" sz="2000" dirty="0" smtClean="0">
                <a:solidFill>
                  <a:srgbClr val="000000"/>
                </a:solidFill>
                <a:effectLst/>
                <a:latin typeface="Arial"/>
                <a:ea typeface="Calibri"/>
              </a:rPr>
              <a:t>. Yeraltı ise dokuz tabakaya ayrılır ve orada karanlıklar diyarı ve cehennemler bölgesidir. Ölen günahsız bir kişinin ruhunu göklerdeki cennetlere hakim olan iyilik tanrısı Ülgen’ e götüren </a:t>
            </a:r>
            <a:r>
              <a:rPr lang="tr-TR" sz="2000" dirty="0" err="1" smtClean="0">
                <a:solidFill>
                  <a:srgbClr val="000000"/>
                </a:solidFill>
                <a:effectLst/>
                <a:latin typeface="Arial"/>
                <a:ea typeface="Calibri"/>
              </a:rPr>
              <a:t>Yayuci</a:t>
            </a:r>
            <a:r>
              <a:rPr lang="tr-TR" sz="2000" dirty="0" smtClean="0">
                <a:solidFill>
                  <a:srgbClr val="000000"/>
                </a:solidFill>
                <a:effectLst/>
                <a:latin typeface="Arial"/>
                <a:ea typeface="Calibri"/>
              </a:rPr>
              <a:t> ile günahkarları yer altında oturan kötülük tanrısı Erlik Han’ a götüren </a:t>
            </a:r>
            <a:r>
              <a:rPr lang="tr-TR" sz="2000" dirty="0" err="1" smtClean="0">
                <a:solidFill>
                  <a:srgbClr val="000000"/>
                </a:solidFill>
                <a:effectLst/>
                <a:latin typeface="Arial"/>
                <a:ea typeface="Calibri"/>
              </a:rPr>
              <a:t>Körmösler</a:t>
            </a:r>
            <a:r>
              <a:rPr lang="tr-TR" sz="2000" dirty="0" smtClean="0">
                <a:solidFill>
                  <a:srgbClr val="000000"/>
                </a:solidFill>
                <a:effectLst/>
                <a:latin typeface="Arial"/>
                <a:ea typeface="Calibri"/>
              </a:rPr>
              <a:t> vardır. İlk Uygur hanları Kül Bilge ve </a:t>
            </a:r>
            <a:r>
              <a:rPr lang="tr-TR" sz="2000" dirty="0" err="1" smtClean="0">
                <a:solidFill>
                  <a:srgbClr val="000000"/>
                </a:solidFill>
                <a:effectLst/>
                <a:latin typeface="Arial"/>
                <a:ea typeface="Calibri"/>
              </a:rPr>
              <a:t>Moyun</a:t>
            </a:r>
            <a:r>
              <a:rPr lang="tr-TR" sz="2000" dirty="0" smtClean="0">
                <a:solidFill>
                  <a:srgbClr val="000000"/>
                </a:solidFill>
                <a:effectLst/>
                <a:latin typeface="Arial"/>
                <a:ea typeface="Calibri"/>
              </a:rPr>
              <a:t> </a:t>
            </a:r>
            <a:r>
              <a:rPr lang="tr-TR" sz="2000" dirty="0" err="1" smtClean="0">
                <a:solidFill>
                  <a:srgbClr val="000000"/>
                </a:solidFill>
                <a:effectLst/>
                <a:latin typeface="Arial"/>
                <a:ea typeface="Calibri"/>
              </a:rPr>
              <a:t>Çur</a:t>
            </a:r>
            <a:r>
              <a:rPr lang="tr-TR" sz="2000" dirty="0" smtClean="0">
                <a:solidFill>
                  <a:srgbClr val="000000"/>
                </a:solidFill>
                <a:effectLst/>
                <a:latin typeface="Arial"/>
                <a:ea typeface="Calibri"/>
              </a:rPr>
              <a:t> birer Şamanist‘tir. 763 yılında Böğü Hanın Şamanlığı bırakıp Mani dinine girmesi ile Uygurlar da dinlerini değiştirdi. </a:t>
            </a:r>
            <a:endParaRPr lang="tr-TR" sz="2000" dirty="0">
              <a:solidFill>
                <a:srgbClr val="000000"/>
              </a:solidFill>
              <a:latin typeface="Arial"/>
              <a:ea typeface="Calibri"/>
            </a:endParaRPr>
          </a:p>
          <a:p>
            <a:pPr marL="0" indent="0" algn="just">
              <a:lnSpc>
                <a:spcPct val="150000"/>
              </a:lnSpc>
              <a:spcBef>
                <a:spcPts val="0"/>
              </a:spcBef>
              <a:buNone/>
            </a:pPr>
            <a:r>
              <a:rPr lang="tr-TR" sz="2000" dirty="0" smtClean="0">
                <a:solidFill>
                  <a:srgbClr val="000000"/>
                </a:solidFill>
                <a:effectLst/>
                <a:latin typeface="Arial"/>
                <a:ea typeface="Calibri"/>
              </a:rPr>
              <a:t>	</a:t>
            </a:r>
            <a:endParaRPr lang="tr-TR" sz="2000" dirty="0"/>
          </a:p>
        </p:txBody>
      </p:sp>
    </p:spTree>
    <p:extLst>
      <p:ext uri="{BB962C8B-B14F-4D97-AF65-F5344CB8AC3E}">
        <p14:creationId xmlns:p14="http://schemas.microsoft.com/office/powerpoint/2010/main" val="37931020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43408"/>
            <a:ext cx="8229600" cy="792088"/>
          </a:xfrm>
        </p:spPr>
        <p:txBody>
          <a:bodyPr/>
          <a:lstStyle/>
          <a:p>
            <a:r>
              <a:rPr lang="tr-TR" dirty="0" smtClean="0"/>
              <a:t>C) Sihir ve Büyü</a:t>
            </a:r>
            <a:endParaRPr lang="tr-TR" dirty="0"/>
          </a:p>
        </p:txBody>
      </p:sp>
      <p:sp>
        <p:nvSpPr>
          <p:cNvPr id="3" name="İçerik Yer Tutucusu 2"/>
          <p:cNvSpPr>
            <a:spLocks noGrp="1"/>
          </p:cNvSpPr>
          <p:nvPr>
            <p:ph idx="1"/>
          </p:nvPr>
        </p:nvSpPr>
        <p:spPr>
          <a:xfrm>
            <a:off x="0" y="476672"/>
            <a:ext cx="9144000" cy="6381328"/>
          </a:xfrm>
        </p:spPr>
        <p:txBody>
          <a:bodyPr>
            <a:noAutofit/>
          </a:bodyPr>
          <a:lstStyle/>
          <a:p>
            <a:pPr marL="0" indent="0">
              <a:lnSpc>
                <a:spcPct val="170000"/>
              </a:lnSpc>
              <a:spcBef>
                <a:spcPts val="0"/>
              </a:spcBef>
              <a:buNone/>
            </a:pPr>
            <a:r>
              <a:rPr lang="tr-TR" sz="1700" dirty="0" smtClean="0"/>
              <a:t>	Doğaüstü </a:t>
            </a:r>
            <a:r>
              <a:rPr lang="tr-TR" sz="1700" dirty="0"/>
              <a:t>güçlerin yardımı sağlanarak belli bir ereği </a:t>
            </a:r>
            <a:r>
              <a:rPr lang="tr-TR" sz="1700" dirty="0" smtClean="0"/>
              <a:t>elde </a:t>
            </a:r>
            <a:r>
              <a:rPr lang="tr-TR" sz="1700" dirty="0"/>
              <a:t>etmek yada belli durumu yaratmak için uygulanan işlem ve eylemlerdir</a:t>
            </a:r>
            <a:r>
              <a:rPr lang="tr-TR" sz="1700" dirty="0" smtClean="0"/>
              <a:t>. Temelinde </a:t>
            </a:r>
            <a:r>
              <a:rPr lang="tr-TR" sz="1700" dirty="0" err="1"/>
              <a:t>dinamist</a:t>
            </a:r>
            <a:r>
              <a:rPr lang="tr-TR" sz="1700" dirty="0"/>
              <a:t> dünya görüsüyle tabunun ve çaresizlik, istek, </a:t>
            </a:r>
            <a:r>
              <a:rPr lang="tr-TR" sz="1700" dirty="0" smtClean="0"/>
              <a:t>çağırışım vb. </a:t>
            </a:r>
            <a:r>
              <a:rPr lang="tr-TR" sz="1700" dirty="0"/>
              <a:t>gibi psikolojik nedenlerin yattığı büyü, belli bir teknikle belli </a:t>
            </a:r>
            <a:r>
              <a:rPr lang="tr-TR" sz="1700" dirty="0" smtClean="0"/>
              <a:t>kuralları gerektiren </a:t>
            </a:r>
            <a:r>
              <a:rPr lang="tr-TR" sz="1700" dirty="0"/>
              <a:t>ve büyücüler </a:t>
            </a:r>
            <a:r>
              <a:rPr lang="tr-TR" sz="1700" dirty="0" smtClean="0"/>
              <a:t>tarafından </a:t>
            </a:r>
            <a:r>
              <a:rPr lang="tr-TR" sz="1700" dirty="0"/>
              <a:t>uygulanan bir pratiktir </a:t>
            </a:r>
            <a:r>
              <a:rPr lang="tr-TR" sz="1700" dirty="0" smtClean="0"/>
              <a:t>(Örnek</a:t>
            </a:r>
            <a:r>
              <a:rPr lang="tr-TR" sz="1700" dirty="0"/>
              <a:t>, 1971:52</a:t>
            </a:r>
            <a:r>
              <a:rPr lang="tr-TR" sz="1700" dirty="0" smtClean="0"/>
              <a:t>).</a:t>
            </a:r>
          </a:p>
          <a:p>
            <a:pPr marL="0" indent="0" algn="just">
              <a:lnSpc>
                <a:spcPct val="170000"/>
              </a:lnSpc>
              <a:spcBef>
                <a:spcPts val="0"/>
              </a:spcBef>
              <a:buNone/>
            </a:pPr>
            <a:r>
              <a:rPr lang="tr-TR" sz="1700" dirty="0" smtClean="0"/>
              <a:t>Büyü </a:t>
            </a:r>
            <a:r>
              <a:rPr lang="tr-TR" sz="1700" dirty="0"/>
              <a:t>konusunda uzun yıllar boyunca araştırmalar yürüten </a:t>
            </a:r>
            <a:r>
              <a:rPr lang="tr-TR" sz="1700" dirty="0" err="1" smtClean="0"/>
              <a:t>Frazer'e</a:t>
            </a:r>
            <a:r>
              <a:rPr lang="tr-TR" sz="1700" dirty="0" smtClean="0"/>
              <a:t>  göre </a:t>
            </a:r>
            <a:r>
              <a:rPr lang="tr-TR" sz="1700" dirty="0"/>
              <a:t>büyünün dayandığı temel düşünceler iki gruba ayrılmaktadır. </a:t>
            </a:r>
            <a:r>
              <a:rPr lang="tr-TR" sz="1700" dirty="0" smtClean="0"/>
              <a:t>Bunlardan </a:t>
            </a:r>
            <a:r>
              <a:rPr lang="tr-TR" sz="1700" dirty="0" smtClean="0">
                <a:solidFill>
                  <a:srgbClr val="FF0000"/>
                </a:solidFill>
              </a:rPr>
              <a:t>ilki </a:t>
            </a:r>
            <a:r>
              <a:rPr lang="tr-TR" sz="1700" dirty="0">
                <a:solidFill>
                  <a:srgbClr val="FF0000"/>
                </a:solidFill>
              </a:rPr>
              <a:t>"Benzer benzeri meydana getirir ilkesi", ikincisi ise "Varlıklar, </a:t>
            </a:r>
            <a:r>
              <a:rPr lang="tr-TR" sz="1700" dirty="0" smtClean="0">
                <a:solidFill>
                  <a:srgbClr val="FF0000"/>
                </a:solidFill>
              </a:rPr>
              <a:t>fiziksel temas </a:t>
            </a:r>
            <a:r>
              <a:rPr lang="tr-TR" sz="1700" dirty="0">
                <a:solidFill>
                  <a:srgbClr val="FF0000"/>
                </a:solidFill>
              </a:rPr>
              <a:t>ortadan kalktıktan sonra da uzaktan birbirlerini etkileyebilirler </a:t>
            </a:r>
            <a:r>
              <a:rPr lang="tr-TR" sz="1700" dirty="0" err="1">
                <a:solidFill>
                  <a:srgbClr val="FF0000"/>
                </a:solidFill>
              </a:rPr>
              <a:t>ilkesi"dir</a:t>
            </a:r>
            <a:r>
              <a:rPr lang="tr-TR" sz="1700" dirty="0"/>
              <a:t>. Birinciye "</a:t>
            </a:r>
            <a:r>
              <a:rPr lang="tr-TR" sz="1700" dirty="0" err="1"/>
              <a:t>homeopatik</a:t>
            </a:r>
            <a:r>
              <a:rPr lang="tr-TR" sz="1700" dirty="0"/>
              <a:t>" ya da "taklit büyüsü", ikincisine </a:t>
            </a:r>
            <a:r>
              <a:rPr lang="tr-TR" sz="1700" dirty="0" smtClean="0"/>
              <a:t>ise "</a:t>
            </a:r>
            <a:r>
              <a:rPr lang="tr-TR" sz="1700" dirty="0"/>
              <a:t>temas büyüsü" denilmektedir. Taklit </a:t>
            </a:r>
            <a:r>
              <a:rPr lang="tr-TR" sz="1700" dirty="0" smtClean="0"/>
              <a:t>büyüsü işlemlerinde en sık görülen pratikler</a:t>
            </a:r>
            <a:r>
              <a:rPr lang="tr-TR" sz="1700" dirty="0"/>
              <a:t>, yakma, kesme ve </a:t>
            </a:r>
            <a:r>
              <a:rPr lang="tr-TR" sz="1700" dirty="0" smtClean="0"/>
              <a:t>parçalamayla ilgilidir</a:t>
            </a:r>
            <a:r>
              <a:rPr lang="tr-TR" sz="1700" dirty="0"/>
              <a:t>. En sık da ölümü istenen kişinin resmi; </a:t>
            </a:r>
            <a:r>
              <a:rPr lang="tr-TR" sz="1700" dirty="0" err="1"/>
              <a:t>agaçtan</a:t>
            </a:r>
            <a:r>
              <a:rPr lang="tr-TR" sz="1700" dirty="0"/>
              <a:t>, çamurdan</a:t>
            </a:r>
            <a:r>
              <a:rPr lang="tr-TR" sz="1700" dirty="0" smtClean="0"/>
              <a:t>, balmumundan </a:t>
            </a:r>
            <a:r>
              <a:rPr lang="tr-TR" sz="1700" dirty="0"/>
              <a:t>vb. yapılmış figürü yakılmaktadır. </a:t>
            </a:r>
            <a:r>
              <a:rPr lang="tr-TR" sz="1700" dirty="0" smtClean="0"/>
              <a:t>Örneğin</a:t>
            </a:r>
            <a:r>
              <a:rPr lang="tr-TR" sz="1700" dirty="0"/>
              <a:t>; Peru </a:t>
            </a:r>
            <a:r>
              <a:rPr lang="tr-TR" sz="1700" dirty="0" smtClean="0"/>
              <a:t>yerlileri hoşlanmadıkları ya da korktukları birinin  yağ ve tahıldan oluşan bir karışımdan </a:t>
            </a:r>
            <a:r>
              <a:rPr lang="tr-TR" sz="1700" dirty="0"/>
              <a:t>yaptıkları </a:t>
            </a:r>
            <a:r>
              <a:rPr lang="tr-TR" sz="1700" dirty="0" smtClean="0"/>
              <a:t>resmini, </a:t>
            </a:r>
            <a:r>
              <a:rPr lang="tr-TR" sz="1700" dirty="0"/>
              <a:t>o </a:t>
            </a:r>
            <a:r>
              <a:rPr lang="tr-TR" sz="1700" dirty="0" smtClean="0"/>
              <a:t>kimsenin geçeceği </a:t>
            </a:r>
            <a:r>
              <a:rPr lang="tr-TR" sz="1700" dirty="0"/>
              <a:t>yol </a:t>
            </a:r>
            <a:r>
              <a:rPr lang="tr-TR" sz="1700" dirty="0" smtClean="0"/>
              <a:t>üzerinde yakarlar buna </a:t>
            </a:r>
            <a:r>
              <a:rPr lang="tr-TR" sz="1700" dirty="0"/>
              <a:t>da o </a:t>
            </a:r>
            <a:r>
              <a:rPr lang="tr-TR" sz="1700" dirty="0" smtClean="0"/>
              <a:t>kimsenin ruhunun yanması </a:t>
            </a:r>
            <a:r>
              <a:rPr lang="tr-TR" sz="1700" dirty="0"/>
              <a:t>derler. Temas </a:t>
            </a:r>
            <a:r>
              <a:rPr lang="tr-TR" sz="1700" dirty="0" smtClean="0"/>
              <a:t>büyüsünün özünde ise Dirinin saçına, tırnağına, kirpiğine, </a:t>
            </a:r>
            <a:r>
              <a:rPr lang="tr-TR" sz="1700" dirty="0"/>
              <a:t>dişine ya da </a:t>
            </a:r>
            <a:r>
              <a:rPr lang="tr-TR" sz="1700" dirty="0" smtClean="0"/>
              <a:t>elbiselerinden </a:t>
            </a:r>
            <a:r>
              <a:rPr lang="tr-TR" sz="1700" dirty="0"/>
              <a:t>bir </a:t>
            </a:r>
            <a:r>
              <a:rPr lang="tr-TR" sz="1700" dirty="0" smtClean="0"/>
              <a:t>parçaya sahip </a:t>
            </a:r>
            <a:r>
              <a:rPr lang="tr-TR" sz="1700" dirty="0"/>
              <a:t>olan kişinin, o kimse üzerinde olumlu ya da olumsuz </a:t>
            </a:r>
            <a:r>
              <a:rPr lang="tr-TR" sz="1700" dirty="0" smtClean="0"/>
              <a:t>güçlere sahip olması </a:t>
            </a:r>
            <a:r>
              <a:rPr lang="tr-TR" sz="1700" dirty="0"/>
              <a:t>yatmaktadır (</a:t>
            </a:r>
            <a:r>
              <a:rPr lang="tr-TR" sz="1700" dirty="0" err="1"/>
              <a:t>Frazer</a:t>
            </a:r>
            <a:r>
              <a:rPr lang="tr-TR" sz="1700" dirty="0"/>
              <a:t>, 1954; </a:t>
            </a:r>
            <a:r>
              <a:rPr lang="tr-TR" sz="1700" dirty="0" err="1"/>
              <a:t>Akt</a:t>
            </a:r>
            <a:r>
              <a:rPr lang="tr-TR" sz="1700" dirty="0"/>
              <a:t>. </a:t>
            </a:r>
            <a:r>
              <a:rPr lang="tr-TR" sz="1700" dirty="0" smtClean="0"/>
              <a:t>Örnek</a:t>
            </a:r>
            <a:r>
              <a:rPr lang="tr-TR" sz="1700" dirty="0"/>
              <a:t>. 1988:141-144</a:t>
            </a:r>
            <a:r>
              <a:rPr lang="tr-TR" sz="1700" dirty="0" smtClean="0"/>
              <a:t>).</a:t>
            </a:r>
            <a:endParaRPr lang="tr-TR" sz="1700" dirty="0"/>
          </a:p>
        </p:txBody>
      </p:sp>
    </p:spTree>
    <p:extLst>
      <p:ext uri="{BB962C8B-B14F-4D97-AF65-F5344CB8AC3E}">
        <p14:creationId xmlns:p14="http://schemas.microsoft.com/office/powerpoint/2010/main" val="37709737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858000"/>
          </a:xfrm>
        </p:spPr>
        <p:txBody>
          <a:bodyPr>
            <a:normAutofit/>
          </a:bodyPr>
          <a:lstStyle/>
          <a:p>
            <a:pPr marL="0" lvl="0" indent="0" algn="just">
              <a:lnSpc>
                <a:spcPct val="170000"/>
              </a:lnSpc>
              <a:spcBef>
                <a:spcPts val="0"/>
              </a:spcBef>
              <a:buNone/>
            </a:pPr>
            <a:r>
              <a:rPr lang="tr-TR" sz="1500" dirty="0">
                <a:solidFill>
                  <a:prstClr val="black"/>
                </a:solidFill>
              </a:rPr>
              <a:t>Taklit büyüsünde bir şeyin taklidini yapmakla o şeyin esasını etkilemek önemlidir. Bu büyünün yapısı taklit yoluyla istenilen sonucu elde etmeye, benzer işlemlerle istenilen sonucu elde etmeye, benzer </a:t>
            </a:r>
            <a:r>
              <a:rPr lang="tr-TR" sz="1500" dirty="0" smtClean="0">
                <a:solidFill>
                  <a:prstClr val="black"/>
                </a:solidFill>
              </a:rPr>
              <a:t>işlemler </a:t>
            </a:r>
            <a:r>
              <a:rPr lang="tr-TR" sz="1500" dirty="0">
                <a:solidFill>
                  <a:prstClr val="black"/>
                </a:solidFill>
              </a:rPr>
              <a:t>istenilen şeyi ya da olayı öne almaya, böylece o şeyin ya da olayın yakın bir gelecekte meydana gelmesini zorlamaya dayanır. </a:t>
            </a:r>
            <a:r>
              <a:rPr lang="tr-TR" sz="1500" dirty="0" smtClean="0"/>
              <a:t>(Örnek, </a:t>
            </a:r>
            <a:r>
              <a:rPr lang="tr-TR" sz="1500" dirty="0"/>
              <a:t>1971:220). </a:t>
            </a:r>
            <a:endParaRPr lang="tr-TR" sz="1500" dirty="0" smtClean="0"/>
          </a:p>
          <a:p>
            <a:pPr marL="0" lvl="0" indent="0" algn="just">
              <a:lnSpc>
                <a:spcPct val="170000"/>
              </a:lnSpc>
              <a:spcBef>
                <a:spcPts val="0"/>
              </a:spcBef>
              <a:buNone/>
            </a:pPr>
            <a:r>
              <a:rPr lang="tr-TR" sz="1500" dirty="0" smtClean="0"/>
              <a:t>Temas </a:t>
            </a:r>
            <a:r>
              <a:rPr lang="tr-TR" sz="1500" dirty="0" err="1" smtClean="0"/>
              <a:t>buyüsü</a:t>
            </a:r>
            <a:r>
              <a:rPr lang="tr-TR" sz="1500" dirty="0" smtClean="0"/>
              <a:t> </a:t>
            </a:r>
            <a:r>
              <a:rPr lang="tr-TR" sz="1500" dirty="0"/>
              <a:t>ise esası temas ilkesine dayanan büyüdür. Birbirine bağlı ya </a:t>
            </a:r>
            <a:r>
              <a:rPr lang="tr-TR" sz="1500" dirty="0" smtClean="0"/>
              <a:t>da birbiriyle </a:t>
            </a:r>
            <a:r>
              <a:rPr lang="tr-TR" sz="1500" dirty="0"/>
              <a:t>teması olan </a:t>
            </a:r>
            <a:r>
              <a:rPr lang="tr-TR" sz="1500" dirty="0" smtClean="0"/>
              <a:t>şeylerin </a:t>
            </a:r>
            <a:r>
              <a:rPr lang="tr-TR" sz="1500" dirty="0"/>
              <a:t>aralarındaki sempatik bağ sonucu </a:t>
            </a:r>
            <a:r>
              <a:rPr lang="tr-TR" sz="1500" dirty="0" smtClean="0"/>
              <a:t>birbirini etkileyeceği </a:t>
            </a:r>
            <a:r>
              <a:rPr lang="tr-TR" sz="1500" dirty="0"/>
              <a:t>inancına dayandırılarak uygulanan bu büyü </a:t>
            </a:r>
            <a:r>
              <a:rPr lang="tr-TR" sz="1500" dirty="0" smtClean="0"/>
              <a:t>çeşidinde </a:t>
            </a:r>
            <a:r>
              <a:rPr lang="tr-TR" sz="1500" dirty="0"/>
              <a:t>"</a:t>
            </a:r>
            <a:r>
              <a:rPr lang="tr-TR" sz="1500" dirty="0" smtClean="0"/>
              <a:t>parçanın bütüne </a:t>
            </a:r>
            <a:r>
              <a:rPr lang="tr-TR" sz="1500" dirty="0"/>
              <a:t>ait oluşu" ilkesi büyük rol oynamaktadır </a:t>
            </a:r>
            <a:r>
              <a:rPr lang="tr-TR" sz="1500" dirty="0" smtClean="0"/>
              <a:t>(Örnek, </a:t>
            </a:r>
            <a:r>
              <a:rPr lang="tr-TR" sz="1500" dirty="0"/>
              <a:t>1971:222</a:t>
            </a:r>
            <a:r>
              <a:rPr lang="tr-TR" sz="1500" dirty="0" smtClean="0"/>
              <a:t>).</a:t>
            </a:r>
          </a:p>
          <a:p>
            <a:pPr marL="0" lvl="0" indent="0" algn="just">
              <a:lnSpc>
                <a:spcPct val="170000"/>
              </a:lnSpc>
              <a:spcBef>
                <a:spcPts val="0"/>
              </a:spcBef>
              <a:buNone/>
            </a:pPr>
            <a:r>
              <a:rPr lang="tr-TR" sz="1500" dirty="0"/>
              <a:t>	</a:t>
            </a:r>
            <a:r>
              <a:rPr lang="tr-TR" sz="1500" dirty="0" smtClean="0"/>
              <a:t>Günümüzde </a:t>
            </a:r>
            <a:r>
              <a:rPr lang="tr-TR" sz="1500" dirty="0"/>
              <a:t>sıklıkla rastlanan okunmuş pirinç, tuz, şeker ya </a:t>
            </a:r>
            <a:r>
              <a:rPr lang="tr-TR" sz="1500" dirty="0" smtClean="0"/>
              <a:t>da benzeri </a:t>
            </a:r>
            <a:r>
              <a:rPr lang="tr-TR" sz="1500" dirty="0"/>
              <a:t>maddelerin yenilmesi, </a:t>
            </a:r>
            <a:r>
              <a:rPr lang="tr-TR" sz="1500" dirty="0" smtClean="0"/>
              <a:t>yutulması, </a:t>
            </a:r>
            <a:r>
              <a:rPr lang="tr-TR" sz="1500" dirty="0"/>
              <a:t>muskaların giysilere </a:t>
            </a:r>
            <a:r>
              <a:rPr lang="tr-TR" sz="1500" dirty="0" smtClean="0"/>
              <a:t>iliştirilmesi, duaların </a:t>
            </a:r>
            <a:r>
              <a:rPr lang="tr-TR" sz="1500" dirty="0"/>
              <a:t>yazılı olduğu kolyelerin, yüzüklerin takılması vb. inanmaların </a:t>
            </a:r>
            <a:r>
              <a:rPr lang="tr-TR" sz="1500" dirty="0" smtClean="0"/>
              <a:t>birer "</a:t>
            </a:r>
            <a:r>
              <a:rPr lang="tr-TR" sz="1500" dirty="0"/>
              <a:t>temas büyüsü" uzantısı olabileceği de düşünülebilir</a:t>
            </a:r>
            <a:r>
              <a:rPr lang="tr-TR" sz="1500" dirty="0" smtClean="0"/>
              <a:t>. 	Büyünün </a:t>
            </a:r>
            <a:r>
              <a:rPr lang="tr-TR" sz="1500" dirty="0"/>
              <a:t>amacı olumlu da olabilir olumsuz da olabilir</a:t>
            </a:r>
            <a:r>
              <a:rPr lang="tr-TR" sz="1500" dirty="0" smtClean="0"/>
              <a:t>. </a:t>
            </a:r>
            <a:r>
              <a:rPr lang="tr-TR" sz="1500" dirty="0"/>
              <a:t>Ö</a:t>
            </a:r>
            <a:r>
              <a:rPr lang="tr-TR" sz="1500" dirty="0" smtClean="0"/>
              <a:t>rneğin</a:t>
            </a:r>
            <a:r>
              <a:rPr lang="tr-TR" sz="1500" dirty="0"/>
              <a:t>; ak büyü yağmur yağdırmak, ekinleri büyütmek, avı </a:t>
            </a:r>
            <a:r>
              <a:rPr lang="tr-TR" sz="1500" dirty="0" smtClean="0"/>
              <a:t>bereketli kılmak</a:t>
            </a:r>
            <a:r>
              <a:rPr lang="tr-TR" sz="1500" dirty="0"/>
              <a:t>, kötülükleri önlemek, şeytanı kovmak vb. amaçlar için bazı </a:t>
            </a:r>
            <a:r>
              <a:rPr lang="tr-TR" sz="1500" dirty="0" smtClean="0"/>
              <a:t>dualar okunarak yapılan </a:t>
            </a:r>
            <a:r>
              <a:rPr lang="tr-TR" sz="1500" dirty="0"/>
              <a:t>uygulamalardır. Uygulama bakımından insanın </a:t>
            </a:r>
            <a:r>
              <a:rPr lang="tr-TR" sz="1500" dirty="0" smtClean="0"/>
              <a:t>ve toplumun </a:t>
            </a:r>
            <a:r>
              <a:rPr lang="tr-TR" sz="1500" dirty="0"/>
              <a:t>iyiliğine yönelen büyüdür. Hastalık, yaralanma, ölüm, kaza vb</a:t>
            </a:r>
            <a:r>
              <a:rPr lang="tr-TR" sz="1500" dirty="0" smtClean="0"/>
              <a:t>. gibi </a:t>
            </a:r>
            <a:r>
              <a:rPr lang="tr-TR" sz="1500" dirty="0"/>
              <a:t>doğal felaketleri önlemeyi amaç edinen ak </a:t>
            </a:r>
            <a:r>
              <a:rPr lang="tr-TR" sz="1500" dirty="0" err="1"/>
              <a:t>būyü</a:t>
            </a:r>
            <a:r>
              <a:rPr lang="tr-TR" sz="1500" dirty="0"/>
              <a:t>; evi, barkı, malı, </a:t>
            </a:r>
            <a:r>
              <a:rPr lang="tr-TR" sz="1500" dirty="0" smtClean="0"/>
              <a:t>mülkü hayvanları</a:t>
            </a:r>
            <a:r>
              <a:rPr lang="tr-TR" sz="1500" dirty="0"/>
              <a:t>, çocukları, lohusaları </a:t>
            </a:r>
            <a:r>
              <a:rPr lang="tr-TR" sz="1500" dirty="0" smtClean="0"/>
              <a:t>zararlı </a:t>
            </a:r>
            <a:r>
              <a:rPr lang="tr-TR" sz="1500" dirty="0"/>
              <a:t>dış etkilerden korumaya </a:t>
            </a:r>
            <a:r>
              <a:rPr lang="tr-TR" sz="1500" dirty="0" smtClean="0"/>
              <a:t>çalışır. Tekniği</a:t>
            </a:r>
            <a:r>
              <a:rPr lang="tr-TR" sz="1500" dirty="0"/>
              <a:t>, büyünün taklit ve temas ilkesine dayanır </a:t>
            </a:r>
            <a:r>
              <a:rPr lang="tr-TR" sz="1500" dirty="0" smtClean="0"/>
              <a:t>(Örnek, </a:t>
            </a:r>
            <a:r>
              <a:rPr lang="tr-TR" sz="1500" dirty="0"/>
              <a:t>1971:15). </a:t>
            </a:r>
            <a:r>
              <a:rPr lang="tr-TR" sz="1500" dirty="0" smtClean="0"/>
              <a:t>Kara büyü </a:t>
            </a:r>
            <a:r>
              <a:rPr lang="tr-TR" sz="1500" dirty="0"/>
              <a:t>ise bir kimsenin başına felaket ya da ölüm getirmesi </a:t>
            </a:r>
            <a:r>
              <a:rPr lang="tr-TR" sz="1500" dirty="0" smtClean="0"/>
              <a:t>beklenen uygulamalara </a:t>
            </a:r>
            <a:r>
              <a:rPr lang="tr-TR" sz="1500" dirty="0"/>
              <a:t>verilen addır (Tezcan, 1996:120-121).</a:t>
            </a:r>
          </a:p>
        </p:txBody>
      </p:sp>
    </p:spTree>
    <p:extLst>
      <p:ext uri="{BB962C8B-B14F-4D97-AF65-F5344CB8AC3E}">
        <p14:creationId xmlns:p14="http://schemas.microsoft.com/office/powerpoint/2010/main" val="310532253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144000" cy="6741368"/>
          </a:xfrm>
        </p:spPr>
        <p:txBody>
          <a:bodyPr>
            <a:normAutofit fontScale="70000" lnSpcReduction="20000"/>
          </a:bodyPr>
          <a:lstStyle/>
          <a:p>
            <a:pPr marL="0" indent="0" algn="just">
              <a:lnSpc>
                <a:spcPct val="170000"/>
              </a:lnSpc>
              <a:spcBef>
                <a:spcPts val="0"/>
              </a:spcBef>
              <a:buNone/>
            </a:pPr>
            <a:r>
              <a:rPr lang="tr-TR" dirty="0" smtClean="0"/>
              <a:t>	Şamanizm </a:t>
            </a:r>
            <a:r>
              <a:rPr lang="tr-TR" dirty="0"/>
              <a:t>inancına göre, şamanların temel görevlerinin </a:t>
            </a:r>
            <a:r>
              <a:rPr lang="tr-TR" dirty="0" smtClean="0"/>
              <a:t>ve özelliklerinin </a:t>
            </a:r>
            <a:r>
              <a:rPr lang="tr-TR" dirty="0"/>
              <a:t>sihirbazlık ve büyücülük olduğu bilinen bir </a:t>
            </a:r>
            <a:r>
              <a:rPr lang="tr-TR" dirty="0" smtClean="0"/>
              <a:t>gerçektir.  Bunun nedeni </a:t>
            </a:r>
            <a:r>
              <a:rPr lang="tr-TR" dirty="0" err="1"/>
              <a:t>Ohlmarks</a:t>
            </a:r>
            <a:r>
              <a:rPr lang="tr-TR" dirty="0"/>
              <a:t> </a:t>
            </a:r>
            <a:r>
              <a:rPr lang="tr-TR" dirty="0" smtClean="0"/>
              <a:t>tarafından </a:t>
            </a:r>
            <a:r>
              <a:rPr lang="tr-TR" dirty="0"/>
              <a:t>şu şekilde açıklanmaktadır: Sibirya ve </a:t>
            </a:r>
            <a:r>
              <a:rPr lang="tr-TR" dirty="0" smtClean="0"/>
              <a:t>Orta Asya </a:t>
            </a:r>
            <a:r>
              <a:rPr lang="tr-TR" dirty="0"/>
              <a:t>gibi iklimi sert olan yerlerde doğaya hükmedememenin </a:t>
            </a:r>
            <a:r>
              <a:rPr lang="tr-TR" dirty="0" smtClean="0"/>
              <a:t>ilkel insanlarda </a:t>
            </a:r>
            <a:r>
              <a:rPr lang="tr-TR" dirty="0"/>
              <a:t>tepkilere yol açtığı görülmektedir. Bu tepkiler özellikle </a:t>
            </a:r>
            <a:r>
              <a:rPr lang="tr-TR" dirty="0" smtClean="0"/>
              <a:t>hassas bünyelerde </a:t>
            </a:r>
            <a:r>
              <a:rPr lang="tr-TR" dirty="0"/>
              <a:t>ortaya çıkmakta ve bu kişiler sihirbaz din adamı </a:t>
            </a:r>
            <a:r>
              <a:rPr lang="tr-TR" dirty="0" smtClean="0"/>
              <a:t>görevini yüklenmektedir</a:t>
            </a:r>
            <a:r>
              <a:rPr lang="tr-TR" dirty="0"/>
              <a:t>. </a:t>
            </a:r>
            <a:r>
              <a:rPr lang="tr-TR" dirty="0" smtClean="0"/>
              <a:t>İşte </a:t>
            </a:r>
            <a:r>
              <a:rPr lang="tr-TR" dirty="0"/>
              <a:t>bu sihirbazlar böylece yerlerini ş</a:t>
            </a:r>
            <a:r>
              <a:rPr lang="tr-TR" dirty="0" smtClean="0"/>
              <a:t>amanlara bırakmışlardır </a:t>
            </a:r>
            <a:r>
              <a:rPr lang="tr-TR" dirty="0"/>
              <a:t>(</a:t>
            </a:r>
            <a:r>
              <a:rPr lang="tr-TR" dirty="0" err="1"/>
              <a:t>Ohlmarks</a:t>
            </a:r>
            <a:r>
              <a:rPr lang="tr-TR" dirty="0"/>
              <a:t>, 1966:208-213; </a:t>
            </a:r>
            <a:r>
              <a:rPr lang="tr-TR" dirty="0" err="1"/>
              <a:t>Akt</a:t>
            </a:r>
            <a:r>
              <a:rPr lang="tr-TR" dirty="0"/>
              <a:t>. Ocak, 1983:98</a:t>
            </a:r>
            <a:r>
              <a:rPr lang="tr-TR" dirty="0" smtClean="0"/>
              <a:t>).</a:t>
            </a:r>
          </a:p>
          <a:p>
            <a:pPr marL="0" indent="0" algn="just">
              <a:lnSpc>
                <a:spcPct val="170000"/>
              </a:lnSpc>
              <a:spcBef>
                <a:spcPts val="0"/>
              </a:spcBef>
              <a:buNone/>
            </a:pPr>
            <a:r>
              <a:rPr lang="tr-TR" dirty="0"/>
              <a:t>	Ş</a:t>
            </a:r>
            <a:r>
              <a:rPr lang="tr-TR" dirty="0" smtClean="0"/>
              <a:t>amanlar </a:t>
            </a:r>
            <a:r>
              <a:rPr lang="tr-TR" dirty="0"/>
              <a:t>hastaları tedavi ederken, onların kötü ruhlarla </a:t>
            </a:r>
            <a:r>
              <a:rPr lang="tr-TR" dirty="0" smtClean="0"/>
              <a:t>nasıl savaştıklarını </a:t>
            </a:r>
            <a:r>
              <a:rPr lang="tr-TR" dirty="0"/>
              <a:t>ve nasıl hasta </a:t>
            </a:r>
            <a:r>
              <a:rPr lang="tr-TR" dirty="0" smtClean="0"/>
              <a:t>olduklarını </a:t>
            </a:r>
            <a:r>
              <a:rPr lang="tr-TR" dirty="0"/>
              <a:t>temsil eden ayinler, soyut ritüeller </a:t>
            </a:r>
            <a:r>
              <a:rPr lang="tr-TR" dirty="0" smtClean="0"/>
              <a:t>ve simgesel </a:t>
            </a:r>
            <a:r>
              <a:rPr lang="tr-TR" dirty="0"/>
              <a:t>işlemler yaparlar. </a:t>
            </a:r>
            <a:r>
              <a:rPr lang="tr-TR" dirty="0" err="1"/>
              <a:t>Levi</a:t>
            </a:r>
            <a:r>
              <a:rPr lang="tr-TR" dirty="0"/>
              <a:t>-Strauss, bu tedavi biçimini, köy, kabile</a:t>
            </a:r>
            <a:r>
              <a:rPr lang="tr-TR" dirty="0" smtClean="0"/>
              <a:t>, klan </a:t>
            </a:r>
            <a:r>
              <a:rPr lang="tr-TR" dirty="0"/>
              <a:t>ve topluluğun önünde yapıldığı için hem hasta hem toplum hem </a:t>
            </a:r>
            <a:r>
              <a:rPr lang="tr-TR" dirty="0" smtClean="0"/>
              <a:t>de şaman açısından bir psikanaliz süreci olarak yorumlamaktadır.</a:t>
            </a:r>
            <a:endParaRPr lang="tr-TR" dirty="0"/>
          </a:p>
        </p:txBody>
      </p:sp>
    </p:spTree>
    <p:extLst>
      <p:ext uri="{BB962C8B-B14F-4D97-AF65-F5344CB8AC3E}">
        <p14:creationId xmlns:p14="http://schemas.microsoft.com/office/powerpoint/2010/main" val="1301726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144000" cy="6741368"/>
          </a:xfrm>
        </p:spPr>
        <p:txBody>
          <a:bodyPr>
            <a:normAutofit fontScale="77500" lnSpcReduction="20000"/>
          </a:bodyPr>
          <a:lstStyle/>
          <a:p>
            <a:pPr marL="0" indent="0" algn="just">
              <a:lnSpc>
                <a:spcPct val="160000"/>
              </a:lnSpc>
              <a:spcBef>
                <a:spcPts val="0"/>
              </a:spcBef>
              <a:buNone/>
            </a:pPr>
            <a:r>
              <a:rPr lang="tr-TR" dirty="0" smtClean="0"/>
              <a:t>	Orta Asya'dan gelip Anadolu ve Rumeli’ye yerleşen Türkler, buraya kendi kültürlerini taşımış, Anadolu coğrafyası, birçok uygarlığın din ve inanç sisteminin buluştuğu kültürlerin ortak kaynağı olmuştur. Türkler Anadolu’ya geçince İslamiyet ve </a:t>
            </a:r>
            <a:r>
              <a:rPr lang="tr-TR" dirty="0"/>
              <a:t>A</a:t>
            </a:r>
            <a:r>
              <a:rPr lang="tr-TR" dirty="0" smtClean="0"/>
              <a:t>nadolu  kültürüyle tanışmışlardır. İslamiyet öncesi atalar kültü, tabiat kültleri, gök tanrı kültü ve şamanlık gibi eski inançlar yeni inanç örgüsü altında devam etmiştir. Türklerin İslamiyet öncesi inanç sistemlerini  genelde:</a:t>
            </a:r>
          </a:p>
          <a:p>
            <a:pPr marL="0" indent="0" algn="just">
              <a:lnSpc>
                <a:spcPct val="160000"/>
              </a:lnSpc>
              <a:spcBef>
                <a:spcPts val="0"/>
              </a:spcBef>
              <a:buNone/>
            </a:pPr>
            <a:r>
              <a:rPr lang="tr-TR" dirty="0" smtClean="0"/>
              <a:t>	A) İSLAMİYET ÖNCESİ İNANÇ SİSTEMLERİ</a:t>
            </a:r>
          </a:p>
          <a:p>
            <a:pPr marL="0" indent="0" algn="just">
              <a:lnSpc>
                <a:spcPct val="160000"/>
              </a:lnSpc>
              <a:spcBef>
                <a:spcPts val="0"/>
              </a:spcBef>
              <a:buNone/>
            </a:pPr>
            <a:r>
              <a:rPr lang="tr-TR" dirty="0" smtClean="0"/>
              <a:t>	B) İSLAMİYET ÖNCESİ İNANÇ SİSTEMLERİNE BAĞLI KÜLTÜRLER, ADET, İNANÇ VE PRATİKLER  şeklinde incelenmesi gereklidir. </a:t>
            </a:r>
          </a:p>
          <a:p>
            <a:pPr algn="just"/>
            <a:endParaRPr lang="tr-TR" dirty="0" smtClean="0"/>
          </a:p>
        </p:txBody>
      </p:sp>
    </p:spTree>
    <p:extLst>
      <p:ext uri="{BB962C8B-B14F-4D97-AF65-F5344CB8AC3E}">
        <p14:creationId xmlns:p14="http://schemas.microsoft.com/office/powerpoint/2010/main" val="23818806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lnSpcReduction="20000"/>
          </a:bodyPr>
          <a:lstStyle/>
          <a:p>
            <a:pPr marL="0" indent="0" algn="just">
              <a:lnSpc>
                <a:spcPct val="150000"/>
              </a:lnSpc>
              <a:spcBef>
                <a:spcPts val="0"/>
              </a:spcBef>
              <a:buNone/>
            </a:pPr>
            <a:r>
              <a:rPr lang="tr-TR" dirty="0" smtClean="0"/>
              <a:t>	</a:t>
            </a:r>
            <a:r>
              <a:rPr lang="tr-TR" dirty="0"/>
              <a:t>Ş</a:t>
            </a:r>
            <a:r>
              <a:rPr lang="tr-TR" dirty="0" smtClean="0"/>
              <a:t>aman</a:t>
            </a:r>
            <a:r>
              <a:rPr lang="tr-TR" dirty="0"/>
              <a:t>, </a:t>
            </a:r>
            <a:r>
              <a:rPr lang="tr-TR" dirty="0" smtClean="0"/>
              <a:t>bir psikanalist  gibi, hastalığa neden olan durumun yaşandığı ilk ana, yani geçmiş yaşantıya dönüp o anı tekrar yaşatarak psikolojik arınmayı amaçlamaktadır. Böylelikle psikolojik kökenli hastalıklar sağaltılmaktadır. (</a:t>
            </a:r>
            <a:r>
              <a:rPr lang="tr-TR" dirty="0" err="1" smtClean="0"/>
              <a:t>Levi</a:t>
            </a:r>
            <a:r>
              <a:rPr lang="tr-TR" dirty="0" smtClean="0"/>
              <a:t>- Strauss, 1993:51, </a:t>
            </a:r>
            <a:r>
              <a:rPr lang="tr-TR" dirty="0" err="1" smtClean="0"/>
              <a:t>Akt</a:t>
            </a:r>
            <a:r>
              <a:rPr lang="tr-TR" dirty="0" smtClean="0"/>
              <a:t>. Kaya, 2001: 213)</a:t>
            </a:r>
          </a:p>
          <a:p>
            <a:pPr marL="0" indent="0" algn="just">
              <a:lnSpc>
                <a:spcPct val="150000"/>
              </a:lnSpc>
              <a:spcBef>
                <a:spcPts val="0"/>
              </a:spcBef>
              <a:buNone/>
            </a:pPr>
            <a:r>
              <a:rPr lang="tr-TR" dirty="0" smtClean="0"/>
              <a:t>Bütün </a:t>
            </a:r>
            <a:r>
              <a:rPr lang="tr-TR" dirty="0"/>
              <a:t>bu arkaik </a:t>
            </a:r>
            <a:r>
              <a:rPr lang="tr-TR" dirty="0" smtClean="0"/>
              <a:t>inanç </a:t>
            </a:r>
            <a:r>
              <a:rPr lang="tr-TR" dirty="0"/>
              <a:t>biçimlerinin ve </a:t>
            </a:r>
            <a:r>
              <a:rPr lang="tr-TR" dirty="0" smtClean="0"/>
              <a:t>pratiklerinin bugün, ruhsal sorunların sağaltımı amacıyla kullanılan yöntemlerden "</a:t>
            </a:r>
            <a:r>
              <a:rPr lang="tr-TR" dirty="0" err="1" smtClean="0"/>
              <a:t>psikodrama»nın</a:t>
            </a:r>
            <a:r>
              <a:rPr lang="tr-TR" dirty="0" smtClean="0"/>
              <a:t> ve </a:t>
            </a:r>
            <a:r>
              <a:rPr lang="tr-TR" dirty="0"/>
              <a:t>hem bir </a:t>
            </a:r>
            <a:r>
              <a:rPr lang="tr-TR" dirty="0" smtClean="0"/>
              <a:t>sağaltım aracı </a:t>
            </a:r>
            <a:r>
              <a:rPr lang="tr-TR" dirty="0"/>
              <a:t>olan, hem de </a:t>
            </a:r>
            <a:r>
              <a:rPr lang="tr-TR" dirty="0" smtClean="0"/>
              <a:t>sanatsal performansı içeren </a:t>
            </a:r>
            <a:r>
              <a:rPr lang="tr-TR" dirty="0"/>
              <a:t>bir </a:t>
            </a:r>
            <a:r>
              <a:rPr lang="tr-TR" dirty="0" smtClean="0"/>
              <a:t>doğaçlama </a:t>
            </a:r>
            <a:r>
              <a:rPr lang="tr-TR" dirty="0"/>
              <a:t>tiyatro </a:t>
            </a:r>
            <a:r>
              <a:rPr lang="tr-TR" dirty="0" smtClean="0"/>
              <a:t>türü </a:t>
            </a:r>
            <a:r>
              <a:rPr lang="tr-TR" dirty="0"/>
              <a:t>olan "</a:t>
            </a:r>
            <a:r>
              <a:rPr lang="tr-TR" dirty="0" err="1"/>
              <a:t>play-back</a:t>
            </a:r>
            <a:r>
              <a:rPr lang="tr-TR" dirty="0"/>
              <a:t>" </a:t>
            </a:r>
            <a:r>
              <a:rPr lang="tr-TR" dirty="0" smtClean="0"/>
              <a:t>tiyatronun  kökenine </a:t>
            </a:r>
            <a:r>
              <a:rPr lang="tr-TR" dirty="0"/>
              <a:t>ilişkin </a:t>
            </a:r>
            <a:r>
              <a:rPr lang="tr-TR" dirty="0" smtClean="0"/>
              <a:t>ipuçları </a:t>
            </a:r>
            <a:r>
              <a:rPr lang="tr-TR" dirty="0"/>
              <a:t>verdiği de </a:t>
            </a:r>
            <a:r>
              <a:rPr lang="tr-TR" dirty="0" smtClean="0"/>
              <a:t>düşünülebilir.</a:t>
            </a:r>
          </a:p>
          <a:p>
            <a:pPr marL="0" indent="0">
              <a:buNone/>
            </a:pPr>
            <a:endParaRPr lang="tr-TR" dirty="0"/>
          </a:p>
          <a:p>
            <a:pPr marL="0" indent="0">
              <a:buNone/>
            </a:pPr>
            <a:endParaRPr lang="tr-TR" dirty="0" smtClean="0"/>
          </a:p>
        </p:txBody>
      </p:sp>
    </p:spTree>
    <p:extLst>
      <p:ext uri="{BB962C8B-B14F-4D97-AF65-F5344CB8AC3E}">
        <p14:creationId xmlns:p14="http://schemas.microsoft.com/office/powerpoint/2010/main" val="22488002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243408"/>
            <a:ext cx="9036496" cy="1368152"/>
          </a:xfrm>
        </p:spPr>
        <p:txBody>
          <a:bodyPr/>
          <a:lstStyle/>
          <a:p>
            <a:r>
              <a:rPr lang="tr-TR" dirty="0">
                <a:solidFill>
                  <a:prstClr val="black"/>
                </a:solidFill>
              </a:rPr>
              <a:t>d. </a:t>
            </a:r>
            <a:r>
              <a:rPr lang="tr-TR" dirty="0" smtClean="0">
                <a:solidFill>
                  <a:prstClr val="black"/>
                </a:solidFill>
              </a:rPr>
              <a:t>Falcılık </a:t>
            </a:r>
            <a:r>
              <a:rPr lang="tr-TR" dirty="0">
                <a:solidFill>
                  <a:prstClr val="black"/>
                </a:solidFill>
              </a:rPr>
              <a:t>ve </a:t>
            </a:r>
            <a:r>
              <a:rPr lang="tr-TR" dirty="0" smtClean="0">
                <a:solidFill>
                  <a:prstClr val="black"/>
                </a:solidFill>
              </a:rPr>
              <a:t>Kehanet</a:t>
            </a:r>
            <a:endParaRPr lang="tr-TR" dirty="0"/>
          </a:p>
        </p:txBody>
      </p:sp>
      <p:sp>
        <p:nvSpPr>
          <p:cNvPr id="3" name="İçerik Yer Tutucusu 2"/>
          <p:cNvSpPr>
            <a:spLocks noGrp="1"/>
          </p:cNvSpPr>
          <p:nvPr>
            <p:ph idx="1"/>
          </p:nvPr>
        </p:nvSpPr>
        <p:spPr>
          <a:xfrm>
            <a:off x="0" y="1196752"/>
            <a:ext cx="9144000" cy="5661248"/>
          </a:xfrm>
        </p:spPr>
        <p:txBody>
          <a:bodyPr>
            <a:normAutofit/>
          </a:bodyPr>
          <a:lstStyle/>
          <a:p>
            <a:pPr marL="0" lvl="0" indent="0" algn="just">
              <a:lnSpc>
                <a:spcPct val="150000"/>
              </a:lnSpc>
              <a:spcBef>
                <a:spcPts val="0"/>
              </a:spcBef>
              <a:buNone/>
            </a:pPr>
            <a:r>
              <a:rPr lang="tr-TR" sz="2000" dirty="0" smtClean="0">
                <a:solidFill>
                  <a:prstClr val="black"/>
                </a:solidFill>
              </a:rPr>
              <a:t>	Falcılık Şamanizm'in </a:t>
            </a:r>
            <a:r>
              <a:rPr lang="tr-TR" sz="2000" dirty="0">
                <a:solidFill>
                  <a:prstClr val="black"/>
                </a:solidFill>
              </a:rPr>
              <a:t>başlıca ögelerinden biridir. Fal </a:t>
            </a:r>
            <a:r>
              <a:rPr lang="tr-TR" sz="2000" dirty="0" smtClean="0">
                <a:solidFill>
                  <a:prstClr val="black"/>
                </a:solidFill>
              </a:rPr>
              <a:t>Eski Türkçe</a:t>
            </a:r>
            <a:r>
              <a:rPr lang="tr-TR" sz="2000" dirty="0">
                <a:solidFill>
                  <a:prstClr val="black"/>
                </a:solidFill>
              </a:rPr>
              <a:t>' de </a:t>
            </a:r>
            <a:r>
              <a:rPr lang="tr-TR" sz="2000" dirty="0" smtClean="0">
                <a:solidFill>
                  <a:prstClr val="black"/>
                </a:solidFill>
              </a:rPr>
              <a:t>«ırk</a:t>
            </a:r>
            <a:r>
              <a:rPr lang="tr-TR" sz="2000" dirty="0">
                <a:solidFill>
                  <a:prstClr val="black"/>
                </a:solidFill>
              </a:rPr>
              <a:t>" kelimesiyle ifade edilmiştir, Bugün bu kelime </a:t>
            </a:r>
            <a:r>
              <a:rPr lang="tr-TR" sz="2000" dirty="0" smtClean="0">
                <a:solidFill>
                  <a:prstClr val="black"/>
                </a:solidFill>
              </a:rPr>
              <a:t>«ırk bakmak« fal bakmak anlamında </a:t>
            </a:r>
            <a:r>
              <a:rPr lang="tr-TR" sz="2000" dirty="0">
                <a:solidFill>
                  <a:prstClr val="black"/>
                </a:solidFill>
              </a:rPr>
              <a:t>Anadolu'da da kullanılmaktadır. Falcılar, fal </a:t>
            </a:r>
            <a:r>
              <a:rPr lang="tr-TR" sz="2000" dirty="0" smtClean="0">
                <a:solidFill>
                  <a:prstClr val="black"/>
                </a:solidFill>
              </a:rPr>
              <a:t>açmak için kullandıkları </a:t>
            </a:r>
            <a:r>
              <a:rPr lang="tr-TR" sz="2000" dirty="0">
                <a:solidFill>
                  <a:prstClr val="black"/>
                </a:solidFill>
              </a:rPr>
              <a:t>nesneye </a:t>
            </a:r>
            <a:r>
              <a:rPr lang="tr-TR" sz="2000" dirty="0" smtClean="0">
                <a:solidFill>
                  <a:prstClr val="black"/>
                </a:solidFill>
              </a:rPr>
              <a:t>göre  </a:t>
            </a:r>
            <a:r>
              <a:rPr lang="tr-TR" sz="2000" dirty="0" err="1" smtClean="0">
                <a:solidFill>
                  <a:prstClr val="black"/>
                </a:solidFill>
              </a:rPr>
              <a:t>yogrıncı</a:t>
            </a:r>
            <a:r>
              <a:rPr lang="tr-TR" sz="2000" dirty="0" smtClean="0">
                <a:solidFill>
                  <a:prstClr val="black"/>
                </a:solidFill>
              </a:rPr>
              <a:t>, </a:t>
            </a:r>
            <a:r>
              <a:rPr lang="tr-TR" sz="2000" dirty="0" err="1">
                <a:solidFill>
                  <a:prstClr val="black"/>
                </a:solidFill>
              </a:rPr>
              <a:t>kumalakçı</a:t>
            </a:r>
            <a:r>
              <a:rPr lang="tr-TR" sz="2000" dirty="0">
                <a:solidFill>
                  <a:prstClr val="black"/>
                </a:solidFill>
              </a:rPr>
              <a:t>, </a:t>
            </a:r>
            <a:r>
              <a:rPr lang="tr-TR" sz="2000" dirty="0" err="1">
                <a:solidFill>
                  <a:prstClr val="black"/>
                </a:solidFill>
              </a:rPr>
              <a:t>ı</a:t>
            </a:r>
            <a:r>
              <a:rPr lang="tr-TR" sz="2000" dirty="0" err="1" smtClean="0">
                <a:solidFill>
                  <a:prstClr val="black"/>
                </a:solidFill>
              </a:rPr>
              <a:t>rımçı</a:t>
            </a:r>
            <a:r>
              <a:rPr lang="tr-TR" sz="2000" dirty="0" smtClean="0">
                <a:solidFill>
                  <a:prstClr val="black"/>
                </a:solidFill>
              </a:rPr>
              <a:t> </a:t>
            </a:r>
            <a:r>
              <a:rPr lang="tr-TR" sz="2000" dirty="0">
                <a:solidFill>
                  <a:prstClr val="black"/>
                </a:solidFill>
              </a:rPr>
              <a:t>gibi adlar </a:t>
            </a:r>
            <a:r>
              <a:rPr lang="tr-TR" sz="2000" dirty="0" smtClean="0">
                <a:solidFill>
                  <a:prstClr val="black"/>
                </a:solidFill>
              </a:rPr>
              <a:t>alırlar(İnan</a:t>
            </a:r>
            <a:r>
              <a:rPr lang="tr-TR" sz="2000" dirty="0">
                <a:solidFill>
                  <a:prstClr val="black"/>
                </a:solidFill>
              </a:rPr>
              <a:t>, 1995:151-152</a:t>
            </a:r>
            <a:r>
              <a:rPr lang="tr-TR" sz="2000" dirty="0" smtClean="0">
                <a:solidFill>
                  <a:prstClr val="black"/>
                </a:solidFill>
              </a:rPr>
              <a:t>).</a:t>
            </a:r>
          </a:p>
          <a:p>
            <a:pPr marL="0" lvl="0" indent="0" algn="just">
              <a:lnSpc>
                <a:spcPct val="150000"/>
              </a:lnSpc>
              <a:spcBef>
                <a:spcPts val="0"/>
              </a:spcBef>
              <a:buNone/>
            </a:pPr>
            <a:r>
              <a:rPr lang="tr-TR" sz="2000" dirty="0">
                <a:solidFill>
                  <a:prstClr val="black"/>
                </a:solidFill>
              </a:rPr>
              <a:t>	</a:t>
            </a:r>
            <a:r>
              <a:rPr lang="tr-TR" sz="2000" dirty="0" err="1" smtClean="0">
                <a:solidFill>
                  <a:prstClr val="black"/>
                </a:solidFill>
              </a:rPr>
              <a:t>Insanlar</a:t>
            </a:r>
            <a:r>
              <a:rPr lang="tr-TR" sz="2000" dirty="0" smtClean="0">
                <a:solidFill>
                  <a:prstClr val="black"/>
                </a:solidFill>
              </a:rPr>
              <a:t> </a:t>
            </a:r>
            <a:r>
              <a:rPr lang="tr-TR" sz="2000" dirty="0">
                <a:solidFill>
                  <a:prstClr val="black"/>
                </a:solidFill>
              </a:rPr>
              <a:t>ilk çağlardan beri geleceklerinin kimi </a:t>
            </a:r>
            <a:r>
              <a:rPr lang="tr-TR" sz="2000" dirty="0" smtClean="0">
                <a:solidFill>
                  <a:prstClr val="black"/>
                </a:solidFill>
              </a:rPr>
              <a:t>belirtilerden öğrenilebileceğine </a:t>
            </a:r>
            <a:r>
              <a:rPr lang="tr-TR" sz="2000" dirty="0">
                <a:solidFill>
                  <a:prstClr val="black"/>
                </a:solidFill>
              </a:rPr>
              <a:t>inanmışlar. </a:t>
            </a:r>
            <a:r>
              <a:rPr lang="tr-TR" sz="2000" dirty="0" smtClean="0">
                <a:solidFill>
                  <a:prstClr val="black"/>
                </a:solidFill>
              </a:rPr>
              <a:t>İ.Ö. </a:t>
            </a:r>
            <a:r>
              <a:rPr lang="tr-TR" sz="2000" dirty="0">
                <a:solidFill>
                  <a:prstClr val="black"/>
                </a:solidFill>
              </a:rPr>
              <a:t>4000 yıllarında </a:t>
            </a:r>
            <a:r>
              <a:rPr lang="tr-TR" sz="2000" dirty="0" smtClean="0">
                <a:solidFill>
                  <a:prstClr val="black"/>
                </a:solidFill>
              </a:rPr>
              <a:t>Mısır</a:t>
            </a:r>
            <a:r>
              <a:rPr lang="tr-TR" sz="2000" dirty="0">
                <a:solidFill>
                  <a:prstClr val="black"/>
                </a:solidFill>
              </a:rPr>
              <a:t>, Babil, </a:t>
            </a:r>
            <a:r>
              <a:rPr lang="tr-TR" sz="2000" dirty="0" err="1">
                <a:solidFill>
                  <a:prstClr val="black"/>
                </a:solidFill>
              </a:rPr>
              <a:t>Kalde</a:t>
            </a:r>
            <a:r>
              <a:rPr lang="tr-TR" sz="2000" dirty="0">
                <a:solidFill>
                  <a:prstClr val="black"/>
                </a:solidFill>
              </a:rPr>
              <a:t>. </a:t>
            </a:r>
            <a:r>
              <a:rPr lang="tr-TR" sz="2000" dirty="0" smtClean="0">
                <a:solidFill>
                  <a:prstClr val="black"/>
                </a:solidFill>
              </a:rPr>
              <a:t>Çin vb</a:t>
            </a:r>
            <a:r>
              <a:rPr lang="tr-TR" sz="2000" dirty="0">
                <a:solidFill>
                  <a:prstClr val="black"/>
                </a:solidFill>
              </a:rPr>
              <a:t>. gibi bölgelerde </a:t>
            </a:r>
            <a:r>
              <a:rPr lang="tr-TR" sz="2000" dirty="0" smtClean="0">
                <a:solidFill>
                  <a:prstClr val="black"/>
                </a:solidFill>
              </a:rPr>
              <a:t>falcılık </a:t>
            </a:r>
            <a:r>
              <a:rPr lang="tr-TR" sz="2000" dirty="0">
                <a:solidFill>
                  <a:prstClr val="black"/>
                </a:solidFill>
              </a:rPr>
              <a:t>yapıldığı bulunan belgelerle </a:t>
            </a:r>
            <a:r>
              <a:rPr lang="tr-TR" sz="2000" dirty="0" smtClean="0">
                <a:solidFill>
                  <a:prstClr val="black"/>
                </a:solidFill>
              </a:rPr>
              <a:t>kanıtlanmıştır. Ayna, kahve </a:t>
            </a:r>
            <a:r>
              <a:rPr lang="tr-TR" sz="2000" dirty="0">
                <a:solidFill>
                  <a:prstClr val="black"/>
                </a:solidFill>
              </a:rPr>
              <a:t>telvesi, bakla, iskambil kağıdı vb. gibi nesnelere bakmak ya </a:t>
            </a:r>
            <a:r>
              <a:rPr lang="tr-TR" sz="2000" dirty="0" smtClean="0">
                <a:solidFill>
                  <a:prstClr val="black"/>
                </a:solidFill>
              </a:rPr>
              <a:t>da yıldızların </a:t>
            </a:r>
            <a:r>
              <a:rPr lang="tr-TR" sz="2000" dirty="0">
                <a:solidFill>
                  <a:prstClr val="black"/>
                </a:solidFill>
              </a:rPr>
              <a:t>deyimlerinden, kuşların seslerinden, uykuda görülen </a:t>
            </a:r>
            <a:r>
              <a:rPr lang="tr-TR" sz="2000" dirty="0" smtClean="0">
                <a:solidFill>
                  <a:prstClr val="black"/>
                </a:solidFill>
              </a:rPr>
              <a:t>düşlerden anlam </a:t>
            </a:r>
            <a:r>
              <a:rPr lang="tr-TR" sz="2000" dirty="0">
                <a:solidFill>
                  <a:prstClr val="black"/>
                </a:solidFill>
              </a:rPr>
              <a:t>çıkarmak yoluyla gerçekleştirilen çeşitli fallar vardır. Hemen </a:t>
            </a:r>
            <a:r>
              <a:rPr lang="tr-TR" sz="2000" dirty="0" smtClean="0">
                <a:solidFill>
                  <a:prstClr val="black"/>
                </a:solidFill>
              </a:rPr>
              <a:t>bütün mitolojiler </a:t>
            </a:r>
            <a:r>
              <a:rPr lang="tr-TR" sz="2000" dirty="0">
                <a:solidFill>
                  <a:prstClr val="black"/>
                </a:solidFill>
              </a:rPr>
              <a:t>ünlü </a:t>
            </a:r>
            <a:r>
              <a:rPr lang="tr-TR" sz="2000" dirty="0" smtClean="0">
                <a:solidFill>
                  <a:prstClr val="black"/>
                </a:solidFill>
              </a:rPr>
              <a:t>falcıların </a:t>
            </a:r>
            <a:r>
              <a:rPr lang="tr-TR" sz="2000" dirty="0">
                <a:solidFill>
                  <a:prstClr val="black"/>
                </a:solidFill>
              </a:rPr>
              <a:t>öyküleriyle doludur (</a:t>
            </a:r>
            <a:r>
              <a:rPr lang="tr-TR" sz="2000" dirty="0" err="1">
                <a:solidFill>
                  <a:prstClr val="black"/>
                </a:solidFill>
              </a:rPr>
              <a:t>Hançerlioğlu</a:t>
            </a:r>
            <a:r>
              <a:rPr lang="tr-TR" sz="2000" dirty="0">
                <a:solidFill>
                  <a:prstClr val="black"/>
                </a:solidFill>
              </a:rPr>
              <a:t>, 1984: 97-98</a:t>
            </a:r>
            <a:r>
              <a:rPr lang="tr-TR" sz="2000" dirty="0" smtClean="0">
                <a:solidFill>
                  <a:prstClr val="black"/>
                </a:solidFill>
              </a:rPr>
              <a:t>).</a:t>
            </a:r>
          </a:p>
          <a:p>
            <a:pPr marL="0" lvl="0" indent="0">
              <a:lnSpc>
                <a:spcPct val="150000"/>
              </a:lnSpc>
              <a:spcBef>
                <a:spcPts val="0"/>
              </a:spcBef>
              <a:buNone/>
            </a:pPr>
            <a:endParaRPr lang="tr-TR" sz="1500" dirty="0" smtClean="0">
              <a:solidFill>
                <a:prstClr val="black"/>
              </a:solidFill>
            </a:endParaRPr>
          </a:p>
          <a:p>
            <a:pPr marL="0" lvl="0" indent="0">
              <a:lnSpc>
                <a:spcPct val="150000"/>
              </a:lnSpc>
              <a:spcBef>
                <a:spcPts val="0"/>
              </a:spcBef>
              <a:buNone/>
            </a:pPr>
            <a:r>
              <a:rPr lang="tr-TR" sz="1500" dirty="0">
                <a:solidFill>
                  <a:prstClr val="black"/>
                </a:solidFill>
              </a:rPr>
              <a:t>	</a:t>
            </a:r>
            <a:endParaRPr lang="tr-TR" dirty="0"/>
          </a:p>
        </p:txBody>
      </p:sp>
    </p:spTree>
    <p:extLst>
      <p:ext uri="{BB962C8B-B14F-4D97-AF65-F5344CB8AC3E}">
        <p14:creationId xmlns:p14="http://schemas.microsoft.com/office/powerpoint/2010/main" val="171768703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lstStyle/>
          <a:p>
            <a:pPr marL="0" lvl="0" indent="0" algn="just">
              <a:lnSpc>
                <a:spcPct val="150000"/>
              </a:lnSpc>
              <a:spcBef>
                <a:spcPts val="0"/>
              </a:spcBef>
              <a:buNone/>
            </a:pPr>
            <a:r>
              <a:rPr lang="tr-TR" sz="1800" dirty="0" smtClean="0">
                <a:solidFill>
                  <a:prstClr val="black"/>
                </a:solidFill>
              </a:rPr>
              <a:t>	</a:t>
            </a:r>
            <a:r>
              <a:rPr lang="tr-TR" sz="1900" dirty="0" smtClean="0">
                <a:solidFill>
                  <a:prstClr val="black"/>
                </a:solidFill>
              </a:rPr>
              <a:t>İnsan </a:t>
            </a:r>
            <a:r>
              <a:rPr lang="tr-TR" sz="1900" dirty="0">
                <a:solidFill>
                  <a:prstClr val="black"/>
                </a:solidFill>
              </a:rPr>
              <a:t>boyları, hayvanların insanda olmayan üstün güç ve yeteneklerinden yararlanmak için çeşitli yollar denemişlerdir. Özellikle de, hayvanların belli organlarının geleceği bilme gücü olduğuna inanmışlardır. Bu organlar, genellikle bağırsak ve kürek kemikleridir. Çin kaynaklarına göre, anası hastalanan Hun kralı, bağırsaklara bakarak çare arar.  Attila, Fransa 'da başarıyla sonuçlanmayan 451 yılı savaşlarından önce, falcılardan savaşın sonucunu öğrenmek ister. Falcılar, kurbanların bağırsaklarını ve kemiklerini inceleyerek kötü haberi verirler.  Mısır'da Memluk Türkleri de iyi ve  kötü olayları kürek kemiğinden öğrenirler. Cengiz Han, koyun kürek kemiğine danışmadan hiçbir sefere çıkmaz (Avcıoğlu, 1995:373-374</a:t>
            </a:r>
            <a:r>
              <a:rPr lang="tr-TR" sz="1900" dirty="0" smtClean="0">
                <a:solidFill>
                  <a:prstClr val="black"/>
                </a:solidFill>
              </a:rPr>
              <a:t>).</a:t>
            </a:r>
          </a:p>
          <a:p>
            <a:pPr marL="0" lvl="0" indent="0" algn="just">
              <a:lnSpc>
                <a:spcPct val="170000"/>
              </a:lnSpc>
              <a:spcBef>
                <a:spcPts val="0"/>
              </a:spcBef>
              <a:buNone/>
            </a:pPr>
            <a:r>
              <a:rPr lang="tr-TR" sz="1900" dirty="0" smtClean="0">
                <a:solidFill>
                  <a:prstClr val="black"/>
                </a:solidFill>
              </a:rPr>
              <a:t>	Şamanistlerde</a:t>
            </a:r>
            <a:r>
              <a:rPr lang="tr-TR" sz="1900" dirty="0">
                <a:solidFill>
                  <a:prstClr val="black"/>
                </a:solidFill>
              </a:rPr>
              <a:t>, Müslüman Türklerden Kırgız-Kazaklarda ve Nogaylarda en meşhur fal, kürek kemiği falıdır. Kürek kemiği falından Nogay hikaye ve destanlarında çok söz edilir. Başkurtlarda, Altay ve Yakut Şamanistlerinde de kürek kemiği falı yaygındır. Kırgız-Kazaklar kürek kemiğine  çok saygı gösterirler, kırmadan köpeklere atmazlar. Destan ve hikayelerinde, kürek kemiği falı motifine rastlanır (İnan. 1995:153-155).</a:t>
            </a:r>
          </a:p>
          <a:p>
            <a:endParaRPr lang="tr-TR" dirty="0"/>
          </a:p>
        </p:txBody>
      </p:sp>
    </p:spTree>
    <p:extLst>
      <p:ext uri="{BB962C8B-B14F-4D97-AF65-F5344CB8AC3E}">
        <p14:creationId xmlns:p14="http://schemas.microsoft.com/office/powerpoint/2010/main" val="167190391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lnSpcReduction="10000"/>
          </a:bodyPr>
          <a:lstStyle/>
          <a:p>
            <a:pPr marL="0" lvl="0" indent="0" algn="just">
              <a:lnSpc>
                <a:spcPct val="170000"/>
              </a:lnSpc>
              <a:spcBef>
                <a:spcPts val="0"/>
              </a:spcBef>
              <a:buNone/>
            </a:pPr>
            <a:r>
              <a:rPr lang="tr-TR" sz="1800" dirty="0" smtClean="0">
                <a:solidFill>
                  <a:prstClr val="black"/>
                </a:solidFill>
              </a:rPr>
              <a:t>	Kürek </a:t>
            </a:r>
            <a:r>
              <a:rPr lang="tr-TR" sz="1800" dirty="0">
                <a:solidFill>
                  <a:prstClr val="black"/>
                </a:solidFill>
              </a:rPr>
              <a:t>kemiği ile fal açtırmak isteyen kişi, bir kürek kemiği bulur.  Bu kemiğin kaynatılmamış olması gerekir. Falcı (kam) kemiği ateşte kızdırdıktan sonra, eline alıp ince tarafından tutar. Kemikte çizgiler, noktalar,  çatlaklar belirmiştir. Falcı, bu beliren şekillere göre yorumunu yapar. Falcılık. bilim adamları elinde gelişmiş, Arapça "</a:t>
            </a:r>
            <a:r>
              <a:rPr lang="tr-TR" sz="1800" dirty="0" err="1">
                <a:solidFill>
                  <a:prstClr val="black"/>
                </a:solidFill>
              </a:rPr>
              <a:t>ilm</a:t>
            </a:r>
            <a:r>
              <a:rPr lang="tr-TR" sz="1800" dirty="0">
                <a:solidFill>
                  <a:prstClr val="black"/>
                </a:solidFill>
              </a:rPr>
              <a:t> </a:t>
            </a:r>
            <a:r>
              <a:rPr lang="tr-TR" sz="1800" dirty="0" err="1">
                <a:solidFill>
                  <a:prstClr val="black"/>
                </a:solidFill>
              </a:rPr>
              <a:t>ül</a:t>
            </a:r>
            <a:r>
              <a:rPr lang="tr-TR" sz="1800" dirty="0">
                <a:solidFill>
                  <a:prstClr val="black"/>
                </a:solidFill>
              </a:rPr>
              <a:t> </a:t>
            </a:r>
            <a:r>
              <a:rPr lang="tr-TR" sz="1800" dirty="0" err="1">
                <a:solidFill>
                  <a:prstClr val="black"/>
                </a:solidFill>
              </a:rPr>
              <a:t>kelf</a:t>
            </a:r>
            <a:r>
              <a:rPr lang="tr-TR" sz="1800" dirty="0">
                <a:solidFill>
                  <a:prstClr val="black"/>
                </a:solidFill>
              </a:rPr>
              <a:t>» risalesine konu olmuştur. Türk göçebeleri arasında aşık kemiği ile fal açmak adeti de vardır. Yapılacak işin hayırlı olup olmayacağını öğrenmek için, davul üzerine aşık kemiği atılarak niyet tutulur (İnan, 1995:156).</a:t>
            </a:r>
          </a:p>
          <a:p>
            <a:pPr marL="0" lvl="0" indent="0">
              <a:lnSpc>
                <a:spcPct val="170000"/>
              </a:lnSpc>
              <a:spcBef>
                <a:spcPts val="0"/>
              </a:spcBef>
              <a:buNone/>
            </a:pPr>
            <a:r>
              <a:rPr lang="tr-TR" sz="1400" dirty="0">
                <a:solidFill>
                  <a:prstClr val="black"/>
                </a:solidFill>
              </a:rPr>
              <a:t>	</a:t>
            </a:r>
            <a:r>
              <a:rPr lang="tr-TR" sz="1800" dirty="0" smtClean="0">
                <a:solidFill>
                  <a:prstClr val="black"/>
                </a:solidFill>
              </a:rPr>
              <a:t>Yakutlarda </a:t>
            </a:r>
            <a:r>
              <a:rPr lang="tr-TR" sz="1800" dirty="0">
                <a:solidFill>
                  <a:prstClr val="black"/>
                </a:solidFill>
              </a:rPr>
              <a:t>kaşık ve eldiven ile de fal açılır; yeni ev yapmak için seçilen yerde, yapılan ayin sırasında eldivenle fal açılır. Eldiven avuç yukarı gelinceye kadar dualarla atılır. Eldivenin düştüğü yere haç dikilir. Burada toplanıp ateş yakılır. Ateşe yağ, yoğurt dökerler, at yelesinden kil koparıp </a:t>
            </a:r>
            <a:r>
              <a:rPr lang="tr-TR" sz="1800" dirty="0" smtClean="0">
                <a:solidFill>
                  <a:prstClr val="black"/>
                </a:solidFill>
              </a:rPr>
              <a:t>atarlar</a:t>
            </a:r>
            <a:r>
              <a:rPr lang="tr-TR" sz="1800" dirty="0">
                <a:solidFill>
                  <a:prstClr val="black"/>
                </a:solidFill>
              </a:rPr>
              <a:t>. </a:t>
            </a:r>
            <a:r>
              <a:rPr lang="tr-TR" sz="1800" dirty="0" err="1">
                <a:solidFill>
                  <a:prstClr val="black"/>
                </a:solidFill>
              </a:rPr>
              <a:t>Dạha</a:t>
            </a:r>
            <a:r>
              <a:rPr lang="tr-TR" sz="1800" dirty="0">
                <a:solidFill>
                  <a:prstClr val="black"/>
                </a:solidFill>
              </a:rPr>
              <a:t> sonra, şaman yahut evi yapacak adam kaşık alıp dua </a:t>
            </a:r>
            <a:r>
              <a:rPr lang="tr-TR" sz="1800" dirty="0" smtClean="0">
                <a:solidFill>
                  <a:prstClr val="black"/>
                </a:solidFill>
              </a:rPr>
              <a:t>ederek kaşığı </a:t>
            </a:r>
            <a:r>
              <a:rPr lang="tr-TR" sz="1800" dirty="0">
                <a:solidFill>
                  <a:prstClr val="black"/>
                </a:solidFill>
              </a:rPr>
              <a:t>havaya </a:t>
            </a:r>
            <a:r>
              <a:rPr lang="tr-TR" sz="1800" dirty="0" smtClean="0">
                <a:solidFill>
                  <a:prstClr val="black"/>
                </a:solidFill>
              </a:rPr>
              <a:t>fırlatır</a:t>
            </a:r>
            <a:r>
              <a:rPr lang="tr-TR" sz="1800" dirty="0">
                <a:solidFill>
                  <a:prstClr val="black"/>
                </a:solidFill>
              </a:rPr>
              <a:t>. Fal iyi gelirse ev sahibi kaşığı kapar, </a:t>
            </a:r>
            <a:r>
              <a:rPr lang="tr-TR" sz="1800" dirty="0" smtClean="0">
                <a:solidFill>
                  <a:prstClr val="black"/>
                </a:solidFill>
              </a:rPr>
              <a:t>yakasına yerleştirir</a:t>
            </a:r>
            <a:r>
              <a:rPr lang="tr-TR" sz="1800" dirty="0">
                <a:solidFill>
                  <a:prstClr val="black"/>
                </a:solidFill>
              </a:rPr>
              <a:t>. Ev yapıldıktan sonra da ayin yapılır </a:t>
            </a:r>
            <a:r>
              <a:rPr lang="tr-TR" sz="1800" dirty="0" smtClean="0">
                <a:solidFill>
                  <a:prstClr val="black"/>
                </a:solidFill>
              </a:rPr>
              <a:t>(İnan</a:t>
            </a:r>
            <a:r>
              <a:rPr lang="tr-TR" sz="1800" dirty="0">
                <a:solidFill>
                  <a:prstClr val="black"/>
                </a:solidFill>
              </a:rPr>
              <a:t>, 1995:117-118</a:t>
            </a:r>
            <a:r>
              <a:rPr lang="tr-TR" sz="1800" dirty="0" smtClean="0">
                <a:solidFill>
                  <a:prstClr val="black"/>
                </a:solidFill>
              </a:rPr>
              <a:t>).</a:t>
            </a:r>
          </a:p>
          <a:p>
            <a:pPr marL="0" lvl="0" indent="0" algn="just">
              <a:lnSpc>
                <a:spcPct val="170000"/>
              </a:lnSpc>
              <a:spcBef>
                <a:spcPts val="0"/>
              </a:spcBef>
              <a:buNone/>
            </a:pPr>
            <a:r>
              <a:rPr lang="tr-TR" sz="1800" dirty="0" smtClean="0">
                <a:solidFill>
                  <a:prstClr val="black"/>
                </a:solidFill>
              </a:rPr>
              <a:t>Kırgız-Kazaklarda </a:t>
            </a:r>
            <a:r>
              <a:rPr lang="tr-TR" sz="1800" dirty="0">
                <a:solidFill>
                  <a:prstClr val="black"/>
                </a:solidFill>
              </a:rPr>
              <a:t>ve Özbeklerde yaygın fallardan biri de </a:t>
            </a:r>
            <a:r>
              <a:rPr lang="tr-TR" sz="1800" dirty="0" err="1" smtClean="0">
                <a:solidFill>
                  <a:prstClr val="black"/>
                </a:solidFill>
              </a:rPr>
              <a:t>kumalak</a:t>
            </a:r>
            <a:r>
              <a:rPr lang="tr-TR" sz="1800" dirty="0" smtClean="0">
                <a:solidFill>
                  <a:prstClr val="black"/>
                </a:solidFill>
              </a:rPr>
              <a:t> denilen </a:t>
            </a:r>
            <a:r>
              <a:rPr lang="tr-TR" sz="1800" dirty="0">
                <a:solidFill>
                  <a:prstClr val="black"/>
                </a:solidFill>
              </a:rPr>
              <a:t>faldır. </a:t>
            </a:r>
            <a:r>
              <a:rPr lang="tr-TR" sz="1800" dirty="0" err="1">
                <a:solidFill>
                  <a:prstClr val="black"/>
                </a:solidFill>
              </a:rPr>
              <a:t>Kumalak</a:t>
            </a:r>
            <a:r>
              <a:rPr lang="tr-TR" sz="1800" dirty="0">
                <a:solidFill>
                  <a:prstClr val="black"/>
                </a:solidFill>
              </a:rPr>
              <a:t> için 41 taş veya 41 nohut, fasulye ya da 41 </a:t>
            </a:r>
            <a:r>
              <a:rPr lang="tr-TR" sz="1800" dirty="0" smtClean="0">
                <a:solidFill>
                  <a:prstClr val="black"/>
                </a:solidFill>
              </a:rPr>
              <a:t>tane koyun </a:t>
            </a:r>
            <a:r>
              <a:rPr lang="tr-TR" sz="1800" dirty="0">
                <a:solidFill>
                  <a:prstClr val="black"/>
                </a:solidFill>
              </a:rPr>
              <a:t>tezeği kullanılır. Çeşitli gruplamalar yapıldıktan sonra yerde </a:t>
            </a:r>
            <a:r>
              <a:rPr lang="tr-TR" sz="1800" dirty="0" smtClean="0">
                <a:solidFill>
                  <a:prstClr val="black"/>
                </a:solidFill>
              </a:rPr>
              <a:t>kalan dokuz </a:t>
            </a:r>
            <a:r>
              <a:rPr lang="tr-TR" sz="1800" dirty="0">
                <a:solidFill>
                  <a:prstClr val="black"/>
                </a:solidFill>
              </a:rPr>
              <a:t>taşa bakarak falcı, fal sahibine geleceği ile ilgili yorum yapar </a:t>
            </a:r>
            <a:r>
              <a:rPr lang="tr-TR" sz="1800" dirty="0" smtClean="0">
                <a:solidFill>
                  <a:prstClr val="black"/>
                </a:solidFill>
              </a:rPr>
              <a:t>(İnan,1995:158)</a:t>
            </a:r>
          </a:p>
          <a:p>
            <a:pPr marL="0" lvl="0" indent="0" algn="just">
              <a:lnSpc>
                <a:spcPct val="170000"/>
              </a:lnSpc>
              <a:spcBef>
                <a:spcPts val="0"/>
              </a:spcBef>
              <a:buNone/>
            </a:pPr>
            <a:r>
              <a:rPr lang="tr-TR" sz="1800" dirty="0">
                <a:solidFill>
                  <a:prstClr val="black"/>
                </a:solidFill>
              </a:rPr>
              <a:t>	Bir başka fal da ateş falıdır. Ateş falı; ateşin alevlerine, közlerin duruşuna, odunun ıslık seslerine göre geleceği keşfetmeye çalışmaktır (İnan.1995:159).</a:t>
            </a:r>
          </a:p>
          <a:p>
            <a:pPr marL="0" lvl="0" indent="0" algn="just">
              <a:lnSpc>
                <a:spcPct val="170000"/>
              </a:lnSpc>
              <a:spcBef>
                <a:spcPts val="0"/>
              </a:spcBef>
              <a:buNone/>
            </a:pPr>
            <a:endParaRPr lang="tr-TR" dirty="0"/>
          </a:p>
        </p:txBody>
      </p:sp>
    </p:spTree>
    <p:extLst>
      <p:ext uri="{BB962C8B-B14F-4D97-AF65-F5344CB8AC3E}">
        <p14:creationId xmlns:p14="http://schemas.microsoft.com/office/powerpoint/2010/main" val="122518158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260648"/>
            <a:ext cx="8229600" cy="432048"/>
          </a:xfrm>
        </p:spPr>
        <p:txBody>
          <a:bodyPr>
            <a:normAutofit fontScale="90000"/>
          </a:bodyPr>
          <a:lstStyle/>
          <a:p>
            <a:r>
              <a:rPr lang="tr-TR" dirty="0" smtClean="0"/>
              <a:t>BUDİZM</a:t>
            </a:r>
            <a:endParaRPr lang="tr-TR" dirty="0"/>
          </a:p>
        </p:txBody>
      </p:sp>
      <p:sp>
        <p:nvSpPr>
          <p:cNvPr id="3" name="İçerik Yer Tutucusu 2"/>
          <p:cNvSpPr>
            <a:spLocks noGrp="1"/>
          </p:cNvSpPr>
          <p:nvPr>
            <p:ph idx="1"/>
          </p:nvPr>
        </p:nvSpPr>
        <p:spPr>
          <a:xfrm>
            <a:off x="0" y="908720"/>
            <a:ext cx="9144000" cy="5949280"/>
          </a:xfrm>
        </p:spPr>
        <p:txBody>
          <a:bodyPr>
            <a:normAutofit/>
          </a:bodyPr>
          <a:lstStyle/>
          <a:p>
            <a:pPr marL="0" lvl="0" indent="0" algn="just">
              <a:lnSpc>
                <a:spcPct val="150000"/>
              </a:lnSpc>
              <a:spcBef>
                <a:spcPts val="0"/>
              </a:spcBef>
              <a:buNone/>
            </a:pPr>
            <a:r>
              <a:rPr lang="tr-TR" sz="2000" dirty="0" smtClean="0">
                <a:solidFill>
                  <a:srgbClr val="000000"/>
                </a:solidFill>
                <a:latin typeface="Arial" panose="020B0604020202020204" pitchFamily="34" charset="0"/>
                <a:ea typeface="Calibri"/>
                <a:cs typeface="Arial" panose="020B0604020202020204" pitchFamily="34" charset="0"/>
              </a:rPr>
              <a:t>	Budizm </a:t>
            </a:r>
            <a:r>
              <a:rPr lang="tr-TR" sz="2000" dirty="0">
                <a:solidFill>
                  <a:srgbClr val="000000"/>
                </a:solidFill>
                <a:latin typeface="Arial" panose="020B0604020202020204" pitchFamily="34" charset="0"/>
                <a:ea typeface="Calibri"/>
                <a:cs typeface="Arial" panose="020B0604020202020204" pitchFamily="34" charset="0"/>
              </a:rPr>
              <a:t>M.Ö. VI. yüzyılda Hindistan'da ortaya çıkan Budizm, Hindistan'ın dışında M.Ö. III. yüzyılda yayılmaya başlamış; Orta Asya'ya, Çin'e, 372'den sonra Kore'ye uzanmış; Tibet'e yerleşmesi ancak VIII. yüzyılda olmuştur. Batı Türkistan'da Budizm, </a:t>
            </a:r>
            <a:r>
              <a:rPr lang="tr-TR" sz="2000" dirty="0" err="1">
                <a:solidFill>
                  <a:srgbClr val="000000"/>
                </a:solidFill>
                <a:latin typeface="Arial" panose="020B0604020202020204" pitchFamily="34" charset="0"/>
                <a:ea typeface="Calibri"/>
                <a:cs typeface="Arial" panose="020B0604020202020204" pitchFamily="34" charset="0"/>
              </a:rPr>
              <a:t>Sasanilerin</a:t>
            </a:r>
            <a:r>
              <a:rPr lang="tr-TR" sz="2000" dirty="0">
                <a:solidFill>
                  <a:srgbClr val="000000"/>
                </a:solidFill>
                <a:latin typeface="Arial" panose="020B0604020202020204" pitchFamily="34" charset="0"/>
                <a:ea typeface="Calibri"/>
                <a:cs typeface="Arial" panose="020B0604020202020204" pitchFamily="34" charset="0"/>
              </a:rPr>
              <a:t> desteklediği </a:t>
            </a:r>
            <a:r>
              <a:rPr lang="tr-TR" sz="2000" dirty="0" err="1">
                <a:solidFill>
                  <a:srgbClr val="000000"/>
                </a:solidFill>
                <a:latin typeface="Arial" panose="020B0604020202020204" pitchFamily="34" charset="0"/>
                <a:ea typeface="Calibri"/>
                <a:cs typeface="Arial" panose="020B0604020202020204" pitchFamily="34" charset="0"/>
              </a:rPr>
              <a:t>Zerdüştîlik</a:t>
            </a:r>
            <a:r>
              <a:rPr lang="tr-TR" sz="2000" dirty="0">
                <a:solidFill>
                  <a:srgbClr val="000000"/>
                </a:solidFill>
                <a:latin typeface="Arial" panose="020B0604020202020204" pitchFamily="34" charset="0"/>
                <a:ea typeface="Calibri"/>
                <a:cs typeface="Arial" panose="020B0604020202020204" pitchFamily="34" charset="0"/>
              </a:rPr>
              <a:t> ve Mani dini karşısında pek tutunamamış; Doğu Türkistan'ın yerleşik çevrelerinde kendine daha uygun muhitler elde etmiş; Budist külliyeler Çin'e doğru uzanan kervan yolları boyunca dikilerek, faaliyetlerini asırlarca sürdürmüşlerdir</a:t>
            </a:r>
            <a:r>
              <a:rPr lang="tr-TR" sz="2000" dirty="0" smtClean="0">
                <a:solidFill>
                  <a:srgbClr val="000000"/>
                </a:solidFill>
                <a:latin typeface="Arial" panose="020B0604020202020204" pitchFamily="34" charset="0"/>
                <a:ea typeface="Calibri"/>
                <a:cs typeface="Arial" panose="020B0604020202020204" pitchFamily="34" charset="0"/>
              </a:rPr>
              <a:t>.</a:t>
            </a:r>
            <a:endParaRPr lang="tr-TR" sz="2000" dirty="0" smtClean="0">
              <a:solidFill>
                <a:prstClr val="black"/>
              </a:solidFill>
              <a:latin typeface="Arial" panose="020B0604020202020204" pitchFamily="34" charset="0"/>
              <a:cs typeface="Arial" panose="020B0604020202020204" pitchFamily="34" charset="0"/>
            </a:endParaRPr>
          </a:p>
          <a:p>
            <a:pPr marL="0" indent="0" algn="just">
              <a:lnSpc>
                <a:spcPct val="150000"/>
              </a:lnSpc>
              <a:spcBef>
                <a:spcPts val="0"/>
              </a:spcBef>
              <a:buNone/>
            </a:pPr>
            <a:r>
              <a:rPr lang="tr-TR" sz="2000" dirty="0" smtClean="0">
                <a:solidFill>
                  <a:srgbClr val="000000"/>
                </a:solidFill>
                <a:latin typeface="Arial" panose="020B0604020202020204" pitchFamily="34" charset="0"/>
                <a:ea typeface="Times New Roman"/>
                <a:cs typeface="Arial" panose="020B0604020202020204" pitchFamily="34" charset="0"/>
              </a:rPr>
              <a:t>	</a:t>
            </a:r>
            <a:r>
              <a:rPr lang="tr-TR" sz="2000" dirty="0" smtClean="0">
                <a:solidFill>
                  <a:srgbClr val="FF0000"/>
                </a:solidFill>
                <a:latin typeface="Arial" panose="020B0604020202020204" pitchFamily="34" charset="0"/>
                <a:ea typeface="Times New Roman"/>
                <a:cs typeface="Arial" panose="020B0604020202020204" pitchFamily="34" charset="0"/>
              </a:rPr>
              <a:t>Güneye </a:t>
            </a:r>
            <a:r>
              <a:rPr lang="tr-TR" sz="2000" dirty="0">
                <a:solidFill>
                  <a:srgbClr val="FF0000"/>
                </a:solidFill>
                <a:latin typeface="Arial" panose="020B0604020202020204" pitchFamily="34" charset="0"/>
                <a:ea typeface="Times New Roman"/>
                <a:cs typeface="Arial" panose="020B0604020202020204" pitchFamily="34" charset="0"/>
              </a:rPr>
              <a:t>doğru uzanan kervan yolu üzerinde </a:t>
            </a:r>
            <a:r>
              <a:rPr lang="tr-TR" sz="2000" dirty="0" err="1">
                <a:solidFill>
                  <a:srgbClr val="FF0000"/>
                </a:solidFill>
                <a:latin typeface="Arial" panose="020B0604020202020204" pitchFamily="34" charset="0"/>
                <a:ea typeface="Times New Roman"/>
                <a:cs typeface="Arial" panose="020B0604020202020204" pitchFamily="34" charset="0"/>
              </a:rPr>
              <a:t>Hotan</a:t>
            </a:r>
            <a:r>
              <a:rPr lang="tr-TR" sz="2000" dirty="0">
                <a:solidFill>
                  <a:srgbClr val="FF0000"/>
                </a:solidFill>
                <a:latin typeface="Arial" panose="020B0604020202020204" pitchFamily="34" charset="0"/>
                <a:ea typeface="Times New Roman"/>
                <a:cs typeface="Arial" panose="020B0604020202020204" pitchFamily="34" charset="0"/>
              </a:rPr>
              <a:t> ve Miran; kuzeye giden yol boyunca ise Tumşuk ve </a:t>
            </a:r>
            <a:r>
              <a:rPr lang="tr-TR" sz="2000" dirty="0" err="1">
                <a:solidFill>
                  <a:srgbClr val="FF0000"/>
                </a:solidFill>
                <a:latin typeface="Arial" panose="020B0604020202020204" pitchFamily="34" charset="0"/>
                <a:ea typeface="Times New Roman"/>
                <a:cs typeface="Arial" panose="020B0604020202020204" pitchFamily="34" charset="0"/>
              </a:rPr>
              <a:t>Kuça</a:t>
            </a:r>
            <a:r>
              <a:rPr lang="tr-TR" sz="2000" dirty="0">
                <a:solidFill>
                  <a:srgbClr val="FF0000"/>
                </a:solidFill>
                <a:latin typeface="Arial" panose="020B0604020202020204" pitchFamily="34" charset="0"/>
                <a:ea typeface="Times New Roman"/>
                <a:cs typeface="Arial" panose="020B0604020202020204" pitchFamily="34" charset="0"/>
              </a:rPr>
              <a:t> şehirlerinde, III-IV. yüzyıllardan itibaren kurulmaya başlayan, "</a:t>
            </a:r>
            <a:r>
              <a:rPr lang="tr-TR" sz="2000" dirty="0" err="1">
                <a:solidFill>
                  <a:srgbClr val="FF0000"/>
                </a:solidFill>
                <a:latin typeface="Arial" panose="020B0604020202020204" pitchFamily="34" charset="0"/>
                <a:ea typeface="Times New Roman"/>
                <a:cs typeface="Arial" panose="020B0604020202020204" pitchFamily="34" charset="0"/>
              </a:rPr>
              <a:t>Vihara</a:t>
            </a:r>
            <a:r>
              <a:rPr lang="tr-TR" sz="2000" dirty="0">
                <a:solidFill>
                  <a:srgbClr val="FF0000"/>
                </a:solidFill>
                <a:latin typeface="Arial" panose="020B0604020202020204" pitchFamily="34" charset="0"/>
                <a:ea typeface="Times New Roman"/>
                <a:cs typeface="Arial" panose="020B0604020202020204" pitchFamily="34" charset="0"/>
              </a:rPr>
              <a:t>" (Türkçe "</a:t>
            </a:r>
            <a:r>
              <a:rPr lang="tr-TR" sz="2000" dirty="0" err="1">
                <a:solidFill>
                  <a:srgbClr val="FF0000"/>
                </a:solidFill>
                <a:latin typeface="Arial" panose="020B0604020202020204" pitchFamily="34" charset="0"/>
                <a:ea typeface="Times New Roman"/>
                <a:cs typeface="Arial" panose="020B0604020202020204" pitchFamily="34" charset="0"/>
              </a:rPr>
              <a:t>Vihar</a:t>
            </a:r>
            <a:r>
              <a:rPr lang="tr-TR" sz="2000" dirty="0">
                <a:solidFill>
                  <a:srgbClr val="FF0000"/>
                </a:solidFill>
                <a:latin typeface="Arial" panose="020B0604020202020204" pitchFamily="34" charset="0"/>
                <a:ea typeface="Times New Roman"/>
                <a:cs typeface="Arial" panose="020B0604020202020204" pitchFamily="34" charset="0"/>
              </a:rPr>
              <a:t>") denilen Budist manastırlarında "</a:t>
            </a:r>
            <a:r>
              <a:rPr lang="tr-TR" sz="2000" dirty="0" err="1">
                <a:solidFill>
                  <a:srgbClr val="FF0000"/>
                </a:solidFill>
                <a:latin typeface="Arial" panose="020B0604020202020204" pitchFamily="34" charset="0"/>
                <a:ea typeface="Times New Roman"/>
                <a:cs typeface="Arial" panose="020B0604020202020204" pitchFamily="34" charset="0"/>
              </a:rPr>
              <a:t>Toyin</a:t>
            </a:r>
            <a:r>
              <a:rPr lang="tr-TR" sz="2000" dirty="0">
                <a:solidFill>
                  <a:srgbClr val="FF0000"/>
                </a:solidFill>
                <a:latin typeface="Arial" panose="020B0604020202020204" pitchFamily="34" charset="0"/>
                <a:ea typeface="Times New Roman"/>
                <a:cs typeface="Arial" panose="020B0604020202020204" pitchFamily="34" charset="0"/>
              </a:rPr>
              <a:t>" denilen Budist rahipler, bu dinin propagandalarını yapmışlardır </a:t>
            </a:r>
            <a:r>
              <a:rPr lang="tr-TR" sz="2000" dirty="0">
                <a:solidFill>
                  <a:srgbClr val="000000"/>
                </a:solidFill>
                <a:latin typeface="Arial" panose="020B0604020202020204" pitchFamily="34" charset="0"/>
                <a:ea typeface="Times New Roman"/>
                <a:cs typeface="Arial" panose="020B0604020202020204" pitchFamily="34" charset="0"/>
              </a:rPr>
              <a:t>(Esin,1978:59).</a:t>
            </a:r>
            <a:endParaRPr lang="tr-T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3387576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741368"/>
          </a:xfrm>
        </p:spPr>
        <p:txBody>
          <a:bodyPr>
            <a:normAutofit fontScale="85000" lnSpcReduction="10000"/>
          </a:bodyPr>
          <a:lstStyle/>
          <a:p>
            <a:pPr marL="0" indent="0" algn="just">
              <a:lnSpc>
                <a:spcPct val="160000"/>
              </a:lnSpc>
              <a:spcBef>
                <a:spcPts val="0"/>
              </a:spcBef>
              <a:buNone/>
            </a:pPr>
            <a:r>
              <a:rPr lang="tr-TR" dirty="0" smtClean="0">
                <a:solidFill>
                  <a:srgbClr val="000000"/>
                </a:solidFill>
                <a:effectLst/>
                <a:latin typeface="Arial"/>
                <a:ea typeface="Times New Roman"/>
              </a:rPr>
              <a:t>	Budizm Karluklar arasında yayılmıştır. Türklerin girdiği yabancı dinler arasında onları en çok etkileyen inanç sistemlerinden birisi Hindistan kökenli Budizm'dir. En belirgin özelliği, tapılacak üstün bir varlığa yer vermemesi olan Budizm, her şeyin serbestçe incelenmesi, denenmesi esasına dayanan bir öğreti veya felsefe niteliğindedir (Turan,1994:104). Temel inancı olan tenasüh (ruh göçü) gereğince canlılar Nirvana’ya (ebedi mutluluk) ulaşıncaya kadar öldükten sonra değişik kalıplarda birçok kez yeniden dünyaya gelirler (Ocak, 2000:66).</a:t>
            </a:r>
            <a:endParaRPr lang="tr-TR" sz="4400" dirty="0" smtClean="0">
              <a:effectLst/>
              <a:latin typeface="Times New Roman"/>
              <a:ea typeface="Times New Roman"/>
            </a:endParaRPr>
          </a:p>
          <a:p>
            <a:endParaRPr lang="tr-TR" dirty="0"/>
          </a:p>
        </p:txBody>
      </p:sp>
    </p:spTree>
    <p:extLst>
      <p:ext uri="{BB962C8B-B14F-4D97-AF65-F5344CB8AC3E}">
        <p14:creationId xmlns:p14="http://schemas.microsoft.com/office/powerpoint/2010/main" val="425670097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marL="0" indent="0" algn="just">
              <a:lnSpc>
                <a:spcPct val="170000"/>
              </a:lnSpc>
              <a:spcBef>
                <a:spcPts val="0"/>
              </a:spcBef>
              <a:buNone/>
            </a:pPr>
            <a:r>
              <a:rPr lang="tr-TR" dirty="0" smtClean="0">
                <a:solidFill>
                  <a:srgbClr val="000000"/>
                </a:solidFill>
                <a:ea typeface="Calibri"/>
              </a:rPr>
              <a:t>	Budizm</a:t>
            </a:r>
            <a:r>
              <a:rPr lang="tr-TR" dirty="0">
                <a:solidFill>
                  <a:srgbClr val="000000"/>
                </a:solidFill>
                <a:ea typeface="Calibri"/>
              </a:rPr>
              <a:t>, yaklaşık 2500 yıl önce, bugün Buda olarak bilinen, Prens </a:t>
            </a:r>
            <a:r>
              <a:rPr lang="tr-TR" dirty="0" err="1">
                <a:solidFill>
                  <a:srgbClr val="000000"/>
                </a:solidFill>
                <a:ea typeface="Calibri"/>
              </a:rPr>
              <a:t>Siddhata</a:t>
            </a:r>
            <a:r>
              <a:rPr lang="tr-TR" dirty="0">
                <a:solidFill>
                  <a:srgbClr val="000000"/>
                </a:solidFill>
                <a:ea typeface="Calibri"/>
              </a:rPr>
              <a:t> </a:t>
            </a:r>
            <a:r>
              <a:rPr lang="tr-TR" dirty="0" err="1" smtClean="0">
                <a:solidFill>
                  <a:srgbClr val="000000"/>
                </a:solidFill>
                <a:ea typeface="Calibri"/>
              </a:rPr>
              <a:t>Gotama‘nın</a:t>
            </a:r>
            <a:r>
              <a:rPr lang="tr-TR" dirty="0" smtClean="0">
                <a:solidFill>
                  <a:srgbClr val="000000"/>
                </a:solidFill>
                <a:ea typeface="Calibri"/>
              </a:rPr>
              <a:t> </a:t>
            </a:r>
            <a:r>
              <a:rPr lang="tr-TR" dirty="0">
                <a:solidFill>
                  <a:srgbClr val="000000"/>
                </a:solidFill>
                <a:ea typeface="Calibri"/>
              </a:rPr>
              <a:t>35 yaşında bir uyanma ve aydınlanma yaşaması ile doğmuştur. </a:t>
            </a:r>
            <a:r>
              <a:rPr lang="tr-TR" dirty="0" err="1">
                <a:solidFill>
                  <a:srgbClr val="000000"/>
                </a:solidFill>
                <a:ea typeface="Calibri"/>
              </a:rPr>
              <a:t>Gotama</a:t>
            </a:r>
            <a:r>
              <a:rPr lang="tr-TR" dirty="0">
                <a:solidFill>
                  <a:srgbClr val="000000"/>
                </a:solidFill>
                <a:ea typeface="Calibri"/>
              </a:rPr>
              <a:t>, Kuzey Hindistan da kraliyet ailesinin oğlu olarak dünyaya gelmiştir. Fakat zamanla, varlık ve lüksün mutluluğun garantisi olmadığını anlamıştır. Her şeyi bırakıp uzunca bir süre ormanda yaşamıştır. Altı yıl boyunca </a:t>
            </a:r>
            <a:r>
              <a:rPr lang="tr-TR" dirty="0" err="1">
                <a:solidFill>
                  <a:srgbClr val="000000"/>
                </a:solidFill>
                <a:ea typeface="Calibri"/>
              </a:rPr>
              <a:t>meditaston</a:t>
            </a:r>
            <a:r>
              <a:rPr lang="tr-TR" dirty="0">
                <a:solidFill>
                  <a:srgbClr val="000000"/>
                </a:solidFill>
                <a:ea typeface="Calibri"/>
              </a:rPr>
              <a:t> ve insan mutluluğu üzerine çalıştıktan sonra aydınlanmıştır. Daha sonra 80 yaşına kadar Budizm </a:t>
            </a:r>
            <a:r>
              <a:rPr lang="tr-TR" dirty="0" smtClean="0">
                <a:solidFill>
                  <a:srgbClr val="000000"/>
                </a:solidFill>
                <a:ea typeface="Calibri"/>
              </a:rPr>
              <a:t>‘in </a:t>
            </a:r>
            <a:r>
              <a:rPr lang="tr-TR" dirty="0">
                <a:solidFill>
                  <a:srgbClr val="000000"/>
                </a:solidFill>
                <a:ea typeface="Calibri"/>
              </a:rPr>
              <a:t>ilkelerini öğreterek yaşamını sürdürmüştür. </a:t>
            </a:r>
            <a:endParaRPr lang="tr-TR" dirty="0" smtClean="0">
              <a:solidFill>
                <a:srgbClr val="000000"/>
              </a:solidFill>
              <a:ea typeface="Calibri"/>
            </a:endParaRPr>
          </a:p>
          <a:p>
            <a:pPr marL="0" indent="0" algn="just">
              <a:lnSpc>
                <a:spcPct val="170000"/>
              </a:lnSpc>
              <a:spcBef>
                <a:spcPts val="0"/>
              </a:spcBef>
              <a:buNone/>
            </a:pPr>
            <a:r>
              <a:rPr lang="tr-TR" dirty="0" smtClean="0">
                <a:solidFill>
                  <a:srgbClr val="FF0000"/>
                </a:solidFill>
                <a:ea typeface="Calibri"/>
              </a:rPr>
              <a:t>	Birçok </a:t>
            </a:r>
            <a:r>
              <a:rPr lang="tr-TR" dirty="0">
                <a:solidFill>
                  <a:srgbClr val="FF0000"/>
                </a:solidFill>
                <a:ea typeface="Calibri"/>
              </a:rPr>
              <a:t>insana göre Budizm, dinin ötesinde bir felsefe ve yaşama biçimi </a:t>
            </a:r>
            <a:r>
              <a:rPr lang="tr-TR" dirty="0" err="1">
                <a:solidFill>
                  <a:srgbClr val="FF0000"/>
                </a:solidFill>
                <a:ea typeface="Calibri"/>
              </a:rPr>
              <a:t>dir</a:t>
            </a:r>
            <a:r>
              <a:rPr lang="tr-TR" dirty="0">
                <a:solidFill>
                  <a:srgbClr val="FF0000"/>
                </a:solidFill>
                <a:ea typeface="Calibri"/>
              </a:rPr>
              <a:t>. Bir felsefedir çünkü, sevgi ve umut anlamları taşır. Budizm, bir taraftan ahlaki yaşama rehberlik ederken bir yandan da, insanın eylem ve düşüncelerinin farkında olmasını ve gerçek mutluluğa ulaşmasını sağlamaktadır (White, 1993:22). </a:t>
            </a:r>
            <a:endParaRPr lang="tr-TR" dirty="0" smtClean="0">
              <a:solidFill>
                <a:srgbClr val="FF0000"/>
              </a:solidFill>
              <a:ea typeface="Calibri"/>
            </a:endParaRPr>
          </a:p>
          <a:p>
            <a:pPr marL="0" indent="0" algn="just">
              <a:lnSpc>
                <a:spcPct val="170000"/>
              </a:lnSpc>
              <a:spcBef>
                <a:spcPts val="0"/>
              </a:spcBef>
              <a:buNone/>
            </a:pPr>
            <a:r>
              <a:rPr lang="tr-TR" dirty="0">
                <a:solidFill>
                  <a:srgbClr val="FF0000"/>
                </a:solidFill>
                <a:ea typeface="Calibri"/>
              </a:rPr>
              <a:t>	</a:t>
            </a:r>
            <a:r>
              <a:rPr lang="tr-TR" dirty="0" smtClean="0">
                <a:solidFill>
                  <a:srgbClr val="FF0000"/>
                </a:solidFill>
                <a:ea typeface="Calibri"/>
              </a:rPr>
              <a:t>	</a:t>
            </a:r>
            <a:endParaRPr lang="tr-TR" dirty="0">
              <a:solidFill>
                <a:srgbClr val="FF0000"/>
              </a:solidFill>
            </a:endParaRPr>
          </a:p>
        </p:txBody>
      </p:sp>
    </p:spTree>
    <p:extLst>
      <p:ext uri="{BB962C8B-B14F-4D97-AF65-F5344CB8AC3E}">
        <p14:creationId xmlns:p14="http://schemas.microsoft.com/office/powerpoint/2010/main" val="5711834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a:bodyPr>
          <a:lstStyle/>
          <a:p>
            <a:pPr marL="0" lvl="0" indent="0" algn="just">
              <a:lnSpc>
                <a:spcPct val="150000"/>
              </a:lnSpc>
              <a:spcBef>
                <a:spcPts val="0"/>
              </a:spcBef>
              <a:buNone/>
            </a:pPr>
            <a:r>
              <a:rPr lang="tr-TR" sz="2000" dirty="0" smtClean="0">
                <a:solidFill>
                  <a:srgbClr val="000000"/>
                </a:solidFill>
                <a:ea typeface="Calibri"/>
              </a:rPr>
              <a:t>	</a:t>
            </a:r>
            <a:r>
              <a:rPr lang="tr-TR" sz="2000" dirty="0" err="1">
                <a:solidFill>
                  <a:srgbClr val="000000"/>
                </a:solidFill>
                <a:ea typeface="Calibri"/>
              </a:rPr>
              <a:t>Gotama</a:t>
            </a:r>
            <a:r>
              <a:rPr lang="tr-TR" sz="2000" dirty="0">
                <a:solidFill>
                  <a:srgbClr val="000000"/>
                </a:solidFill>
                <a:ea typeface="Calibri"/>
              </a:rPr>
              <a:t> 10 yıl babasının sarayında kaldıktan sonra 29 yaşında, evli ve bir çocuk babasıyken sarayı terk ederek bir mağaraya çekilir ve kendisinin kurduğu Budizm dininin esasları üzerinde çalışır. Buda ilk yıllarda çok tepki almasına rağmen daha sonra kurduğu din, ilgi çeker ve kısa zamanda hızla yayılır. </a:t>
            </a:r>
          </a:p>
          <a:p>
            <a:pPr marL="0" lvl="0" indent="0" algn="just">
              <a:lnSpc>
                <a:spcPct val="150000"/>
              </a:lnSpc>
              <a:spcBef>
                <a:spcPts val="0"/>
              </a:spcBef>
              <a:buNone/>
            </a:pPr>
            <a:r>
              <a:rPr lang="tr-TR" sz="2000" dirty="0" smtClean="0">
                <a:solidFill>
                  <a:srgbClr val="000000"/>
                </a:solidFill>
                <a:ea typeface="Calibri"/>
              </a:rPr>
              <a:t>	M.Ö </a:t>
            </a:r>
            <a:r>
              <a:rPr lang="tr-TR" sz="2000" dirty="0">
                <a:solidFill>
                  <a:srgbClr val="000000"/>
                </a:solidFill>
                <a:ea typeface="Calibri"/>
              </a:rPr>
              <a:t>480 yılında seksen yaşında ölen ve elli yıl bu dini yaymak için çalışan Buda ya </a:t>
            </a:r>
            <a:r>
              <a:rPr lang="tr-TR" sz="2000" dirty="0" err="1">
                <a:solidFill>
                  <a:srgbClr val="000000"/>
                </a:solidFill>
                <a:ea typeface="Calibri"/>
              </a:rPr>
              <a:t>Sakyamoni</a:t>
            </a:r>
            <a:r>
              <a:rPr lang="tr-TR" sz="2000" dirty="0">
                <a:solidFill>
                  <a:srgbClr val="000000"/>
                </a:solidFill>
                <a:ea typeface="Calibri"/>
              </a:rPr>
              <a:t> de derler. Halk arasında yaygın olan Brahma dini yersiz ve zararlı bir dindir. Bu din </a:t>
            </a:r>
            <a:r>
              <a:rPr lang="tr-TR" sz="2000" dirty="0" err="1">
                <a:solidFill>
                  <a:srgbClr val="000000"/>
                </a:solidFill>
                <a:ea typeface="Calibri"/>
              </a:rPr>
              <a:t>ızdırap</a:t>
            </a:r>
            <a:r>
              <a:rPr lang="tr-TR" sz="2000" dirty="0">
                <a:solidFill>
                  <a:srgbClr val="000000"/>
                </a:solidFill>
                <a:ea typeface="Calibri"/>
              </a:rPr>
              <a:t> verip, felaket getirdiğini ve ıstırap ve felaketlerden kurtulanı ancak geçici ve fani olan dünya işlerinden el çekmek, dünya varlığına iltifat etmek, zevklerden kaçınmak, arzularını öldürmek ve doğru olmakla mümkün olacaktır. İnsanlar böyle hareket edip; hiç bir cana kıymazsa, kimseye fenalık etmezse, malını almaz, yalan söylemezse, kutsal alemi temsil eden ve sükun ve huzur alemi olan (Nirvana ya) ulaşabilirler ki Nirvana bütün arzuları yok etmek içindir. </a:t>
            </a:r>
            <a:endParaRPr lang="tr-TR" sz="2000" dirty="0">
              <a:solidFill>
                <a:prstClr val="black"/>
              </a:solidFill>
            </a:endParaRPr>
          </a:p>
          <a:p>
            <a:pPr marL="0" indent="0" algn="just">
              <a:lnSpc>
                <a:spcPct val="150000"/>
              </a:lnSpc>
              <a:spcBef>
                <a:spcPts val="0"/>
              </a:spcBef>
              <a:buNone/>
            </a:pPr>
            <a:r>
              <a:rPr lang="tr-TR" sz="1600" dirty="0" smtClean="0">
                <a:solidFill>
                  <a:srgbClr val="000000"/>
                </a:solidFill>
                <a:ea typeface="Calibri"/>
              </a:rPr>
              <a:t>	</a:t>
            </a:r>
          </a:p>
        </p:txBody>
      </p:sp>
    </p:spTree>
    <p:extLst>
      <p:ext uri="{BB962C8B-B14F-4D97-AF65-F5344CB8AC3E}">
        <p14:creationId xmlns:p14="http://schemas.microsoft.com/office/powerpoint/2010/main" val="159652858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9273" y="0"/>
            <a:ext cx="9105769" cy="6858000"/>
          </a:xfrm>
        </p:spPr>
        <p:txBody>
          <a:bodyPr/>
          <a:lstStyle/>
          <a:p>
            <a:pPr marL="0" lvl="0" indent="0" algn="just">
              <a:lnSpc>
                <a:spcPct val="150000"/>
              </a:lnSpc>
              <a:spcBef>
                <a:spcPts val="0"/>
              </a:spcBef>
              <a:buNone/>
            </a:pPr>
            <a:r>
              <a:rPr lang="tr-TR" sz="1600" dirty="0" smtClean="0">
                <a:solidFill>
                  <a:srgbClr val="000000"/>
                </a:solidFill>
                <a:ea typeface="Calibri"/>
              </a:rPr>
              <a:t>Türklerin kabul ettiği yabancı dinler arasında  onları en çok etkileyen inanç sistemlerinden birisi  Hindistan kökenli </a:t>
            </a:r>
            <a:r>
              <a:rPr lang="tr-TR" sz="1600" dirty="0" err="1" smtClean="0">
                <a:solidFill>
                  <a:srgbClr val="000000"/>
                </a:solidFill>
                <a:ea typeface="Calibri"/>
              </a:rPr>
              <a:t>Budizimdir</a:t>
            </a:r>
            <a:r>
              <a:rPr lang="tr-TR" sz="1600" dirty="0" smtClean="0">
                <a:solidFill>
                  <a:srgbClr val="000000"/>
                </a:solidFill>
                <a:ea typeface="Calibri"/>
              </a:rPr>
              <a:t>. En belirgin özelliği, tapılacak üstün bir varlığa yer vermemesi olan Budizm, her şeyin serbestçe incelenmesi, denenmesi esasına dayanan bir öğreti veya felsefe  niteliğindedir.</a:t>
            </a:r>
          </a:p>
          <a:p>
            <a:pPr marL="0" lvl="0" indent="0" algn="just">
              <a:lnSpc>
                <a:spcPct val="150000"/>
              </a:lnSpc>
              <a:spcBef>
                <a:spcPts val="0"/>
              </a:spcBef>
              <a:buNone/>
            </a:pPr>
            <a:r>
              <a:rPr lang="tr-TR" sz="1600" dirty="0" smtClean="0">
                <a:solidFill>
                  <a:srgbClr val="FF0000"/>
                </a:solidFill>
                <a:ea typeface="Calibri"/>
              </a:rPr>
              <a:t>Türklere </a:t>
            </a:r>
            <a:r>
              <a:rPr lang="tr-TR" sz="1600" dirty="0">
                <a:solidFill>
                  <a:srgbClr val="FF0000"/>
                </a:solidFill>
                <a:ea typeface="Calibri"/>
              </a:rPr>
              <a:t>özgü bir Şamanlığın yaygın olduğu dönemde Göktürk Kağanı </a:t>
            </a:r>
            <a:r>
              <a:rPr lang="tr-TR" sz="1600" dirty="0" err="1">
                <a:solidFill>
                  <a:srgbClr val="FF0000"/>
                </a:solidFill>
                <a:ea typeface="Calibri"/>
              </a:rPr>
              <a:t>To</a:t>
            </a:r>
            <a:r>
              <a:rPr lang="tr-TR" sz="1600" dirty="0">
                <a:solidFill>
                  <a:srgbClr val="FF0000"/>
                </a:solidFill>
                <a:ea typeface="Calibri"/>
              </a:rPr>
              <a:t>-Po </a:t>
            </a:r>
            <a:r>
              <a:rPr lang="tr-TR" sz="1600" dirty="0" smtClean="0">
                <a:solidFill>
                  <a:srgbClr val="FF0000"/>
                </a:solidFill>
                <a:ea typeface="Calibri"/>
              </a:rPr>
              <a:t>Han’ </a:t>
            </a:r>
            <a:r>
              <a:rPr lang="tr-TR" sz="1600" dirty="0" err="1">
                <a:solidFill>
                  <a:srgbClr val="FF0000"/>
                </a:solidFill>
                <a:ea typeface="Calibri"/>
              </a:rPr>
              <a:t>ın</a:t>
            </a:r>
            <a:r>
              <a:rPr lang="tr-TR" sz="1600" dirty="0">
                <a:solidFill>
                  <a:srgbClr val="FF0000"/>
                </a:solidFill>
                <a:ea typeface="Calibri"/>
              </a:rPr>
              <a:t> Budizm’i kabul etmesinin, bu dinin Türkler arasında da yayılmasına neden olmuştur (Turan, 1994:103). </a:t>
            </a:r>
          </a:p>
        </p:txBody>
      </p:sp>
    </p:spTree>
    <p:extLst>
      <p:ext uri="{BB962C8B-B14F-4D97-AF65-F5344CB8AC3E}">
        <p14:creationId xmlns:p14="http://schemas.microsoft.com/office/powerpoint/2010/main" val="42486582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620688"/>
          </a:xfrm>
        </p:spPr>
        <p:txBody>
          <a:bodyPr>
            <a:normAutofit fontScale="90000"/>
          </a:bodyPr>
          <a:lstStyle/>
          <a:p>
            <a:r>
              <a:rPr lang="tr-TR" dirty="0" smtClean="0"/>
              <a:t>a. </a:t>
            </a:r>
            <a:r>
              <a:rPr lang="tr-TR" dirty="0" err="1" smtClean="0"/>
              <a:t>Budizmin</a:t>
            </a:r>
            <a:r>
              <a:rPr lang="tr-TR" dirty="0" smtClean="0"/>
              <a:t> Temel Öğretisi</a:t>
            </a:r>
            <a:endParaRPr lang="tr-TR" dirty="0"/>
          </a:p>
        </p:txBody>
      </p:sp>
      <p:sp>
        <p:nvSpPr>
          <p:cNvPr id="3" name="İçerik Yer Tutucusu 2"/>
          <p:cNvSpPr>
            <a:spLocks noGrp="1"/>
          </p:cNvSpPr>
          <p:nvPr>
            <p:ph idx="1"/>
          </p:nvPr>
        </p:nvSpPr>
        <p:spPr>
          <a:xfrm>
            <a:off x="0" y="548680"/>
            <a:ext cx="9144000" cy="6309320"/>
          </a:xfrm>
        </p:spPr>
        <p:txBody>
          <a:bodyPr>
            <a:normAutofit/>
          </a:bodyPr>
          <a:lstStyle/>
          <a:p>
            <a:pPr marL="0" lvl="0" indent="0" algn="just">
              <a:lnSpc>
                <a:spcPct val="170000"/>
              </a:lnSpc>
              <a:spcBef>
                <a:spcPts val="0"/>
              </a:spcBef>
              <a:buNone/>
            </a:pPr>
            <a:r>
              <a:rPr lang="tr-TR" sz="1800" dirty="0" smtClean="0">
                <a:solidFill>
                  <a:srgbClr val="000000"/>
                </a:solidFill>
                <a:ea typeface="Calibri"/>
              </a:rPr>
              <a:t>	</a:t>
            </a:r>
            <a:r>
              <a:rPr lang="tr-TR" sz="1800" dirty="0" smtClean="0">
                <a:solidFill>
                  <a:srgbClr val="FF0000"/>
                </a:solidFill>
                <a:ea typeface="Calibri"/>
              </a:rPr>
              <a:t>Budistler </a:t>
            </a:r>
            <a:r>
              <a:rPr lang="tr-TR" sz="1800" dirty="0">
                <a:solidFill>
                  <a:srgbClr val="FF0000"/>
                </a:solidFill>
                <a:ea typeface="Calibri"/>
              </a:rPr>
              <a:t>Buda’ </a:t>
            </a:r>
            <a:r>
              <a:rPr lang="tr-TR" sz="1800" dirty="0" err="1">
                <a:solidFill>
                  <a:srgbClr val="FF0000"/>
                </a:solidFill>
                <a:ea typeface="Calibri"/>
              </a:rPr>
              <a:t>nın</a:t>
            </a:r>
            <a:r>
              <a:rPr lang="tr-TR" sz="1800" dirty="0">
                <a:solidFill>
                  <a:srgbClr val="FF0000"/>
                </a:solidFill>
                <a:ea typeface="Calibri"/>
              </a:rPr>
              <a:t> vaazlarının </a:t>
            </a:r>
            <a:r>
              <a:rPr lang="tr-TR" sz="1800" dirty="0" err="1">
                <a:solidFill>
                  <a:srgbClr val="FF0000"/>
                </a:solidFill>
                <a:ea typeface="Calibri"/>
              </a:rPr>
              <a:t>Pali</a:t>
            </a:r>
            <a:r>
              <a:rPr lang="tr-TR" sz="1800" dirty="0">
                <a:solidFill>
                  <a:srgbClr val="FF0000"/>
                </a:solidFill>
                <a:ea typeface="Calibri"/>
              </a:rPr>
              <a:t>-Kanon adlı bir kitapta toplandığına ve 400 yıl kadar sözlü olarak kuşaktan kuşağa aktarıldığına inanırlar. Budizm’in kutsal kitabı üç sepet anlamına gelen </a:t>
            </a:r>
            <a:r>
              <a:rPr lang="tr-TR" sz="1800" dirty="0" err="1">
                <a:solidFill>
                  <a:srgbClr val="FF0000"/>
                </a:solidFill>
                <a:ea typeface="Calibri"/>
              </a:rPr>
              <a:t>Tripitaka</a:t>
            </a:r>
            <a:r>
              <a:rPr lang="tr-TR" sz="1800" dirty="0">
                <a:solidFill>
                  <a:srgbClr val="FF0000"/>
                </a:solidFill>
                <a:ea typeface="Calibri"/>
              </a:rPr>
              <a:t> veya </a:t>
            </a:r>
            <a:r>
              <a:rPr lang="tr-TR" sz="1800" dirty="0" err="1">
                <a:solidFill>
                  <a:srgbClr val="FF0000"/>
                </a:solidFill>
                <a:ea typeface="Calibri"/>
              </a:rPr>
              <a:t>Tipitaka’dır</a:t>
            </a:r>
            <a:r>
              <a:rPr lang="tr-TR" sz="1800" dirty="0">
                <a:solidFill>
                  <a:srgbClr val="000000"/>
                </a:solidFill>
                <a:ea typeface="Calibri"/>
              </a:rPr>
              <a:t>. Bu kitaplarda rahip ve rahibelerle ilgili kurallar, ayin usulleri, beslenme, giyinme, Buda’nın hayatı, konuşmaları, vaazların yorumu, Budizm felsefesi vb. ayrıntılı bir şekilde anlatılır. </a:t>
            </a:r>
            <a:endParaRPr lang="tr-TR" sz="1800" dirty="0" smtClean="0">
              <a:solidFill>
                <a:srgbClr val="000000"/>
              </a:solidFill>
              <a:ea typeface="Calibri"/>
            </a:endParaRPr>
          </a:p>
          <a:p>
            <a:pPr marL="0" lvl="0" indent="0" algn="just">
              <a:lnSpc>
                <a:spcPct val="170000"/>
              </a:lnSpc>
              <a:spcBef>
                <a:spcPts val="0"/>
              </a:spcBef>
              <a:buNone/>
            </a:pPr>
            <a:r>
              <a:rPr lang="tr-TR" sz="1800" dirty="0">
                <a:solidFill>
                  <a:srgbClr val="000000"/>
                </a:solidFill>
                <a:ea typeface="Calibri"/>
              </a:rPr>
              <a:t>	</a:t>
            </a:r>
            <a:r>
              <a:rPr lang="tr-TR" sz="1800" dirty="0" smtClean="0">
                <a:solidFill>
                  <a:srgbClr val="000000"/>
                </a:solidFill>
                <a:ea typeface="Calibri"/>
              </a:rPr>
              <a:t>Buda‘nın </a:t>
            </a:r>
            <a:r>
              <a:rPr lang="tr-TR" sz="1800" dirty="0">
                <a:solidFill>
                  <a:srgbClr val="000000"/>
                </a:solidFill>
                <a:ea typeface="Calibri"/>
              </a:rPr>
              <a:t>öğretisinin başlıca özelliği; Buda’nın aydınlanma sonucu bulmuş olduğu gerçekleri birer dogma olarak sunacak yerde aydınlanma yöntemini öğretmeyi ve böylelikle yöntemi öğrenen kimselerin kendi çabalarıyla bu gerçekleri kendilerinin bulup </a:t>
            </a:r>
            <a:r>
              <a:rPr lang="tr-TR" sz="1800" dirty="0" err="1">
                <a:solidFill>
                  <a:srgbClr val="000000"/>
                </a:solidFill>
                <a:ea typeface="Calibri"/>
              </a:rPr>
              <a:t>yaşantısal</a:t>
            </a:r>
            <a:r>
              <a:rPr lang="tr-TR" sz="1800" dirty="0">
                <a:solidFill>
                  <a:srgbClr val="000000"/>
                </a:solidFill>
                <a:ea typeface="Calibri"/>
              </a:rPr>
              <a:t> deneyimle doğrulamalarını öngörmesi, </a:t>
            </a:r>
            <a:r>
              <a:rPr lang="tr-TR" sz="1800" dirty="0" err="1">
                <a:solidFill>
                  <a:srgbClr val="000000"/>
                </a:solidFill>
                <a:ea typeface="Calibri"/>
              </a:rPr>
              <a:t>Budalık</a:t>
            </a:r>
            <a:r>
              <a:rPr lang="tr-TR" sz="1800" dirty="0">
                <a:solidFill>
                  <a:srgbClr val="000000"/>
                </a:solidFill>
                <a:ea typeface="Calibri"/>
              </a:rPr>
              <a:t> yolunu herkese açık tutmasıdır. </a:t>
            </a:r>
            <a:endParaRPr lang="tr-TR" sz="1800" dirty="0" smtClean="0">
              <a:solidFill>
                <a:srgbClr val="000000"/>
              </a:solidFill>
              <a:ea typeface="Calibri"/>
            </a:endParaRPr>
          </a:p>
          <a:p>
            <a:pPr marL="0" lvl="0" indent="0" algn="just">
              <a:lnSpc>
                <a:spcPct val="170000"/>
              </a:lnSpc>
              <a:spcBef>
                <a:spcPts val="0"/>
              </a:spcBef>
              <a:buNone/>
            </a:pPr>
            <a:r>
              <a:rPr lang="tr-TR" sz="1800" dirty="0">
                <a:solidFill>
                  <a:srgbClr val="000000"/>
                </a:solidFill>
                <a:ea typeface="Calibri"/>
              </a:rPr>
              <a:t>	</a:t>
            </a:r>
            <a:r>
              <a:rPr lang="tr-TR" sz="1800" dirty="0" smtClean="0">
                <a:solidFill>
                  <a:srgbClr val="FF0000"/>
                </a:solidFill>
                <a:ea typeface="Calibri"/>
              </a:rPr>
              <a:t>Buda‘nın </a:t>
            </a:r>
            <a:r>
              <a:rPr lang="tr-TR" sz="1800" dirty="0">
                <a:solidFill>
                  <a:srgbClr val="FF0000"/>
                </a:solidFill>
                <a:ea typeface="Calibri"/>
              </a:rPr>
              <a:t>yaşadığı dönemde Budizm bir din, Buda da bir peygamber değildi. </a:t>
            </a:r>
            <a:endParaRPr lang="tr-TR" dirty="0">
              <a:solidFill>
                <a:srgbClr val="FF0000"/>
              </a:solidFill>
            </a:endParaRPr>
          </a:p>
        </p:txBody>
      </p:sp>
    </p:spTree>
    <p:extLst>
      <p:ext uri="{BB962C8B-B14F-4D97-AF65-F5344CB8AC3E}">
        <p14:creationId xmlns:p14="http://schemas.microsoft.com/office/powerpoint/2010/main" val="3309330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62074"/>
          </a:xfrm>
        </p:spPr>
        <p:txBody>
          <a:bodyPr>
            <a:normAutofit fontScale="90000"/>
          </a:bodyPr>
          <a:lstStyle/>
          <a:p>
            <a:pPr lvl="0">
              <a:spcBef>
                <a:spcPct val="20000"/>
              </a:spcBef>
            </a:pPr>
            <a:r>
              <a:rPr lang="tr-TR" sz="3200" dirty="0">
                <a:solidFill>
                  <a:prstClr val="black"/>
                </a:solidFill>
              </a:rPr>
              <a:t>A) İSLAMİYET ÖNCESİ İNANÇ SİSTEMLERİ</a:t>
            </a:r>
            <a:br>
              <a:rPr lang="tr-TR" sz="3200" dirty="0">
                <a:solidFill>
                  <a:prstClr val="black"/>
                </a:solidFill>
              </a:rPr>
            </a:br>
            <a:endParaRPr lang="tr-TR" dirty="0"/>
          </a:p>
        </p:txBody>
      </p:sp>
      <p:sp>
        <p:nvSpPr>
          <p:cNvPr id="3" name="İçerik Yer Tutucusu 2"/>
          <p:cNvSpPr>
            <a:spLocks noGrp="1"/>
          </p:cNvSpPr>
          <p:nvPr>
            <p:ph idx="1"/>
          </p:nvPr>
        </p:nvSpPr>
        <p:spPr>
          <a:xfrm>
            <a:off x="0" y="548680"/>
            <a:ext cx="9144000" cy="6309320"/>
          </a:xfrm>
        </p:spPr>
        <p:txBody>
          <a:bodyPr>
            <a:normAutofit fontScale="92500"/>
          </a:bodyPr>
          <a:lstStyle/>
          <a:p>
            <a:pPr marL="0" lvl="0" indent="0" algn="just">
              <a:lnSpc>
                <a:spcPct val="170000"/>
              </a:lnSpc>
              <a:spcBef>
                <a:spcPts val="0"/>
              </a:spcBef>
              <a:buNone/>
            </a:pPr>
            <a:r>
              <a:rPr lang="tr-TR" sz="2700" dirty="0" smtClean="0">
                <a:solidFill>
                  <a:prstClr val="black"/>
                </a:solidFill>
              </a:rPr>
              <a:t>	Türkler </a:t>
            </a:r>
            <a:r>
              <a:rPr lang="tr-TR" sz="2700" dirty="0">
                <a:solidFill>
                  <a:prstClr val="black"/>
                </a:solidFill>
              </a:rPr>
              <a:t>İslamiyet’ten önceki inanç sistemleri hakkında birçok görüş ileri sürülmesi ve konuyla ilgili birçok terim ve kavramın ortaya konması Türklerin İslamiyet’ten önceki inanç sistemleri için «</a:t>
            </a:r>
            <a:r>
              <a:rPr lang="tr-TR" sz="2700" dirty="0" err="1">
                <a:solidFill>
                  <a:prstClr val="black"/>
                </a:solidFill>
              </a:rPr>
              <a:t>Toyonizm</a:t>
            </a:r>
            <a:r>
              <a:rPr lang="tr-TR" sz="2700" dirty="0">
                <a:solidFill>
                  <a:prstClr val="black"/>
                </a:solidFill>
              </a:rPr>
              <a:t>, Totemizm, Şamanizm, Gök Tanrı İnancı, Tek Tanrı Dini» gibi terimlerin kullanıldığını görürüz; ancak bu terimlerin karşıladığı kavramlar üzerinde de araştırmacıların farklı görüşleriyle karşılaşırız. Sahada çalışanların bir kısmı bu terimleri </a:t>
            </a:r>
            <a:r>
              <a:rPr lang="tr-TR" sz="2700" b="1" dirty="0">
                <a:solidFill>
                  <a:srgbClr val="FF0000"/>
                </a:solidFill>
              </a:rPr>
              <a:t>bir inanç sistemi yani din olarak gösterirken, diğer bir kısmı ise bunların birer din değil, sadece inanış olduğunu </a:t>
            </a:r>
            <a:r>
              <a:rPr lang="tr-TR" sz="2700" dirty="0">
                <a:solidFill>
                  <a:prstClr val="black"/>
                </a:solidFill>
              </a:rPr>
              <a:t>iddia etmektedir. </a:t>
            </a:r>
          </a:p>
          <a:p>
            <a:endParaRPr lang="tr-TR" dirty="0"/>
          </a:p>
        </p:txBody>
      </p:sp>
    </p:spTree>
    <p:extLst>
      <p:ext uri="{BB962C8B-B14F-4D97-AF65-F5344CB8AC3E}">
        <p14:creationId xmlns:p14="http://schemas.microsoft.com/office/powerpoint/2010/main" val="342726831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25000" lnSpcReduction="20000"/>
          </a:bodyPr>
          <a:lstStyle/>
          <a:p>
            <a:pPr marL="0" indent="0" algn="just">
              <a:lnSpc>
                <a:spcPct val="170000"/>
              </a:lnSpc>
              <a:spcBef>
                <a:spcPts val="0"/>
              </a:spcBef>
              <a:spcAft>
                <a:spcPts val="1500"/>
              </a:spcAft>
              <a:buNone/>
            </a:pPr>
            <a:r>
              <a:rPr lang="tr-TR" sz="6000" dirty="0">
                <a:solidFill>
                  <a:srgbClr val="000000"/>
                </a:solidFill>
                <a:ea typeface="Times New Roman"/>
              </a:rPr>
              <a:t>	Nirvana, </a:t>
            </a:r>
            <a:r>
              <a:rPr lang="tr-TR" sz="6000" dirty="0" smtClean="0">
                <a:solidFill>
                  <a:srgbClr val="000000"/>
                </a:solidFill>
                <a:ea typeface="Times New Roman"/>
              </a:rPr>
              <a:t>Batı’da </a:t>
            </a:r>
            <a:r>
              <a:rPr lang="tr-TR" sz="6000" dirty="0">
                <a:solidFill>
                  <a:srgbClr val="000000"/>
                </a:solidFill>
                <a:ea typeface="Times New Roman"/>
              </a:rPr>
              <a:t>genelde anlaşıldığı gibi ölümden sonra değil, burada ve şu anda gerçekleştirilebilecek bir ruhsal durumdur. İstek ve tutkuların yok olması, ıstırabın etkili olmayacağı bir iç barışa, iç suskunluğa, aşkın bir mutluluğa erişmektir. </a:t>
            </a:r>
            <a:r>
              <a:rPr lang="tr-TR" sz="6000" dirty="0" smtClean="0">
                <a:solidFill>
                  <a:srgbClr val="000000"/>
                </a:solidFill>
                <a:ea typeface="Times New Roman"/>
              </a:rPr>
              <a:t>Nirvana’ya erişme isteği de dahil olmak üzere tüm istek ve tutkular bırakılmadan, olanla, gelenle yetinmekten gelen iyimser bir yetingenlik kazanılmadan Nirvana gerçekleştirilemez. Nirvana’yı gerçekleştiren kimse bir yandan da günlük yaşamını normal haliyle sürdürür.</a:t>
            </a:r>
          </a:p>
          <a:p>
            <a:pPr marL="0" indent="0" algn="just">
              <a:lnSpc>
                <a:spcPct val="170000"/>
              </a:lnSpc>
              <a:spcBef>
                <a:spcPts val="0"/>
              </a:spcBef>
              <a:spcAft>
                <a:spcPts val="1500"/>
              </a:spcAft>
              <a:buNone/>
            </a:pPr>
            <a:r>
              <a:rPr lang="tr-TR" sz="6000" dirty="0">
                <a:solidFill>
                  <a:srgbClr val="000000"/>
                </a:solidFill>
                <a:ea typeface="Times New Roman"/>
              </a:rPr>
              <a:t>	</a:t>
            </a:r>
            <a:r>
              <a:rPr lang="tr-TR" sz="6000" dirty="0" smtClean="0">
                <a:solidFill>
                  <a:srgbClr val="000000"/>
                </a:solidFill>
                <a:ea typeface="Times New Roman"/>
              </a:rPr>
              <a:t> </a:t>
            </a:r>
            <a:r>
              <a:rPr lang="tr-TR" sz="6000" dirty="0">
                <a:solidFill>
                  <a:srgbClr val="000000"/>
                </a:solidFill>
                <a:ea typeface="Times New Roman"/>
              </a:rPr>
              <a:t>Nirvana ya erişen kimselerin tek farkı, bu zorunlulukların dışında kalmayı başarabilmesidir. Eylemlerinde beğenilmek, beğenilmemek gibi bir güdü etkin olmuyor, yaptığı işlerden alkış beklemiyor, başarı ya da kazanç onu fazla sevindirmediği gibi başarısızlık ya da </a:t>
            </a:r>
            <a:r>
              <a:rPr lang="tr-TR" sz="6000" dirty="0" smtClean="0">
                <a:solidFill>
                  <a:srgbClr val="000000"/>
                </a:solidFill>
                <a:ea typeface="Times New Roman"/>
              </a:rPr>
              <a:t>kayıp </a:t>
            </a:r>
            <a:r>
              <a:rPr lang="tr-TR" sz="6000" dirty="0">
                <a:solidFill>
                  <a:srgbClr val="000000"/>
                </a:solidFill>
                <a:ea typeface="Times New Roman"/>
              </a:rPr>
              <a:t>de fazla üzmüyor. Kuşkusuz acı da çekiyor ama bunlara bilgece katlanmasını, olayların doğal akımına boyun eğmesini de biliyor. Beni aşınca bütünle bütünleşiyor. Yarının getireceklerine kaygısız, </a:t>
            </a:r>
            <a:r>
              <a:rPr lang="tr-TR" sz="6000" dirty="0" smtClean="0">
                <a:solidFill>
                  <a:srgbClr val="000000"/>
                </a:solidFill>
                <a:ea typeface="Times New Roman"/>
              </a:rPr>
              <a:t>«</a:t>
            </a:r>
            <a:r>
              <a:rPr lang="tr-TR" sz="6000" dirty="0" err="1" smtClean="0">
                <a:solidFill>
                  <a:srgbClr val="000000"/>
                </a:solidFill>
                <a:ea typeface="Times New Roman"/>
              </a:rPr>
              <a:t>ben»in</a:t>
            </a:r>
            <a:r>
              <a:rPr lang="tr-TR" sz="6000" dirty="0" smtClean="0">
                <a:solidFill>
                  <a:srgbClr val="000000"/>
                </a:solidFill>
                <a:ea typeface="Times New Roman"/>
              </a:rPr>
              <a:t> </a:t>
            </a:r>
            <a:r>
              <a:rPr lang="tr-TR" sz="6000" dirty="0">
                <a:solidFill>
                  <a:srgbClr val="000000"/>
                </a:solidFill>
                <a:ea typeface="Times New Roman"/>
              </a:rPr>
              <a:t>doyumsuzluğundan gelen bütün sorunlara sırtını çevirmiş, şu </a:t>
            </a:r>
            <a:r>
              <a:rPr lang="tr-TR" sz="6000" dirty="0" smtClean="0">
                <a:solidFill>
                  <a:srgbClr val="000000"/>
                </a:solidFill>
                <a:ea typeface="Times New Roman"/>
              </a:rPr>
              <a:t>hayat </a:t>
            </a:r>
            <a:r>
              <a:rPr lang="tr-TR" sz="6000" dirty="0">
                <a:solidFill>
                  <a:srgbClr val="000000"/>
                </a:solidFill>
                <a:ea typeface="Times New Roman"/>
              </a:rPr>
              <a:t>nasıl yaşanmalıysa öyle yaşamaya başlıyor. Özgürlük, coşku, aşkın mutluluk içinde, akıp gitmekte olan yaşam ırmağı içindeki yerinin bilincine erişiyor. Gerçeğin sözcüklerle kavramlarla değil; ancak yaşantıyla kavranabileceğini savunan Budizm sözcüklere, kavramlara tutsak olmak yerine onları tam olarak denetim altına almak istiyor</a:t>
            </a:r>
            <a:r>
              <a:rPr lang="tr-TR" sz="6000" dirty="0" smtClean="0">
                <a:solidFill>
                  <a:srgbClr val="000000"/>
                </a:solidFill>
                <a:ea typeface="Times New Roman"/>
              </a:rPr>
              <a:t>.</a:t>
            </a:r>
          </a:p>
          <a:p>
            <a:pPr marL="0" indent="0" algn="just">
              <a:lnSpc>
                <a:spcPct val="170000"/>
              </a:lnSpc>
              <a:spcBef>
                <a:spcPts val="0"/>
              </a:spcBef>
              <a:spcAft>
                <a:spcPts val="1500"/>
              </a:spcAft>
              <a:buNone/>
            </a:pPr>
            <a:r>
              <a:rPr lang="tr-TR" sz="6000" dirty="0">
                <a:solidFill>
                  <a:srgbClr val="000000"/>
                </a:solidFill>
                <a:ea typeface="Times New Roman"/>
              </a:rPr>
              <a:t>	</a:t>
            </a:r>
            <a:r>
              <a:rPr lang="tr-TR" sz="6000" dirty="0" smtClean="0">
                <a:solidFill>
                  <a:srgbClr val="000000"/>
                </a:solidFill>
                <a:ea typeface="Times New Roman"/>
              </a:rPr>
              <a:t> </a:t>
            </a:r>
            <a:r>
              <a:rPr lang="tr-TR" sz="6000" dirty="0">
                <a:solidFill>
                  <a:srgbClr val="000000"/>
                </a:solidFill>
                <a:ea typeface="Times New Roman"/>
              </a:rPr>
              <a:t>Budistlere göre; </a:t>
            </a:r>
            <a:r>
              <a:rPr lang="tr-TR" sz="6000" dirty="0" err="1" smtClean="0">
                <a:solidFill>
                  <a:srgbClr val="000000"/>
                </a:solidFill>
                <a:ea typeface="Times New Roman"/>
              </a:rPr>
              <a:t>Mazdaizm‘de</a:t>
            </a:r>
            <a:r>
              <a:rPr lang="tr-TR" sz="6000" dirty="0" smtClean="0">
                <a:solidFill>
                  <a:srgbClr val="000000"/>
                </a:solidFill>
                <a:ea typeface="Times New Roman"/>
              </a:rPr>
              <a:t> </a:t>
            </a:r>
            <a:r>
              <a:rPr lang="tr-TR" sz="6000" dirty="0">
                <a:solidFill>
                  <a:srgbClr val="000000"/>
                </a:solidFill>
                <a:ea typeface="Times New Roman"/>
              </a:rPr>
              <a:t>olduğu gibi ölen insanın cesedi pistir</a:t>
            </a:r>
            <a:r>
              <a:rPr lang="tr-TR" sz="6000" dirty="0" smtClean="0">
                <a:solidFill>
                  <a:srgbClr val="000000"/>
                </a:solidFill>
                <a:ea typeface="Times New Roman"/>
              </a:rPr>
              <a:t>. </a:t>
            </a:r>
            <a:r>
              <a:rPr lang="tr-TR" sz="6000" dirty="0">
                <a:solidFill>
                  <a:srgbClr val="000000"/>
                </a:solidFill>
                <a:ea typeface="Times New Roman"/>
              </a:rPr>
              <a:t>T</a:t>
            </a:r>
            <a:r>
              <a:rPr lang="tr-TR" sz="6000" dirty="0" smtClean="0">
                <a:solidFill>
                  <a:srgbClr val="000000"/>
                </a:solidFill>
                <a:ea typeface="Times New Roman"/>
              </a:rPr>
              <a:t>oprak </a:t>
            </a:r>
            <a:r>
              <a:rPr lang="tr-TR" sz="6000" dirty="0">
                <a:solidFill>
                  <a:srgbClr val="000000"/>
                </a:solidFill>
                <a:ea typeface="Times New Roman"/>
              </a:rPr>
              <a:t>kutsal kabul edildiği için ölen kişinin cesedi ya nehre atılır ya vahşi hayvanlara verilir veya yakılarak ölenin teninin toprağa değerek toprağı kirletmesi önlenir. Hint ve Çinliler de bir </a:t>
            </a:r>
            <a:r>
              <a:rPr lang="tr-TR" sz="6000" dirty="0" smtClean="0">
                <a:solidFill>
                  <a:srgbClr val="000000"/>
                </a:solidFill>
                <a:ea typeface="Times New Roman"/>
              </a:rPr>
              <a:t>Budanın </a:t>
            </a:r>
            <a:r>
              <a:rPr lang="tr-TR" sz="6000" dirty="0">
                <a:solidFill>
                  <a:srgbClr val="000000"/>
                </a:solidFill>
                <a:ea typeface="Times New Roman"/>
              </a:rPr>
              <a:t>yakılan cesedinin külleri yedi memlekete dağıtılırken, Türkler </a:t>
            </a:r>
            <a:r>
              <a:rPr lang="tr-TR" sz="6000" dirty="0" smtClean="0">
                <a:solidFill>
                  <a:srgbClr val="000000"/>
                </a:solidFill>
                <a:ea typeface="Times New Roman"/>
              </a:rPr>
              <a:t>Budizm’i </a:t>
            </a:r>
            <a:r>
              <a:rPr lang="tr-TR" sz="6000" dirty="0">
                <a:solidFill>
                  <a:srgbClr val="000000"/>
                </a:solidFill>
                <a:ea typeface="Times New Roman"/>
              </a:rPr>
              <a:t>farklı olarak kabul etmişler ve bilhassa insan ölüsü ve gömülmemesi ile ilgili inançları </a:t>
            </a:r>
            <a:r>
              <a:rPr lang="tr-TR" sz="6000" dirty="0" smtClean="0">
                <a:solidFill>
                  <a:srgbClr val="000000"/>
                </a:solidFill>
                <a:ea typeface="Times New Roman"/>
              </a:rPr>
              <a:t>benimsememişlerdir.</a:t>
            </a:r>
            <a:endParaRPr lang="tr-TR" sz="6000" dirty="0">
              <a:ea typeface="Times New Roman"/>
            </a:endParaRPr>
          </a:p>
        </p:txBody>
      </p:sp>
    </p:spTree>
    <p:extLst>
      <p:ext uri="{BB962C8B-B14F-4D97-AF65-F5344CB8AC3E}">
        <p14:creationId xmlns:p14="http://schemas.microsoft.com/office/powerpoint/2010/main" val="281028303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836712"/>
          </a:xfrm>
        </p:spPr>
        <p:txBody>
          <a:bodyPr>
            <a:normAutofit/>
          </a:bodyPr>
          <a:lstStyle/>
          <a:p>
            <a:r>
              <a:rPr lang="tr-TR" sz="3200" b="1" dirty="0"/>
              <a:t>b. </a:t>
            </a:r>
            <a:r>
              <a:rPr lang="tr-TR" sz="3200" b="1" dirty="0" smtClean="0"/>
              <a:t>Şekil </a:t>
            </a:r>
            <a:r>
              <a:rPr lang="tr-TR" sz="3200" b="1" dirty="0"/>
              <a:t>ve Don Değiştirme (</a:t>
            </a:r>
            <a:r>
              <a:rPr lang="tr-TR" sz="3200" b="1" dirty="0" err="1"/>
              <a:t>Metamorphose</a:t>
            </a:r>
            <a:r>
              <a:rPr lang="tr-TR" sz="3200" b="1" dirty="0"/>
              <a:t>) </a:t>
            </a:r>
          </a:p>
        </p:txBody>
      </p:sp>
      <p:sp>
        <p:nvSpPr>
          <p:cNvPr id="3" name="İçerik Yer Tutucusu 2"/>
          <p:cNvSpPr>
            <a:spLocks noGrp="1"/>
          </p:cNvSpPr>
          <p:nvPr>
            <p:ph idx="1"/>
          </p:nvPr>
        </p:nvSpPr>
        <p:spPr>
          <a:xfrm>
            <a:off x="0" y="692696"/>
            <a:ext cx="9144000" cy="6165304"/>
          </a:xfrm>
        </p:spPr>
        <p:txBody>
          <a:bodyPr>
            <a:normAutofit fontScale="55000" lnSpcReduction="20000"/>
          </a:bodyPr>
          <a:lstStyle/>
          <a:p>
            <a:pPr marL="0" indent="0" algn="just">
              <a:lnSpc>
                <a:spcPct val="170000"/>
              </a:lnSpc>
              <a:spcBef>
                <a:spcPts val="0"/>
              </a:spcBef>
              <a:buNone/>
            </a:pPr>
            <a:r>
              <a:rPr lang="tr-TR" dirty="0" smtClean="0"/>
              <a:t>	Şekil </a:t>
            </a:r>
            <a:r>
              <a:rPr lang="tr-TR" dirty="0"/>
              <a:t>değiştirme genellikle üstün bir güç </a:t>
            </a:r>
            <a:r>
              <a:rPr lang="tr-TR" dirty="0" smtClean="0"/>
              <a:t>tarafından </a:t>
            </a:r>
            <a:r>
              <a:rPr lang="tr-TR" dirty="0"/>
              <a:t>ya yapılan </a:t>
            </a:r>
            <a:r>
              <a:rPr lang="tr-TR" dirty="0" smtClean="0"/>
              <a:t>bir iyiliğe </a:t>
            </a:r>
            <a:r>
              <a:rPr lang="tr-TR" dirty="0"/>
              <a:t>karşılık mükâfat ya da </a:t>
            </a:r>
            <a:r>
              <a:rPr lang="tr-TR" dirty="0" smtClean="0"/>
              <a:t>kötülüğe </a:t>
            </a:r>
            <a:r>
              <a:rPr lang="tr-TR" dirty="0"/>
              <a:t>ceza olarak gerçekleştirilmektedir</a:t>
            </a:r>
            <a:r>
              <a:rPr lang="tr-TR" dirty="0" smtClean="0"/>
              <a:t>. Çoğu </a:t>
            </a:r>
            <a:r>
              <a:rPr lang="tr-TR" dirty="0"/>
              <a:t>kez bu motifle, bir </a:t>
            </a:r>
            <a:r>
              <a:rPr lang="tr-TR" dirty="0" smtClean="0"/>
              <a:t>ağacın</a:t>
            </a:r>
            <a:r>
              <a:rPr lang="tr-TR" dirty="0"/>
              <a:t>, hayvanın veya cansız bir nesnenin </a:t>
            </a:r>
            <a:r>
              <a:rPr lang="tr-TR" dirty="0" smtClean="0"/>
              <a:t>şimdiki haline nasıl </a:t>
            </a:r>
            <a:r>
              <a:rPr lang="tr-TR" dirty="0"/>
              <a:t>geldiği açıklanmaya çalışılır. Şekil değiştirmeyi ifade için </a:t>
            </a:r>
            <a:r>
              <a:rPr lang="tr-TR" dirty="0" smtClean="0"/>
              <a:t>Türk menkıbe, </a:t>
            </a:r>
            <a:r>
              <a:rPr lang="tr-TR" dirty="0"/>
              <a:t>masal ve efsanelerinde "donuna girmek" deyiminin </a:t>
            </a:r>
            <a:r>
              <a:rPr lang="tr-TR" dirty="0" smtClean="0"/>
              <a:t>kullanıldığı görülür</a:t>
            </a:r>
            <a:r>
              <a:rPr lang="tr-TR" dirty="0"/>
              <a:t>. Geyik donuna girmek, turna donuna girmek gibi (Ocak, 1983:154</a:t>
            </a:r>
            <a:r>
              <a:rPr lang="tr-TR" dirty="0" smtClean="0"/>
              <a:t>).</a:t>
            </a:r>
          </a:p>
          <a:p>
            <a:pPr marL="0" indent="0" algn="just">
              <a:lnSpc>
                <a:spcPct val="170000"/>
              </a:lnSpc>
              <a:spcBef>
                <a:spcPts val="0"/>
              </a:spcBef>
              <a:buNone/>
            </a:pPr>
            <a:r>
              <a:rPr lang="tr-TR" dirty="0"/>
              <a:t>	</a:t>
            </a:r>
            <a:r>
              <a:rPr lang="tr-TR" dirty="0" smtClean="0"/>
              <a:t>Eski çağ </a:t>
            </a:r>
            <a:r>
              <a:rPr lang="tr-TR" dirty="0"/>
              <a:t>insanının kafasında yeryüzünde mevcut her cisim, </a:t>
            </a:r>
            <a:r>
              <a:rPr lang="tr-TR" dirty="0" smtClean="0"/>
              <a:t>her madde </a:t>
            </a:r>
            <a:r>
              <a:rPr lang="tr-TR" dirty="0"/>
              <a:t>bir kuvvetin </a:t>
            </a:r>
            <a:r>
              <a:rPr lang="tr-TR" dirty="0" smtClean="0"/>
              <a:t>taşıyıcısıdır</a:t>
            </a:r>
            <a:r>
              <a:rPr lang="tr-TR" dirty="0"/>
              <a:t>. Ayrı görünseler de türler arasında </a:t>
            </a:r>
            <a:r>
              <a:rPr lang="tr-TR" dirty="0" smtClean="0"/>
              <a:t>özde yine </a:t>
            </a:r>
            <a:r>
              <a:rPr lang="tr-TR" dirty="0"/>
              <a:t>de birtakım benzerlikler </a:t>
            </a:r>
            <a:r>
              <a:rPr lang="tr-TR" dirty="0" smtClean="0"/>
              <a:t>vardır. </a:t>
            </a:r>
            <a:r>
              <a:rPr lang="tr-TR" dirty="0"/>
              <a:t>Bu, benzerlikler arasında bazı </a:t>
            </a:r>
            <a:r>
              <a:rPr lang="tr-TR" dirty="0" smtClean="0"/>
              <a:t>şekil değişikliklerine </a:t>
            </a:r>
            <a:r>
              <a:rPr lang="tr-TR" dirty="0"/>
              <a:t>yol açar. O halde bir cisim birden fazla görünüş </a:t>
            </a:r>
            <a:r>
              <a:rPr lang="tr-TR" dirty="0" smtClean="0"/>
              <a:t>altında tezahür </a:t>
            </a:r>
            <a:r>
              <a:rPr lang="tr-TR" dirty="0"/>
              <a:t>edebilir. Bir insan, hayvan, bitki yahut bir </a:t>
            </a:r>
            <a:r>
              <a:rPr lang="tr-TR" dirty="0" smtClean="0"/>
              <a:t>eşya </a:t>
            </a:r>
            <a:r>
              <a:rPr lang="tr-TR" dirty="0"/>
              <a:t>biçimine </a:t>
            </a:r>
            <a:r>
              <a:rPr lang="tr-TR" dirty="0" smtClean="0"/>
              <a:t>girebilir. Fakat </a:t>
            </a:r>
            <a:r>
              <a:rPr lang="tr-TR" dirty="0"/>
              <a:t>bu görünüşte değişik şekiller geçici olup o cismin asıl </a:t>
            </a:r>
            <a:r>
              <a:rPr lang="tr-TR" dirty="0" smtClean="0"/>
              <a:t>mahiyetini değiştiremezler</a:t>
            </a:r>
            <a:r>
              <a:rPr lang="tr-TR" dirty="0"/>
              <a:t>. Dünyanın birçok yerinde meydana gelen efsaneler, </a:t>
            </a:r>
            <a:r>
              <a:rPr lang="tr-TR" dirty="0" smtClean="0"/>
              <a:t>masallar ve menkıbelerde </a:t>
            </a:r>
            <a:r>
              <a:rPr lang="tr-TR" dirty="0"/>
              <a:t>yer alan şekil değiştirme motifini inceleyen </a:t>
            </a:r>
            <a:r>
              <a:rPr lang="tr-TR" dirty="0" smtClean="0"/>
              <a:t>araştırmacılar, bu motifin insanın </a:t>
            </a:r>
            <a:r>
              <a:rPr lang="tr-TR" dirty="0"/>
              <a:t>bilinç altından ve </a:t>
            </a:r>
            <a:r>
              <a:rPr lang="tr-TR" dirty="0" smtClean="0"/>
              <a:t>yaratıcı </a:t>
            </a:r>
            <a:r>
              <a:rPr lang="tr-TR" dirty="0"/>
              <a:t>gücünden çıkan </a:t>
            </a:r>
            <a:r>
              <a:rPr lang="tr-TR" dirty="0" smtClean="0"/>
              <a:t>arzuların ifadesinden </a:t>
            </a:r>
            <a:r>
              <a:rPr lang="tr-TR" dirty="0"/>
              <a:t>ibaret olduğunu ileri sürüyorlar (Ocak, 1983:154</a:t>
            </a:r>
            <a:r>
              <a:rPr lang="tr-TR" dirty="0" smtClean="0"/>
              <a:t>).</a:t>
            </a:r>
          </a:p>
        </p:txBody>
      </p:sp>
    </p:spTree>
    <p:extLst>
      <p:ext uri="{BB962C8B-B14F-4D97-AF65-F5344CB8AC3E}">
        <p14:creationId xmlns:p14="http://schemas.microsoft.com/office/powerpoint/2010/main" val="281796353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a:bodyPr>
          <a:lstStyle/>
          <a:p>
            <a:pPr marL="0" lvl="0" indent="0" algn="just">
              <a:lnSpc>
                <a:spcPct val="150000"/>
              </a:lnSpc>
              <a:spcBef>
                <a:spcPts val="0"/>
              </a:spcBef>
              <a:buNone/>
            </a:pPr>
            <a:r>
              <a:rPr lang="tr-TR" sz="1800" dirty="0" smtClean="0">
                <a:solidFill>
                  <a:prstClr val="black"/>
                </a:solidFill>
              </a:rPr>
              <a:t>	Eski </a:t>
            </a:r>
            <a:r>
              <a:rPr lang="tr-TR" sz="2000" dirty="0">
                <a:solidFill>
                  <a:prstClr val="black"/>
                </a:solidFill>
              </a:rPr>
              <a:t>Türklerde, insan ruhları genellikle kuş </a:t>
            </a:r>
            <a:r>
              <a:rPr lang="tr-TR" sz="2000" dirty="0" smtClean="0">
                <a:solidFill>
                  <a:prstClr val="black"/>
                </a:solidFill>
              </a:rPr>
              <a:t>biçiminde düşünülmüştür. İnsanlara </a:t>
            </a:r>
            <a:r>
              <a:rPr lang="tr-TR" sz="2000" dirty="0">
                <a:solidFill>
                  <a:prstClr val="black"/>
                </a:solidFill>
              </a:rPr>
              <a:t>can </a:t>
            </a:r>
            <a:r>
              <a:rPr lang="tr-TR" sz="2000" dirty="0" smtClean="0">
                <a:solidFill>
                  <a:prstClr val="black"/>
                </a:solidFill>
              </a:rPr>
              <a:t>vermeden </a:t>
            </a:r>
            <a:r>
              <a:rPr lang="tr-TR" sz="2000" dirty="0">
                <a:solidFill>
                  <a:prstClr val="black"/>
                </a:solidFill>
              </a:rPr>
              <a:t>önce bu ruhlar, gökte kuş </a:t>
            </a:r>
            <a:r>
              <a:rPr lang="tr-TR" sz="2000" dirty="0" smtClean="0">
                <a:solidFill>
                  <a:prstClr val="black"/>
                </a:solidFill>
              </a:rPr>
              <a:t>olarak yaşarlar, </a:t>
            </a:r>
            <a:r>
              <a:rPr lang="tr-TR" sz="2000" dirty="0">
                <a:solidFill>
                  <a:prstClr val="black"/>
                </a:solidFill>
              </a:rPr>
              <a:t>insanlar ölünce göğe uçarlar. Dede Korkut'ta Deli Dumrul </a:t>
            </a:r>
            <a:r>
              <a:rPr lang="tr-TR" sz="2000" dirty="0" smtClean="0">
                <a:solidFill>
                  <a:prstClr val="black"/>
                </a:solidFill>
              </a:rPr>
              <a:t>kara kılıcını </a:t>
            </a:r>
            <a:r>
              <a:rPr lang="tr-TR" sz="2000" dirty="0">
                <a:solidFill>
                  <a:prstClr val="black"/>
                </a:solidFill>
              </a:rPr>
              <a:t>sıyırıp saldırınca, Azrail bile güvercin olup </a:t>
            </a:r>
            <a:r>
              <a:rPr lang="tr-TR" sz="2000" dirty="0" smtClean="0">
                <a:solidFill>
                  <a:prstClr val="black"/>
                </a:solidFill>
              </a:rPr>
              <a:t>pencereden çıkıp </a:t>
            </a:r>
            <a:r>
              <a:rPr lang="tr-TR" sz="2000" dirty="0">
                <a:solidFill>
                  <a:prstClr val="black"/>
                </a:solidFill>
              </a:rPr>
              <a:t>gider</a:t>
            </a:r>
            <a:r>
              <a:rPr lang="tr-TR" sz="2000" dirty="0" smtClean="0">
                <a:solidFill>
                  <a:prstClr val="black"/>
                </a:solidFill>
              </a:rPr>
              <a:t>. Kırgızların </a:t>
            </a:r>
            <a:r>
              <a:rPr lang="tr-TR" sz="2000" dirty="0">
                <a:solidFill>
                  <a:prstClr val="black"/>
                </a:solidFill>
              </a:rPr>
              <a:t>Er </a:t>
            </a:r>
            <a:r>
              <a:rPr lang="tr-TR" sz="2000" dirty="0" err="1">
                <a:solidFill>
                  <a:prstClr val="black"/>
                </a:solidFill>
              </a:rPr>
              <a:t>Töştük</a:t>
            </a:r>
            <a:r>
              <a:rPr lang="tr-TR" sz="2000" dirty="0">
                <a:solidFill>
                  <a:prstClr val="black"/>
                </a:solidFill>
              </a:rPr>
              <a:t> </a:t>
            </a:r>
            <a:r>
              <a:rPr lang="tr-TR" sz="2000" dirty="0" smtClean="0">
                <a:solidFill>
                  <a:prstClr val="black"/>
                </a:solidFill>
              </a:rPr>
              <a:t>destanında </a:t>
            </a:r>
            <a:r>
              <a:rPr lang="tr-TR" sz="2000" dirty="0">
                <a:solidFill>
                  <a:prstClr val="black"/>
                </a:solidFill>
              </a:rPr>
              <a:t>bir yiğit, "Bu yedi kuş benim ruhumdu</a:t>
            </a:r>
            <a:r>
              <a:rPr lang="tr-TR" sz="2000" dirty="0" smtClean="0">
                <a:solidFill>
                  <a:prstClr val="black"/>
                </a:solidFill>
              </a:rPr>
              <a:t>, genellikle </a:t>
            </a:r>
            <a:r>
              <a:rPr lang="tr-TR" sz="2000" dirty="0">
                <a:solidFill>
                  <a:prstClr val="black"/>
                </a:solidFill>
              </a:rPr>
              <a:t>de kuş biçiminde düşünülmüştür. </a:t>
            </a:r>
            <a:r>
              <a:rPr lang="tr-TR" sz="2000" dirty="0" smtClean="0">
                <a:solidFill>
                  <a:prstClr val="black"/>
                </a:solidFill>
              </a:rPr>
              <a:t>Şamanın </a:t>
            </a:r>
            <a:r>
              <a:rPr lang="tr-TR" sz="2000" dirty="0">
                <a:solidFill>
                  <a:prstClr val="black"/>
                </a:solidFill>
              </a:rPr>
              <a:t>gök </a:t>
            </a:r>
            <a:r>
              <a:rPr lang="tr-TR" sz="2000" dirty="0" smtClean="0">
                <a:solidFill>
                  <a:prstClr val="black"/>
                </a:solidFill>
              </a:rPr>
              <a:t>yolculuğunda benim </a:t>
            </a:r>
            <a:r>
              <a:rPr lang="tr-TR" sz="2000" dirty="0">
                <a:solidFill>
                  <a:prstClr val="black"/>
                </a:solidFill>
              </a:rPr>
              <a:t>nefesimdi." demiştir. </a:t>
            </a:r>
            <a:r>
              <a:rPr lang="tr-TR" sz="2000" dirty="0" smtClean="0">
                <a:solidFill>
                  <a:prstClr val="black"/>
                </a:solidFill>
              </a:rPr>
              <a:t>Diğer </a:t>
            </a:r>
            <a:r>
              <a:rPr lang="tr-TR" sz="2000" dirty="0">
                <a:solidFill>
                  <a:prstClr val="black"/>
                </a:solidFill>
              </a:rPr>
              <a:t>taraftan, Orta Asya'da ruhlar, hayvan </a:t>
            </a:r>
            <a:r>
              <a:rPr lang="tr-TR" sz="2000" dirty="0" smtClean="0">
                <a:solidFill>
                  <a:prstClr val="black"/>
                </a:solidFill>
              </a:rPr>
              <a:t>ve yardımcı </a:t>
            </a:r>
            <a:r>
              <a:rPr lang="tr-TR" sz="2000" dirty="0">
                <a:solidFill>
                  <a:prstClr val="black"/>
                </a:solidFill>
              </a:rPr>
              <a:t>ruhları, kuş ya da kanatlı hayvanlar olarak temsil </a:t>
            </a:r>
            <a:r>
              <a:rPr lang="tr-TR" sz="2000" dirty="0" smtClean="0">
                <a:solidFill>
                  <a:prstClr val="black"/>
                </a:solidFill>
              </a:rPr>
              <a:t>edilmiştir (Avcıoğlu, </a:t>
            </a:r>
            <a:r>
              <a:rPr lang="tr-TR" sz="2000" dirty="0">
                <a:solidFill>
                  <a:prstClr val="black"/>
                </a:solidFill>
              </a:rPr>
              <a:t>1995:345</a:t>
            </a:r>
            <a:r>
              <a:rPr lang="tr-TR" sz="2000" dirty="0" smtClean="0">
                <a:solidFill>
                  <a:prstClr val="black"/>
                </a:solidFill>
              </a:rPr>
              <a:t>).</a:t>
            </a:r>
          </a:p>
          <a:p>
            <a:pPr marL="0" lvl="0" indent="0" algn="just">
              <a:lnSpc>
                <a:spcPct val="150000"/>
              </a:lnSpc>
              <a:spcBef>
                <a:spcPts val="0"/>
              </a:spcBef>
              <a:buNone/>
            </a:pPr>
            <a:r>
              <a:rPr lang="tr-TR" sz="2000" dirty="0">
                <a:solidFill>
                  <a:prstClr val="black"/>
                </a:solidFill>
              </a:rPr>
              <a:t>	</a:t>
            </a:r>
            <a:r>
              <a:rPr lang="tr-TR" sz="2000" dirty="0" smtClean="0">
                <a:solidFill>
                  <a:prstClr val="black"/>
                </a:solidFill>
              </a:rPr>
              <a:t>Don </a:t>
            </a:r>
            <a:r>
              <a:rPr lang="tr-TR" sz="2000" dirty="0">
                <a:solidFill>
                  <a:prstClr val="black"/>
                </a:solidFill>
              </a:rPr>
              <a:t>değiştirme, mutasavvıflar arasında ermişlerin bir başka </a:t>
            </a:r>
            <a:r>
              <a:rPr lang="tr-TR" sz="2000" dirty="0" smtClean="0">
                <a:solidFill>
                  <a:prstClr val="black"/>
                </a:solidFill>
              </a:rPr>
              <a:t>şekilde görülmesidir</a:t>
            </a:r>
            <a:r>
              <a:rPr lang="tr-TR" sz="2000" dirty="0">
                <a:solidFill>
                  <a:prstClr val="black"/>
                </a:solidFill>
              </a:rPr>
              <a:t>. Daha çok menkıbelerde görülür. Ermişlerin manevî </a:t>
            </a:r>
            <a:r>
              <a:rPr lang="tr-TR" sz="2000" dirty="0" smtClean="0">
                <a:solidFill>
                  <a:prstClr val="black"/>
                </a:solidFill>
              </a:rPr>
              <a:t>cepheleri anlatılırken </a:t>
            </a:r>
            <a:r>
              <a:rPr lang="tr-TR" sz="2000" dirty="0">
                <a:solidFill>
                  <a:prstClr val="black"/>
                </a:solidFill>
              </a:rPr>
              <a:t>gösterdikleri kerametler arasında don (şekil) değiştirme motifine de yer verilir. </a:t>
            </a:r>
            <a:r>
              <a:rPr lang="tr-TR" sz="2000" dirty="0" smtClean="0">
                <a:solidFill>
                  <a:prstClr val="black"/>
                </a:solidFill>
              </a:rPr>
              <a:t>Bunun sonucu </a:t>
            </a:r>
            <a:r>
              <a:rPr lang="tr-TR" sz="2000" dirty="0">
                <a:solidFill>
                  <a:prstClr val="black"/>
                </a:solidFill>
              </a:rPr>
              <a:t>ermişler kimi zaman güvercin, kimi </a:t>
            </a:r>
            <a:r>
              <a:rPr lang="tr-TR" sz="2000" dirty="0" smtClean="0">
                <a:solidFill>
                  <a:prstClr val="black"/>
                </a:solidFill>
              </a:rPr>
              <a:t>zaman doğan, </a:t>
            </a:r>
            <a:r>
              <a:rPr lang="tr-TR" sz="2000" dirty="0">
                <a:solidFill>
                  <a:prstClr val="black"/>
                </a:solidFill>
              </a:rPr>
              <a:t>kimi zaman da turna, geyik, balık, ejderha olurlar (Pala, 1995:139</a:t>
            </a:r>
            <a:r>
              <a:rPr lang="tr-TR" sz="2000" dirty="0" smtClean="0">
                <a:solidFill>
                  <a:prstClr val="black"/>
                </a:solidFill>
              </a:rPr>
              <a:t>).</a:t>
            </a:r>
          </a:p>
          <a:p>
            <a:pPr marL="0" lvl="0" indent="0" algn="just">
              <a:lnSpc>
                <a:spcPct val="150000"/>
              </a:lnSpc>
              <a:spcBef>
                <a:spcPts val="0"/>
              </a:spcBef>
              <a:buNone/>
            </a:pPr>
            <a:r>
              <a:rPr lang="tr-TR" sz="1800" dirty="0">
                <a:solidFill>
                  <a:prstClr val="black"/>
                </a:solidFill>
              </a:rPr>
              <a:t>	</a:t>
            </a:r>
          </a:p>
        </p:txBody>
      </p:sp>
    </p:spTree>
    <p:extLst>
      <p:ext uri="{BB962C8B-B14F-4D97-AF65-F5344CB8AC3E}">
        <p14:creationId xmlns:p14="http://schemas.microsoft.com/office/powerpoint/2010/main" val="59639829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lnSpcReduction="10000"/>
          </a:bodyPr>
          <a:lstStyle/>
          <a:p>
            <a:pPr marL="0" lvl="0" indent="0" algn="just">
              <a:lnSpc>
                <a:spcPct val="150000"/>
              </a:lnSpc>
              <a:spcBef>
                <a:spcPts val="0"/>
              </a:spcBef>
              <a:buNone/>
            </a:pPr>
            <a:r>
              <a:rPr lang="tr-TR" sz="1600" dirty="0" smtClean="0">
                <a:solidFill>
                  <a:prstClr val="black"/>
                </a:solidFill>
              </a:rPr>
              <a:t>	</a:t>
            </a:r>
            <a:r>
              <a:rPr lang="tr-TR" sz="1600" dirty="0" err="1" smtClean="0">
                <a:solidFill>
                  <a:prstClr val="black"/>
                </a:solidFill>
              </a:rPr>
              <a:t>Yesevi</a:t>
            </a:r>
            <a:r>
              <a:rPr lang="tr-TR" sz="1600" dirty="0" smtClean="0">
                <a:solidFill>
                  <a:prstClr val="black"/>
                </a:solidFill>
              </a:rPr>
              <a:t> </a:t>
            </a:r>
            <a:r>
              <a:rPr lang="tr-TR" sz="1600" dirty="0">
                <a:solidFill>
                  <a:prstClr val="black"/>
                </a:solidFill>
              </a:rPr>
              <a:t>tarikatının kurucusu ve şair olan Ahmet </a:t>
            </a:r>
            <a:r>
              <a:rPr lang="tr-TR" sz="1600" dirty="0" err="1">
                <a:solidFill>
                  <a:prstClr val="black"/>
                </a:solidFill>
              </a:rPr>
              <a:t>Yesevi</a:t>
            </a:r>
            <a:r>
              <a:rPr lang="tr-TR" sz="1600" dirty="0">
                <a:solidFill>
                  <a:prstClr val="black"/>
                </a:solidFill>
              </a:rPr>
              <a:t>' ye yedi </a:t>
            </a:r>
            <a:r>
              <a:rPr lang="tr-TR" sz="1600" dirty="0" err="1">
                <a:solidFill>
                  <a:prstClr val="black"/>
                </a:solidFill>
              </a:rPr>
              <a:t>Horosan</a:t>
            </a:r>
            <a:r>
              <a:rPr lang="tr-TR" sz="1600" dirty="0">
                <a:solidFill>
                  <a:prstClr val="black"/>
                </a:solidFill>
              </a:rPr>
              <a:t> ereni "turna" donuna girerek giderler. </a:t>
            </a:r>
            <a:r>
              <a:rPr lang="tr-TR" sz="1600" dirty="0" err="1">
                <a:solidFill>
                  <a:prstClr val="black"/>
                </a:solidFill>
              </a:rPr>
              <a:t>Yesevî</a:t>
            </a:r>
            <a:r>
              <a:rPr lang="tr-TR" sz="1600" dirty="0">
                <a:solidFill>
                  <a:prstClr val="black"/>
                </a:solidFill>
              </a:rPr>
              <a:t> de onları tanıdığı için turna donuna girerek karşılar. Hacı Bektaş Velî de Anadolu' ya "güvercin" donuna girerek gelir. Bu konuyla ilgili olarak, Kaygusuz Abdal'ın, şeyhi Abdal Musa' ya nasıl mürit olduğunu anlatan ve Bektaşiler arasında çok bilinen bir hikâye oldukça önemlidir. Rivayete göre, </a:t>
            </a:r>
            <a:r>
              <a:rPr lang="tr-TR" sz="1600" dirty="0" err="1">
                <a:solidFill>
                  <a:prstClr val="black"/>
                </a:solidFill>
              </a:rPr>
              <a:t>Alaiye</a:t>
            </a:r>
            <a:r>
              <a:rPr lang="tr-TR" sz="1600" dirty="0">
                <a:solidFill>
                  <a:prstClr val="black"/>
                </a:solidFill>
              </a:rPr>
              <a:t> Beyi'nin oğlu </a:t>
            </a:r>
            <a:r>
              <a:rPr lang="tr-TR" sz="1600" dirty="0" err="1">
                <a:solidFill>
                  <a:prstClr val="black"/>
                </a:solidFill>
              </a:rPr>
              <a:t>Gaybi</a:t>
            </a:r>
            <a:r>
              <a:rPr lang="tr-TR" sz="1600" dirty="0">
                <a:solidFill>
                  <a:prstClr val="black"/>
                </a:solidFill>
              </a:rPr>
              <a:t> Bey adamlarıyla ava çıkar. Bir ara güzel bir ahu görerek adamlarından ayrılır. Bir süre kovaladıktan sonra ön bacağının yanından onu okla yaralamayı başarır. Fakat ahu koşmaya devam ederek Abdal Musa'nın tekkesinden içeri girer ve kaybolur. Dervişler ahuyu görmediklerini söyleyip bir de şeyhlerine başvurmasını bildirirler. </a:t>
            </a:r>
            <a:r>
              <a:rPr lang="tr-TR" sz="1600" dirty="0" err="1">
                <a:solidFill>
                  <a:prstClr val="black"/>
                </a:solidFill>
              </a:rPr>
              <a:t>Gaybi</a:t>
            </a:r>
            <a:r>
              <a:rPr lang="tr-TR" sz="1600" dirty="0">
                <a:solidFill>
                  <a:prstClr val="black"/>
                </a:solidFill>
              </a:rPr>
              <a:t> Bey, meydan denilen salona girer ve Abdal Musa’yı postunda otururken </a:t>
            </a:r>
            <a:r>
              <a:rPr lang="tr-TR" sz="1600" dirty="0" smtClean="0">
                <a:solidFill>
                  <a:prstClr val="black"/>
                </a:solidFill>
              </a:rPr>
              <a:t>bulur. Kendisine </a:t>
            </a:r>
            <a:r>
              <a:rPr lang="tr-TR" sz="1600" dirty="0">
                <a:solidFill>
                  <a:prstClr val="black"/>
                </a:solidFill>
              </a:rPr>
              <a:t>durumu anlatır. Abdal </a:t>
            </a:r>
            <a:r>
              <a:rPr lang="tr-TR" sz="1600" dirty="0" smtClean="0">
                <a:solidFill>
                  <a:prstClr val="black"/>
                </a:solidFill>
              </a:rPr>
              <a:t>Musa cüppesini </a:t>
            </a:r>
            <a:r>
              <a:rPr lang="tr-TR" sz="1600" dirty="0">
                <a:solidFill>
                  <a:prstClr val="black"/>
                </a:solidFill>
              </a:rPr>
              <a:t>yukarı kaldırır ve koltuğunun altındaki oku gösterir. </a:t>
            </a:r>
            <a:r>
              <a:rPr lang="tr-TR" sz="1600" dirty="0" smtClean="0">
                <a:solidFill>
                  <a:prstClr val="black"/>
                </a:solidFill>
              </a:rPr>
              <a:t>Şaşkına dönen </a:t>
            </a:r>
            <a:r>
              <a:rPr lang="tr-TR" sz="1600" dirty="0" err="1">
                <a:solidFill>
                  <a:prstClr val="black"/>
                </a:solidFill>
              </a:rPr>
              <a:t>Gaybi</a:t>
            </a:r>
            <a:r>
              <a:rPr lang="tr-TR" sz="1600" dirty="0">
                <a:solidFill>
                  <a:prstClr val="black"/>
                </a:solidFill>
              </a:rPr>
              <a:t> Bey, </a:t>
            </a:r>
            <a:r>
              <a:rPr lang="tr-TR" sz="1600" dirty="0" smtClean="0">
                <a:solidFill>
                  <a:prstClr val="black"/>
                </a:solidFill>
              </a:rPr>
              <a:t>affını </a:t>
            </a:r>
            <a:r>
              <a:rPr lang="tr-TR" sz="1600" dirty="0">
                <a:solidFill>
                  <a:prstClr val="black"/>
                </a:solidFill>
              </a:rPr>
              <a:t>ve müritliğe kabulünü ister (Ocak, 1983:155</a:t>
            </a:r>
            <a:r>
              <a:rPr lang="tr-TR" sz="1600" dirty="0" smtClean="0">
                <a:solidFill>
                  <a:prstClr val="black"/>
                </a:solidFill>
              </a:rPr>
              <a:t>)</a:t>
            </a:r>
          </a:p>
          <a:p>
            <a:pPr marL="0" lvl="0" indent="0" algn="just">
              <a:lnSpc>
                <a:spcPct val="150000"/>
              </a:lnSpc>
              <a:spcBef>
                <a:spcPts val="0"/>
              </a:spcBef>
              <a:buNone/>
            </a:pPr>
            <a:r>
              <a:rPr lang="tr-TR" sz="1600" dirty="0" smtClean="0">
                <a:solidFill>
                  <a:prstClr val="black"/>
                </a:solidFill>
              </a:rPr>
              <a:t>	Büyük Alevi </a:t>
            </a:r>
            <a:r>
              <a:rPr lang="tr-TR" sz="1600" dirty="0">
                <a:solidFill>
                  <a:prstClr val="black"/>
                </a:solidFill>
              </a:rPr>
              <a:t>dedelerinden ve velilerinden </a:t>
            </a:r>
            <a:r>
              <a:rPr lang="tr-TR" sz="1600" dirty="0" smtClean="0">
                <a:solidFill>
                  <a:prstClr val="black"/>
                </a:solidFill>
              </a:rPr>
              <a:t>sayılan </a:t>
            </a:r>
            <a:r>
              <a:rPr lang="tr-TR" sz="1600" dirty="0">
                <a:solidFill>
                  <a:prstClr val="black"/>
                </a:solidFill>
              </a:rPr>
              <a:t>Hasan </a:t>
            </a:r>
            <a:r>
              <a:rPr lang="tr-TR" sz="1600" dirty="0" smtClean="0">
                <a:solidFill>
                  <a:prstClr val="black"/>
                </a:solidFill>
              </a:rPr>
              <a:t>Dede'nin de </a:t>
            </a:r>
            <a:r>
              <a:rPr lang="tr-TR" sz="1600" dirty="0">
                <a:solidFill>
                  <a:prstClr val="black"/>
                </a:solidFill>
              </a:rPr>
              <a:t>geyiklerle haşır neşir olduğu, yanına tuz alarak dağlara çekildiği </a:t>
            </a:r>
            <a:r>
              <a:rPr lang="tr-TR" sz="1600" dirty="0" smtClean="0">
                <a:solidFill>
                  <a:prstClr val="black"/>
                </a:solidFill>
              </a:rPr>
              <a:t>ve çekildiği ve geyiklere </a:t>
            </a:r>
            <a:r>
              <a:rPr lang="tr-TR" sz="1600" dirty="0">
                <a:solidFill>
                  <a:prstClr val="black"/>
                </a:solidFill>
              </a:rPr>
              <a:t>tuz yalattığı rivayet edilmektedir. Pir Sultan Abdal'ın şu </a:t>
            </a:r>
            <a:r>
              <a:rPr lang="tr-TR" sz="1600" dirty="0" smtClean="0">
                <a:solidFill>
                  <a:prstClr val="black"/>
                </a:solidFill>
              </a:rPr>
              <a:t>dizeleri </a:t>
            </a:r>
            <a:r>
              <a:rPr lang="tr-TR" sz="1600" dirty="0" err="1" smtClean="0">
                <a:solidFill>
                  <a:prstClr val="black"/>
                </a:solidFill>
              </a:rPr>
              <a:t>Kizılbaş</a:t>
            </a:r>
            <a:r>
              <a:rPr lang="tr-TR" sz="1600" dirty="0" smtClean="0">
                <a:solidFill>
                  <a:prstClr val="black"/>
                </a:solidFill>
              </a:rPr>
              <a:t> </a:t>
            </a:r>
            <a:r>
              <a:rPr lang="tr-TR" sz="1600" dirty="0">
                <a:solidFill>
                  <a:prstClr val="black"/>
                </a:solidFill>
              </a:rPr>
              <a:t>dedelerinin geyiklerle olan ilişkilerini açıkça göstermektedir</a:t>
            </a:r>
            <a:r>
              <a:rPr lang="tr-TR" sz="1600" dirty="0" smtClean="0">
                <a:solidFill>
                  <a:prstClr val="black"/>
                </a:solidFill>
              </a:rPr>
              <a:t>: </a:t>
            </a:r>
          </a:p>
          <a:p>
            <a:pPr marL="0" lvl="0" indent="0" algn="just">
              <a:lnSpc>
                <a:spcPct val="150000"/>
              </a:lnSpc>
              <a:spcBef>
                <a:spcPts val="0"/>
              </a:spcBef>
              <a:buNone/>
            </a:pPr>
            <a:r>
              <a:rPr lang="tr-TR" sz="1700" dirty="0">
                <a:solidFill>
                  <a:prstClr val="black"/>
                </a:solidFill>
              </a:rPr>
              <a:t>	</a:t>
            </a:r>
            <a:r>
              <a:rPr lang="tr-TR" sz="1700" i="1" dirty="0" smtClean="0">
                <a:solidFill>
                  <a:prstClr val="black"/>
                </a:solidFill>
              </a:rPr>
              <a:t>Haberim </a:t>
            </a:r>
            <a:r>
              <a:rPr lang="tr-TR" sz="1700" i="1" dirty="0">
                <a:solidFill>
                  <a:prstClr val="black"/>
                </a:solidFill>
              </a:rPr>
              <a:t>duyarsın geyikler </a:t>
            </a:r>
            <a:r>
              <a:rPr lang="tr-TR" sz="1700" i="1" dirty="0" smtClean="0">
                <a:solidFill>
                  <a:prstClr val="black"/>
                </a:solidFill>
              </a:rPr>
              <a:t>ile</a:t>
            </a:r>
          </a:p>
          <a:p>
            <a:pPr marL="0" lvl="0" indent="0" algn="just">
              <a:lnSpc>
                <a:spcPct val="150000"/>
              </a:lnSpc>
              <a:spcBef>
                <a:spcPts val="0"/>
              </a:spcBef>
              <a:buNone/>
            </a:pPr>
            <a:r>
              <a:rPr lang="tr-TR" sz="1700" i="1" dirty="0">
                <a:solidFill>
                  <a:prstClr val="black"/>
                </a:solidFill>
              </a:rPr>
              <a:t>	</a:t>
            </a:r>
            <a:r>
              <a:rPr lang="tr-TR" sz="1700" i="1" dirty="0" smtClean="0">
                <a:solidFill>
                  <a:prstClr val="black"/>
                </a:solidFill>
              </a:rPr>
              <a:t>Yaramı </a:t>
            </a:r>
            <a:r>
              <a:rPr lang="tr-TR" sz="1700" i="1" dirty="0">
                <a:solidFill>
                  <a:prstClr val="black"/>
                </a:solidFill>
              </a:rPr>
              <a:t>sararsın </a:t>
            </a:r>
            <a:r>
              <a:rPr lang="tr-TR" sz="1700" i="1" dirty="0" smtClean="0">
                <a:solidFill>
                  <a:prstClr val="black"/>
                </a:solidFill>
              </a:rPr>
              <a:t>şehitler ile</a:t>
            </a:r>
          </a:p>
          <a:p>
            <a:pPr marL="0" lvl="0" indent="0" algn="just">
              <a:lnSpc>
                <a:spcPct val="160000"/>
              </a:lnSpc>
              <a:spcBef>
                <a:spcPts val="0"/>
              </a:spcBef>
              <a:buNone/>
            </a:pPr>
            <a:r>
              <a:rPr lang="tr-TR" sz="1700" i="1" dirty="0">
                <a:solidFill>
                  <a:prstClr val="black"/>
                </a:solidFill>
              </a:rPr>
              <a:t>	</a:t>
            </a:r>
            <a:r>
              <a:rPr lang="tr-TR" sz="1700" i="1" dirty="0" smtClean="0">
                <a:solidFill>
                  <a:prstClr val="black"/>
                </a:solidFill>
              </a:rPr>
              <a:t>Kırk </a:t>
            </a:r>
            <a:r>
              <a:rPr lang="tr-TR" sz="1700" i="1" dirty="0">
                <a:solidFill>
                  <a:prstClr val="black"/>
                </a:solidFill>
              </a:rPr>
              <a:t>yıl dağda gezdim geyikler </a:t>
            </a:r>
            <a:r>
              <a:rPr lang="tr-TR" sz="1700" i="1" dirty="0" smtClean="0">
                <a:solidFill>
                  <a:prstClr val="black"/>
                </a:solidFill>
              </a:rPr>
              <a:t>ile</a:t>
            </a:r>
          </a:p>
          <a:p>
            <a:pPr marL="0" lvl="0" indent="0" algn="just">
              <a:lnSpc>
                <a:spcPct val="160000"/>
              </a:lnSpc>
              <a:spcBef>
                <a:spcPts val="0"/>
              </a:spcBef>
              <a:buNone/>
            </a:pPr>
            <a:r>
              <a:rPr lang="tr-TR" sz="1700" i="1" dirty="0">
                <a:solidFill>
                  <a:prstClr val="black"/>
                </a:solidFill>
              </a:rPr>
              <a:t>	</a:t>
            </a:r>
            <a:r>
              <a:rPr lang="tr-TR" sz="1700" i="1" dirty="0" smtClean="0">
                <a:solidFill>
                  <a:prstClr val="black"/>
                </a:solidFill>
              </a:rPr>
              <a:t>Dost </a:t>
            </a:r>
            <a:r>
              <a:rPr lang="tr-TR" sz="1700" i="1" dirty="0">
                <a:solidFill>
                  <a:prstClr val="black"/>
                </a:solidFill>
              </a:rPr>
              <a:t>senin derdinden ben yana </a:t>
            </a:r>
            <a:r>
              <a:rPr lang="tr-TR" sz="1700" i="1" dirty="0" smtClean="0">
                <a:solidFill>
                  <a:prstClr val="black"/>
                </a:solidFill>
              </a:rPr>
              <a:t>yana </a:t>
            </a:r>
            <a:r>
              <a:rPr lang="tr-TR" sz="1700" dirty="0" smtClean="0">
                <a:solidFill>
                  <a:prstClr val="black"/>
                </a:solidFill>
              </a:rPr>
              <a:t>(</a:t>
            </a:r>
            <a:r>
              <a:rPr lang="tr-TR" sz="1700" dirty="0">
                <a:solidFill>
                  <a:prstClr val="black"/>
                </a:solidFill>
              </a:rPr>
              <a:t>Gölpınarlı-</a:t>
            </a:r>
            <a:r>
              <a:rPr lang="tr-TR" sz="1700" dirty="0" err="1">
                <a:solidFill>
                  <a:prstClr val="black"/>
                </a:solidFill>
              </a:rPr>
              <a:t>Boratav</a:t>
            </a:r>
            <a:r>
              <a:rPr lang="tr-TR" sz="1700" dirty="0">
                <a:solidFill>
                  <a:prstClr val="black"/>
                </a:solidFill>
              </a:rPr>
              <a:t>, 1991:123).</a:t>
            </a:r>
          </a:p>
          <a:p>
            <a:pPr marL="0" indent="0">
              <a:lnSpc>
                <a:spcPct val="160000"/>
              </a:lnSpc>
              <a:spcBef>
                <a:spcPts val="0"/>
              </a:spcBef>
              <a:buNone/>
            </a:pPr>
            <a:r>
              <a:rPr lang="tr-TR" sz="1700" dirty="0" smtClean="0"/>
              <a:t>	Ocak'a </a:t>
            </a:r>
            <a:r>
              <a:rPr lang="tr-TR" sz="1700" dirty="0"/>
              <a:t>göre (1983:163), geyik, kuş ya da herhangi bir </a:t>
            </a:r>
            <a:r>
              <a:rPr lang="tr-TR" sz="1700" dirty="0" smtClean="0"/>
              <a:t>hayvanın şekline </a:t>
            </a:r>
            <a:r>
              <a:rPr lang="tr-TR" sz="1700" dirty="0"/>
              <a:t>girmenin bir </a:t>
            </a:r>
            <a:r>
              <a:rPr lang="tr-TR" sz="1700" dirty="0" smtClean="0"/>
              <a:t>kısmı </a:t>
            </a:r>
            <a:r>
              <a:rPr lang="tr-TR" sz="1700" dirty="0"/>
              <a:t>Şamanizm' den geçmiş gibi görünse de </a:t>
            </a:r>
            <a:r>
              <a:rPr lang="tr-TR" sz="1700" dirty="0" smtClean="0"/>
              <a:t>gerçekte Budizm'den </a:t>
            </a:r>
            <a:r>
              <a:rPr lang="tr-TR" sz="1700" dirty="0"/>
              <a:t>geçmiş </a:t>
            </a:r>
            <a:r>
              <a:rPr lang="tr-TR" sz="1700" dirty="0" smtClean="0"/>
              <a:t>inançlardır. </a:t>
            </a:r>
            <a:endParaRPr lang="tr-TR" sz="1700" dirty="0"/>
          </a:p>
        </p:txBody>
      </p:sp>
    </p:spTree>
    <p:extLst>
      <p:ext uri="{BB962C8B-B14F-4D97-AF65-F5344CB8AC3E}">
        <p14:creationId xmlns:p14="http://schemas.microsoft.com/office/powerpoint/2010/main" val="253306892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908720"/>
          </a:xfrm>
        </p:spPr>
        <p:txBody>
          <a:bodyPr>
            <a:normAutofit/>
          </a:bodyPr>
          <a:lstStyle/>
          <a:p>
            <a:r>
              <a:rPr lang="tr-TR" sz="3200" b="1" dirty="0"/>
              <a:t>c. Tenasüh (Reenkarnasyon, </a:t>
            </a:r>
            <a:r>
              <a:rPr lang="tr-TR" sz="3200" b="1" dirty="0" err="1" smtClean="0"/>
              <a:t>Metempsycose</a:t>
            </a:r>
            <a:r>
              <a:rPr lang="tr-TR" sz="3200" b="1" dirty="0" smtClean="0"/>
              <a:t>)</a:t>
            </a:r>
            <a:endParaRPr lang="tr-TR" sz="3200" b="1" dirty="0"/>
          </a:p>
        </p:txBody>
      </p:sp>
      <p:sp>
        <p:nvSpPr>
          <p:cNvPr id="3" name="İçerik Yer Tutucusu 2"/>
          <p:cNvSpPr>
            <a:spLocks noGrp="1"/>
          </p:cNvSpPr>
          <p:nvPr>
            <p:ph idx="1"/>
          </p:nvPr>
        </p:nvSpPr>
        <p:spPr>
          <a:xfrm>
            <a:off x="0" y="764704"/>
            <a:ext cx="9144000" cy="6093296"/>
          </a:xfrm>
        </p:spPr>
        <p:txBody>
          <a:bodyPr>
            <a:normAutofit fontScale="55000" lnSpcReduction="20000"/>
          </a:bodyPr>
          <a:lstStyle/>
          <a:p>
            <a:pPr marL="0" indent="0" algn="just">
              <a:lnSpc>
                <a:spcPct val="170000"/>
              </a:lnSpc>
              <a:spcBef>
                <a:spcPts val="0"/>
              </a:spcBef>
              <a:buNone/>
            </a:pPr>
            <a:r>
              <a:rPr lang="tr-TR" dirty="0"/>
              <a:t>	Ö</a:t>
            </a:r>
            <a:r>
              <a:rPr lang="tr-TR" dirty="0" smtClean="0"/>
              <a:t>ldükten </a:t>
            </a:r>
            <a:r>
              <a:rPr lang="tr-TR" dirty="0"/>
              <a:t>sonra </a:t>
            </a:r>
            <a:r>
              <a:rPr lang="tr-TR" dirty="0" smtClean="0"/>
              <a:t>insanın </a:t>
            </a:r>
            <a:r>
              <a:rPr lang="tr-TR" dirty="0"/>
              <a:t>ruhunun başka bir bedene girerek </a:t>
            </a:r>
            <a:r>
              <a:rPr lang="tr-TR" dirty="0" smtClean="0"/>
              <a:t>hayatını sürdürebilmesi </a:t>
            </a:r>
            <a:r>
              <a:rPr lang="tr-TR" dirty="0"/>
              <a:t>olarak </a:t>
            </a:r>
            <a:r>
              <a:rPr lang="tr-TR" dirty="0" smtClean="0"/>
              <a:t>tanımlanabilen </a:t>
            </a:r>
            <a:r>
              <a:rPr lang="tr-TR" dirty="0"/>
              <a:t>tenasüh inancı, eski </a:t>
            </a:r>
            <a:r>
              <a:rPr lang="tr-TR" dirty="0" smtClean="0"/>
              <a:t>dünyanın farklı yerlerinde farklı </a:t>
            </a:r>
            <a:r>
              <a:rPr lang="tr-TR" dirty="0"/>
              <a:t>biçimlerde kabul gören bir inanç biçimidir</a:t>
            </a:r>
            <a:r>
              <a:rPr lang="tr-TR" dirty="0" smtClean="0"/>
              <a:t>.</a:t>
            </a:r>
          </a:p>
          <a:p>
            <a:pPr marL="0" indent="0" algn="just">
              <a:lnSpc>
                <a:spcPct val="170000"/>
              </a:lnSpc>
              <a:spcBef>
                <a:spcPts val="0"/>
              </a:spcBef>
              <a:buNone/>
            </a:pPr>
            <a:r>
              <a:rPr lang="tr-TR" dirty="0"/>
              <a:t>	</a:t>
            </a:r>
            <a:r>
              <a:rPr lang="tr-TR" dirty="0" smtClean="0"/>
              <a:t> İnsan ruhunun insana</a:t>
            </a:r>
            <a:r>
              <a:rPr lang="tr-TR" dirty="0"/>
              <a:t>, hayvana, bitkiye veya cansız bir varlığa göç etmesi gibi </a:t>
            </a:r>
            <a:r>
              <a:rPr lang="tr-TR" dirty="0" smtClean="0"/>
              <a:t>çeşitli biçimleri </a:t>
            </a:r>
            <a:r>
              <a:rPr lang="tr-TR" dirty="0"/>
              <a:t>olan bu </a:t>
            </a:r>
            <a:r>
              <a:rPr lang="tr-TR" dirty="0" smtClean="0"/>
              <a:t>inancın </a:t>
            </a:r>
            <a:r>
              <a:rPr lang="tr-TR" dirty="0"/>
              <a:t>en hakim </a:t>
            </a:r>
            <a:r>
              <a:rPr lang="tr-TR" dirty="0" smtClean="0"/>
              <a:t>olduğu, </a:t>
            </a:r>
            <a:r>
              <a:rPr lang="tr-TR" dirty="0"/>
              <a:t>en </a:t>
            </a:r>
            <a:r>
              <a:rPr lang="tr-TR" dirty="0" smtClean="0"/>
              <a:t>fazla işlenip </a:t>
            </a:r>
            <a:r>
              <a:rPr lang="tr-TR" dirty="0"/>
              <a:t>geliştiği </a:t>
            </a:r>
            <a:r>
              <a:rPr lang="tr-TR" dirty="0" smtClean="0"/>
              <a:t> yer Hindistan'dır. </a:t>
            </a:r>
            <a:r>
              <a:rPr lang="tr-TR" dirty="0"/>
              <a:t>Budizm inanışının temelini </a:t>
            </a:r>
            <a:r>
              <a:rPr lang="tr-TR" dirty="0" smtClean="0"/>
              <a:t>oluşturmaktadır. </a:t>
            </a:r>
          </a:p>
          <a:p>
            <a:pPr marL="0" indent="0" algn="just">
              <a:lnSpc>
                <a:spcPct val="170000"/>
              </a:lnSpc>
              <a:spcBef>
                <a:spcPts val="0"/>
              </a:spcBef>
              <a:buNone/>
            </a:pPr>
            <a:r>
              <a:rPr lang="tr-TR" dirty="0"/>
              <a:t>	</a:t>
            </a:r>
            <a:r>
              <a:rPr lang="tr-TR" dirty="0" smtClean="0"/>
              <a:t>Özellikle </a:t>
            </a:r>
            <a:r>
              <a:rPr lang="tr-TR" dirty="0"/>
              <a:t>Bektaşilikte tenasüh </a:t>
            </a:r>
            <a:r>
              <a:rPr lang="tr-TR" dirty="0" smtClean="0"/>
              <a:t>inancı </a:t>
            </a:r>
            <a:r>
              <a:rPr lang="tr-TR" dirty="0"/>
              <a:t>oldukça kabul gören </a:t>
            </a:r>
            <a:r>
              <a:rPr lang="tr-TR" dirty="0" smtClean="0"/>
              <a:t>bir inanıştır. Örneğin </a:t>
            </a:r>
            <a:r>
              <a:rPr lang="tr-TR" dirty="0" err="1" smtClean="0"/>
              <a:t>Menakıb</a:t>
            </a:r>
            <a:r>
              <a:rPr lang="tr-TR" dirty="0" smtClean="0"/>
              <a:t>-ı </a:t>
            </a:r>
            <a:r>
              <a:rPr lang="tr-TR" dirty="0"/>
              <a:t>Hacı Bektaş Veli' de, şöyle bir </a:t>
            </a:r>
            <a:r>
              <a:rPr lang="tr-TR" dirty="0" smtClean="0"/>
              <a:t>menkıbe nakledilir: </a:t>
            </a:r>
            <a:r>
              <a:rPr lang="tr-TR" dirty="0"/>
              <a:t>Hacı Bektaş'ın şeyhi </a:t>
            </a:r>
            <a:r>
              <a:rPr lang="tr-TR" dirty="0" smtClean="0"/>
              <a:t>Lokman-ı </a:t>
            </a:r>
            <a:r>
              <a:rPr lang="tr-TR" dirty="0" err="1"/>
              <a:t>Perende'nin</a:t>
            </a:r>
            <a:r>
              <a:rPr lang="tr-TR" dirty="0"/>
              <a:t> hacdan </a:t>
            </a:r>
            <a:r>
              <a:rPr lang="tr-TR" dirty="0" smtClean="0"/>
              <a:t>dönüşünü kutlamak </a:t>
            </a:r>
            <a:r>
              <a:rPr lang="tr-TR" dirty="0"/>
              <a:t>üzere gelen Horasan erenleri, o zaman henüz çocuk olan </a:t>
            </a:r>
            <a:r>
              <a:rPr lang="tr-TR" dirty="0" smtClean="0"/>
              <a:t>Hac Bektaş‘ın </a:t>
            </a:r>
            <a:r>
              <a:rPr lang="tr-TR" dirty="0"/>
              <a:t>kerametlerine </a:t>
            </a:r>
            <a:r>
              <a:rPr lang="tr-TR" dirty="0" smtClean="0"/>
              <a:t>inanmamaktadırlar. </a:t>
            </a:r>
            <a:r>
              <a:rPr lang="tr-TR" dirty="0"/>
              <a:t>Bunun üzerine Hacı </a:t>
            </a:r>
            <a:r>
              <a:rPr lang="tr-TR" dirty="0" smtClean="0"/>
              <a:t>Bektaş, kendisinin </a:t>
            </a:r>
            <a:r>
              <a:rPr lang="tr-TR" dirty="0"/>
              <a:t>aslında Hz. Ali'nin </a:t>
            </a:r>
            <a:r>
              <a:rPr lang="tr-TR" dirty="0" smtClean="0"/>
              <a:t>sırrı </a:t>
            </a:r>
            <a:r>
              <a:rPr lang="tr-TR" dirty="0"/>
              <a:t>olduğunu söylemek zorunda kalır. </a:t>
            </a:r>
            <a:r>
              <a:rPr lang="tr-TR" dirty="0" smtClean="0"/>
              <a:t>Bu defa </a:t>
            </a:r>
            <a:r>
              <a:rPr lang="tr-TR" dirty="0"/>
              <a:t>Horasan erenleri, Hz. Ali'nin biri alnında, biri avucunun içinde iki </a:t>
            </a:r>
            <a:r>
              <a:rPr lang="tr-TR" dirty="0" smtClean="0"/>
              <a:t>yeşil beni </a:t>
            </a:r>
            <a:r>
              <a:rPr lang="tr-TR" dirty="0"/>
              <a:t>olduğunu söylerler. Hacı Bektaş, derhal </a:t>
            </a:r>
            <a:r>
              <a:rPr lang="tr-TR" dirty="0" smtClean="0"/>
              <a:t>alnını </a:t>
            </a:r>
            <a:r>
              <a:rPr lang="tr-TR" dirty="0"/>
              <a:t>ve avucunu açarak </a:t>
            </a:r>
            <a:r>
              <a:rPr lang="tr-TR" dirty="0" smtClean="0"/>
              <a:t>yeşil benleri </a:t>
            </a:r>
            <a:r>
              <a:rPr lang="tr-TR" dirty="0"/>
              <a:t>gösterir. Böylece, onun hakikaten Hz. Ali'nin </a:t>
            </a:r>
            <a:r>
              <a:rPr lang="tr-TR" dirty="0" smtClean="0"/>
              <a:t>sırrı </a:t>
            </a:r>
            <a:r>
              <a:rPr lang="tr-TR" dirty="0"/>
              <a:t>olduğunu, </a:t>
            </a:r>
            <a:r>
              <a:rPr lang="tr-TR" dirty="0" smtClean="0"/>
              <a:t>yani Hz. </a:t>
            </a:r>
            <a:r>
              <a:rPr lang="tr-TR" dirty="0"/>
              <a:t>Ali'nin Hacı Bektaş'ın bedeninde yaşadığını anlarlar (Ocak, 1983:133</a:t>
            </a:r>
            <a:r>
              <a:rPr lang="tr-TR" dirty="0" smtClean="0"/>
              <a:t>).</a:t>
            </a:r>
            <a:endParaRPr lang="tr-TR" dirty="0"/>
          </a:p>
        </p:txBody>
      </p:sp>
    </p:spTree>
    <p:extLst>
      <p:ext uri="{BB962C8B-B14F-4D97-AF65-F5344CB8AC3E}">
        <p14:creationId xmlns:p14="http://schemas.microsoft.com/office/powerpoint/2010/main" val="383145611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957392"/>
          </a:xfrm>
        </p:spPr>
        <p:txBody>
          <a:bodyPr>
            <a:normAutofit/>
          </a:bodyPr>
          <a:lstStyle/>
          <a:p>
            <a:pPr marL="0" lvl="0" indent="0">
              <a:buNone/>
            </a:pPr>
            <a:r>
              <a:rPr lang="tr-TR" sz="2000" dirty="0">
                <a:solidFill>
                  <a:prstClr val="black"/>
                </a:solidFill>
              </a:rPr>
              <a:t>Hz. Ali'nin değişik kalıplarda yaşadığını gösteren bu inancı vurgulayan pek çok nefes vardır. Pir Sultan Abdal'ın kıtaları da örnekler arasındadır. </a:t>
            </a:r>
          </a:p>
          <a:p>
            <a:pPr marL="0" lvl="0" indent="0">
              <a:buNone/>
            </a:pPr>
            <a:r>
              <a:rPr lang="tr-TR" sz="2000" dirty="0">
                <a:solidFill>
                  <a:prstClr val="black"/>
                </a:solidFill>
              </a:rPr>
              <a:t>	Pir Sultan' im şu dünyaya </a:t>
            </a:r>
          </a:p>
          <a:p>
            <a:pPr marL="0" lvl="0" indent="0">
              <a:buNone/>
            </a:pPr>
            <a:r>
              <a:rPr lang="tr-TR" sz="2000" dirty="0">
                <a:solidFill>
                  <a:prstClr val="black"/>
                </a:solidFill>
              </a:rPr>
              <a:t>	Dolu geldim dolu benim </a:t>
            </a:r>
          </a:p>
          <a:p>
            <a:pPr marL="0" lvl="0" indent="0">
              <a:buNone/>
            </a:pPr>
            <a:r>
              <a:rPr lang="tr-TR" sz="2000" dirty="0">
                <a:solidFill>
                  <a:prstClr val="black"/>
                </a:solidFill>
              </a:rPr>
              <a:t>	Bilmeyenler bilsin beni</a:t>
            </a:r>
          </a:p>
          <a:p>
            <a:pPr marL="0" lvl="0" indent="0">
              <a:buNone/>
            </a:pPr>
            <a:r>
              <a:rPr lang="tr-TR" sz="2000" dirty="0">
                <a:solidFill>
                  <a:prstClr val="black"/>
                </a:solidFill>
              </a:rPr>
              <a:t>	Ben Ali'yim Ali </a:t>
            </a:r>
            <a:r>
              <a:rPr lang="tr-TR" sz="2000" dirty="0" smtClean="0">
                <a:solidFill>
                  <a:prstClr val="black"/>
                </a:solidFill>
              </a:rPr>
              <a:t>benim</a:t>
            </a:r>
          </a:p>
          <a:p>
            <a:pPr marL="0" lvl="0" indent="0">
              <a:buNone/>
            </a:pPr>
            <a:endParaRPr lang="tr-TR" sz="2000" dirty="0">
              <a:solidFill>
                <a:prstClr val="black"/>
              </a:solidFill>
            </a:endParaRPr>
          </a:p>
          <a:p>
            <a:pPr marL="0" indent="0">
              <a:buNone/>
            </a:pPr>
            <a:r>
              <a:rPr lang="tr-TR" sz="2000" dirty="0" smtClean="0"/>
              <a:t>	Kıtaları </a:t>
            </a:r>
            <a:r>
              <a:rPr lang="tr-TR" sz="2000" dirty="0"/>
              <a:t>ile Kul Hüseyin' </a:t>
            </a:r>
            <a:r>
              <a:rPr lang="tr-TR" sz="2000" dirty="0" smtClean="0"/>
              <a:t>in</a:t>
            </a:r>
          </a:p>
          <a:p>
            <a:pPr marL="0" indent="0">
              <a:buNone/>
            </a:pPr>
            <a:r>
              <a:rPr lang="tr-TR" sz="2000" dirty="0" smtClean="0"/>
              <a:t>	Balım </a:t>
            </a:r>
            <a:r>
              <a:rPr lang="tr-TR" sz="2000" dirty="0"/>
              <a:t>Sultan gerçek </a:t>
            </a:r>
            <a:r>
              <a:rPr lang="tr-TR" sz="2000" dirty="0" err="1" smtClean="0"/>
              <a:t>sırr</a:t>
            </a:r>
            <a:r>
              <a:rPr lang="tr-TR" sz="2000" dirty="0" smtClean="0"/>
              <a:t>-ı </a:t>
            </a:r>
            <a:r>
              <a:rPr lang="tr-TR" sz="2000" dirty="0"/>
              <a:t>Ali 'sin</a:t>
            </a:r>
            <a:r>
              <a:rPr lang="tr-TR" sz="2000" dirty="0" smtClean="0"/>
              <a:t>,</a:t>
            </a:r>
          </a:p>
          <a:p>
            <a:pPr marL="0" indent="0">
              <a:buNone/>
            </a:pPr>
            <a:r>
              <a:rPr lang="tr-TR" sz="2000" dirty="0" smtClean="0"/>
              <a:t>	Müminlerin </a:t>
            </a:r>
            <a:r>
              <a:rPr lang="tr-TR" sz="2000" dirty="0"/>
              <a:t>kanadısın kolusun</a:t>
            </a:r>
            <a:r>
              <a:rPr lang="tr-TR" sz="2000" dirty="0" smtClean="0"/>
              <a:t>,</a:t>
            </a:r>
          </a:p>
          <a:p>
            <a:pPr marL="0" indent="0">
              <a:buNone/>
            </a:pPr>
            <a:r>
              <a:rPr lang="tr-TR" sz="2000" dirty="0" smtClean="0"/>
              <a:t>	Pirim </a:t>
            </a:r>
            <a:r>
              <a:rPr lang="tr-TR" sz="2000" dirty="0"/>
              <a:t>Hünkar Hacı Bektaş Veli' sin</a:t>
            </a:r>
            <a:r>
              <a:rPr lang="tr-TR" sz="2000" dirty="0" smtClean="0"/>
              <a:t>,</a:t>
            </a:r>
          </a:p>
          <a:p>
            <a:pPr marL="0" indent="0">
              <a:buNone/>
            </a:pPr>
            <a:r>
              <a:rPr lang="tr-TR" sz="2000" dirty="0" smtClean="0"/>
              <a:t>	Cansız </a:t>
            </a:r>
            <a:r>
              <a:rPr lang="tr-TR" sz="2000" dirty="0"/>
              <a:t>duvarları yürüten medet.(</a:t>
            </a:r>
            <a:r>
              <a:rPr lang="tr-TR" sz="2000" dirty="0" err="1"/>
              <a:t>Gölpinarli-Boratav</a:t>
            </a:r>
            <a:r>
              <a:rPr lang="tr-TR" sz="2000" dirty="0"/>
              <a:t>, 1991:98-99</a:t>
            </a:r>
            <a:r>
              <a:rPr lang="tr-TR" sz="2000" dirty="0" smtClean="0"/>
              <a:t>)</a:t>
            </a:r>
          </a:p>
        </p:txBody>
      </p:sp>
    </p:spTree>
    <p:extLst>
      <p:ext uri="{BB962C8B-B14F-4D97-AF65-F5344CB8AC3E}">
        <p14:creationId xmlns:p14="http://schemas.microsoft.com/office/powerpoint/2010/main" val="429346569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99392"/>
            <a:ext cx="8229600" cy="792088"/>
          </a:xfrm>
        </p:spPr>
        <p:txBody>
          <a:bodyPr/>
          <a:lstStyle/>
          <a:p>
            <a:r>
              <a:rPr lang="tr-TR" b="1" dirty="0">
                <a:solidFill>
                  <a:prstClr val="black"/>
                </a:solidFill>
              </a:rPr>
              <a:t>d. Havada Uçma (</a:t>
            </a:r>
            <a:r>
              <a:rPr lang="tr-TR" b="1" dirty="0" err="1">
                <a:solidFill>
                  <a:prstClr val="black"/>
                </a:solidFill>
              </a:rPr>
              <a:t>Levitation</a:t>
            </a:r>
            <a:r>
              <a:rPr lang="tr-TR" b="1" dirty="0">
                <a:solidFill>
                  <a:prstClr val="black"/>
                </a:solidFill>
              </a:rPr>
              <a:t>)</a:t>
            </a:r>
            <a:endParaRPr lang="tr-TR" b="1" dirty="0"/>
          </a:p>
        </p:txBody>
      </p:sp>
      <p:sp>
        <p:nvSpPr>
          <p:cNvPr id="3" name="İçerik Yer Tutucusu 2"/>
          <p:cNvSpPr>
            <a:spLocks noGrp="1"/>
          </p:cNvSpPr>
          <p:nvPr>
            <p:ph idx="1"/>
          </p:nvPr>
        </p:nvSpPr>
        <p:spPr>
          <a:xfrm>
            <a:off x="0" y="692696"/>
            <a:ext cx="9036496" cy="6165304"/>
          </a:xfrm>
        </p:spPr>
        <p:txBody>
          <a:bodyPr>
            <a:normAutofit/>
          </a:bodyPr>
          <a:lstStyle/>
          <a:p>
            <a:pPr marL="0" lvl="0" indent="0" algn="just">
              <a:lnSpc>
                <a:spcPct val="150000"/>
              </a:lnSpc>
              <a:spcBef>
                <a:spcPts val="0"/>
              </a:spcBef>
              <a:buNone/>
            </a:pPr>
            <a:r>
              <a:rPr lang="tr-TR" sz="2200" dirty="0" smtClean="0">
                <a:solidFill>
                  <a:prstClr val="black"/>
                </a:solidFill>
              </a:rPr>
              <a:t>	Bu </a:t>
            </a:r>
            <a:r>
              <a:rPr lang="tr-TR" sz="2200" dirty="0">
                <a:solidFill>
                  <a:prstClr val="black"/>
                </a:solidFill>
              </a:rPr>
              <a:t>motife ilişkin </a:t>
            </a:r>
            <a:r>
              <a:rPr lang="tr-TR" sz="2200" dirty="0" smtClean="0">
                <a:solidFill>
                  <a:prstClr val="black"/>
                </a:solidFill>
              </a:rPr>
              <a:t>yalnızca </a:t>
            </a:r>
            <a:r>
              <a:rPr lang="tr-TR" sz="2200" dirty="0">
                <a:solidFill>
                  <a:prstClr val="black"/>
                </a:solidFill>
              </a:rPr>
              <a:t>iki menkıbe bulunmaktadır. Bunların </a:t>
            </a:r>
            <a:r>
              <a:rPr lang="tr-TR" sz="2200" dirty="0" smtClean="0">
                <a:solidFill>
                  <a:prstClr val="black"/>
                </a:solidFill>
              </a:rPr>
              <a:t>ikisi de </a:t>
            </a:r>
            <a:r>
              <a:rPr lang="tr-TR" sz="2200" dirty="0" err="1">
                <a:solidFill>
                  <a:prstClr val="black"/>
                </a:solidFill>
              </a:rPr>
              <a:t>Vilayetname</a:t>
            </a:r>
            <a:r>
              <a:rPr lang="tr-TR" sz="2200" dirty="0">
                <a:solidFill>
                  <a:prstClr val="black"/>
                </a:solidFill>
              </a:rPr>
              <a:t>-i Sultan </a:t>
            </a:r>
            <a:r>
              <a:rPr lang="tr-TR" sz="2200" dirty="0" err="1" smtClean="0">
                <a:solidFill>
                  <a:prstClr val="black"/>
                </a:solidFill>
              </a:rPr>
              <a:t>Şucauddin</a:t>
            </a:r>
            <a:r>
              <a:rPr lang="tr-TR" sz="2200" dirty="0">
                <a:solidFill>
                  <a:prstClr val="black"/>
                </a:solidFill>
              </a:rPr>
              <a:t>' dedir. Bu </a:t>
            </a:r>
            <a:r>
              <a:rPr lang="tr-TR" sz="2200" dirty="0" smtClean="0">
                <a:solidFill>
                  <a:prstClr val="black"/>
                </a:solidFill>
              </a:rPr>
              <a:t>menkıbelerden </a:t>
            </a:r>
            <a:r>
              <a:rPr lang="tr-TR" sz="2200" dirty="0">
                <a:solidFill>
                  <a:prstClr val="black"/>
                </a:solidFill>
              </a:rPr>
              <a:t>ilkine </a:t>
            </a:r>
            <a:r>
              <a:rPr lang="tr-TR" sz="2200" dirty="0" smtClean="0">
                <a:solidFill>
                  <a:prstClr val="black"/>
                </a:solidFill>
              </a:rPr>
              <a:t>göre sultan </a:t>
            </a:r>
            <a:r>
              <a:rPr lang="tr-TR" sz="2200" dirty="0">
                <a:solidFill>
                  <a:prstClr val="black"/>
                </a:solidFill>
              </a:rPr>
              <a:t>bir gün müritleriyle otururken aniden vecde gelip herkesin </a:t>
            </a:r>
            <a:r>
              <a:rPr lang="tr-TR" sz="2200" dirty="0" smtClean="0">
                <a:solidFill>
                  <a:prstClr val="black"/>
                </a:solidFill>
              </a:rPr>
              <a:t>gözü önünde </a:t>
            </a:r>
            <a:r>
              <a:rPr lang="tr-TR" sz="2200" dirty="0">
                <a:solidFill>
                  <a:prstClr val="black"/>
                </a:solidFill>
              </a:rPr>
              <a:t>yerden yükselmiş ve bulutların üstünde bir süre uçtuktan sonra </a:t>
            </a:r>
            <a:r>
              <a:rPr lang="tr-TR" sz="2200" dirty="0" smtClean="0">
                <a:solidFill>
                  <a:prstClr val="black"/>
                </a:solidFill>
              </a:rPr>
              <a:t>tekrar yere </a:t>
            </a:r>
            <a:r>
              <a:rPr lang="tr-TR" sz="2200" dirty="0">
                <a:solidFill>
                  <a:prstClr val="black"/>
                </a:solidFill>
              </a:rPr>
              <a:t>inmiştir. ikinci menkıbede ise Sultan </a:t>
            </a:r>
            <a:r>
              <a:rPr lang="tr-TR" sz="2200" dirty="0" err="1">
                <a:solidFill>
                  <a:prstClr val="black"/>
                </a:solidFill>
              </a:rPr>
              <a:t>Şucauddin</a:t>
            </a:r>
            <a:r>
              <a:rPr lang="tr-TR" sz="2200" dirty="0">
                <a:solidFill>
                  <a:prstClr val="black"/>
                </a:solidFill>
              </a:rPr>
              <a:t> kendisine bir </a:t>
            </a:r>
            <a:r>
              <a:rPr lang="tr-TR" sz="2200" dirty="0" smtClean="0">
                <a:solidFill>
                  <a:prstClr val="black"/>
                </a:solidFill>
              </a:rPr>
              <a:t>koyun vermeyi </a:t>
            </a:r>
            <a:r>
              <a:rPr lang="tr-TR" sz="2200" dirty="0">
                <a:solidFill>
                  <a:prstClr val="black"/>
                </a:solidFill>
              </a:rPr>
              <a:t>reddeden sürü sahibine </a:t>
            </a:r>
            <a:r>
              <a:rPr lang="tr-TR" sz="2200" dirty="0" smtClean="0">
                <a:solidFill>
                  <a:prstClr val="black"/>
                </a:solidFill>
              </a:rPr>
              <a:t>kızarak </a:t>
            </a:r>
            <a:r>
              <a:rPr lang="tr-TR" sz="2200" dirty="0">
                <a:solidFill>
                  <a:prstClr val="black"/>
                </a:solidFill>
              </a:rPr>
              <a:t>havalanıp uçmuş ve </a:t>
            </a:r>
            <a:r>
              <a:rPr lang="tr-TR" sz="2200" dirty="0" smtClean="0">
                <a:solidFill>
                  <a:prstClr val="black"/>
                </a:solidFill>
              </a:rPr>
              <a:t>bulutlara yükselmiştir </a:t>
            </a:r>
            <a:r>
              <a:rPr lang="tr-TR" sz="2200" dirty="0">
                <a:solidFill>
                  <a:prstClr val="black"/>
                </a:solidFill>
              </a:rPr>
              <a:t>(Ocak, 1983:180</a:t>
            </a:r>
            <a:r>
              <a:rPr lang="tr-TR" sz="2200" dirty="0" smtClean="0">
                <a:solidFill>
                  <a:prstClr val="black"/>
                </a:solidFill>
              </a:rPr>
              <a:t>).</a:t>
            </a:r>
          </a:p>
          <a:p>
            <a:pPr marL="0" lvl="0" indent="0" algn="just">
              <a:lnSpc>
                <a:spcPct val="150000"/>
              </a:lnSpc>
              <a:spcBef>
                <a:spcPts val="0"/>
              </a:spcBef>
              <a:buNone/>
            </a:pPr>
            <a:r>
              <a:rPr lang="tr-TR" sz="2200" dirty="0">
                <a:solidFill>
                  <a:prstClr val="black"/>
                </a:solidFill>
              </a:rPr>
              <a:t>	</a:t>
            </a:r>
            <a:r>
              <a:rPr lang="tr-TR" sz="2200" dirty="0" smtClean="0">
                <a:solidFill>
                  <a:prstClr val="black"/>
                </a:solidFill>
              </a:rPr>
              <a:t>Bu </a:t>
            </a:r>
            <a:r>
              <a:rPr lang="tr-TR" sz="2200" dirty="0">
                <a:solidFill>
                  <a:prstClr val="black"/>
                </a:solidFill>
              </a:rPr>
              <a:t>motiflere hem </a:t>
            </a:r>
            <a:r>
              <a:rPr lang="tr-TR" sz="2200" dirty="0" smtClean="0">
                <a:solidFill>
                  <a:prstClr val="black"/>
                </a:solidFill>
              </a:rPr>
              <a:t>Budizm </a:t>
            </a:r>
            <a:r>
              <a:rPr lang="tr-TR" sz="2200" dirty="0">
                <a:solidFill>
                  <a:prstClr val="black"/>
                </a:solidFill>
              </a:rPr>
              <a:t>hem de Şamanizm </a:t>
            </a:r>
            <a:r>
              <a:rPr lang="tr-TR" sz="2200" dirty="0" smtClean="0">
                <a:solidFill>
                  <a:prstClr val="black"/>
                </a:solidFill>
              </a:rPr>
              <a:t>inancında rastlamaktayız</a:t>
            </a:r>
            <a:r>
              <a:rPr lang="tr-TR" sz="2200" dirty="0">
                <a:solidFill>
                  <a:prstClr val="black"/>
                </a:solidFill>
              </a:rPr>
              <a:t>. Fakat "havada uçma" özellikle Budizm inancında </a:t>
            </a:r>
            <a:r>
              <a:rPr lang="tr-TR" sz="2200" dirty="0" smtClean="0">
                <a:solidFill>
                  <a:prstClr val="black"/>
                </a:solidFill>
              </a:rPr>
              <a:t>görülen mistik </a:t>
            </a:r>
            <a:r>
              <a:rPr lang="tr-TR" sz="2200" dirty="0">
                <a:solidFill>
                  <a:prstClr val="black"/>
                </a:solidFill>
              </a:rPr>
              <a:t>yöntemlerden biridir</a:t>
            </a:r>
            <a:r>
              <a:rPr lang="tr-TR" sz="2200" dirty="0" smtClean="0">
                <a:solidFill>
                  <a:prstClr val="black"/>
                </a:solidFill>
              </a:rPr>
              <a:t>.</a:t>
            </a:r>
          </a:p>
          <a:p>
            <a:endParaRPr lang="tr-TR" dirty="0"/>
          </a:p>
        </p:txBody>
      </p:sp>
    </p:spTree>
    <p:extLst>
      <p:ext uri="{BB962C8B-B14F-4D97-AF65-F5344CB8AC3E}">
        <p14:creationId xmlns:p14="http://schemas.microsoft.com/office/powerpoint/2010/main" val="384717542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43408"/>
            <a:ext cx="8229600" cy="1152128"/>
          </a:xfrm>
        </p:spPr>
        <p:txBody>
          <a:bodyPr>
            <a:normAutofit/>
          </a:bodyPr>
          <a:lstStyle/>
          <a:p>
            <a:r>
              <a:rPr lang="tr-TR" sz="3200" b="1" dirty="0">
                <a:solidFill>
                  <a:prstClr val="black"/>
                </a:solidFill>
              </a:rPr>
              <a:t>5. </a:t>
            </a:r>
            <a:r>
              <a:rPr lang="tr-TR" sz="3200" b="1" dirty="0" err="1" smtClean="0">
                <a:solidFill>
                  <a:prstClr val="black"/>
                </a:solidFill>
              </a:rPr>
              <a:t>Zerdüştilik</a:t>
            </a:r>
            <a:endParaRPr lang="tr-TR" sz="3200" b="1" dirty="0"/>
          </a:p>
        </p:txBody>
      </p:sp>
      <p:sp>
        <p:nvSpPr>
          <p:cNvPr id="3" name="İçerik Yer Tutucusu 2"/>
          <p:cNvSpPr>
            <a:spLocks noGrp="1"/>
          </p:cNvSpPr>
          <p:nvPr>
            <p:ph idx="1"/>
          </p:nvPr>
        </p:nvSpPr>
        <p:spPr>
          <a:xfrm>
            <a:off x="0" y="692696"/>
            <a:ext cx="9144000" cy="6336704"/>
          </a:xfrm>
        </p:spPr>
        <p:txBody>
          <a:bodyPr>
            <a:normAutofit/>
          </a:bodyPr>
          <a:lstStyle/>
          <a:p>
            <a:pPr marL="0" lvl="0" indent="0" algn="just">
              <a:lnSpc>
                <a:spcPct val="170000"/>
              </a:lnSpc>
              <a:spcBef>
                <a:spcPts val="0"/>
              </a:spcBef>
              <a:buNone/>
            </a:pPr>
            <a:r>
              <a:rPr lang="tr-TR" sz="2000" dirty="0" smtClean="0">
                <a:solidFill>
                  <a:prstClr val="black"/>
                </a:solidFill>
              </a:rPr>
              <a:t>	Zerdüşt (</a:t>
            </a:r>
            <a:r>
              <a:rPr lang="tr-TR" sz="2000" dirty="0">
                <a:solidFill>
                  <a:prstClr val="black"/>
                </a:solidFill>
              </a:rPr>
              <a:t>M.Ö. 628-551) </a:t>
            </a:r>
            <a:r>
              <a:rPr lang="tr-TR" sz="2000" dirty="0" smtClean="0">
                <a:solidFill>
                  <a:prstClr val="black"/>
                </a:solidFill>
              </a:rPr>
              <a:t>tarafından </a:t>
            </a:r>
            <a:r>
              <a:rPr lang="tr-TR" sz="2000" dirty="0">
                <a:solidFill>
                  <a:prstClr val="black"/>
                </a:solidFill>
              </a:rPr>
              <a:t>kurulmuş olan Zerdüştlük </a:t>
            </a:r>
            <a:r>
              <a:rPr lang="tr-TR" sz="2000" dirty="0" err="1" smtClean="0">
                <a:solidFill>
                  <a:prstClr val="black"/>
                </a:solidFill>
              </a:rPr>
              <a:t>Iran‘ın</a:t>
            </a:r>
            <a:r>
              <a:rPr lang="tr-TR" sz="2000" dirty="0" smtClean="0">
                <a:solidFill>
                  <a:prstClr val="black"/>
                </a:solidFill>
              </a:rPr>
              <a:t> dini </a:t>
            </a:r>
            <a:r>
              <a:rPr lang="tr-TR" sz="2000" dirty="0">
                <a:solidFill>
                  <a:prstClr val="black"/>
                </a:solidFill>
              </a:rPr>
              <a:t>olmuştur. Bu dinin kültürel geçiş alanı üzerinde bulunan </a:t>
            </a:r>
            <a:r>
              <a:rPr lang="tr-TR" sz="2000" dirty="0" smtClean="0">
                <a:solidFill>
                  <a:prstClr val="black"/>
                </a:solidFill>
              </a:rPr>
              <a:t>Türk ülkeleri </a:t>
            </a:r>
            <a:r>
              <a:rPr lang="tr-TR" sz="2000" dirty="0">
                <a:solidFill>
                  <a:prstClr val="black"/>
                </a:solidFill>
              </a:rPr>
              <a:t>de etkili olduğunu söylemek mümkündür (</a:t>
            </a:r>
            <a:r>
              <a:rPr lang="tr-TR" sz="2000" dirty="0" err="1">
                <a:solidFill>
                  <a:prstClr val="black"/>
                </a:solidFill>
              </a:rPr>
              <a:t>Barthold</a:t>
            </a:r>
            <a:r>
              <a:rPr lang="tr-TR" sz="2000" dirty="0">
                <a:solidFill>
                  <a:prstClr val="black"/>
                </a:solidFill>
              </a:rPr>
              <a:t>, 1981:233).1 .</a:t>
            </a:r>
          </a:p>
          <a:p>
            <a:pPr marL="0" indent="0" algn="just">
              <a:lnSpc>
                <a:spcPct val="170000"/>
              </a:lnSpc>
              <a:spcBef>
                <a:spcPts val="0"/>
              </a:spcBef>
              <a:buNone/>
            </a:pPr>
            <a:r>
              <a:rPr lang="tr-TR" sz="2000" dirty="0" smtClean="0"/>
              <a:t>	Türklerle </a:t>
            </a:r>
            <a:r>
              <a:rPr lang="tr-TR" sz="2000" dirty="0"/>
              <a:t>İ</a:t>
            </a:r>
            <a:r>
              <a:rPr lang="tr-TR" sz="2000" dirty="0" smtClean="0"/>
              <a:t>ranlılar </a:t>
            </a:r>
            <a:r>
              <a:rPr lang="tr-TR" sz="2000" dirty="0"/>
              <a:t>arasındaki ilişkilerin kesin başlangıç tarihini </a:t>
            </a:r>
            <a:r>
              <a:rPr lang="tr-TR" sz="2000" dirty="0" smtClean="0"/>
              <a:t>tespit etmek </a:t>
            </a:r>
            <a:r>
              <a:rPr lang="tr-TR" sz="2000" dirty="0"/>
              <a:t>güçtür, ancak bu iki toplumun asırlarca iç içe yaşadığı </a:t>
            </a:r>
            <a:r>
              <a:rPr lang="tr-TR" sz="2000" dirty="0" smtClean="0"/>
              <a:t>bilinmektedir. Bu </a:t>
            </a:r>
            <a:r>
              <a:rPr lang="tr-TR" sz="2000" dirty="0"/>
              <a:t>ilişkiler </a:t>
            </a:r>
            <a:r>
              <a:rPr lang="tr-TR" sz="2000" dirty="0" smtClean="0"/>
              <a:t>Iranlalar </a:t>
            </a:r>
            <a:r>
              <a:rPr lang="tr-TR" sz="2000" dirty="0"/>
              <a:t>ile Türklerin Bizans'a karşı ittifak oluşturduğu </a:t>
            </a:r>
            <a:r>
              <a:rPr lang="tr-TR" sz="2000" dirty="0" smtClean="0"/>
              <a:t>bazı zamanlarda </a:t>
            </a:r>
            <a:r>
              <a:rPr lang="tr-TR" sz="2000" dirty="0"/>
              <a:t>dostaneyken, ittifakın bozulduğu zamanlarda özellikle </a:t>
            </a:r>
            <a:r>
              <a:rPr lang="tr-TR" sz="2000" dirty="0" smtClean="0"/>
              <a:t>Bizans-Iran </a:t>
            </a:r>
            <a:r>
              <a:rPr lang="tr-TR" sz="2000" dirty="0"/>
              <a:t>mücadeleleri sırasında Türklerin Hazar Denizi kıyılarına </a:t>
            </a:r>
            <a:r>
              <a:rPr lang="tr-TR" sz="2000" dirty="0" smtClean="0"/>
              <a:t>kadar sarktıkları </a:t>
            </a:r>
            <a:r>
              <a:rPr lang="tr-TR" sz="2000" dirty="0"/>
              <a:t>görülmüştür. Bütün bu dostça ve düşmanca ilişkiler </a:t>
            </a:r>
            <a:r>
              <a:rPr lang="tr-TR" sz="2000" dirty="0" smtClean="0"/>
              <a:t>sonucunda açık </a:t>
            </a:r>
            <a:r>
              <a:rPr lang="tr-TR" sz="2000" dirty="0"/>
              <a:t>olan bir şey varsa, o da iki </a:t>
            </a:r>
            <a:r>
              <a:rPr lang="tr-TR" sz="2000" dirty="0" smtClean="0"/>
              <a:t>tarafın </a:t>
            </a:r>
            <a:r>
              <a:rPr lang="tr-TR" sz="2000" dirty="0"/>
              <a:t>sıkı bir kültürel alışveriş </a:t>
            </a:r>
            <a:r>
              <a:rPr lang="tr-TR" sz="2000" dirty="0" smtClean="0"/>
              <a:t>içine girdiğidir. </a:t>
            </a:r>
            <a:r>
              <a:rPr lang="tr-TR" sz="2000" dirty="0"/>
              <a:t>Türk-Iran ilişkilerinin bu şekilde yoğunlaşmasıyla Iran </a:t>
            </a:r>
            <a:r>
              <a:rPr lang="tr-TR" sz="2000" dirty="0" smtClean="0"/>
              <a:t>etkisinin özellikle </a:t>
            </a:r>
            <a:r>
              <a:rPr lang="tr-TR" sz="2000" dirty="0"/>
              <a:t>Göktürkler devrinde </a:t>
            </a:r>
            <a:r>
              <a:rPr lang="tr-TR" sz="2000" dirty="0" smtClean="0"/>
              <a:t>arttığı </a:t>
            </a:r>
            <a:r>
              <a:rPr lang="tr-TR" sz="2000" dirty="0"/>
              <a:t>görülür. </a:t>
            </a:r>
          </a:p>
        </p:txBody>
      </p:sp>
    </p:spTree>
    <p:extLst>
      <p:ext uri="{BB962C8B-B14F-4D97-AF65-F5344CB8AC3E}">
        <p14:creationId xmlns:p14="http://schemas.microsoft.com/office/powerpoint/2010/main" val="45996188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243408"/>
            <a:ext cx="9144000" cy="7200800"/>
          </a:xfrm>
        </p:spPr>
        <p:txBody>
          <a:bodyPr>
            <a:noAutofit/>
          </a:bodyPr>
          <a:lstStyle/>
          <a:p>
            <a:pPr marL="0" lvl="0" indent="0" algn="just">
              <a:lnSpc>
                <a:spcPct val="150000"/>
              </a:lnSpc>
              <a:spcBef>
                <a:spcPts val="0"/>
              </a:spcBef>
              <a:buNone/>
            </a:pPr>
            <a:r>
              <a:rPr lang="tr-TR" sz="2200" dirty="0" smtClean="0">
                <a:solidFill>
                  <a:prstClr val="black"/>
                </a:solidFill>
              </a:rPr>
              <a:t>	</a:t>
            </a:r>
            <a:r>
              <a:rPr lang="tr-TR" sz="2200" dirty="0" err="1" smtClean="0">
                <a:solidFill>
                  <a:prstClr val="black"/>
                </a:solidFill>
              </a:rPr>
              <a:t>Sasanî</a:t>
            </a:r>
            <a:r>
              <a:rPr lang="tr-TR" sz="2200" dirty="0" smtClean="0">
                <a:solidFill>
                  <a:prstClr val="black"/>
                </a:solidFill>
              </a:rPr>
              <a:t> </a:t>
            </a:r>
            <a:r>
              <a:rPr lang="tr-TR" sz="2200" dirty="0" err="1" smtClean="0">
                <a:solidFill>
                  <a:prstClr val="black"/>
                </a:solidFill>
              </a:rPr>
              <a:t>Imparatorluğu'ndaki</a:t>
            </a:r>
            <a:r>
              <a:rPr lang="tr-TR" sz="2200" dirty="0" smtClean="0">
                <a:solidFill>
                  <a:prstClr val="black"/>
                </a:solidFill>
              </a:rPr>
              <a:t> dinî </a:t>
            </a:r>
            <a:r>
              <a:rPr lang="tr-TR" sz="2200" dirty="0">
                <a:solidFill>
                  <a:prstClr val="black"/>
                </a:solidFill>
              </a:rPr>
              <a:t>mücadeleler sırasında Iran' da barınamayan </a:t>
            </a:r>
            <a:r>
              <a:rPr lang="tr-TR" sz="2200" dirty="0" smtClean="0">
                <a:solidFill>
                  <a:prstClr val="black"/>
                </a:solidFill>
              </a:rPr>
              <a:t>Zerdüştlük </a:t>
            </a:r>
            <a:r>
              <a:rPr lang="tr-TR" sz="2200" dirty="0">
                <a:solidFill>
                  <a:prstClr val="black"/>
                </a:solidFill>
              </a:rPr>
              <a:t>ve </a:t>
            </a:r>
            <a:r>
              <a:rPr lang="tr-TR" sz="2200" dirty="0" smtClean="0">
                <a:solidFill>
                  <a:prstClr val="black"/>
                </a:solidFill>
              </a:rPr>
              <a:t>Manihaizm gibi </a:t>
            </a:r>
            <a:r>
              <a:rPr lang="tr-TR" sz="2200" dirty="0">
                <a:solidFill>
                  <a:prstClr val="black"/>
                </a:solidFill>
              </a:rPr>
              <a:t>çeşitli Iran dinlerinin mensupları Iran-Çin kervan yolları vasıtasıyla </a:t>
            </a:r>
            <a:r>
              <a:rPr lang="tr-TR" sz="2200" dirty="0" smtClean="0">
                <a:solidFill>
                  <a:prstClr val="black"/>
                </a:solidFill>
              </a:rPr>
              <a:t>Orta Asya </a:t>
            </a:r>
            <a:r>
              <a:rPr lang="tr-TR" sz="2200" dirty="0">
                <a:solidFill>
                  <a:prstClr val="black"/>
                </a:solidFill>
              </a:rPr>
              <a:t>ve Türk topluluklarının bulunduğu memleketlere sığınarak </a:t>
            </a:r>
            <a:r>
              <a:rPr lang="tr-TR" sz="2200" dirty="0" smtClean="0">
                <a:solidFill>
                  <a:prstClr val="black"/>
                </a:solidFill>
              </a:rPr>
              <a:t>kendi inançlarını </a:t>
            </a:r>
            <a:r>
              <a:rPr lang="tr-TR" sz="2200" dirty="0">
                <a:solidFill>
                  <a:prstClr val="black"/>
                </a:solidFill>
              </a:rPr>
              <a:t>yayma imkânı bulmuşlardır (Oymak, 2002, C. 3:376</a:t>
            </a:r>
            <a:r>
              <a:rPr lang="tr-TR" sz="2200" dirty="0" smtClean="0">
                <a:solidFill>
                  <a:prstClr val="black"/>
                </a:solidFill>
              </a:rPr>
              <a:t>).</a:t>
            </a:r>
          </a:p>
          <a:p>
            <a:pPr marL="0" lvl="0" indent="0" algn="just">
              <a:lnSpc>
                <a:spcPct val="150000"/>
              </a:lnSpc>
              <a:spcBef>
                <a:spcPts val="0"/>
              </a:spcBef>
              <a:buNone/>
            </a:pPr>
            <a:r>
              <a:rPr lang="tr-TR" sz="2200" dirty="0">
                <a:solidFill>
                  <a:prstClr val="black"/>
                </a:solidFill>
              </a:rPr>
              <a:t>	</a:t>
            </a:r>
            <a:r>
              <a:rPr lang="tr-TR" sz="2200" dirty="0" smtClean="0">
                <a:solidFill>
                  <a:prstClr val="black"/>
                </a:solidFill>
              </a:rPr>
              <a:t>Türkistan'da </a:t>
            </a:r>
            <a:r>
              <a:rPr lang="tr-TR" sz="2200" dirty="0">
                <a:solidFill>
                  <a:prstClr val="black"/>
                </a:solidFill>
              </a:rPr>
              <a:t>yayılmış olan </a:t>
            </a:r>
            <a:r>
              <a:rPr lang="tr-TR" sz="2200" dirty="0" err="1">
                <a:solidFill>
                  <a:prstClr val="black"/>
                </a:solidFill>
              </a:rPr>
              <a:t>Zerdüştilik</a:t>
            </a:r>
            <a:r>
              <a:rPr lang="tr-TR" sz="2200" dirty="0">
                <a:solidFill>
                  <a:prstClr val="black"/>
                </a:solidFill>
              </a:rPr>
              <a:t>, Orta Asya Türk kültür </a:t>
            </a:r>
            <a:r>
              <a:rPr lang="tr-TR" sz="2200" dirty="0" smtClean="0">
                <a:solidFill>
                  <a:prstClr val="black"/>
                </a:solidFill>
              </a:rPr>
              <a:t>ve sanatı </a:t>
            </a:r>
            <a:r>
              <a:rPr lang="tr-TR" sz="2200" dirty="0">
                <a:solidFill>
                  <a:prstClr val="black"/>
                </a:solidFill>
              </a:rPr>
              <a:t>üzerinde de etkili oldu. Göktürkler kendi tanrılarını </a:t>
            </a:r>
            <a:r>
              <a:rPr lang="tr-TR" sz="2200" dirty="0" smtClean="0">
                <a:solidFill>
                  <a:prstClr val="black"/>
                </a:solidFill>
              </a:rPr>
              <a:t>İran resim geleneğine </a:t>
            </a:r>
            <a:r>
              <a:rPr lang="tr-TR" sz="2200" dirty="0">
                <a:solidFill>
                  <a:prstClr val="black"/>
                </a:solidFill>
              </a:rPr>
              <a:t>göre resmetmekteydiler (Ogel,1984:234). </a:t>
            </a:r>
            <a:endParaRPr lang="tr-TR" sz="2200" dirty="0" smtClean="0">
              <a:solidFill>
                <a:prstClr val="black"/>
              </a:solidFill>
            </a:endParaRPr>
          </a:p>
          <a:p>
            <a:pPr marL="0" lvl="0" indent="0" algn="just">
              <a:lnSpc>
                <a:spcPct val="150000"/>
              </a:lnSpc>
              <a:spcBef>
                <a:spcPts val="0"/>
              </a:spcBef>
              <a:buNone/>
            </a:pPr>
            <a:r>
              <a:rPr lang="tr-TR" sz="2200" dirty="0">
                <a:solidFill>
                  <a:prstClr val="black"/>
                </a:solidFill>
              </a:rPr>
              <a:t>	</a:t>
            </a:r>
            <a:r>
              <a:rPr lang="tr-TR" sz="2200" dirty="0" smtClean="0">
                <a:solidFill>
                  <a:prstClr val="black"/>
                </a:solidFill>
              </a:rPr>
              <a:t>Çin </a:t>
            </a:r>
            <a:r>
              <a:rPr lang="tr-TR" sz="2200" dirty="0">
                <a:solidFill>
                  <a:prstClr val="black"/>
                </a:solidFill>
              </a:rPr>
              <a:t>motifi olan cennetkuşu, </a:t>
            </a:r>
            <a:r>
              <a:rPr lang="tr-TR" sz="2200" dirty="0" smtClean="0">
                <a:solidFill>
                  <a:prstClr val="black"/>
                </a:solidFill>
              </a:rPr>
              <a:t>Zerdüştlüğe </a:t>
            </a:r>
            <a:r>
              <a:rPr lang="tr-TR" sz="2200" dirty="0">
                <a:solidFill>
                  <a:prstClr val="black"/>
                </a:solidFill>
              </a:rPr>
              <a:t>geçti ve onun en önemli sembollerinden biri oldu. </a:t>
            </a:r>
            <a:r>
              <a:rPr lang="tr-TR" sz="2200" dirty="0" smtClean="0">
                <a:solidFill>
                  <a:prstClr val="black"/>
                </a:solidFill>
              </a:rPr>
              <a:t>Horoz ve </a:t>
            </a:r>
            <a:r>
              <a:rPr lang="tr-TR" sz="2200" dirty="0">
                <a:solidFill>
                  <a:prstClr val="black"/>
                </a:solidFill>
              </a:rPr>
              <a:t>cennet kuşu</a:t>
            </a:r>
            <a:r>
              <a:rPr lang="tr-TR" sz="2200" dirty="0" smtClean="0">
                <a:solidFill>
                  <a:prstClr val="black"/>
                </a:solidFill>
              </a:rPr>
              <a:t>, ateş </a:t>
            </a:r>
            <a:r>
              <a:rPr lang="tr-TR" sz="2200" dirty="0">
                <a:solidFill>
                  <a:prstClr val="black"/>
                </a:solidFill>
              </a:rPr>
              <a:t>ve güneşin sembolüdür (Ogel,1984:192</a:t>
            </a:r>
            <a:r>
              <a:rPr lang="tr-TR" sz="2200" dirty="0" smtClean="0">
                <a:solidFill>
                  <a:prstClr val="black"/>
                </a:solidFill>
              </a:rPr>
              <a:t>).</a:t>
            </a:r>
            <a:endParaRPr lang="tr-TR" sz="2200" dirty="0">
              <a:solidFill>
                <a:prstClr val="black"/>
              </a:solidFill>
            </a:endParaRPr>
          </a:p>
          <a:p>
            <a:pPr marL="0" indent="0" algn="just">
              <a:lnSpc>
                <a:spcPct val="150000"/>
              </a:lnSpc>
              <a:spcBef>
                <a:spcPts val="0"/>
              </a:spcBef>
              <a:buNone/>
            </a:pPr>
            <a:r>
              <a:rPr lang="tr-TR" sz="2200" dirty="0" smtClean="0"/>
              <a:t>	</a:t>
            </a:r>
            <a:r>
              <a:rPr lang="tr-TR" sz="2200" dirty="0" err="1" smtClean="0"/>
              <a:t>Zerdüştîlikteki</a:t>
            </a:r>
            <a:r>
              <a:rPr lang="tr-TR" sz="2200" dirty="0" smtClean="0"/>
              <a:t> </a:t>
            </a:r>
            <a:r>
              <a:rPr lang="tr-TR" sz="2200" dirty="0"/>
              <a:t>ateş kültü, </a:t>
            </a:r>
            <a:r>
              <a:rPr lang="tr-TR" sz="2200" dirty="0" smtClean="0"/>
              <a:t>İran </a:t>
            </a:r>
            <a:r>
              <a:rPr lang="tr-TR" sz="2200" dirty="0"/>
              <a:t>kültüründe tapınma objesi iken </a:t>
            </a:r>
            <a:r>
              <a:rPr lang="tr-TR" sz="2200" dirty="0" smtClean="0"/>
              <a:t>Türkler de ateş, </a:t>
            </a:r>
            <a:r>
              <a:rPr lang="tr-TR" sz="2200" dirty="0"/>
              <a:t>temizleme aracıdır. Horasan ve </a:t>
            </a:r>
            <a:r>
              <a:rPr lang="tr-TR" sz="2200" dirty="0" err="1"/>
              <a:t>Maveraünnehir</a:t>
            </a:r>
            <a:r>
              <a:rPr lang="tr-TR" sz="2200" dirty="0"/>
              <a:t> yöresi dışında </a:t>
            </a:r>
            <a:r>
              <a:rPr lang="tr-TR" sz="2200" dirty="0" smtClean="0"/>
              <a:t>Hazar kıyılarında </a:t>
            </a:r>
            <a:r>
              <a:rPr lang="tr-TR" sz="2200" dirty="0"/>
              <a:t>da </a:t>
            </a:r>
            <a:r>
              <a:rPr lang="tr-TR" sz="2200" dirty="0" err="1"/>
              <a:t>Zerdüştîliğe</a:t>
            </a:r>
            <a:r>
              <a:rPr lang="tr-TR" sz="2200" dirty="0"/>
              <a:t> giren Türkler bulunmaktaydı (</a:t>
            </a:r>
            <a:r>
              <a:rPr lang="tr-TR" sz="2200" dirty="0" err="1"/>
              <a:t>Barthold</a:t>
            </a:r>
            <a:r>
              <a:rPr lang="tr-TR" sz="2200" dirty="0"/>
              <a:t>, 1975:54</a:t>
            </a:r>
            <a:r>
              <a:rPr lang="tr-TR" sz="2200" dirty="0" smtClean="0"/>
              <a:t>).</a:t>
            </a:r>
          </a:p>
          <a:p>
            <a:pPr marL="0" indent="0" algn="just">
              <a:lnSpc>
                <a:spcPct val="170000"/>
              </a:lnSpc>
              <a:spcBef>
                <a:spcPts val="0"/>
              </a:spcBef>
              <a:buNone/>
            </a:pPr>
            <a:r>
              <a:rPr lang="tr-TR" sz="1600" dirty="0"/>
              <a:t>	</a:t>
            </a:r>
          </a:p>
        </p:txBody>
      </p:sp>
    </p:spTree>
    <p:extLst>
      <p:ext uri="{BB962C8B-B14F-4D97-AF65-F5344CB8AC3E}">
        <p14:creationId xmlns:p14="http://schemas.microsoft.com/office/powerpoint/2010/main" val="395537604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7029400"/>
          </a:xfrm>
        </p:spPr>
        <p:txBody>
          <a:bodyPr/>
          <a:lstStyle/>
          <a:p>
            <a:pPr marL="0" lvl="0" indent="0" algn="just">
              <a:lnSpc>
                <a:spcPct val="170000"/>
              </a:lnSpc>
              <a:spcBef>
                <a:spcPts val="0"/>
              </a:spcBef>
              <a:buNone/>
            </a:pPr>
            <a:r>
              <a:rPr lang="tr-TR" sz="2400" dirty="0" smtClean="0">
                <a:solidFill>
                  <a:prstClr val="black"/>
                </a:solidFill>
              </a:rPr>
              <a:t>	Kırgızlar, IX</a:t>
            </a:r>
            <a:r>
              <a:rPr lang="tr-TR" sz="2400" dirty="0">
                <a:solidFill>
                  <a:prstClr val="black"/>
                </a:solidFill>
              </a:rPr>
              <a:t>., X., XI. ve hatta XII. yüzyıl İslâm coğrafyacıları Kırgızlar, </a:t>
            </a:r>
            <a:r>
              <a:rPr lang="tr-TR" sz="2400" dirty="0" err="1">
                <a:solidFill>
                  <a:prstClr val="black"/>
                </a:solidFill>
              </a:rPr>
              <a:t>Kimekler</a:t>
            </a:r>
            <a:r>
              <a:rPr lang="tr-TR" sz="2400" dirty="0">
                <a:solidFill>
                  <a:prstClr val="black"/>
                </a:solidFill>
              </a:rPr>
              <a:t>, Macarlar ve benzeri Türk topluluklarında ateşe ibadet edildiğini, ölülerin yakıldığını haber vermektedirler. Başlangıçta Türklere ait kabirlerde yakılmış ceset izlerine rastlanamamışsa da sonraları içinde yakılmış cesetler bulunduğu kabirler ortaya çıkarılmıştır. Geleneksel Türk dininde tabiat kültü içerisinde ateş kültü de çok önemli bir yer tutmaktadır. Hatta Altaylı </a:t>
            </a:r>
            <a:r>
              <a:rPr lang="tr-TR" sz="2400" dirty="0" smtClean="0">
                <a:solidFill>
                  <a:prstClr val="black"/>
                </a:solidFill>
              </a:rPr>
              <a:t>Şamanist </a:t>
            </a:r>
            <a:r>
              <a:rPr lang="tr-TR" sz="2400" dirty="0">
                <a:solidFill>
                  <a:prstClr val="black"/>
                </a:solidFill>
              </a:rPr>
              <a:t>Türk boylarında ateş üzerine şöyle bir efsane vardır: </a:t>
            </a:r>
            <a:r>
              <a:rPr lang="tr-TR" sz="2400" dirty="0" smtClean="0">
                <a:solidFill>
                  <a:prstClr val="black"/>
                </a:solidFill>
              </a:rPr>
              <a:t>"İlk insanlar meyve </a:t>
            </a:r>
            <a:r>
              <a:rPr lang="tr-TR" sz="2400" dirty="0">
                <a:solidFill>
                  <a:prstClr val="black"/>
                </a:solidFill>
              </a:rPr>
              <a:t>ve otla beslenirken </a:t>
            </a:r>
            <a:r>
              <a:rPr lang="tr-TR" sz="2400" dirty="0" smtClean="0">
                <a:solidFill>
                  <a:prstClr val="black"/>
                </a:solidFill>
              </a:rPr>
              <a:t>Tanrı </a:t>
            </a:r>
            <a:r>
              <a:rPr lang="tr-TR" sz="2400" dirty="0">
                <a:solidFill>
                  <a:prstClr val="black"/>
                </a:solidFill>
              </a:rPr>
              <a:t>onlara et yemelerini emretmiş, </a:t>
            </a:r>
            <a:r>
              <a:rPr lang="tr-TR" sz="2400" dirty="0" smtClean="0">
                <a:solidFill>
                  <a:prstClr val="black"/>
                </a:solidFill>
              </a:rPr>
              <a:t>Ülgen de ilk </a:t>
            </a:r>
            <a:r>
              <a:rPr lang="tr-TR" sz="2400" dirty="0">
                <a:solidFill>
                  <a:prstClr val="black"/>
                </a:solidFill>
              </a:rPr>
              <a:t>defa insanlara ateş yakmayı öğretmiştir." (Oymak, 2002, C. 3:379).</a:t>
            </a:r>
          </a:p>
          <a:p>
            <a:endParaRPr lang="tr-TR" dirty="0"/>
          </a:p>
        </p:txBody>
      </p:sp>
    </p:spTree>
    <p:extLst>
      <p:ext uri="{BB962C8B-B14F-4D97-AF65-F5344CB8AC3E}">
        <p14:creationId xmlns:p14="http://schemas.microsoft.com/office/powerpoint/2010/main" val="660128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a:bodyPr>
          <a:lstStyle/>
          <a:p>
            <a:pPr marL="0" indent="0" algn="just">
              <a:lnSpc>
                <a:spcPct val="150000"/>
              </a:lnSpc>
              <a:spcBef>
                <a:spcPts val="0"/>
              </a:spcBef>
              <a:buNone/>
            </a:pPr>
            <a:r>
              <a:rPr lang="tr-TR" dirty="0" smtClean="0"/>
              <a:t>Türklerin İslamiyet’ten önceki inanç sistemleri hakkında bilgi veren kaynakları özellikleri bakımından üç guruba ayırabiliriz:</a:t>
            </a:r>
          </a:p>
          <a:p>
            <a:pPr marL="0" indent="0" algn="just">
              <a:lnSpc>
                <a:spcPct val="150000"/>
              </a:lnSpc>
              <a:spcBef>
                <a:spcPts val="0"/>
              </a:spcBef>
              <a:buNone/>
            </a:pPr>
            <a:r>
              <a:rPr lang="tr-TR" dirty="0">
                <a:solidFill>
                  <a:srgbClr val="FF0000"/>
                </a:solidFill>
              </a:rPr>
              <a:t>	</a:t>
            </a:r>
            <a:r>
              <a:rPr lang="tr-TR" dirty="0" smtClean="0">
                <a:solidFill>
                  <a:srgbClr val="FF0000"/>
                </a:solidFill>
              </a:rPr>
              <a:t>A) İslamiyet Öncesi Dönmede Yazılmış Olup İnançlarla İlgili Bilgi Veren Yabancı Kaynaklar</a:t>
            </a:r>
          </a:p>
          <a:p>
            <a:pPr marL="0" indent="0" algn="just">
              <a:lnSpc>
                <a:spcPct val="150000"/>
              </a:lnSpc>
              <a:spcBef>
                <a:spcPts val="0"/>
              </a:spcBef>
              <a:buNone/>
            </a:pPr>
            <a:r>
              <a:rPr lang="tr-TR" dirty="0">
                <a:solidFill>
                  <a:srgbClr val="FF0000"/>
                </a:solidFill>
              </a:rPr>
              <a:t>	</a:t>
            </a:r>
            <a:r>
              <a:rPr lang="tr-TR" dirty="0" smtClean="0">
                <a:solidFill>
                  <a:srgbClr val="FF0000"/>
                </a:solidFill>
              </a:rPr>
              <a:t>B) Son Zamanlarda İlgili Coğrafya Sahalarda Yapılan ve Daha Çok Folklorik Özellikler Gösteren Araştırmalar.</a:t>
            </a:r>
          </a:p>
          <a:p>
            <a:pPr marL="0" indent="0" algn="just">
              <a:lnSpc>
                <a:spcPct val="150000"/>
              </a:lnSpc>
              <a:spcBef>
                <a:spcPts val="0"/>
              </a:spcBef>
              <a:buNone/>
            </a:pPr>
            <a:r>
              <a:rPr lang="tr-TR" dirty="0">
                <a:solidFill>
                  <a:srgbClr val="FF0000"/>
                </a:solidFill>
              </a:rPr>
              <a:t>	</a:t>
            </a:r>
            <a:r>
              <a:rPr lang="tr-TR" dirty="0" smtClean="0">
                <a:solidFill>
                  <a:srgbClr val="FF0000"/>
                </a:solidFill>
              </a:rPr>
              <a:t>C) İnançları Yaşayanlar Tarafından Dolaylı veya Dolaysız Olarak Verilen Bilgilerin Bulunduğu Kaynaklar</a:t>
            </a:r>
            <a:endParaRPr lang="tr-TR" dirty="0">
              <a:solidFill>
                <a:srgbClr val="FF0000"/>
              </a:solidFill>
            </a:endParaRPr>
          </a:p>
        </p:txBody>
      </p:sp>
    </p:spTree>
    <p:extLst>
      <p:ext uri="{BB962C8B-B14F-4D97-AF65-F5344CB8AC3E}">
        <p14:creationId xmlns:p14="http://schemas.microsoft.com/office/powerpoint/2010/main" val="158051508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620688"/>
          </a:xfrm>
        </p:spPr>
        <p:txBody>
          <a:bodyPr>
            <a:normAutofit fontScale="90000"/>
          </a:bodyPr>
          <a:lstStyle/>
          <a:p>
            <a:r>
              <a:rPr lang="tr-TR" dirty="0" smtClean="0"/>
              <a:t>ZERDÜŞTİLİK</a:t>
            </a:r>
            <a:endParaRPr lang="tr-TR" dirty="0"/>
          </a:p>
        </p:txBody>
      </p:sp>
      <p:sp>
        <p:nvSpPr>
          <p:cNvPr id="3" name="İçerik Yer Tutucusu 2"/>
          <p:cNvSpPr>
            <a:spLocks noGrp="1"/>
          </p:cNvSpPr>
          <p:nvPr>
            <p:ph idx="1"/>
          </p:nvPr>
        </p:nvSpPr>
        <p:spPr>
          <a:xfrm>
            <a:off x="0" y="548680"/>
            <a:ext cx="9144000" cy="6309320"/>
          </a:xfrm>
        </p:spPr>
        <p:txBody>
          <a:bodyPr>
            <a:normAutofit/>
          </a:bodyPr>
          <a:lstStyle/>
          <a:p>
            <a:pPr marL="0" indent="0" algn="just">
              <a:lnSpc>
                <a:spcPct val="170000"/>
              </a:lnSpc>
              <a:spcBef>
                <a:spcPts val="0"/>
              </a:spcBef>
              <a:buNone/>
            </a:pPr>
            <a:r>
              <a:rPr lang="tr-TR" sz="2000" dirty="0" smtClean="0">
                <a:solidFill>
                  <a:srgbClr val="000000"/>
                </a:solidFill>
                <a:latin typeface="Arial"/>
                <a:ea typeface="Calibri"/>
              </a:rPr>
              <a:t>	</a:t>
            </a:r>
            <a:r>
              <a:rPr lang="tr-TR" sz="2000" dirty="0" err="1" smtClean="0">
                <a:solidFill>
                  <a:srgbClr val="000000"/>
                </a:solidFill>
                <a:latin typeface="Arial"/>
                <a:ea typeface="Calibri"/>
              </a:rPr>
              <a:t>Zerdüştîlik</a:t>
            </a:r>
            <a:r>
              <a:rPr lang="tr-TR" sz="2000" dirty="0" smtClean="0">
                <a:solidFill>
                  <a:srgbClr val="000000"/>
                </a:solidFill>
                <a:latin typeface="Arial"/>
                <a:ea typeface="Calibri"/>
              </a:rPr>
              <a:t> </a:t>
            </a:r>
            <a:r>
              <a:rPr lang="tr-TR" sz="2000" dirty="0">
                <a:solidFill>
                  <a:srgbClr val="000000"/>
                </a:solidFill>
                <a:latin typeface="Arial"/>
                <a:ea typeface="Calibri"/>
              </a:rPr>
              <a:t>Zerdüşt (M.Ö ) tarafından kurulmuş olan Zerdüştlük İran'ın millî dini olmuştur. Bu dinin kültürel geçiş alanı üzerinde bulunan Türk ülkelerinde etkili olduğunu söylemek mümkündür (</a:t>
            </a:r>
            <a:r>
              <a:rPr lang="tr-TR" sz="2000" dirty="0" err="1">
                <a:solidFill>
                  <a:srgbClr val="000000"/>
                </a:solidFill>
                <a:latin typeface="Arial"/>
                <a:ea typeface="Calibri"/>
              </a:rPr>
              <a:t>Barthold</a:t>
            </a:r>
            <a:r>
              <a:rPr lang="tr-TR" sz="2000" dirty="0">
                <a:solidFill>
                  <a:srgbClr val="000000"/>
                </a:solidFill>
                <a:latin typeface="Arial"/>
                <a:ea typeface="Calibri"/>
              </a:rPr>
              <a:t>, 1981: 233). Türkistan'da yayılmış olan </a:t>
            </a:r>
            <a:r>
              <a:rPr lang="tr-TR" sz="2000" dirty="0" err="1">
                <a:solidFill>
                  <a:srgbClr val="000000"/>
                </a:solidFill>
                <a:latin typeface="Arial"/>
                <a:ea typeface="Calibri"/>
              </a:rPr>
              <a:t>Zerdüştîlik</a:t>
            </a:r>
            <a:r>
              <a:rPr lang="tr-TR" sz="2000" dirty="0">
                <a:solidFill>
                  <a:srgbClr val="000000"/>
                </a:solidFill>
                <a:latin typeface="Arial"/>
                <a:ea typeface="Calibri"/>
              </a:rPr>
              <a:t>, Orta Asya Türk kültür ve sanatı üzerinde de etkili oldu. Göktürkler kendi tanrılarını İran resim geleneğine göre resmetmekteydiler (Ögel,1984:234). Çin motifi olan cennet kuşu, </a:t>
            </a:r>
            <a:r>
              <a:rPr lang="tr-TR" sz="2000" dirty="0" err="1">
                <a:solidFill>
                  <a:srgbClr val="000000"/>
                </a:solidFill>
                <a:latin typeface="Arial"/>
                <a:ea typeface="Calibri"/>
              </a:rPr>
              <a:t>Zerdüştîliğe</a:t>
            </a:r>
            <a:r>
              <a:rPr lang="tr-TR" sz="2000" dirty="0">
                <a:solidFill>
                  <a:srgbClr val="000000"/>
                </a:solidFill>
                <a:latin typeface="Arial"/>
                <a:ea typeface="Calibri"/>
              </a:rPr>
              <a:t> geçti ve onun en önemli sembollerinden biri oldu. Horoz ve cennet kuşu, ateş ve güneşin sembolüdür (Ögel,1984:192). </a:t>
            </a:r>
            <a:r>
              <a:rPr lang="tr-TR" sz="2000" dirty="0" err="1">
                <a:solidFill>
                  <a:srgbClr val="FF0000"/>
                </a:solidFill>
                <a:latin typeface="Arial"/>
                <a:ea typeface="Calibri"/>
              </a:rPr>
              <a:t>Zerdüştîlikteki</a:t>
            </a:r>
            <a:r>
              <a:rPr lang="tr-TR" sz="2000" dirty="0">
                <a:solidFill>
                  <a:srgbClr val="FF0000"/>
                </a:solidFill>
                <a:latin typeface="Arial"/>
                <a:ea typeface="Calibri"/>
              </a:rPr>
              <a:t> ateş kültü, İran kültüründe tapınma objesidir. Halbuki Türklerde ateş, temizleme aracıdır. Horasan ve </a:t>
            </a:r>
            <a:r>
              <a:rPr lang="tr-TR" sz="2000" dirty="0" err="1">
                <a:solidFill>
                  <a:srgbClr val="FF0000"/>
                </a:solidFill>
                <a:latin typeface="Arial"/>
                <a:ea typeface="Calibri"/>
              </a:rPr>
              <a:t>Maveraünnehir</a:t>
            </a:r>
            <a:r>
              <a:rPr lang="tr-TR" sz="2000" dirty="0">
                <a:solidFill>
                  <a:srgbClr val="FF0000"/>
                </a:solidFill>
                <a:latin typeface="Arial"/>
                <a:ea typeface="Calibri"/>
              </a:rPr>
              <a:t> yöresi dışında Hazar kıyılarında da </a:t>
            </a:r>
            <a:r>
              <a:rPr lang="tr-TR" sz="2000" dirty="0" err="1">
                <a:solidFill>
                  <a:srgbClr val="FF0000"/>
                </a:solidFill>
                <a:latin typeface="Arial"/>
                <a:ea typeface="Calibri"/>
              </a:rPr>
              <a:t>Zerdüştîliğe</a:t>
            </a:r>
            <a:r>
              <a:rPr lang="tr-TR" sz="2000" dirty="0">
                <a:solidFill>
                  <a:srgbClr val="FF0000"/>
                </a:solidFill>
                <a:latin typeface="Arial"/>
                <a:ea typeface="Calibri"/>
              </a:rPr>
              <a:t> giren Türkler bulunmaktaydı (Barthold,1975:54). </a:t>
            </a:r>
            <a:endParaRPr lang="tr-TR" sz="2000" dirty="0">
              <a:solidFill>
                <a:srgbClr val="FF0000"/>
              </a:solidFill>
            </a:endParaRPr>
          </a:p>
        </p:txBody>
      </p:sp>
    </p:spTree>
    <p:extLst>
      <p:ext uri="{BB962C8B-B14F-4D97-AF65-F5344CB8AC3E}">
        <p14:creationId xmlns:p14="http://schemas.microsoft.com/office/powerpoint/2010/main" val="235325182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764704"/>
          </a:xfrm>
        </p:spPr>
        <p:txBody>
          <a:bodyPr>
            <a:normAutofit/>
          </a:bodyPr>
          <a:lstStyle/>
          <a:p>
            <a:r>
              <a:rPr lang="tr-TR" sz="3200" b="1" dirty="0" smtClean="0"/>
              <a:t>MANİHEİZM</a:t>
            </a:r>
            <a:endParaRPr lang="tr-TR" sz="3200" b="1" dirty="0"/>
          </a:p>
        </p:txBody>
      </p:sp>
      <p:sp>
        <p:nvSpPr>
          <p:cNvPr id="3" name="İçerik Yer Tutucusu 2"/>
          <p:cNvSpPr>
            <a:spLocks noGrp="1"/>
          </p:cNvSpPr>
          <p:nvPr>
            <p:ph idx="1"/>
          </p:nvPr>
        </p:nvSpPr>
        <p:spPr>
          <a:xfrm>
            <a:off x="0" y="692696"/>
            <a:ext cx="9144000" cy="6165304"/>
          </a:xfrm>
        </p:spPr>
        <p:txBody>
          <a:bodyPr>
            <a:noAutofit/>
          </a:bodyPr>
          <a:lstStyle/>
          <a:p>
            <a:pPr marL="0" lvl="0" indent="0" algn="just">
              <a:lnSpc>
                <a:spcPct val="150000"/>
              </a:lnSpc>
              <a:spcBef>
                <a:spcPts val="0"/>
              </a:spcBef>
              <a:buNone/>
            </a:pPr>
            <a:r>
              <a:rPr lang="tr-TR" sz="1600" dirty="0" smtClean="0">
                <a:solidFill>
                  <a:srgbClr val="000000"/>
                </a:solidFill>
                <a:ea typeface="Calibri"/>
              </a:rPr>
              <a:t>	</a:t>
            </a:r>
            <a:r>
              <a:rPr lang="tr-TR" sz="1800" dirty="0" smtClean="0">
                <a:solidFill>
                  <a:srgbClr val="000000"/>
                </a:solidFill>
                <a:ea typeface="Calibri"/>
              </a:rPr>
              <a:t>Mani </a:t>
            </a:r>
            <a:r>
              <a:rPr lang="tr-TR" sz="1800" dirty="0">
                <a:solidFill>
                  <a:srgbClr val="000000"/>
                </a:solidFill>
                <a:ea typeface="Calibri"/>
              </a:rPr>
              <a:t>dini, Mani ( </a:t>
            </a:r>
            <a:r>
              <a:rPr lang="tr-TR" sz="1800" dirty="0" smtClean="0">
                <a:solidFill>
                  <a:srgbClr val="000000"/>
                </a:solidFill>
                <a:ea typeface="Calibri"/>
              </a:rPr>
              <a:t>216-277) </a:t>
            </a:r>
            <a:r>
              <a:rPr lang="tr-TR" sz="1800" dirty="0">
                <a:solidFill>
                  <a:srgbClr val="000000"/>
                </a:solidFill>
                <a:ea typeface="Calibri"/>
              </a:rPr>
              <a:t>tarafından kurulmuş evrensel karakterli bir dindir. Hıristiyanlık başta olmak üzere; </a:t>
            </a:r>
            <a:r>
              <a:rPr lang="tr-TR" sz="1800" dirty="0" err="1" smtClean="0">
                <a:solidFill>
                  <a:srgbClr val="000000"/>
                </a:solidFill>
                <a:ea typeface="Calibri"/>
              </a:rPr>
              <a:t>Mazdeizm</a:t>
            </a:r>
            <a:r>
              <a:rPr lang="tr-TR" sz="1800" dirty="0">
                <a:solidFill>
                  <a:srgbClr val="000000"/>
                </a:solidFill>
                <a:ea typeface="Calibri"/>
              </a:rPr>
              <a:t>, Budizm ve Mezopotamya dinlerinden birçok unsurları içine almakta, bu açıdan da </a:t>
            </a:r>
            <a:r>
              <a:rPr lang="tr-TR" sz="1800" dirty="0" err="1">
                <a:solidFill>
                  <a:srgbClr val="000000"/>
                </a:solidFill>
                <a:ea typeface="Calibri"/>
              </a:rPr>
              <a:t>senkretik</a:t>
            </a:r>
            <a:r>
              <a:rPr lang="tr-TR" sz="1800" dirty="0">
                <a:solidFill>
                  <a:srgbClr val="000000"/>
                </a:solidFill>
                <a:ea typeface="Calibri"/>
              </a:rPr>
              <a:t> bir karakter taşımaktadır. Mani dini, iki prensip; iyi-kötü, karanlık-aydınlık, nur-zulmet üzerine kurulmuş olup, buna göre yaşadığımız dünya iyi ve kötü unsurların birleşmesinden meydana gelmiştir. İnsanın ruhu iyiliği, cesedi ise kötülüğü temsil etmektedir.</a:t>
            </a:r>
            <a:endParaRPr lang="tr-TR" sz="1800" dirty="0">
              <a:solidFill>
                <a:prstClr val="black"/>
              </a:solidFill>
            </a:endParaRPr>
          </a:p>
          <a:p>
            <a:pPr marL="0" indent="0" algn="just">
              <a:lnSpc>
                <a:spcPct val="150000"/>
              </a:lnSpc>
              <a:spcBef>
                <a:spcPts val="0"/>
              </a:spcBef>
              <a:buNone/>
            </a:pPr>
            <a:r>
              <a:rPr lang="tr-TR" sz="1800" dirty="0" smtClean="0">
                <a:solidFill>
                  <a:srgbClr val="000000"/>
                </a:solidFill>
                <a:ea typeface="Calibri"/>
              </a:rPr>
              <a:t>	Mani </a:t>
            </a:r>
            <a:r>
              <a:rPr lang="tr-TR" sz="1800" dirty="0">
                <a:solidFill>
                  <a:srgbClr val="000000"/>
                </a:solidFill>
                <a:ea typeface="Calibri"/>
              </a:rPr>
              <a:t>dininin yayılışı, </a:t>
            </a:r>
            <a:r>
              <a:rPr lang="tr-TR" sz="1800" dirty="0" err="1">
                <a:solidFill>
                  <a:srgbClr val="000000"/>
                </a:solidFill>
                <a:ea typeface="Calibri"/>
              </a:rPr>
              <a:t>Soğdlu</a:t>
            </a:r>
            <a:r>
              <a:rPr lang="tr-TR" sz="1800" dirty="0">
                <a:solidFill>
                  <a:srgbClr val="000000"/>
                </a:solidFill>
                <a:ea typeface="Calibri"/>
              </a:rPr>
              <a:t> tüccarlarla olmuştur. Mani dini Uygurlar vasıtasıyla Çin'den Yukarı Asya'ya geri dönmüştür. </a:t>
            </a:r>
            <a:r>
              <a:rPr lang="tr-TR" sz="1800" dirty="0" err="1">
                <a:solidFill>
                  <a:srgbClr val="000000"/>
                </a:solidFill>
                <a:ea typeface="Calibri"/>
              </a:rPr>
              <a:t>Bögü</a:t>
            </a:r>
            <a:r>
              <a:rPr lang="tr-TR" sz="1800" dirty="0">
                <a:solidFill>
                  <a:srgbClr val="000000"/>
                </a:solidFill>
                <a:ea typeface="Calibri"/>
              </a:rPr>
              <a:t> Kağan'ın yardımıyla 763'ten itibaren Uygurların resmi dini </a:t>
            </a:r>
            <a:r>
              <a:rPr lang="tr-TR" sz="1800" dirty="0" err="1">
                <a:solidFill>
                  <a:srgbClr val="000000"/>
                </a:solidFill>
                <a:ea typeface="Calibri"/>
              </a:rPr>
              <a:t>Maniheizm</a:t>
            </a:r>
            <a:r>
              <a:rPr lang="tr-TR" sz="1800" dirty="0">
                <a:solidFill>
                  <a:srgbClr val="000000"/>
                </a:solidFill>
                <a:ea typeface="Calibri"/>
              </a:rPr>
              <a:t> </a:t>
            </a:r>
            <a:r>
              <a:rPr lang="tr-TR" sz="1800" dirty="0" smtClean="0">
                <a:solidFill>
                  <a:srgbClr val="000000"/>
                </a:solidFill>
                <a:ea typeface="Calibri"/>
              </a:rPr>
              <a:t>‘</a:t>
            </a:r>
            <a:r>
              <a:rPr lang="tr-TR" sz="1800" dirty="0" err="1" smtClean="0">
                <a:solidFill>
                  <a:srgbClr val="000000"/>
                </a:solidFill>
                <a:ea typeface="Calibri"/>
              </a:rPr>
              <a:t>dir</a:t>
            </a:r>
            <a:r>
              <a:rPr lang="tr-TR" sz="1800" dirty="0" smtClean="0">
                <a:solidFill>
                  <a:srgbClr val="000000"/>
                </a:solidFill>
                <a:ea typeface="Calibri"/>
              </a:rPr>
              <a:t> </a:t>
            </a:r>
            <a:r>
              <a:rPr lang="tr-TR" sz="1800" dirty="0">
                <a:solidFill>
                  <a:srgbClr val="000000"/>
                </a:solidFill>
                <a:ea typeface="Calibri"/>
              </a:rPr>
              <a:t>(Güngör, 2002, C.3:272</a:t>
            </a:r>
            <a:r>
              <a:rPr lang="tr-TR" sz="1800" dirty="0" smtClean="0">
                <a:solidFill>
                  <a:srgbClr val="000000"/>
                </a:solidFill>
                <a:ea typeface="Calibri"/>
              </a:rPr>
              <a:t>).</a:t>
            </a:r>
          </a:p>
          <a:p>
            <a:pPr marL="0" indent="0" algn="just">
              <a:lnSpc>
                <a:spcPct val="150000"/>
              </a:lnSpc>
              <a:spcBef>
                <a:spcPts val="0"/>
              </a:spcBef>
              <a:buNone/>
            </a:pPr>
            <a:r>
              <a:rPr lang="tr-TR" sz="1800" dirty="0" smtClean="0">
                <a:solidFill>
                  <a:srgbClr val="000000"/>
                </a:solidFill>
                <a:ea typeface="Calibri"/>
              </a:rPr>
              <a:t>	Hindistan </a:t>
            </a:r>
            <a:r>
              <a:rPr lang="tr-TR" sz="1800" dirty="0">
                <a:solidFill>
                  <a:srgbClr val="000000"/>
                </a:solidFill>
                <a:ea typeface="Calibri"/>
              </a:rPr>
              <a:t>ve Çin'le olduğu gibi Orta Asya'nın çok eskilerinden beri İran'la da münasebeti olması nedeniyle Türkler, bu kültürün dinlerinden de etkilenmişlerdir. Türkler arasında geniş bir taraftar kitlesi elde eden bu İran dinleri </a:t>
            </a:r>
            <a:r>
              <a:rPr lang="tr-TR" sz="1800" dirty="0" err="1">
                <a:solidFill>
                  <a:srgbClr val="000000"/>
                </a:solidFill>
                <a:ea typeface="Calibri"/>
              </a:rPr>
              <a:t>Zerdüştîlik</a:t>
            </a:r>
            <a:r>
              <a:rPr lang="tr-TR" sz="1800" dirty="0">
                <a:solidFill>
                  <a:srgbClr val="000000"/>
                </a:solidFill>
                <a:ea typeface="Calibri"/>
              </a:rPr>
              <a:t>, </a:t>
            </a:r>
            <a:r>
              <a:rPr lang="tr-TR" sz="1800" dirty="0" err="1">
                <a:solidFill>
                  <a:srgbClr val="000000"/>
                </a:solidFill>
                <a:ea typeface="Calibri"/>
              </a:rPr>
              <a:t>Mazdeizm</a:t>
            </a:r>
            <a:r>
              <a:rPr lang="tr-TR" sz="1800" dirty="0">
                <a:solidFill>
                  <a:srgbClr val="000000"/>
                </a:solidFill>
                <a:ea typeface="Calibri"/>
              </a:rPr>
              <a:t> ile Orta Doğu'nun çeşitli eski inançlarından, kısmen de Uzak Doğu dinlerinden oluşan </a:t>
            </a:r>
            <a:r>
              <a:rPr lang="tr-TR" sz="1800" dirty="0" err="1">
                <a:solidFill>
                  <a:srgbClr val="000000"/>
                </a:solidFill>
                <a:ea typeface="Calibri"/>
              </a:rPr>
              <a:t>Zerdüştîliğe</a:t>
            </a:r>
            <a:r>
              <a:rPr lang="tr-TR" sz="1800" dirty="0">
                <a:solidFill>
                  <a:srgbClr val="000000"/>
                </a:solidFill>
                <a:ea typeface="Calibri"/>
              </a:rPr>
              <a:t> tepki olarak ortaya çıkan </a:t>
            </a:r>
            <a:r>
              <a:rPr lang="tr-TR" sz="1800" dirty="0" err="1" smtClean="0">
                <a:solidFill>
                  <a:srgbClr val="000000"/>
                </a:solidFill>
                <a:ea typeface="Calibri"/>
              </a:rPr>
              <a:t>Maniheizm’dir</a:t>
            </a:r>
            <a:r>
              <a:rPr lang="tr-TR" sz="1800" dirty="0" smtClean="0">
                <a:solidFill>
                  <a:srgbClr val="000000"/>
                </a:solidFill>
                <a:ea typeface="Calibri"/>
              </a:rPr>
              <a:t> </a:t>
            </a:r>
            <a:r>
              <a:rPr lang="tr-TR" sz="1800" dirty="0">
                <a:solidFill>
                  <a:srgbClr val="000000"/>
                </a:solidFill>
                <a:ea typeface="Calibri"/>
              </a:rPr>
              <a:t>(Ocak,2000:66). </a:t>
            </a:r>
            <a:endParaRPr lang="tr-TR" sz="1800" dirty="0" smtClean="0">
              <a:solidFill>
                <a:srgbClr val="000000"/>
              </a:solidFill>
              <a:ea typeface="Calibri"/>
            </a:endParaRPr>
          </a:p>
        </p:txBody>
      </p:sp>
    </p:spTree>
    <p:extLst>
      <p:ext uri="{BB962C8B-B14F-4D97-AF65-F5344CB8AC3E}">
        <p14:creationId xmlns:p14="http://schemas.microsoft.com/office/powerpoint/2010/main" val="104793965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0444" y="0"/>
            <a:ext cx="9088582" cy="6858000"/>
          </a:xfrm>
        </p:spPr>
        <p:txBody>
          <a:bodyPr/>
          <a:lstStyle/>
          <a:p>
            <a:pPr marL="0" lvl="0" indent="0" algn="just">
              <a:lnSpc>
                <a:spcPct val="150000"/>
              </a:lnSpc>
              <a:spcBef>
                <a:spcPts val="0"/>
              </a:spcBef>
              <a:buNone/>
            </a:pPr>
            <a:r>
              <a:rPr lang="tr-TR" sz="2000" dirty="0" smtClean="0">
                <a:solidFill>
                  <a:srgbClr val="000000"/>
                </a:solidFill>
                <a:ea typeface="Calibri"/>
              </a:rPr>
              <a:t>	Göktürklerin Budizm’i </a:t>
            </a:r>
            <a:r>
              <a:rPr lang="tr-TR" sz="2000" dirty="0">
                <a:solidFill>
                  <a:srgbClr val="000000"/>
                </a:solidFill>
                <a:ea typeface="Calibri"/>
              </a:rPr>
              <a:t>kabul etmelerinden yaklaşık iki yüzyıl sonra, </a:t>
            </a:r>
            <a:r>
              <a:rPr lang="tr-TR" sz="2000" dirty="0" smtClean="0">
                <a:solidFill>
                  <a:srgbClr val="000000"/>
                </a:solidFill>
                <a:ea typeface="Calibri"/>
              </a:rPr>
              <a:t>763’te </a:t>
            </a:r>
            <a:r>
              <a:rPr lang="tr-TR" sz="2000" dirty="0">
                <a:solidFill>
                  <a:srgbClr val="FF0000"/>
                </a:solidFill>
                <a:ea typeface="Calibri"/>
              </a:rPr>
              <a:t>Uygur Kağanı </a:t>
            </a:r>
            <a:r>
              <a:rPr lang="tr-TR" sz="2000" dirty="0" err="1" smtClean="0">
                <a:solidFill>
                  <a:srgbClr val="FF0000"/>
                </a:solidFill>
                <a:ea typeface="Calibri"/>
              </a:rPr>
              <a:t>Bögü’nün</a:t>
            </a:r>
            <a:r>
              <a:rPr lang="tr-TR" sz="2000" dirty="0" smtClean="0">
                <a:solidFill>
                  <a:srgbClr val="FF0000"/>
                </a:solidFill>
                <a:ea typeface="Calibri"/>
              </a:rPr>
              <a:t> (760-780 </a:t>
            </a:r>
            <a:r>
              <a:rPr lang="tr-TR" sz="2000" dirty="0">
                <a:solidFill>
                  <a:srgbClr val="FF0000"/>
                </a:solidFill>
                <a:ea typeface="Calibri"/>
              </a:rPr>
              <a:t>) Mani dinine girmesi üzerine bu din Türkler arasında yayılmaya başlamıştır. Yayıcısından ötürü </a:t>
            </a:r>
            <a:r>
              <a:rPr lang="tr-TR" sz="2000" dirty="0" err="1" smtClean="0">
                <a:solidFill>
                  <a:srgbClr val="FF0000"/>
                </a:solidFill>
                <a:ea typeface="Calibri"/>
              </a:rPr>
              <a:t>Maniheizm</a:t>
            </a:r>
            <a:r>
              <a:rPr lang="tr-TR" sz="2000" dirty="0" smtClean="0">
                <a:solidFill>
                  <a:srgbClr val="FF0000"/>
                </a:solidFill>
                <a:ea typeface="Calibri"/>
              </a:rPr>
              <a:t> </a:t>
            </a:r>
            <a:r>
              <a:rPr lang="tr-TR" sz="2000" dirty="0">
                <a:solidFill>
                  <a:srgbClr val="FF0000"/>
                </a:solidFill>
                <a:ea typeface="Calibri"/>
              </a:rPr>
              <a:t>adını alan bu dinde, maddeyi ve ruhu esas alan bir ikilik öngörülmüştür. Ana düşüncesi iyilik ve kötülük arasındaki zıtlıktır. İyilik aynı zamanda ışık ve ruh; kötülük de karanlık ve beden demektir. Evren iyilik ve kötülüğün, insan ise ruh ve bedenin karışımıdır. İnsanlar, aşk, inanç, yetkinlik, sabır ve hikmet gibi beş erdem ile kötülüğe karşı durabilirlerdi. Işık gönderen güneş ve aya dua etmek ve oruç tutmak da yapılan ibadetler </a:t>
            </a:r>
            <a:r>
              <a:rPr lang="tr-TR" sz="2000" dirty="0" smtClean="0">
                <a:solidFill>
                  <a:srgbClr val="FF0000"/>
                </a:solidFill>
                <a:ea typeface="Calibri"/>
              </a:rPr>
              <a:t>arasındadır </a:t>
            </a:r>
            <a:r>
              <a:rPr lang="tr-TR" sz="2000" dirty="0">
                <a:solidFill>
                  <a:srgbClr val="FF0000"/>
                </a:solidFill>
                <a:ea typeface="Calibri"/>
              </a:rPr>
              <a:t>(Turan, 1994:105).</a:t>
            </a:r>
            <a:endParaRPr lang="tr-TR" sz="2000" dirty="0">
              <a:solidFill>
                <a:srgbClr val="FF0000"/>
              </a:solidFill>
            </a:endParaRPr>
          </a:p>
          <a:p>
            <a:endParaRPr lang="tr-TR" dirty="0"/>
          </a:p>
        </p:txBody>
      </p:sp>
    </p:spTree>
    <p:extLst>
      <p:ext uri="{BB962C8B-B14F-4D97-AF65-F5344CB8AC3E}">
        <p14:creationId xmlns:p14="http://schemas.microsoft.com/office/powerpoint/2010/main" val="156596362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836712"/>
          </a:xfrm>
        </p:spPr>
        <p:txBody>
          <a:bodyPr/>
          <a:lstStyle/>
          <a:p>
            <a:r>
              <a:rPr lang="tr-TR" b="1" dirty="0"/>
              <a:t>Tek Tanrılı Dinler</a:t>
            </a:r>
          </a:p>
        </p:txBody>
      </p:sp>
      <p:sp>
        <p:nvSpPr>
          <p:cNvPr id="3" name="İçerik Yer Tutucusu 2"/>
          <p:cNvSpPr>
            <a:spLocks noGrp="1"/>
          </p:cNvSpPr>
          <p:nvPr>
            <p:ph idx="1"/>
          </p:nvPr>
        </p:nvSpPr>
        <p:spPr>
          <a:xfrm>
            <a:off x="0" y="836712"/>
            <a:ext cx="9144000" cy="5952015"/>
          </a:xfrm>
        </p:spPr>
        <p:txBody>
          <a:bodyPr/>
          <a:lstStyle/>
          <a:p>
            <a:pPr marL="0" indent="0">
              <a:buNone/>
            </a:pPr>
            <a:r>
              <a:rPr lang="tr-TR" dirty="0" smtClean="0"/>
              <a:t>Üç </a:t>
            </a:r>
            <a:r>
              <a:rPr lang="tr-TR" dirty="0"/>
              <a:t>tek tanrılı dinin kökeni, aynı coğrafyadır: </a:t>
            </a:r>
            <a:endParaRPr lang="tr-TR" dirty="0" smtClean="0"/>
          </a:p>
          <a:p>
            <a:r>
              <a:rPr lang="tr-TR" dirty="0" smtClean="0"/>
              <a:t>Ortadoğu</a:t>
            </a:r>
            <a:endParaRPr lang="tr-TR" dirty="0"/>
          </a:p>
          <a:p>
            <a:r>
              <a:rPr lang="tr-TR" dirty="0"/>
              <a:t>Bu dinlere “</a:t>
            </a:r>
            <a:r>
              <a:rPr lang="tr-TR" dirty="0" err="1"/>
              <a:t>İbrahimi</a:t>
            </a:r>
            <a:r>
              <a:rPr lang="tr-TR" dirty="0"/>
              <a:t> dinler” adı verilir</a:t>
            </a:r>
            <a:r>
              <a:rPr lang="tr-TR" dirty="0" smtClean="0"/>
              <a:t>.</a:t>
            </a:r>
          </a:p>
          <a:p>
            <a:r>
              <a:rPr lang="tr-TR" dirty="0" smtClean="0"/>
              <a:t>Çünkü </a:t>
            </a:r>
            <a:r>
              <a:rPr lang="tr-TR" dirty="0"/>
              <a:t>üçü de kendilerini aynı atadan türemiş sayarlar: Hazreti İbrahim’den.</a:t>
            </a:r>
          </a:p>
          <a:p>
            <a:endParaRPr lang="tr-TR" dirty="0"/>
          </a:p>
        </p:txBody>
      </p:sp>
    </p:spTree>
    <p:extLst>
      <p:ext uri="{BB962C8B-B14F-4D97-AF65-F5344CB8AC3E}">
        <p14:creationId xmlns:p14="http://schemas.microsoft.com/office/powerpoint/2010/main" val="318966794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7709" y="19650"/>
            <a:ext cx="6084168" cy="7038172"/>
          </a:xfrm>
        </p:spPr>
        <p:txBody>
          <a:bodyPr>
            <a:normAutofit/>
          </a:bodyPr>
          <a:lstStyle/>
          <a:p>
            <a:pPr marL="0" indent="0">
              <a:buNone/>
            </a:pPr>
            <a:r>
              <a:rPr lang="tr-TR" sz="2000" b="1" dirty="0" smtClean="0">
                <a:solidFill>
                  <a:srgbClr val="FF0000"/>
                </a:solidFill>
              </a:rPr>
              <a:t>Musevilik</a:t>
            </a:r>
          </a:p>
          <a:p>
            <a:r>
              <a:rPr lang="tr-TR" sz="1800" dirty="0"/>
              <a:t>Musevilik, en eski tek tanrılı dindir. </a:t>
            </a:r>
            <a:r>
              <a:rPr lang="tr-TR" sz="1800" dirty="0" smtClean="0"/>
              <a:t>İsa'dan </a:t>
            </a:r>
            <a:r>
              <a:rPr lang="tr-TR" sz="1800" dirty="0"/>
              <a:t>Önce 1000 dolaylarında ortaya çıkmıştır.</a:t>
            </a:r>
          </a:p>
          <a:p>
            <a:r>
              <a:rPr lang="tr-TR" sz="1800" dirty="0" err="1"/>
              <a:t>Yahova</a:t>
            </a:r>
            <a:r>
              <a:rPr lang="tr-TR" sz="1800" dirty="0"/>
              <a:t>, Mezopotamya’da yaşayan topluluklardan birinin savaş tanrısıydı.</a:t>
            </a:r>
          </a:p>
          <a:p>
            <a:r>
              <a:rPr lang="tr-TR" sz="1800" dirty="0"/>
              <a:t>Daha sonra </a:t>
            </a:r>
            <a:r>
              <a:rPr lang="tr-TR" sz="1800" dirty="0" err="1"/>
              <a:t>evrilerek</a:t>
            </a:r>
            <a:r>
              <a:rPr lang="tr-TR" sz="1800" dirty="0"/>
              <a:t> tek tanrıya dönüştü.</a:t>
            </a:r>
          </a:p>
          <a:p>
            <a:r>
              <a:rPr lang="tr-TR" sz="1800" dirty="0"/>
              <a:t>Musevilik, Yahudi topluluğuna özgü bir dindir, evrensel değildir</a:t>
            </a:r>
            <a:r>
              <a:rPr lang="tr-TR" sz="1800" dirty="0" smtClean="0"/>
              <a:t>.</a:t>
            </a:r>
          </a:p>
          <a:p>
            <a:pPr marL="0" indent="0">
              <a:buNone/>
            </a:pPr>
            <a:r>
              <a:rPr lang="tr-TR" sz="2000" b="1" dirty="0" smtClean="0">
                <a:solidFill>
                  <a:srgbClr val="FF0000"/>
                </a:solidFill>
              </a:rPr>
              <a:t>Hıristiyanlık</a:t>
            </a:r>
            <a:endParaRPr lang="tr-TR" sz="2000" b="1" dirty="0">
              <a:solidFill>
                <a:srgbClr val="FF0000"/>
              </a:solidFill>
            </a:endParaRPr>
          </a:p>
          <a:p>
            <a:pPr fontAlgn="base">
              <a:spcAft>
                <a:spcPct val="0"/>
              </a:spcAft>
              <a:buClr>
                <a:srgbClr val="B2B2B2"/>
              </a:buClr>
              <a:buSzPct val="90000"/>
            </a:pPr>
            <a:r>
              <a:rPr lang="tr-TR" altLang="tr-TR" sz="1800" b="1" kern="0" dirty="0">
                <a:solidFill>
                  <a:srgbClr val="000000"/>
                </a:solidFill>
              </a:rPr>
              <a:t>Hıristiyanlık</a:t>
            </a:r>
            <a:r>
              <a:rPr lang="tr-TR" altLang="tr-TR" sz="1800" kern="0" dirty="0">
                <a:solidFill>
                  <a:srgbClr val="000000"/>
                </a:solidFill>
              </a:rPr>
              <a:t>, Museviliğin pek çok yönünü benimsemiştir.</a:t>
            </a:r>
          </a:p>
          <a:p>
            <a:pPr marL="0" lvl="0" indent="0" fontAlgn="base">
              <a:spcAft>
                <a:spcPct val="0"/>
              </a:spcAft>
              <a:buClr>
                <a:srgbClr val="B2B2B2"/>
              </a:buClr>
              <a:buSzPct val="90000"/>
              <a:buNone/>
            </a:pPr>
            <a:r>
              <a:rPr lang="tr-TR" altLang="tr-TR" sz="1800" kern="0" dirty="0" smtClean="0">
                <a:solidFill>
                  <a:srgbClr val="000000"/>
                </a:solidFill>
              </a:rPr>
              <a:t>       - İsa </a:t>
            </a:r>
            <a:r>
              <a:rPr lang="tr-TR" altLang="tr-TR" sz="1800" kern="0" dirty="0">
                <a:solidFill>
                  <a:srgbClr val="000000"/>
                </a:solidFill>
              </a:rPr>
              <a:t>da Kudüslü bir </a:t>
            </a:r>
            <a:r>
              <a:rPr lang="tr-TR" altLang="tr-TR" sz="1800" kern="0" dirty="0" err="1">
                <a:solidFill>
                  <a:srgbClr val="000000"/>
                </a:solidFill>
              </a:rPr>
              <a:t>Yahudidir</a:t>
            </a:r>
            <a:r>
              <a:rPr lang="tr-TR" altLang="tr-TR" sz="1800" kern="0" dirty="0">
                <a:solidFill>
                  <a:srgbClr val="000000"/>
                </a:solidFill>
              </a:rPr>
              <a:t>.</a:t>
            </a:r>
          </a:p>
          <a:p>
            <a:pPr marL="0" lvl="0" indent="0" fontAlgn="base">
              <a:spcAft>
                <a:spcPct val="0"/>
              </a:spcAft>
              <a:buClr>
                <a:srgbClr val="B2B2B2"/>
              </a:buClr>
              <a:buSzPct val="90000"/>
              <a:buNone/>
            </a:pPr>
            <a:r>
              <a:rPr lang="tr-TR" altLang="tr-TR" sz="1800" kern="0" dirty="0">
                <a:solidFill>
                  <a:srgbClr val="000000"/>
                </a:solidFill>
              </a:rPr>
              <a:t> </a:t>
            </a:r>
            <a:r>
              <a:rPr lang="tr-TR" altLang="tr-TR" sz="1800" kern="0" dirty="0" smtClean="0">
                <a:solidFill>
                  <a:srgbClr val="000000"/>
                </a:solidFill>
              </a:rPr>
              <a:t>      - İsa'dan </a:t>
            </a:r>
            <a:r>
              <a:rPr lang="tr-TR" altLang="tr-TR" sz="1800" kern="0" dirty="0">
                <a:solidFill>
                  <a:srgbClr val="000000"/>
                </a:solidFill>
              </a:rPr>
              <a:t>sonra üçüncü yüzyılda Roma’nın, resmi din olarak  </a:t>
            </a:r>
            <a:r>
              <a:rPr lang="tr-TR" altLang="tr-TR" sz="1800" kern="0" dirty="0" smtClean="0">
                <a:solidFill>
                  <a:srgbClr val="000000"/>
                </a:solidFill>
              </a:rPr>
              <a:t>         </a:t>
            </a:r>
          </a:p>
          <a:p>
            <a:pPr marL="0" lvl="0" indent="0" fontAlgn="base">
              <a:spcAft>
                <a:spcPct val="0"/>
              </a:spcAft>
              <a:buClr>
                <a:srgbClr val="B2B2B2"/>
              </a:buClr>
              <a:buSzPct val="90000"/>
              <a:buNone/>
            </a:pPr>
            <a:r>
              <a:rPr lang="tr-TR" altLang="tr-TR" sz="1800" kern="0" dirty="0" smtClean="0">
                <a:solidFill>
                  <a:srgbClr val="000000"/>
                </a:solidFill>
              </a:rPr>
              <a:t>        - Hıristiyanlığı </a:t>
            </a:r>
            <a:r>
              <a:rPr lang="tr-TR" altLang="tr-TR" sz="1800" kern="0" dirty="0">
                <a:solidFill>
                  <a:srgbClr val="000000"/>
                </a:solidFill>
              </a:rPr>
              <a:t>kabulünden sonra, hızla yayılmıştır.</a:t>
            </a:r>
          </a:p>
          <a:p>
            <a:pPr marL="0" indent="0">
              <a:buNone/>
            </a:pPr>
            <a:r>
              <a:rPr lang="tr-TR" altLang="tr-TR" sz="2000" b="1" kern="0" dirty="0" smtClean="0">
                <a:solidFill>
                  <a:srgbClr val="FF0000"/>
                </a:solidFill>
              </a:rPr>
              <a:t>İslam</a:t>
            </a:r>
          </a:p>
          <a:p>
            <a:pPr lvl="0" fontAlgn="base">
              <a:spcAft>
                <a:spcPct val="0"/>
              </a:spcAft>
              <a:buClr>
                <a:srgbClr val="B2B2B2"/>
              </a:buClr>
              <a:buSzPct val="90000"/>
              <a:buFont typeface="Wingdings" pitchFamily="2" charset="2"/>
              <a:buChar char="n"/>
            </a:pPr>
            <a:r>
              <a:rPr lang="tr-TR" altLang="tr-TR" sz="1800" b="1" kern="0" dirty="0">
                <a:solidFill>
                  <a:srgbClr val="000000"/>
                </a:solidFill>
              </a:rPr>
              <a:t>İslam</a:t>
            </a:r>
            <a:r>
              <a:rPr lang="tr-TR" altLang="tr-TR" sz="1800" kern="0" dirty="0">
                <a:solidFill>
                  <a:srgbClr val="000000"/>
                </a:solidFill>
              </a:rPr>
              <a:t> da Ortadoğu kökenlidir ve üç tek tanrılı dinin sonuncusudur.</a:t>
            </a:r>
          </a:p>
          <a:p>
            <a:pPr lvl="0" fontAlgn="base">
              <a:spcAft>
                <a:spcPct val="0"/>
              </a:spcAft>
              <a:buClr>
                <a:srgbClr val="B2B2B2"/>
              </a:buClr>
              <a:buSzPct val="90000"/>
              <a:buFont typeface="Wingdings" pitchFamily="2" charset="2"/>
              <a:buChar char="n"/>
            </a:pPr>
            <a:r>
              <a:rPr lang="tr-TR" altLang="tr-TR" sz="1800" kern="0" dirty="0">
                <a:solidFill>
                  <a:srgbClr val="000000"/>
                </a:solidFill>
              </a:rPr>
              <a:t>İ.S. Yedinci yüzyılda ortaya çıkmış, bir kaç yüzyıl içinde hızla yayılmıştır.</a:t>
            </a:r>
          </a:p>
          <a:p>
            <a:pPr lvl="0" fontAlgn="base">
              <a:spcAft>
                <a:spcPct val="0"/>
              </a:spcAft>
              <a:buClr>
                <a:srgbClr val="B2B2B2"/>
              </a:buClr>
              <a:buSzPct val="90000"/>
              <a:buFont typeface="Wingdings" pitchFamily="2" charset="2"/>
              <a:buChar char="n"/>
            </a:pPr>
            <a:r>
              <a:rPr lang="tr-TR" altLang="tr-TR" sz="1800" kern="0" dirty="0">
                <a:solidFill>
                  <a:srgbClr val="000000"/>
                </a:solidFill>
              </a:rPr>
              <a:t>Müslümanlar, diğer tek tanrılı dinlerin peygamberlerini de kabul ederler ancak, Müslümanlara göre </a:t>
            </a:r>
            <a:r>
              <a:rPr lang="tr-TR" altLang="tr-TR" sz="1800" b="1" kern="0" dirty="0">
                <a:solidFill>
                  <a:srgbClr val="000000"/>
                </a:solidFill>
              </a:rPr>
              <a:t>Tanrı’nın iradesini en doğru temsil eden, son peygamber Hz. Muhammed’dir.</a:t>
            </a:r>
          </a:p>
        </p:txBody>
      </p:sp>
    </p:spTree>
    <p:extLst>
      <p:ext uri="{BB962C8B-B14F-4D97-AF65-F5344CB8AC3E}">
        <p14:creationId xmlns:p14="http://schemas.microsoft.com/office/powerpoint/2010/main" val="325939908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764704"/>
          </a:xfrm>
        </p:spPr>
        <p:txBody>
          <a:bodyPr>
            <a:normAutofit/>
          </a:bodyPr>
          <a:lstStyle/>
          <a:p>
            <a:r>
              <a:rPr lang="tr-TR" sz="3200" b="1" dirty="0">
                <a:solidFill>
                  <a:srgbClr val="000000"/>
                </a:solidFill>
                <a:latin typeface="+mn-lt"/>
                <a:ea typeface="Times New Roman"/>
                <a:cs typeface="+mn-cs"/>
              </a:rPr>
              <a:t>Türkler ve Semavi Dinler</a:t>
            </a:r>
            <a:endParaRPr lang="tr-TR" sz="3200" b="1" dirty="0">
              <a:latin typeface="+mn-lt"/>
            </a:endParaRPr>
          </a:p>
        </p:txBody>
      </p:sp>
      <p:sp>
        <p:nvSpPr>
          <p:cNvPr id="3" name="İçerik Yer Tutucusu 2"/>
          <p:cNvSpPr>
            <a:spLocks noGrp="1"/>
          </p:cNvSpPr>
          <p:nvPr>
            <p:ph idx="1"/>
          </p:nvPr>
        </p:nvSpPr>
        <p:spPr>
          <a:xfrm>
            <a:off x="13855" y="692696"/>
            <a:ext cx="9130145" cy="6048672"/>
          </a:xfrm>
        </p:spPr>
        <p:txBody>
          <a:bodyPr>
            <a:normAutofit lnSpcReduction="10000"/>
          </a:bodyPr>
          <a:lstStyle/>
          <a:p>
            <a:pPr marL="0" indent="0" algn="just">
              <a:lnSpc>
                <a:spcPct val="150000"/>
              </a:lnSpc>
              <a:spcBef>
                <a:spcPts val="0"/>
              </a:spcBef>
              <a:buNone/>
            </a:pPr>
            <a:r>
              <a:rPr lang="tr-TR" sz="2400" dirty="0" smtClean="0">
                <a:solidFill>
                  <a:srgbClr val="000000"/>
                </a:solidFill>
                <a:ea typeface="Times New Roman"/>
              </a:rPr>
              <a:t>	Türkler İslâmiyet’i </a:t>
            </a:r>
            <a:r>
              <a:rPr lang="tr-TR" sz="2400" dirty="0">
                <a:solidFill>
                  <a:srgbClr val="000000"/>
                </a:solidFill>
                <a:ea typeface="Times New Roman"/>
              </a:rPr>
              <a:t>kabul etmeden önce Orta Asya'daki tarihleri boyunca, Çin ve İran olmak üzere iki büyük kültür dairesinin etkisi altında kalmışlar, dolaylı da olsa Hindistan kültüründen etkilenmişler ve belirli çevrelerle sınırlı olmasına rağmen Yahudi ve Hristiyan kültürü ile ilişkide bulunmuşlardır. Türkler Orta Asya'daki kendi kültürleri özünde varlığını korumuş, ancak belirli ölçüde işaret edilen etkilerle beslenmiştir. Başta Oğuzlar olmak üzere X. yüzyılda kitleler halinde İslâm dinini kabul etmeye başlayan çeşitli Türk zümreleri, bu yeni ve tamamen farklı içerikteki dinin kültür çevresine dahil olmuşlardır. Yalnız Türkler İslâm kültürünü, kendi öz kültürleriyle yoğrulmuş İran ve Çin kültürünün etkilerini almış olarak benimsemişlerdir (Ocak, 2000:84). </a:t>
            </a:r>
            <a:endParaRPr lang="tr-TR" sz="2400" dirty="0"/>
          </a:p>
        </p:txBody>
      </p:sp>
    </p:spTree>
    <p:extLst>
      <p:ext uri="{BB962C8B-B14F-4D97-AF65-F5344CB8AC3E}">
        <p14:creationId xmlns:p14="http://schemas.microsoft.com/office/powerpoint/2010/main" val="132489062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85000" lnSpcReduction="10000"/>
          </a:bodyPr>
          <a:lstStyle/>
          <a:p>
            <a:pPr marL="0" indent="0" algn="just">
              <a:lnSpc>
                <a:spcPct val="170000"/>
              </a:lnSpc>
              <a:spcBef>
                <a:spcPts val="0"/>
              </a:spcBef>
              <a:spcAft>
                <a:spcPts val="1500"/>
              </a:spcAft>
              <a:buNone/>
            </a:pPr>
            <a:r>
              <a:rPr lang="tr-TR" dirty="0" smtClean="0">
                <a:solidFill>
                  <a:srgbClr val="000000"/>
                </a:solidFill>
                <a:ea typeface="Times New Roman"/>
              </a:rPr>
              <a:t>	Türkler</a:t>
            </a:r>
            <a:r>
              <a:rPr lang="tr-TR" dirty="0">
                <a:solidFill>
                  <a:srgbClr val="000000"/>
                </a:solidFill>
                <a:ea typeface="Times New Roman"/>
              </a:rPr>
              <a:t>, yukarıda değindiğimiz bu inanç sistemlerinin yanında semavî dinlerin de etkisi altında kalmıştır. Bu dinlerden Yahudiliği kabul eden tek Türk halkı Hazarlardır. Yahudiliği benimseyen Hazarların bir kısmı eski </a:t>
            </a:r>
            <a:r>
              <a:rPr lang="tr-TR" dirty="0" smtClean="0">
                <a:solidFill>
                  <a:srgbClr val="000000"/>
                </a:solidFill>
                <a:ea typeface="Times New Roman"/>
              </a:rPr>
              <a:t>Şamanizm’i </a:t>
            </a:r>
            <a:r>
              <a:rPr lang="tr-TR" dirty="0">
                <a:solidFill>
                  <a:srgbClr val="000000"/>
                </a:solidFill>
                <a:ea typeface="Times New Roman"/>
              </a:rPr>
              <a:t>korumuş, çok az bir kısmı da Hristiyanlığı seçmiştir. Orta Asya Türkleri, daha Göktürkler döneminde Hristiyanlık ile tanışmışlardır. Türkler, değişik etkenlerle çevrelerinde karşılaştıkları dinlerden bir çoğuna girdikleri halde bunlar arasında en sürekli olanı ve ulusal kültürü en çok etkileyeni İslâmiyet olmuştur (Turan,1994:105). </a:t>
            </a:r>
            <a:endParaRPr lang="tr-TR" dirty="0"/>
          </a:p>
        </p:txBody>
      </p:sp>
    </p:spTree>
    <p:extLst>
      <p:ext uri="{BB962C8B-B14F-4D97-AF65-F5344CB8AC3E}">
        <p14:creationId xmlns:p14="http://schemas.microsoft.com/office/powerpoint/2010/main" val="278566195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476672"/>
          </a:xfrm>
        </p:spPr>
        <p:txBody>
          <a:bodyPr>
            <a:noAutofit/>
          </a:bodyPr>
          <a:lstStyle/>
          <a:p>
            <a:r>
              <a:rPr lang="tr-TR" sz="3200" b="1" dirty="0" smtClean="0"/>
              <a:t>MUSEVİLİK</a:t>
            </a:r>
            <a:endParaRPr lang="tr-TR" sz="3200" b="1" dirty="0"/>
          </a:p>
        </p:txBody>
      </p:sp>
      <p:sp>
        <p:nvSpPr>
          <p:cNvPr id="3" name="İçerik Yer Tutucusu 2"/>
          <p:cNvSpPr>
            <a:spLocks noGrp="1"/>
          </p:cNvSpPr>
          <p:nvPr>
            <p:ph idx="1"/>
          </p:nvPr>
        </p:nvSpPr>
        <p:spPr>
          <a:xfrm>
            <a:off x="0" y="620688"/>
            <a:ext cx="9144000" cy="6237312"/>
          </a:xfrm>
        </p:spPr>
        <p:txBody>
          <a:bodyPr>
            <a:normAutofit fontScale="47500" lnSpcReduction="20000"/>
          </a:bodyPr>
          <a:lstStyle/>
          <a:p>
            <a:pPr marL="0" indent="0" algn="just">
              <a:lnSpc>
                <a:spcPct val="170000"/>
              </a:lnSpc>
              <a:spcBef>
                <a:spcPts val="0"/>
              </a:spcBef>
              <a:buNone/>
            </a:pPr>
            <a:r>
              <a:rPr lang="tr-TR" dirty="0" smtClean="0">
                <a:solidFill>
                  <a:srgbClr val="000000"/>
                </a:solidFill>
                <a:latin typeface="Arial"/>
                <a:ea typeface="Calibri"/>
              </a:rPr>
              <a:t>	</a:t>
            </a:r>
            <a:r>
              <a:rPr lang="tr-TR" sz="3800" dirty="0" smtClean="0">
                <a:solidFill>
                  <a:srgbClr val="000000"/>
                </a:solidFill>
                <a:ea typeface="Calibri"/>
              </a:rPr>
              <a:t>Hazarlar</a:t>
            </a:r>
            <a:r>
              <a:rPr lang="tr-TR" sz="3800" dirty="0">
                <a:solidFill>
                  <a:srgbClr val="000000"/>
                </a:solidFill>
                <a:ea typeface="Calibri"/>
              </a:rPr>
              <a:t>, 740 tarihinde </a:t>
            </a:r>
            <a:r>
              <a:rPr lang="tr-TR" sz="3800" dirty="0" err="1">
                <a:solidFill>
                  <a:srgbClr val="000000"/>
                </a:solidFill>
                <a:ea typeface="Calibri"/>
              </a:rPr>
              <a:t>Musevîliği</a:t>
            </a:r>
            <a:r>
              <a:rPr lang="tr-TR" sz="3800" dirty="0">
                <a:solidFill>
                  <a:srgbClr val="000000"/>
                </a:solidFill>
                <a:ea typeface="Calibri"/>
              </a:rPr>
              <a:t> kabul etmişlerdir. </a:t>
            </a:r>
            <a:r>
              <a:rPr lang="tr-TR" sz="3800" dirty="0" err="1">
                <a:solidFill>
                  <a:srgbClr val="000000"/>
                </a:solidFill>
                <a:ea typeface="Calibri"/>
              </a:rPr>
              <a:t>Musevîlik</a:t>
            </a:r>
            <a:r>
              <a:rPr lang="tr-TR" sz="3800" dirty="0">
                <a:solidFill>
                  <a:srgbClr val="000000"/>
                </a:solidFill>
                <a:ea typeface="Calibri"/>
              </a:rPr>
              <a:t> Hazarların arasında, hakan ve çevresi veya en çok yönetici ve aristokrat zümreyle sınırlı kalmıştır. </a:t>
            </a:r>
            <a:r>
              <a:rPr lang="tr-TR" sz="3800" dirty="0" err="1">
                <a:solidFill>
                  <a:srgbClr val="000000"/>
                </a:solidFill>
                <a:ea typeface="Calibri"/>
              </a:rPr>
              <a:t>Musevîlik</a:t>
            </a:r>
            <a:r>
              <a:rPr lang="tr-TR" sz="3800" dirty="0">
                <a:solidFill>
                  <a:srgbClr val="000000"/>
                </a:solidFill>
                <a:ea typeface="Calibri"/>
              </a:rPr>
              <a:t>, Türklerin arasında sadece Hazarlarla sınırlı kalmamış; Hazar ve Karayların yanı sıra </a:t>
            </a:r>
            <a:r>
              <a:rPr lang="tr-TR" sz="3800" dirty="0" err="1">
                <a:solidFill>
                  <a:srgbClr val="000000"/>
                </a:solidFill>
                <a:ea typeface="Calibri"/>
              </a:rPr>
              <a:t>Kaliz</a:t>
            </a:r>
            <a:r>
              <a:rPr lang="tr-TR" sz="3800" dirty="0">
                <a:solidFill>
                  <a:srgbClr val="000000"/>
                </a:solidFill>
                <a:ea typeface="Calibri"/>
              </a:rPr>
              <a:t>, Kabar, Kıpçak gibi bir kısım Türk boylarından da Musevî dinine girenler olmuştur (Kuzgun,1993:194). </a:t>
            </a:r>
            <a:endParaRPr lang="tr-TR" sz="3800" dirty="0" smtClean="0">
              <a:solidFill>
                <a:srgbClr val="000000"/>
              </a:solidFill>
              <a:ea typeface="Calibri"/>
            </a:endParaRPr>
          </a:p>
          <a:p>
            <a:pPr marL="0" indent="0" algn="just">
              <a:lnSpc>
                <a:spcPct val="170000"/>
              </a:lnSpc>
              <a:spcBef>
                <a:spcPts val="0"/>
              </a:spcBef>
              <a:buNone/>
            </a:pPr>
            <a:r>
              <a:rPr lang="tr-TR" sz="3800" dirty="0">
                <a:solidFill>
                  <a:srgbClr val="000000"/>
                </a:solidFill>
                <a:ea typeface="Calibri"/>
              </a:rPr>
              <a:t>	</a:t>
            </a:r>
            <a:r>
              <a:rPr lang="tr-TR" sz="3800" dirty="0" err="1" smtClean="0">
                <a:solidFill>
                  <a:srgbClr val="000000"/>
                </a:solidFill>
                <a:ea typeface="Calibri"/>
              </a:rPr>
              <a:t>Musevîliğe</a:t>
            </a:r>
            <a:r>
              <a:rPr lang="tr-TR" sz="3800" dirty="0" smtClean="0">
                <a:solidFill>
                  <a:srgbClr val="000000"/>
                </a:solidFill>
                <a:ea typeface="Calibri"/>
              </a:rPr>
              <a:t> </a:t>
            </a:r>
            <a:r>
              <a:rPr lang="tr-TR" sz="3800" dirty="0">
                <a:solidFill>
                  <a:srgbClr val="000000"/>
                </a:solidFill>
                <a:ea typeface="Calibri"/>
              </a:rPr>
              <a:t>geçen Hazarlar, başka dinlere geçen bir çok Türklerde örneklerine rastladığımız gibi, İbranî yazısını kullandılar. Ancak </a:t>
            </a:r>
            <a:r>
              <a:rPr lang="tr-TR" sz="3800" dirty="0" smtClean="0">
                <a:solidFill>
                  <a:srgbClr val="000000"/>
                </a:solidFill>
                <a:ea typeface="Calibri"/>
              </a:rPr>
              <a:t>Türkçeyi </a:t>
            </a:r>
            <a:r>
              <a:rPr lang="tr-TR" sz="3800" dirty="0">
                <a:solidFill>
                  <a:srgbClr val="000000"/>
                </a:solidFill>
                <a:ea typeface="Calibri"/>
              </a:rPr>
              <a:t>muhafaza ettiler. Azerbaycan'daki Musevî kolonilerinin tarihi VII-X. yüzyıllara uzanmaktadır. Azerbaycan'da "Dağ Yahudileri" adı altında bilinen bu </a:t>
            </a:r>
            <a:r>
              <a:rPr lang="tr-TR" sz="3800" dirty="0" smtClean="0">
                <a:solidFill>
                  <a:srgbClr val="000000"/>
                </a:solidFill>
                <a:ea typeface="Calibri"/>
              </a:rPr>
              <a:t>Karaimlerin </a:t>
            </a:r>
            <a:r>
              <a:rPr lang="tr-TR" sz="3800" dirty="0">
                <a:solidFill>
                  <a:srgbClr val="000000"/>
                </a:solidFill>
                <a:ea typeface="Calibri"/>
              </a:rPr>
              <a:t>tarihi de muhtemelen Hazar İmparatorluğu'na bağlanmaktadır (Güngör, 2002, C3: 279). </a:t>
            </a:r>
            <a:endParaRPr lang="tr-TR" sz="3800" dirty="0" smtClean="0">
              <a:solidFill>
                <a:srgbClr val="000000"/>
              </a:solidFill>
              <a:ea typeface="Calibri"/>
            </a:endParaRPr>
          </a:p>
          <a:p>
            <a:pPr marL="0" indent="0" algn="just">
              <a:lnSpc>
                <a:spcPct val="170000"/>
              </a:lnSpc>
              <a:spcBef>
                <a:spcPts val="0"/>
              </a:spcBef>
              <a:buNone/>
            </a:pPr>
            <a:r>
              <a:rPr lang="tr-TR" sz="3800" dirty="0">
                <a:solidFill>
                  <a:srgbClr val="000000"/>
                </a:solidFill>
                <a:ea typeface="Calibri"/>
              </a:rPr>
              <a:t>	</a:t>
            </a:r>
            <a:r>
              <a:rPr lang="tr-TR" sz="3800" dirty="0" smtClean="0">
                <a:solidFill>
                  <a:srgbClr val="000000"/>
                </a:solidFill>
                <a:ea typeface="Calibri"/>
              </a:rPr>
              <a:t>İlk </a:t>
            </a:r>
            <a:r>
              <a:rPr lang="tr-TR" sz="3800" dirty="0">
                <a:solidFill>
                  <a:srgbClr val="000000"/>
                </a:solidFill>
                <a:ea typeface="Calibri"/>
              </a:rPr>
              <a:t>önce </a:t>
            </a:r>
            <a:r>
              <a:rPr lang="tr-TR" sz="3800" dirty="0" smtClean="0">
                <a:solidFill>
                  <a:srgbClr val="000000"/>
                </a:solidFill>
                <a:ea typeface="Calibri"/>
              </a:rPr>
              <a:t>Şamanizm’e </a:t>
            </a:r>
            <a:r>
              <a:rPr lang="tr-TR" sz="3800" dirty="0">
                <a:solidFill>
                  <a:srgbClr val="000000"/>
                </a:solidFill>
                <a:ea typeface="Calibri"/>
              </a:rPr>
              <a:t>mensup olan Hazarlar Bizans İmparatorluğu, baskılara uğrayan Yahudilerin gelmesiyle 8. yüzyılda Yahudiliği tanımışlardır. Bununla birlikte Hazar Devleti, Yahudiliği sonuna kadar resmi bir din olarak korumuştur. Öyle ki, bir rivayete göre, Müslüman devletlerin bir havrayı yıktırdığını duyan Hazar hükümdarı 922 tarihinde İtil şehrindeki bir minareyi yıktırmıştır (Togan:158; </a:t>
            </a:r>
            <a:r>
              <a:rPr lang="tr-TR" sz="3800" dirty="0" err="1">
                <a:solidFill>
                  <a:srgbClr val="000000"/>
                </a:solidFill>
                <a:ea typeface="Calibri"/>
              </a:rPr>
              <a:t>Akt</a:t>
            </a:r>
            <a:r>
              <a:rPr lang="tr-TR" sz="3800" dirty="0">
                <a:solidFill>
                  <a:srgbClr val="000000"/>
                </a:solidFill>
                <a:ea typeface="Calibri"/>
              </a:rPr>
              <a:t>. Ocak, 1983:61). </a:t>
            </a:r>
            <a:endParaRPr lang="tr-TR" sz="3800" dirty="0"/>
          </a:p>
        </p:txBody>
      </p:sp>
    </p:spTree>
    <p:extLst>
      <p:ext uri="{BB962C8B-B14F-4D97-AF65-F5344CB8AC3E}">
        <p14:creationId xmlns:p14="http://schemas.microsoft.com/office/powerpoint/2010/main" val="330850174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836712"/>
          </a:xfrm>
        </p:spPr>
        <p:txBody>
          <a:bodyPr>
            <a:normAutofit/>
          </a:bodyPr>
          <a:lstStyle/>
          <a:p>
            <a:r>
              <a:rPr lang="tr-TR" sz="3200" b="1" dirty="0">
                <a:solidFill>
                  <a:srgbClr val="000000"/>
                </a:solidFill>
                <a:latin typeface="+mn-lt"/>
                <a:ea typeface="Calibri"/>
              </a:rPr>
              <a:t>2. Hristiyanlık </a:t>
            </a:r>
            <a:endParaRPr lang="tr-TR" sz="3200" b="1" dirty="0">
              <a:latin typeface="+mn-lt"/>
            </a:endParaRPr>
          </a:p>
        </p:txBody>
      </p:sp>
      <p:sp>
        <p:nvSpPr>
          <p:cNvPr id="3" name="İçerik Yer Tutucusu 2"/>
          <p:cNvSpPr>
            <a:spLocks noGrp="1"/>
          </p:cNvSpPr>
          <p:nvPr>
            <p:ph idx="1"/>
          </p:nvPr>
        </p:nvSpPr>
        <p:spPr>
          <a:xfrm>
            <a:off x="107504" y="692696"/>
            <a:ext cx="9036496" cy="6165304"/>
          </a:xfrm>
        </p:spPr>
        <p:txBody>
          <a:bodyPr>
            <a:normAutofit/>
          </a:bodyPr>
          <a:lstStyle/>
          <a:p>
            <a:pPr marL="0" lvl="0" indent="0" algn="just">
              <a:lnSpc>
                <a:spcPct val="150000"/>
              </a:lnSpc>
              <a:spcBef>
                <a:spcPts val="0"/>
              </a:spcBef>
              <a:buNone/>
            </a:pPr>
            <a:r>
              <a:rPr lang="tr-TR" sz="2000" dirty="0" smtClean="0">
                <a:solidFill>
                  <a:srgbClr val="000000"/>
                </a:solidFill>
                <a:ea typeface="Calibri"/>
              </a:rPr>
              <a:t>Türklerin</a:t>
            </a:r>
            <a:r>
              <a:rPr lang="tr-TR" sz="2000" dirty="0">
                <a:solidFill>
                  <a:srgbClr val="000000"/>
                </a:solidFill>
                <a:ea typeface="Calibri"/>
              </a:rPr>
              <a:t>, dinî tarihlerinin belli bir döneminden itibaren temas ettikleri evrensel ve büyük dinlerden biri de Hıristiyanlıktır. Türklerin Hristiyanlıkla teması çok eskilere uzanmaktadır. </a:t>
            </a:r>
            <a:r>
              <a:rPr lang="tr-TR" sz="2000" dirty="0" err="1">
                <a:solidFill>
                  <a:srgbClr val="000000"/>
                </a:solidFill>
                <a:ea typeface="Calibri"/>
              </a:rPr>
              <a:t>Barthold</a:t>
            </a:r>
            <a:r>
              <a:rPr lang="tr-TR" sz="2000" dirty="0">
                <a:solidFill>
                  <a:srgbClr val="000000"/>
                </a:solidFill>
                <a:ea typeface="Calibri"/>
              </a:rPr>
              <a:t>, </a:t>
            </a:r>
            <a:r>
              <a:rPr lang="tr-TR" sz="2000" dirty="0" err="1" smtClean="0">
                <a:solidFill>
                  <a:srgbClr val="000000"/>
                </a:solidFill>
                <a:ea typeface="Calibri"/>
              </a:rPr>
              <a:t>Maniheizm’in</a:t>
            </a:r>
            <a:r>
              <a:rPr lang="tr-TR" sz="2000" dirty="0" smtClean="0">
                <a:solidFill>
                  <a:srgbClr val="000000"/>
                </a:solidFill>
                <a:ea typeface="Calibri"/>
              </a:rPr>
              <a:t> </a:t>
            </a:r>
            <a:r>
              <a:rPr lang="tr-TR" sz="2000" dirty="0">
                <a:solidFill>
                  <a:srgbClr val="000000"/>
                </a:solidFill>
                <a:ea typeface="Calibri"/>
              </a:rPr>
              <a:t>kesinlikle Orta Asya'da Hristiyanlıktan önce yayılmaya başladığını ve bunun M.S. III. yüzyıl ile tarihlenebileceğini düşünmektedir. Hristiyanlığın Orta Asya'daki varlığı ile ilgili bilgiler ise IV. yüzyıldan daha gerilere gitmemektedir (</a:t>
            </a:r>
            <a:r>
              <a:rPr lang="tr-TR" sz="2000" dirty="0" err="1">
                <a:solidFill>
                  <a:srgbClr val="000000"/>
                </a:solidFill>
                <a:ea typeface="Calibri"/>
              </a:rPr>
              <a:t>Barthold</a:t>
            </a:r>
            <a:r>
              <a:rPr lang="tr-TR" sz="2000" dirty="0">
                <a:solidFill>
                  <a:srgbClr val="000000"/>
                </a:solidFill>
                <a:ea typeface="Calibri"/>
              </a:rPr>
              <a:t>, 1975:19).</a:t>
            </a:r>
            <a:endParaRPr lang="tr-TR" sz="2000" dirty="0">
              <a:solidFill>
                <a:prstClr val="black"/>
              </a:solidFill>
            </a:endParaRPr>
          </a:p>
          <a:p>
            <a:pPr marL="0" indent="0" algn="just">
              <a:lnSpc>
                <a:spcPct val="150000"/>
              </a:lnSpc>
              <a:spcBef>
                <a:spcPts val="0"/>
              </a:spcBef>
              <a:buNone/>
            </a:pPr>
            <a:r>
              <a:rPr lang="tr-TR" sz="2000" dirty="0" smtClean="0"/>
              <a:t>	Türklerin </a:t>
            </a:r>
            <a:r>
              <a:rPr lang="tr-TR" sz="2000" dirty="0"/>
              <a:t>Hristiyanlıkla olan temasları daha çok doğu kiliseleri </a:t>
            </a:r>
            <a:r>
              <a:rPr lang="tr-TR" sz="2000" dirty="0" smtClean="0"/>
              <a:t>ile olmuştur</a:t>
            </a:r>
            <a:r>
              <a:rPr lang="tr-TR" sz="2000" dirty="0"/>
              <a:t>. Bu çerçevede Ortodoksluk birinci </a:t>
            </a:r>
            <a:r>
              <a:rPr lang="tr-TR" sz="2000" dirty="0" smtClean="0"/>
              <a:t>sırayı </a:t>
            </a:r>
            <a:r>
              <a:rPr lang="tr-TR" sz="2000" dirty="0"/>
              <a:t>almaktadır. </a:t>
            </a:r>
            <a:r>
              <a:rPr lang="tr-TR" sz="2000" dirty="0" smtClean="0"/>
              <a:t>Bunla birlikte</a:t>
            </a:r>
            <a:r>
              <a:rPr lang="tr-TR" sz="2000" dirty="0"/>
              <a:t>, Orta Asya söz konusu olduğunda, Bizans kilisesi değil de </a:t>
            </a:r>
            <a:r>
              <a:rPr lang="tr-TR" sz="2000" dirty="0" err="1" smtClean="0"/>
              <a:t>Sasaniler</a:t>
            </a:r>
            <a:r>
              <a:rPr lang="tr-TR" sz="2000" dirty="0" smtClean="0"/>
              <a:t> döneminde </a:t>
            </a:r>
            <a:r>
              <a:rPr lang="tr-TR" sz="2000" dirty="0"/>
              <a:t>onun yakın takibine uğrayan Nesturiler, </a:t>
            </a:r>
            <a:r>
              <a:rPr lang="tr-TR" sz="2000" dirty="0" smtClean="0"/>
              <a:t>önce </a:t>
            </a:r>
            <a:r>
              <a:rPr lang="tr-TR" sz="2000" dirty="0" err="1"/>
              <a:t>lran'a</a:t>
            </a:r>
            <a:r>
              <a:rPr lang="tr-TR" sz="2000" dirty="0"/>
              <a:t> </a:t>
            </a:r>
            <a:r>
              <a:rPr lang="tr-TR" sz="2000" dirty="0" smtClean="0"/>
              <a:t>sığınmış; daha </a:t>
            </a:r>
            <a:r>
              <a:rPr lang="tr-TR" sz="2000" dirty="0"/>
              <a:t>sonra Türklerin arasına girmiştir (Güngör, 2002, C.3:275</a:t>
            </a:r>
            <a:r>
              <a:rPr lang="tr-TR" sz="2000" dirty="0" smtClean="0"/>
              <a:t>).</a:t>
            </a:r>
            <a:endParaRPr lang="tr-TR" sz="2000" dirty="0"/>
          </a:p>
        </p:txBody>
      </p:sp>
    </p:spTree>
    <p:extLst>
      <p:ext uri="{BB962C8B-B14F-4D97-AF65-F5344CB8AC3E}">
        <p14:creationId xmlns:p14="http://schemas.microsoft.com/office/powerpoint/2010/main" val="125150305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lnSpcReduction="10000"/>
          </a:bodyPr>
          <a:lstStyle/>
          <a:p>
            <a:pPr marL="0" lvl="0" indent="0" algn="just">
              <a:lnSpc>
                <a:spcPct val="150000"/>
              </a:lnSpc>
              <a:spcBef>
                <a:spcPts val="0"/>
              </a:spcBef>
              <a:buNone/>
            </a:pPr>
            <a:r>
              <a:rPr lang="tr-TR" sz="2000" dirty="0" smtClean="0">
                <a:solidFill>
                  <a:prstClr val="black"/>
                </a:solidFill>
              </a:rPr>
              <a:t>	</a:t>
            </a:r>
            <a:r>
              <a:rPr lang="tr-TR" sz="2000" dirty="0" err="1" smtClean="0">
                <a:solidFill>
                  <a:prstClr val="black"/>
                </a:solidFill>
              </a:rPr>
              <a:t>Nesturiliğin</a:t>
            </a:r>
            <a:r>
              <a:rPr lang="tr-TR" sz="2000" dirty="0" smtClean="0">
                <a:solidFill>
                  <a:prstClr val="black"/>
                </a:solidFill>
              </a:rPr>
              <a:t> İran'a </a:t>
            </a:r>
            <a:r>
              <a:rPr lang="tr-TR" sz="2000" dirty="0">
                <a:solidFill>
                  <a:prstClr val="black"/>
                </a:solidFill>
              </a:rPr>
              <a:t>geçişi ve diğer ülkelere yayılışı gibi Orta </a:t>
            </a:r>
            <a:r>
              <a:rPr lang="tr-TR" sz="2000" dirty="0" smtClean="0">
                <a:solidFill>
                  <a:prstClr val="black"/>
                </a:solidFill>
              </a:rPr>
              <a:t>Asya’ya girişi </a:t>
            </a:r>
            <a:r>
              <a:rPr lang="tr-TR" sz="2000" dirty="0">
                <a:solidFill>
                  <a:prstClr val="black"/>
                </a:solidFill>
              </a:rPr>
              <a:t>de büyük oranda ticaret yollarıyla olmuştur. </a:t>
            </a:r>
            <a:r>
              <a:rPr lang="tr-TR" sz="2000" dirty="0" smtClean="0">
                <a:solidFill>
                  <a:prstClr val="black"/>
                </a:solidFill>
              </a:rPr>
              <a:t>Ön </a:t>
            </a:r>
            <a:r>
              <a:rPr lang="tr-TR" sz="2000" dirty="0">
                <a:solidFill>
                  <a:prstClr val="black"/>
                </a:solidFill>
              </a:rPr>
              <a:t>Asya'dan </a:t>
            </a:r>
            <a:r>
              <a:rPr lang="tr-TR" sz="2000" dirty="0" smtClean="0">
                <a:solidFill>
                  <a:prstClr val="black"/>
                </a:solidFill>
              </a:rPr>
              <a:t>başlayarak </a:t>
            </a:r>
            <a:r>
              <a:rPr lang="tr-TR" sz="2000" dirty="0" err="1" smtClean="0">
                <a:solidFill>
                  <a:prstClr val="black"/>
                </a:solidFill>
              </a:rPr>
              <a:t>Maveraünnehir'in</a:t>
            </a:r>
            <a:r>
              <a:rPr lang="tr-TR" sz="2000" dirty="0" smtClean="0">
                <a:solidFill>
                  <a:prstClr val="black"/>
                </a:solidFill>
              </a:rPr>
              <a:t> </a:t>
            </a:r>
            <a:r>
              <a:rPr lang="tr-TR" sz="2000" dirty="0" err="1">
                <a:solidFill>
                  <a:prstClr val="black"/>
                </a:solidFill>
              </a:rPr>
              <a:t>Baykent</a:t>
            </a:r>
            <a:r>
              <a:rPr lang="tr-TR" sz="2000" dirty="0">
                <a:solidFill>
                  <a:prstClr val="black"/>
                </a:solidFill>
              </a:rPr>
              <a:t>, Buhara ve Semerkant gibi belli başlı </a:t>
            </a:r>
            <a:r>
              <a:rPr lang="tr-TR" sz="2000" dirty="0" smtClean="0">
                <a:solidFill>
                  <a:prstClr val="black"/>
                </a:solidFill>
              </a:rPr>
              <a:t>büyük şehirlerinden </a:t>
            </a:r>
            <a:r>
              <a:rPr lang="tr-TR" sz="2000" dirty="0">
                <a:solidFill>
                  <a:prstClr val="black"/>
                </a:solidFill>
              </a:rPr>
              <a:t>geçen milletler arası </a:t>
            </a:r>
            <a:r>
              <a:rPr lang="tr-TR" sz="2000" dirty="0" smtClean="0">
                <a:solidFill>
                  <a:prstClr val="black"/>
                </a:solidFill>
              </a:rPr>
              <a:t>İpek </a:t>
            </a:r>
            <a:r>
              <a:rPr lang="tr-TR" sz="2000" dirty="0">
                <a:solidFill>
                  <a:prstClr val="black"/>
                </a:solidFill>
              </a:rPr>
              <a:t>Yolu, bir taraftan </a:t>
            </a:r>
            <a:r>
              <a:rPr lang="tr-TR" sz="2000" dirty="0" smtClean="0">
                <a:solidFill>
                  <a:prstClr val="black"/>
                </a:solidFill>
              </a:rPr>
              <a:t>ekonomik gelişmeyi </a:t>
            </a:r>
            <a:r>
              <a:rPr lang="tr-TR" sz="2000" dirty="0">
                <a:solidFill>
                  <a:prstClr val="black"/>
                </a:solidFill>
              </a:rPr>
              <a:t>sağlarken, diğer taraftan birçok din ve kültürü </a:t>
            </a:r>
            <a:r>
              <a:rPr lang="tr-TR" sz="2000" dirty="0" smtClean="0">
                <a:solidFill>
                  <a:prstClr val="black"/>
                </a:solidFill>
              </a:rPr>
              <a:t>beraberinde getirmiş, </a:t>
            </a:r>
            <a:r>
              <a:rPr lang="tr-TR" sz="2000" dirty="0">
                <a:solidFill>
                  <a:prstClr val="black"/>
                </a:solidFill>
              </a:rPr>
              <a:t>bölgedeki Türklerin bu manevî unsurlarla temas etmelerine </a:t>
            </a:r>
            <a:r>
              <a:rPr lang="tr-TR" sz="2000" dirty="0" smtClean="0">
                <a:solidFill>
                  <a:prstClr val="black"/>
                </a:solidFill>
              </a:rPr>
              <a:t>sebep olmuştur </a:t>
            </a:r>
            <a:r>
              <a:rPr lang="tr-TR" sz="2000" dirty="0">
                <a:solidFill>
                  <a:prstClr val="black"/>
                </a:solidFill>
              </a:rPr>
              <a:t>(Togan, 1981, C.1:94</a:t>
            </a:r>
            <a:r>
              <a:rPr lang="tr-TR" sz="2000" dirty="0" smtClean="0">
                <a:solidFill>
                  <a:prstClr val="black"/>
                </a:solidFill>
              </a:rPr>
              <a:t>).</a:t>
            </a:r>
          </a:p>
          <a:p>
            <a:pPr marL="0" lvl="0" indent="0" algn="just">
              <a:lnSpc>
                <a:spcPct val="150000"/>
              </a:lnSpc>
              <a:spcBef>
                <a:spcPts val="0"/>
              </a:spcBef>
              <a:buNone/>
            </a:pPr>
            <a:r>
              <a:rPr lang="tr-TR" sz="2000" dirty="0">
                <a:solidFill>
                  <a:prstClr val="black"/>
                </a:solidFill>
              </a:rPr>
              <a:t>	</a:t>
            </a:r>
            <a:r>
              <a:rPr lang="tr-TR" sz="2000" dirty="0" err="1" smtClean="0">
                <a:solidFill>
                  <a:prstClr val="black"/>
                </a:solidFill>
              </a:rPr>
              <a:t>Maveraünnehr'e</a:t>
            </a:r>
            <a:r>
              <a:rPr lang="tr-TR" sz="2000" dirty="0" smtClean="0">
                <a:solidFill>
                  <a:prstClr val="black"/>
                </a:solidFill>
              </a:rPr>
              <a:t> </a:t>
            </a:r>
            <a:r>
              <a:rPr lang="tr-TR" sz="2000" dirty="0">
                <a:solidFill>
                  <a:prstClr val="black"/>
                </a:solidFill>
              </a:rPr>
              <a:t>giren Hristiyanlık, </a:t>
            </a:r>
            <a:r>
              <a:rPr lang="tr-TR" sz="2000" dirty="0" err="1">
                <a:solidFill>
                  <a:prstClr val="black"/>
                </a:solidFill>
              </a:rPr>
              <a:t>Zerdüştílikle</a:t>
            </a:r>
            <a:r>
              <a:rPr lang="tr-TR" sz="2000" dirty="0">
                <a:solidFill>
                  <a:prstClr val="black"/>
                </a:solidFill>
              </a:rPr>
              <a:t> Budizm </a:t>
            </a:r>
            <a:r>
              <a:rPr lang="tr-TR" sz="2000" dirty="0" smtClean="0">
                <a:solidFill>
                  <a:prstClr val="black"/>
                </a:solidFill>
              </a:rPr>
              <a:t>arasında yıllarca </a:t>
            </a:r>
            <a:r>
              <a:rPr lang="tr-TR" sz="2000" dirty="0">
                <a:solidFill>
                  <a:prstClr val="black"/>
                </a:solidFill>
              </a:rPr>
              <a:t>sürüp giden mücadelelerden de yararlanarak hızlı bir </a:t>
            </a:r>
            <a:r>
              <a:rPr lang="tr-TR" sz="2000" dirty="0" smtClean="0">
                <a:solidFill>
                  <a:prstClr val="black"/>
                </a:solidFill>
              </a:rPr>
              <a:t>şekilde yayılmış </a:t>
            </a:r>
            <a:r>
              <a:rPr lang="tr-TR" sz="2000" dirty="0">
                <a:solidFill>
                  <a:prstClr val="black"/>
                </a:solidFill>
              </a:rPr>
              <a:t>ve </a:t>
            </a:r>
            <a:r>
              <a:rPr lang="tr-TR" sz="2000" dirty="0" smtClean="0">
                <a:solidFill>
                  <a:prstClr val="black"/>
                </a:solidFill>
              </a:rPr>
              <a:t>kısa </a:t>
            </a:r>
            <a:r>
              <a:rPr lang="tr-TR" sz="2000" dirty="0">
                <a:solidFill>
                  <a:prstClr val="black"/>
                </a:solidFill>
              </a:rPr>
              <a:t>zamanda çevrede hakim bir din haline gelmiştir. </a:t>
            </a:r>
            <a:r>
              <a:rPr lang="tr-TR" sz="2000" dirty="0" err="1" smtClean="0">
                <a:solidFill>
                  <a:prstClr val="black"/>
                </a:solidFill>
              </a:rPr>
              <a:t>Nesturilik</a:t>
            </a:r>
            <a:r>
              <a:rPr lang="tr-TR" sz="2000" dirty="0" smtClean="0">
                <a:solidFill>
                  <a:prstClr val="black"/>
                </a:solidFill>
              </a:rPr>
              <a:t>, Karluklar</a:t>
            </a:r>
            <a:r>
              <a:rPr lang="tr-TR" sz="2000" dirty="0">
                <a:solidFill>
                  <a:prstClr val="black"/>
                </a:solidFill>
              </a:rPr>
              <a:t>, Kırgızlar, Uygurlar, Naymanlar, </a:t>
            </a:r>
            <a:r>
              <a:rPr lang="tr-TR" sz="2000" dirty="0" err="1">
                <a:solidFill>
                  <a:prstClr val="black"/>
                </a:solidFill>
              </a:rPr>
              <a:t>Kereitler</a:t>
            </a:r>
            <a:r>
              <a:rPr lang="tr-TR" sz="2000" dirty="0">
                <a:solidFill>
                  <a:prstClr val="black"/>
                </a:solidFill>
              </a:rPr>
              <a:t> ve Kumanların </a:t>
            </a:r>
            <a:r>
              <a:rPr lang="tr-TR" sz="2000" dirty="0" smtClean="0">
                <a:solidFill>
                  <a:prstClr val="black"/>
                </a:solidFill>
              </a:rPr>
              <a:t>arasına da </a:t>
            </a:r>
            <a:r>
              <a:rPr lang="tr-TR" sz="2000" dirty="0">
                <a:solidFill>
                  <a:prstClr val="black"/>
                </a:solidFill>
              </a:rPr>
              <a:t>nüfuz etmeyi </a:t>
            </a:r>
            <a:r>
              <a:rPr lang="tr-TR" sz="2000" dirty="0" smtClean="0">
                <a:solidFill>
                  <a:prstClr val="black"/>
                </a:solidFill>
              </a:rPr>
              <a:t>başarmıştır. </a:t>
            </a:r>
          </a:p>
          <a:p>
            <a:pPr marL="0" lvl="0" indent="0" algn="just">
              <a:lnSpc>
                <a:spcPct val="150000"/>
              </a:lnSpc>
              <a:spcBef>
                <a:spcPts val="0"/>
              </a:spcBef>
              <a:buNone/>
            </a:pPr>
            <a:r>
              <a:rPr lang="tr-TR" sz="2000" dirty="0">
                <a:solidFill>
                  <a:prstClr val="black"/>
                </a:solidFill>
              </a:rPr>
              <a:t>	</a:t>
            </a:r>
            <a:r>
              <a:rPr lang="tr-TR" sz="2000" dirty="0" smtClean="0">
                <a:solidFill>
                  <a:prstClr val="black"/>
                </a:solidFill>
              </a:rPr>
              <a:t>Nesturî </a:t>
            </a:r>
            <a:r>
              <a:rPr lang="tr-TR" sz="2000" dirty="0">
                <a:solidFill>
                  <a:prstClr val="black"/>
                </a:solidFill>
              </a:rPr>
              <a:t>Hristiyanlar, Orta Asya'da </a:t>
            </a:r>
            <a:r>
              <a:rPr lang="tr-TR" sz="2000" dirty="0" smtClean="0">
                <a:solidFill>
                  <a:prstClr val="black"/>
                </a:solidFill>
              </a:rPr>
              <a:t>Süryaniceden </a:t>
            </a:r>
            <a:r>
              <a:rPr lang="tr-TR" sz="2000" dirty="0">
                <a:solidFill>
                  <a:prstClr val="black"/>
                </a:solidFill>
              </a:rPr>
              <a:t>başka, </a:t>
            </a:r>
            <a:r>
              <a:rPr lang="tr-TR" sz="2000" dirty="0" smtClean="0">
                <a:solidFill>
                  <a:prstClr val="black"/>
                </a:solidFill>
              </a:rPr>
              <a:t>Uygur Türkçesini </a:t>
            </a:r>
            <a:r>
              <a:rPr lang="tr-TR" sz="2000" dirty="0">
                <a:solidFill>
                  <a:prstClr val="black"/>
                </a:solidFill>
              </a:rPr>
              <a:t>de </a:t>
            </a:r>
            <a:r>
              <a:rPr lang="tr-TR" sz="2000" dirty="0" smtClean="0">
                <a:solidFill>
                  <a:prstClr val="black"/>
                </a:solidFill>
              </a:rPr>
              <a:t>kullanmış, </a:t>
            </a:r>
            <a:r>
              <a:rPr lang="tr-TR" sz="2000" dirty="0">
                <a:solidFill>
                  <a:prstClr val="black"/>
                </a:solidFill>
              </a:rPr>
              <a:t>özellikle kitaplarını Süryanî alfabesi ile </a:t>
            </a:r>
            <a:r>
              <a:rPr lang="tr-TR" sz="2000" dirty="0" smtClean="0">
                <a:solidFill>
                  <a:prstClr val="black"/>
                </a:solidFill>
              </a:rPr>
              <a:t>Uygurca yazmış, </a:t>
            </a:r>
            <a:r>
              <a:rPr lang="tr-TR" sz="2000" dirty="0">
                <a:solidFill>
                  <a:prstClr val="black"/>
                </a:solidFill>
              </a:rPr>
              <a:t>Süryaniceden birçok kitabı da Türkçeye çevirmişlerdir. </a:t>
            </a:r>
            <a:r>
              <a:rPr lang="tr-TR" sz="2000" dirty="0" smtClean="0">
                <a:solidFill>
                  <a:prstClr val="black"/>
                </a:solidFill>
              </a:rPr>
              <a:t>Ayrıca Farsçayı </a:t>
            </a:r>
            <a:r>
              <a:rPr lang="tr-TR" sz="2000" dirty="0">
                <a:solidFill>
                  <a:prstClr val="black"/>
                </a:solidFill>
              </a:rPr>
              <a:t>da kullanmışlardır. Bundan başka mezar taşlarında </a:t>
            </a:r>
            <a:r>
              <a:rPr lang="tr-TR" sz="2000" dirty="0" smtClean="0">
                <a:solidFill>
                  <a:prstClr val="black"/>
                </a:solidFill>
              </a:rPr>
              <a:t>kullanılan tarihlerde</a:t>
            </a:r>
            <a:r>
              <a:rPr lang="tr-TR" sz="2000" dirty="0">
                <a:solidFill>
                  <a:prstClr val="black"/>
                </a:solidFill>
              </a:rPr>
              <a:t>, "On İ</a:t>
            </a:r>
            <a:r>
              <a:rPr lang="tr-TR" sz="2000" dirty="0" smtClean="0">
                <a:solidFill>
                  <a:prstClr val="black"/>
                </a:solidFill>
              </a:rPr>
              <a:t>ki </a:t>
            </a:r>
            <a:r>
              <a:rPr lang="tr-TR" sz="2000" dirty="0">
                <a:solidFill>
                  <a:prstClr val="black"/>
                </a:solidFill>
              </a:rPr>
              <a:t>Hayvanlı Türk Takvimi</a:t>
            </a:r>
            <a:r>
              <a:rPr lang="tr-TR" sz="2000" dirty="0" smtClean="0">
                <a:solidFill>
                  <a:prstClr val="black"/>
                </a:solidFill>
              </a:rPr>
              <a:t>'"</a:t>
            </a:r>
            <a:r>
              <a:rPr lang="tr-TR" sz="2000" dirty="0" err="1" smtClean="0">
                <a:solidFill>
                  <a:prstClr val="black"/>
                </a:solidFill>
              </a:rPr>
              <a:t>ni</a:t>
            </a:r>
            <a:r>
              <a:rPr lang="tr-TR" sz="2000" dirty="0">
                <a:solidFill>
                  <a:prstClr val="black"/>
                </a:solidFill>
              </a:rPr>
              <a:t> </a:t>
            </a:r>
            <a:r>
              <a:rPr lang="tr-TR" sz="2000" dirty="0" smtClean="0">
                <a:solidFill>
                  <a:prstClr val="black"/>
                </a:solidFill>
              </a:rPr>
              <a:t>kullanmışlardır (İnan, </a:t>
            </a:r>
            <a:r>
              <a:rPr lang="tr-TR" sz="2000" dirty="0">
                <a:solidFill>
                  <a:prstClr val="black"/>
                </a:solidFill>
              </a:rPr>
              <a:t>1991,C.2:312).</a:t>
            </a:r>
          </a:p>
          <a:p>
            <a:endParaRPr lang="tr-TR" dirty="0"/>
          </a:p>
        </p:txBody>
      </p:sp>
    </p:spTree>
    <p:extLst>
      <p:ext uri="{BB962C8B-B14F-4D97-AF65-F5344CB8AC3E}">
        <p14:creationId xmlns:p14="http://schemas.microsoft.com/office/powerpoint/2010/main" val="6300664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lvl="0">
              <a:spcBef>
                <a:spcPct val="20000"/>
              </a:spcBef>
            </a:pPr>
            <a:r>
              <a:rPr lang="tr-TR" sz="3200" dirty="0">
                <a:solidFill>
                  <a:prstClr val="black"/>
                </a:solidFill>
              </a:rPr>
              <a:t>A) İslamiyet Öncesi Dönmede Yazılmış Olup İnançlarla İlgili Bilgi Veren Yabancı Kaynaklar</a:t>
            </a:r>
            <a:br>
              <a:rPr lang="tr-TR" sz="3200" dirty="0">
                <a:solidFill>
                  <a:prstClr val="black"/>
                </a:solidFill>
              </a:rPr>
            </a:br>
            <a:endParaRPr lang="tr-TR" dirty="0"/>
          </a:p>
        </p:txBody>
      </p:sp>
      <p:sp>
        <p:nvSpPr>
          <p:cNvPr id="3" name="İçerik Yer Tutucusu 2"/>
          <p:cNvSpPr>
            <a:spLocks noGrp="1"/>
          </p:cNvSpPr>
          <p:nvPr>
            <p:ph idx="1"/>
          </p:nvPr>
        </p:nvSpPr>
        <p:spPr>
          <a:xfrm>
            <a:off x="0" y="980728"/>
            <a:ext cx="9144000" cy="5877272"/>
          </a:xfrm>
        </p:spPr>
        <p:txBody>
          <a:bodyPr>
            <a:normAutofit fontScale="70000" lnSpcReduction="20000"/>
          </a:bodyPr>
          <a:lstStyle/>
          <a:p>
            <a:pPr marL="0" indent="0" algn="just">
              <a:lnSpc>
                <a:spcPct val="170000"/>
              </a:lnSpc>
              <a:spcBef>
                <a:spcPts val="0"/>
              </a:spcBef>
              <a:buNone/>
            </a:pPr>
            <a:r>
              <a:rPr lang="tr-TR" dirty="0" smtClean="0"/>
              <a:t>	Bu guruptaki kaynakları o dönemlerde başka dillerde yazılmış eserler, genel olarak Arap ve Çin kaynakları oluşturmaktadır. Bu kaynaklar eksilikleri itibariyle </a:t>
            </a:r>
            <a:r>
              <a:rPr lang="tr-TR" dirty="0" err="1" smtClean="0"/>
              <a:t>orjinel</a:t>
            </a:r>
            <a:r>
              <a:rPr lang="tr-TR" dirty="0" smtClean="0"/>
              <a:t> olsalar da kaynakların güvenilir oldukları söylenemez. Bu kaynaklarda anlatılanların doğru olması ile bunlara dayanılarak verilen hükümlerin doğru olması birbirinden tamamen farklıdır. Kültürel farklılıklar, bir kültürün mensubu olan bir bireyin, değişik bir kültür hakkında farklı yorumlar yapmasına sebep olabilir.  Örneğin; Abdülkadir İnan ve </a:t>
            </a:r>
            <a:r>
              <a:rPr lang="tr-TR" dirty="0" err="1" smtClean="0"/>
              <a:t>Wolfram</a:t>
            </a:r>
            <a:r>
              <a:rPr lang="tr-TR" dirty="0" smtClean="0"/>
              <a:t> </a:t>
            </a:r>
            <a:r>
              <a:rPr lang="tr-TR" dirty="0" err="1" smtClean="0"/>
              <a:t>Eberhard</a:t>
            </a:r>
            <a:r>
              <a:rPr lang="tr-TR" dirty="0" smtClean="0"/>
              <a:t>’ dan naklen verdiği bilgiye göre, Çin kaynaklarında M.Ö. 121 yılında yapılan bir Hun-Çin savaşından bahsederken, Çinlilerin aldıkları ganimetler arasında altın bir put olduğunu belirtir. Halbuki ifadenin devamında bulunan ganimetin put olmadığı, sadece onun karşısında Tanrıya kurban kesildiği anlaşılmaktadır. </a:t>
            </a:r>
            <a:endParaRPr lang="tr-TR" dirty="0"/>
          </a:p>
        </p:txBody>
      </p:sp>
    </p:spTree>
    <p:extLst>
      <p:ext uri="{BB962C8B-B14F-4D97-AF65-F5344CB8AC3E}">
        <p14:creationId xmlns:p14="http://schemas.microsoft.com/office/powerpoint/2010/main" val="292219926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marL="0" indent="0" algn="just">
              <a:lnSpc>
                <a:spcPct val="170000"/>
              </a:lnSpc>
              <a:spcBef>
                <a:spcPts val="0"/>
              </a:spcBef>
              <a:buNone/>
            </a:pPr>
            <a:r>
              <a:rPr lang="tr-TR" dirty="0" smtClean="0"/>
              <a:t>	Ortodoksluk ve diğer Hristiyan mezhepleri</a:t>
            </a:r>
            <a:r>
              <a:rPr lang="tr-TR" dirty="0"/>
              <a:t>, </a:t>
            </a:r>
            <a:r>
              <a:rPr lang="tr-TR" dirty="0" smtClean="0"/>
              <a:t>Doğu Avrupa'da  Balkanlar’da, Anadolu'da</a:t>
            </a:r>
            <a:r>
              <a:rPr lang="tr-TR" dirty="0"/>
              <a:t>, Rusya'da </a:t>
            </a:r>
            <a:r>
              <a:rPr lang="tr-TR" dirty="0" smtClean="0"/>
              <a:t>ve Sibirya'da </a:t>
            </a:r>
            <a:r>
              <a:rPr lang="tr-TR" dirty="0"/>
              <a:t>Türklerin </a:t>
            </a:r>
            <a:r>
              <a:rPr lang="tr-TR" dirty="0" smtClean="0"/>
              <a:t>arasına nüfuz etmeyi ve hatta kalıcı cemaatler oluşturmayı başarmıştır. Hristiyanlık Balkanlar’a  erken dönemlerden itibaren ulaşmış ve IV. yüzyılda Trakya’da  önemli bir yayılma göstermiştir. Batıya yönelen Peçenekler</a:t>
            </a:r>
            <a:r>
              <a:rPr lang="tr-TR" dirty="0"/>
              <a:t>, </a:t>
            </a:r>
            <a:r>
              <a:rPr lang="tr-TR" dirty="0" smtClean="0"/>
              <a:t>Kıpçaklar ve Uzlar geleneksel Türk </a:t>
            </a:r>
            <a:r>
              <a:rPr lang="tr-TR" dirty="0"/>
              <a:t>dininden sonra </a:t>
            </a:r>
            <a:r>
              <a:rPr lang="tr-TR" dirty="0" err="1" smtClean="0"/>
              <a:t>Zerdüştilik</a:t>
            </a:r>
            <a:r>
              <a:rPr lang="tr-TR" dirty="0"/>
              <a:t>, Mani dini ve </a:t>
            </a:r>
            <a:r>
              <a:rPr lang="tr-TR" dirty="0" smtClean="0"/>
              <a:t>İslamiyet'le </a:t>
            </a:r>
            <a:r>
              <a:rPr lang="tr-TR" dirty="0"/>
              <a:t>t</a:t>
            </a:r>
            <a:r>
              <a:rPr lang="tr-TR" dirty="0" smtClean="0"/>
              <a:t>emas edip</a:t>
            </a:r>
            <a:r>
              <a:rPr lang="tr-TR" dirty="0"/>
              <a:t>, XI </a:t>
            </a:r>
            <a:r>
              <a:rPr lang="tr-TR" dirty="0" smtClean="0"/>
              <a:t>yüzyılın başlarından </a:t>
            </a:r>
            <a:r>
              <a:rPr lang="tr-TR" dirty="0"/>
              <a:t>itibaren </a:t>
            </a:r>
            <a:r>
              <a:rPr lang="tr-TR" dirty="0" smtClean="0"/>
              <a:t>Hristiyan propagandasına maruz kaldılar. </a:t>
            </a:r>
          </a:p>
          <a:p>
            <a:pPr marL="0" indent="0" algn="just">
              <a:lnSpc>
                <a:spcPct val="170000"/>
              </a:lnSpc>
              <a:spcBef>
                <a:spcPts val="0"/>
              </a:spcBef>
              <a:buNone/>
            </a:pPr>
            <a:r>
              <a:rPr lang="tr-TR" dirty="0"/>
              <a:t>	</a:t>
            </a:r>
            <a:r>
              <a:rPr lang="tr-TR" dirty="0" smtClean="0"/>
              <a:t>Balkanlarda </a:t>
            </a:r>
            <a:r>
              <a:rPr lang="tr-TR" dirty="0"/>
              <a:t>ve </a:t>
            </a:r>
            <a:r>
              <a:rPr lang="tr-TR" dirty="0" smtClean="0"/>
              <a:t>Anadolu’da Gagavuzlar </a:t>
            </a:r>
            <a:r>
              <a:rPr lang="tr-TR" dirty="0"/>
              <a:t>ve </a:t>
            </a:r>
            <a:r>
              <a:rPr lang="tr-TR" dirty="0" smtClean="0"/>
              <a:t>Karamanlılar Ortodoks Hristiyan'dır</a:t>
            </a:r>
            <a:r>
              <a:rPr lang="tr-TR" dirty="0"/>
              <a:t>. Bu topluluklar </a:t>
            </a:r>
            <a:r>
              <a:rPr lang="tr-TR" dirty="0" smtClean="0"/>
              <a:t>dilleri muhafaza etmeyi başarmışlardır</a:t>
            </a:r>
            <a:r>
              <a:rPr lang="tr-TR" dirty="0"/>
              <a:t>, </a:t>
            </a:r>
            <a:r>
              <a:rPr lang="tr-TR" dirty="0" smtClean="0"/>
              <a:t>Karamanlılar </a:t>
            </a:r>
            <a:r>
              <a:rPr lang="tr-TR" dirty="0"/>
              <a:t>1923'te imzalanan "Türk ve Rum </a:t>
            </a:r>
            <a:r>
              <a:rPr lang="tr-TR" dirty="0" smtClean="0"/>
              <a:t>ahalinin mübadelesine </a:t>
            </a:r>
            <a:r>
              <a:rPr lang="tr-TR" dirty="0"/>
              <a:t>dair </a:t>
            </a:r>
            <a:r>
              <a:rPr lang="tr-TR" dirty="0" smtClean="0"/>
              <a:t>mukavele </a:t>
            </a:r>
            <a:r>
              <a:rPr lang="tr-TR" dirty="0"/>
              <a:t>ve buna </a:t>
            </a:r>
            <a:r>
              <a:rPr lang="tr-TR" dirty="0" smtClean="0"/>
              <a:t>bağlı </a:t>
            </a:r>
            <a:r>
              <a:rPr lang="tr-TR" dirty="0"/>
              <a:t>protokol" </a:t>
            </a:r>
            <a:r>
              <a:rPr lang="tr-TR" dirty="0" smtClean="0"/>
              <a:t>gereği Yunanistan'a göç </a:t>
            </a:r>
            <a:r>
              <a:rPr lang="tr-TR" dirty="0"/>
              <a:t>etmek zorunda </a:t>
            </a:r>
            <a:r>
              <a:rPr lang="tr-TR" dirty="0" smtClean="0"/>
              <a:t>kalmışlardır. Onlardan </a:t>
            </a:r>
            <a:r>
              <a:rPr lang="tr-TR" dirty="0"/>
              <a:t>günümüze Grek alfabesi </a:t>
            </a:r>
            <a:r>
              <a:rPr lang="tr-TR" dirty="0" smtClean="0"/>
              <a:t>ile Türkçe yazılmış </a:t>
            </a:r>
            <a:r>
              <a:rPr lang="tr-TR" dirty="0"/>
              <a:t>binlerce kitap, kitabe ve mezar taşları </a:t>
            </a:r>
            <a:r>
              <a:rPr lang="tr-TR" dirty="0" smtClean="0"/>
              <a:t>ulaşmıştır </a:t>
            </a:r>
            <a:r>
              <a:rPr lang="tr-TR" dirty="0"/>
              <a:t>(Güngör</a:t>
            </a:r>
            <a:r>
              <a:rPr lang="tr-TR" dirty="0" smtClean="0"/>
              <a:t>, 2002</a:t>
            </a:r>
            <a:r>
              <a:rPr lang="tr-TR" dirty="0"/>
              <a:t>, C.3:278</a:t>
            </a:r>
            <a:r>
              <a:rPr lang="tr-TR" dirty="0" smtClean="0"/>
              <a:t>).</a:t>
            </a:r>
            <a:endParaRPr lang="tr-TR" dirty="0"/>
          </a:p>
        </p:txBody>
      </p:sp>
    </p:spTree>
    <p:extLst>
      <p:ext uri="{BB962C8B-B14F-4D97-AF65-F5344CB8AC3E}">
        <p14:creationId xmlns:p14="http://schemas.microsoft.com/office/powerpoint/2010/main" val="209137105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74727" cy="6858000"/>
          </a:xfrm>
        </p:spPr>
        <p:txBody>
          <a:bodyPr>
            <a:normAutofit/>
          </a:bodyPr>
          <a:lstStyle/>
          <a:p>
            <a:pPr marL="0" lvl="0" indent="0" algn="just">
              <a:lnSpc>
                <a:spcPct val="150000"/>
              </a:lnSpc>
              <a:spcBef>
                <a:spcPts val="0"/>
              </a:spcBef>
              <a:buNone/>
            </a:pPr>
            <a:r>
              <a:rPr lang="tr-TR" sz="2200" dirty="0" smtClean="0">
                <a:solidFill>
                  <a:prstClr val="black"/>
                </a:solidFill>
              </a:rPr>
              <a:t>	Çuvaşlar, XVII. ve XIX. yüzyıllarda Ortodoks Hristiyanlığı kabul etmiştir. Hakaslar ve Yakutlar Ortodoks'tur. Irak'ta, özellikle Kerkük'te, Müslüman Türkmenlerin yanı sıra bir Katolik 'Türkmen cemaati de mevcuttur. Türkçe konuşan, ibadetlerini Türkçe yapan ve ilahilerini Türkçe söyleyen bu Türkmen Katolik cemaatin nüfusu, otuz bin civarındadır (Hacaloğlu, 1995:150).</a:t>
            </a:r>
          </a:p>
          <a:p>
            <a:pPr marL="0" lvl="0" indent="0" algn="just">
              <a:lnSpc>
                <a:spcPct val="150000"/>
              </a:lnSpc>
              <a:spcBef>
                <a:spcPts val="0"/>
              </a:spcBef>
              <a:buNone/>
            </a:pPr>
            <a:r>
              <a:rPr lang="tr-TR" sz="2200" dirty="0" smtClean="0">
                <a:solidFill>
                  <a:prstClr val="black"/>
                </a:solidFill>
              </a:rPr>
              <a:t>	Türklerin, Hristiyanlığın etkisi altına girmelerinin en büyük nedeni o dönemde Bizans İmparatorluğu ile sıkı bir ticaret ilişkisine sahip olmalarıdır. </a:t>
            </a:r>
            <a:r>
              <a:rPr lang="tr-TR" sz="2200" dirty="0" smtClean="0">
                <a:solidFill>
                  <a:srgbClr val="FF0000"/>
                </a:solidFill>
              </a:rPr>
              <a:t>Genel olarak Hristiyan olan Türkleri üç grupta toplamak mümkündür:</a:t>
            </a:r>
          </a:p>
          <a:p>
            <a:pPr marL="0" lvl="0" indent="0" algn="just">
              <a:lnSpc>
                <a:spcPct val="150000"/>
              </a:lnSpc>
              <a:spcBef>
                <a:spcPts val="0"/>
              </a:spcBef>
              <a:buNone/>
            </a:pPr>
            <a:r>
              <a:rPr lang="tr-TR" sz="2200" dirty="0">
                <a:solidFill>
                  <a:srgbClr val="FF0000"/>
                </a:solidFill>
              </a:rPr>
              <a:t>	</a:t>
            </a:r>
            <a:r>
              <a:rPr lang="tr-TR" sz="2200" dirty="0" smtClean="0">
                <a:solidFill>
                  <a:srgbClr val="FF0000"/>
                </a:solidFill>
              </a:rPr>
              <a:t>a) Kişi ya da küçük gruplar halinde Hristiyanlığa geçen Türkler,</a:t>
            </a:r>
          </a:p>
          <a:p>
            <a:pPr marL="0" lvl="0" indent="0" algn="just">
              <a:lnSpc>
                <a:spcPct val="150000"/>
              </a:lnSpc>
              <a:spcBef>
                <a:spcPts val="0"/>
              </a:spcBef>
              <a:buNone/>
            </a:pPr>
            <a:r>
              <a:rPr lang="tr-TR" sz="2200" dirty="0">
                <a:solidFill>
                  <a:srgbClr val="FF0000"/>
                </a:solidFill>
              </a:rPr>
              <a:t>	</a:t>
            </a:r>
            <a:r>
              <a:rPr lang="tr-TR" sz="2200" dirty="0" smtClean="0">
                <a:solidFill>
                  <a:srgbClr val="FF0000"/>
                </a:solidFill>
              </a:rPr>
              <a:t>b) Din ile birlikte kültürlerini de kökünden değiştirenler,</a:t>
            </a:r>
          </a:p>
          <a:p>
            <a:pPr marL="0" lvl="0" indent="0" algn="just">
              <a:lnSpc>
                <a:spcPct val="150000"/>
              </a:lnSpc>
              <a:spcBef>
                <a:spcPts val="0"/>
              </a:spcBef>
              <a:buNone/>
            </a:pPr>
            <a:r>
              <a:rPr lang="tr-TR" sz="2200" dirty="0" smtClean="0">
                <a:solidFill>
                  <a:srgbClr val="FF0000"/>
                </a:solidFill>
              </a:rPr>
              <a:t>	c)Hristiyan olmakla birlikte dil ve kültürlerinin birçok özelliğini koruyanlar ('Turan, 1994:106).</a:t>
            </a:r>
          </a:p>
          <a:p>
            <a:endParaRPr lang="tr-TR" dirty="0">
              <a:solidFill>
                <a:srgbClr val="FF0000"/>
              </a:solidFill>
            </a:endParaRPr>
          </a:p>
        </p:txBody>
      </p:sp>
    </p:spTree>
    <p:extLst>
      <p:ext uri="{BB962C8B-B14F-4D97-AF65-F5344CB8AC3E}">
        <p14:creationId xmlns:p14="http://schemas.microsoft.com/office/powerpoint/2010/main" val="215262346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1564" y="0"/>
            <a:ext cx="9102436" cy="1124744"/>
          </a:xfrm>
        </p:spPr>
        <p:txBody>
          <a:bodyPr>
            <a:noAutofit/>
          </a:bodyPr>
          <a:lstStyle/>
          <a:p>
            <a:r>
              <a:rPr lang="tr-TR" sz="3200" b="1" dirty="0"/>
              <a:t>B. </a:t>
            </a:r>
            <a:r>
              <a:rPr lang="tr-TR" sz="3200" b="1" dirty="0" smtClean="0"/>
              <a:t>İslamiyet Öncesi İnanç </a:t>
            </a:r>
            <a:r>
              <a:rPr lang="tr-TR" sz="3200" b="1" dirty="0"/>
              <a:t>Sistemlerine </a:t>
            </a:r>
            <a:r>
              <a:rPr lang="tr-TR" sz="3200" b="1" dirty="0" smtClean="0"/>
              <a:t>Bağlı </a:t>
            </a:r>
            <a:r>
              <a:rPr lang="tr-TR" sz="3200" b="1" dirty="0"/>
              <a:t>Kültler, </a:t>
            </a:r>
            <a:r>
              <a:rPr lang="tr-TR" sz="3200" b="1" dirty="0">
                <a:solidFill>
                  <a:prstClr val="black"/>
                </a:solidFill>
                <a:ea typeface="+mn-ea"/>
                <a:cs typeface="+mn-cs"/>
              </a:rPr>
              <a:t>Adet</a:t>
            </a:r>
            <a:r>
              <a:rPr lang="tr-TR" sz="3200" b="1" dirty="0" smtClean="0">
                <a:solidFill>
                  <a:prstClr val="black"/>
                </a:solidFill>
                <a:ea typeface="+mn-ea"/>
                <a:cs typeface="+mn-cs"/>
              </a:rPr>
              <a:t>, </a:t>
            </a:r>
            <a:r>
              <a:rPr lang="tr-TR" sz="3200" b="1" dirty="0">
                <a:solidFill>
                  <a:prstClr val="black"/>
                </a:solidFill>
                <a:ea typeface="+mn-ea"/>
                <a:cs typeface="+mn-cs"/>
              </a:rPr>
              <a:t>İ</a:t>
            </a:r>
            <a:r>
              <a:rPr lang="tr-TR" sz="3200" b="1" dirty="0" smtClean="0">
                <a:solidFill>
                  <a:prstClr val="black"/>
                </a:solidFill>
                <a:ea typeface="+mn-ea"/>
                <a:cs typeface="+mn-cs"/>
              </a:rPr>
              <a:t>nanç </a:t>
            </a:r>
            <a:r>
              <a:rPr lang="tr-TR" sz="3200" b="1" dirty="0">
                <a:solidFill>
                  <a:prstClr val="black"/>
                </a:solidFill>
                <a:ea typeface="+mn-ea"/>
                <a:cs typeface="+mn-cs"/>
              </a:rPr>
              <a:t>ve Pratikler </a:t>
            </a:r>
            <a:endParaRPr lang="tr-TR" sz="3200" b="1" dirty="0"/>
          </a:p>
        </p:txBody>
      </p:sp>
      <p:sp>
        <p:nvSpPr>
          <p:cNvPr id="3" name="İçerik Yer Tutucusu 2"/>
          <p:cNvSpPr>
            <a:spLocks noGrp="1"/>
          </p:cNvSpPr>
          <p:nvPr>
            <p:ph idx="1"/>
          </p:nvPr>
        </p:nvSpPr>
        <p:spPr>
          <a:xfrm>
            <a:off x="0" y="1025236"/>
            <a:ext cx="9144000" cy="5832764"/>
          </a:xfrm>
        </p:spPr>
        <p:txBody>
          <a:bodyPr>
            <a:normAutofit fontScale="70000" lnSpcReduction="20000"/>
          </a:bodyPr>
          <a:lstStyle/>
          <a:p>
            <a:pPr marL="0" indent="0" algn="just">
              <a:lnSpc>
                <a:spcPct val="160000"/>
              </a:lnSpc>
              <a:spcBef>
                <a:spcPts val="0"/>
              </a:spcBef>
              <a:buNone/>
            </a:pPr>
            <a:r>
              <a:rPr lang="tr-TR" dirty="0" smtClean="0"/>
              <a:t>	</a:t>
            </a:r>
            <a:r>
              <a:rPr lang="tr-TR" dirty="0" err="1" smtClean="0"/>
              <a:t>Eberhard</a:t>
            </a:r>
            <a:r>
              <a:rPr lang="tr-TR" dirty="0"/>
              <a:t>, geleneksel Türk dinini, "Güneş ve Ay </a:t>
            </a:r>
            <a:r>
              <a:rPr lang="tr-TR" dirty="0" smtClean="0"/>
              <a:t>kültlerinden oluşmuş </a:t>
            </a:r>
            <a:r>
              <a:rPr lang="tr-TR" dirty="0"/>
              <a:t>Türk Gök Dini" şeklinde tanımlamaktadır (</a:t>
            </a:r>
            <a:r>
              <a:rPr lang="tr-TR" dirty="0" err="1"/>
              <a:t>Eberhard</a:t>
            </a:r>
            <a:r>
              <a:rPr lang="tr-TR" dirty="0"/>
              <a:t>, 1942:93</a:t>
            </a:r>
            <a:r>
              <a:rPr lang="tr-TR" dirty="0" smtClean="0"/>
              <a:t>).</a:t>
            </a:r>
          </a:p>
          <a:p>
            <a:pPr marL="0" indent="0" algn="just">
              <a:lnSpc>
                <a:spcPct val="160000"/>
              </a:lnSpc>
              <a:spcBef>
                <a:spcPts val="0"/>
              </a:spcBef>
              <a:buNone/>
            </a:pPr>
            <a:r>
              <a:rPr lang="tr-TR" dirty="0"/>
              <a:t>	</a:t>
            </a:r>
            <a:r>
              <a:rPr lang="tr-TR" dirty="0" smtClean="0"/>
              <a:t>Eski </a:t>
            </a:r>
            <a:r>
              <a:rPr lang="tr-TR" dirty="0"/>
              <a:t>Türklerde, doğa inançlarına, Orhun kitabelerinde "</a:t>
            </a:r>
            <a:r>
              <a:rPr lang="tr-TR" dirty="0" smtClean="0"/>
              <a:t>Yer-</a:t>
            </a:r>
            <a:r>
              <a:rPr lang="tr-TR" dirty="0" err="1" smtClean="0"/>
              <a:t>Sub</a:t>
            </a:r>
            <a:r>
              <a:rPr lang="tr-TR" dirty="0" smtClean="0"/>
              <a:t>« şeklinde rastlanmaktadır. Yer-sular "</a:t>
            </a:r>
            <a:r>
              <a:rPr lang="tr-TR" dirty="0" err="1" smtClean="0"/>
              <a:t>ıduk</a:t>
            </a:r>
            <a:r>
              <a:rPr lang="tr-TR" dirty="0"/>
              <a:t>" yani kutsaldır. Doğa </a:t>
            </a:r>
            <a:r>
              <a:rPr lang="tr-TR" dirty="0" smtClean="0"/>
              <a:t>inançlarının Türklerin yaşama </a:t>
            </a:r>
            <a:r>
              <a:rPr lang="tr-TR" dirty="0"/>
              <a:t>biçimleriyle işlevsel bağlar tam olarak </a:t>
            </a:r>
            <a:r>
              <a:rPr lang="tr-TR" dirty="0" smtClean="0"/>
              <a:t>tespit edilememektedir </a:t>
            </a:r>
            <a:r>
              <a:rPr lang="tr-TR" dirty="0"/>
              <a:t>(Güngör, 2002, C.3:262). </a:t>
            </a:r>
            <a:endParaRPr lang="tr-TR" dirty="0" smtClean="0"/>
          </a:p>
          <a:p>
            <a:pPr marL="0" indent="0" algn="just">
              <a:lnSpc>
                <a:spcPct val="160000"/>
              </a:lnSpc>
              <a:spcBef>
                <a:spcPts val="0"/>
              </a:spcBef>
              <a:buNone/>
            </a:pPr>
            <a:r>
              <a:rPr lang="tr-TR" dirty="0"/>
              <a:t>	</a:t>
            </a:r>
            <a:r>
              <a:rPr lang="tr-TR" dirty="0" smtClean="0"/>
              <a:t>Ancak </a:t>
            </a:r>
            <a:r>
              <a:rPr lang="tr-TR" dirty="0"/>
              <a:t>eski topluluklar</a:t>
            </a:r>
            <a:r>
              <a:rPr lang="tr-TR" dirty="0" smtClean="0"/>
              <a:t>, hayvanlar</a:t>
            </a:r>
            <a:r>
              <a:rPr lang="tr-TR" dirty="0"/>
              <a:t>, bitkiler, kayalar, dağlar, </a:t>
            </a:r>
            <a:r>
              <a:rPr lang="tr-TR" dirty="0" smtClean="0"/>
              <a:t>ırmaklar</a:t>
            </a:r>
            <a:r>
              <a:rPr lang="tr-TR" dirty="0"/>
              <a:t>, yıldızlar gibi </a:t>
            </a:r>
            <a:r>
              <a:rPr lang="tr-TR" dirty="0" smtClean="0"/>
              <a:t>çevrelerinde bulunan </a:t>
            </a:r>
            <a:r>
              <a:rPr lang="tr-TR" dirty="0"/>
              <a:t>her şeyin bir ruhu olduğuna </a:t>
            </a:r>
            <a:r>
              <a:rPr lang="tr-TR" dirty="0" smtClean="0"/>
              <a:t>inanmaktaydılar. </a:t>
            </a:r>
            <a:r>
              <a:rPr lang="tr-TR" dirty="0" smtClean="0">
                <a:solidFill>
                  <a:srgbClr val="FF0000"/>
                </a:solidFill>
              </a:rPr>
              <a:t>Bu inanca göre ruh bedene bağlıdır ve </a:t>
            </a:r>
            <a:r>
              <a:rPr lang="tr-TR" dirty="0">
                <a:solidFill>
                  <a:srgbClr val="FF0000"/>
                </a:solidFill>
              </a:rPr>
              <a:t>ruh bedeni </a:t>
            </a:r>
            <a:r>
              <a:rPr lang="tr-TR" dirty="0" smtClean="0">
                <a:solidFill>
                  <a:srgbClr val="FF0000"/>
                </a:solidFill>
              </a:rPr>
              <a:t>bırakırsa </a:t>
            </a:r>
            <a:r>
              <a:rPr lang="tr-TR" dirty="0">
                <a:solidFill>
                  <a:srgbClr val="FF0000"/>
                </a:solidFill>
              </a:rPr>
              <a:t>beden ölür. </a:t>
            </a:r>
            <a:r>
              <a:rPr lang="tr-TR" dirty="0" smtClean="0">
                <a:solidFill>
                  <a:srgbClr val="FF0000"/>
                </a:solidFill>
              </a:rPr>
              <a:t>Ölen </a:t>
            </a:r>
            <a:r>
              <a:rPr lang="tr-TR" dirty="0">
                <a:solidFill>
                  <a:srgbClr val="FF0000"/>
                </a:solidFill>
              </a:rPr>
              <a:t>kişinin ruhu, </a:t>
            </a:r>
            <a:r>
              <a:rPr lang="tr-TR" dirty="0" smtClean="0">
                <a:solidFill>
                  <a:srgbClr val="FF0000"/>
                </a:solidFill>
              </a:rPr>
              <a:t>yine de </a:t>
            </a:r>
            <a:r>
              <a:rPr lang="tr-TR" dirty="0">
                <a:solidFill>
                  <a:srgbClr val="FF0000"/>
                </a:solidFill>
              </a:rPr>
              <a:t>cesedine bağlı </a:t>
            </a:r>
            <a:r>
              <a:rPr lang="tr-TR" dirty="0" smtClean="0">
                <a:solidFill>
                  <a:srgbClr val="FF0000"/>
                </a:solidFill>
              </a:rPr>
              <a:t>kalır.</a:t>
            </a:r>
            <a:endParaRPr lang="tr-TR" dirty="0">
              <a:solidFill>
                <a:srgbClr val="FF0000"/>
              </a:solidFill>
            </a:endParaRPr>
          </a:p>
        </p:txBody>
      </p:sp>
    </p:spTree>
    <p:extLst>
      <p:ext uri="{BB962C8B-B14F-4D97-AF65-F5344CB8AC3E}">
        <p14:creationId xmlns:p14="http://schemas.microsoft.com/office/powerpoint/2010/main" val="167072896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lstStyle/>
          <a:p>
            <a:pPr marL="0" lvl="0" indent="0" algn="just">
              <a:lnSpc>
                <a:spcPct val="150000"/>
              </a:lnSpc>
              <a:spcBef>
                <a:spcPts val="0"/>
              </a:spcBef>
              <a:buNone/>
            </a:pPr>
            <a:r>
              <a:rPr lang="tr-TR" sz="2200" dirty="0">
                <a:solidFill>
                  <a:prstClr val="black"/>
                </a:solidFill>
              </a:rPr>
              <a:t>	</a:t>
            </a:r>
            <a:r>
              <a:rPr lang="tr-TR" sz="2200" dirty="0" smtClean="0">
                <a:solidFill>
                  <a:prstClr val="black"/>
                </a:solidFill>
              </a:rPr>
              <a:t>Ölüler </a:t>
            </a:r>
            <a:r>
              <a:rPr lang="tr-TR" sz="2200" dirty="0">
                <a:solidFill>
                  <a:prstClr val="black"/>
                </a:solidFill>
              </a:rPr>
              <a:t>yaşamaya devam ederler, </a:t>
            </a:r>
            <a:r>
              <a:rPr lang="tr-TR" sz="2200" dirty="0" smtClean="0">
                <a:solidFill>
                  <a:prstClr val="black"/>
                </a:solidFill>
              </a:rPr>
              <a:t>saygı </a:t>
            </a:r>
            <a:r>
              <a:rPr lang="tr-TR" sz="2200" dirty="0">
                <a:solidFill>
                  <a:prstClr val="black"/>
                </a:solidFill>
              </a:rPr>
              <a:t>isterler. </a:t>
            </a:r>
            <a:r>
              <a:rPr lang="tr-TR" sz="2200" dirty="0" smtClean="0">
                <a:solidFill>
                  <a:prstClr val="black"/>
                </a:solidFill>
              </a:rPr>
              <a:t>Yiyip içmek </a:t>
            </a:r>
            <a:r>
              <a:rPr lang="tr-TR" sz="2200" dirty="0">
                <a:solidFill>
                  <a:prstClr val="black"/>
                </a:solidFill>
              </a:rPr>
              <a:t>isterler. Bu nedenle ölenlerin mezarlarına sevdikleri yiyeceklerle</a:t>
            </a:r>
            <a:r>
              <a:rPr lang="tr-TR" sz="2200" dirty="0" smtClean="0">
                <a:solidFill>
                  <a:prstClr val="black"/>
                </a:solidFill>
              </a:rPr>
              <a:t>, yaşarken </a:t>
            </a:r>
            <a:r>
              <a:rPr lang="tr-TR" sz="2200" dirty="0">
                <a:solidFill>
                  <a:prstClr val="black"/>
                </a:solidFill>
              </a:rPr>
              <a:t>beğendikleri eşyalar, araçlar konur (Tezcan, 1996:115</a:t>
            </a:r>
            <a:r>
              <a:rPr lang="tr-TR" sz="2200" dirty="0" smtClean="0">
                <a:solidFill>
                  <a:prstClr val="black"/>
                </a:solidFill>
              </a:rPr>
              <a:t>).</a:t>
            </a:r>
          </a:p>
          <a:p>
            <a:pPr marL="0" lvl="0" indent="0" algn="just">
              <a:lnSpc>
                <a:spcPct val="150000"/>
              </a:lnSpc>
              <a:spcBef>
                <a:spcPts val="0"/>
              </a:spcBef>
              <a:buNone/>
            </a:pPr>
            <a:r>
              <a:rPr lang="tr-TR" sz="2200" dirty="0">
                <a:solidFill>
                  <a:prstClr val="black"/>
                </a:solidFill>
              </a:rPr>
              <a:t>	</a:t>
            </a:r>
            <a:r>
              <a:rPr lang="tr-TR" sz="2200" dirty="0" smtClean="0">
                <a:solidFill>
                  <a:prstClr val="black"/>
                </a:solidFill>
              </a:rPr>
              <a:t>Tahtacı </a:t>
            </a:r>
            <a:r>
              <a:rPr lang="tr-TR" sz="2200" dirty="0">
                <a:solidFill>
                  <a:prstClr val="black"/>
                </a:solidFill>
              </a:rPr>
              <a:t>Türkmenlerinde günümüzde de elbiseyle ve bazı </a:t>
            </a:r>
            <a:r>
              <a:rPr lang="tr-TR" sz="2200" dirty="0" smtClean="0">
                <a:solidFill>
                  <a:prstClr val="black"/>
                </a:solidFill>
              </a:rPr>
              <a:t>eşyalarla gömülme </a:t>
            </a:r>
            <a:r>
              <a:rPr lang="tr-TR" sz="2200" dirty="0">
                <a:solidFill>
                  <a:prstClr val="black"/>
                </a:solidFill>
              </a:rPr>
              <a:t>inanışı sürmektedir. Canlıcılığın temel özelliklerinden biri </a:t>
            </a:r>
            <a:r>
              <a:rPr lang="tr-TR" sz="2200" dirty="0" smtClean="0">
                <a:solidFill>
                  <a:prstClr val="black"/>
                </a:solidFill>
              </a:rPr>
              <a:t>olan büyü </a:t>
            </a:r>
            <a:r>
              <a:rPr lang="tr-TR" sz="2200" dirty="0">
                <a:solidFill>
                  <a:prstClr val="black"/>
                </a:solidFill>
              </a:rPr>
              <a:t>ve falın Türkler arasında da uygulandığı bilinmektedir. </a:t>
            </a:r>
            <a:endParaRPr lang="tr-TR" sz="2200" dirty="0" smtClean="0">
              <a:solidFill>
                <a:prstClr val="black"/>
              </a:solidFill>
            </a:endParaRPr>
          </a:p>
          <a:p>
            <a:pPr marL="0" lvl="0" indent="0" algn="just">
              <a:lnSpc>
                <a:spcPct val="150000"/>
              </a:lnSpc>
              <a:spcBef>
                <a:spcPts val="0"/>
              </a:spcBef>
              <a:buNone/>
            </a:pPr>
            <a:r>
              <a:rPr lang="tr-TR" sz="2200" dirty="0">
                <a:solidFill>
                  <a:prstClr val="black"/>
                </a:solidFill>
              </a:rPr>
              <a:t>	</a:t>
            </a:r>
            <a:r>
              <a:rPr lang="tr-TR" sz="2200" dirty="0" smtClean="0">
                <a:solidFill>
                  <a:prstClr val="black"/>
                </a:solidFill>
              </a:rPr>
              <a:t>921-922 yıllarında </a:t>
            </a:r>
            <a:r>
              <a:rPr lang="tr-TR" sz="2200" dirty="0">
                <a:solidFill>
                  <a:prstClr val="black"/>
                </a:solidFill>
              </a:rPr>
              <a:t>Oğuzların yaşadığı bölgelere gitmiş olan </a:t>
            </a:r>
            <a:r>
              <a:rPr lang="tr-TR" sz="2200" dirty="0" err="1" smtClean="0">
                <a:solidFill>
                  <a:prstClr val="black"/>
                </a:solidFill>
              </a:rPr>
              <a:t>İbni</a:t>
            </a:r>
            <a:r>
              <a:rPr lang="tr-TR" sz="2200" dirty="0" smtClean="0">
                <a:solidFill>
                  <a:prstClr val="black"/>
                </a:solidFill>
              </a:rPr>
              <a:t> </a:t>
            </a:r>
            <a:r>
              <a:rPr lang="tr-TR" sz="2200" dirty="0" err="1">
                <a:solidFill>
                  <a:prstClr val="black"/>
                </a:solidFill>
              </a:rPr>
              <a:t>Fadlan</a:t>
            </a:r>
            <a:r>
              <a:rPr lang="tr-TR" sz="2200" dirty="0">
                <a:solidFill>
                  <a:prstClr val="black"/>
                </a:solidFill>
              </a:rPr>
              <a:t>, </a:t>
            </a:r>
            <a:r>
              <a:rPr lang="tr-TR" sz="2200" dirty="0" smtClean="0">
                <a:solidFill>
                  <a:prstClr val="black"/>
                </a:solidFill>
              </a:rPr>
              <a:t>onların hastalıkların </a:t>
            </a:r>
            <a:r>
              <a:rPr lang="tr-TR" sz="2200" dirty="0">
                <a:solidFill>
                  <a:prstClr val="black"/>
                </a:solidFill>
              </a:rPr>
              <a:t>kötü ruhların etkisiyle meydana geldiğine </a:t>
            </a:r>
            <a:r>
              <a:rPr lang="tr-TR" sz="2200" dirty="0" smtClean="0">
                <a:solidFill>
                  <a:prstClr val="black"/>
                </a:solidFill>
              </a:rPr>
              <a:t>inandıklarını belirtmektedir </a:t>
            </a:r>
            <a:r>
              <a:rPr lang="tr-TR" sz="2200" dirty="0">
                <a:solidFill>
                  <a:prstClr val="black"/>
                </a:solidFill>
              </a:rPr>
              <a:t>(Turan, 1994:104)</a:t>
            </a:r>
          </a:p>
          <a:p>
            <a:endParaRPr lang="tr-TR" dirty="0"/>
          </a:p>
        </p:txBody>
      </p:sp>
    </p:spTree>
    <p:extLst>
      <p:ext uri="{BB962C8B-B14F-4D97-AF65-F5344CB8AC3E}">
        <p14:creationId xmlns:p14="http://schemas.microsoft.com/office/powerpoint/2010/main" val="279531407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764704"/>
          </a:xfrm>
        </p:spPr>
        <p:txBody>
          <a:bodyPr/>
          <a:lstStyle/>
          <a:p>
            <a:r>
              <a:rPr lang="tr-TR" b="1" dirty="0"/>
              <a:t>1</a:t>
            </a:r>
            <a:r>
              <a:rPr lang="tr-TR" b="1" dirty="0" smtClean="0"/>
              <a:t>. </a:t>
            </a:r>
            <a:r>
              <a:rPr lang="tr-TR" b="1" dirty="0"/>
              <a:t>Kült Nedir?</a:t>
            </a:r>
          </a:p>
        </p:txBody>
      </p:sp>
      <p:sp>
        <p:nvSpPr>
          <p:cNvPr id="3" name="İçerik Yer Tutucusu 2"/>
          <p:cNvSpPr>
            <a:spLocks noGrp="1"/>
          </p:cNvSpPr>
          <p:nvPr>
            <p:ph idx="1"/>
          </p:nvPr>
        </p:nvSpPr>
        <p:spPr>
          <a:xfrm>
            <a:off x="0" y="620688"/>
            <a:ext cx="9144000" cy="6237312"/>
          </a:xfrm>
        </p:spPr>
        <p:txBody>
          <a:bodyPr>
            <a:normAutofit fontScale="85000" lnSpcReduction="10000"/>
          </a:bodyPr>
          <a:lstStyle/>
          <a:p>
            <a:pPr marL="0" indent="0" algn="just">
              <a:lnSpc>
                <a:spcPct val="170000"/>
              </a:lnSpc>
              <a:spcBef>
                <a:spcPts val="0"/>
              </a:spcBef>
              <a:buNone/>
            </a:pPr>
            <a:r>
              <a:rPr lang="tr-TR" dirty="0" smtClean="0"/>
              <a:t>	</a:t>
            </a:r>
            <a:r>
              <a:rPr lang="tr-TR" dirty="0" smtClean="0">
                <a:solidFill>
                  <a:srgbClr val="FF0000"/>
                </a:solidFill>
              </a:rPr>
              <a:t>Kült, </a:t>
            </a:r>
            <a:r>
              <a:rPr lang="tr-TR" dirty="0">
                <a:solidFill>
                  <a:srgbClr val="FF0000"/>
                </a:solidFill>
              </a:rPr>
              <a:t>yüce ve kutsal olarak bilinen varlıklara </a:t>
            </a:r>
            <a:r>
              <a:rPr lang="tr-TR" dirty="0" smtClean="0">
                <a:solidFill>
                  <a:srgbClr val="FF0000"/>
                </a:solidFill>
              </a:rPr>
              <a:t>karşı gösterilen saygı ve onlara tapınma </a:t>
            </a:r>
            <a:r>
              <a:rPr lang="tr-TR" dirty="0">
                <a:solidFill>
                  <a:srgbClr val="FF0000"/>
                </a:solidFill>
              </a:rPr>
              <a:t>anlamına gelmektedir. Bu </a:t>
            </a:r>
            <a:r>
              <a:rPr lang="tr-TR" dirty="0" smtClean="0">
                <a:solidFill>
                  <a:srgbClr val="FF0000"/>
                </a:solidFill>
              </a:rPr>
              <a:t>saygı </a:t>
            </a:r>
            <a:r>
              <a:rPr lang="tr-TR" dirty="0">
                <a:solidFill>
                  <a:srgbClr val="FF0000"/>
                </a:solidFill>
              </a:rPr>
              <a:t>ve </a:t>
            </a:r>
            <a:r>
              <a:rPr lang="tr-TR" dirty="0" smtClean="0">
                <a:solidFill>
                  <a:srgbClr val="FF0000"/>
                </a:solidFill>
              </a:rPr>
              <a:t>tapınış, duayı, kurbanı</a:t>
            </a:r>
            <a:r>
              <a:rPr lang="tr-TR" dirty="0">
                <a:solidFill>
                  <a:srgbClr val="FF0000"/>
                </a:solidFill>
              </a:rPr>
              <a:t>,</a:t>
            </a:r>
            <a:r>
              <a:rPr lang="tr-TR" dirty="0" smtClean="0">
                <a:solidFill>
                  <a:srgbClr val="FF0000"/>
                </a:solidFill>
              </a:rPr>
              <a:t> dinsel </a:t>
            </a:r>
            <a:r>
              <a:rPr lang="tr-TR" dirty="0">
                <a:solidFill>
                  <a:srgbClr val="FF0000"/>
                </a:solidFill>
              </a:rPr>
              <a:t>tören olan belli </a:t>
            </a:r>
            <a:r>
              <a:rPr lang="tr-TR" dirty="0" err="1">
                <a:solidFill>
                  <a:srgbClr val="FF0000"/>
                </a:solidFill>
              </a:rPr>
              <a:t>ritleri</a:t>
            </a:r>
            <a:r>
              <a:rPr lang="tr-TR" dirty="0">
                <a:solidFill>
                  <a:srgbClr val="FF0000"/>
                </a:solidFill>
              </a:rPr>
              <a:t> gerektirmektedir. </a:t>
            </a:r>
            <a:r>
              <a:rPr lang="tr-TR" dirty="0" smtClean="0"/>
              <a:t>Tapınaklar, toplantı evleri, kutsal </a:t>
            </a:r>
            <a:r>
              <a:rPr lang="tr-TR" dirty="0"/>
              <a:t>olarak bilinen alanlar, tepeler, mağaralar ve nehirler kült </a:t>
            </a:r>
            <a:r>
              <a:rPr lang="tr-TR" dirty="0" smtClean="0"/>
              <a:t>olarak kullanılmıştır. </a:t>
            </a:r>
            <a:r>
              <a:rPr lang="tr-TR" dirty="0"/>
              <a:t>Kültü uygulayan, topluluğu yöneten bir başkan vardır. </a:t>
            </a:r>
            <a:r>
              <a:rPr lang="tr-TR" dirty="0" smtClean="0"/>
              <a:t>Kültün kült uygulandığı </a:t>
            </a:r>
            <a:r>
              <a:rPr lang="tr-TR" dirty="0"/>
              <a:t>bayram ve tören için belli zamanlar seçilmekte, kült </a:t>
            </a:r>
            <a:r>
              <a:rPr lang="tr-TR" dirty="0" smtClean="0"/>
              <a:t>araçları bulundurulmaktadır </a:t>
            </a:r>
            <a:r>
              <a:rPr lang="tr-TR" dirty="0"/>
              <a:t>(Tezcan, 1996:120</a:t>
            </a:r>
            <a:r>
              <a:rPr lang="tr-TR" dirty="0" smtClean="0"/>
              <a:t>).</a:t>
            </a:r>
            <a:endParaRPr lang="tr-TR" dirty="0"/>
          </a:p>
        </p:txBody>
      </p:sp>
    </p:spTree>
    <p:extLst>
      <p:ext uri="{BB962C8B-B14F-4D97-AF65-F5344CB8AC3E}">
        <p14:creationId xmlns:p14="http://schemas.microsoft.com/office/powerpoint/2010/main" val="364722624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lnSpcReduction="10000"/>
          </a:bodyPr>
          <a:lstStyle/>
          <a:p>
            <a:pPr marL="0" lvl="0" indent="0" algn="just">
              <a:lnSpc>
                <a:spcPct val="150000"/>
              </a:lnSpc>
              <a:spcBef>
                <a:spcPts val="0"/>
              </a:spcBef>
              <a:buNone/>
            </a:pPr>
            <a:r>
              <a:rPr lang="tr-TR" sz="2400" dirty="0" smtClean="0">
                <a:solidFill>
                  <a:prstClr val="black"/>
                </a:solidFill>
              </a:rPr>
              <a:t>	Türk </a:t>
            </a:r>
            <a:r>
              <a:rPr lang="tr-TR" sz="2400" dirty="0">
                <a:solidFill>
                  <a:prstClr val="black"/>
                </a:solidFill>
              </a:rPr>
              <a:t>ve Moğol boylarında oba kültü çok yaygındır. Oba; </a:t>
            </a:r>
            <a:r>
              <a:rPr lang="tr-TR" sz="2400" dirty="0" smtClean="0">
                <a:solidFill>
                  <a:prstClr val="black"/>
                </a:solidFill>
              </a:rPr>
              <a:t>steplerde toprak</a:t>
            </a:r>
            <a:r>
              <a:rPr lang="tr-TR" sz="2400" dirty="0">
                <a:solidFill>
                  <a:prstClr val="black"/>
                </a:solidFill>
              </a:rPr>
              <a:t>, dağ geçitlerinde taş </a:t>
            </a:r>
            <a:r>
              <a:rPr lang="tr-TR" sz="2400" dirty="0" smtClean="0">
                <a:solidFill>
                  <a:prstClr val="black"/>
                </a:solidFill>
              </a:rPr>
              <a:t>yığınlarından </a:t>
            </a:r>
            <a:r>
              <a:rPr lang="tr-TR" sz="2400" dirty="0">
                <a:solidFill>
                  <a:prstClr val="black"/>
                </a:solidFill>
              </a:rPr>
              <a:t>meydana getirilen suni tepeler</a:t>
            </a:r>
            <a:r>
              <a:rPr lang="tr-TR" sz="2400" dirty="0" smtClean="0">
                <a:solidFill>
                  <a:prstClr val="black"/>
                </a:solidFill>
              </a:rPr>
              <a:t>, höyüklerdir. </a:t>
            </a:r>
            <a:r>
              <a:rPr lang="tr-TR" sz="2400" dirty="0">
                <a:solidFill>
                  <a:prstClr val="black"/>
                </a:solidFill>
              </a:rPr>
              <a:t>Bu obalar, steplerde kutsal dağ ve tepe yerini tutarlar. Her oba</a:t>
            </a:r>
            <a:r>
              <a:rPr lang="tr-TR" sz="2400" dirty="0" smtClean="0">
                <a:solidFill>
                  <a:prstClr val="black"/>
                </a:solidFill>
              </a:rPr>
              <a:t>, boyun tapınağı </a:t>
            </a:r>
            <a:r>
              <a:rPr lang="tr-TR" sz="2400" dirty="0">
                <a:solidFill>
                  <a:prstClr val="black"/>
                </a:solidFill>
              </a:rPr>
              <a:t>olur. Burada kurban kesilir, dini törenler yapılır. </a:t>
            </a:r>
            <a:r>
              <a:rPr lang="tr-TR" sz="2400" dirty="0" smtClean="0">
                <a:solidFill>
                  <a:prstClr val="black"/>
                </a:solidFill>
              </a:rPr>
              <a:t>Oba yanından </a:t>
            </a:r>
            <a:r>
              <a:rPr lang="tr-TR" sz="2400" dirty="0">
                <a:solidFill>
                  <a:prstClr val="black"/>
                </a:solidFill>
              </a:rPr>
              <a:t>geçen her yolcu atının kılından veya elindeki paçavralardan </a:t>
            </a:r>
            <a:r>
              <a:rPr lang="tr-TR" sz="2400" dirty="0" smtClean="0">
                <a:solidFill>
                  <a:prstClr val="black"/>
                </a:solidFill>
              </a:rPr>
              <a:t>bir parçayı </a:t>
            </a:r>
            <a:r>
              <a:rPr lang="tr-TR" sz="2400" dirty="0">
                <a:solidFill>
                  <a:prstClr val="black"/>
                </a:solidFill>
              </a:rPr>
              <a:t>adak olarak bırakır </a:t>
            </a:r>
            <a:r>
              <a:rPr lang="tr-TR" sz="2400" dirty="0" smtClean="0">
                <a:solidFill>
                  <a:prstClr val="black"/>
                </a:solidFill>
              </a:rPr>
              <a:t>(</a:t>
            </a:r>
            <a:r>
              <a:rPr lang="tr-TR" sz="2400" dirty="0" err="1" smtClean="0">
                <a:solidFill>
                  <a:prstClr val="black"/>
                </a:solidFill>
              </a:rPr>
              <a:t>Iann</a:t>
            </a:r>
            <a:r>
              <a:rPr lang="tr-TR" sz="2400" dirty="0" smtClean="0">
                <a:solidFill>
                  <a:prstClr val="black"/>
                </a:solidFill>
              </a:rPr>
              <a:t>, </a:t>
            </a:r>
            <a:r>
              <a:rPr lang="tr-TR" sz="2400" dirty="0">
                <a:solidFill>
                  <a:prstClr val="black"/>
                </a:solidFill>
              </a:rPr>
              <a:t>1995:61</a:t>
            </a:r>
            <a:r>
              <a:rPr lang="tr-TR" sz="2400" dirty="0" smtClean="0">
                <a:solidFill>
                  <a:prstClr val="black"/>
                </a:solidFill>
              </a:rPr>
              <a:t>).</a:t>
            </a:r>
          </a:p>
          <a:p>
            <a:pPr marL="0" lvl="0" indent="0" algn="just">
              <a:lnSpc>
                <a:spcPct val="150000"/>
              </a:lnSpc>
              <a:spcBef>
                <a:spcPts val="0"/>
              </a:spcBef>
              <a:buNone/>
            </a:pPr>
            <a:r>
              <a:rPr lang="tr-TR" sz="2400" dirty="0">
                <a:solidFill>
                  <a:prstClr val="black"/>
                </a:solidFill>
              </a:rPr>
              <a:t>	</a:t>
            </a:r>
            <a:r>
              <a:rPr lang="tr-TR" sz="2400" dirty="0" smtClean="0">
                <a:solidFill>
                  <a:srgbClr val="FF0000"/>
                </a:solidFill>
              </a:rPr>
              <a:t>Bir </a:t>
            </a:r>
            <a:r>
              <a:rPr lang="tr-TR" sz="2400" dirty="0">
                <a:solidFill>
                  <a:srgbClr val="FF0000"/>
                </a:solidFill>
              </a:rPr>
              <a:t>başka görüşe göre, bir kültün varlığından söz edebilmek için </a:t>
            </a:r>
            <a:r>
              <a:rPr lang="tr-TR" sz="2400" dirty="0" smtClean="0">
                <a:solidFill>
                  <a:srgbClr val="FF0000"/>
                </a:solidFill>
              </a:rPr>
              <a:t>şu üç </a:t>
            </a:r>
            <a:r>
              <a:rPr lang="tr-TR" sz="2400" dirty="0">
                <a:solidFill>
                  <a:srgbClr val="FF0000"/>
                </a:solidFill>
              </a:rPr>
              <a:t>şartın varlığı gereklidir</a:t>
            </a:r>
            <a:r>
              <a:rPr lang="tr-TR" sz="2400" dirty="0" smtClean="0">
                <a:solidFill>
                  <a:srgbClr val="FF0000"/>
                </a:solidFill>
              </a:rPr>
              <a:t>: </a:t>
            </a:r>
          </a:p>
          <a:p>
            <a:pPr marL="0" lvl="0" indent="0" algn="just">
              <a:lnSpc>
                <a:spcPct val="150000"/>
              </a:lnSpc>
              <a:spcBef>
                <a:spcPts val="0"/>
              </a:spcBef>
              <a:buNone/>
            </a:pPr>
            <a:r>
              <a:rPr lang="tr-TR" sz="2400" dirty="0">
                <a:solidFill>
                  <a:prstClr val="black"/>
                </a:solidFill>
              </a:rPr>
              <a:t>	</a:t>
            </a:r>
            <a:r>
              <a:rPr lang="tr-TR" sz="2400" dirty="0" smtClean="0">
                <a:solidFill>
                  <a:srgbClr val="FF0000"/>
                </a:solidFill>
              </a:rPr>
              <a:t>a. Külte konu olabilecek bir nesne ve kişinin varlığı,</a:t>
            </a:r>
          </a:p>
          <a:p>
            <a:pPr marL="0" lvl="0" indent="0" algn="just">
              <a:lnSpc>
                <a:spcPct val="150000"/>
              </a:lnSpc>
              <a:spcBef>
                <a:spcPts val="0"/>
              </a:spcBef>
              <a:buNone/>
            </a:pPr>
            <a:r>
              <a:rPr lang="tr-TR" sz="2400" dirty="0" smtClean="0">
                <a:solidFill>
                  <a:srgbClr val="FF0000"/>
                </a:solidFill>
              </a:rPr>
              <a:t>	b. Bu nesne ya da kişiden insana zarar gelebileceğine ilişkin </a:t>
            </a:r>
            <a:r>
              <a:rPr lang="tr-TR" sz="2400" dirty="0" err="1" smtClean="0">
                <a:solidFill>
                  <a:srgbClr val="FF0000"/>
                </a:solidFill>
              </a:rPr>
              <a:t>inancin</a:t>
            </a:r>
            <a:r>
              <a:rPr lang="tr-TR" sz="2400" dirty="0" smtClean="0">
                <a:solidFill>
                  <a:srgbClr val="FF0000"/>
                </a:solidFill>
              </a:rPr>
              <a:t>  olması </a:t>
            </a:r>
          </a:p>
          <a:p>
            <a:pPr marL="0" lvl="0" indent="0" algn="just">
              <a:lnSpc>
                <a:spcPct val="150000"/>
              </a:lnSpc>
              <a:spcBef>
                <a:spcPts val="0"/>
              </a:spcBef>
              <a:buNone/>
            </a:pPr>
            <a:r>
              <a:rPr lang="tr-TR" sz="2400" dirty="0" smtClean="0">
                <a:solidFill>
                  <a:srgbClr val="FF0000"/>
                </a:solidFill>
              </a:rPr>
              <a:t>	c. Bu inancın sonucu olarak faydayı sağlayabilecek, zararı uzaklaştırabilecek ziyaretler, adaklar, kurbanlar vb. uygulamaların varlığı (Ocak, 2000:113).</a:t>
            </a:r>
          </a:p>
          <a:p>
            <a:endParaRPr lang="tr-TR" dirty="0"/>
          </a:p>
        </p:txBody>
      </p:sp>
    </p:spTree>
    <p:extLst>
      <p:ext uri="{BB962C8B-B14F-4D97-AF65-F5344CB8AC3E}">
        <p14:creationId xmlns:p14="http://schemas.microsoft.com/office/powerpoint/2010/main" val="414183467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980728"/>
          </a:xfrm>
        </p:spPr>
        <p:txBody>
          <a:bodyPr>
            <a:normAutofit/>
          </a:bodyPr>
          <a:lstStyle/>
          <a:p>
            <a:endParaRPr lang="tr-TR" sz="3200" b="1" dirty="0"/>
          </a:p>
        </p:txBody>
      </p:sp>
      <p:sp>
        <p:nvSpPr>
          <p:cNvPr id="3" name="İçerik Yer Tutucusu 2"/>
          <p:cNvSpPr>
            <a:spLocks noGrp="1"/>
          </p:cNvSpPr>
          <p:nvPr>
            <p:ph idx="1"/>
          </p:nvPr>
        </p:nvSpPr>
        <p:spPr>
          <a:xfrm>
            <a:off x="0" y="764704"/>
            <a:ext cx="8964488" cy="5976664"/>
          </a:xfrm>
        </p:spPr>
        <p:txBody>
          <a:bodyPr>
            <a:normAutofit/>
          </a:bodyPr>
          <a:lstStyle/>
          <a:p>
            <a:pPr marL="0" indent="0" algn="just">
              <a:buNone/>
            </a:pPr>
            <a:endParaRPr lang="tr-TR" dirty="0"/>
          </a:p>
          <a:p>
            <a:pPr marL="0" indent="0" algn="just">
              <a:buNone/>
            </a:pPr>
            <a:endParaRPr lang="tr-TR" dirty="0" smtClean="0"/>
          </a:p>
          <a:p>
            <a:pPr marL="0" indent="0" algn="just">
              <a:buNone/>
            </a:pPr>
            <a:r>
              <a:rPr lang="tr-TR" dirty="0" smtClean="0">
                <a:solidFill>
                  <a:srgbClr val="FF0000"/>
                </a:solidFill>
              </a:rPr>
              <a:t>NOT: Kültlerle ilgili ayrı bir dosya  PDF dosyası ERMAN ARTU’UN İnanç Sistemleri ile ilgili </a:t>
            </a:r>
            <a:r>
              <a:rPr lang="tr-TR" dirty="0" err="1" smtClean="0">
                <a:solidFill>
                  <a:srgbClr val="FF0000"/>
                </a:solidFill>
              </a:rPr>
              <a:t>moodle</a:t>
            </a:r>
            <a:r>
              <a:rPr lang="tr-TR" dirty="0" smtClean="0">
                <a:solidFill>
                  <a:srgbClr val="FF0000"/>
                </a:solidFill>
              </a:rPr>
              <a:t> üzerinden yüklenmiştir. Dosyanın devamında kültlerden bahsediyor. </a:t>
            </a:r>
            <a:endParaRPr lang="tr-TR" dirty="0">
              <a:solidFill>
                <a:srgbClr val="FF0000"/>
              </a:solidFill>
            </a:endParaRPr>
          </a:p>
        </p:txBody>
      </p:sp>
    </p:spTree>
    <p:extLst>
      <p:ext uri="{BB962C8B-B14F-4D97-AF65-F5344CB8AC3E}">
        <p14:creationId xmlns:p14="http://schemas.microsoft.com/office/powerpoint/2010/main" val="27263185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850106"/>
          </a:xfrm>
        </p:spPr>
        <p:txBody>
          <a:bodyPr>
            <a:normAutofit fontScale="90000"/>
          </a:bodyPr>
          <a:lstStyle/>
          <a:p>
            <a:pPr lvl="0">
              <a:spcBef>
                <a:spcPct val="20000"/>
              </a:spcBef>
            </a:pPr>
            <a:r>
              <a:rPr lang="tr-TR" sz="3200" dirty="0">
                <a:solidFill>
                  <a:prstClr val="black"/>
                </a:solidFill>
              </a:rPr>
              <a:t>B) Son Zamanlarda İlgili Coğrafya Sahalarda Yapılan ve Daha Çok Folklorik Özellikler Gösteren Araştırmalar.</a:t>
            </a:r>
            <a:br>
              <a:rPr lang="tr-TR" sz="3200" dirty="0">
                <a:solidFill>
                  <a:prstClr val="black"/>
                </a:solidFill>
              </a:rPr>
            </a:br>
            <a:endParaRPr lang="tr-TR" dirty="0"/>
          </a:p>
        </p:txBody>
      </p:sp>
      <p:sp>
        <p:nvSpPr>
          <p:cNvPr id="3" name="İçerik Yer Tutucusu 2"/>
          <p:cNvSpPr>
            <a:spLocks noGrp="1"/>
          </p:cNvSpPr>
          <p:nvPr>
            <p:ph idx="1"/>
          </p:nvPr>
        </p:nvSpPr>
        <p:spPr>
          <a:xfrm>
            <a:off x="0" y="908720"/>
            <a:ext cx="9144000" cy="5949280"/>
          </a:xfrm>
        </p:spPr>
        <p:txBody>
          <a:bodyPr>
            <a:normAutofit fontScale="70000" lnSpcReduction="20000"/>
          </a:bodyPr>
          <a:lstStyle/>
          <a:p>
            <a:pPr marL="0" indent="0" algn="just">
              <a:lnSpc>
                <a:spcPct val="170000"/>
              </a:lnSpc>
              <a:spcBef>
                <a:spcPts val="0"/>
              </a:spcBef>
              <a:buNone/>
            </a:pPr>
            <a:r>
              <a:rPr lang="tr-TR" dirty="0" smtClean="0"/>
              <a:t>	Bu guruba giren kaynaklar zaman açısından güvenilir değildir. İslamiyet’ten öncesine ait, başlangıcı belli olmayan zamanın inançları veya inanç sistemleri hakkında günümüz yaşantısına bakarak hüküm vermek yanlıştır. Örneğin Radloff’un (1834-1918) sahayla ilgili araştırmaları inkar edilemez ancak bu çalışmalara şüpheyle bakmak ve hepsini çok iyi  tetkik etmek gerekir. Çünkü Radloff dahil olmak üzere bu sahada çalışan yabancı veya Türk araştırıcıların bugünkü veya bundan yüz, yüz elli yıl önceki Altay ve Yakut sahalarındaki inançlara, adet, gelenek ve göreneklere bakarak günümüzden en az on asır öncesinin inanç hayatına dair hüküm belirtmeye çalışmaları mantık sınırlarını zorlamaktadır.</a:t>
            </a:r>
            <a:endParaRPr lang="tr-TR" dirty="0"/>
          </a:p>
        </p:txBody>
      </p:sp>
    </p:spTree>
    <p:extLst>
      <p:ext uri="{BB962C8B-B14F-4D97-AF65-F5344CB8AC3E}">
        <p14:creationId xmlns:p14="http://schemas.microsoft.com/office/powerpoint/2010/main" val="27253422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0"/>
            <a:ext cx="8229600" cy="764704"/>
          </a:xfrm>
        </p:spPr>
        <p:txBody>
          <a:bodyPr>
            <a:normAutofit fontScale="90000"/>
          </a:bodyPr>
          <a:lstStyle/>
          <a:p>
            <a:r>
              <a:rPr lang="tr-TR" sz="3200" dirty="0">
                <a:solidFill>
                  <a:prstClr val="black"/>
                </a:solidFill>
              </a:rPr>
              <a:t>C) İnançları Yaşayanlar Tarafından Dolaylı veya Dolaysız Olarak Verilen Bilgilerin Bulunduğu Kaynaklar</a:t>
            </a:r>
            <a:endParaRPr lang="tr-TR" dirty="0"/>
          </a:p>
        </p:txBody>
      </p:sp>
      <p:sp>
        <p:nvSpPr>
          <p:cNvPr id="3" name="İçerik Yer Tutucusu 2"/>
          <p:cNvSpPr>
            <a:spLocks noGrp="1"/>
          </p:cNvSpPr>
          <p:nvPr>
            <p:ph idx="1"/>
          </p:nvPr>
        </p:nvSpPr>
        <p:spPr>
          <a:xfrm>
            <a:off x="0" y="836712"/>
            <a:ext cx="9144000" cy="6021288"/>
          </a:xfrm>
        </p:spPr>
        <p:txBody>
          <a:bodyPr>
            <a:normAutofit fontScale="77500" lnSpcReduction="20000"/>
          </a:bodyPr>
          <a:lstStyle/>
          <a:p>
            <a:pPr marL="0" indent="0" algn="just">
              <a:lnSpc>
                <a:spcPct val="170000"/>
              </a:lnSpc>
              <a:spcBef>
                <a:spcPts val="0"/>
              </a:spcBef>
              <a:buNone/>
            </a:pPr>
            <a:r>
              <a:rPr lang="tr-TR" dirty="0"/>
              <a:t>	</a:t>
            </a:r>
            <a:r>
              <a:rPr lang="tr-TR" dirty="0" smtClean="0"/>
              <a:t>Bu guruba giren kaynaklar sözü edilen kaynaklar içinde en güvenilir olanlarıdır. Bu kaynaklar bahsedilen dönemlerle ilgili bilgilerin, bizzat o dönemlerde ve o hayat tarzını yaşayanlar tarafından verildiği kaynaklardır. Bu gibi eserlerdeki bilgiler en ince ayrıntılarına kadar incelenmelidir. Örneğim, Oğuz Kağan Destanı'nı ve Orhun Abidelerindeki metinleri incelediğimiz zaman inanç kavramıyla ilgili olarak çeşitli kelimelerin kullanıldığını görürüz ki bu kelimeler dikkatle ele alınmalıdır. Gerek Oğuz Kağan Destanı’nda gerekse Orhun Abidelerindeki metinlerde geçen «kök» ve «</a:t>
            </a:r>
            <a:r>
              <a:rPr lang="tr-TR" dirty="0" err="1" smtClean="0"/>
              <a:t>tengri</a:t>
            </a:r>
            <a:r>
              <a:rPr lang="tr-TR" dirty="0" smtClean="0"/>
              <a:t>» ifadeleri doğrudan inançla ilgilidir. </a:t>
            </a:r>
            <a:endParaRPr lang="tr-TR" dirty="0"/>
          </a:p>
        </p:txBody>
      </p:sp>
    </p:spTree>
    <p:extLst>
      <p:ext uri="{BB962C8B-B14F-4D97-AF65-F5344CB8AC3E}">
        <p14:creationId xmlns:p14="http://schemas.microsoft.com/office/powerpoint/2010/main" val="269432511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3337</TotalTime>
  <Words>1108</Words>
  <Application>Microsoft Office PowerPoint</Application>
  <PresentationFormat>Ekran Gösterisi (4:3)</PresentationFormat>
  <Paragraphs>223</Paragraphs>
  <Slides>76</Slides>
  <Notes>1</Notes>
  <HiddenSlides>0</HiddenSlides>
  <MMClips>0</MMClips>
  <ScaleCrop>false</ScaleCrop>
  <HeadingPairs>
    <vt:vector size="4" baseType="variant">
      <vt:variant>
        <vt:lpstr>Tema</vt:lpstr>
      </vt:variant>
      <vt:variant>
        <vt:i4>1</vt:i4>
      </vt:variant>
      <vt:variant>
        <vt:lpstr>Slayt Başlıkları</vt:lpstr>
      </vt:variant>
      <vt:variant>
        <vt:i4>76</vt:i4>
      </vt:variant>
    </vt:vector>
  </HeadingPairs>
  <TitlesOfParts>
    <vt:vector size="77" baseType="lpstr">
      <vt:lpstr>Ofis Teması</vt:lpstr>
      <vt:lpstr>ANADOLU HALKBİLİMİNİ BESLİYEN İSLAMİYET ÖNCESİ İNANÇ SİSTEMLERİ –ÖĞRETİLER -DİNLER</vt:lpstr>
      <vt:lpstr>İNANÇ </vt:lpstr>
      <vt:lpstr>TÜRKLERDE İSLAMİYET ÖNCESİ İNANÇ SİSTEMLERİ - ÖĞRETİLER-DİNLER  </vt:lpstr>
      <vt:lpstr>PowerPoint Sunusu</vt:lpstr>
      <vt:lpstr>A) İSLAMİYET ÖNCESİ İNANÇ SİSTEMLERİ </vt:lpstr>
      <vt:lpstr>PowerPoint Sunusu</vt:lpstr>
      <vt:lpstr>A) İslamiyet Öncesi Dönmede Yazılmış Olup İnançlarla İlgili Bilgi Veren Yabancı Kaynaklar </vt:lpstr>
      <vt:lpstr>B) Son Zamanlarda İlgili Coğrafya Sahalarda Yapılan ve Daha Çok Folklorik Özellikler Gösteren Araştırmalar. </vt:lpstr>
      <vt:lpstr>C) İnançları Yaşayanlar Tarafından Dolaylı veya Dolaysız Olarak Verilen Bilgilerin Bulunduğu Kaynaklar</vt:lpstr>
      <vt:lpstr>PowerPoint Sunusu</vt:lpstr>
      <vt:lpstr>Totemcilik (Totemizm)</vt:lpstr>
      <vt:lpstr>PowerPoint Sunusu</vt:lpstr>
      <vt:lpstr>PowerPoint Sunusu</vt:lpstr>
      <vt:lpstr>PowerPoint Sunusu</vt:lpstr>
      <vt:lpstr>PowerPoint Sunusu</vt:lpstr>
      <vt:lpstr>PowerPoint Sunusu</vt:lpstr>
      <vt:lpstr>PowerPoint Sunusu</vt:lpstr>
      <vt:lpstr>a) Put Feşistler (Totem – Töz- Ongun)</vt:lpstr>
      <vt:lpstr>PowerPoint Sunusu</vt:lpstr>
      <vt:lpstr>PowerPoint Sunusu</vt:lpstr>
      <vt:lpstr>PowerPoint Sunusu</vt:lpstr>
      <vt:lpstr>PowerPoint Sunusu</vt:lpstr>
      <vt:lpstr>2. CANLICILIK, RUHÇULUK (ANİMİZM)</vt:lpstr>
      <vt:lpstr>PowerPoint Sunusu</vt:lpstr>
      <vt:lpstr>PowerPoint Sunusu</vt:lpstr>
      <vt:lpstr>PowerPoint Sunusu</vt:lpstr>
      <vt:lpstr>ŞAMANİZM</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C) Sihir ve Büyü</vt:lpstr>
      <vt:lpstr>PowerPoint Sunusu</vt:lpstr>
      <vt:lpstr>PowerPoint Sunusu</vt:lpstr>
      <vt:lpstr>PowerPoint Sunusu</vt:lpstr>
      <vt:lpstr>d. Falcılık ve Kehanet</vt:lpstr>
      <vt:lpstr>PowerPoint Sunusu</vt:lpstr>
      <vt:lpstr>PowerPoint Sunusu</vt:lpstr>
      <vt:lpstr>BUDİZM</vt:lpstr>
      <vt:lpstr>PowerPoint Sunusu</vt:lpstr>
      <vt:lpstr>PowerPoint Sunusu</vt:lpstr>
      <vt:lpstr>PowerPoint Sunusu</vt:lpstr>
      <vt:lpstr>PowerPoint Sunusu</vt:lpstr>
      <vt:lpstr>a. Budizmin Temel Öğretisi</vt:lpstr>
      <vt:lpstr>PowerPoint Sunusu</vt:lpstr>
      <vt:lpstr>b. Şekil ve Don Değiştirme (Metamorphose) </vt:lpstr>
      <vt:lpstr>PowerPoint Sunusu</vt:lpstr>
      <vt:lpstr>PowerPoint Sunusu</vt:lpstr>
      <vt:lpstr>c. Tenasüh (Reenkarnasyon, Metempsycose)</vt:lpstr>
      <vt:lpstr>PowerPoint Sunusu</vt:lpstr>
      <vt:lpstr>d. Havada Uçma (Levitation)</vt:lpstr>
      <vt:lpstr>5. Zerdüştilik</vt:lpstr>
      <vt:lpstr>PowerPoint Sunusu</vt:lpstr>
      <vt:lpstr>PowerPoint Sunusu</vt:lpstr>
      <vt:lpstr>ZERDÜŞTİLİK</vt:lpstr>
      <vt:lpstr>MANİHEİZM</vt:lpstr>
      <vt:lpstr>PowerPoint Sunusu</vt:lpstr>
      <vt:lpstr>Tek Tanrılı Dinler</vt:lpstr>
      <vt:lpstr>PowerPoint Sunusu</vt:lpstr>
      <vt:lpstr>Türkler ve Semavi Dinler</vt:lpstr>
      <vt:lpstr>PowerPoint Sunusu</vt:lpstr>
      <vt:lpstr>MUSEVİLİK</vt:lpstr>
      <vt:lpstr>2. Hristiyanlık </vt:lpstr>
      <vt:lpstr>PowerPoint Sunusu</vt:lpstr>
      <vt:lpstr>PowerPoint Sunusu</vt:lpstr>
      <vt:lpstr>PowerPoint Sunusu</vt:lpstr>
      <vt:lpstr>B. İslamiyet Öncesi İnanç Sistemlerine Bağlı Kültler, Adet, İnanç ve Pratikler </vt:lpstr>
      <vt:lpstr>PowerPoint Sunusu</vt:lpstr>
      <vt:lpstr>1. Kült Nedir?</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ANADOLU HALKBİLİMİNİ BESLİYEN İSLAMİYET ÖNCESİ İNANÇ SİSTEMLERİ –ÖĞRETİLER -DİNLER</dc:title>
  <dc:creator>Sevin ARSLAN</dc:creator>
  <cp:lastModifiedBy>ronaldinho424</cp:lastModifiedBy>
  <cp:revision>106</cp:revision>
  <dcterms:created xsi:type="dcterms:W3CDTF">2019-12-02T08:29:02Z</dcterms:created>
  <dcterms:modified xsi:type="dcterms:W3CDTF">2024-01-08T09:08:50Z</dcterms:modified>
</cp:coreProperties>
</file>