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85" r:id="rId7"/>
    <p:sldId id="264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87" r:id="rId16"/>
    <p:sldId id="271" r:id="rId17"/>
    <p:sldId id="272" r:id="rId18"/>
    <p:sldId id="286" r:id="rId19"/>
    <p:sldId id="275" r:id="rId20"/>
    <p:sldId id="276" r:id="rId21"/>
    <p:sldId id="283" r:id="rId22"/>
    <p:sldId id="288" r:id="rId23"/>
    <p:sldId id="277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43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5EB17C-48A1-41F0-9DFD-C7999E65912D}" type="datetimeFigureOut">
              <a:rPr lang="tr-TR" smtClean="0"/>
              <a:t>30.05.2025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3396C0A-F44C-4362-B20E-098990C21AA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24734" y="3922199"/>
            <a:ext cx="5829300" cy="1470025"/>
          </a:xfrm>
        </p:spPr>
        <p:txBody>
          <a:bodyPr/>
          <a:lstStyle/>
          <a:p>
            <a:r>
              <a:rPr lang="tr-TR" dirty="0"/>
              <a:t>ADALET PSİKOLOJİSİ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22405" y="5445224"/>
            <a:ext cx="4800600" cy="766936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2024- 2025 YILI BAHAR DÖNEMİ </a:t>
            </a:r>
          </a:p>
          <a:p>
            <a:pPr algn="ctr"/>
            <a:r>
              <a:rPr lang="tr-TR" dirty="0"/>
              <a:t>11.</a:t>
            </a:r>
            <a:r>
              <a:rPr lang="tr-TR" dirty="0">
                <a:solidFill>
                  <a:schemeClr val="tx1"/>
                </a:solidFill>
              </a:rPr>
              <a:t> Ders</a:t>
            </a:r>
          </a:p>
          <a:p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342" y="188642"/>
            <a:ext cx="4572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3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" y="914400"/>
            <a:ext cx="9138559" cy="44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pPr marL="109728" indent="0" algn="just">
              <a:buNone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e) Teşebbüs halinde kalan suçların mağdurları</a:t>
            </a:r>
          </a:p>
          <a:p>
            <a:pPr marL="109728" indent="0" algn="just">
              <a:buNone/>
            </a:pP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9728" indent="0" algn="just">
              <a:buNone/>
            </a:pP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tr-TR" dirty="0"/>
              <a:t>bazen teşebbüs edilen suçun tam olarak gerçekleşmemesi halleri yeni bir suçu oluşturabilir.</a:t>
            </a:r>
          </a:p>
          <a:p>
            <a:pPr marL="109728" indent="0" algn="just">
              <a:buNone/>
            </a:pPr>
            <a:r>
              <a:rPr lang="tr-TR" dirty="0"/>
              <a:t>	</a:t>
            </a:r>
            <a:r>
              <a:rPr lang="tr-TR" dirty="0" err="1"/>
              <a:t>örn</a:t>
            </a:r>
            <a:r>
              <a:rPr lang="tr-TR" dirty="0"/>
              <a:t>. Tecavüz etmek isteyen kişi bazı nedenlerle sadece basit cinsel saldırıda bulunabilir. Bu hallerde cezalandırma gerçekleşen suça bağlı olarak yapılır.</a:t>
            </a:r>
          </a:p>
        </p:txBody>
      </p:sp>
    </p:spTree>
    <p:extLst>
      <p:ext uri="{BB962C8B-B14F-4D97-AF65-F5344CB8AC3E}">
        <p14:creationId xmlns:p14="http://schemas.microsoft.com/office/powerpoint/2010/main" val="363159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tr-TR" dirty="0"/>
              <a:t>Mağdura verilen ilave hasarlar  ve kurban rolünün keskinleşmesine rol açan tepkileri de kapsar.</a:t>
            </a:r>
          </a:p>
          <a:p>
            <a:endParaRPr lang="tr-TR" dirty="0"/>
          </a:p>
          <a:p>
            <a:r>
              <a:rPr lang="tr-TR" dirty="0"/>
              <a:t>Mağdur yakınları ve kontrol mercii olarak görev yapan resmi makamlar da yol açabilir.</a:t>
            </a:r>
          </a:p>
          <a:p>
            <a:endParaRPr lang="tr-TR" dirty="0"/>
          </a:p>
          <a:p>
            <a:r>
              <a:rPr lang="tr-TR" dirty="0"/>
              <a:t>En geniş anlamda bu mağduriyeti ortaya çıkaran «adil dünyaya olan </a:t>
            </a:r>
            <a:r>
              <a:rPr lang="tr-TR" dirty="0" err="1"/>
              <a:t>inanç»ın</a:t>
            </a:r>
            <a:r>
              <a:rPr lang="tr-TR" dirty="0"/>
              <a:t> sarsılmasıdır.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4171167" cy="7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9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0" y="1240078"/>
            <a:ext cx="8881908" cy="32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2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r>
              <a:rPr lang="tr-TR" dirty="0"/>
              <a:t>Yargılama sürecinin başlaması ile duruşma süreci arasındaki zamanın uzunluğu</a:t>
            </a:r>
          </a:p>
          <a:p>
            <a:r>
              <a:rPr lang="tr-TR" dirty="0"/>
              <a:t>Özellikle reşit olmayan tanıkların korunması açısından zanlının duruşmaya alınmaması, gizli duruşma gibi tedbirler ilk duruşmada karara bağlanır.</a:t>
            </a:r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9" y="3720230"/>
            <a:ext cx="8801271" cy="15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9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479B6D7-315A-82A6-C0B7-7C55FB636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2857"/>
            <a:ext cx="8229600" cy="3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1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9" y="772544"/>
            <a:ext cx="8997851" cy="46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4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tr-TR" dirty="0"/>
              <a:t>Yaş küçüklüğü ya da akıl hastalığı hallerinde suçun işleniş biçiminden daha etkili olarak suçun unsurları aracılığıyla ortaya çıkan baskı mağduriyetlere yol açabilir.</a:t>
            </a:r>
          </a:p>
          <a:p>
            <a:pPr marL="109728" lvl="1" indent="0">
              <a:buClr>
                <a:schemeClr val="accent3"/>
              </a:buClr>
              <a:buNone/>
            </a:pPr>
            <a:r>
              <a:rPr lang="tr-TR" dirty="0"/>
              <a:t>	Cinsel saldırı suçlarında muayene süreçleri, tekrar tekrar anlatılması, utanılması gibi</a:t>
            </a:r>
          </a:p>
          <a:p>
            <a:endParaRPr lang="tr-TR" dirty="0"/>
          </a:p>
          <a:p>
            <a:r>
              <a:rPr lang="tr-TR" dirty="0"/>
              <a:t>Mağdurun zanlıdan korunacağı duygusu, kendisine değer verildiği düşüncesi nedeniyle öz saygının artması da mağduriyeti azaltıcı sebepler olabilir.</a:t>
            </a:r>
          </a:p>
          <a:p>
            <a:pPr marL="41148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46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7199"/>
            <a:ext cx="8229600" cy="239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4051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83" y="3096862"/>
            <a:ext cx="2592013" cy="45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63317"/>
            <a:ext cx="8496944" cy="245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8" y="5988068"/>
            <a:ext cx="3772771" cy="37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8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0" y="908720"/>
            <a:ext cx="4384655" cy="7182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00" y="2204864"/>
            <a:ext cx="6837394" cy="6078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1" y="3068960"/>
            <a:ext cx="9011825" cy="35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792088"/>
          </a:xfrm>
        </p:spPr>
        <p:txBody>
          <a:bodyPr/>
          <a:lstStyle/>
          <a:p>
            <a:r>
              <a:rPr lang="tr-TR" dirty="0"/>
              <a:t>Mağdur psikolojisi (</a:t>
            </a:r>
            <a:r>
              <a:rPr lang="tr-TR" dirty="0" err="1"/>
              <a:t>viktimoloji</a:t>
            </a:r>
            <a:r>
              <a:rPr lang="tr-TR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6176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Genellikle kişi mağduriyeti ancak bazen azınlıklar ya da azınlık içindeki gruplar ya da halk da mağdur olabilir.</a:t>
            </a:r>
          </a:p>
          <a:p>
            <a:pPr algn="just"/>
            <a:r>
              <a:rPr lang="tr-TR" sz="2400" dirty="0"/>
              <a:t>Günümüzde ise, suçun mağdurunun muhakeme içinde yeniden mağdur edilmesi üzerinde durulmaktadır.</a:t>
            </a:r>
          </a:p>
          <a:p>
            <a:pPr algn="just"/>
            <a:r>
              <a:rPr lang="tr-TR" sz="2400" dirty="0" err="1"/>
              <a:t>Viktimoloji</a:t>
            </a:r>
            <a:r>
              <a:rPr lang="tr-TR" sz="2400" dirty="0"/>
              <a:t>, </a:t>
            </a:r>
          </a:p>
          <a:p>
            <a:pPr lvl="2" algn="just"/>
            <a:r>
              <a:rPr lang="tr-TR" dirty="0"/>
              <a:t>mağdur olma olgusunu</a:t>
            </a:r>
          </a:p>
          <a:p>
            <a:pPr lvl="2" algn="just"/>
            <a:r>
              <a:rPr lang="tr-TR" dirty="0"/>
              <a:t>Mağdur ile fail arasındaki ilişkileri</a:t>
            </a:r>
          </a:p>
          <a:p>
            <a:pPr lvl="2" algn="just"/>
            <a:r>
              <a:rPr lang="tr-TR" dirty="0"/>
              <a:t>Mağdur ile suçu takip eden polis </a:t>
            </a:r>
          </a:p>
          <a:p>
            <a:pPr lvl="2" algn="just"/>
            <a:r>
              <a:rPr lang="tr-TR" dirty="0"/>
              <a:t>Muhakeme süreci ve hükümlülüğe ilişkin tüm kurumlar arasındaki etkileşim</a:t>
            </a:r>
          </a:p>
          <a:p>
            <a:pPr lvl="2" algn="just"/>
            <a:r>
              <a:rPr lang="tr-TR" dirty="0"/>
              <a:t>Mağdurun genel olarak toplumdaki diğer kurumlarla bağlantıları </a:t>
            </a:r>
            <a:endParaRPr lang="tr-TR" sz="2400" dirty="0"/>
          </a:p>
          <a:p>
            <a:pPr marL="109728" indent="0" algn="just">
              <a:buNone/>
            </a:pPr>
            <a:r>
              <a:rPr lang="tr-TR" sz="2400" dirty="0"/>
              <a:t>açısından nitelendiren bilimsel çalışma alanı</a:t>
            </a:r>
          </a:p>
          <a:p>
            <a:pPr marL="704088" lvl="2" indent="0" algn="just">
              <a:buNone/>
            </a:pPr>
            <a:endParaRPr lang="tr-TR" dirty="0"/>
          </a:p>
          <a:p>
            <a:pPr lvl="2"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945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30" y="836712"/>
            <a:ext cx="3575423" cy="7877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903988"/>
            <a:ext cx="6984041" cy="49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9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9" y="1196752"/>
            <a:ext cx="8496944" cy="64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192601" cy="145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575325" cy="144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24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BC0262E-2327-0C06-209A-DF592776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8109523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3168352"/>
          </a:xfrm>
        </p:spPr>
        <p:txBody>
          <a:bodyPr>
            <a:normAutofit/>
          </a:bodyPr>
          <a:lstStyle/>
          <a:p>
            <a:r>
              <a:rPr lang="tr-TR" sz="2400" dirty="0"/>
              <a:t>Psikolojik açıdan önyargılı ve inatçı olmanın, hasta ve yorgunluk hallerinin kararı etkileyeceği açıktır. (yargıç bu hallerden sakınmalı)</a:t>
            </a:r>
          </a:p>
          <a:p>
            <a:endParaRPr lang="tr-TR" sz="2400" dirty="0"/>
          </a:p>
          <a:p>
            <a:r>
              <a:rPr lang="tr-TR" sz="2400" dirty="0"/>
              <a:t>Karar süreci, içgüdüsel, </a:t>
            </a:r>
            <a:r>
              <a:rPr lang="tr-TR" sz="2400" dirty="0" err="1"/>
              <a:t>çekişmeci</a:t>
            </a:r>
            <a:r>
              <a:rPr lang="tr-TR" sz="2400" dirty="0"/>
              <a:t>, öznel, coşkulu ve kişisel olmamalıdır.  (sanığın, tanığın, yakınlarının yerine kendini koymamalı)</a:t>
            </a:r>
          </a:p>
          <a:p>
            <a:pPr marL="109728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01597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r>
              <a:rPr lang="tr-TR" dirty="0"/>
              <a:t>Hakim ses tonunu doğru ayarlamalıdır. </a:t>
            </a:r>
          </a:p>
          <a:p>
            <a:endParaRPr lang="tr-TR" dirty="0"/>
          </a:p>
          <a:p>
            <a:r>
              <a:rPr lang="tr-TR" dirty="0"/>
              <a:t>Dili sakin ve anlaşılır olmalı.</a:t>
            </a:r>
          </a:p>
          <a:p>
            <a:endParaRPr lang="tr-TR" dirty="0"/>
          </a:p>
          <a:p>
            <a:r>
              <a:rPr lang="tr-TR" dirty="0"/>
              <a:t>Karşı tarafı anlamaya gayret etmeli</a:t>
            </a:r>
          </a:p>
          <a:p>
            <a:endParaRPr lang="tr-TR" dirty="0"/>
          </a:p>
          <a:p>
            <a:r>
              <a:rPr lang="tr-TR" dirty="0"/>
              <a:t>Taraflara güven veren dikkatli ve iletişime ilişkin tüm olanakları kullanan bir tavır olmalı</a:t>
            </a:r>
          </a:p>
          <a:p>
            <a:endParaRPr lang="tr-TR" dirty="0"/>
          </a:p>
          <a:p>
            <a:r>
              <a:rPr lang="tr-TR" dirty="0"/>
              <a:t>Ses tonu kadar beden dili, hal ve hareketler ve dikkati de önemlidir.</a:t>
            </a:r>
          </a:p>
        </p:txBody>
      </p:sp>
    </p:spTree>
    <p:extLst>
      <p:ext uri="{BB962C8B-B14F-4D97-AF65-F5344CB8AC3E}">
        <p14:creationId xmlns:p14="http://schemas.microsoft.com/office/powerpoint/2010/main" val="136476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0" y="764704"/>
            <a:ext cx="9011600" cy="156308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0" y="2911950"/>
            <a:ext cx="8229600" cy="43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0" y="3789040"/>
            <a:ext cx="4464496" cy="43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0" y="4243010"/>
            <a:ext cx="8712968" cy="69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41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6944" cy="40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9349"/>
            <a:ext cx="1033466" cy="34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5766644" cy="43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7" y="3212976"/>
            <a:ext cx="1015126" cy="3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06" y="3166359"/>
            <a:ext cx="6768752" cy="37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58" y="3212976"/>
            <a:ext cx="660925" cy="28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5" y="4924075"/>
            <a:ext cx="8679615" cy="73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40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631" y="1432356"/>
            <a:ext cx="8724849" cy="5142180"/>
          </a:xfrm>
        </p:spPr>
        <p:txBody>
          <a:bodyPr>
            <a:normAutofit fontScale="85000" lnSpcReduction="10000"/>
          </a:bodyPr>
          <a:lstStyle/>
          <a:p>
            <a:pPr marL="624078" indent="-514350" algn="just">
              <a:buAutoNum type="alphaLcParenR"/>
            </a:pP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Ampirik mağdur psikolojisi</a:t>
            </a:r>
          </a:p>
          <a:p>
            <a:pPr marL="109728" indent="0" algn="just">
              <a:buNone/>
            </a:pPr>
            <a:r>
              <a:rPr lang="tr-TR" dirty="0"/>
              <a:t>	Mağdurun suç sonrası kişisel ve sosyal sorunları ile mağdur ile fail bağlantısını araştırır.</a:t>
            </a:r>
          </a:p>
          <a:p>
            <a:pPr marL="109728" indent="0" algn="just">
              <a:buNone/>
            </a:pPr>
            <a:r>
              <a:rPr lang="tr-TR" dirty="0"/>
              <a:t>	Mağduriyetin kaldırılması için gerekli koşulları belirler.</a:t>
            </a:r>
          </a:p>
          <a:p>
            <a:pPr marL="109728" indent="0" algn="just">
              <a:buNone/>
            </a:pPr>
            <a:r>
              <a:rPr lang="tr-TR" dirty="0"/>
              <a:t>	Mağdurun bilgilendirilmesi, mağdur eğilimlerinin ortadan kaldırılması veya azaltılması, mağduriyeti ortaya çıkaran fiili koşulların takibi ile çeşitli analizlere odaklanmıştır.</a:t>
            </a:r>
          </a:p>
          <a:p>
            <a:pPr marL="109728" indent="0" algn="just">
              <a:buNone/>
            </a:pP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9728" indent="0" algn="just">
              <a:buNone/>
            </a:pP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b) Klinik mağdur psikolojisi</a:t>
            </a:r>
          </a:p>
          <a:p>
            <a:pPr marL="109728" indent="0" algn="just">
              <a:buNone/>
            </a:pPr>
            <a:r>
              <a:rPr lang="tr-TR" b="1" dirty="0"/>
              <a:t>	</a:t>
            </a:r>
            <a:r>
              <a:rPr lang="tr-TR" dirty="0"/>
              <a:t>tıbbi açıdan mağdurun ele alınması.</a:t>
            </a:r>
          </a:p>
          <a:p>
            <a:pPr marL="109728" indent="0" algn="just">
              <a:buNone/>
            </a:pPr>
            <a:r>
              <a:rPr lang="tr-TR" dirty="0"/>
              <a:t>	psikolojik sorunların giderilmesi</a:t>
            </a:r>
          </a:p>
          <a:p>
            <a:pPr marL="109728" indent="0" algn="just">
              <a:buNone/>
            </a:pPr>
            <a:r>
              <a:rPr lang="tr-TR" dirty="0"/>
              <a:t>	gerektiğinde hukuksal tedbirlere ilişkin müracaatlar</a:t>
            </a:r>
          </a:p>
          <a:p>
            <a:pPr marL="109728" indent="0" algn="just">
              <a:buNone/>
            </a:pP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1" y="620688"/>
            <a:ext cx="5622858" cy="8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 marL="109728" indent="0">
              <a:buNone/>
            </a:pP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c) Yardım ve koruma alanı</a:t>
            </a:r>
          </a:p>
          <a:p>
            <a:pPr marL="109728" indent="0" algn="just">
              <a:buNone/>
            </a:pP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tr-TR" dirty="0"/>
              <a:t>yardım ve korumanın en uygun ne şekilde yapılacağı ile var olan toplumsal sistemdeki kurumların nasıl işlevsel kılınacağı ile ilgili çalışma</a:t>
            </a:r>
          </a:p>
          <a:p>
            <a:pPr marL="109728" indent="0" algn="just">
              <a:buNone/>
            </a:pP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tr-TR" dirty="0"/>
              <a:t>beyaz kadın ticareti, uyuşturucu ticareti, çocuk ve insan kaçırma, etnik ayrımcılık gibi olgular sonucu ortaya çıkan mağduriyetlerin giderilmesi için uluslararası anlamda da tedbirler gerekir.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6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809832"/>
          </a:xfrm>
        </p:spPr>
        <p:txBody>
          <a:bodyPr/>
          <a:lstStyle/>
          <a:p>
            <a:pPr marL="109728" indent="0" algn="just">
              <a:buNone/>
            </a:pP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9728" indent="0" algn="just">
              <a:buNone/>
            </a:pP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09728" indent="0" algn="just">
              <a:buNone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d) Hukuksal koruma alanı</a:t>
            </a:r>
          </a:p>
          <a:p>
            <a:pPr marL="109728" indent="0" algn="just">
              <a:buNone/>
            </a:pP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tr-TR" dirty="0"/>
              <a:t>koruma ve yasal destek kadar hukuksal sürecin ortaya çıkaracağı mağduriyetler üzerinde de durulması gerekir.</a:t>
            </a:r>
          </a:p>
          <a:p>
            <a:pPr marL="109728" indent="0" algn="just">
              <a:buNone/>
            </a:pPr>
            <a:r>
              <a:rPr lang="tr-TR" dirty="0"/>
              <a:t>	mağdur yaşadığı travmayı hukuksal süreçte tekrar tekrar yaşadığında da mağdur hale gelebilir. (ikincil mağduriyet)</a:t>
            </a:r>
          </a:p>
        </p:txBody>
      </p:sp>
    </p:spTree>
    <p:extLst>
      <p:ext uri="{BB962C8B-B14F-4D97-AF65-F5344CB8AC3E}">
        <p14:creationId xmlns:p14="http://schemas.microsoft.com/office/powerpoint/2010/main" val="180287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35" y="790275"/>
            <a:ext cx="8817647" cy="208275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3598"/>
            <a:ext cx="6408712" cy="264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9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9" y="908720"/>
            <a:ext cx="8375213" cy="35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9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16" y="1397505"/>
            <a:ext cx="8750827" cy="214157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2" y="3986305"/>
            <a:ext cx="8974670" cy="14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8" y="884581"/>
            <a:ext cx="8786192" cy="43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67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sel">
  <a:themeElements>
    <a:clrScheme name="Kentsel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283</TotalTime>
  <Words>510</Words>
  <Application>Microsoft Office PowerPoint</Application>
  <PresentationFormat>Ekran Gösterisi (4:3)</PresentationFormat>
  <Paragraphs>58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Georgia</vt:lpstr>
      <vt:lpstr>Trebuchet MS</vt:lpstr>
      <vt:lpstr>Wingdings 2</vt:lpstr>
      <vt:lpstr>Kentsel</vt:lpstr>
      <vt:lpstr>ADALET PSİKOLOJİSİ</vt:lpstr>
      <vt:lpstr>Mağdur psikolojisi (viktimoloji)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Puren DOGANAY</dc:creator>
  <cp:lastModifiedBy>Püren Doganay</cp:lastModifiedBy>
  <cp:revision>20</cp:revision>
  <dcterms:created xsi:type="dcterms:W3CDTF">2018-12-21T07:14:49Z</dcterms:created>
  <dcterms:modified xsi:type="dcterms:W3CDTF">2025-05-30T07:43:36Z</dcterms:modified>
</cp:coreProperties>
</file>