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5" r:id="rId9"/>
    <p:sldId id="263"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1FDB6AE2-5A05-4F28-A4A1-014E3E8D2EDC}"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1096231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DB6AE2-5A05-4F28-A4A1-014E3E8D2EDC}"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244309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DB6AE2-5A05-4F28-A4A1-014E3E8D2EDC}"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25050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FDB6AE2-5A05-4F28-A4A1-014E3E8D2EDC}"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43416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1FDB6AE2-5A05-4F28-A4A1-014E3E8D2EDC}" type="datetimeFigureOut">
              <a:rPr lang="tr-TR" smtClean="0"/>
              <a:t>25.10.2017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360671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FDB6AE2-5A05-4F28-A4A1-014E3E8D2EDC}"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1146028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FDB6AE2-5A05-4F28-A4A1-014E3E8D2EDC}" type="datetimeFigureOut">
              <a:rPr lang="tr-TR" smtClean="0"/>
              <a:t>25.10.2017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105048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FDB6AE2-5A05-4F28-A4A1-014E3E8D2EDC}" type="datetimeFigureOut">
              <a:rPr lang="tr-TR" smtClean="0"/>
              <a:t>25.10.2017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3440247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FDB6AE2-5A05-4F28-A4A1-014E3E8D2EDC}" type="datetimeFigureOut">
              <a:rPr lang="tr-TR" smtClean="0"/>
              <a:t>25.10.2017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39940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FDB6AE2-5A05-4F28-A4A1-014E3E8D2EDC}"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3367716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1FDB6AE2-5A05-4F28-A4A1-014E3E8D2EDC}" type="datetimeFigureOut">
              <a:rPr lang="tr-TR" smtClean="0"/>
              <a:t>25.10.2017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B3DCF39-BC6E-427C-B248-C5F6E7764A9E}" type="slidenum">
              <a:rPr lang="tr-TR" smtClean="0"/>
              <a:t>‹#›</a:t>
            </a:fld>
            <a:endParaRPr lang="tr-TR"/>
          </a:p>
        </p:txBody>
      </p:sp>
    </p:spTree>
    <p:extLst>
      <p:ext uri="{BB962C8B-B14F-4D97-AF65-F5344CB8AC3E}">
        <p14:creationId xmlns:p14="http://schemas.microsoft.com/office/powerpoint/2010/main" val="2337311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B6AE2-5A05-4F28-A4A1-014E3E8D2EDC}" type="datetimeFigureOut">
              <a:rPr lang="tr-TR" smtClean="0"/>
              <a:t>25.10.2017</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DCF39-BC6E-427C-B248-C5F6E7764A9E}" type="slidenum">
              <a:rPr lang="tr-TR" smtClean="0"/>
              <a:t>‹#›</a:t>
            </a:fld>
            <a:endParaRPr lang="tr-TR"/>
          </a:p>
        </p:txBody>
      </p:sp>
    </p:spTree>
    <p:extLst>
      <p:ext uri="{BB962C8B-B14F-4D97-AF65-F5344CB8AC3E}">
        <p14:creationId xmlns:p14="http://schemas.microsoft.com/office/powerpoint/2010/main" val="4156800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b="1" dirty="0" smtClean="0">
                <a:solidFill>
                  <a:srgbClr val="C00000"/>
                </a:solidFill>
              </a:rPr>
              <a:t>İş Ahlakı ve Sosyal Sorumluluk Anlayışı</a:t>
            </a:r>
            <a:endParaRPr lang="tr-TR" b="1" dirty="0">
              <a:solidFill>
                <a:srgbClr val="C00000"/>
              </a:solidFill>
            </a:endParaRPr>
          </a:p>
        </p:txBody>
      </p:sp>
    </p:spTree>
    <p:extLst>
      <p:ext uri="{BB962C8B-B14F-4D97-AF65-F5344CB8AC3E}">
        <p14:creationId xmlns:p14="http://schemas.microsoft.com/office/powerpoint/2010/main" val="2900565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0"/>
            <a:ext cx="8229600" cy="6126163"/>
          </a:xfrm>
        </p:spPr>
        <p:txBody>
          <a:bodyPr>
            <a:normAutofit lnSpcReduction="10000"/>
          </a:bodyPr>
          <a:lstStyle/>
          <a:p>
            <a:pPr marL="0" lvl="0" indent="0" fontAlgn="base">
              <a:spcBef>
                <a:spcPct val="50000"/>
              </a:spcBef>
              <a:spcAft>
                <a:spcPct val="0"/>
              </a:spcAft>
              <a:buNone/>
            </a:pPr>
            <a:endParaRPr lang="tr-TR" altLang="tr-TR" sz="2400" b="1" u="sng" dirty="0" smtClean="0">
              <a:solidFill>
                <a:srgbClr val="C00000"/>
              </a:solidFill>
              <a:latin typeface="+mj-lt"/>
            </a:endParaRPr>
          </a:p>
          <a:p>
            <a:pPr marL="0" lvl="0" indent="0" fontAlgn="base">
              <a:spcBef>
                <a:spcPct val="50000"/>
              </a:spcBef>
              <a:spcAft>
                <a:spcPct val="0"/>
              </a:spcAft>
              <a:buNone/>
            </a:pPr>
            <a:r>
              <a:rPr lang="tr-TR" altLang="tr-TR" sz="2400" b="1" u="sng" dirty="0" err="1" smtClean="0">
                <a:solidFill>
                  <a:srgbClr val="C00000"/>
                </a:solidFill>
                <a:latin typeface="+mj-lt"/>
              </a:rPr>
              <a:t>Operasyonel</a:t>
            </a:r>
            <a:r>
              <a:rPr lang="tr-TR" altLang="tr-TR" sz="2400" b="1" u="sng" dirty="0" smtClean="0">
                <a:solidFill>
                  <a:srgbClr val="C00000"/>
                </a:solidFill>
                <a:latin typeface="+mj-lt"/>
              </a:rPr>
              <a:t> Yönetim                                                         </a:t>
            </a:r>
            <a:endParaRPr lang="tr-TR" altLang="tr-TR" sz="2400" b="1" u="sng" dirty="0">
              <a:solidFill>
                <a:srgbClr val="C00000"/>
              </a:solidFill>
              <a:latin typeface="+mj-lt"/>
            </a:endParaRPr>
          </a:p>
          <a:p>
            <a:pPr marL="0" lvl="0" indent="0" fontAlgn="base">
              <a:spcBef>
                <a:spcPct val="50000"/>
              </a:spcBef>
              <a:spcAft>
                <a:spcPct val="0"/>
              </a:spcAft>
              <a:buNone/>
            </a:pPr>
            <a:r>
              <a:rPr lang="tr-TR" altLang="tr-TR" sz="2400" b="1" dirty="0">
                <a:latin typeface="+mj-lt"/>
              </a:rPr>
              <a:t>Mal ve hizmet üretimi   </a:t>
            </a:r>
          </a:p>
          <a:p>
            <a:pPr marL="0" lvl="0" indent="0" fontAlgn="base">
              <a:spcBef>
                <a:spcPct val="50000"/>
              </a:spcBef>
              <a:spcAft>
                <a:spcPct val="0"/>
              </a:spcAft>
              <a:buNone/>
            </a:pPr>
            <a:r>
              <a:rPr lang="tr-TR" altLang="tr-TR" sz="2400" b="1" dirty="0">
                <a:latin typeface="+mj-lt"/>
              </a:rPr>
              <a:t>Müşteri Tatmini</a:t>
            </a:r>
          </a:p>
          <a:p>
            <a:pPr marL="0" lvl="0" indent="0" fontAlgn="base">
              <a:spcBef>
                <a:spcPct val="50000"/>
              </a:spcBef>
              <a:spcAft>
                <a:spcPct val="0"/>
              </a:spcAft>
              <a:buNone/>
            </a:pPr>
            <a:r>
              <a:rPr lang="tr-TR" altLang="tr-TR" sz="2400" b="1" dirty="0">
                <a:latin typeface="+mj-lt"/>
              </a:rPr>
              <a:t>Ürün Geliştirme</a:t>
            </a:r>
          </a:p>
          <a:p>
            <a:pPr marL="0" lvl="0" indent="0" fontAlgn="base">
              <a:spcBef>
                <a:spcPct val="50000"/>
              </a:spcBef>
              <a:spcAft>
                <a:spcPct val="0"/>
              </a:spcAft>
              <a:buNone/>
            </a:pPr>
            <a:r>
              <a:rPr lang="tr-TR" altLang="tr-TR" sz="2400" b="1" dirty="0">
                <a:latin typeface="+mj-lt"/>
              </a:rPr>
              <a:t>Varlıkları </a:t>
            </a:r>
            <a:r>
              <a:rPr lang="tr-TR" altLang="tr-TR" sz="2400" b="1" dirty="0" smtClean="0">
                <a:latin typeface="+mj-lt"/>
              </a:rPr>
              <a:t>Koruma</a:t>
            </a:r>
          </a:p>
          <a:p>
            <a:pPr marL="0" lvl="0" indent="0" fontAlgn="base">
              <a:spcBef>
                <a:spcPct val="50000"/>
              </a:spcBef>
              <a:spcAft>
                <a:spcPct val="0"/>
              </a:spcAft>
              <a:buNone/>
            </a:pPr>
            <a:endParaRPr lang="tr-TR" altLang="tr-TR" sz="2400" b="1" dirty="0">
              <a:latin typeface="+mj-lt"/>
            </a:endParaRPr>
          </a:p>
          <a:p>
            <a:pPr marL="0" lvl="0" indent="0" fontAlgn="base">
              <a:spcBef>
                <a:spcPct val="50000"/>
              </a:spcBef>
              <a:spcAft>
                <a:spcPct val="0"/>
              </a:spcAft>
              <a:buNone/>
            </a:pPr>
            <a:endParaRPr lang="tr-TR" altLang="tr-TR" sz="2400" b="1" dirty="0" smtClean="0">
              <a:latin typeface="+mj-lt"/>
            </a:endParaRPr>
          </a:p>
          <a:p>
            <a:pPr marL="0" lvl="0" indent="0" algn="ctr" fontAlgn="base">
              <a:spcBef>
                <a:spcPct val="50000"/>
              </a:spcBef>
              <a:spcAft>
                <a:spcPct val="0"/>
              </a:spcAft>
              <a:buNone/>
            </a:pPr>
            <a:r>
              <a:rPr lang="tr-TR" altLang="tr-TR" sz="2400" b="1" dirty="0" smtClean="0">
                <a:solidFill>
                  <a:srgbClr val="C00000"/>
                </a:solidFill>
                <a:latin typeface="+mj-lt"/>
              </a:rPr>
              <a:t> </a:t>
            </a:r>
            <a:r>
              <a:rPr lang="tr-TR" altLang="tr-TR" sz="2400" b="1" u="sng" dirty="0" smtClean="0">
                <a:solidFill>
                  <a:srgbClr val="C00000"/>
                </a:solidFill>
                <a:latin typeface="+mj-lt"/>
              </a:rPr>
              <a:t>Ahlaki </a:t>
            </a:r>
            <a:r>
              <a:rPr lang="tr-TR" altLang="tr-TR" sz="2400" b="1" u="sng" dirty="0">
                <a:solidFill>
                  <a:srgbClr val="C00000"/>
                </a:solidFill>
                <a:latin typeface="+mj-lt"/>
              </a:rPr>
              <a:t>Yönetim </a:t>
            </a:r>
          </a:p>
          <a:p>
            <a:pPr marL="0" lvl="0" indent="0" algn="ctr" fontAlgn="base">
              <a:spcBef>
                <a:spcPct val="50000"/>
              </a:spcBef>
              <a:spcAft>
                <a:spcPct val="0"/>
              </a:spcAft>
              <a:buNone/>
            </a:pPr>
            <a:r>
              <a:rPr lang="tr-TR" altLang="tr-TR" sz="2400" b="1" dirty="0">
                <a:latin typeface="+mj-lt"/>
              </a:rPr>
              <a:t>Ortak Değerler Oluşturulması</a:t>
            </a:r>
          </a:p>
          <a:p>
            <a:pPr marL="0" lvl="0" indent="0" algn="ctr" fontAlgn="base">
              <a:spcBef>
                <a:spcPct val="50000"/>
              </a:spcBef>
              <a:spcAft>
                <a:spcPct val="0"/>
              </a:spcAft>
              <a:buNone/>
            </a:pPr>
            <a:r>
              <a:rPr lang="tr-TR" altLang="tr-TR" sz="2400" b="1" dirty="0">
                <a:latin typeface="+mj-lt"/>
              </a:rPr>
              <a:t>İşbirliğinin Geliştirilmesi</a:t>
            </a:r>
          </a:p>
          <a:p>
            <a:pPr marL="0" lvl="0" indent="0" algn="ctr" fontAlgn="base">
              <a:spcBef>
                <a:spcPct val="50000"/>
              </a:spcBef>
              <a:spcAft>
                <a:spcPct val="0"/>
              </a:spcAft>
              <a:buNone/>
            </a:pPr>
            <a:r>
              <a:rPr lang="tr-TR" altLang="tr-TR" sz="2400" b="1" dirty="0">
                <a:latin typeface="+mj-lt"/>
              </a:rPr>
              <a:t>Toplum Kavramının Oluşturulması</a:t>
            </a:r>
          </a:p>
          <a:p>
            <a:pPr marL="0" lvl="0" indent="0" fontAlgn="base">
              <a:spcBef>
                <a:spcPct val="50000"/>
              </a:spcBef>
              <a:spcAft>
                <a:spcPct val="0"/>
              </a:spcAft>
              <a:buNone/>
            </a:pPr>
            <a:endParaRPr lang="tr-TR" altLang="tr-TR" sz="2400" b="1" dirty="0">
              <a:latin typeface="+mj-lt"/>
            </a:endParaRPr>
          </a:p>
          <a:p>
            <a:pPr marL="0" indent="0">
              <a:buNone/>
            </a:pPr>
            <a:endParaRPr lang="tr-TR"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31881"/>
            <a:ext cx="3140075" cy="2465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42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lstStyle/>
          <a:p>
            <a:pPr marL="0" indent="0">
              <a:spcBef>
                <a:spcPct val="50000"/>
              </a:spcBef>
              <a:buNone/>
            </a:pPr>
            <a:endParaRPr lang="tr-TR" altLang="tr-TR" sz="2800" u="sng" dirty="0" smtClean="0">
              <a:solidFill>
                <a:srgbClr val="C00000"/>
              </a:solidFill>
              <a:latin typeface="+mj-lt"/>
            </a:endParaRPr>
          </a:p>
          <a:p>
            <a:pPr marL="0" indent="0" algn="ctr">
              <a:spcBef>
                <a:spcPct val="50000"/>
              </a:spcBef>
              <a:buNone/>
            </a:pPr>
            <a:r>
              <a:rPr lang="tr-TR" altLang="tr-TR" sz="2800" u="sng" dirty="0" smtClean="0">
                <a:solidFill>
                  <a:srgbClr val="C00000"/>
                </a:solidFill>
                <a:latin typeface="+mj-lt"/>
              </a:rPr>
              <a:t>Teknik </a:t>
            </a:r>
            <a:r>
              <a:rPr lang="tr-TR" altLang="tr-TR" sz="2800" u="sng" dirty="0">
                <a:solidFill>
                  <a:srgbClr val="C00000"/>
                </a:solidFill>
                <a:latin typeface="+mj-lt"/>
              </a:rPr>
              <a:t>Yönetim</a:t>
            </a:r>
            <a:r>
              <a:rPr lang="tr-TR" altLang="tr-TR" sz="2800" dirty="0">
                <a:solidFill>
                  <a:srgbClr val="C00000"/>
                </a:solidFill>
                <a:latin typeface="+mj-lt"/>
              </a:rPr>
              <a:t>                                      </a:t>
            </a:r>
            <a:r>
              <a:rPr lang="tr-TR" altLang="tr-TR" sz="2800" dirty="0" smtClean="0">
                <a:solidFill>
                  <a:srgbClr val="C00000"/>
                </a:solidFill>
                <a:latin typeface="+mj-lt"/>
              </a:rPr>
              <a:t> </a:t>
            </a:r>
            <a:r>
              <a:rPr lang="tr-TR" altLang="tr-TR" sz="2800" u="sng" dirty="0" smtClean="0">
                <a:solidFill>
                  <a:srgbClr val="C00000"/>
                </a:solidFill>
                <a:latin typeface="+mj-lt"/>
              </a:rPr>
              <a:t>Kavramsal Yönetim </a:t>
            </a:r>
            <a:endParaRPr lang="tr-TR" altLang="tr-TR" sz="2800" u="sng" dirty="0">
              <a:solidFill>
                <a:srgbClr val="C00000"/>
              </a:solidFill>
              <a:latin typeface="+mj-lt"/>
            </a:endParaRPr>
          </a:p>
          <a:p>
            <a:pPr marL="0" indent="0">
              <a:spcBef>
                <a:spcPct val="50000"/>
              </a:spcBef>
              <a:buNone/>
            </a:pPr>
            <a:r>
              <a:rPr lang="tr-TR" altLang="tr-TR" sz="2400" dirty="0" smtClean="0"/>
              <a:t>      Çalışanların katılımı                                               Amaçların </a:t>
            </a:r>
            <a:r>
              <a:rPr lang="tr-TR" altLang="tr-TR" sz="2400" dirty="0" err="1" smtClean="0"/>
              <a:t>belrlenmesi</a:t>
            </a:r>
            <a:endParaRPr lang="tr-TR" altLang="tr-TR" sz="2400" dirty="0" smtClean="0"/>
          </a:p>
          <a:p>
            <a:pPr marL="0" indent="0">
              <a:spcBef>
                <a:spcPct val="50000"/>
              </a:spcBef>
              <a:buNone/>
            </a:pPr>
            <a:r>
              <a:rPr lang="tr-TR" altLang="tr-TR" sz="2400" dirty="0" smtClean="0"/>
              <a:t>       Bilgi Temini                                                             Avantaj kazanılması</a:t>
            </a:r>
          </a:p>
          <a:p>
            <a:pPr marL="0" indent="0">
              <a:spcBef>
                <a:spcPct val="50000"/>
              </a:spcBef>
              <a:buNone/>
            </a:pPr>
            <a:r>
              <a:rPr lang="tr-TR" altLang="tr-TR" sz="2400" dirty="0" smtClean="0"/>
              <a:t>        Teknoloji                                                                Rekabet gücü</a:t>
            </a:r>
            <a:endParaRPr lang="tr-TR" altLang="tr-TR" sz="2400" dirty="0">
              <a:solidFill>
                <a:srgbClr val="C00000"/>
              </a:solidFill>
              <a:latin typeface="+mj-lt"/>
            </a:endParaRPr>
          </a:p>
        </p:txBody>
      </p:sp>
    </p:spTree>
    <p:extLst>
      <p:ext uri="{BB962C8B-B14F-4D97-AF65-F5344CB8AC3E}">
        <p14:creationId xmlns:p14="http://schemas.microsoft.com/office/powerpoint/2010/main" val="4135292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a:solidFill>
                  <a:srgbClr val="C00000"/>
                </a:solidFill>
              </a:rPr>
              <a:t>İşletme İçi Ahlak </a:t>
            </a:r>
            <a:r>
              <a:rPr lang="tr-TR" altLang="tr-TR" b="1" dirty="0" smtClean="0">
                <a:solidFill>
                  <a:srgbClr val="C00000"/>
                </a:solidFill>
              </a:rPr>
              <a:t>Kodları</a:t>
            </a:r>
            <a:endParaRPr lang="tr-TR" dirty="0">
              <a:solidFill>
                <a:srgbClr val="C00000"/>
              </a:solidFill>
            </a:endParaRPr>
          </a:p>
        </p:txBody>
      </p:sp>
      <p:sp>
        <p:nvSpPr>
          <p:cNvPr id="3" name="İçerik Yer Tutucusu 2"/>
          <p:cNvSpPr>
            <a:spLocks noGrp="1"/>
          </p:cNvSpPr>
          <p:nvPr>
            <p:ph idx="1"/>
          </p:nvPr>
        </p:nvSpPr>
        <p:spPr/>
        <p:txBody>
          <a:bodyPr/>
          <a:lstStyle/>
          <a:p>
            <a:pPr marL="0" lvl="0" indent="0" algn="ctr" fontAlgn="base">
              <a:spcBef>
                <a:spcPct val="50000"/>
              </a:spcBef>
              <a:spcAft>
                <a:spcPct val="0"/>
              </a:spcAft>
              <a:buNone/>
            </a:pPr>
            <a:r>
              <a:rPr lang="tr-TR" altLang="tr-TR" sz="2400" b="1" dirty="0">
                <a:solidFill>
                  <a:srgbClr val="000000"/>
                </a:solidFill>
                <a:latin typeface="+mj-lt"/>
              </a:rPr>
              <a:t>Örgütsel değerlerin, ahlaki ilke ve kuralların resmileştirilmesidir.</a:t>
            </a:r>
          </a:p>
          <a:p>
            <a:pPr marL="0" indent="0" algn="ctr">
              <a:buNone/>
            </a:pPr>
            <a:r>
              <a:rPr lang="tr-TR" altLang="tr-TR" b="1" dirty="0"/>
              <a:t>İşletmelerde bir iç kontrol mekanizmasıdır.</a:t>
            </a:r>
          </a:p>
          <a:p>
            <a:pPr marL="0" lvl="0" indent="0" algn="ctr" fontAlgn="base">
              <a:spcBef>
                <a:spcPct val="50000"/>
              </a:spcBef>
              <a:spcAft>
                <a:spcPct val="0"/>
              </a:spcAft>
              <a:buNone/>
            </a:pPr>
            <a:r>
              <a:rPr lang="tr-TR" altLang="tr-TR" sz="2400" b="1" dirty="0">
                <a:solidFill>
                  <a:srgbClr val="000000"/>
                </a:solidFill>
                <a:latin typeface="+mj-lt"/>
              </a:rPr>
              <a:t>Özel Sektör, Kamu Sektörü, Sanayi Örgütleri, Kar Amacı Gütmeyen Kuruluşlar </a:t>
            </a:r>
            <a:r>
              <a:rPr lang="tr-TR" altLang="tr-TR" sz="2400" b="1" dirty="0" err="1">
                <a:solidFill>
                  <a:srgbClr val="000000"/>
                </a:solidFill>
                <a:latin typeface="+mj-lt"/>
              </a:rPr>
              <a:t>vb</a:t>
            </a:r>
            <a:r>
              <a:rPr lang="tr-TR" altLang="tr-TR" sz="2400" b="1" dirty="0">
                <a:solidFill>
                  <a:srgbClr val="000000"/>
                </a:solidFill>
                <a:latin typeface="+mj-lt"/>
              </a:rPr>
              <a:t> işletmelerin tümü için geçerlidir.</a:t>
            </a:r>
          </a:p>
          <a:p>
            <a:pPr marL="0" indent="0">
              <a:buNone/>
            </a:pPr>
            <a:endParaRPr lang="tr-TR" sz="2800" dirty="0" smtClean="0">
              <a:solidFill>
                <a:srgbClr val="00B050"/>
              </a:solidFill>
            </a:endParaRPr>
          </a:p>
          <a:p>
            <a:pPr marL="0" indent="0">
              <a:buNone/>
            </a:pPr>
            <a:r>
              <a:rPr lang="tr-TR" altLang="tr-TR" sz="2800" b="1" dirty="0">
                <a:solidFill>
                  <a:srgbClr val="00B050"/>
                </a:solidFill>
              </a:rPr>
              <a:t>Hediye ve Eşantiyonlar, Akrabalar, Rakiplerle İlişkiler vs.</a:t>
            </a:r>
          </a:p>
          <a:p>
            <a:pPr marL="0" indent="0">
              <a:buNone/>
            </a:pPr>
            <a:endParaRPr lang="tr-TR" dirty="0" smtClean="0"/>
          </a:p>
        </p:txBody>
      </p:sp>
    </p:spTree>
    <p:extLst>
      <p:ext uri="{BB962C8B-B14F-4D97-AF65-F5344CB8AC3E}">
        <p14:creationId xmlns:p14="http://schemas.microsoft.com/office/powerpoint/2010/main" val="773612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624736"/>
          </a:xfrm>
        </p:spPr>
        <p:txBody>
          <a:bodyPr>
            <a:normAutofit/>
          </a:bodyPr>
          <a:lstStyle/>
          <a:p>
            <a:pPr marL="0" indent="0">
              <a:buFont typeface="Wingdings" pitchFamily="2" charset="2"/>
              <a:buNone/>
            </a:pPr>
            <a:r>
              <a:rPr lang="tr-TR" altLang="tr-TR" dirty="0">
                <a:latin typeface="+mj-lt"/>
              </a:rPr>
              <a:t>Ahlak kodlarının yazılı hale getirilmesi işletmede çalışanlara rehberlik eder. </a:t>
            </a:r>
          </a:p>
          <a:p>
            <a:pPr marL="0" indent="0">
              <a:buFont typeface="Wingdings" pitchFamily="2" charset="2"/>
              <a:buNone/>
            </a:pPr>
            <a:r>
              <a:rPr lang="tr-TR" altLang="tr-TR" dirty="0">
                <a:latin typeface="+mj-lt"/>
              </a:rPr>
              <a:t>Türkiye’de araştırmalar yöneticilerin %46 sının iş ahlakını önemsemediğini gösteriyor.</a:t>
            </a:r>
          </a:p>
          <a:p>
            <a:pPr marL="0" indent="0">
              <a:buFont typeface="Wingdings" pitchFamily="2" charset="2"/>
              <a:buNone/>
            </a:pPr>
            <a:r>
              <a:rPr lang="tr-TR" altLang="tr-TR" dirty="0">
                <a:latin typeface="+mj-lt"/>
              </a:rPr>
              <a:t>ABD de ise, %75 i işletme içi ahlak kurallarına sahip</a:t>
            </a:r>
          </a:p>
          <a:p>
            <a:pPr marL="0" indent="0">
              <a:buFont typeface="Wingdings" pitchFamily="2" charset="2"/>
              <a:buNone/>
            </a:pPr>
            <a:r>
              <a:rPr lang="tr-TR" altLang="tr-TR" dirty="0">
                <a:latin typeface="+mj-lt"/>
              </a:rPr>
              <a:t>İngiltere buna gerek görmemiş homojen bir yapı var ve herkes bu konuda hassas</a:t>
            </a:r>
          </a:p>
          <a:p>
            <a:pPr marL="0" indent="0">
              <a:buFont typeface="Wingdings" pitchFamily="2" charset="2"/>
              <a:buNone/>
            </a:pPr>
            <a:r>
              <a:rPr lang="tr-TR" altLang="tr-TR" dirty="0">
                <a:latin typeface="+mj-lt"/>
              </a:rPr>
              <a:t>AB ülkelerinde 1984 yılında %14 iken 1988 de % 41 e çıkmıştır.</a:t>
            </a:r>
          </a:p>
          <a:p>
            <a:pPr marL="0" indent="0">
              <a:buNone/>
            </a:pPr>
            <a:endParaRPr lang="tr-TR" dirty="0"/>
          </a:p>
        </p:txBody>
      </p:sp>
    </p:spTree>
    <p:extLst>
      <p:ext uri="{BB962C8B-B14F-4D97-AF65-F5344CB8AC3E}">
        <p14:creationId xmlns:p14="http://schemas.microsoft.com/office/powerpoint/2010/main" val="16858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b="1" dirty="0">
                <a:solidFill>
                  <a:srgbClr val="C00000"/>
                </a:solidFill>
              </a:rPr>
              <a:t>SOSYAL SORUMLULUK</a:t>
            </a:r>
            <a:endParaRPr lang="tr-TR" dirty="0">
              <a:solidFill>
                <a:srgbClr val="C00000"/>
              </a:solidFill>
            </a:endParaRPr>
          </a:p>
        </p:txBody>
      </p:sp>
      <p:sp>
        <p:nvSpPr>
          <p:cNvPr id="3" name="İçerik Yer Tutucusu 2"/>
          <p:cNvSpPr>
            <a:spLocks noGrp="1"/>
          </p:cNvSpPr>
          <p:nvPr>
            <p:ph idx="1"/>
          </p:nvPr>
        </p:nvSpPr>
        <p:spPr/>
        <p:txBody>
          <a:bodyPr/>
          <a:lstStyle/>
          <a:p>
            <a:pPr algn="ctr">
              <a:spcBef>
                <a:spcPct val="50000"/>
              </a:spcBef>
              <a:buNone/>
            </a:pPr>
            <a:r>
              <a:rPr lang="tr-TR" altLang="tr-TR" b="1" dirty="0">
                <a:solidFill>
                  <a:srgbClr val="0000CC"/>
                </a:solidFill>
              </a:rPr>
              <a:t>Sosyal Sorumluluk</a:t>
            </a:r>
          </a:p>
          <a:p>
            <a:pPr algn="ctr">
              <a:spcBef>
                <a:spcPct val="50000"/>
              </a:spcBef>
              <a:buFont typeface="Wingdings" pitchFamily="2" charset="2"/>
              <a:buChar char="Ø"/>
            </a:pPr>
            <a:r>
              <a:rPr lang="tr-TR" altLang="tr-TR" dirty="0">
                <a:latin typeface="+mj-lt"/>
              </a:rPr>
              <a:t>İş ahlakı kurallarıyla ilişkili olarak, yönetsel kararların sosyal ve ekonomik yönlerini dikkate alan ve uygulayan yönetim felsefesi</a:t>
            </a:r>
          </a:p>
          <a:p>
            <a:pPr marL="0" indent="0">
              <a:buNone/>
            </a:pPr>
            <a:endParaRPr lang="tr-TR" dirty="0"/>
          </a:p>
        </p:txBody>
      </p:sp>
    </p:spTree>
    <p:extLst>
      <p:ext uri="{BB962C8B-B14F-4D97-AF65-F5344CB8AC3E}">
        <p14:creationId xmlns:p14="http://schemas.microsoft.com/office/powerpoint/2010/main" val="1360963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2448"/>
            <a:ext cx="8229600" cy="1268760"/>
          </a:xfrm>
        </p:spPr>
        <p:txBody>
          <a:bodyPr/>
          <a:lstStyle/>
          <a:p>
            <a:r>
              <a:rPr lang="tr-TR" altLang="tr-TR" b="1" dirty="0">
                <a:solidFill>
                  <a:srgbClr val="C00000"/>
                </a:solidFill>
              </a:rPr>
              <a:t>İşletmelerin Sosyal Sorumlulukları</a:t>
            </a:r>
            <a:endParaRPr lang="tr-TR" dirty="0">
              <a:solidFill>
                <a:srgbClr val="C00000"/>
              </a:solidFill>
            </a:endParaRPr>
          </a:p>
        </p:txBody>
      </p:sp>
      <p:sp>
        <p:nvSpPr>
          <p:cNvPr id="3" name="İçerik Yer Tutucusu 2"/>
          <p:cNvSpPr>
            <a:spLocks noGrp="1"/>
          </p:cNvSpPr>
          <p:nvPr>
            <p:ph idx="1"/>
          </p:nvPr>
        </p:nvSpPr>
        <p:spPr>
          <a:xfrm>
            <a:off x="457200" y="1124744"/>
            <a:ext cx="8229600" cy="5733256"/>
          </a:xfrm>
        </p:spPr>
        <p:txBody>
          <a:bodyPr/>
          <a:lstStyle/>
          <a:p>
            <a:pPr marL="0" indent="0" algn="ctr">
              <a:buNone/>
            </a:pPr>
            <a:r>
              <a:rPr lang="tr-TR" altLang="tr-TR" b="1" dirty="0">
                <a:solidFill>
                  <a:schemeClr val="tx1">
                    <a:lumMod val="75000"/>
                    <a:lumOff val="25000"/>
                  </a:schemeClr>
                </a:solidFill>
              </a:rPr>
              <a:t>Toplumun çıkarlarını gözetmek</a:t>
            </a:r>
          </a:p>
          <a:p>
            <a:pPr marL="0" lvl="0" indent="0" algn="ctr" fontAlgn="base">
              <a:spcBef>
                <a:spcPct val="50000"/>
              </a:spcBef>
              <a:spcAft>
                <a:spcPct val="0"/>
              </a:spcAft>
              <a:buNone/>
            </a:pPr>
            <a:r>
              <a:rPr lang="tr-TR" altLang="tr-TR" sz="2400" b="1" dirty="0">
                <a:solidFill>
                  <a:schemeClr val="tx1">
                    <a:lumMod val="75000"/>
                    <a:lumOff val="25000"/>
                  </a:schemeClr>
                </a:solidFill>
                <a:latin typeface="+mj-lt"/>
              </a:rPr>
              <a:t>Ekonomik Amaçlarla – Sosyal Amaçlar Arasında</a:t>
            </a:r>
          </a:p>
          <a:p>
            <a:pPr marL="0" lvl="0" indent="0" algn="ctr" fontAlgn="base">
              <a:spcBef>
                <a:spcPct val="50000"/>
              </a:spcBef>
              <a:spcAft>
                <a:spcPct val="0"/>
              </a:spcAft>
              <a:buNone/>
            </a:pPr>
            <a:r>
              <a:rPr lang="tr-TR" altLang="tr-TR" sz="2400" b="1" dirty="0">
                <a:solidFill>
                  <a:schemeClr val="tx1">
                    <a:lumMod val="75000"/>
                    <a:lumOff val="25000"/>
                  </a:schemeClr>
                </a:solidFill>
                <a:latin typeface="+mj-lt"/>
              </a:rPr>
              <a:t>DENGE oluşturmaktır.</a:t>
            </a:r>
          </a:p>
          <a:p>
            <a:pPr marL="0" indent="0">
              <a:buNone/>
            </a:pPr>
            <a:endParaRPr lang="tr-TR" dirty="0"/>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7824" y="2974975"/>
            <a:ext cx="3432175" cy="908050"/>
          </a:xfrm>
          <a:prstGeom prst="rect">
            <a:avLst/>
          </a:prstGeom>
          <a:solidFill>
            <a:schemeClr val="accent4">
              <a:lumMod val="60000"/>
              <a:lumOff val="40000"/>
            </a:schemeClr>
          </a:solidFill>
          <a:ln>
            <a:noFill/>
          </a:ln>
          <a:effectLst/>
        </p:spPr>
      </p:pic>
      <p:pic>
        <p:nvPicPr>
          <p:cNvPr id="4099"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13784" y="3883025"/>
            <a:ext cx="451167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0987" y="4883150"/>
            <a:ext cx="60420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6296" y="6000194"/>
            <a:ext cx="7486650" cy="80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98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1124744"/>
          </a:xfrm>
        </p:spPr>
        <p:txBody>
          <a:bodyPr>
            <a:normAutofit/>
          </a:bodyPr>
          <a:lstStyle/>
          <a:p>
            <a:r>
              <a:rPr lang="tr-TR" altLang="tr-TR" sz="3600" b="1" kern="0" dirty="0">
                <a:solidFill>
                  <a:srgbClr val="C00000"/>
                </a:solidFill>
                <a:latin typeface="Calibri" panose="020F0502020204030204" pitchFamily="34" charset="0"/>
              </a:rPr>
              <a:t>İşletmelerin Sosyal Sorumluluk Alanları</a:t>
            </a:r>
            <a:endParaRPr lang="tr-TR" sz="3600" dirty="0">
              <a:solidFill>
                <a:srgbClr val="C00000"/>
              </a:solidFill>
              <a:latin typeface="Calibri" panose="020F0502020204030204" pitchFamily="34" charset="0"/>
            </a:endParaRPr>
          </a:p>
        </p:txBody>
      </p:sp>
      <p:pic>
        <p:nvPicPr>
          <p:cNvPr id="5122" name="Picture 2"/>
          <p:cNvPicPr>
            <a:picLocks noGrp="1" noChangeAspect="1" noChangeArrowheads="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124744"/>
            <a:ext cx="2798307" cy="1365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91245" y="1124744"/>
            <a:ext cx="2805113"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8184" y="1124744"/>
            <a:ext cx="28051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7504" y="2703512"/>
            <a:ext cx="28051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8650" y="2703513"/>
            <a:ext cx="28051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28184" y="2855913"/>
            <a:ext cx="2805113"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68650" y="4509120"/>
            <a:ext cx="2798763"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43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632"/>
            <a:ext cx="8208912" cy="5976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138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692696"/>
            <a:ext cx="9144000" cy="6048672"/>
          </a:xfrm>
        </p:spPr>
        <p:txBody>
          <a:bodyPr>
            <a:normAutofit/>
          </a:bodyPr>
          <a:lstStyle/>
          <a:p>
            <a:pPr marL="0" indent="0">
              <a:buNone/>
            </a:pPr>
            <a:r>
              <a:rPr lang="tr-TR" dirty="0" smtClean="0"/>
              <a:t>İşletmeler, kar elde ettikleri sürece varlıklarını sürdürebilirler. Ekonomik amaçlarını gerçekleştirirken çalışanlarının, ortaklarının ve toplumun menfaatlerini de dikkate almak zorundadırlar. Bu noktada karşımıza </a:t>
            </a:r>
            <a:r>
              <a:rPr lang="tr-TR" dirty="0" smtClean="0">
                <a:solidFill>
                  <a:srgbClr val="FF0000"/>
                </a:solidFill>
              </a:rPr>
              <a:t>iş ahlakı ve sosyal sorumluluk </a:t>
            </a:r>
            <a:r>
              <a:rPr lang="tr-TR" dirty="0" smtClean="0"/>
              <a:t>kavramları </a:t>
            </a:r>
            <a:r>
              <a:rPr lang="tr-TR" dirty="0">
                <a:solidFill>
                  <a:srgbClr val="C00000"/>
                </a:solidFill>
              </a:rPr>
              <a:t>ç</a:t>
            </a:r>
            <a:r>
              <a:rPr lang="tr-TR" dirty="0" smtClean="0">
                <a:solidFill>
                  <a:srgbClr val="C00000"/>
                </a:solidFill>
              </a:rPr>
              <a:t>ıkmaktadır. İş ahlakı</a:t>
            </a:r>
            <a:r>
              <a:rPr lang="tr-TR" dirty="0" smtClean="0"/>
              <a:t>; işletmelerin ve çalışanların faaliyetlerinde adil, dürüst ve doğru </a:t>
            </a:r>
            <a:r>
              <a:rPr lang="tr-TR" dirty="0" smtClean="0">
                <a:solidFill>
                  <a:srgbClr val="C00000"/>
                </a:solidFill>
              </a:rPr>
              <a:t>olmasıdır. Sosyal sorumluluk ise; </a:t>
            </a:r>
            <a:r>
              <a:rPr lang="tr-TR" dirty="0" smtClean="0"/>
              <a:t>iş ahlakı kavramından daha kapsamlı olup, işletmelerin gerek çalışanlarına, ortaklarına gerekse topluma zarar vermeden hatta katkı sağlayarak faaliyetlerini sürdürmesidir.</a:t>
            </a:r>
            <a:endParaRPr lang="tr-TR" dirty="0"/>
          </a:p>
        </p:txBody>
      </p:sp>
    </p:spTree>
    <p:extLst>
      <p:ext uri="{BB962C8B-B14F-4D97-AF65-F5344CB8AC3E}">
        <p14:creationId xmlns:p14="http://schemas.microsoft.com/office/powerpoint/2010/main" val="148798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İşletmelerde İş Ahlakı ve Nedenleri</a:t>
            </a:r>
            <a:endParaRPr lang="tr-TR" dirty="0">
              <a:solidFill>
                <a:srgbClr val="C00000"/>
              </a:solidFill>
            </a:endParaRPr>
          </a:p>
        </p:txBody>
      </p:sp>
      <p:sp>
        <p:nvSpPr>
          <p:cNvPr id="3" name="İçerik Yer Tutucusu 2"/>
          <p:cNvSpPr>
            <a:spLocks noGrp="1"/>
          </p:cNvSpPr>
          <p:nvPr>
            <p:ph idx="1"/>
          </p:nvPr>
        </p:nvSpPr>
        <p:spPr>
          <a:xfrm>
            <a:off x="457200" y="1268760"/>
            <a:ext cx="8229600" cy="5589240"/>
          </a:xfrm>
        </p:spPr>
        <p:txBody>
          <a:bodyPr>
            <a:normAutofit fontScale="92500"/>
          </a:bodyPr>
          <a:lstStyle/>
          <a:p>
            <a:pPr marL="0" indent="0">
              <a:buNone/>
            </a:pPr>
            <a:r>
              <a:rPr lang="tr-TR" dirty="0" smtClean="0">
                <a:solidFill>
                  <a:srgbClr val="C00000"/>
                </a:solidFill>
              </a:rPr>
              <a:t>İş Ahlakı Tanımları</a:t>
            </a:r>
          </a:p>
          <a:p>
            <a:pPr>
              <a:buFont typeface="Wingdings" panose="05000000000000000000" pitchFamily="2" charset="2"/>
              <a:buChar char="ü"/>
            </a:pPr>
            <a:r>
              <a:rPr lang="tr-TR" altLang="tr-TR" sz="3000" dirty="0" smtClean="0">
                <a:solidFill>
                  <a:srgbClr val="CC0099"/>
                </a:solidFill>
                <a:latin typeface="+mj-lt"/>
              </a:rPr>
              <a:t>İş ahlakı;</a:t>
            </a:r>
            <a:r>
              <a:rPr lang="tr-TR" altLang="tr-TR" sz="3000" dirty="0" smtClean="0">
                <a:latin typeface="+mj-lt"/>
              </a:rPr>
              <a:t> bütün ilişkilerde dürüstlük, güven, saygı ve hakça davranmaktır.</a:t>
            </a:r>
          </a:p>
          <a:p>
            <a:pPr>
              <a:buFont typeface="Wingdings" panose="05000000000000000000" pitchFamily="2" charset="2"/>
              <a:buChar char="ü"/>
            </a:pPr>
            <a:r>
              <a:rPr lang="tr-TR" altLang="tr-TR" sz="3000" dirty="0" smtClean="0">
                <a:solidFill>
                  <a:srgbClr val="CC0099"/>
                </a:solidFill>
                <a:latin typeface="+mj-lt"/>
              </a:rPr>
              <a:t>İş ahlakı;</a:t>
            </a:r>
            <a:r>
              <a:rPr lang="tr-TR" altLang="tr-TR" sz="3000" dirty="0" smtClean="0">
                <a:latin typeface="+mj-lt"/>
              </a:rPr>
              <a:t> genel ahlak kurallarının iş hayatındaki uygulamasıdır.</a:t>
            </a:r>
          </a:p>
          <a:p>
            <a:pPr>
              <a:buFont typeface="Wingdings" panose="05000000000000000000" pitchFamily="2" charset="2"/>
              <a:buChar char="ü"/>
            </a:pPr>
            <a:r>
              <a:rPr lang="tr-TR" altLang="tr-TR" sz="3000" dirty="0" smtClean="0">
                <a:solidFill>
                  <a:srgbClr val="CC0099"/>
                </a:solidFill>
                <a:latin typeface="+mj-lt"/>
              </a:rPr>
              <a:t>İş ahlakı;</a:t>
            </a:r>
            <a:r>
              <a:rPr lang="tr-TR" altLang="tr-TR" sz="3000" dirty="0" smtClean="0">
                <a:latin typeface="+mj-lt"/>
              </a:rPr>
              <a:t> dürüstlük ve doğruluk üzerine kuruludur ve toplumun beklentilerinden adil rekabete, reklamcılıktan halkla ilişkilere, sosyal sorumluluktan tüketicinin bağımsızlığına kadar çok farklı boyuttadır.</a:t>
            </a:r>
          </a:p>
          <a:p>
            <a:pPr>
              <a:buFont typeface="Wingdings" panose="05000000000000000000" pitchFamily="2" charset="2"/>
              <a:buChar char="ü"/>
            </a:pPr>
            <a:r>
              <a:rPr lang="tr-TR" altLang="tr-TR" sz="3000" dirty="0" smtClean="0">
                <a:solidFill>
                  <a:srgbClr val="CC0099"/>
                </a:solidFill>
                <a:latin typeface="+mj-lt"/>
              </a:rPr>
              <a:t>İş ahlakı;</a:t>
            </a:r>
            <a:r>
              <a:rPr lang="tr-TR" altLang="tr-TR" sz="3000" dirty="0" smtClean="0">
                <a:latin typeface="+mj-lt"/>
              </a:rPr>
              <a:t> işletme faaliyetlerinde iyi yada kötü kurallarla ilgilidir ve göreceli bir kavram olduğundan ifade ettiği anlam kişiden kişiye değişir.</a:t>
            </a:r>
          </a:p>
          <a:p>
            <a:pPr marL="0" indent="0">
              <a:buNone/>
            </a:pPr>
            <a:endParaRPr lang="tr-TR" dirty="0"/>
          </a:p>
        </p:txBody>
      </p:sp>
    </p:spTree>
    <p:extLst>
      <p:ext uri="{BB962C8B-B14F-4D97-AF65-F5344CB8AC3E}">
        <p14:creationId xmlns:p14="http://schemas.microsoft.com/office/powerpoint/2010/main" val="214814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3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152128"/>
          </a:xfrm>
        </p:spPr>
        <p:txBody>
          <a:bodyPr/>
          <a:lstStyle/>
          <a:p>
            <a:r>
              <a:rPr lang="tr-TR" altLang="tr-TR" dirty="0" smtClean="0">
                <a:solidFill>
                  <a:srgbClr val="C00000"/>
                </a:solidFill>
              </a:rPr>
              <a:t>İş Ahlakı Sorunlarının Nedenleri</a:t>
            </a:r>
            <a:endParaRPr lang="tr-TR" dirty="0">
              <a:solidFill>
                <a:srgbClr val="C00000"/>
              </a:solidFill>
            </a:endParaRPr>
          </a:p>
        </p:txBody>
      </p:sp>
      <p:sp>
        <p:nvSpPr>
          <p:cNvPr id="4" name="İçerik Yer Tutucusu 3"/>
          <p:cNvSpPr>
            <a:spLocks noGrp="1"/>
          </p:cNvSpPr>
          <p:nvPr>
            <p:ph idx="1"/>
          </p:nvPr>
        </p:nvSpPr>
        <p:spPr>
          <a:xfrm>
            <a:off x="0" y="1600200"/>
            <a:ext cx="9144000" cy="5257800"/>
          </a:xfrm>
        </p:spPr>
        <p:txBody>
          <a:bodyPr/>
          <a:lstStyle/>
          <a:p>
            <a:pPr>
              <a:buFont typeface="Wingdings" panose="05000000000000000000" pitchFamily="2" charset="2"/>
              <a:buChar char="ü"/>
            </a:pPr>
            <a:r>
              <a:rPr lang="tr-TR" altLang="tr-TR" dirty="0" smtClean="0"/>
              <a:t>Kişisel Çıkar ve Bencillik           </a:t>
            </a:r>
          </a:p>
          <a:p>
            <a:pPr marL="0" indent="0">
              <a:buNone/>
            </a:pPr>
            <a:endParaRPr lang="tr-TR" dirty="0"/>
          </a:p>
          <a:p>
            <a:pPr>
              <a:buFont typeface="Wingdings" panose="05000000000000000000" pitchFamily="2" charset="2"/>
              <a:buChar char="ü"/>
            </a:pPr>
            <a:r>
              <a:rPr lang="tr-TR" altLang="tr-TR" dirty="0" smtClean="0"/>
              <a:t>Kar İçin Rekabet Baskısı         </a:t>
            </a:r>
          </a:p>
          <a:p>
            <a:pPr>
              <a:buFont typeface="Wingdings" panose="05000000000000000000" pitchFamily="2" charset="2"/>
              <a:buChar char="ü"/>
            </a:pPr>
            <a:endParaRPr lang="tr-TR" altLang="tr-TR" dirty="0"/>
          </a:p>
          <a:p>
            <a:pPr>
              <a:buFont typeface="Wingdings" panose="05000000000000000000" pitchFamily="2" charset="2"/>
              <a:buChar char="ü"/>
            </a:pPr>
            <a:r>
              <a:rPr lang="tr-TR" altLang="tr-TR" sz="2800" dirty="0" smtClean="0"/>
              <a:t> İşletme Amaçları ile Kişisel Değerlerin Çatışması</a:t>
            </a:r>
          </a:p>
          <a:p>
            <a:pPr marL="0" indent="0">
              <a:buNone/>
            </a:pPr>
            <a:endParaRPr lang="tr-TR" altLang="tr-TR" sz="2800" dirty="0" smtClean="0"/>
          </a:p>
          <a:p>
            <a:pPr marL="342900" lvl="1" indent="-342900">
              <a:buFont typeface="Wingdings" panose="05000000000000000000" pitchFamily="2" charset="2"/>
              <a:buChar char="ü"/>
            </a:pPr>
            <a:r>
              <a:rPr lang="tr-TR" altLang="tr-TR" dirty="0" smtClean="0"/>
              <a:t>Kültürlerarası Çatışma</a:t>
            </a:r>
          </a:p>
          <a:p>
            <a:pPr>
              <a:buFont typeface="Wingdings" panose="05000000000000000000" pitchFamily="2" charset="2"/>
              <a:buChar char="ü"/>
            </a:pPr>
            <a:endParaRPr lang="tr-TR" altLang="tr-TR" sz="2800" dirty="0" smtClean="0"/>
          </a:p>
          <a:p>
            <a:pPr>
              <a:buFont typeface="Wingdings" panose="05000000000000000000" pitchFamily="2" charset="2"/>
              <a:buChar char="ü"/>
            </a:pPr>
            <a:endParaRPr lang="tr-TR" altLang="tr-TR" dirty="0" smtClean="0"/>
          </a:p>
          <a:p>
            <a:pPr marL="0" indent="0">
              <a:buNone/>
            </a:pP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12776"/>
            <a:ext cx="178117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915083"/>
            <a:ext cx="1495425"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0526" y="5013176"/>
            <a:ext cx="1962150" cy="1844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454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a:solidFill>
                  <a:srgbClr val="C00000"/>
                </a:solidFill>
              </a:rPr>
              <a:t>İş Ahlakı Sorunlarının Nedenleri</a:t>
            </a:r>
            <a:endParaRPr lang="tr-TR" dirty="0">
              <a:solidFill>
                <a:srgbClr val="C00000"/>
              </a:solidFill>
            </a:endParaRPr>
          </a:p>
        </p:txBody>
      </p:sp>
      <p:sp>
        <p:nvSpPr>
          <p:cNvPr id="3" name="İçerik Yer Tutucusu 2"/>
          <p:cNvSpPr>
            <a:spLocks noGrp="1"/>
          </p:cNvSpPr>
          <p:nvPr>
            <p:ph idx="1"/>
          </p:nvPr>
        </p:nvSpPr>
        <p:spPr>
          <a:xfrm>
            <a:off x="457200" y="1340768"/>
            <a:ext cx="8229600" cy="5328592"/>
          </a:xfrm>
        </p:spPr>
        <p:txBody>
          <a:bodyPr/>
          <a:lstStyle/>
          <a:p>
            <a:pPr marL="0" indent="0" algn="ctr">
              <a:buFont typeface="Wingdings" pitchFamily="2" charset="2"/>
              <a:buNone/>
            </a:pPr>
            <a:r>
              <a:rPr lang="tr-TR" altLang="tr-TR" dirty="0" smtClean="0">
                <a:solidFill>
                  <a:srgbClr val="C00000"/>
                </a:solidFill>
                <a:latin typeface="+mj-lt"/>
              </a:rPr>
              <a:t>Kişisel Çıkar ve Bencillik</a:t>
            </a:r>
          </a:p>
          <a:p>
            <a:pPr marL="0" indent="0">
              <a:buFont typeface="Wingdings" pitchFamily="2" charset="2"/>
              <a:buNone/>
            </a:pPr>
            <a:r>
              <a:rPr lang="tr-TR" altLang="tr-TR" dirty="0" smtClean="0">
                <a:latin typeface="+mj-lt"/>
              </a:rPr>
              <a:t>Ahlaki değerlere uygun kişilerin alınması oldukça önemlidir. Bu süreçte rüşvet, zimmete para geçirme faaliyetlerini yapacak olanların işe alınmamasına dikkat edilmelidir. Kişisel çıkarlarını diğerlerininkinden üstün gören kişilere ‘ahlak egoisti’ denir. Onlara göre </a:t>
            </a:r>
            <a:r>
              <a:rPr lang="tr-TR" altLang="tr-TR" dirty="0" err="1" smtClean="0">
                <a:latin typeface="+mj-lt"/>
              </a:rPr>
              <a:t>herşey</a:t>
            </a:r>
            <a:r>
              <a:rPr lang="tr-TR" altLang="tr-TR" dirty="0" smtClean="0">
                <a:latin typeface="+mj-lt"/>
              </a:rPr>
              <a:t> serbesttir ve amaçları ‘bir numara olmaktır’. </a:t>
            </a:r>
          </a:p>
          <a:p>
            <a:pPr marL="0" indent="0">
              <a:buNone/>
            </a:pPr>
            <a:endParaRPr lang="tr-TR" dirty="0"/>
          </a:p>
        </p:txBody>
      </p:sp>
    </p:spTree>
    <p:extLst>
      <p:ext uri="{BB962C8B-B14F-4D97-AF65-F5344CB8AC3E}">
        <p14:creationId xmlns:p14="http://schemas.microsoft.com/office/powerpoint/2010/main" val="372969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6632"/>
            <a:ext cx="8229600" cy="6009531"/>
          </a:xfrm>
        </p:spPr>
        <p:txBody>
          <a:bodyPr/>
          <a:lstStyle/>
          <a:p>
            <a:pPr marL="0" indent="0">
              <a:buFont typeface="Wingdings" pitchFamily="2" charset="2"/>
              <a:buNone/>
            </a:pPr>
            <a:r>
              <a:rPr lang="tr-TR" altLang="tr-TR" dirty="0" smtClean="0">
                <a:solidFill>
                  <a:srgbClr val="C00000"/>
                </a:solidFill>
              </a:rPr>
              <a:t>Kar İçin Rekabet Baskısı</a:t>
            </a:r>
          </a:p>
          <a:p>
            <a:pPr marL="0" indent="0">
              <a:buFont typeface="Wingdings" pitchFamily="2" charset="2"/>
              <a:buNone/>
            </a:pPr>
            <a:r>
              <a:rPr lang="tr-TR" altLang="tr-TR" dirty="0" smtClean="0"/>
              <a:t>Firmalar bazen çok rekabetle karşılaştıkları zaman iş ahlakına uymayan kurallara başvurabilirler.</a:t>
            </a:r>
          </a:p>
          <a:p>
            <a:pPr marL="0" indent="0">
              <a:buFont typeface="Wingdings" pitchFamily="2" charset="2"/>
              <a:buNone/>
            </a:pPr>
            <a:endParaRPr lang="tr-TR" altLang="tr-TR" dirty="0" smtClean="0"/>
          </a:p>
          <a:p>
            <a:pPr marL="0" indent="0">
              <a:buFont typeface="Wingdings" pitchFamily="2" charset="2"/>
              <a:buNone/>
            </a:pPr>
            <a:r>
              <a:rPr lang="tr-TR" altLang="tr-TR" dirty="0" smtClean="0">
                <a:solidFill>
                  <a:srgbClr val="C00000"/>
                </a:solidFill>
              </a:rPr>
              <a:t>İşletme Amaçları ile Kişisel Değerlerin Çatışması</a:t>
            </a:r>
          </a:p>
          <a:p>
            <a:pPr marL="0" indent="0">
              <a:buFont typeface="Wingdings" pitchFamily="2" charset="2"/>
              <a:buNone/>
            </a:pPr>
            <a:r>
              <a:rPr lang="tr-TR" altLang="tr-TR" dirty="0" smtClean="0"/>
              <a:t>İşletme amacı kardır ve buna ulaşmak için topluma zarar verebilecek yollara başvurulursa personel buna tepki gösterebilir.</a:t>
            </a:r>
          </a:p>
          <a:p>
            <a:pPr marL="0" indent="0">
              <a:buFont typeface="Wingdings" pitchFamily="2" charset="2"/>
              <a:buNone/>
            </a:pPr>
            <a:r>
              <a:rPr lang="tr-TR" dirty="0" smtClean="0"/>
              <a:t>Kültürlerarası Çatışma</a:t>
            </a:r>
            <a:endParaRPr lang="tr-TR" dirty="0"/>
          </a:p>
        </p:txBody>
      </p:sp>
    </p:spTree>
    <p:extLst>
      <p:ext uri="{BB962C8B-B14F-4D97-AF65-F5344CB8AC3E}">
        <p14:creationId xmlns:p14="http://schemas.microsoft.com/office/powerpoint/2010/main" val="18596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lstStyle/>
          <a:p>
            <a:pPr marL="0" indent="0">
              <a:buNone/>
            </a:pPr>
            <a:r>
              <a:rPr lang="tr-TR" dirty="0" smtClean="0">
                <a:solidFill>
                  <a:srgbClr val="FF0000"/>
                </a:solidFill>
              </a:rPr>
              <a:t>Kültürlerarası Çatışma</a:t>
            </a:r>
          </a:p>
          <a:p>
            <a:pPr marL="0" indent="0">
              <a:buNone/>
            </a:pPr>
            <a:endParaRPr lang="tr-TR" dirty="0" smtClean="0">
              <a:solidFill>
                <a:srgbClr val="FF0000"/>
              </a:solidFill>
            </a:endParaRPr>
          </a:p>
          <a:p>
            <a:pPr marL="0" indent="0">
              <a:buNone/>
            </a:pPr>
            <a:r>
              <a:rPr lang="tr-TR" dirty="0" smtClean="0"/>
              <a:t>İşletmeler, iş ahlakı standartları kendi ülkelerininkinden farklı olan ülkelerle iş yaptıkları taktirde, çok önemli sayılabilecek bir takım ahlaki sorunlar ortaya çıkmaktadır. Çokuluslu işletmelerde stratejik planlamacılar ve şirket politikasını oluşturan kişilerde u tür ikilemle karşılaşmaktadırlar. </a:t>
            </a:r>
            <a:endParaRPr lang="tr-TR" dirty="0"/>
          </a:p>
        </p:txBody>
      </p:sp>
    </p:spTree>
    <p:extLst>
      <p:ext uri="{BB962C8B-B14F-4D97-AF65-F5344CB8AC3E}">
        <p14:creationId xmlns:p14="http://schemas.microsoft.com/office/powerpoint/2010/main" val="139459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ltLang="tr-TR" dirty="0" smtClean="0">
                <a:solidFill>
                  <a:srgbClr val="C00000"/>
                </a:solidFill>
              </a:rPr>
              <a:t>Yönetim Faaliyetleri ve İş Ahlakı</a:t>
            </a:r>
            <a:endParaRPr lang="tr-TR" dirty="0">
              <a:solidFill>
                <a:srgbClr val="C0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1556792"/>
            <a:ext cx="2170364" cy="74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712" y="2320926"/>
            <a:ext cx="3328987" cy="73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8"/>
          <p:cNvSpPr>
            <a:spLocks noChangeArrowheads="1"/>
          </p:cNvSpPr>
          <p:nvPr/>
        </p:nvSpPr>
        <p:spPr bwMode="auto">
          <a:xfrm>
            <a:off x="2411411" y="3109841"/>
            <a:ext cx="4319588" cy="792162"/>
          </a:xfrm>
          <a:prstGeom prst="rect">
            <a:avLst/>
          </a:prstGeom>
          <a:gradFill rotWithShape="1">
            <a:gsLst>
              <a:gs pos="0">
                <a:srgbClr val="FF3300"/>
              </a:gs>
              <a:gs pos="100000">
                <a:srgbClr val="761800"/>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400" b="1" dirty="0"/>
              <a:t>Teknik</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369" y="3968971"/>
            <a:ext cx="5127625"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1222374" y="5087882"/>
            <a:ext cx="6697662" cy="936625"/>
          </a:xfrm>
          <a:prstGeom prst="rect">
            <a:avLst/>
          </a:prstGeom>
          <a:gradFill rotWithShape="1">
            <a:gsLst>
              <a:gs pos="0">
                <a:srgbClr val="FF3300"/>
              </a:gs>
              <a:gs pos="100000">
                <a:srgbClr val="761800"/>
              </a:gs>
            </a:gsLst>
            <a:path path="rect">
              <a:fillToRect r="100000" b="10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tr-TR" altLang="tr-TR" sz="2400" b="1" dirty="0" err="1"/>
              <a:t>Operasyonel</a:t>
            </a:r>
            <a:endParaRPr lang="tr-TR" altLang="tr-TR" sz="2400" b="1" dirty="0"/>
          </a:p>
        </p:txBody>
      </p:sp>
    </p:spTree>
    <p:extLst>
      <p:ext uri="{BB962C8B-B14F-4D97-AF65-F5344CB8AC3E}">
        <p14:creationId xmlns:p14="http://schemas.microsoft.com/office/powerpoint/2010/main" val="296094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6"/>
                                        </p:tgtEl>
                                        <p:attrNameLst>
                                          <p:attrName>ppt_x</p:attrName>
                                          <p:attrName>ppt_y</p:attrName>
                                        </p:attrNameLst>
                                      </p:cBhvr>
                                    </p:animMotion>
                                    <p:animRot by="1500000">
                                      <p:cBhvr>
                                        <p:cTn id="11" dur="125" fill="hold">
                                          <p:stCondLst>
                                            <p:cond delay="0"/>
                                          </p:stCondLst>
                                        </p:cTn>
                                        <p:tgtEl>
                                          <p:spTgt spid="6"/>
                                        </p:tgtEl>
                                        <p:attrNameLst>
                                          <p:attrName>r</p:attrName>
                                        </p:attrNameLst>
                                      </p:cBhvr>
                                    </p:animRot>
                                    <p:animRot by="-1500000">
                                      <p:cBhvr>
                                        <p:cTn id="12" dur="125" fill="hold">
                                          <p:stCondLst>
                                            <p:cond delay="125"/>
                                          </p:stCondLst>
                                        </p:cTn>
                                        <p:tgtEl>
                                          <p:spTgt spid="6"/>
                                        </p:tgtEl>
                                        <p:attrNameLst>
                                          <p:attrName>r</p:attrName>
                                        </p:attrNameLst>
                                      </p:cBhvr>
                                    </p:animRot>
                                    <p:animRot by="-1500000">
                                      <p:cBhvr>
                                        <p:cTn id="13" dur="125" fill="hold">
                                          <p:stCondLst>
                                            <p:cond delay="250"/>
                                          </p:stCondLst>
                                        </p:cTn>
                                        <p:tgtEl>
                                          <p:spTgt spid="6"/>
                                        </p:tgtEl>
                                        <p:attrNameLst>
                                          <p:attrName>r</p:attrName>
                                        </p:attrNameLst>
                                      </p:cBhvr>
                                    </p:animRot>
                                    <p:animRot by="1500000">
                                      <p:cBhvr>
                                        <p:cTn id="14" dur="125" fill="hold">
                                          <p:stCondLst>
                                            <p:cond delay="375"/>
                                          </p:stCondLst>
                                        </p:cTn>
                                        <p:tgtEl>
                                          <p:spTgt spid="6"/>
                                        </p:tgtEl>
                                        <p:attrNameLst>
                                          <p:attrName>r</p:attrName>
                                        </p:attrNameLst>
                                      </p:cBhvr>
                                    </p:animRot>
                                  </p:childTnLst>
                                </p:cTn>
                              </p:par>
                            </p:childTnLst>
                          </p:cTn>
                        </p:par>
                        <p:par>
                          <p:cTn id="15" fill="hold">
                            <p:stCondLst>
                              <p:cond delay="750"/>
                            </p:stCondLst>
                            <p:childTnLst>
                              <p:par>
                                <p:cTn id="16" presetID="2" presetClass="entr" presetSubtype="1" fill="hold" grpId="0" nodeType="afterEffect">
                                  <p:stCondLst>
                                    <p:cond delay="0"/>
                                  </p:stCondLst>
                                  <p:iterate type="lt">
                                    <p:tmPct val="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2000" fill="hold"/>
                                        <p:tgtEl>
                                          <p:spTgt spid="8"/>
                                        </p:tgtEl>
                                        <p:attrNameLst>
                                          <p:attrName>ppt_x</p:attrName>
                                        </p:attrNameLst>
                                      </p:cBhvr>
                                      <p:tavLst>
                                        <p:tav tm="0">
                                          <p:val>
                                            <p:strVal val="#ppt_x"/>
                                          </p:val>
                                        </p:tav>
                                        <p:tav tm="100000">
                                          <p:val>
                                            <p:strVal val="#ppt_x"/>
                                          </p:val>
                                        </p:tav>
                                      </p:tavLst>
                                    </p:anim>
                                    <p:anim calcmode="lin" valueType="num">
                                      <p:cBhvr additive="base">
                                        <p:cTn id="19" dur="2000" fill="hold"/>
                                        <p:tgtEl>
                                          <p:spTgt spid="8"/>
                                        </p:tgtEl>
                                        <p:attrNameLst>
                                          <p:attrName>ppt_y</p:attrName>
                                        </p:attrNameLst>
                                      </p:cBhvr>
                                      <p:tavLst>
                                        <p:tav tm="0">
                                          <p:val>
                                            <p:strVal val="0-#ppt_h/2"/>
                                          </p:val>
                                        </p:tav>
                                        <p:tav tm="100000">
                                          <p:val>
                                            <p:strVal val="#ppt_y"/>
                                          </p:val>
                                        </p:tav>
                                      </p:tavLst>
                                    </p:anim>
                                  </p:childTnLst>
                                </p:cTn>
                              </p:par>
                              <p:par>
                                <p:cTn id="20" presetID="34" presetClass="emph" presetSubtype="0" fill="hold" grpId="1"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8"/>
                                        </p:tgtEl>
                                        <p:attrNameLst>
                                          <p:attrName>ppt_x</p:attrName>
                                          <p:attrName>ppt_y</p:attrName>
                                        </p:attrNameLst>
                                      </p:cBhvr>
                                    </p:animMotion>
                                    <p:animRot by="1500000">
                                      <p:cBhvr>
                                        <p:cTn id="22" dur="125" fill="hold">
                                          <p:stCondLst>
                                            <p:cond delay="0"/>
                                          </p:stCondLst>
                                        </p:cTn>
                                        <p:tgtEl>
                                          <p:spTgt spid="8"/>
                                        </p:tgtEl>
                                        <p:attrNameLst>
                                          <p:attrName>r</p:attrName>
                                        </p:attrNameLst>
                                      </p:cBhvr>
                                    </p:animRot>
                                    <p:animRot by="-1500000">
                                      <p:cBhvr>
                                        <p:cTn id="23" dur="125" fill="hold">
                                          <p:stCondLst>
                                            <p:cond delay="125"/>
                                          </p:stCondLst>
                                        </p:cTn>
                                        <p:tgtEl>
                                          <p:spTgt spid="8"/>
                                        </p:tgtEl>
                                        <p:attrNameLst>
                                          <p:attrName>r</p:attrName>
                                        </p:attrNameLst>
                                      </p:cBhvr>
                                    </p:animRot>
                                    <p:animRot by="-1500000">
                                      <p:cBhvr>
                                        <p:cTn id="24" dur="125" fill="hold">
                                          <p:stCondLst>
                                            <p:cond delay="250"/>
                                          </p:stCondLst>
                                        </p:cTn>
                                        <p:tgtEl>
                                          <p:spTgt spid="8"/>
                                        </p:tgtEl>
                                        <p:attrNameLst>
                                          <p:attrName>r</p:attrName>
                                        </p:attrNameLst>
                                      </p:cBhvr>
                                    </p:animRot>
                                    <p:animRot by="1500000">
                                      <p:cBhvr>
                                        <p:cTn id="25"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514</Words>
  <Application>Microsoft Office PowerPoint</Application>
  <PresentationFormat>Ekran Gösterisi (4:3)</PresentationFormat>
  <Paragraphs>68</Paragraphs>
  <Slides>17</Slides>
  <Notes>0</Notes>
  <HiddenSlides>1</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Ofis Teması</vt:lpstr>
      <vt:lpstr>İş Ahlakı ve Sosyal Sorumluluk Anlayışı</vt:lpstr>
      <vt:lpstr>PowerPoint Sunusu</vt:lpstr>
      <vt:lpstr>İşletmelerde İş Ahlakı ve Nedenleri</vt:lpstr>
      <vt:lpstr>PowerPoint Sunusu</vt:lpstr>
      <vt:lpstr>İş Ahlakı Sorunlarının Nedenleri</vt:lpstr>
      <vt:lpstr>İş Ahlakı Sorunlarının Nedenleri</vt:lpstr>
      <vt:lpstr>PowerPoint Sunusu</vt:lpstr>
      <vt:lpstr>PowerPoint Sunusu</vt:lpstr>
      <vt:lpstr>Yönetim Faaliyetleri ve İş Ahlakı</vt:lpstr>
      <vt:lpstr>PowerPoint Sunusu</vt:lpstr>
      <vt:lpstr>PowerPoint Sunusu</vt:lpstr>
      <vt:lpstr>İşletme İçi Ahlak Kodları</vt:lpstr>
      <vt:lpstr>PowerPoint Sunusu</vt:lpstr>
      <vt:lpstr>SOSYAL SORUMLULUK</vt:lpstr>
      <vt:lpstr>İşletmelerin Sosyal Sorumlulukları</vt:lpstr>
      <vt:lpstr>İşletmelerin Sosyal Sorumluluk Alanları</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 Ahlakı ve Sosyal Sorumluluk Anlayışı</dc:title>
  <dc:creator>Irem PELIT</dc:creator>
  <cp:lastModifiedBy>Irem PELIT</cp:lastModifiedBy>
  <cp:revision>17</cp:revision>
  <dcterms:created xsi:type="dcterms:W3CDTF">2017-10-24T11:40:23Z</dcterms:created>
  <dcterms:modified xsi:type="dcterms:W3CDTF">2017-10-25T09:10:25Z</dcterms:modified>
</cp:coreProperties>
</file>