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6" r:id="rId18"/>
    <p:sldId id="273" r:id="rId19"/>
    <p:sldId id="274" r:id="rId20"/>
    <p:sldId id="275" r:id="rId21"/>
    <p:sldId id="26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12/10/2014</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12/10/2014</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The Common Agricultural Policy</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57108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Consumer and Environment Concerns</a:t>
            </a:r>
            <a:endParaRPr lang="tr-TR" dirty="0"/>
          </a:p>
        </p:txBody>
      </p:sp>
      <p:sp>
        <p:nvSpPr>
          <p:cNvPr id="3" name="Content Placeholder 2"/>
          <p:cNvSpPr>
            <a:spLocks noGrp="1"/>
          </p:cNvSpPr>
          <p:nvPr>
            <p:ph idx="1"/>
          </p:nvPr>
        </p:nvSpPr>
        <p:spPr/>
        <p:txBody>
          <a:bodyPr>
            <a:normAutofit fontScale="92500"/>
          </a:bodyPr>
          <a:lstStyle/>
          <a:p>
            <a:r>
              <a:rPr lang="tr-TR" dirty="0" smtClean="0"/>
              <a:t>By the 1980s and 1990s, consumers became more concerned about food security. CAP began to be criticized due to concerns about food security and environmental degradation.</a:t>
            </a:r>
          </a:p>
          <a:p>
            <a:r>
              <a:rPr lang="tr-TR" dirty="0" smtClean="0"/>
              <a:t>Consumers were concerned about hormones in beef and GMOs. </a:t>
            </a:r>
          </a:p>
          <a:p>
            <a:r>
              <a:rPr lang="tr-TR" dirty="0" smtClean="0"/>
              <a:t>BSE, a disease affecting cattle appeared in Britain in the 1980s. It led to a panic in 1996 when the British government announced a possible link between BSE and CJD disease, a human brain condition that affects mostly young people and can be fatal. </a:t>
            </a:r>
          </a:p>
          <a:p>
            <a:r>
              <a:rPr lang="tr-TR" dirty="0" smtClean="0"/>
              <a:t>European Commission banned exports of beef from Britain to other EU member states or anywhereelse in the world. </a:t>
            </a:r>
          </a:p>
          <a:p>
            <a:r>
              <a:rPr lang="tr-TR" dirty="0" smtClean="0"/>
              <a:t>Consumers questioned not only the safety of beef but also the safety of other products of the CAP system that emphasized mass production but paid little attention to product quality.</a:t>
            </a:r>
            <a:endParaRPr lang="tr-TR" dirty="0"/>
          </a:p>
        </p:txBody>
      </p:sp>
    </p:spTree>
    <p:extLst>
      <p:ext uri="{BB962C8B-B14F-4D97-AF65-F5344CB8AC3E}">
        <p14:creationId xmlns:p14="http://schemas.microsoft.com/office/powerpoint/2010/main" val="337299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Enlargement and Agenda 2000</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In the late 1990s, eastern enlargement of the EU triggered discussions on the necessity of reforming CAP. </a:t>
            </a:r>
          </a:p>
          <a:p>
            <a:r>
              <a:rPr lang="tr-TR" dirty="0" smtClean="0"/>
              <a:t>Only 5.3% of EU workforce was engaged in agriculture compared to over 22% of the workforce in central and eastern european  countries.</a:t>
            </a:r>
          </a:p>
          <a:p>
            <a:r>
              <a:rPr lang="tr-TR" dirty="0" smtClean="0"/>
              <a:t>The eastern enlargement would double the farm labor force and increase the agricultural land in the EU by 50%. </a:t>
            </a:r>
          </a:p>
          <a:p>
            <a:r>
              <a:rPr lang="tr-TR" dirty="0" smtClean="0"/>
              <a:t>Moreover, agricultural prices in CEECs were much lower than in western europe. Thus, extending the CAP to new member states would necessitate either a big increase in the EU’s budget, major cuts in price supports throughout the enlarged EU, or lower subsidies for new member states than those paid to farmers in the existing member states.</a:t>
            </a:r>
          </a:p>
          <a:p>
            <a:r>
              <a:rPr lang="tr-TR" dirty="0" smtClean="0"/>
              <a:t>Raising the EU budget and cutting the level of subsidies in the existing member states were not possible politically.</a:t>
            </a:r>
            <a:endParaRPr lang="tr-TR" dirty="0"/>
          </a:p>
        </p:txBody>
      </p:sp>
    </p:spTree>
    <p:extLst>
      <p:ext uri="{BB962C8B-B14F-4D97-AF65-F5344CB8AC3E}">
        <p14:creationId xmlns:p14="http://schemas.microsoft.com/office/powerpoint/2010/main" val="104669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Enlargement and Agenda 2000</a:t>
            </a:r>
          </a:p>
        </p:txBody>
      </p:sp>
      <p:sp>
        <p:nvSpPr>
          <p:cNvPr id="3" name="Content Placeholder 2"/>
          <p:cNvSpPr>
            <a:spLocks noGrp="1"/>
          </p:cNvSpPr>
          <p:nvPr>
            <p:ph idx="1"/>
          </p:nvPr>
        </p:nvSpPr>
        <p:spPr/>
        <p:txBody>
          <a:bodyPr>
            <a:normAutofit lnSpcReduction="10000"/>
          </a:bodyPr>
          <a:lstStyle/>
          <a:p>
            <a:r>
              <a:rPr lang="tr-TR" dirty="0" smtClean="0"/>
              <a:t>The empetus for enlargement, together with growing environmental and consumer concerns led to CAP reform. The European Commission prepared the Agenda 2000 in July 1997.</a:t>
            </a:r>
          </a:p>
          <a:p>
            <a:r>
              <a:rPr lang="tr-TR" dirty="0" smtClean="0"/>
              <a:t>The CAP component of the Agenda </a:t>
            </a:r>
            <a:r>
              <a:rPr lang="tr-TR" dirty="0"/>
              <a:t>2000 </a:t>
            </a:r>
            <a:r>
              <a:rPr lang="tr-TR" dirty="0" smtClean="0"/>
              <a:t> emphasized that the CAP should:</a:t>
            </a:r>
          </a:p>
          <a:p>
            <a:r>
              <a:rPr lang="tr-TR" dirty="0" smtClean="0"/>
              <a:t>-improve the EU’s global competitiveness through lower prices</a:t>
            </a:r>
          </a:p>
          <a:p>
            <a:r>
              <a:rPr lang="tr-TR" dirty="0" smtClean="0"/>
              <a:t>Guarantee the safety and quality of food to consumers</a:t>
            </a:r>
          </a:p>
          <a:p>
            <a:r>
              <a:rPr lang="tr-TR" dirty="0" smtClean="0"/>
              <a:t>Enable a fair standard of living for farmers</a:t>
            </a:r>
          </a:p>
          <a:p>
            <a:r>
              <a:rPr lang="tr-TR" dirty="0" smtClean="0"/>
              <a:t>Make agricultural production environmentally-friendly</a:t>
            </a:r>
          </a:p>
          <a:p>
            <a:r>
              <a:rPr lang="tr-TR" dirty="0" smtClean="0"/>
              <a:t>Create alternative income and emplyment opportunitişes for farmers</a:t>
            </a:r>
          </a:p>
          <a:p>
            <a:r>
              <a:rPr lang="tr-TR" dirty="0"/>
              <a:t>The CAP component of the Agenda </a:t>
            </a:r>
            <a:r>
              <a:rPr lang="tr-TR" dirty="0" smtClean="0"/>
              <a:t>2000 was adopted in March 1999. It limited the EU budget to 1.27% of EU GNP.</a:t>
            </a:r>
          </a:p>
          <a:p>
            <a:endParaRPr lang="tr-TR" dirty="0"/>
          </a:p>
        </p:txBody>
      </p:sp>
    </p:spTree>
    <p:extLst>
      <p:ext uri="{BB962C8B-B14F-4D97-AF65-F5344CB8AC3E}">
        <p14:creationId xmlns:p14="http://schemas.microsoft.com/office/powerpoint/2010/main" val="2232196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Agenda 2000</a:t>
            </a:r>
          </a:p>
        </p:txBody>
      </p:sp>
      <p:sp>
        <p:nvSpPr>
          <p:cNvPr id="3" name="Content Placeholder 2"/>
          <p:cNvSpPr>
            <a:spLocks noGrp="1"/>
          </p:cNvSpPr>
          <p:nvPr>
            <p:ph idx="1"/>
          </p:nvPr>
        </p:nvSpPr>
        <p:spPr/>
        <p:txBody>
          <a:bodyPr/>
          <a:lstStyle/>
          <a:p>
            <a:r>
              <a:rPr lang="tr-TR" dirty="0"/>
              <a:t>Agenda </a:t>
            </a:r>
            <a:r>
              <a:rPr lang="tr-TR" dirty="0" smtClean="0"/>
              <a:t>2000 created a second pillar in the CAP. </a:t>
            </a:r>
          </a:p>
          <a:p>
            <a:r>
              <a:rPr lang="tr-TR" dirty="0" smtClean="0"/>
              <a:t>The earlier CAP  only dealth with support for agricultural products. But the second pillar emphasized 3 measures: agro-environment measures, support to least favored areas, investment assistance to increase productivity and competitiveness.</a:t>
            </a:r>
          </a:p>
          <a:p>
            <a:r>
              <a:rPr lang="tr-TR" dirty="0" smtClean="0"/>
              <a:t> </a:t>
            </a:r>
            <a:r>
              <a:rPr lang="tr-TR" dirty="0"/>
              <a:t>Agenda 2000 </a:t>
            </a:r>
            <a:r>
              <a:rPr lang="tr-TR" dirty="0" smtClean="0"/>
              <a:t>highlighted r</a:t>
            </a:r>
            <a:r>
              <a:rPr lang="tr-TR" b="1" dirty="0" smtClean="0"/>
              <a:t>ural developement</a:t>
            </a:r>
            <a:r>
              <a:rPr lang="tr-TR" dirty="0" smtClean="0"/>
              <a:t>: restructuring farms, diversifying product marketing.</a:t>
            </a:r>
            <a:endParaRPr lang="tr-TR" dirty="0"/>
          </a:p>
        </p:txBody>
      </p:sp>
    </p:spTree>
    <p:extLst>
      <p:ext uri="{BB962C8B-B14F-4D97-AF65-F5344CB8AC3E}">
        <p14:creationId xmlns:p14="http://schemas.microsoft.com/office/powerpoint/2010/main" val="2409547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 Payment Scheme</a:t>
            </a:r>
            <a:endParaRPr lang="tr-TR" dirty="0"/>
          </a:p>
        </p:txBody>
      </p:sp>
      <p:sp>
        <p:nvSpPr>
          <p:cNvPr id="3" name="Content Placeholder 2"/>
          <p:cNvSpPr>
            <a:spLocks noGrp="1"/>
          </p:cNvSpPr>
          <p:nvPr>
            <p:ph idx="1"/>
          </p:nvPr>
        </p:nvSpPr>
        <p:spPr/>
        <p:txBody>
          <a:bodyPr>
            <a:normAutofit fontScale="92500"/>
          </a:bodyPr>
          <a:lstStyle/>
          <a:p>
            <a:r>
              <a:rPr lang="en-US" dirty="0"/>
              <a:t>The CAP was last reformed in 2003, when it was decided to lower intervention prices once more over time. However, </a:t>
            </a:r>
            <a:r>
              <a:rPr lang="en-US" dirty="0" smtClean="0"/>
              <a:t>CAP </a:t>
            </a:r>
            <a:r>
              <a:rPr lang="en-US" dirty="0"/>
              <a:t>expenditures would not decrease. A new program was started: the Single Payment Scheme (SPS</a:t>
            </a:r>
            <a:r>
              <a:rPr lang="en-US" dirty="0" smtClean="0"/>
              <a:t>).</a:t>
            </a:r>
            <a:endParaRPr lang="tr-TR" dirty="0" smtClean="0"/>
          </a:p>
          <a:p>
            <a:r>
              <a:rPr lang="en-US" dirty="0" smtClean="0"/>
              <a:t> </a:t>
            </a:r>
            <a:r>
              <a:rPr lang="en-US" dirty="0"/>
              <a:t>SPS offers farmers direct payments that are not linked (coupled) with the level or the type of production, but with historical production of the land between 2000 and 2002, and </a:t>
            </a:r>
            <a:r>
              <a:rPr lang="en-US" i="1" dirty="0"/>
              <a:t>cross compliance </a:t>
            </a:r>
            <a:r>
              <a:rPr lang="en-US" dirty="0"/>
              <a:t>to certain standards that include: fulfillment of environmental standards, and animal welfare. </a:t>
            </a:r>
            <a:endParaRPr lang="tr-TR" dirty="0" smtClean="0"/>
          </a:p>
          <a:p>
            <a:r>
              <a:rPr lang="en-US" dirty="0"/>
              <a:t>SPS are subsidies, even though they are </a:t>
            </a:r>
            <a:r>
              <a:rPr lang="en-US" i="1" dirty="0"/>
              <a:t>decoupled </a:t>
            </a:r>
            <a:r>
              <a:rPr lang="en-US" dirty="0"/>
              <a:t>from production. </a:t>
            </a:r>
            <a:endParaRPr lang="tr-TR" dirty="0"/>
          </a:p>
          <a:p>
            <a:r>
              <a:rPr lang="en-US" dirty="0"/>
              <a:t>Through SPS farmers receive money independently from how much they produce or if they produce anything at all, which stabilizes their income. The decision of what and how much to produce is now more up to farmers‘ estimation of the market. </a:t>
            </a:r>
            <a:endParaRPr lang="tr-TR" dirty="0"/>
          </a:p>
          <a:p>
            <a:endParaRPr lang="tr-TR" dirty="0"/>
          </a:p>
        </p:txBody>
      </p:sp>
    </p:spTree>
    <p:extLst>
      <p:ext uri="{BB962C8B-B14F-4D97-AF65-F5344CB8AC3E}">
        <p14:creationId xmlns:p14="http://schemas.microsoft.com/office/powerpoint/2010/main" val="61493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activities</a:t>
            </a:r>
            <a:endParaRPr lang="tr-TR" dirty="0"/>
          </a:p>
        </p:txBody>
      </p:sp>
      <p:sp>
        <p:nvSpPr>
          <p:cNvPr id="3" name="Content Placeholder 2"/>
          <p:cNvSpPr>
            <a:spLocks noGrp="1"/>
          </p:cNvSpPr>
          <p:nvPr>
            <p:ph idx="1"/>
          </p:nvPr>
        </p:nvSpPr>
        <p:spPr/>
        <p:txBody>
          <a:bodyPr>
            <a:normAutofit fontScale="85000" lnSpcReduction="10000"/>
          </a:bodyPr>
          <a:lstStyle/>
          <a:p>
            <a:r>
              <a:rPr lang="en-US" dirty="0"/>
              <a:t>CAP activities are categorized into two types, called </a:t>
            </a:r>
            <a:r>
              <a:rPr lang="en-US" i="1" dirty="0"/>
              <a:t>Pillar 1 </a:t>
            </a:r>
            <a:r>
              <a:rPr lang="en-US" dirty="0"/>
              <a:t>and </a:t>
            </a:r>
            <a:r>
              <a:rPr lang="en-US" i="1" dirty="0"/>
              <a:t>Pillar 2</a:t>
            </a:r>
            <a:r>
              <a:rPr lang="en-US" dirty="0"/>
              <a:t>. </a:t>
            </a:r>
            <a:endParaRPr lang="tr-TR" dirty="0" smtClean="0"/>
          </a:p>
          <a:p>
            <a:r>
              <a:rPr lang="en-US" dirty="0" smtClean="0"/>
              <a:t>Pillar </a:t>
            </a:r>
            <a:r>
              <a:rPr lang="en-US" dirty="0"/>
              <a:t>1 covers direct payments to farmers and market measures (intervention price mechanism and import barriers). Pillar 2, which was founded in 1999, covers rural development measures</a:t>
            </a:r>
            <a:r>
              <a:rPr lang="en-US" dirty="0" smtClean="0"/>
              <a:t>.</a:t>
            </a:r>
            <a:endParaRPr lang="tr-TR" dirty="0" smtClean="0"/>
          </a:p>
          <a:p>
            <a:r>
              <a:rPr lang="en-US" dirty="0"/>
              <a:t>Expenses for each fund in 2011 are outlined €42.9bn for Pillar 1 and €15.7bn for Pillar </a:t>
            </a:r>
            <a:r>
              <a:rPr lang="en-US" dirty="0" smtClean="0"/>
              <a:t>2</a:t>
            </a:r>
            <a:r>
              <a:rPr lang="tr-TR" dirty="0" smtClean="0"/>
              <a:t>.</a:t>
            </a:r>
          </a:p>
          <a:p>
            <a:r>
              <a:rPr lang="en-US" dirty="0"/>
              <a:t>In 2009, CAPs main expenditures were: market interventions of €3.4bn, direct payments of €37.8bn, and rural development of €</a:t>
            </a:r>
            <a:r>
              <a:rPr lang="en-US" dirty="0" smtClean="0"/>
              <a:t>13.6bn</a:t>
            </a:r>
            <a:r>
              <a:rPr lang="tr-TR" dirty="0" smtClean="0"/>
              <a:t>.</a:t>
            </a:r>
          </a:p>
          <a:p>
            <a:r>
              <a:rPr lang="en-US" dirty="0"/>
              <a:t>The average tariff on actual imports of agricultural goods in the EU were in 2004 22.9</a:t>
            </a:r>
            <a:r>
              <a:rPr lang="en-US" dirty="0" smtClean="0"/>
              <a:t>%</a:t>
            </a:r>
            <a:r>
              <a:rPr lang="tr-TR" dirty="0" smtClean="0"/>
              <a:t>. </a:t>
            </a:r>
            <a:r>
              <a:rPr lang="en-US" dirty="0"/>
              <a:t>The </a:t>
            </a:r>
            <a:r>
              <a:rPr lang="en-US" dirty="0" smtClean="0"/>
              <a:t>EU</a:t>
            </a:r>
            <a:r>
              <a:rPr lang="tr-TR" dirty="0" smtClean="0"/>
              <a:t> today</a:t>
            </a:r>
            <a:r>
              <a:rPr lang="en-US" dirty="0" smtClean="0"/>
              <a:t> </a:t>
            </a:r>
            <a:r>
              <a:rPr lang="en-US" dirty="0"/>
              <a:t>upholds 13.5% average value added tariffs on imports of agricultural products, matching the maximum limit allowed by the </a:t>
            </a:r>
            <a:r>
              <a:rPr lang="en-US" dirty="0" smtClean="0"/>
              <a:t>WTO</a:t>
            </a:r>
            <a:r>
              <a:rPr lang="tr-TR" dirty="0" smtClean="0"/>
              <a:t>.</a:t>
            </a:r>
            <a:r>
              <a:rPr lang="en-US" dirty="0" smtClean="0"/>
              <a:t> </a:t>
            </a:r>
            <a:endParaRPr lang="tr-TR" dirty="0" smtClean="0"/>
          </a:p>
          <a:p>
            <a:r>
              <a:rPr lang="tr-TR" dirty="0" smtClean="0"/>
              <a:t>However, it should be noted that l</a:t>
            </a:r>
            <a:r>
              <a:rPr lang="en-US" dirty="0" err="1" smtClean="0"/>
              <a:t>evel</a:t>
            </a:r>
            <a:r>
              <a:rPr lang="en-US" dirty="0" smtClean="0"/>
              <a:t> </a:t>
            </a:r>
            <a:r>
              <a:rPr lang="en-US" dirty="0"/>
              <a:t>of tariffs for agricultural products vary greatly, some even surpass 100%. </a:t>
            </a:r>
            <a:endParaRPr lang="tr-TR" dirty="0" smtClean="0"/>
          </a:p>
          <a:p>
            <a:r>
              <a:rPr lang="tr-TR" dirty="0" smtClean="0"/>
              <a:t>In 2009, </a:t>
            </a:r>
            <a:r>
              <a:rPr lang="en-US" dirty="0"/>
              <a:t>animal products were tariffed on average by 23.2%, dairy products by 49.4%, and sugar and confectioneries by 27.5% </a:t>
            </a:r>
            <a:r>
              <a:rPr lang="tr-TR" dirty="0" smtClean="0"/>
              <a:t>.</a:t>
            </a:r>
            <a:endParaRPr lang="tr-TR" dirty="0"/>
          </a:p>
        </p:txBody>
      </p:sp>
    </p:spTree>
    <p:extLst>
      <p:ext uri="{BB962C8B-B14F-4D97-AF65-F5344CB8AC3E}">
        <p14:creationId xmlns:p14="http://schemas.microsoft.com/office/powerpoint/2010/main" val="3655957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activities</a:t>
            </a:r>
            <a:endParaRPr lang="tr-TR" dirty="0"/>
          </a:p>
        </p:txBody>
      </p:sp>
      <p:sp>
        <p:nvSpPr>
          <p:cNvPr id="3" name="Content Placeholder 2"/>
          <p:cNvSpPr>
            <a:spLocks noGrp="1"/>
          </p:cNvSpPr>
          <p:nvPr>
            <p:ph idx="1"/>
          </p:nvPr>
        </p:nvSpPr>
        <p:spPr/>
        <p:txBody>
          <a:bodyPr/>
          <a:lstStyle/>
          <a:p>
            <a:r>
              <a:rPr lang="en-US" dirty="0"/>
              <a:t>A new issue concerning the CAP, although not directly, is the production of biofuels </a:t>
            </a:r>
            <a:r>
              <a:rPr lang="tr-TR" dirty="0" smtClean="0"/>
              <a:t>.</a:t>
            </a:r>
          </a:p>
          <a:p>
            <a:r>
              <a:rPr lang="en-US" dirty="0"/>
              <a:t>In 2008, the European Parliament and Council agreed on the </a:t>
            </a:r>
            <a:r>
              <a:rPr lang="en-US" dirty="0" smtClean="0"/>
              <a:t>Renewable </a:t>
            </a:r>
            <a:r>
              <a:rPr lang="en-US" dirty="0"/>
              <a:t>Energy Directive‖, which mandates that 10% of energy used for transport will be from renewable sources before the year 2020 in every member </a:t>
            </a:r>
            <a:r>
              <a:rPr lang="en-US" dirty="0" smtClean="0"/>
              <a:t>state</a:t>
            </a:r>
            <a:r>
              <a:rPr lang="tr-TR" dirty="0" smtClean="0"/>
              <a:t>.</a:t>
            </a:r>
          </a:p>
          <a:p>
            <a:r>
              <a:rPr lang="tr-TR" dirty="0"/>
              <a:t>A</a:t>
            </a:r>
            <a:r>
              <a:rPr lang="en-US" dirty="0" smtClean="0"/>
              <a:t>n </a:t>
            </a:r>
            <a:r>
              <a:rPr lang="en-US" dirty="0"/>
              <a:t>increase in biofuel usage is to be expected, and crops used to produce them. In many member countries, tax exemption and special subsidies have already been seen, while imported biofuel from outside the Union faces tariffs. The move is thus likely to increase farmers‘ income, and as well as and land prices </a:t>
            </a:r>
            <a:r>
              <a:rPr lang="en-US" dirty="0" smtClean="0"/>
              <a:t> </a:t>
            </a:r>
            <a:endParaRPr lang="tr-TR" dirty="0"/>
          </a:p>
        </p:txBody>
      </p:sp>
    </p:spTree>
    <p:extLst>
      <p:ext uri="{BB962C8B-B14F-4D97-AF65-F5344CB8AC3E}">
        <p14:creationId xmlns:p14="http://schemas.microsoft.com/office/powerpoint/2010/main" val="715074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Reactions against CAP</a:t>
            </a:r>
          </a:p>
        </p:txBody>
      </p:sp>
      <p:sp>
        <p:nvSpPr>
          <p:cNvPr id="3" name="Content Placeholder 2"/>
          <p:cNvSpPr>
            <a:spLocks noGrp="1"/>
          </p:cNvSpPr>
          <p:nvPr>
            <p:ph idx="1"/>
          </p:nvPr>
        </p:nvSpPr>
        <p:spPr/>
        <p:txBody>
          <a:bodyPr>
            <a:normAutofit lnSpcReduction="10000"/>
          </a:bodyPr>
          <a:lstStyle/>
          <a:p>
            <a:r>
              <a:rPr lang="en-US" dirty="0"/>
              <a:t>Governments criticizing the CAP generally depend much less on agriculture and are often net-contributors to the system. The biggest net-contributors in 2009 were: Germany, Belgium, Netherlands and the UK. </a:t>
            </a:r>
            <a:endParaRPr lang="tr-TR" dirty="0" smtClean="0"/>
          </a:p>
          <a:p>
            <a:r>
              <a:rPr lang="en-US" dirty="0"/>
              <a:t>In 2007, the government of Sweden was the first member country to suggest a complete elimination of farm protection and subsidies, except those related to the environment </a:t>
            </a:r>
            <a:r>
              <a:rPr lang="tr-TR" dirty="0" smtClean="0"/>
              <a:t>.</a:t>
            </a:r>
          </a:p>
          <a:p>
            <a:r>
              <a:rPr lang="en-US" dirty="0"/>
              <a:t>UK has been asking for cuts in the European Common Budget, where CAP represents almost a half. The government has been making painful government-budget cuts at home and believes EU funds should take similar cuts. Still, even before the change of governments, Britain had adopted a similar position to the Swedes, calling for a phase-out of all market price support and all direct payments to farmers by 2020 </a:t>
            </a:r>
            <a:r>
              <a:rPr lang="tr-TR" dirty="0"/>
              <a:t>.</a:t>
            </a:r>
          </a:p>
          <a:p>
            <a:endParaRPr lang="tr-TR" dirty="0"/>
          </a:p>
          <a:p>
            <a:endParaRPr lang="tr-TR" dirty="0"/>
          </a:p>
          <a:p>
            <a:endParaRPr lang="tr-TR" dirty="0"/>
          </a:p>
        </p:txBody>
      </p:sp>
    </p:spTree>
    <p:extLst>
      <p:ext uri="{BB962C8B-B14F-4D97-AF65-F5344CB8AC3E}">
        <p14:creationId xmlns:p14="http://schemas.microsoft.com/office/powerpoint/2010/main" val="3543724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Reactions against CAP</a:t>
            </a:r>
            <a:endParaRPr lang="tr-TR" dirty="0"/>
          </a:p>
        </p:txBody>
      </p:sp>
      <p:sp>
        <p:nvSpPr>
          <p:cNvPr id="3" name="Content Placeholder 2"/>
          <p:cNvSpPr>
            <a:spLocks noGrp="1"/>
          </p:cNvSpPr>
          <p:nvPr>
            <p:ph idx="1"/>
          </p:nvPr>
        </p:nvSpPr>
        <p:spPr/>
        <p:txBody>
          <a:bodyPr>
            <a:normAutofit/>
          </a:bodyPr>
          <a:lstStyle/>
          <a:p>
            <a:r>
              <a:rPr lang="en-US" dirty="0" smtClean="0"/>
              <a:t>Governments </a:t>
            </a:r>
            <a:r>
              <a:rPr lang="en-US" dirty="0"/>
              <a:t>of the Netherlands, Denmark and Malta have positioned close to Sweden and UK, yet, out of the </a:t>
            </a:r>
            <a:r>
              <a:rPr lang="en-US" dirty="0" smtClean="0"/>
              <a:t>2</a:t>
            </a:r>
            <a:r>
              <a:rPr lang="tr-TR" dirty="0" smtClean="0"/>
              <a:t>8</a:t>
            </a:r>
            <a:r>
              <a:rPr lang="en-US" dirty="0" smtClean="0"/>
              <a:t> </a:t>
            </a:r>
            <a:r>
              <a:rPr lang="en-US" dirty="0"/>
              <a:t>states, a majority favors retaining the status </a:t>
            </a:r>
            <a:r>
              <a:rPr lang="en-US" dirty="0" smtClean="0"/>
              <a:t>quo</a:t>
            </a:r>
            <a:r>
              <a:rPr lang="tr-TR" dirty="0" smtClean="0"/>
              <a:t>. Particularly France is against CAP reform.</a:t>
            </a:r>
          </a:p>
          <a:p>
            <a:r>
              <a:rPr lang="tr-TR" dirty="0" smtClean="0"/>
              <a:t>France </a:t>
            </a:r>
            <a:r>
              <a:rPr lang="tr-TR" dirty="0"/>
              <a:t>is the largest agricultural producer in the EU with 60 billion euros worth of farm output in 2009 (18% of the EU total)</a:t>
            </a:r>
          </a:p>
          <a:p>
            <a:r>
              <a:rPr lang="en-US" dirty="0" smtClean="0"/>
              <a:t> </a:t>
            </a:r>
            <a:r>
              <a:rPr lang="en-US" dirty="0"/>
              <a:t>The Paris declaration in 2009 confirmed the support of 22 out of 27 EU countries for the </a:t>
            </a:r>
            <a:r>
              <a:rPr lang="en-US" dirty="0" err="1"/>
              <a:t>maintainance</a:t>
            </a:r>
            <a:r>
              <a:rPr lang="en-US" dirty="0"/>
              <a:t> of a strong CAP. </a:t>
            </a:r>
            <a:endParaRPr lang="tr-TR" dirty="0"/>
          </a:p>
        </p:txBody>
      </p:sp>
    </p:spTree>
    <p:extLst>
      <p:ext uri="{BB962C8B-B14F-4D97-AF65-F5344CB8AC3E}">
        <p14:creationId xmlns:p14="http://schemas.microsoft.com/office/powerpoint/2010/main" val="1611994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Reactions against CAP</a:t>
            </a:r>
          </a:p>
        </p:txBody>
      </p:sp>
      <p:sp>
        <p:nvSpPr>
          <p:cNvPr id="3" name="Content Placeholder 2"/>
          <p:cNvSpPr>
            <a:spLocks noGrp="1"/>
          </p:cNvSpPr>
          <p:nvPr>
            <p:ph idx="1"/>
          </p:nvPr>
        </p:nvSpPr>
        <p:spPr/>
        <p:txBody>
          <a:bodyPr/>
          <a:lstStyle/>
          <a:p>
            <a:r>
              <a:rPr lang="en-US" dirty="0"/>
              <a:t>The European Consumers' Organization (BEUC) raise the question why "common consumer rights" are missing, while producers are </a:t>
            </a:r>
            <a:r>
              <a:rPr lang="en-US" dirty="0" smtClean="0"/>
              <a:t>protected. </a:t>
            </a:r>
            <a:r>
              <a:rPr lang="en-US" dirty="0"/>
              <a:t>They complain about high prices and tax burdens of the system and have stated that support should be slashed, so recent enlargement and international trade negotiations can be taken better advantage of </a:t>
            </a:r>
            <a:r>
              <a:rPr lang="en-US" dirty="0" smtClean="0"/>
              <a:t>. </a:t>
            </a:r>
            <a:r>
              <a:rPr lang="en-US" dirty="0"/>
              <a:t>Furthermore they demand that </a:t>
            </a:r>
            <a:r>
              <a:rPr lang="en-US" dirty="0" smtClean="0"/>
              <a:t>the </a:t>
            </a:r>
            <a:r>
              <a:rPr lang="en-US" dirty="0"/>
              <a:t>policy should be consumer-focused and not producer-driven </a:t>
            </a:r>
            <a:endParaRPr lang="tr-TR" dirty="0" smtClean="0"/>
          </a:p>
          <a:p>
            <a:r>
              <a:rPr lang="en-US" dirty="0"/>
              <a:t>The CAP has been criticized </a:t>
            </a:r>
            <a:r>
              <a:rPr lang="en-US" dirty="0" smtClean="0"/>
              <a:t>as </a:t>
            </a:r>
            <a:r>
              <a:rPr lang="en-US" dirty="0"/>
              <a:t>an 80% of the direct payments go to 20% of </a:t>
            </a:r>
            <a:r>
              <a:rPr lang="en-US" dirty="0" smtClean="0"/>
              <a:t>farms. </a:t>
            </a:r>
            <a:r>
              <a:rPr lang="en-US" dirty="0"/>
              <a:t>Some of those farms are owned by big corporations and very rich individuals such as the Queen of England, which is estimated to have received over €8 millions in CAP payments </a:t>
            </a:r>
            <a:endParaRPr lang="tr-TR" dirty="0"/>
          </a:p>
        </p:txBody>
      </p:sp>
    </p:spTree>
    <p:extLst>
      <p:ext uri="{BB962C8B-B14F-4D97-AF65-F5344CB8AC3E}">
        <p14:creationId xmlns:p14="http://schemas.microsoft.com/office/powerpoint/2010/main" val="583581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a:r>
            <a:br>
              <a:rPr lang="tr-TR" dirty="0" smtClean="0"/>
            </a:br>
            <a:r>
              <a:rPr lang="en-US" sz="4000" dirty="0" smtClean="0"/>
              <a:t>The </a:t>
            </a:r>
            <a:r>
              <a:rPr lang="en-US" sz="4000" dirty="0"/>
              <a:t>Common Agricultural Policy (CAP)</a:t>
            </a:r>
            <a:r>
              <a:rPr lang="tr-TR" sz="4000" dirty="0"/>
              <a:t/>
            </a:r>
            <a:br>
              <a:rPr lang="tr-TR" sz="4000" dirty="0"/>
            </a:br>
            <a:endParaRPr lang="tr-TR" sz="4000" dirty="0"/>
          </a:p>
        </p:txBody>
      </p:sp>
      <p:sp>
        <p:nvSpPr>
          <p:cNvPr id="3" name="Content Placeholder 2"/>
          <p:cNvSpPr>
            <a:spLocks noGrp="1"/>
          </p:cNvSpPr>
          <p:nvPr>
            <p:ph idx="1"/>
          </p:nvPr>
        </p:nvSpPr>
        <p:spPr/>
        <p:txBody>
          <a:bodyPr>
            <a:normAutofit/>
          </a:bodyPr>
          <a:lstStyle/>
          <a:p>
            <a:r>
              <a:rPr lang="en-US" dirty="0"/>
              <a:t>The </a:t>
            </a:r>
            <a:r>
              <a:rPr lang="en-US" b="1" dirty="0"/>
              <a:t>Common Agricultural Policy</a:t>
            </a:r>
            <a:r>
              <a:rPr lang="en-US" dirty="0"/>
              <a:t> (</a:t>
            </a:r>
            <a:r>
              <a:rPr lang="en-US" b="1" dirty="0"/>
              <a:t>CAP</a:t>
            </a:r>
            <a:r>
              <a:rPr lang="en-US" dirty="0" smtClean="0"/>
              <a:t>)</a:t>
            </a:r>
            <a:r>
              <a:rPr lang="tr-TR" dirty="0"/>
              <a:t> </a:t>
            </a:r>
            <a:r>
              <a:rPr lang="en-US" dirty="0" smtClean="0"/>
              <a:t>had </a:t>
            </a:r>
            <a:r>
              <a:rPr lang="en-US" dirty="0"/>
              <a:t>emerged from over a decade of severe food shortages during and after World War II.</a:t>
            </a:r>
            <a:r>
              <a:rPr lang="tr-TR" dirty="0" smtClean="0"/>
              <a:t> Near-famine conditions in much of postwar europe made food security s national priority. </a:t>
            </a:r>
          </a:p>
          <a:p>
            <a:r>
              <a:rPr lang="en-US" dirty="0"/>
              <a:t>The CAP is often explained as the result of a political compromise between France and Germany: German industry would have access to the French market; in exchange, Germany would help pay for France's farmers</a:t>
            </a:r>
            <a:r>
              <a:rPr lang="tr-TR" dirty="0" smtClean="0"/>
              <a:t>.</a:t>
            </a:r>
          </a:p>
          <a:p>
            <a:r>
              <a:rPr lang="tr-TR" dirty="0" smtClean="0"/>
              <a:t>France wanted to shift the cost of subsidizing France’s large and unproductive agricultural sector from the national to the European level. </a:t>
            </a:r>
            <a:endParaRPr lang="en-US" dirty="0"/>
          </a:p>
          <a:p>
            <a:endParaRPr lang="tr-TR" dirty="0"/>
          </a:p>
        </p:txBody>
      </p:sp>
    </p:spTree>
    <p:extLst>
      <p:ext uri="{BB962C8B-B14F-4D97-AF65-F5344CB8AC3E}">
        <p14:creationId xmlns:p14="http://schemas.microsoft.com/office/powerpoint/2010/main" val="1935316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Reactions against CAP</a:t>
            </a:r>
          </a:p>
        </p:txBody>
      </p:sp>
      <p:sp>
        <p:nvSpPr>
          <p:cNvPr id="3" name="Content Placeholder 2"/>
          <p:cNvSpPr>
            <a:spLocks noGrp="1"/>
          </p:cNvSpPr>
          <p:nvPr>
            <p:ph idx="1"/>
          </p:nvPr>
        </p:nvSpPr>
        <p:spPr/>
        <p:txBody>
          <a:bodyPr>
            <a:normAutofit/>
          </a:bodyPr>
          <a:lstStyle/>
          <a:p>
            <a:r>
              <a:rPr lang="tr-TR" dirty="0"/>
              <a:t>I</a:t>
            </a:r>
            <a:r>
              <a:rPr lang="en-US" dirty="0" smtClean="0"/>
              <a:t>t </a:t>
            </a:r>
            <a:r>
              <a:rPr lang="en-US" dirty="0"/>
              <a:t>has been argued that subsidies often improve incomes of landowners more than the income of the actual farmers working the land. It has also been experienced that subsidies have been taken out of farms to fund other businesses </a:t>
            </a:r>
            <a:endParaRPr lang="tr-TR" dirty="0" smtClean="0"/>
          </a:p>
          <a:p>
            <a:r>
              <a:rPr lang="en-US" dirty="0"/>
              <a:t>Another criticism of the payments, has been unequal distribution, depending on the states in which farmers lived. In 2010, farmers were reported to receive €560 per hectare in Greece to just €90 in Latvia</a:t>
            </a:r>
            <a:r>
              <a:rPr lang="tr-TR" smtClean="0"/>
              <a:t>.</a:t>
            </a:r>
            <a:endParaRPr lang="tr-TR" dirty="0" smtClean="0"/>
          </a:p>
          <a:p>
            <a:r>
              <a:rPr lang="en-US" dirty="0" smtClean="0"/>
              <a:t>Criticism </a:t>
            </a:r>
            <a:r>
              <a:rPr lang="en-US" dirty="0"/>
              <a:t>towards the CAP has also been originated outside the Union; third world </a:t>
            </a:r>
            <a:r>
              <a:rPr lang="en-US" dirty="0" smtClean="0"/>
              <a:t>countries</a:t>
            </a:r>
            <a:r>
              <a:rPr lang="tr-TR" dirty="0" smtClean="0"/>
              <a:t> argue that</a:t>
            </a:r>
            <a:r>
              <a:rPr lang="en-US" dirty="0" smtClean="0"/>
              <a:t> </a:t>
            </a:r>
            <a:r>
              <a:rPr lang="en-US" dirty="0"/>
              <a:t>the CAP, by hurting the world economy, and especially poorer countries, are contributing to hunger </a:t>
            </a:r>
            <a:r>
              <a:rPr lang="tr-TR" dirty="0" smtClean="0"/>
              <a:t>and poverty.</a:t>
            </a:r>
            <a:endParaRPr lang="tr-TR" dirty="0"/>
          </a:p>
        </p:txBody>
      </p:sp>
    </p:spTree>
    <p:extLst>
      <p:ext uri="{BB962C8B-B14F-4D97-AF65-F5344CB8AC3E}">
        <p14:creationId xmlns:p14="http://schemas.microsoft.com/office/powerpoint/2010/main" val="3746621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Future reform of the CAP</a:t>
            </a:r>
            <a:endParaRPr lang="tr-TR" dirty="0"/>
          </a:p>
        </p:txBody>
      </p:sp>
      <p:sp>
        <p:nvSpPr>
          <p:cNvPr id="3" name="Content Placeholder 2"/>
          <p:cNvSpPr>
            <a:spLocks noGrp="1"/>
          </p:cNvSpPr>
          <p:nvPr>
            <p:ph idx="1"/>
          </p:nvPr>
        </p:nvSpPr>
        <p:spPr/>
        <p:txBody>
          <a:bodyPr/>
          <a:lstStyle/>
          <a:p>
            <a:r>
              <a:rPr lang="en-US" dirty="0"/>
              <a:t>In November 2010, The Commission published a communication on its vision of the CAP after 2013. </a:t>
            </a:r>
            <a:endParaRPr lang="tr-TR" dirty="0" smtClean="0"/>
          </a:p>
          <a:p>
            <a:r>
              <a:rPr lang="en-US" dirty="0" smtClean="0"/>
              <a:t>The depth of the reform will depend on EU (now composed of 2</a:t>
            </a:r>
            <a:r>
              <a:rPr lang="tr-TR" dirty="0" smtClean="0"/>
              <a:t>8</a:t>
            </a:r>
            <a:r>
              <a:rPr lang="en-US" dirty="0" smtClean="0"/>
              <a:t> states) internal politics, which will be constrained by conflicts of interests within the Union as well as the Doha Development round. </a:t>
            </a:r>
            <a:endParaRPr lang="tr-TR" dirty="0" smtClean="0"/>
          </a:p>
          <a:p>
            <a:r>
              <a:rPr lang="en-US" dirty="0"/>
              <a:t>As a part of the Doha Round, the EU has offered to cut farm tariffs by close to 60%, and an altogether elimination of export subsidies, while the most trade </a:t>
            </a:r>
            <a:r>
              <a:rPr lang="en-US" dirty="0" smtClean="0"/>
              <a:t>distorting</a:t>
            </a:r>
            <a:r>
              <a:rPr lang="tr-TR" dirty="0" smtClean="0"/>
              <a:t> </a:t>
            </a:r>
            <a:r>
              <a:rPr lang="en-US" dirty="0" smtClean="0"/>
              <a:t>farm </a:t>
            </a:r>
            <a:r>
              <a:rPr lang="en-US" dirty="0"/>
              <a:t>subsidies could be limited by 80% </a:t>
            </a:r>
            <a:endParaRPr lang="tr-TR" dirty="0" smtClean="0"/>
          </a:p>
          <a:p>
            <a:endParaRPr lang="tr-TR" dirty="0" smtClean="0"/>
          </a:p>
          <a:p>
            <a:endParaRPr lang="tr-TR" dirty="0"/>
          </a:p>
        </p:txBody>
      </p:sp>
    </p:spTree>
    <p:extLst>
      <p:ext uri="{BB962C8B-B14F-4D97-AF65-F5344CB8AC3E}">
        <p14:creationId xmlns:p14="http://schemas.microsoft.com/office/powerpoint/2010/main" val="1861227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Common Agricultural Policy</a:t>
            </a:r>
            <a:endParaRPr lang="tr-TR" dirty="0"/>
          </a:p>
        </p:txBody>
      </p:sp>
      <p:sp>
        <p:nvSpPr>
          <p:cNvPr id="3" name="Content Placeholder 2"/>
          <p:cNvSpPr>
            <a:spLocks noGrp="1"/>
          </p:cNvSpPr>
          <p:nvPr>
            <p:ph idx="1"/>
          </p:nvPr>
        </p:nvSpPr>
        <p:spPr/>
        <p:txBody>
          <a:bodyPr/>
          <a:lstStyle/>
          <a:p>
            <a:r>
              <a:rPr lang="en-US" dirty="0"/>
              <a:t>The creation of a common agricultural policy was proposed in 1960 by the European Commission and the CAP mechanisms were adopted by the six founding Member States. </a:t>
            </a:r>
            <a:endParaRPr lang="tr-TR" dirty="0"/>
          </a:p>
          <a:p>
            <a:r>
              <a:rPr lang="en-US" dirty="0" smtClean="0"/>
              <a:t>In </a:t>
            </a:r>
            <a:r>
              <a:rPr lang="en-US" dirty="0"/>
              <a:t>1962, the CAP came into </a:t>
            </a:r>
            <a:r>
              <a:rPr lang="en-US" dirty="0" smtClean="0"/>
              <a:t>force.</a:t>
            </a:r>
            <a:r>
              <a:rPr lang="tr-TR" dirty="0"/>
              <a:t> </a:t>
            </a:r>
            <a:r>
              <a:rPr lang="tr-TR" dirty="0" smtClean="0"/>
              <a:t>General objectives of the CAP:</a:t>
            </a:r>
          </a:p>
          <a:p>
            <a:r>
              <a:rPr lang="tr-TR" dirty="0" smtClean="0"/>
              <a:t>İncrease agricultural productivity</a:t>
            </a:r>
          </a:p>
          <a:p>
            <a:r>
              <a:rPr lang="tr-TR" dirty="0" smtClean="0"/>
              <a:t>Ensure a fair standard of living for farmers</a:t>
            </a:r>
          </a:p>
          <a:p>
            <a:r>
              <a:rPr lang="tr-TR" dirty="0" smtClean="0"/>
              <a:t>Stabilize agricultural markets</a:t>
            </a:r>
          </a:p>
          <a:p>
            <a:r>
              <a:rPr lang="tr-TR" dirty="0" smtClean="0"/>
              <a:t>Gurantee regular supplies of food</a:t>
            </a:r>
          </a:p>
          <a:p>
            <a:r>
              <a:rPr lang="tr-TR" dirty="0" smtClean="0"/>
              <a:t>Ensure reasonable prices for consumers</a:t>
            </a:r>
          </a:p>
          <a:p>
            <a:endParaRPr lang="tr-TR" dirty="0" smtClean="0"/>
          </a:p>
          <a:p>
            <a:endParaRPr lang="tr-TR" dirty="0"/>
          </a:p>
          <a:p>
            <a:endParaRPr lang="tr-TR" dirty="0"/>
          </a:p>
        </p:txBody>
      </p:sp>
    </p:spTree>
    <p:extLst>
      <p:ext uri="{BB962C8B-B14F-4D97-AF65-F5344CB8AC3E}">
        <p14:creationId xmlns:p14="http://schemas.microsoft.com/office/powerpoint/2010/main" val="339702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The Common Agricultural Policy</a:t>
            </a:r>
            <a:endParaRPr lang="tr-TR" dirty="0"/>
          </a:p>
        </p:txBody>
      </p:sp>
      <p:sp>
        <p:nvSpPr>
          <p:cNvPr id="3" name="Content Placeholder 2"/>
          <p:cNvSpPr>
            <a:spLocks noGrp="1"/>
          </p:cNvSpPr>
          <p:nvPr>
            <p:ph idx="1"/>
          </p:nvPr>
        </p:nvSpPr>
        <p:spPr/>
        <p:txBody>
          <a:bodyPr/>
          <a:lstStyle/>
          <a:p>
            <a:r>
              <a:rPr lang="tr-TR" dirty="0"/>
              <a:t>T</a:t>
            </a:r>
            <a:r>
              <a:rPr lang="en-US" dirty="0" err="1"/>
              <a:t>hree</a:t>
            </a:r>
            <a:r>
              <a:rPr lang="en-US" dirty="0"/>
              <a:t> major principles had been established to guide the CAP: </a:t>
            </a:r>
            <a:r>
              <a:rPr lang="tr-TR" dirty="0"/>
              <a:t>a. Singe market: agricultural products should be able to move freely throughout the EC</a:t>
            </a:r>
          </a:p>
          <a:p>
            <a:r>
              <a:rPr lang="tr-TR" dirty="0"/>
              <a:t>b. </a:t>
            </a:r>
            <a:r>
              <a:rPr lang="en-US" dirty="0"/>
              <a:t>community preference</a:t>
            </a:r>
            <a:r>
              <a:rPr lang="tr-TR" dirty="0"/>
              <a:t>: priority should be given to EC products over that of other countries</a:t>
            </a:r>
          </a:p>
          <a:p>
            <a:r>
              <a:rPr lang="tr-TR" dirty="0"/>
              <a:t>c. </a:t>
            </a:r>
            <a:r>
              <a:rPr lang="en-US" dirty="0"/>
              <a:t>financial solidarity</a:t>
            </a:r>
            <a:r>
              <a:rPr lang="tr-TR" dirty="0"/>
              <a:t>: the cost of the CAP should be borne by the common EC budget than by individual member states.</a:t>
            </a:r>
          </a:p>
          <a:p>
            <a:endParaRPr lang="tr-TR" dirty="0"/>
          </a:p>
        </p:txBody>
      </p:sp>
    </p:spTree>
    <p:extLst>
      <p:ext uri="{BB962C8B-B14F-4D97-AF65-F5344CB8AC3E}">
        <p14:creationId xmlns:p14="http://schemas.microsoft.com/office/powerpoint/2010/main" val="219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Common Agricultural Policy</a:t>
            </a:r>
            <a:endParaRPr lang="tr-TR" dirty="0"/>
          </a:p>
        </p:txBody>
      </p:sp>
      <p:sp>
        <p:nvSpPr>
          <p:cNvPr id="3" name="Content Placeholder 2"/>
          <p:cNvSpPr>
            <a:spLocks noGrp="1"/>
          </p:cNvSpPr>
          <p:nvPr>
            <p:ph idx="1"/>
          </p:nvPr>
        </p:nvSpPr>
        <p:spPr/>
        <p:txBody>
          <a:bodyPr/>
          <a:lstStyle/>
          <a:p>
            <a:r>
              <a:rPr lang="tr-TR" dirty="0" smtClean="0"/>
              <a:t>The basic elements of the CAP were:</a:t>
            </a:r>
          </a:p>
          <a:p>
            <a:r>
              <a:rPr lang="tr-TR" dirty="0" smtClean="0"/>
              <a:t>Target price: The EC-wide guaranteed minimum price for a particular agricultural commodity or product</a:t>
            </a:r>
          </a:p>
          <a:p>
            <a:r>
              <a:rPr lang="tr-TR" dirty="0" smtClean="0"/>
              <a:t>Intervention price: the price at which specially designated intervention agencies işn the member states would buy surplus products in unlimited quantities (guaranteed withdrawal from the market)</a:t>
            </a:r>
          </a:p>
          <a:p>
            <a:r>
              <a:rPr lang="tr-TR" dirty="0" smtClean="0"/>
              <a:t>Entry price: the minimum price at which products could be imported into the EC</a:t>
            </a:r>
          </a:p>
          <a:p>
            <a:r>
              <a:rPr lang="tr-TR" dirty="0" smtClean="0"/>
              <a:t>Levy: a duty imposed on agricultural imports to raise their price to the level of the entry price.</a:t>
            </a:r>
          </a:p>
          <a:p>
            <a:r>
              <a:rPr lang="tr-TR" dirty="0" smtClean="0"/>
              <a:t>Refund: a rebate paid to EC exporters to bridge the gap between lower world prices and higher EC prices.</a:t>
            </a:r>
            <a:endParaRPr lang="tr-TR" dirty="0"/>
          </a:p>
        </p:txBody>
      </p:sp>
    </p:spTree>
    <p:extLst>
      <p:ext uri="{BB962C8B-B14F-4D97-AF65-F5344CB8AC3E}">
        <p14:creationId xmlns:p14="http://schemas.microsoft.com/office/powerpoint/2010/main" val="328315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Common Agricultural Policy</a:t>
            </a:r>
            <a:endParaRPr lang="tr-TR" dirty="0"/>
          </a:p>
        </p:txBody>
      </p:sp>
      <p:sp>
        <p:nvSpPr>
          <p:cNvPr id="3" name="Content Placeholder 2"/>
          <p:cNvSpPr>
            <a:spLocks noGrp="1"/>
          </p:cNvSpPr>
          <p:nvPr>
            <p:ph idx="1"/>
          </p:nvPr>
        </p:nvSpPr>
        <p:spPr/>
        <p:txBody>
          <a:bodyPr/>
          <a:lstStyle/>
          <a:p>
            <a:r>
              <a:rPr lang="tr-TR" dirty="0" smtClean="0"/>
              <a:t>The target price was supposed to ensure that farmers had adequate incomes;</a:t>
            </a:r>
          </a:p>
          <a:p>
            <a:r>
              <a:rPr lang="tr-TR" dirty="0" smtClean="0"/>
              <a:t> the intervention system guarantewed the sale of products regardless of market demand, </a:t>
            </a:r>
          </a:p>
          <a:p>
            <a:r>
              <a:rPr lang="tr-TR" dirty="0" smtClean="0"/>
              <a:t>the entry price protected the EC market from heavy agreicultural imports,</a:t>
            </a:r>
          </a:p>
          <a:p>
            <a:r>
              <a:rPr lang="tr-TR" dirty="0" smtClean="0"/>
              <a:t> and the refund was an export subsidy that enablewd farmers to sell their products on world market.</a:t>
            </a:r>
            <a:endParaRPr lang="tr-TR" dirty="0"/>
          </a:p>
        </p:txBody>
      </p:sp>
    </p:spTree>
    <p:extLst>
      <p:ext uri="{BB962C8B-B14F-4D97-AF65-F5344CB8AC3E}">
        <p14:creationId xmlns:p14="http://schemas.microsoft.com/office/powerpoint/2010/main" val="2141589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Shortcomings of the CAP reform</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Guaranteed prices encouraged massive overproduction (butter mountains, wine lakes...)</a:t>
            </a:r>
          </a:p>
          <a:p>
            <a:r>
              <a:rPr lang="tr-TR" dirty="0" smtClean="0"/>
              <a:t>Big farmers produced more and earned more money, whereas small farmers who most needed assistance earned less.</a:t>
            </a:r>
          </a:p>
          <a:p>
            <a:r>
              <a:rPr lang="tr-TR" dirty="0" smtClean="0"/>
              <a:t>Farmers used excessive amounts of herbicides, pesticides, artificial fertilizers leading to environmental problems.</a:t>
            </a:r>
          </a:p>
          <a:p>
            <a:r>
              <a:rPr lang="tr-TR" dirty="0" smtClean="0"/>
              <a:t>Export price supports distorted world prices and undercut non-EC exporters, leading to trade disputes.</a:t>
            </a:r>
          </a:p>
          <a:p>
            <a:r>
              <a:rPr lang="tr-TR" dirty="0" smtClean="0"/>
              <a:t>Overproduction triggered discussions of CAP reform.</a:t>
            </a:r>
          </a:p>
          <a:p>
            <a:r>
              <a:rPr lang="tr-TR" dirty="0" smtClean="0"/>
              <a:t>The </a:t>
            </a:r>
            <a:r>
              <a:rPr lang="tr-TR" b="1" dirty="0" smtClean="0"/>
              <a:t>first CAP reform </a:t>
            </a:r>
            <a:r>
              <a:rPr lang="tr-TR" dirty="0" smtClean="0"/>
              <a:t>was made in 1984 with </a:t>
            </a:r>
            <a:r>
              <a:rPr lang="tr-TR" dirty="0"/>
              <a:t>the </a:t>
            </a:r>
            <a:r>
              <a:rPr lang="tr-TR" b="1" dirty="0"/>
              <a:t>quota system </a:t>
            </a:r>
            <a:r>
              <a:rPr lang="tr-TR" dirty="0"/>
              <a:t>for </a:t>
            </a:r>
            <a:r>
              <a:rPr lang="tr-TR" b="1" dirty="0"/>
              <a:t>milk production</a:t>
            </a:r>
            <a:r>
              <a:rPr lang="tr-TR" b="1" dirty="0" smtClean="0">
                <a:solidFill>
                  <a:srgbClr val="FF0000"/>
                </a:solidFill>
              </a:rPr>
              <a:t> </a:t>
            </a:r>
            <a:r>
              <a:rPr lang="tr-TR" dirty="0" smtClean="0"/>
              <a:t>. But it failed to solve the problem of overproduction and reduce spending on CAP. </a:t>
            </a:r>
          </a:p>
          <a:p>
            <a:r>
              <a:rPr lang="tr-TR" dirty="0" smtClean="0"/>
              <a:t>As part of Britain’s insistence for budgetary reform, in Fontainbleau summit, the EC leaders decided to decrese the growth of CAP expenditure.</a:t>
            </a:r>
          </a:p>
        </p:txBody>
      </p:sp>
    </p:spTree>
    <p:extLst>
      <p:ext uri="{BB962C8B-B14F-4D97-AF65-F5344CB8AC3E}">
        <p14:creationId xmlns:p14="http://schemas.microsoft.com/office/powerpoint/2010/main" val="184624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role of the Uruguay Round on CAP reform</a:t>
            </a:r>
            <a:endParaRPr lang="tr-TR" dirty="0"/>
          </a:p>
        </p:txBody>
      </p:sp>
      <p:sp>
        <p:nvSpPr>
          <p:cNvPr id="3" name="Content Placeholder 2"/>
          <p:cNvSpPr>
            <a:spLocks noGrp="1"/>
          </p:cNvSpPr>
          <p:nvPr>
            <p:ph idx="1"/>
          </p:nvPr>
        </p:nvSpPr>
        <p:spPr/>
        <p:txBody>
          <a:bodyPr>
            <a:normAutofit/>
          </a:bodyPr>
          <a:lstStyle/>
          <a:p>
            <a:r>
              <a:rPr lang="tr-TR" dirty="0" smtClean="0"/>
              <a:t>Poor progress in Uruguay Round negotiations due largely disagreements over agricultural export subsidies increased international pressure on the EC to reform the CAP.</a:t>
            </a:r>
          </a:p>
          <a:p>
            <a:r>
              <a:rPr lang="tr-TR" dirty="0" smtClean="0"/>
              <a:t>The EC was under pressure by the US, Cairns Group (an informal association of agricultural free-traders) to cut subsidies for agricultural production and exports. </a:t>
            </a:r>
          </a:p>
          <a:p>
            <a:r>
              <a:rPr lang="tr-TR" dirty="0" smtClean="0"/>
              <a:t>Developing countries insisted on progress on agricxultural trade liberalizationin return for concessions in other sectors. For ex: India blockedagreement on intellectual property rights.</a:t>
            </a:r>
          </a:p>
          <a:p>
            <a:r>
              <a:rPr lang="tr-TR" dirty="0" smtClean="0"/>
              <a:t>In 1987, the US demanded the EC’s elimination of all trade distorting measures within 10 years. </a:t>
            </a:r>
          </a:p>
          <a:p>
            <a:r>
              <a:rPr lang="tr-TR" dirty="0" smtClean="0"/>
              <a:t>It is not easy to reform the CAP as member </a:t>
            </a:r>
            <a:r>
              <a:rPr lang="tr-TR" dirty="0"/>
              <a:t>states like France is generally opposed to CAP reform. </a:t>
            </a:r>
          </a:p>
          <a:p>
            <a:endParaRPr lang="tr-TR" dirty="0"/>
          </a:p>
        </p:txBody>
      </p:sp>
    </p:spTree>
    <p:extLst>
      <p:ext uri="{BB962C8B-B14F-4D97-AF65-F5344CB8AC3E}">
        <p14:creationId xmlns:p14="http://schemas.microsoft.com/office/powerpoint/2010/main" val="3433525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CAP </a:t>
            </a:r>
            <a:r>
              <a:rPr lang="tr-TR" dirty="0" smtClean="0"/>
              <a:t>reform: the Macsharry Plan</a:t>
            </a:r>
            <a:endParaRPr lang="tr-TR" dirty="0"/>
          </a:p>
        </p:txBody>
      </p:sp>
      <p:sp>
        <p:nvSpPr>
          <p:cNvPr id="3" name="Content Placeholder 2"/>
          <p:cNvSpPr>
            <a:spLocks noGrp="1"/>
          </p:cNvSpPr>
          <p:nvPr>
            <p:ph idx="1"/>
          </p:nvPr>
        </p:nvSpPr>
        <p:spPr/>
        <p:txBody>
          <a:bodyPr>
            <a:normAutofit fontScale="92500"/>
          </a:bodyPr>
          <a:lstStyle/>
          <a:p>
            <a:r>
              <a:rPr lang="tr-TR" dirty="0" smtClean="0"/>
              <a:t>The agricultural commissioner Ray Macharry prepared a proposal to break the link between price support and volume of food production.</a:t>
            </a:r>
          </a:p>
          <a:p>
            <a:r>
              <a:rPr lang="tr-TR" dirty="0" smtClean="0"/>
              <a:t>The European Commission proposed the system of direct income support for farmers. It did not propose to abolish guaranteed prices.</a:t>
            </a:r>
          </a:p>
          <a:p>
            <a:r>
              <a:rPr lang="tr-TR" dirty="0" smtClean="0"/>
              <a:t>British, Dutch and Danish ministers complained that Macsharry Plan discriminate against large producers as they have to remove large lands from production (set-asides of 15%) to get direct income.</a:t>
            </a:r>
          </a:p>
          <a:p>
            <a:r>
              <a:rPr lang="tr-TR" dirty="0" smtClean="0"/>
              <a:t>France opposed the Macharry Plan completely.</a:t>
            </a:r>
          </a:p>
          <a:p>
            <a:r>
              <a:rPr lang="tr-TR" dirty="0" smtClean="0"/>
              <a:t>Spain , Greece, Portugal, Ireland asked better support mechanisms for small farmers</a:t>
            </a:r>
          </a:p>
          <a:p>
            <a:r>
              <a:rPr lang="tr-TR" dirty="0" smtClean="0"/>
              <a:t>Macharry reform was finally approved in May 1992. With the shift from price support to direct income, CAP became more expensive to finance.</a:t>
            </a:r>
            <a:endParaRPr lang="tr-TR" dirty="0"/>
          </a:p>
        </p:txBody>
      </p:sp>
    </p:spTree>
    <p:extLst>
      <p:ext uri="{BB962C8B-B14F-4D97-AF65-F5344CB8AC3E}">
        <p14:creationId xmlns:p14="http://schemas.microsoft.com/office/powerpoint/2010/main" val="3696071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205</TotalTime>
  <Words>2315</Words>
  <Application>Microsoft Office PowerPoint</Application>
  <PresentationFormat>Ekran Gösterisi (4:3)</PresentationFormat>
  <Paragraphs>113</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Adjacency</vt:lpstr>
      <vt:lpstr>The Common Agricultural Policy</vt:lpstr>
      <vt:lpstr> The Common Agricultural Policy (CAP) </vt:lpstr>
      <vt:lpstr>The Common Agricultural Policy</vt:lpstr>
      <vt:lpstr>The Common Agricultural Policy</vt:lpstr>
      <vt:lpstr>The Common Agricultural Policy</vt:lpstr>
      <vt:lpstr>The Common Agricultural Policy</vt:lpstr>
      <vt:lpstr>Shortcomings of the CAP reform</vt:lpstr>
      <vt:lpstr>The role of the Uruguay Round on CAP reform</vt:lpstr>
      <vt:lpstr>CAP reform: the Macsharry Plan</vt:lpstr>
      <vt:lpstr>Consumer and Environment Concerns</vt:lpstr>
      <vt:lpstr>Enlargement and Agenda 2000</vt:lpstr>
      <vt:lpstr>Enlargement and Agenda 2000</vt:lpstr>
      <vt:lpstr>Agenda 2000</vt:lpstr>
      <vt:lpstr>Single Payment Scheme</vt:lpstr>
      <vt:lpstr>CAP activities</vt:lpstr>
      <vt:lpstr>CAP activities</vt:lpstr>
      <vt:lpstr>Reactions against CAP</vt:lpstr>
      <vt:lpstr>Reactions against CAP</vt:lpstr>
      <vt:lpstr>Reactions against CAP</vt:lpstr>
      <vt:lpstr>Reactions against CAP</vt:lpstr>
      <vt:lpstr>Future reform of the CAP</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Common Agricultural Policy</dc:title>
  <dc:creator/>
  <cp:lastModifiedBy>Sevgi BALKAN ŞAHİN</cp:lastModifiedBy>
  <cp:revision>122</cp:revision>
  <dcterms:created xsi:type="dcterms:W3CDTF">2006-08-16T00:00:00Z</dcterms:created>
  <dcterms:modified xsi:type="dcterms:W3CDTF">2014-12-10T07:01:07Z</dcterms:modified>
</cp:coreProperties>
</file>