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313" r:id="rId2"/>
    <p:sldId id="315" r:id="rId3"/>
    <p:sldId id="319" r:id="rId4"/>
    <p:sldId id="320" r:id="rId5"/>
    <p:sldId id="256" r:id="rId6"/>
    <p:sldId id="257" r:id="rId7"/>
    <p:sldId id="303" r:id="rId8"/>
    <p:sldId id="305" r:id="rId9"/>
    <p:sldId id="306" r:id="rId10"/>
    <p:sldId id="258" r:id="rId11"/>
    <p:sldId id="259" r:id="rId12"/>
    <p:sldId id="260" r:id="rId13"/>
    <p:sldId id="280" r:id="rId14"/>
    <p:sldId id="261" r:id="rId15"/>
    <p:sldId id="265" r:id="rId16"/>
    <p:sldId id="266" r:id="rId17"/>
    <p:sldId id="267" r:id="rId18"/>
    <p:sldId id="269" r:id="rId19"/>
    <p:sldId id="270" r:id="rId20"/>
    <p:sldId id="271" r:id="rId21"/>
    <p:sldId id="273" r:id="rId22"/>
    <p:sldId id="281" r:id="rId23"/>
    <p:sldId id="275" r:id="rId24"/>
    <p:sldId id="318" r:id="rId25"/>
    <p:sldId id="278" r:id="rId26"/>
    <p:sldId id="286" r:id="rId27"/>
    <p:sldId id="287" r:id="rId28"/>
    <p:sldId id="288" r:id="rId29"/>
    <p:sldId id="317" r:id="rId30"/>
    <p:sldId id="276" r:id="rId31"/>
    <p:sldId id="289" r:id="rId32"/>
    <p:sldId id="290" r:id="rId33"/>
    <p:sldId id="291" r:id="rId34"/>
    <p:sldId id="292" r:id="rId35"/>
    <p:sldId id="295" r:id="rId36"/>
    <p:sldId id="294" r:id="rId37"/>
    <p:sldId id="297" r:id="rId38"/>
    <p:sldId id="302" r:id="rId39"/>
    <p:sldId id="321" r:id="rId40"/>
    <p:sldId id="323" r:id="rId41"/>
    <p:sldId id="324" r:id="rId42"/>
    <p:sldId id="325" r:id="rId43"/>
    <p:sldId id="326" r:id="rId44"/>
    <p:sldId id="327" r:id="rId45"/>
    <p:sldId id="262" r:id="rId46"/>
    <p:sldId id="263" r:id="rId47"/>
    <p:sldId id="264" r:id="rId48"/>
    <p:sldId id="328" r:id="rId49"/>
    <p:sldId id="329" r:id="rId50"/>
    <p:sldId id="330" r:id="rId51"/>
    <p:sldId id="268" r:id="rId52"/>
    <p:sldId id="331" r:id="rId53"/>
    <p:sldId id="332" r:id="rId54"/>
    <p:sldId id="333" r:id="rId55"/>
    <p:sldId id="335" r:id="rId56"/>
    <p:sldId id="336" r:id="rId57"/>
    <p:sldId id="337" r:id="rId58"/>
    <p:sldId id="338" r:id="rId59"/>
    <p:sldId id="339" r:id="rId60"/>
    <p:sldId id="340" r:id="rId61"/>
    <p:sldId id="341" r:id="rId62"/>
    <p:sldId id="342" r:id="rId63"/>
    <p:sldId id="343" r:id="rId64"/>
    <p:sldId id="344" r:id="rId65"/>
    <p:sldId id="345" r:id="rId66"/>
    <p:sldId id="346" r:id="rId67"/>
    <p:sldId id="347" r:id="rId68"/>
    <p:sldId id="348" r:id="rId69"/>
    <p:sldId id="349" r:id="rId70"/>
    <p:sldId id="272" r:id="rId71"/>
    <p:sldId id="350" r:id="rId7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20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39C17FA-0B3C-40A4-852C-0958A276402E}" type="datetimeFigureOut">
              <a:rPr lang="en-US" smtClean="0"/>
              <a:t>2/23/2022</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33302B9-A896-432B-B426-FEF9A190BC64}" type="slidenum">
              <a:rPr lang="en-US" smtClean="0"/>
              <a:t>‹#›</a:t>
            </a:fld>
            <a:endParaRPr lang="en-US"/>
          </a:p>
        </p:txBody>
      </p:sp>
    </p:spTree>
    <p:extLst>
      <p:ext uri="{BB962C8B-B14F-4D97-AF65-F5344CB8AC3E}">
        <p14:creationId xmlns:p14="http://schemas.microsoft.com/office/powerpoint/2010/main" val="4290349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6B040C4-03EF-4A02-9EA5-3D73E710DD0D}" type="datetimeFigureOut">
              <a:rPr lang="tr-TR" smtClean="0"/>
              <a:t>23.02.2022</a:t>
            </a:fld>
            <a:endParaRPr lang="tr-T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5171462-5E92-499D-8267-269C5ECFC3C9}" type="slidenum">
              <a:rPr lang="tr-TR" smtClean="0"/>
              <a:t>‹#›</a:t>
            </a:fld>
            <a:endParaRPr lang="tr-TR"/>
          </a:p>
        </p:txBody>
      </p:sp>
    </p:spTree>
    <p:extLst>
      <p:ext uri="{BB962C8B-B14F-4D97-AF65-F5344CB8AC3E}">
        <p14:creationId xmlns:p14="http://schemas.microsoft.com/office/powerpoint/2010/main" val="133357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5171462-5E92-499D-8267-269C5ECFC3C9}" type="slidenum">
              <a:rPr lang="tr-TR" smtClean="0"/>
              <a:t>7</a:t>
            </a:fld>
            <a:endParaRPr lang="tr-TR"/>
          </a:p>
        </p:txBody>
      </p:sp>
    </p:spTree>
    <p:extLst>
      <p:ext uri="{BB962C8B-B14F-4D97-AF65-F5344CB8AC3E}">
        <p14:creationId xmlns:p14="http://schemas.microsoft.com/office/powerpoint/2010/main" val="4054674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Why  university students should take this course</a:t>
            </a:r>
            <a:endParaRPr lang="en-US" dirty="0"/>
          </a:p>
        </p:txBody>
      </p:sp>
      <p:sp>
        <p:nvSpPr>
          <p:cNvPr id="3" name="Content Placeholder 2"/>
          <p:cNvSpPr>
            <a:spLocks noGrp="1"/>
          </p:cNvSpPr>
          <p:nvPr>
            <p:ph idx="1"/>
          </p:nvPr>
        </p:nvSpPr>
        <p:spPr/>
        <p:txBody>
          <a:bodyPr>
            <a:normAutofit/>
          </a:bodyPr>
          <a:lstStyle/>
          <a:p>
            <a:pPr algn="just"/>
            <a:r>
              <a:rPr lang="en-US" sz="2400" dirty="0"/>
              <a:t>Just about </a:t>
            </a:r>
            <a:r>
              <a:rPr lang="en-US" sz="2400" u="sng" dirty="0"/>
              <a:t>every university course </a:t>
            </a:r>
            <a:r>
              <a:rPr lang="en-US" sz="2400" dirty="0"/>
              <a:t>includes </a:t>
            </a:r>
            <a:r>
              <a:rPr lang="en-US" sz="2400" b="1" i="1" dirty="0"/>
              <a:t>an element of research</a:t>
            </a:r>
            <a:r>
              <a:rPr lang="tr-TR" sz="2400" dirty="0"/>
              <a:t> </a:t>
            </a:r>
            <a:r>
              <a:rPr lang="en-US" sz="2400" dirty="0"/>
              <a:t>that students must carry out independently, in the form of projects,</a:t>
            </a:r>
            <a:r>
              <a:rPr lang="tr-TR" sz="2400" dirty="0"/>
              <a:t> </a:t>
            </a:r>
            <a:r>
              <a:rPr lang="en-US" sz="2400" dirty="0"/>
              <a:t>dissertations and theses, and </a:t>
            </a:r>
            <a:endParaRPr lang="tr-TR" sz="2400" dirty="0"/>
          </a:p>
          <a:p>
            <a:pPr marL="0" indent="0" algn="r">
              <a:buNone/>
            </a:pPr>
            <a:r>
              <a:rPr lang="tr-TR" sz="2400" b="1" i="1" dirty="0"/>
              <a:t>T</a:t>
            </a:r>
            <a:r>
              <a:rPr lang="en-US" sz="2400" b="1" i="1" dirty="0"/>
              <a:t>he more advanced the degree, the</a:t>
            </a:r>
            <a:r>
              <a:rPr lang="tr-TR" sz="2400" b="1" i="1" dirty="0"/>
              <a:t> </a:t>
            </a:r>
            <a:r>
              <a:rPr lang="en-US" sz="2400" b="1" i="1" dirty="0"/>
              <a:t>greater the research content.</a:t>
            </a:r>
            <a:endParaRPr lang="tr-TR" sz="2400" b="1" i="1" dirty="0"/>
          </a:p>
          <a:p>
            <a:pPr algn="just"/>
            <a:r>
              <a:rPr lang="en-US" sz="2400" dirty="0"/>
              <a:t> In the workplace there is frequently</a:t>
            </a:r>
            <a:r>
              <a:rPr lang="tr-TR" sz="2400" dirty="0"/>
              <a:t> </a:t>
            </a:r>
            <a:r>
              <a:rPr lang="en-US" sz="2400" dirty="0"/>
              <a:t>a need to do </a:t>
            </a:r>
            <a:r>
              <a:rPr lang="en-US" sz="2400" b="1" i="1" dirty="0"/>
              <a:t>research in order to develop or improve the business</a:t>
            </a:r>
            <a:r>
              <a:rPr lang="tr-TR" sz="2400" b="1" i="1" dirty="0"/>
              <a:t> </a:t>
            </a:r>
            <a:r>
              <a:rPr lang="en-US" sz="2400" b="1" i="1" dirty="0"/>
              <a:t>or service</a:t>
            </a:r>
            <a:r>
              <a:rPr lang="en-US" sz="2400" dirty="0"/>
              <a:t>,</a:t>
            </a:r>
            <a:endParaRPr lang="tr-TR" sz="2400" dirty="0"/>
          </a:p>
          <a:p>
            <a:pPr algn="just"/>
            <a:r>
              <a:rPr lang="en-US" sz="2400" dirty="0"/>
              <a:t> </a:t>
            </a:r>
            <a:r>
              <a:rPr lang="tr-TR" sz="2400" dirty="0"/>
              <a:t>W</a:t>
            </a:r>
            <a:r>
              <a:rPr lang="en-US" sz="2400" dirty="0" err="1"/>
              <a:t>hile</a:t>
            </a:r>
            <a:r>
              <a:rPr lang="en-US" sz="2400" dirty="0"/>
              <a:t> some types of businesses rely on doing research</a:t>
            </a:r>
            <a:r>
              <a:rPr lang="tr-TR" sz="2400" dirty="0"/>
              <a:t> </a:t>
            </a:r>
            <a:r>
              <a:rPr lang="en-US" sz="2400" dirty="0"/>
              <a:t>projects for their very existence.</a:t>
            </a:r>
          </a:p>
        </p:txBody>
      </p:sp>
    </p:spTree>
    <p:extLst>
      <p:ext uri="{BB962C8B-B14F-4D97-AF65-F5344CB8AC3E}">
        <p14:creationId xmlns:p14="http://schemas.microsoft.com/office/powerpoint/2010/main" val="2167583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Research Methods</a:t>
            </a:r>
          </a:p>
        </p:txBody>
      </p:sp>
      <p:sp>
        <p:nvSpPr>
          <p:cNvPr id="3" name="Content Placeholder 2"/>
          <p:cNvSpPr>
            <a:spLocks noGrp="1"/>
          </p:cNvSpPr>
          <p:nvPr>
            <p:ph idx="1"/>
          </p:nvPr>
        </p:nvSpPr>
        <p:spPr/>
        <p:txBody>
          <a:bodyPr>
            <a:normAutofit fontScale="92500" lnSpcReduction="10000"/>
          </a:bodyPr>
          <a:lstStyle/>
          <a:p>
            <a:pPr algn="just"/>
            <a:r>
              <a:rPr lang="en-US" b="1" dirty="0">
                <a:solidFill>
                  <a:srgbClr val="FF0000"/>
                </a:solidFill>
              </a:rPr>
              <a:t>Research methods </a:t>
            </a:r>
            <a:r>
              <a:rPr lang="en-US" dirty="0"/>
              <a:t>are the </a:t>
            </a:r>
            <a:r>
              <a:rPr lang="en-US" b="1" i="1" dirty="0"/>
              <a:t>techniques</a:t>
            </a:r>
            <a:r>
              <a:rPr lang="en-US" dirty="0"/>
              <a:t> you use to do research. </a:t>
            </a:r>
            <a:endParaRPr lang="tr-TR" dirty="0"/>
          </a:p>
          <a:p>
            <a:pPr algn="just"/>
            <a:r>
              <a:rPr lang="en-US" dirty="0"/>
              <a:t>They represent and provide you with ways to collect, sort and </a:t>
            </a:r>
            <a:r>
              <a:rPr lang="en-US" dirty="0" err="1"/>
              <a:t>analy</a:t>
            </a:r>
            <a:r>
              <a:rPr lang="tr-TR" dirty="0"/>
              <a:t>s</a:t>
            </a:r>
            <a:r>
              <a:rPr lang="en-US" dirty="0"/>
              <a:t>e information so that you can come to some conclusions. </a:t>
            </a:r>
            <a:endParaRPr lang="tr-TR" dirty="0"/>
          </a:p>
          <a:p>
            <a:pPr algn="just"/>
            <a:r>
              <a:rPr lang="en-US" dirty="0"/>
              <a:t>If you use the right sort of methods for your particular type of research, then you should be able to convince other people that your conclusions have some </a:t>
            </a:r>
            <a:r>
              <a:rPr lang="en-US" b="1" i="1" dirty="0"/>
              <a:t>validity</a:t>
            </a:r>
            <a:r>
              <a:rPr lang="en-US" dirty="0"/>
              <a:t>, and that the </a:t>
            </a:r>
            <a:r>
              <a:rPr lang="en-US" b="1" i="1" dirty="0"/>
              <a:t>new knowledge</a:t>
            </a:r>
            <a:r>
              <a:rPr lang="en-US" dirty="0"/>
              <a:t> you have created is soundly based. </a:t>
            </a:r>
            <a:endParaRPr lang="tr-TR" dirty="0"/>
          </a:p>
        </p:txBody>
      </p:sp>
    </p:spTree>
    <p:extLst>
      <p:ext uri="{BB962C8B-B14F-4D97-AF65-F5344CB8AC3E}">
        <p14:creationId xmlns:p14="http://schemas.microsoft.com/office/powerpoint/2010/main" val="276163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Generating research ideas</a:t>
            </a:r>
            <a:r>
              <a:rPr lang="tr-TR" dirty="0"/>
              <a:t>..</a:t>
            </a:r>
          </a:p>
        </p:txBody>
      </p:sp>
      <p:sp>
        <p:nvSpPr>
          <p:cNvPr id="3" name="Content Placeholder 2"/>
          <p:cNvSpPr>
            <a:spLocks noGrp="1"/>
          </p:cNvSpPr>
          <p:nvPr>
            <p:ph idx="1"/>
          </p:nvPr>
        </p:nvSpPr>
        <p:spPr>
          <a:xfrm>
            <a:off x="457200" y="1111827"/>
            <a:ext cx="8229600" cy="4724400"/>
          </a:xfrm>
        </p:spPr>
        <p:txBody>
          <a:bodyPr>
            <a:normAutofit/>
          </a:bodyPr>
          <a:lstStyle/>
          <a:p>
            <a:pPr algn="just"/>
            <a:r>
              <a:rPr lang="en-US" sz="2800" dirty="0"/>
              <a:t>Providing an initial research idea there are a lot of techniques</a:t>
            </a:r>
            <a:r>
              <a:rPr lang="tr-TR" sz="2800" dirty="0"/>
              <a:t>.</a:t>
            </a:r>
            <a:endParaRPr lang="en-US" sz="2800" dirty="0"/>
          </a:p>
          <a:p>
            <a:pPr algn="just"/>
            <a:r>
              <a:rPr lang="en-US" sz="2800" dirty="0"/>
              <a:t>The unique technique that you choose to use and the order in which you should use</a:t>
            </a:r>
            <a:r>
              <a:rPr lang="tr-TR" sz="2800" dirty="0"/>
              <a:t> </a:t>
            </a:r>
            <a:r>
              <a:rPr lang="en-US" sz="2800" dirty="0"/>
              <a:t>them are entirely up to you.</a:t>
            </a:r>
          </a:p>
          <a:p>
            <a:pPr algn="just"/>
            <a:r>
              <a:rPr lang="en-US" sz="2800" dirty="0"/>
              <a:t>It is  better to use a variety of techniques</a:t>
            </a:r>
            <a:r>
              <a:rPr lang="tr-TR" sz="2800" dirty="0"/>
              <a: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038600"/>
            <a:ext cx="6857999"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641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start</a:t>
            </a:r>
            <a:r>
              <a:rPr lang="tr-TR" dirty="0"/>
              <a:t>ing to</a:t>
            </a:r>
            <a:r>
              <a:rPr lang="en-US" dirty="0"/>
              <a:t> your research</a:t>
            </a:r>
            <a:endParaRPr lang="tr-TR" dirty="0"/>
          </a:p>
        </p:txBody>
      </p:sp>
      <p:sp>
        <p:nvSpPr>
          <p:cNvPr id="5" name="Content Placeholder 2"/>
          <p:cNvSpPr>
            <a:spLocks noGrp="1"/>
          </p:cNvSpPr>
          <p:nvPr>
            <p:ph idx="1"/>
          </p:nvPr>
        </p:nvSpPr>
        <p:spPr/>
        <p:txBody>
          <a:bodyPr>
            <a:normAutofit fontScale="92500" lnSpcReduction="20000"/>
          </a:bodyPr>
          <a:lstStyle/>
          <a:p>
            <a:r>
              <a:rPr lang="tr-TR" dirty="0"/>
              <a:t>Y</a:t>
            </a:r>
            <a:r>
              <a:rPr lang="en-US" dirty="0" err="1"/>
              <a:t>ou</a:t>
            </a:r>
            <a:r>
              <a:rPr lang="en-US" dirty="0"/>
              <a:t> need to have </a:t>
            </a:r>
            <a:r>
              <a:rPr lang="en-US" dirty="0">
                <a:effectLst>
                  <a:outerShdw blurRad="38100" dist="38100" dir="2700000" algn="tl">
                    <a:srgbClr val="000000">
                      <a:alpha val="43137"/>
                    </a:srgbClr>
                  </a:outerShdw>
                </a:effectLst>
              </a:rPr>
              <a:t>at least some idea </a:t>
            </a:r>
            <a:r>
              <a:rPr lang="en-US" dirty="0"/>
              <a:t>of what you want to do.</a:t>
            </a:r>
          </a:p>
          <a:p>
            <a:pPr algn="just"/>
            <a:r>
              <a:rPr lang="en-US" dirty="0"/>
              <a:t>This is probably</a:t>
            </a:r>
            <a:endParaRPr lang="tr-TR" dirty="0"/>
          </a:p>
          <a:p>
            <a:pPr algn="just"/>
            <a:r>
              <a:rPr lang="tr-TR" dirty="0"/>
              <a:t>T</a:t>
            </a:r>
            <a:r>
              <a:rPr lang="en-US" dirty="0"/>
              <a:t>he </a:t>
            </a:r>
            <a:r>
              <a:rPr lang="en-US" dirty="0">
                <a:effectLst>
                  <a:outerShdw blurRad="38100" dist="38100" dir="2700000" algn="tl">
                    <a:srgbClr val="000000">
                      <a:alpha val="43137"/>
                    </a:srgbClr>
                  </a:outerShdw>
                </a:effectLst>
              </a:rPr>
              <a:t>most difficult</a:t>
            </a:r>
            <a:endParaRPr lang="tr-TR" dirty="0">
              <a:effectLst>
                <a:outerShdw blurRad="38100" dist="38100" dir="2700000" algn="tl">
                  <a:srgbClr val="000000">
                    <a:alpha val="43137"/>
                  </a:srgbClr>
                </a:outerShdw>
              </a:effectLst>
            </a:endParaRPr>
          </a:p>
          <a:p>
            <a:pPr algn="just"/>
            <a:r>
              <a:rPr lang="tr-TR" dirty="0"/>
              <a:t>T</a:t>
            </a:r>
            <a:r>
              <a:rPr lang="en-US" dirty="0"/>
              <a:t>he </a:t>
            </a:r>
            <a:r>
              <a:rPr lang="en-US" dirty="0">
                <a:effectLst>
                  <a:outerShdw blurRad="38100" dist="38100" dir="2700000" algn="tl">
                    <a:srgbClr val="000000">
                      <a:alpha val="43137"/>
                    </a:srgbClr>
                  </a:outerShdw>
                </a:effectLst>
              </a:rPr>
              <a:t>most important</a:t>
            </a:r>
            <a:r>
              <a:rPr lang="en-US" dirty="0"/>
              <a:t>, part of your research project.</a:t>
            </a:r>
            <a:endParaRPr lang="tr-TR" dirty="0"/>
          </a:p>
          <a:p>
            <a:pPr marL="0" indent="0">
              <a:buNone/>
            </a:pPr>
            <a:endParaRPr lang="tr-TR" dirty="0"/>
          </a:p>
          <a:p>
            <a:pPr marL="0" indent="0" algn="just">
              <a:buNone/>
            </a:pPr>
            <a:r>
              <a:rPr lang="en-US" dirty="0"/>
              <a:t>Without being clear about what you are going to research </a:t>
            </a:r>
            <a:r>
              <a:rPr lang="en-US" b="1" dirty="0"/>
              <a:t>it</a:t>
            </a:r>
            <a:r>
              <a:rPr lang="tr-TR" b="1" dirty="0"/>
              <a:t> </a:t>
            </a:r>
            <a:r>
              <a:rPr lang="en-US" b="1" dirty="0"/>
              <a:t>is difficult to plan </a:t>
            </a:r>
            <a:r>
              <a:rPr lang="en-US" dirty="0"/>
              <a:t>how you are going to research it.</a:t>
            </a:r>
          </a:p>
        </p:txBody>
      </p:sp>
    </p:spTree>
    <p:extLst>
      <p:ext uri="{BB962C8B-B14F-4D97-AF65-F5344CB8AC3E}">
        <p14:creationId xmlns:p14="http://schemas.microsoft.com/office/powerpoint/2010/main" val="2735650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52400" y="3581400"/>
            <a:ext cx="8697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50000"/>
              </a:spcBef>
            </a:pPr>
            <a:r>
              <a:rPr lang="en-GB" altLang="en-US" sz="1200" dirty="0"/>
              <a:t>Table 2.1</a:t>
            </a:r>
            <a:r>
              <a:rPr lang="en-GB" altLang="en-US" dirty="0"/>
              <a:t>  </a:t>
            </a:r>
            <a:r>
              <a:rPr lang="en-GB" altLang="en-US" sz="1600" i="1" dirty="0"/>
              <a:t>More frequently used techniques for generating and refining research ideas</a:t>
            </a:r>
          </a:p>
        </p:txBody>
      </p:sp>
      <p:graphicFrame>
        <p:nvGraphicFramePr>
          <p:cNvPr id="2" name="Table 1"/>
          <p:cNvGraphicFramePr>
            <a:graphicFrameLocks noGrp="1"/>
          </p:cNvGraphicFramePr>
          <p:nvPr>
            <p:extLst>
              <p:ext uri="{D42A27DB-BD31-4B8C-83A1-F6EECF244321}">
                <p14:modId xmlns:p14="http://schemas.microsoft.com/office/powerpoint/2010/main" val="1587796275"/>
              </p:ext>
            </p:extLst>
          </p:nvPr>
        </p:nvGraphicFramePr>
        <p:xfrm>
          <a:off x="131619" y="457200"/>
          <a:ext cx="8812212" cy="3027907"/>
        </p:xfrm>
        <a:graphic>
          <a:graphicData uri="http://schemas.openxmlformats.org/drawingml/2006/table">
            <a:tbl>
              <a:tblPr firstRow="1" bandRow="1">
                <a:tableStyleId>{5C22544A-7EE6-4342-B048-85BDC9FD1C3A}</a:tableStyleId>
              </a:tblPr>
              <a:tblGrid>
                <a:gridCol w="4114799">
                  <a:extLst>
                    <a:ext uri="{9D8B030D-6E8A-4147-A177-3AD203B41FA5}">
                      <a16:colId xmlns:a16="http://schemas.microsoft.com/office/drawing/2014/main" val="20000"/>
                    </a:ext>
                  </a:extLst>
                </a:gridCol>
                <a:gridCol w="4697413">
                  <a:extLst>
                    <a:ext uri="{9D8B030D-6E8A-4147-A177-3AD203B41FA5}">
                      <a16:colId xmlns:a16="http://schemas.microsoft.com/office/drawing/2014/main" val="20001"/>
                    </a:ext>
                  </a:extLst>
                </a:gridCol>
              </a:tblGrid>
              <a:tr h="448741">
                <a:tc>
                  <a:txBody>
                    <a:bodyPr/>
                    <a:lstStyle/>
                    <a:p>
                      <a:pPr algn="ctr"/>
                      <a:r>
                        <a:rPr lang="en-GB" sz="2400" dirty="0">
                          <a:solidFill>
                            <a:schemeClr val="tx1"/>
                          </a:solidFill>
                        </a:rPr>
                        <a:t>Rational</a:t>
                      </a:r>
                      <a:r>
                        <a:rPr lang="en-GB" sz="2400" baseline="0" dirty="0">
                          <a:solidFill>
                            <a:schemeClr val="tx1"/>
                          </a:solidFill>
                        </a:rPr>
                        <a:t> thinking</a:t>
                      </a:r>
                      <a:endParaRPr lang="en-GB" sz="2400" dirty="0">
                        <a:solidFill>
                          <a:schemeClr val="tx1"/>
                        </a:solidFill>
                      </a:endParaRPr>
                    </a:p>
                  </a:txBody>
                  <a:tcPr marL="87819" marR="87819" marT="43906" marB="4390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GB" sz="2400" dirty="0">
                          <a:solidFill>
                            <a:schemeClr val="tx1"/>
                          </a:solidFill>
                        </a:rPr>
                        <a:t>Creative</a:t>
                      </a:r>
                      <a:r>
                        <a:rPr lang="en-GB" sz="2400" baseline="0" dirty="0">
                          <a:solidFill>
                            <a:schemeClr val="tx1"/>
                          </a:solidFill>
                        </a:rPr>
                        <a:t> thinking</a:t>
                      </a:r>
                      <a:endParaRPr lang="en-GB" sz="2400" dirty="0">
                        <a:solidFill>
                          <a:schemeClr val="tx1"/>
                        </a:solidFill>
                      </a:endParaRPr>
                    </a:p>
                  </a:txBody>
                  <a:tcPr marL="87819" marR="87819" marT="43906" marB="4390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69810">
                <a:tc>
                  <a:txBody>
                    <a:bodyPr/>
                    <a:lstStyle/>
                    <a:p>
                      <a:r>
                        <a:rPr lang="en-GB" sz="1700" dirty="0">
                          <a:solidFill>
                            <a:schemeClr val="tx1"/>
                          </a:solidFill>
                        </a:rPr>
                        <a:t>Examining</a:t>
                      </a:r>
                      <a:r>
                        <a:rPr lang="en-GB" sz="1700" baseline="0" dirty="0">
                          <a:solidFill>
                            <a:schemeClr val="tx1"/>
                          </a:solidFill>
                        </a:rPr>
                        <a:t> your own strengths and interests</a:t>
                      </a:r>
                      <a:endParaRPr lang="en-GB" sz="1700" dirty="0">
                        <a:solidFill>
                          <a:schemeClr val="tx1"/>
                        </a:solidFill>
                      </a:endParaRPr>
                    </a:p>
                  </a:txBody>
                  <a:tcPr marL="87819" marR="87819" marT="43906" marB="43906">
                    <a:lnL w="12700" cap="flat" cmpd="sng" algn="ctr">
                      <a:solidFill>
                        <a:schemeClr val="tx1"/>
                      </a:solidFill>
                      <a:prstDash val="solid"/>
                      <a:round/>
                      <a:headEnd type="none" w="med" len="med"/>
                      <a:tailEnd type="none" w="med" len="med"/>
                    </a:lnL>
                  </a:tcPr>
                </a:tc>
                <a:tc>
                  <a:txBody>
                    <a:bodyPr/>
                    <a:lstStyle/>
                    <a:p>
                      <a:r>
                        <a:rPr lang="en-GB" sz="1700" dirty="0">
                          <a:solidFill>
                            <a:schemeClr val="tx1"/>
                          </a:solidFill>
                        </a:rPr>
                        <a:t>Keeping a notebook</a:t>
                      </a:r>
                      <a:r>
                        <a:rPr lang="en-GB" sz="1700" baseline="0" dirty="0">
                          <a:solidFill>
                            <a:schemeClr val="tx1"/>
                          </a:solidFill>
                        </a:rPr>
                        <a:t> of your ideas</a:t>
                      </a:r>
                      <a:endParaRPr lang="en-GB" sz="1700" dirty="0">
                        <a:solidFill>
                          <a:schemeClr val="tx1"/>
                        </a:solidFill>
                      </a:endParaRPr>
                    </a:p>
                  </a:txBody>
                  <a:tcPr marL="87819" marR="87819" marT="43906" marB="43906">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445043">
                <a:tc>
                  <a:txBody>
                    <a:bodyPr/>
                    <a:lstStyle/>
                    <a:p>
                      <a:r>
                        <a:rPr lang="en-GB" sz="1700" dirty="0">
                          <a:solidFill>
                            <a:schemeClr val="tx1"/>
                          </a:solidFill>
                        </a:rPr>
                        <a:t>Examining staff research interests</a:t>
                      </a:r>
                    </a:p>
                  </a:txBody>
                  <a:tcPr marL="87819" marR="87819" marT="43906" marB="43906">
                    <a:lnL w="12700" cap="flat" cmpd="sng" algn="ctr">
                      <a:solidFill>
                        <a:schemeClr val="tx1"/>
                      </a:solidFill>
                      <a:prstDash val="solid"/>
                      <a:round/>
                      <a:headEnd type="none" w="med" len="med"/>
                      <a:tailEnd type="none" w="med" len="med"/>
                    </a:lnL>
                  </a:tcPr>
                </a:tc>
                <a:tc>
                  <a:txBody>
                    <a:bodyPr/>
                    <a:lstStyle/>
                    <a:p>
                      <a:r>
                        <a:rPr lang="en-GB" sz="1700" dirty="0">
                          <a:solidFill>
                            <a:schemeClr val="tx1"/>
                          </a:solidFill>
                        </a:rPr>
                        <a:t>Exploring personal</a:t>
                      </a:r>
                      <a:r>
                        <a:rPr lang="en-GB" sz="1700" baseline="0" dirty="0">
                          <a:solidFill>
                            <a:schemeClr val="tx1"/>
                          </a:solidFill>
                        </a:rPr>
                        <a:t> preferences using past projects</a:t>
                      </a:r>
                      <a:endParaRPr lang="en-GB" sz="1700" dirty="0">
                        <a:solidFill>
                          <a:schemeClr val="tx1"/>
                        </a:solidFill>
                      </a:endParaRPr>
                    </a:p>
                  </a:txBody>
                  <a:tcPr marL="87819" marR="87819" marT="43906" marB="43906">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68161">
                <a:tc>
                  <a:txBody>
                    <a:bodyPr/>
                    <a:lstStyle/>
                    <a:p>
                      <a:r>
                        <a:rPr lang="en-GB" sz="1700" dirty="0">
                          <a:solidFill>
                            <a:schemeClr val="tx1"/>
                          </a:solidFill>
                        </a:rPr>
                        <a:t>Looking at past project titles</a:t>
                      </a:r>
                    </a:p>
                  </a:txBody>
                  <a:tcPr marL="87819" marR="87819" marT="43906" marB="43906">
                    <a:lnL w="12700" cap="flat" cmpd="sng" algn="ctr">
                      <a:solidFill>
                        <a:schemeClr val="tx1"/>
                      </a:solidFill>
                      <a:prstDash val="solid"/>
                      <a:round/>
                      <a:headEnd type="none" w="med" len="med"/>
                      <a:tailEnd type="none" w="med" len="med"/>
                    </a:lnL>
                  </a:tcPr>
                </a:tc>
                <a:tc>
                  <a:txBody>
                    <a:bodyPr/>
                    <a:lstStyle/>
                    <a:p>
                      <a:r>
                        <a:rPr lang="en-GB" sz="1700" dirty="0">
                          <a:solidFill>
                            <a:schemeClr val="tx1"/>
                          </a:solidFill>
                        </a:rPr>
                        <a:t>Exploring</a:t>
                      </a:r>
                      <a:r>
                        <a:rPr lang="en-GB" sz="1700" baseline="0" dirty="0">
                          <a:solidFill>
                            <a:schemeClr val="tx1"/>
                          </a:solidFill>
                        </a:rPr>
                        <a:t> relevance to business using the literature</a:t>
                      </a:r>
                      <a:endParaRPr lang="en-GB" sz="1700" dirty="0">
                        <a:solidFill>
                          <a:schemeClr val="tx1"/>
                        </a:solidFill>
                      </a:endParaRPr>
                    </a:p>
                  </a:txBody>
                  <a:tcPr marL="87819" marR="87819" marT="43906" marB="43906">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93839">
                <a:tc>
                  <a:txBody>
                    <a:bodyPr/>
                    <a:lstStyle/>
                    <a:p>
                      <a:r>
                        <a:rPr lang="en-GB" sz="1700" dirty="0">
                          <a:solidFill>
                            <a:schemeClr val="tx1"/>
                          </a:solidFill>
                        </a:rPr>
                        <a:t>Discussion</a:t>
                      </a:r>
                    </a:p>
                  </a:txBody>
                  <a:tcPr marL="87819" marR="87819" marT="43906" marB="43906">
                    <a:lnL w="12700" cap="flat" cmpd="sng" algn="ctr">
                      <a:solidFill>
                        <a:schemeClr val="tx1"/>
                      </a:solidFill>
                      <a:prstDash val="solid"/>
                      <a:round/>
                      <a:headEnd type="none" w="med" len="med"/>
                      <a:tailEnd type="none" w="med" len="med"/>
                    </a:lnL>
                  </a:tcPr>
                </a:tc>
                <a:tc>
                  <a:txBody>
                    <a:bodyPr/>
                    <a:lstStyle/>
                    <a:p>
                      <a:r>
                        <a:rPr lang="en-GB" sz="1700" dirty="0">
                          <a:solidFill>
                            <a:schemeClr val="tx1"/>
                          </a:solidFill>
                        </a:rPr>
                        <a:t>Relevance trees</a:t>
                      </a:r>
                    </a:p>
                  </a:txBody>
                  <a:tcPr marL="87819" marR="87819" marT="43906" marB="43906">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448741">
                <a:tc>
                  <a:txBody>
                    <a:bodyPr/>
                    <a:lstStyle/>
                    <a:p>
                      <a:r>
                        <a:rPr lang="en-GB" sz="1700" dirty="0">
                          <a:solidFill>
                            <a:schemeClr val="tx1"/>
                          </a:solidFill>
                        </a:rPr>
                        <a:t>Searching existing literature</a:t>
                      </a:r>
                    </a:p>
                  </a:txBody>
                  <a:tcPr marL="87819" marR="87819" marT="43906" marB="43906">
                    <a:lnL w="12700" cap="flat" cmpd="sng" algn="ctr">
                      <a:solidFill>
                        <a:schemeClr val="tx1"/>
                      </a:solidFill>
                      <a:prstDash val="solid"/>
                      <a:round/>
                      <a:headEnd type="none" w="med" len="med"/>
                      <a:tailEnd type="none" w="med" len="med"/>
                    </a:lnL>
                  </a:tcPr>
                </a:tc>
                <a:tc>
                  <a:txBody>
                    <a:bodyPr/>
                    <a:lstStyle/>
                    <a:p>
                      <a:r>
                        <a:rPr lang="en-GB" sz="1700" dirty="0">
                          <a:solidFill>
                            <a:schemeClr val="tx1"/>
                          </a:solidFill>
                        </a:rPr>
                        <a:t>Brainstorming</a:t>
                      </a:r>
                    </a:p>
                  </a:txBody>
                  <a:tcPr marL="87819" marR="87819" marT="43906" marB="43906">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448741">
                <a:tc>
                  <a:txBody>
                    <a:bodyPr/>
                    <a:lstStyle/>
                    <a:p>
                      <a:r>
                        <a:rPr lang="en-GB" sz="1700" dirty="0">
                          <a:solidFill>
                            <a:schemeClr val="tx1"/>
                          </a:solidFill>
                        </a:rPr>
                        <a:t>Scanning</a:t>
                      </a:r>
                      <a:r>
                        <a:rPr lang="en-GB" sz="1700" baseline="0" dirty="0">
                          <a:solidFill>
                            <a:schemeClr val="tx1"/>
                          </a:solidFill>
                        </a:rPr>
                        <a:t> the media</a:t>
                      </a:r>
                      <a:endParaRPr lang="en-GB" sz="1700" dirty="0">
                        <a:solidFill>
                          <a:schemeClr val="tx1"/>
                        </a:solidFill>
                      </a:endParaRPr>
                    </a:p>
                  </a:txBody>
                  <a:tcPr marL="87819" marR="87819" marT="43906" marB="43906">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GB" sz="1700" dirty="0">
                        <a:solidFill>
                          <a:schemeClr val="tx1"/>
                        </a:solidFill>
                      </a:endParaRPr>
                    </a:p>
                  </a:txBody>
                  <a:tcPr marL="87819" marR="87819" marT="43906" marB="43906">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19458" name="Picture 2" descr="rational thinking creative thinking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5356" y="4286250"/>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82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tr-TR" dirty="0"/>
          </a:p>
        </p:txBody>
      </p:sp>
      <p:sp>
        <p:nvSpPr>
          <p:cNvPr id="3" name="Content Placeholder 2"/>
          <p:cNvSpPr>
            <a:spLocks noGrp="1"/>
          </p:cNvSpPr>
          <p:nvPr>
            <p:ph idx="1"/>
          </p:nvPr>
        </p:nvSpPr>
        <p:spPr>
          <a:xfrm>
            <a:off x="228600" y="1295400"/>
            <a:ext cx="8686800" cy="5181600"/>
          </a:xfrm>
        </p:spPr>
        <p:txBody>
          <a:bodyPr>
            <a:normAutofit/>
          </a:bodyPr>
          <a:lstStyle/>
          <a:p>
            <a:pPr marL="0" indent="0" algn="just">
              <a:buNone/>
            </a:pPr>
            <a:endParaRPr lang="tr-TR" dirty="0"/>
          </a:p>
          <a:p>
            <a:pPr marL="0" indent="0" algn="just">
              <a:buNone/>
            </a:pPr>
            <a:endParaRPr lang="tr-TR" dirty="0"/>
          </a:p>
        </p:txBody>
      </p:sp>
      <p:graphicFrame>
        <p:nvGraphicFramePr>
          <p:cNvPr id="4" name="Table 3"/>
          <p:cNvGraphicFramePr>
            <a:graphicFrameLocks noGrp="1"/>
          </p:cNvGraphicFramePr>
          <p:nvPr>
            <p:extLst>
              <p:ext uri="{D42A27DB-BD31-4B8C-83A1-F6EECF244321}">
                <p14:modId xmlns:p14="http://schemas.microsoft.com/office/powerpoint/2010/main" val="1562515379"/>
              </p:ext>
            </p:extLst>
          </p:nvPr>
        </p:nvGraphicFramePr>
        <p:xfrm>
          <a:off x="228600" y="228600"/>
          <a:ext cx="8534400" cy="630936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4318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WHAT YOU CAN DO WITH RESEARCH</a:t>
                      </a:r>
                      <a:endParaRPr lang="tr-TR" sz="2400" dirty="0"/>
                    </a:p>
                  </a:txBody>
                  <a:tcPr/>
                </a:tc>
                <a:tc hMerge="1">
                  <a:txBody>
                    <a:bodyPr/>
                    <a:lstStyle/>
                    <a:p>
                      <a:endParaRPr lang="tr-TR" dirty="0"/>
                    </a:p>
                  </a:txBody>
                  <a:tcPr/>
                </a:tc>
                <a:extLst>
                  <a:ext uri="{0D108BD9-81ED-4DB2-BD59-A6C34878D82A}">
                    <a16:rowId xmlns:a16="http://schemas.microsoft.com/office/drawing/2014/main" val="10000"/>
                  </a:ext>
                </a:extLst>
              </a:tr>
              <a:tr h="370840">
                <a:tc>
                  <a:txBody>
                    <a:bodyPr/>
                    <a:lstStyle/>
                    <a:p>
                      <a:pPr algn="just"/>
                      <a:r>
                        <a:rPr lang="en-US" sz="1600" b="1" dirty="0" err="1"/>
                        <a:t>Categorise</a:t>
                      </a:r>
                      <a:endParaRPr lang="tr-TR"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a:t>This involves forming a </a:t>
                      </a:r>
                      <a:r>
                        <a:rPr lang="en-US" sz="1600" dirty="0">
                          <a:effectLst>
                            <a:outerShdw blurRad="38100" dist="38100" dir="2700000" algn="tl">
                              <a:srgbClr val="000000">
                                <a:alpha val="43137"/>
                              </a:srgbClr>
                            </a:outerShdw>
                          </a:effectLst>
                        </a:rPr>
                        <a:t>typology </a:t>
                      </a:r>
                      <a:r>
                        <a:rPr lang="en-US" sz="1600" dirty="0"/>
                        <a:t>of objects, events or concepts, i.e. a set of names or ‘boxes’ into which these can be sorted. </a:t>
                      </a:r>
                      <a:endParaRPr lang="tr-TR" sz="1600" dirty="0"/>
                    </a:p>
                  </a:txBody>
                  <a:tcPr/>
                </a:tc>
                <a:extLst>
                  <a:ext uri="{0D108BD9-81ED-4DB2-BD59-A6C34878D82A}">
                    <a16:rowId xmlns:a16="http://schemas.microsoft.com/office/drawing/2014/main" val="10001"/>
                  </a:ext>
                </a:extLst>
              </a:tr>
              <a:tr h="370840">
                <a:tc>
                  <a:txBody>
                    <a:bodyPr/>
                    <a:lstStyle/>
                    <a:p>
                      <a:pPr algn="just"/>
                      <a:r>
                        <a:rPr lang="en-US" sz="1600" b="1" dirty="0"/>
                        <a:t>Describe</a:t>
                      </a:r>
                      <a:endParaRPr lang="tr-TR" sz="1600" dirty="0"/>
                    </a:p>
                  </a:txBody>
                  <a:tcPr/>
                </a:tc>
                <a:tc>
                  <a:txBody>
                    <a:bodyPr/>
                    <a:lstStyle/>
                    <a:p>
                      <a:pPr algn="just"/>
                      <a:r>
                        <a:rPr lang="en-US" sz="1600" dirty="0"/>
                        <a:t>Descriptive research relies on </a:t>
                      </a:r>
                      <a:r>
                        <a:rPr lang="en-US" sz="1600" dirty="0">
                          <a:effectLst>
                            <a:outerShdw blurRad="38100" dist="38100" dir="2700000" algn="tl">
                              <a:srgbClr val="000000">
                                <a:alpha val="43137"/>
                              </a:srgbClr>
                            </a:outerShdw>
                          </a:effectLst>
                        </a:rPr>
                        <a:t>observation </a:t>
                      </a:r>
                      <a:r>
                        <a:rPr lang="en-US" sz="1600" dirty="0"/>
                        <a:t>as a means of collecting data. It attempts to examine situations in order to establish what is the </a:t>
                      </a:r>
                      <a:r>
                        <a:rPr lang="en-US" sz="1600" dirty="0">
                          <a:effectLst>
                            <a:outerShdw blurRad="38100" dist="38100" dir="2700000" algn="tl">
                              <a:srgbClr val="000000">
                                <a:alpha val="43137"/>
                              </a:srgbClr>
                            </a:outerShdw>
                          </a:effectLst>
                        </a:rPr>
                        <a:t>norm</a:t>
                      </a:r>
                      <a:r>
                        <a:rPr lang="en-US" sz="1600" dirty="0"/>
                        <a:t>, i.e. what can be predicted to happen again under the </a:t>
                      </a:r>
                      <a:r>
                        <a:rPr lang="en-US" sz="1600" dirty="0">
                          <a:effectLst>
                            <a:outerShdw blurRad="38100" dist="38100" dir="2700000" algn="tl">
                              <a:srgbClr val="000000">
                                <a:alpha val="43137"/>
                              </a:srgbClr>
                            </a:outerShdw>
                          </a:effectLst>
                        </a:rPr>
                        <a:t>same circumstances</a:t>
                      </a:r>
                      <a:r>
                        <a:rPr lang="tr-TR" sz="1600" dirty="0">
                          <a:effectLst>
                            <a:outerShdw blurRad="38100" dist="38100" dir="2700000" algn="tl">
                              <a:srgbClr val="000000">
                                <a:alpha val="43137"/>
                              </a:srgbClr>
                            </a:outerShdw>
                          </a:effectLst>
                        </a:rPr>
                        <a:t>.</a:t>
                      </a:r>
                    </a:p>
                  </a:txBody>
                  <a:tcPr/>
                </a:tc>
                <a:extLst>
                  <a:ext uri="{0D108BD9-81ED-4DB2-BD59-A6C34878D82A}">
                    <a16:rowId xmlns:a16="http://schemas.microsoft.com/office/drawing/2014/main" val="10002"/>
                  </a:ext>
                </a:extLst>
              </a:tr>
              <a:tr h="370840">
                <a:tc>
                  <a:txBody>
                    <a:bodyPr/>
                    <a:lstStyle/>
                    <a:p>
                      <a:pPr algn="just"/>
                      <a:r>
                        <a:rPr lang="en-US" sz="1600" b="1" dirty="0"/>
                        <a:t>Explain</a:t>
                      </a:r>
                      <a:endParaRPr lang="tr-TR"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a:t>This is a </a:t>
                      </a:r>
                      <a:r>
                        <a:rPr lang="en-US" sz="1600" dirty="0">
                          <a:effectLst>
                            <a:outerShdw blurRad="38100" dist="38100" dir="2700000" algn="tl">
                              <a:srgbClr val="000000">
                                <a:alpha val="43137"/>
                              </a:srgbClr>
                            </a:outerShdw>
                          </a:effectLst>
                        </a:rPr>
                        <a:t>descriptive</a:t>
                      </a:r>
                      <a:r>
                        <a:rPr lang="en-US" sz="1600" dirty="0"/>
                        <a:t> type of research specifically designed to deal with </a:t>
                      </a:r>
                      <a:r>
                        <a:rPr lang="en-US" sz="1600" dirty="0">
                          <a:effectLst>
                            <a:outerShdw blurRad="38100" dist="38100" dir="2700000" algn="tl">
                              <a:srgbClr val="000000">
                                <a:alpha val="43137"/>
                              </a:srgbClr>
                            </a:outerShdw>
                          </a:effectLst>
                        </a:rPr>
                        <a:t>complex issues</a:t>
                      </a:r>
                      <a:r>
                        <a:rPr lang="en-US" sz="1600" dirty="0"/>
                        <a:t>. It aims to in order to make sense of the myriad other elements involved, such as human, political, social, cultural and contextual. </a:t>
                      </a:r>
                      <a:endParaRPr lang="tr-TR" sz="1600" dirty="0"/>
                    </a:p>
                  </a:txBody>
                  <a:tcPr/>
                </a:tc>
                <a:extLst>
                  <a:ext uri="{0D108BD9-81ED-4DB2-BD59-A6C34878D82A}">
                    <a16:rowId xmlns:a16="http://schemas.microsoft.com/office/drawing/2014/main" val="10003"/>
                  </a:ext>
                </a:extLst>
              </a:tr>
              <a:tr h="370840">
                <a:tc>
                  <a:txBody>
                    <a:bodyPr/>
                    <a:lstStyle/>
                    <a:p>
                      <a:pPr algn="just"/>
                      <a:r>
                        <a:rPr lang="en-US" sz="1600" b="1" dirty="0"/>
                        <a:t>Evaluate</a:t>
                      </a:r>
                      <a:endParaRPr lang="tr-TR"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a:t>This involves making </a:t>
                      </a:r>
                      <a:r>
                        <a:rPr lang="en-US" sz="1600" dirty="0" err="1"/>
                        <a:t>j</a:t>
                      </a:r>
                      <a:r>
                        <a:rPr lang="en-US" sz="1600" dirty="0" err="1">
                          <a:effectLst>
                            <a:outerShdw blurRad="38100" dist="38100" dir="2700000" algn="tl">
                              <a:srgbClr val="000000">
                                <a:alpha val="43137"/>
                              </a:srgbClr>
                            </a:outerShdw>
                          </a:effectLst>
                        </a:rPr>
                        <a:t>udgements</a:t>
                      </a:r>
                      <a:r>
                        <a:rPr lang="en-US" sz="1600" dirty="0"/>
                        <a:t> about the </a:t>
                      </a:r>
                      <a:r>
                        <a:rPr lang="en-US" sz="1600" dirty="0">
                          <a:effectLst>
                            <a:outerShdw blurRad="38100" dist="38100" dir="2700000" algn="tl">
                              <a:srgbClr val="000000">
                                <a:alpha val="43137"/>
                              </a:srgbClr>
                            </a:outerShdw>
                          </a:effectLst>
                        </a:rPr>
                        <a:t>quality of objects or events</a:t>
                      </a:r>
                      <a:r>
                        <a:rPr lang="en-US" sz="1600" dirty="0"/>
                        <a:t>. Quality can be measured either in an absolute sense or on a comparative basis. </a:t>
                      </a:r>
                      <a:endParaRPr lang="tr-TR" sz="1600" dirty="0"/>
                    </a:p>
                  </a:txBody>
                  <a:tcPr/>
                </a:tc>
                <a:extLst>
                  <a:ext uri="{0D108BD9-81ED-4DB2-BD59-A6C34878D82A}">
                    <a16:rowId xmlns:a16="http://schemas.microsoft.com/office/drawing/2014/main" val="10004"/>
                  </a:ext>
                </a:extLst>
              </a:tr>
              <a:tr h="370840">
                <a:tc>
                  <a:txBody>
                    <a:bodyPr/>
                    <a:lstStyle/>
                    <a:p>
                      <a:pPr algn="just"/>
                      <a:r>
                        <a:rPr lang="en-US" sz="1600" b="1" dirty="0"/>
                        <a:t>Compare</a:t>
                      </a:r>
                      <a:endParaRPr lang="tr-TR"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a:t>Two or more </a:t>
                      </a:r>
                      <a:r>
                        <a:rPr lang="en-US" sz="1600" dirty="0">
                          <a:effectLst>
                            <a:outerShdw blurRad="38100" dist="38100" dir="2700000" algn="tl">
                              <a:srgbClr val="000000">
                                <a:alpha val="43137"/>
                              </a:srgbClr>
                            </a:outerShdw>
                          </a:effectLst>
                        </a:rPr>
                        <a:t>contrasting cases </a:t>
                      </a:r>
                      <a:r>
                        <a:rPr lang="en-US" sz="1600" dirty="0"/>
                        <a:t>can be examined to highlight differences and similarities between them, leading to a better understanding of phenomena.</a:t>
                      </a:r>
                      <a:endParaRPr lang="tr-TR" sz="1600" dirty="0"/>
                    </a:p>
                  </a:txBody>
                  <a:tcPr/>
                </a:tc>
                <a:extLst>
                  <a:ext uri="{0D108BD9-81ED-4DB2-BD59-A6C34878D82A}">
                    <a16:rowId xmlns:a16="http://schemas.microsoft.com/office/drawing/2014/main" val="10005"/>
                  </a:ext>
                </a:extLst>
              </a:tr>
              <a:tr h="370840">
                <a:tc>
                  <a:txBody>
                    <a:bodyPr/>
                    <a:lstStyle/>
                    <a:p>
                      <a:pPr algn="just"/>
                      <a:r>
                        <a:rPr lang="en-US" sz="1600" b="1" dirty="0"/>
                        <a:t>Correlate</a:t>
                      </a:r>
                      <a:endParaRPr lang="tr-TR"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a:t>The relationships between </a:t>
                      </a:r>
                      <a:r>
                        <a:rPr lang="en-US" sz="1600" dirty="0">
                          <a:effectLst>
                            <a:outerShdw blurRad="38100" dist="38100" dir="2700000" algn="tl">
                              <a:srgbClr val="000000">
                                <a:alpha val="43137"/>
                              </a:srgbClr>
                            </a:outerShdw>
                          </a:effectLst>
                        </a:rPr>
                        <a:t>two phenomena</a:t>
                      </a:r>
                      <a:r>
                        <a:rPr lang="en-US" sz="1600" dirty="0"/>
                        <a:t> are investigated to see whether and how they </a:t>
                      </a:r>
                      <a:r>
                        <a:rPr lang="en-US" sz="1600" dirty="0">
                          <a:effectLst>
                            <a:outerShdw blurRad="38100" dist="38100" dir="2700000" algn="tl">
                              <a:srgbClr val="000000">
                                <a:alpha val="43137"/>
                              </a:srgbClr>
                            </a:outerShdw>
                          </a:effectLst>
                        </a:rPr>
                        <a:t>influence each other</a:t>
                      </a:r>
                      <a:r>
                        <a:rPr lang="tr-TR" sz="1600" dirty="0"/>
                        <a:t>.</a:t>
                      </a:r>
                    </a:p>
                  </a:txBody>
                  <a:tcPr/>
                </a:tc>
                <a:extLst>
                  <a:ext uri="{0D108BD9-81ED-4DB2-BD59-A6C34878D82A}">
                    <a16:rowId xmlns:a16="http://schemas.microsoft.com/office/drawing/2014/main" val="10006"/>
                  </a:ext>
                </a:extLst>
              </a:tr>
              <a:tr h="370840">
                <a:tc>
                  <a:txBody>
                    <a:bodyPr/>
                    <a:lstStyle/>
                    <a:p>
                      <a:pPr algn="just"/>
                      <a:r>
                        <a:rPr lang="en-US" sz="1600" b="1" dirty="0"/>
                        <a:t>Predict</a:t>
                      </a:r>
                      <a:endParaRPr lang="tr-TR"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a:t>Predictions of possible </a:t>
                      </a:r>
                      <a:r>
                        <a:rPr lang="en-US" sz="1600" dirty="0">
                          <a:effectLst>
                            <a:outerShdw blurRad="38100" dist="38100" dir="2700000" algn="tl">
                              <a:srgbClr val="000000">
                                <a:alpha val="43137"/>
                              </a:srgbClr>
                            </a:outerShdw>
                          </a:effectLst>
                        </a:rPr>
                        <a:t>future</a:t>
                      </a:r>
                      <a:r>
                        <a:rPr lang="en-US" sz="1600" dirty="0"/>
                        <a:t> </a:t>
                      </a:r>
                      <a:r>
                        <a:rPr lang="en-US" sz="1600" dirty="0" err="1"/>
                        <a:t>behaviour</a:t>
                      </a:r>
                      <a:r>
                        <a:rPr lang="en-US" sz="1600" dirty="0"/>
                        <a:t> or events are made on the basis that if there has been a strong relationship between two or more characteristics or events in the past, then these should exist in </a:t>
                      </a:r>
                      <a:r>
                        <a:rPr lang="en-US" sz="1600" dirty="0">
                          <a:effectLst>
                            <a:outerShdw blurRad="38100" dist="38100" dir="2700000" algn="tl">
                              <a:srgbClr val="000000">
                                <a:alpha val="43137"/>
                              </a:srgbClr>
                            </a:outerShdw>
                          </a:effectLst>
                        </a:rPr>
                        <a:t>similar circumstances </a:t>
                      </a:r>
                      <a:r>
                        <a:rPr lang="en-US" sz="1600" dirty="0"/>
                        <a:t>in the future, leading to </a:t>
                      </a:r>
                      <a:r>
                        <a:rPr lang="en-US" sz="1600" dirty="0">
                          <a:effectLst>
                            <a:outerShdw blurRad="38100" dist="38100" dir="2700000" algn="tl">
                              <a:srgbClr val="000000">
                                <a:alpha val="43137"/>
                              </a:srgbClr>
                            </a:outerShdw>
                          </a:effectLst>
                        </a:rPr>
                        <a:t>predictable outcomes.</a:t>
                      </a:r>
                      <a:endParaRPr lang="tr-TR" sz="16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7"/>
                  </a:ext>
                </a:extLst>
              </a:tr>
              <a:tr h="370840">
                <a:tc>
                  <a:txBody>
                    <a:bodyPr/>
                    <a:lstStyle/>
                    <a:p>
                      <a:pPr algn="just"/>
                      <a:r>
                        <a:rPr lang="en-US" sz="1600" b="1" dirty="0"/>
                        <a:t>Control</a:t>
                      </a:r>
                      <a:endParaRPr lang="tr-TR"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a:t>Once you understand an event or situation, you may be able to </a:t>
                      </a:r>
                      <a:r>
                        <a:rPr lang="en-US" sz="1600" dirty="0">
                          <a:effectLst>
                            <a:outerShdw blurRad="38100" dist="38100" dir="2700000" algn="tl">
                              <a:srgbClr val="000000">
                                <a:alpha val="43137"/>
                              </a:srgbClr>
                            </a:outerShdw>
                          </a:effectLst>
                        </a:rPr>
                        <a:t>find ways to control it. </a:t>
                      </a:r>
                      <a:r>
                        <a:rPr lang="en-US" sz="1600" dirty="0"/>
                        <a:t>For this you need to know what the cause and effect relationships are and that you are capable of exerting control over the vital ingredients. </a:t>
                      </a:r>
                      <a:endParaRPr lang="tr-TR" sz="16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89940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RESEARCH DESIGNS</a:t>
            </a:r>
          </a:p>
        </p:txBody>
      </p:sp>
      <p:sp>
        <p:nvSpPr>
          <p:cNvPr id="3" name="Content Placeholder 2"/>
          <p:cNvSpPr>
            <a:spLocks noGrp="1"/>
          </p:cNvSpPr>
          <p:nvPr>
            <p:ph idx="1"/>
          </p:nvPr>
        </p:nvSpPr>
        <p:spPr>
          <a:xfrm>
            <a:off x="152400" y="1371600"/>
            <a:ext cx="8763000" cy="4754563"/>
          </a:xfrm>
        </p:spPr>
        <p:txBody>
          <a:bodyPr>
            <a:normAutofit/>
          </a:bodyPr>
          <a:lstStyle/>
          <a:p>
            <a:pPr algn="just"/>
            <a:r>
              <a:rPr lang="en-US" sz="2400" dirty="0"/>
              <a:t>There are numerous types of research design that are appropriate for the different types of research projects. </a:t>
            </a:r>
            <a:endParaRPr lang="tr-TR" sz="2400" dirty="0"/>
          </a:p>
          <a:p>
            <a:pPr algn="just"/>
            <a:r>
              <a:rPr lang="en-US" sz="2400" dirty="0"/>
              <a:t>The choice of which design to apply depends on the nature of the problems posed by the research aims. </a:t>
            </a:r>
            <a:endParaRPr lang="tr-TR" sz="2400" dirty="0"/>
          </a:p>
          <a:p>
            <a:pPr algn="just"/>
            <a:r>
              <a:rPr lang="en-US" sz="2400" dirty="0"/>
              <a:t>Each </a:t>
            </a:r>
            <a:r>
              <a:rPr lang="en-US" sz="2400" b="1" dirty="0"/>
              <a:t>type of research </a:t>
            </a:r>
            <a:r>
              <a:rPr lang="en-US" sz="2400" dirty="0"/>
              <a:t>design has a range of research methods that are commonly used to collect and analyze the type of data that is generated by the investigations. </a:t>
            </a:r>
            <a:endParaRPr lang="tr-TR" sz="2400" dirty="0"/>
          </a:p>
          <a:p>
            <a:pPr algn="just"/>
            <a:endParaRPr lang="tr-TR" sz="2400" dirty="0"/>
          </a:p>
        </p:txBody>
      </p:sp>
      <p:graphicFrame>
        <p:nvGraphicFramePr>
          <p:cNvPr id="4" name="Table 3"/>
          <p:cNvGraphicFramePr>
            <a:graphicFrameLocks noGrp="1"/>
          </p:cNvGraphicFramePr>
          <p:nvPr>
            <p:extLst>
              <p:ext uri="{D42A27DB-BD31-4B8C-83A1-F6EECF244321}">
                <p14:modId xmlns:p14="http://schemas.microsoft.com/office/powerpoint/2010/main" val="2755259307"/>
              </p:ext>
            </p:extLst>
          </p:nvPr>
        </p:nvGraphicFramePr>
        <p:xfrm>
          <a:off x="6705600" y="3931920"/>
          <a:ext cx="2286000" cy="292608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tblGrid>
              <a:tr h="327378">
                <a:tc>
                  <a:txBody>
                    <a:bodyPr/>
                    <a:lstStyle/>
                    <a:p>
                      <a:pPr algn="ctr"/>
                      <a:r>
                        <a:rPr lang="tr-TR" dirty="0"/>
                        <a:t>Types of research</a:t>
                      </a:r>
                      <a:endParaRPr lang="en-US" dirty="0"/>
                    </a:p>
                  </a:txBody>
                  <a:tcPr/>
                </a:tc>
                <a:extLst>
                  <a:ext uri="{0D108BD9-81ED-4DB2-BD59-A6C34878D82A}">
                    <a16:rowId xmlns:a16="http://schemas.microsoft.com/office/drawing/2014/main" val="10000"/>
                  </a:ext>
                </a:extLst>
              </a:tr>
              <a:tr h="327378">
                <a:tc>
                  <a:txBody>
                    <a:bodyPr/>
                    <a:lstStyle/>
                    <a:p>
                      <a:pPr algn="l"/>
                      <a:r>
                        <a:rPr lang="tr-TR" dirty="0"/>
                        <a:t>Historical</a:t>
                      </a:r>
                      <a:endParaRPr lang="en-US" dirty="0"/>
                    </a:p>
                  </a:txBody>
                  <a:tcPr/>
                </a:tc>
                <a:extLst>
                  <a:ext uri="{0D108BD9-81ED-4DB2-BD59-A6C34878D82A}">
                    <a16:rowId xmlns:a16="http://schemas.microsoft.com/office/drawing/2014/main" val="10001"/>
                  </a:ext>
                </a:extLst>
              </a:tr>
              <a:tr h="327378">
                <a:tc>
                  <a:txBody>
                    <a:bodyPr/>
                    <a:lstStyle/>
                    <a:p>
                      <a:pPr algn="l"/>
                      <a:r>
                        <a:rPr lang="tr-TR" dirty="0"/>
                        <a:t>Descriptive</a:t>
                      </a:r>
                      <a:endParaRPr lang="en-US" dirty="0"/>
                    </a:p>
                  </a:txBody>
                  <a:tcPr/>
                </a:tc>
                <a:extLst>
                  <a:ext uri="{0D108BD9-81ED-4DB2-BD59-A6C34878D82A}">
                    <a16:rowId xmlns:a16="http://schemas.microsoft.com/office/drawing/2014/main" val="10002"/>
                  </a:ext>
                </a:extLst>
              </a:tr>
              <a:tr h="327378">
                <a:tc>
                  <a:txBody>
                    <a:bodyPr/>
                    <a:lstStyle/>
                    <a:p>
                      <a:pPr algn="l"/>
                      <a:r>
                        <a:rPr lang="tr-TR" dirty="0"/>
                        <a:t>Correlation</a:t>
                      </a:r>
                      <a:endParaRPr lang="en-US" dirty="0"/>
                    </a:p>
                  </a:txBody>
                  <a:tcPr/>
                </a:tc>
                <a:extLst>
                  <a:ext uri="{0D108BD9-81ED-4DB2-BD59-A6C34878D82A}">
                    <a16:rowId xmlns:a16="http://schemas.microsoft.com/office/drawing/2014/main" val="10003"/>
                  </a:ext>
                </a:extLst>
              </a:tr>
              <a:tr h="327378">
                <a:tc>
                  <a:txBody>
                    <a:bodyPr/>
                    <a:lstStyle/>
                    <a:p>
                      <a:pPr algn="l"/>
                      <a:r>
                        <a:rPr lang="tr-TR" dirty="0"/>
                        <a:t>Comparative</a:t>
                      </a:r>
                      <a:endParaRPr lang="en-US" dirty="0"/>
                    </a:p>
                  </a:txBody>
                  <a:tcPr/>
                </a:tc>
                <a:extLst>
                  <a:ext uri="{0D108BD9-81ED-4DB2-BD59-A6C34878D82A}">
                    <a16:rowId xmlns:a16="http://schemas.microsoft.com/office/drawing/2014/main" val="10004"/>
                  </a:ext>
                </a:extLst>
              </a:tr>
              <a:tr h="327378">
                <a:tc>
                  <a:txBody>
                    <a:bodyPr/>
                    <a:lstStyle/>
                    <a:p>
                      <a:pPr algn="l"/>
                      <a:r>
                        <a:rPr lang="tr-TR" dirty="0"/>
                        <a:t>Experiemental</a:t>
                      </a:r>
                      <a:endParaRPr lang="en-US" dirty="0"/>
                    </a:p>
                  </a:txBody>
                  <a:tcPr/>
                </a:tc>
                <a:extLst>
                  <a:ext uri="{0D108BD9-81ED-4DB2-BD59-A6C34878D82A}">
                    <a16:rowId xmlns:a16="http://schemas.microsoft.com/office/drawing/2014/main" val="10005"/>
                  </a:ext>
                </a:extLst>
              </a:tr>
              <a:tr h="327378">
                <a:tc>
                  <a:txBody>
                    <a:bodyPr/>
                    <a:lstStyle/>
                    <a:p>
                      <a:pPr algn="l"/>
                      <a:r>
                        <a:rPr lang="tr-TR" dirty="0"/>
                        <a:t>Ethnological</a:t>
                      </a:r>
                    </a:p>
                  </a:txBody>
                  <a:tcPr/>
                </a:tc>
                <a:extLst>
                  <a:ext uri="{0D108BD9-81ED-4DB2-BD59-A6C34878D82A}">
                    <a16:rowId xmlns:a16="http://schemas.microsoft.com/office/drawing/2014/main" val="10006"/>
                  </a:ext>
                </a:extLst>
              </a:tr>
              <a:tr h="327378">
                <a:tc>
                  <a:txBody>
                    <a:bodyPr/>
                    <a:lstStyle/>
                    <a:p>
                      <a:pPr algn="l"/>
                      <a:r>
                        <a:rPr lang="tr-TR" dirty="0"/>
                        <a:t>Cultural</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93161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1"/>
            <a:ext cx="8229600" cy="2906980"/>
          </a:xfrm>
        </p:spPr>
        <p:txBody>
          <a:bodyPr>
            <a:normAutofit/>
          </a:bodyPr>
          <a:lstStyle/>
          <a:p>
            <a:pPr marL="0" indent="0" algn="ctr">
              <a:buNone/>
            </a:pPr>
            <a:r>
              <a:rPr lang="en-US" u="sng" dirty="0">
                <a:effectLst>
                  <a:outerShdw blurRad="38100" dist="38100" dir="2700000" algn="tl">
                    <a:srgbClr val="000000">
                      <a:alpha val="43137"/>
                    </a:srgbClr>
                  </a:outerShdw>
                </a:effectLst>
              </a:rPr>
              <a:t>HISTORICAL</a:t>
            </a:r>
          </a:p>
          <a:p>
            <a:pPr marL="0" indent="0" algn="just">
              <a:buNone/>
            </a:pPr>
            <a:r>
              <a:rPr lang="en-US" sz="2800" dirty="0"/>
              <a:t>This aims at a systematic and objective evaluation and synthesis of evidence in order to establish facts and draw conclusions about past events. </a:t>
            </a:r>
            <a:endParaRPr lang="tr-TR" sz="2800" dirty="0"/>
          </a:p>
          <a:p>
            <a:pPr marL="0" indent="0" algn="just">
              <a:buNone/>
            </a:pPr>
            <a:endParaRPr lang="tr-TR" dirty="0"/>
          </a:p>
        </p:txBody>
      </p:sp>
      <p:pic>
        <p:nvPicPr>
          <p:cNvPr id="3074" name="Picture 2" descr="historical research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6971" y="2573423"/>
            <a:ext cx="4343400" cy="31974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9771" y="2971800"/>
            <a:ext cx="4038600" cy="1384995"/>
          </a:xfrm>
          <a:prstGeom prst="rect">
            <a:avLst/>
          </a:prstGeom>
          <a:noFill/>
        </p:spPr>
        <p:txBody>
          <a:bodyPr wrap="square" rtlCol="0">
            <a:spAutoFit/>
          </a:bodyPr>
          <a:lstStyle/>
          <a:p>
            <a:pPr algn="just"/>
            <a:r>
              <a:rPr lang="en-US" sz="2800" dirty="0"/>
              <a:t>It uses primary historical data and  documentary sources of the past</a:t>
            </a:r>
            <a:endParaRPr lang="tr-TR" sz="2800" dirty="0"/>
          </a:p>
        </p:txBody>
      </p:sp>
    </p:spTree>
    <p:extLst>
      <p:ext uri="{BB962C8B-B14F-4D97-AF65-F5344CB8AC3E}">
        <p14:creationId xmlns:p14="http://schemas.microsoft.com/office/powerpoint/2010/main" val="1967500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229600" cy="5562600"/>
          </a:xfrm>
        </p:spPr>
        <p:txBody>
          <a:bodyPr>
            <a:normAutofit fontScale="92500" lnSpcReduction="10000"/>
          </a:bodyPr>
          <a:lstStyle/>
          <a:p>
            <a:pPr marL="0" indent="0" algn="ctr">
              <a:buNone/>
            </a:pPr>
            <a:r>
              <a:rPr lang="en-US" u="sng" dirty="0">
                <a:effectLst>
                  <a:outerShdw blurRad="38100" dist="38100" dir="2700000" algn="tl">
                    <a:srgbClr val="000000">
                      <a:alpha val="43137"/>
                    </a:srgbClr>
                  </a:outerShdw>
                </a:effectLst>
              </a:rPr>
              <a:t>DESCRIPTIVE</a:t>
            </a:r>
            <a:endParaRPr lang="tr-TR" u="sng" dirty="0">
              <a:effectLst>
                <a:outerShdw blurRad="38100" dist="38100" dir="2700000" algn="tl">
                  <a:srgbClr val="000000">
                    <a:alpha val="43137"/>
                  </a:srgbClr>
                </a:outerShdw>
              </a:effectLst>
            </a:endParaRPr>
          </a:p>
          <a:p>
            <a:pPr marL="0" indent="0" algn="ctr">
              <a:buNone/>
            </a:pPr>
            <a:endParaRPr lang="en-US" u="sng" dirty="0">
              <a:effectLst>
                <a:outerShdw blurRad="38100" dist="38100" dir="2700000" algn="tl">
                  <a:srgbClr val="000000">
                    <a:alpha val="43137"/>
                  </a:srgbClr>
                </a:outerShdw>
              </a:effectLst>
            </a:endParaRPr>
          </a:p>
          <a:p>
            <a:pPr algn="just"/>
            <a:r>
              <a:rPr lang="en-US" dirty="0"/>
              <a:t>This design relies on observation as a means of collecting data.  ‘Observation’ can take many forms. </a:t>
            </a:r>
            <a:endParaRPr lang="tr-TR" dirty="0"/>
          </a:p>
          <a:p>
            <a:pPr algn="just"/>
            <a:r>
              <a:rPr lang="en-US" dirty="0"/>
              <a:t>Depending on the type of information sought, people can be interviewed, questionnaires distributed, visual records made, even sounds and smells recorded. </a:t>
            </a:r>
            <a:endParaRPr lang="tr-TR" dirty="0"/>
          </a:p>
          <a:p>
            <a:pPr algn="just"/>
            <a:r>
              <a:rPr lang="en-US" dirty="0"/>
              <a:t>Important is that the observations are written down or recorded in some way, in order that they can be subsequently </a:t>
            </a:r>
            <a:r>
              <a:rPr lang="en-US" dirty="0" err="1"/>
              <a:t>analysed</a:t>
            </a:r>
            <a:r>
              <a:rPr lang="en-US" dirty="0"/>
              <a:t>. </a:t>
            </a:r>
            <a:endParaRPr lang="tr-TR" dirty="0"/>
          </a:p>
        </p:txBody>
      </p:sp>
    </p:spTree>
    <p:extLst>
      <p:ext uri="{BB962C8B-B14F-4D97-AF65-F5344CB8AC3E}">
        <p14:creationId xmlns:p14="http://schemas.microsoft.com/office/powerpoint/2010/main" val="3414876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lgn="ctr">
              <a:buNone/>
            </a:pPr>
            <a:r>
              <a:rPr lang="en-US" u="sng" dirty="0">
                <a:effectLst>
                  <a:outerShdw blurRad="38100" dist="38100" dir="2700000" algn="tl">
                    <a:srgbClr val="000000">
                      <a:alpha val="43137"/>
                    </a:srgbClr>
                  </a:outerShdw>
                </a:effectLst>
              </a:rPr>
              <a:t>COMPARATIVE</a:t>
            </a:r>
          </a:p>
          <a:p>
            <a:pPr algn="just"/>
            <a:r>
              <a:rPr lang="en-US" dirty="0"/>
              <a:t>This design is used to compare past and present or different parallel situations, particularly when the researcher has no control over events. It can look at situations at different scales, macro (international, national) or micro (community, individual)</a:t>
            </a:r>
            <a:endParaRPr lang="tr-TR" dirty="0"/>
          </a:p>
        </p:txBody>
      </p:sp>
      <p:pic>
        <p:nvPicPr>
          <p:cNvPr id="5122" name="Picture 2" descr="comparative research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164" y="3969031"/>
            <a:ext cx="3844636" cy="288897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373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lgn="ctr">
              <a:buNone/>
            </a:pPr>
            <a:r>
              <a:rPr lang="en-US" u="sng" dirty="0">
                <a:effectLst>
                  <a:outerShdw blurRad="38100" dist="38100" dir="2700000" algn="tl">
                    <a:srgbClr val="000000">
                      <a:alpha val="43137"/>
                    </a:srgbClr>
                  </a:outerShdw>
                </a:effectLst>
              </a:rPr>
              <a:t>EXPERIMENTAL</a:t>
            </a:r>
          </a:p>
          <a:p>
            <a:pPr algn="just"/>
            <a:r>
              <a:rPr lang="en-US" sz="2800" dirty="0"/>
              <a:t>Experimental research attempts to isolate and control every relevant condition which determines the events investigated and then observes the effects when the conditions are manipulated. </a:t>
            </a:r>
            <a:endParaRPr lang="tr-TR" sz="2800" dirty="0"/>
          </a:p>
          <a:p>
            <a:pPr algn="just"/>
            <a:r>
              <a:rPr lang="tr-TR" sz="2800" dirty="0"/>
              <a:t>T</a:t>
            </a:r>
            <a:r>
              <a:rPr lang="en-US" sz="2800" dirty="0"/>
              <a:t>hey usually</a:t>
            </a:r>
            <a:r>
              <a:rPr lang="tr-TR" sz="2800" dirty="0"/>
              <a:t> </a:t>
            </a:r>
            <a:r>
              <a:rPr lang="en-US" sz="2800" dirty="0"/>
              <a:t>require a hypothesis (prediction) to be formulated first in order to determine what variables are to be tested and how they can be controlled and measured</a:t>
            </a:r>
            <a:r>
              <a:rPr lang="en-US" dirty="0"/>
              <a:t>. </a:t>
            </a: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345998"/>
            <a:ext cx="3048000" cy="2283058"/>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40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Term Projects (2)</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38495087"/>
              </p:ext>
            </p:extLst>
          </p:nvPr>
        </p:nvGraphicFramePr>
        <p:xfrm>
          <a:off x="533400" y="1447800"/>
          <a:ext cx="7924802" cy="5161386"/>
        </p:xfrm>
        <a:graphic>
          <a:graphicData uri="http://schemas.openxmlformats.org/drawingml/2006/table">
            <a:tbl>
              <a:tblPr firstRow="1" firstCol="1" lastRow="1" lastCol="1" bandRow="1" bandCol="1"/>
              <a:tblGrid>
                <a:gridCol w="2376340">
                  <a:extLst>
                    <a:ext uri="{9D8B030D-6E8A-4147-A177-3AD203B41FA5}">
                      <a16:colId xmlns:a16="http://schemas.microsoft.com/office/drawing/2014/main" val="20000"/>
                    </a:ext>
                  </a:extLst>
                </a:gridCol>
                <a:gridCol w="108549">
                  <a:extLst>
                    <a:ext uri="{9D8B030D-6E8A-4147-A177-3AD203B41FA5}">
                      <a16:colId xmlns:a16="http://schemas.microsoft.com/office/drawing/2014/main" val="20001"/>
                    </a:ext>
                  </a:extLst>
                </a:gridCol>
                <a:gridCol w="1603296">
                  <a:extLst>
                    <a:ext uri="{9D8B030D-6E8A-4147-A177-3AD203B41FA5}">
                      <a16:colId xmlns:a16="http://schemas.microsoft.com/office/drawing/2014/main" val="20002"/>
                    </a:ext>
                  </a:extLst>
                </a:gridCol>
                <a:gridCol w="1351728">
                  <a:extLst>
                    <a:ext uri="{9D8B030D-6E8A-4147-A177-3AD203B41FA5}">
                      <a16:colId xmlns:a16="http://schemas.microsoft.com/office/drawing/2014/main" val="20003"/>
                    </a:ext>
                  </a:extLst>
                </a:gridCol>
                <a:gridCol w="108549">
                  <a:extLst>
                    <a:ext uri="{9D8B030D-6E8A-4147-A177-3AD203B41FA5}">
                      <a16:colId xmlns:a16="http://schemas.microsoft.com/office/drawing/2014/main" val="20004"/>
                    </a:ext>
                  </a:extLst>
                </a:gridCol>
                <a:gridCol w="2376340">
                  <a:extLst>
                    <a:ext uri="{9D8B030D-6E8A-4147-A177-3AD203B41FA5}">
                      <a16:colId xmlns:a16="http://schemas.microsoft.com/office/drawing/2014/main" val="20005"/>
                    </a:ext>
                  </a:extLst>
                </a:gridCol>
              </a:tblGrid>
              <a:tr h="209939">
                <a:tc gridSpan="6">
                  <a:txBody>
                    <a:bodyPr/>
                    <a:lstStyle/>
                    <a:p>
                      <a:pPr algn="ctr">
                        <a:spcAft>
                          <a:spcPts val="0"/>
                        </a:spcAft>
                      </a:pPr>
                      <a:r>
                        <a:rPr lang="tr-TR" sz="1050" b="1" dirty="0">
                          <a:effectLst/>
                          <a:latin typeface="Arial"/>
                          <a:ea typeface="Times New Roman"/>
                        </a:rPr>
                        <a:t>ASSESSMENT METHODS</a:t>
                      </a:r>
                      <a:endParaRPr lang="en-US" sz="1400" dirty="0">
                        <a:effectLst/>
                        <a:latin typeface="Times New Roman"/>
                        <a:ea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9939">
                <a:tc>
                  <a:txBody>
                    <a:bodyPr/>
                    <a:lstStyle/>
                    <a:p>
                      <a:pPr algn="ctr">
                        <a:spcAft>
                          <a:spcPts val="0"/>
                        </a:spcAft>
                      </a:pPr>
                      <a:r>
                        <a:rPr lang="tr-TR" sz="1050" b="1">
                          <a:effectLst/>
                          <a:latin typeface="Arial"/>
                          <a:ea typeface="Times New Roman"/>
                        </a:rPr>
                        <a:t>Activities</a:t>
                      </a:r>
                      <a:endParaRPr lang="en-US" sz="140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b="1">
                          <a:effectLst/>
                          <a:latin typeface="Arial"/>
                          <a:ea typeface="Times New Roman"/>
                        </a:rPr>
                        <a:t>Number</a:t>
                      </a:r>
                      <a:endParaRPr lang="en-US" sz="140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050" b="1">
                          <a:effectLst/>
                          <a:latin typeface="Arial"/>
                          <a:ea typeface="Times New Roman"/>
                        </a:rPr>
                        <a:t>Effect</a:t>
                      </a:r>
                      <a:endParaRPr lang="en-US" sz="140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b="1" dirty="0" err="1">
                          <a:effectLst/>
                          <a:latin typeface="Arial"/>
                          <a:ea typeface="Times New Roman"/>
                        </a:rPr>
                        <a:t>Notes</a:t>
                      </a:r>
                      <a:endParaRPr lang="en-US" sz="14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extLst>
                  <a:ext uri="{0D108BD9-81ED-4DB2-BD59-A6C34878D82A}">
                    <a16:rowId xmlns:a16="http://schemas.microsoft.com/office/drawing/2014/main" val="10001"/>
                  </a:ext>
                </a:extLst>
              </a:tr>
              <a:tr h="209939">
                <a:tc>
                  <a:txBody>
                    <a:bodyPr/>
                    <a:lstStyle/>
                    <a:p>
                      <a:pPr>
                        <a:spcAft>
                          <a:spcPts val="0"/>
                        </a:spcAft>
                      </a:pPr>
                      <a:r>
                        <a:rPr lang="tr-TR" sz="1800" dirty="0" err="1">
                          <a:effectLst/>
                          <a:latin typeface="Times New Roman"/>
                          <a:ea typeface="Times New Roman"/>
                        </a:rPr>
                        <a:t>Homeworks</a:t>
                      </a:r>
                      <a:endParaRPr lang="en-US" sz="18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gridSpan="2">
                  <a:txBody>
                    <a:bodyPr/>
                    <a:lstStyle/>
                    <a:p>
                      <a:pPr algn="ctr">
                        <a:spcAft>
                          <a:spcPts val="0"/>
                        </a:spcAft>
                      </a:pPr>
                      <a:r>
                        <a:rPr lang="tr-TR" sz="1800" dirty="0">
                          <a:effectLst/>
                          <a:latin typeface="Times New Roman"/>
                          <a:ea typeface="Times New Roman"/>
                        </a:rPr>
                        <a:t>2-3</a:t>
                      </a:r>
                      <a:endParaRPr lang="en-US" sz="18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800" dirty="0">
                          <a:effectLst/>
                          <a:latin typeface="Times New Roman"/>
                          <a:ea typeface="Times New Roman"/>
                        </a:rPr>
                        <a:t>15%</a:t>
                      </a:r>
                      <a:endParaRPr lang="en-US" sz="18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gridSpan="2">
                  <a:txBody>
                    <a:bodyPr/>
                    <a:lstStyle/>
                    <a:p>
                      <a:pPr algn="ctr">
                        <a:spcAft>
                          <a:spcPts val="0"/>
                        </a:spcAft>
                      </a:pPr>
                      <a:endParaRPr lang="en-US" sz="14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000912"/>
                  </a:ext>
                </a:extLst>
              </a:tr>
              <a:tr h="209939">
                <a:tc>
                  <a:txBody>
                    <a:bodyPr/>
                    <a:lstStyle/>
                    <a:p>
                      <a:pPr>
                        <a:spcAft>
                          <a:spcPts val="0"/>
                        </a:spcAft>
                      </a:pPr>
                      <a:r>
                        <a:rPr lang="tr-TR" sz="2000" b="1" dirty="0">
                          <a:effectLst/>
                          <a:latin typeface="Arial"/>
                          <a:ea typeface="Times New Roman"/>
                        </a:rPr>
                        <a:t>Midterm Exam</a:t>
                      </a:r>
                      <a:endParaRPr lang="en-US" sz="32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gridSpan="2">
                  <a:txBody>
                    <a:bodyPr/>
                    <a:lstStyle/>
                    <a:p>
                      <a:pPr algn="ctr">
                        <a:spcAft>
                          <a:spcPts val="0"/>
                        </a:spcAft>
                      </a:pPr>
                      <a:r>
                        <a:rPr lang="tr-TR" sz="2000" dirty="0">
                          <a:effectLst/>
                          <a:latin typeface="Arial"/>
                          <a:ea typeface="Times New Roman"/>
                        </a:rPr>
                        <a:t>1</a:t>
                      </a:r>
                      <a:endParaRPr lang="en-US" sz="32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2000" dirty="0">
                          <a:effectLst/>
                          <a:latin typeface="Arial"/>
                          <a:ea typeface="Times New Roman"/>
                        </a:rPr>
                        <a:t>35%</a:t>
                      </a:r>
                      <a:endParaRPr lang="en-US" sz="32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gridSpan="2">
                  <a:txBody>
                    <a:bodyPr/>
                    <a:lstStyle/>
                    <a:p>
                      <a:pPr algn="ctr">
                        <a:spcAft>
                          <a:spcPts val="0"/>
                        </a:spcAft>
                      </a:pPr>
                      <a:r>
                        <a:rPr lang="tr-TR" sz="1050" b="1">
                          <a:effectLst/>
                          <a:latin typeface="Arial"/>
                          <a:ea typeface="Times New Roman"/>
                        </a:rPr>
                        <a:t> </a:t>
                      </a:r>
                      <a:endParaRPr lang="en-US" sz="140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r h="755779">
                <a:tc>
                  <a:txBody>
                    <a:bodyPr/>
                    <a:lstStyle/>
                    <a:p>
                      <a:pPr>
                        <a:spcAft>
                          <a:spcPts val="0"/>
                        </a:spcAft>
                      </a:pPr>
                      <a:r>
                        <a:rPr lang="tr-TR" sz="2000" b="1" dirty="0">
                          <a:effectLst/>
                          <a:latin typeface="Arial"/>
                          <a:ea typeface="Times New Roman"/>
                        </a:rPr>
                        <a:t>Project &amp; presentation</a:t>
                      </a:r>
                      <a:endParaRPr lang="en-US" sz="20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2000" dirty="0">
                          <a:effectLst/>
                          <a:latin typeface="Arial"/>
                          <a:ea typeface="Times New Roman"/>
                        </a:rPr>
                        <a:t>1</a:t>
                      </a:r>
                      <a:endParaRPr lang="en-US" sz="20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2000" dirty="0">
                          <a:effectLst/>
                          <a:latin typeface="Arial"/>
                          <a:ea typeface="Times New Roman"/>
                        </a:rPr>
                        <a:t>50%</a:t>
                      </a:r>
                      <a:endParaRPr lang="en-US" sz="20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2000" b="1" dirty="0">
                          <a:effectLst/>
                          <a:latin typeface="Arial"/>
                          <a:ea typeface="Times New Roman"/>
                        </a:rPr>
                        <a:t>1 Project will be assigned</a:t>
                      </a:r>
                      <a:endParaRPr lang="en-US" sz="20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extLst>
                  <a:ext uri="{0D108BD9-81ED-4DB2-BD59-A6C34878D82A}">
                    <a16:rowId xmlns:a16="http://schemas.microsoft.com/office/drawing/2014/main" val="10003"/>
                  </a:ext>
                </a:extLst>
              </a:tr>
              <a:tr h="209939">
                <a:tc>
                  <a:txBody>
                    <a:bodyPr/>
                    <a:lstStyle/>
                    <a:p>
                      <a:pPr>
                        <a:spcAft>
                          <a:spcPts val="0"/>
                        </a:spcAft>
                      </a:pPr>
                      <a:r>
                        <a:rPr lang="tr-TR" sz="1800" b="1" i="1" dirty="0">
                          <a:effectLst/>
                          <a:latin typeface="Arial"/>
                          <a:ea typeface="Times New Roman"/>
                        </a:rPr>
                        <a:t>Effect of The Activities</a:t>
                      </a:r>
                      <a:endParaRPr lang="en-US" sz="28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800" dirty="0">
                          <a:effectLst/>
                          <a:latin typeface="Arial"/>
                          <a:ea typeface="Times New Roman"/>
                        </a:rPr>
                        <a:t> </a:t>
                      </a:r>
                      <a:endParaRPr lang="en-US" sz="28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800" dirty="0">
                          <a:effectLst/>
                          <a:latin typeface="Arial"/>
                          <a:ea typeface="Times New Roman"/>
                        </a:rPr>
                        <a:t>50%</a:t>
                      </a:r>
                      <a:endParaRPr lang="en-US" sz="28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200" b="1" dirty="0">
                          <a:effectLst/>
                          <a:latin typeface="Arial"/>
                          <a:ea typeface="Times New Roman"/>
                        </a:rPr>
                        <a:t> </a:t>
                      </a:r>
                      <a:endParaRPr lang="en-US" sz="18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extLst>
                  <a:ext uri="{0D108BD9-81ED-4DB2-BD59-A6C34878D82A}">
                    <a16:rowId xmlns:a16="http://schemas.microsoft.com/office/drawing/2014/main" val="10004"/>
                  </a:ext>
                </a:extLst>
              </a:tr>
              <a:tr h="209939">
                <a:tc>
                  <a:txBody>
                    <a:bodyPr/>
                    <a:lstStyle/>
                    <a:p>
                      <a:pPr>
                        <a:spcAft>
                          <a:spcPts val="0"/>
                        </a:spcAft>
                      </a:pPr>
                      <a:r>
                        <a:rPr lang="tr-TR" sz="1800" b="1" i="1" dirty="0">
                          <a:effectLst/>
                          <a:latin typeface="Arial"/>
                          <a:ea typeface="Times New Roman"/>
                        </a:rPr>
                        <a:t>Effect of The Final Exam</a:t>
                      </a:r>
                      <a:endParaRPr lang="en-US" sz="28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gridSpan="2">
                  <a:txBody>
                    <a:bodyPr/>
                    <a:lstStyle/>
                    <a:p>
                      <a:pPr algn="ctr">
                        <a:spcAft>
                          <a:spcPts val="0"/>
                        </a:spcAft>
                      </a:pPr>
                      <a:r>
                        <a:rPr lang="tr-TR" sz="1800" dirty="0">
                          <a:effectLst/>
                          <a:latin typeface="Arial"/>
                          <a:ea typeface="Times New Roman"/>
                        </a:rPr>
                        <a:t>1</a:t>
                      </a:r>
                      <a:endParaRPr lang="en-US" sz="28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800" dirty="0">
                          <a:effectLst/>
                          <a:latin typeface="Arial"/>
                          <a:ea typeface="Times New Roman"/>
                        </a:rPr>
                        <a:t>50%</a:t>
                      </a:r>
                      <a:endParaRPr lang="en-US" sz="28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gridSpan="2">
                  <a:txBody>
                    <a:bodyPr/>
                    <a:lstStyle/>
                    <a:p>
                      <a:pPr algn="ctr">
                        <a:spcAft>
                          <a:spcPts val="0"/>
                        </a:spcAft>
                      </a:pPr>
                      <a:r>
                        <a:rPr lang="tr-TR" sz="1200" b="1" dirty="0">
                          <a:effectLst/>
                          <a:latin typeface="Arial"/>
                          <a:ea typeface="Times New Roman"/>
                        </a:rPr>
                        <a:t> </a:t>
                      </a:r>
                      <a:endParaRPr lang="en-US" sz="18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r h="209939">
                <a:tc gridSpan="6">
                  <a:txBody>
                    <a:bodyPr/>
                    <a:lstStyle/>
                    <a:p>
                      <a:pPr algn="ctr">
                        <a:spcAft>
                          <a:spcPts val="0"/>
                        </a:spcAft>
                      </a:pPr>
                      <a:r>
                        <a:rPr lang="tr-TR" sz="1050" b="1" dirty="0">
                          <a:effectLst/>
                          <a:latin typeface="Arial"/>
                          <a:ea typeface="Times New Roman"/>
                        </a:rPr>
                        <a:t>ECTS TABLE</a:t>
                      </a:r>
                      <a:endParaRPr lang="en-US" sz="14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09939">
                <a:tc gridSpan="2">
                  <a:txBody>
                    <a:bodyPr/>
                    <a:lstStyle/>
                    <a:p>
                      <a:pPr>
                        <a:spcAft>
                          <a:spcPts val="0"/>
                        </a:spcAft>
                      </a:pPr>
                      <a:r>
                        <a:rPr lang="tr-TR" sz="1050" b="1" dirty="0">
                          <a:effectLst/>
                          <a:latin typeface="Arial"/>
                          <a:ea typeface="Times New Roman"/>
                        </a:rPr>
                        <a:t>Contents</a:t>
                      </a:r>
                      <a:endParaRPr lang="en-US" sz="14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b="1">
                          <a:effectLst/>
                          <a:latin typeface="Arial"/>
                          <a:ea typeface="Times New Roman"/>
                        </a:rPr>
                        <a:t>Number</a:t>
                      </a:r>
                      <a:endParaRPr lang="en-US" sz="140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b="1" dirty="0">
                          <a:effectLst/>
                          <a:latin typeface="Arial"/>
                          <a:ea typeface="Times New Roman"/>
                        </a:rPr>
                        <a:t>Hours</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b="1">
                          <a:effectLst/>
                          <a:latin typeface="Arial"/>
                          <a:ea typeface="Times New Roman"/>
                        </a:rPr>
                        <a:t>Total</a:t>
                      </a:r>
                      <a:endParaRPr lang="en-US" sz="140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10007"/>
                  </a:ext>
                </a:extLst>
              </a:tr>
              <a:tr h="209939">
                <a:tc gridSpan="2">
                  <a:txBody>
                    <a:bodyPr/>
                    <a:lstStyle/>
                    <a:p>
                      <a:pPr>
                        <a:spcAft>
                          <a:spcPts val="0"/>
                        </a:spcAft>
                      </a:pPr>
                      <a:r>
                        <a:rPr lang="tr-TR" sz="1050" b="1" dirty="0">
                          <a:effectLst/>
                          <a:latin typeface="Arial"/>
                          <a:ea typeface="Times New Roman"/>
                        </a:rPr>
                        <a:t>Hours in Classroom </a:t>
                      </a:r>
                      <a:endParaRPr lang="en-US" sz="14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050">
                          <a:effectLst/>
                          <a:latin typeface="Arial"/>
                          <a:ea typeface="Times New Roman"/>
                        </a:rPr>
                        <a:t>14</a:t>
                      </a:r>
                      <a:endParaRPr lang="en-US" sz="140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dirty="0">
                          <a:effectLst/>
                          <a:latin typeface="Arial"/>
                          <a:ea typeface="Times New Roman"/>
                        </a:rPr>
                        <a:t>3</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050">
                          <a:effectLst/>
                          <a:latin typeface="Arial"/>
                          <a:ea typeface="Times New Roman"/>
                        </a:rPr>
                        <a:t>42</a:t>
                      </a:r>
                      <a:endParaRPr lang="en-US" sz="140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extLst>
                  <a:ext uri="{0D108BD9-81ED-4DB2-BD59-A6C34878D82A}">
                    <a16:rowId xmlns:a16="http://schemas.microsoft.com/office/drawing/2014/main" val="10008"/>
                  </a:ext>
                </a:extLst>
              </a:tr>
              <a:tr h="209939">
                <a:tc gridSpan="2">
                  <a:txBody>
                    <a:bodyPr/>
                    <a:lstStyle/>
                    <a:p>
                      <a:pPr>
                        <a:spcAft>
                          <a:spcPts val="0"/>
                        </a:spcAft>
                      </a:pPr>
                      <a:r>
                        <a:rPr lang="tr-TR" sz="1050" b="1" dirty="0">
                          <a:effectLst/>
                          <a:latin typeface="Arial"/>
                          <a:ea typeface="Times New Roman"/>
                        </a:rPr>
                        <a:t>Hours out Classroom</a:t>
                      </a:r>
                      <a:endParaRPr lang="en-US" sz="14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dirty="0">
                          <a:effectLst/>
                          <a:latin typeface="Arial"/>
                          <a:ea typeface="Times New Roman"/>
                        </a:rPr>
                        <a:t>12</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dirty="0">
                          <a:effectLst/>
                          <a:latin typeface="Arial"/>
                          <a:ea typeface="Times New Roman"/>
                        </a:rPr>
                        <a:t>3</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dirty="0">
                          <a:effectLst/>
                          <a:latin typeface="Arial"/>
                          <a:ea typeface="Times New Roman"/>
                        </a:rPr>
                        <a:t>42</a:t>
                      </a:r>
                      <a:endParaRPr lang="en-US" sz="14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10009"/>
                  </a:ext>
                </a:extLst>
              </a:tr>
              <a:tr h="209939">
                <a:tc gridSpan="2">
                  <a:txBody>
                    <a:bodyPr/>
                    <a:lstStyle/>
                    <a:p>
                      <a:pPr>
                        <a:spcAft>
                          <a:spcPts val="0"/>
                        </a:spcAft>
                      </a:pPr>
                      <a:r>
                        <a:rPr lang="tr-TR" sz="1050" b="1">
                          <a:effectLst/>
                          <a:latin typeface="Arial"/>
                          <a:ea typeface="Times New Roman"/>
                        </a:rPr>
                        <a:t>Home works</a:t>
                      </a:r>
                      <a:endParaRPr lang="en-US" sz="140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050" dirty="0">
                          <a:effectLst/>
                          <a:latin typeface="Arial"/>
                          <a:ea typeface="Times New Roman"/>
                        </a:rPr>
                        <a:t>3</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dirty="0">
                          <a:effectLst/>
                          <a:latin typeface="Arial"/>
                          <a:ea typeface="Times New Roman"/>
                        </a:rPr>
                        <a:t>6</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050" dirty="0">
                          <a:effectLst/>
                          <a:latin typeface="Arial"/>
                          <a:ea typeface="Times New Roman"/>
                        </a:rPr>
                        <a:t>18</a:t>
                      </a:r>
                      <a:endParaRPr lang="en-US" sz="14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extLst>
                  <a:ext uri="{0D108BD9-81ED-4DB2-BD59-A6C34878D82A}">
                    <a16:rowId xmlns:a16="http://schemas.microsoft.com/office/drawing/2014/main" val="10010"/>
                  </a:ext>
                </a:extLst>
              </a:tr>
              <a:tr h="209939">
                <a:tc gridSpan="2">
                  <a:txBody>
                    <a:bodyPr/>
                    <a:lstStyle/>
                    <a:p>
                      <a:pPr>
                        <a:spcAft>
                          <a:spcPts val="0"/>
                        </a:spcAft>
                      </a:pPr>
                      <a:r>
                        <a:rPr lang="tr-TR" sz="1050" b="1">
                          <a:effectLst/>
                          <a:latin typeface="Arial"/>
                          <a:ea typeface="Times New Roman"/>
                        </a:rPr>
                        <a:t>Projects </a:t>
                      </a:r>
                      <a:endParaRPr lang="en-US" sz="140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dirty="0">
                          <a:effectLst/>
                          <a:latin typeface="Arial"/>
                          <a:ea typeface="Times New Roman"/>
                        </a:rPr>
                        <a:t>1</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dirty="0">
                          <a:effectLst/>
                          <a:latin typeface="Arial"/>
                          <a:ea typeface="Times New Roman"/>
                        </a:rPr>
                        <a:t>32</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dirty="0">
                          <a:effectLst/>
                          <a:latin typeface="Arial"/>
                          <a:ea typeface="Times New Roman"/>
                        </a:rPr>
                        <a:t>32</a:t>
                      </a:r>
                      <a:endParaRPr lang="en-US" sz="14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10011"/>
                  </a:ext>
                </a:extLst>
              </a:tr>
              <a:tr h="209939">
                <a:tc gridSpan="2">
                  <a:txBody>
                    <a:bodyPr/>
                    <a:lstStyle/>
                    <a:p>
                      <a:pPr>
                        <a:spcAft>
                          <a:spcPts val="0"/>
                        </a:spcAft>
                      </a:pPr>
                      <a:r>
                        <a:rPr lang="tr-TR" sz="1050" b="1">
                          <a:effectLst/>
                          <a:latin typeface="Arial"/>
                          <a:ea typeface="Times New Roman"/>
                        </a:rPr>
                        <a:t>Midterm Exam</a:t>
                      </a:r>
                      <a:endParaRPr lang="en-US" sz="140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a:effectLst/>
                          <a:latin typeface="Arial"/>
                          <a:ea typeface="Times New Roman"/>
                        </a:rPr>
                        <a:t>1</a:t>
                      </a:r>
                      <a:endParaRPr lang="en-US" sz="140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dirty="0">
                          <a:effectLst/>
                          <a:latin typeface="Arial"/>
                          <a:ea typeface="Times New Roman"/>
                        </a:rPr>
                        <a:t>12</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dirty="0">
                          <a:effectLst/>
                          <a:latin typeface="Arial"/>
                          <a:ea typeface="Times New Roman"/>
                        </a:rPr>
                        <a:t>12</a:t>
                      </a:r>
                      <a:endParaRPr lang="en-US" sz="14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10012"/>
                  </a:ext>
                </a:extLst>
              </a:tr>
              <a:tr h="209939">
                <a:tc gridSpan="2">
                  <a:txBody>
                    <a:bodyPr/>
                    <a:lstStyle/>
                    <a:p>
                      <a:pPr>
                        <a:spcAft>
                          <a:spcPts val="0"/>
                        </a:spcAft>
                      </a:pPr>
                      <a:r>
                        <a:rPr lang="tr-TR" sz="1050" b="1">
                          <a:effectLst/>
                          <a:latin typeface="Arial"/>
                          <a:ea typeface="Times New Roman"/>
                        </a:rPr>
                        <a:t>Final Exam</a:t>
                      </a:r>
                      <a:endParaRPr lang="en-US" sz="140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a:effectLst/>
                          <a:latin typeface="Arial"/>
                          <a:ea typeface="Times New Roman"/>
                        </a:rPr>
                        <a:t>1</a:t>
                      </a:r>
                      <a:endParaRPr lang="en-US" sz="140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dirty="0">
                          <a:effectLst/>
                          <a:latin typeface="Arial"/>
                          <a:ea typeface="Times New Roman"/>
                        </a:rPr>
                        <a:t>18</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dirty="0">
                          <a:effectLst/>
                          <a:latin typeface="Arial"/>
                          <a:ea typeface="Times New Roman"/>
                        </a:rPr>
                        <a:t>18</a:t>
                      </a:r>
                      <a:endParaRPr lang="en-US" sz="14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10013"/>
                  </a:ext>
                </a:extLst>
              </a:tr>
              <a:tr h="209939">
                <a:tc rowSpan="3" gridSpan="5">
                  <a:txBody>
                    <a:bodyPr/>
                    <a:lstStyle/>
                    <a:p>
                      <a:pPr algn="r">
                        <a:spcAft>
                          <a:spcPts val="0"/>
                        </a:spcAft>
                      </a:pPr>
                      <a:r>
                        <a:rPr lang="tr-TR" sz="1050" b="1" dirty="0">
                          <a:effectLst/>
                          <a:latin typeface="Arial"/>
                          <a:ea typeface="Times New Roman"/>
                        </a:rPr>
                        <a:t>Total</a:t>
                      </a:r>
                      <a:endParaRPr lang="en-US" sz="1400" dirty="0">
                        <a:effectLst/>
                        <a:latin typeface="Times New Roman"/>
                        <a:ea typeface="Times New Roman"/>
                      </a:endParaRPr>
                    </a:p>
                    <a:p>
                      <a:pPr algn="r">
                        <a:spcAft>
                          <a:spcPts val="0"/>
                        </a:spcAft>
                      </a:pPr>
                      <a:r>
                        <a:rPr lang="tr-TR" sz="1050" b="1" dirty="0">
                          <a:effectLst/>
                          <a:latin typeface="Arial"/>
                          <a:ea typeface="Times New Roman"/>
                        </a:rPr>
                        <a:t>Total / 30</a:t>
                      </a:r>
                      <a:endParaRPr lang="en-US" sz="1400" dirty="0">
                        <a:effectLst/>
                        <a:latin typeface="Times New Roman"/>
                        <a:ea typeface="Times New Roman"/>
                      </a:endParaRPr>
                    </a:p>
                    <a:p>
                      <a:pPr algn="r">
                        <a:spcAft>
                          <a:spcPts val="0"/>
                        </a:spcAft>
                      </a:pPr>
                      <a:r>
                        <a:rPr lang="tr-TR" sz="1050" b="1" dirty="0">
                          <a:effectLst/>
                          <a:latin typeface="Arial"/>
                          <a:ea typeface="Times New Roman"/>
                        </a:rPr>
                        <a:t>ECTS Credit</a:t>
                      </a:r>
                      <a:endParaRPr lang="en-US" sz="14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a:txBody>
                    <a:bodyPr/>
                    <a:lstStyle/>
                    <a:p>
                      <a:pPr algn="ctr">
                        <a:spcAft>
                          <a:spcPts val="0"/>
                        </a:spcAft>
                      </a:pPr>
                      <a:r>
                        <a:rPr lang="tr-TR" sz="1050" dirty="0">
                          <a:effectLst/>
                          <a:latin typeface="Arial"/>
                          <a:ea typeface="Times New Roman"/>
                        </a:rPr>
                        <a:t>164</a:t>
                      </a:r>
                      <a:endParaRPr lang="en-US" sz="14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extLst>
                  <a:ext uri="{0D108BD9-81ED-4DB2-BD59-A6C34878D82A}">
                    <a16:rowId xmlns:a16="http://schemas.microsoft.com/office/drawing/2014/main" val="10014"/>
                  </a:ext>
                </a:extLst>
              </a:tr>
              <a:tr h="209939">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a:spcAft>
                          <a:spcPts val="0"/>
                        </a:spcAft>
                      </a:pPr>
                      <a:r>
                        <a:rPr lang="tr-TR" sz="1050" dirty="0">
                          <a:effectLst/>
                          <a:latin typeface="Arial"/>
                          <a:ea typeface="Times New Roman"/>
                        </a:rPr>
                        <a:t>164/ 30 = 5.4</a:t>
                      </a:r>
                      <a:endParaRPr lang="en-US" sz="14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10015"/>
                  </a:ext>
                </a:extLst>
              </a:tr>
              <a:tr h="209939">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a:spcAft>
                          <a:spcPts val="0"/>
                        </a:spcAft>
                      </a:pPr>
                      <a:r>
                        <a:rPr lang="tr-TR" sz="1050" dirty="0">
                          <a:effectLst/>
                          <a:latin typeface="Arial"/>
                          <a:ea typeface="Times New Roman"/>
                        </a:rPr>
                        <a:t>6.00</a:t>
                      </a:r>
                      <a:endParaRPr lang="en-US" sz="14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24890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5745163"/>
          </a:xfrm>
        </p:spPr>
        <p:txBody>
          <a:bodyPr>
            <a:normAutofit/>
          </a:bodyPr>
          <a:lstStyle/>
          <a:p>
            <a:pPr marL="0" indent="0" algn="ctr">
              <a:buNone/>
            </a:pPr>
            <a:r>
              <a:rPr lang="en-US" u="sng" dirty="0">
                <a:effectLst>
                  <a:outerShdw blurRad="38100" dist="38100" dir="2700000" algn="tl">
                    <a:srgbClr val="000000">
                      <a:alpha val="43137"/>
                    </a:srgbClr>
                  </a:outerShdw>
                </a:effectLst>
              </a:rPr>
              <a:t>SIMULATION</a:t>
            </a:r>
          </a:p>
          <a:p>
            <a:pPr algn="just"/>
            <a:r>
              <a:rPr lang="en-US" sz="2800" dirty="0"/>
              <a:t>Simulation involves devising a representation in a small and simplified form (model) of a system, which can be manipulated to gauge effects. It is similar to experimental design in the respect of this manipulation, but it provides a more artificial environment in that it does work with original materials at the same scale. </a:t>
            </a:r>
            <a:endParaRPr lang="tr-TR" sz="2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152900"/>
            <a:ext cx="58674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643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5821363"/>
          </a:xfrm>
        </p:spPr>
        <p:txBody>
          <a:bodyPr/>
          <a:lstStyle/>
          <a:p>
            <a:pPr marL="0" indent="0" algn="ctr">
              <a:buNone/>
            </a:pPr>
            <a:r>
              <a:rPr lang="en-US" u="sng" dirty="0">
                <a:effectLst>
                  <a:outerShdw blurRad="38100" dist="38100" dir="2700000" algn="tl">
                    <a:srgbClr val="000000">
                      <a:alpha val="43137"/>
                    </a:srgbClr>
                  </a:outerShdw>
                </a:effectLst>
              </a:rPr>
              <a:t>ETHNOLOGICAL</a:t>
            </a:r>
          </a:p>
          <a:p>
            <a:pPr algn="just"/>
            <a:r>
              <a:rPr lang="en-US" sz="3600" dirty="0"/>
              <a:t>E</a:t>
            </a:r>
            <a:r>
              <a:rPr lang="en-US" dirty="0"/>
              <a:t>thnological research focuses on people. In this approach, the researcher is interested in how the subjects of the research interpret their own </a:t>
            </a:r>
            <a:r>
              <a:rPr lang="en-US" dirty="0" err="1"/>
              <a:t>behaviour</a:t>
            </a:r>
            <a:r>
              <a:rPr lang="en-US" dirty="0"/>
              <a:t> rather than imposing a theory from outside. It takes place in the undisturbed natural settings of the subjects’ environment. </a:t>
            </a:r>
            <a:endParaRPr lang="tr-TR" dirty="0"/>
          </a:p>
        </p:txBody>
      </p:sp>
    </p:spTree>
    <p:extLst>
      <p:ext uri="{BB962C8B-B14F-4D97-AF65-F5344CB8AC3E}">
        <p14:creationId xmlns:p14="http://schemas.microsoft.com/office/powerpoint/2010/main" val="1815278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Picture 2" descr="Image result for brainstorm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69067"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5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Deciding </a:t>
            </a:r>
            <a:r>
              <a:rPr lang="tr-TR" b="1" dirty="0"/>
              <a:t>o</a:t>
            </a:r>
            <a:r>
              <a:rPr lang="en-US" b="1" dirty="0"/>
              <a:t>n </a:t>
            </a:r>
            <a:r>
              <a:rPr lang="tr-TR" b="1" dirty="0"/>
              <a:t> The </a:t>
            </a:r>
            <a:r>
              <a:rPr lang="en-US" b="1" dirty="0"/>
              <a:t>Research </a:t>
            </a:r>
            <a:r>
              <a:rPr lang="tr-TR" b="1" dirty="0"/>
              <a:t> Type</a:t>
            </a:r>
          </a:p>
        </p:txBody>
      </p:sp>
      <p:sp>
        <p:nvSpPr>
          <p:cNvPr id="3" name="Content Placeholder 2"/>
          <p:cNvSpPr>
            <a:spLocks noGrp="1"/>
          </p:cNvSpPr>
          <p:nvPr>
            <p:ph idx="1"/>
          </p:nvPr>
        </p:nvSpPr>
        <p:spPr>
          <a:xfrm>
            <a:off x="76200" y="1600201"/>
            <a:ext cx="8839200" cy="1676400"/>
          </a:xfrm>
        </p:spPr>
        <p:txBody>
          <a:bodyPr>
            <a:normAutofit/>
          </a:bodyPr>
          <a:lstStyle/>
          <a:p>
            <a:pPr marL="0" indent="0" algn="just">
              <a:buNone/>
            </a:pPr>
            <a:r>
              <a:rPr lang="en-US" sz="2800" dirty="0"/>
              <a:t>It is your research interest that decides the nature of your research problem, and this will indicate the appropriate type of research to follow. </a:t>
            </a:r>
            <a:endParaRPr lang="tr-TR" sz="28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636" y="2667000"/>
            <a:ext cx="363137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3352800"/>
            <a:ext cx="5715000" cy="2215991"/>
          </a:xfrm>
          <a:prstGeom prst="rect">
            <a:avLst/>
          </a:prstGeom>
          <a:noFill/>
        </p:spPr>
        <p:txBody>
          <a:bodyPr wrap="square" rtlCol="0">
            <a:spAutoFit/>
          </a:bodyPr>
          <a:lstStyle/>
          <a:p>
            <a:pPr algn="just"/>
            <a:r>
              <a:rPr lang="en-US" sz="2400" dirty="0"/>
              <a:t>Once the objectives of a research project have been established, the issue of how these objectives can be met leads to a consideration of which research design should be chosen. </a:t>
            </a:r>
            <a:endParaRPr lang="tr-TR" sz="2400" dirty="0"/>
          </a:p>
          <a:p>
            <a:endParaRPr lang="tr-TR" dirty="0"/>
          </a:p>
        </p:txBody>
      </p:sp>
    </p:spTree>
    <p:extLst>
      <p:ext uri="{BB962C8B-B14F-4D97-AF65-F5344CB8AC3E}">
        <p14:creationId xmlns:p14="http://schemas.microsoft.com/office/powerpoint/2010/main" val="1190033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Deciding </a:t>
            </a:r>
            <a:r>
              <a:rPr lang="tr-TR" b="1" dirty="0"/>
              <a:t>o</a:t>
            </a:r>
            <a:r>
              <a:rPr lang="en-US" b="1" dirty="0"/>
              <a:t>n Your Type </a:t>
            </a:r>
            <a:r>
              <a:rPr lang="tr-TR" b="1" dirty="0"/>
              <a:t>o</a:t>
            </a:r>
            <a:r>
              <a:rPr lang="en-US" b="1" dirty="0"/>
              <a:t>f Research </a:t>
            </a:r>
            <a:endParaRPr lang="tr-TR"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64769"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792" y="1512490"/>
            <a:ext cx="8669583" cy="3756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descr="phd comics about research idea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55" y="1600200"/>
            <a:ext cx="88690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95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2"/>
                                        </p:tgtEl>
                                        <p:attrNameLst>
                                          <p:attrName>style.visibility</p:attrName>
                                        </p:attrNameLst>
                                      </p:cBhvr>
                                      <p:to>
                                        <p:strVal val="visible"/>
                                      </p:to>
                                    </p:set>
                                    <p:anim calcmode="lin" valueType="num">
                                      <p:cBhvr additive="base">
                                        <p:cTn id="19" dur="500" fill="hold"/>
                                        <p:tgtEl>
                                          <p:spTgt spid="14342"/>
                                        </p:tgtEl>
                                        <p:attrNameLst>
                                          <p:attrName>ppt_x</p:attrName>
                                        </p:attrNameLst>
                                      </p:cBhvr>
                                      <p:tavLst>
                                        <p:tav tm="0">
                                          <p:val>
                                            <p:strVal val="#ppt_x"/>
                                          </p:val>
                                        </p:tav>
                                        <p:tav tm="100000">
                                          <p:val>
                                            <p:strVal val="#ppt_x"/>
                                          </p:val>
                                        </p:tav>
                                      </p:tavLst>
                                    </p:anim>
                                    <p:anim calcmode="lin" valueType="num">
                                      <p:cBhvr additive="base">
                                        <p:cTn id="20"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INDUCTIVE REASONING – THE EMPIRICIST’S APPROACH</a:t>
            </a:r>
            <a:endParaRPr lang="tr-TR" dirty="0"/>
          </a:p>
        </p:txBody>
      </p:sp>
      <p:sp>
        <p:nvSpPr>
          <p:cNvPr id="3" name="Content Placeholder 2"/>
          <p:cNvSpPr>
            <a:spLocks noGrp="1"/>
          </p:cNvSpPr>
          <p:nvPr>
            <p:ph idx="1"/>
          </p:nvPr>
        </p:nvSpPr>
        <p:spPr/>
        <p:txBody>
          <a:bodyPr>
            <a:normAutofit fontScale="92500" lnSpcReduction="10000"/>
          </a:bodyPr>
          <a:lstStyle/>
          <a:p>
            <a:pPr algn="just"/>
            <a:r>
              <a:rPr lang="en-US" dirty="0"/>
              <a:t>Inductive reasoning starts from specific observations or sensory experiences and then develops a general conclusion from them. This simple example gives and indication of the line of reasoning:</a:t>
            </a:r>
            <a:endParaRPr lang="tr-TR" dirty="0"/>
          </a:p>
          <a:p>
            <a:pPr algn="just"/>
            <a:endParaRPr lang="tr-TR" dirty="0"/>
          </a:p>
          <a:p>
            <a:pPr algn="just">
              <a:buFont typeface="Wingdings" panose="05000000000000000000" pitchFamily="2" charset="2"/>
              <a:buChar char="§"/>
            </a:pPr>
            <a:r>
              <a:rPr lang="en-US" sz="3000" dirty="0"/>
              <a:t>All the giraffes that I have seen have very long necks.(Repeated observations)</a:t>
            </a:r>
          </a:p>
          <a:p>
            <a:pPr algn="just">
              <a:buFont typeface="Wingdings" panose="05000000000000000000" pitchFamily="2" charset="2"/>
              <a:buChar char="§"/>
            </a:pPr>
            <a:r>
              <a:rPr lang="en-US" sz="3000" dirty="0"/>
              <a:t>Therefore I conclude that all giraffes have long necks.(Conclusion)</a:t>
            </a:r>
            <a:endParaRPr lang="tr-TR" sz="3000" dirty="0"/>
          </a:p>
        </p:txBody>
      </p:sp>
    </p:spTree>
    <p:extLst>
      <p:ext uri="{BB962C8B-B14F-4D97-AF65-F5344CB8AC3E}">
        <p14:creationId xmlns:p14="http://schemas.microsoft.com/office/powerpoint/2010/main" val="1934537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7200" b="1" dirty="0"/>
              <a:t>?  ?  ?</a:t>
            </a:r>
          </a:p>
        </p:txBody>
      </p:sp>
      <p:sp>
        <p:nvSpPr>
          <p:cNvPr id="3" name="Content Placeholder 2"/>
          <p:cNvSpPr>
            <a:spLocks noGrp="1"/>
          </p:cNvSpPr>
          <p:nvPr>
            <p:ph idx="1"/>
          </p:nvPr>
        </p:nvSpPr>
        <p:spPr/>
        <p:txBody>
          <a:bodyPr>
            <a:normAutofit/>
          </a:bodyPr>
          <a:lstStyle/>
          <a:p>
            <a:pPr marL="0" indent="0" algn="just">
              <a:buNone/>
            </a:pPr>
            <a:r>
              <a:rPr lang="tr-TR" dirty="0"/>
              <a:t>T</a:t>
            </a:r>
            <a:r>
              <a:rPr lang="en-US" dirty="0"/>
              <a:t>here are problems with induction</a:t>
            </a:r>
            <a:r>
              <a:rPr lang="tr-TR" dirty="0"/>
              <a:t>:</a:t>
            </a:r>
          </a:p>
          <a:p>
            <a:pPr marL="0" indent="0" algn="just">
              <a:buNone/>
            </a:pPr>
            <a:r>
              <a:rPr lang="tr-TR" dirty="0"/>
              <a:t>1-</a:t>
            </a:r>
            <a:r>
              <a:rPr lang="en-US" dirty="0"/>
              <a:t> </a:t>
            </a:r>
            <a:r>
              <a:rPr lang="tr-TR" dirty="0"/>
              <a:t> H</a:t>
            </a:r>
            <a:r>
              <a:rPr lang="en-US" dirty="0" err="1"/>
              <a:t>ow</a:t>
            </a:r>
            <a:r>
              <a:rPr lang="en-US" dirty="0"/>
              <a:t> many observations must be made before we can reasonably draw a conclusion that is reliable enough to generalize from</a:t>
            </a:r>
            <a:r>
              <a:rPr lang="tr-TR" dirty="0"/>
              <a:t>?</a:t>
            </a:r>
          </a:p>
          <a:p>
            <a:pPr marL="0" indent="0" algn="just">
              <a:buNone/>
            </a:pPr>
            <a:r>
              <a:rPr lang="tr-TR" dirty="0"/>
              <a:t>2-</a:t>
            </a:r>
            <a:r>
              <a:rPr lang="en-US" dirty="0"/>
              <a:t> </a:t>
            </a:r>
            <a:r>
              <a:rPr lang="tr-TR" dirty="0"/>
              <a:t> H</a:t>
            </a:r>
            <a:r>
              <a:rPr lang="en-US" dirty="0" err="1"/>
              <a:t>ow</a:t>
            </a:r>
            <a:r>
              <a:rPr lang="en-US" dirty="0"/>
              <a:t> many situations and under which conditions should the observations be made so that true conclusions can be reached? </a:t>
            </a:r>
            <a:endParaRPr lang="tr-TR" dirty="0"/>
          </a:p>
        </p:txBody>
      </p:sp>
    </p:spTree>
    <p:extLst>
      <p:ext uri="{BB962C8B-B14F-4D97-AF65-F5344CB8AC3E}">
        <p14:creationId xmlns:p14="http://schemas.microsoft.com/office/powerpoint/2010/main" val="763229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4525963"/>
          </a:xfrm>
        </p:spPr>
        <p:txBody>
          <a:bodyPr/>
          <a:lstStyle/>
          <a:p>
            <a:pPr algn="just"/>
            <a:r>
              <a:rPr lang="en-US" dirty="0"/>
              <a:t>Therefore, in order to be able to rely on the conclusions we come to by using inductive reasoning, we should ensure that we make a large number of observations, we repeat them under a large range of circumstances and conditions and that no observations contradict the generalization we have made from the repeated observations.</a:t>
            </a:r>
            <a:endParaRPr lang="tr-TR" dirty="0"/>
          </a:p>
        </p:txBody>
      </p:sp>
      <p:pic>
        <p:nvPicPr>
          <p:cNvPr id="15362" name="Picture 2" descr="phd comics about research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267200"/>
            <a:ext cx="57150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167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DEDUCTIVE REASONING – THE RATIONALIST’S APPROACH</a:t>
            </a:r>
            <a:endParaRPr lang="tr-TR" dirty="0"/>
          </a:p>
        </p:txBody>
      </p:sp>
      <p:sp>
        <p:nvSpPr>
          <p:cNvPr id="3" name="Content Placeholder 2"/>
          <p:cNvSpPr>
            <a:spLocks noGrp="1"/>
          </p:cNvSpPr>
          <p:nvPr>
            <p:ph idx="1"/>
          </p:nvPr>
        </p:nvSpPr>
        <p:spPr>
          <a:xfrm>
            <a:off x="0" y="1600200"/>
            <a:ext cx="8915400" cy="4800600"/>
          </a:xfrm>
        </p:spPr>
        <p:txBody>
          <a:bodyPr>
            <a:normAutofit fontScale="92500" lnSpcReduction="10000"/>
          </a:bodyPr>
          <a:lstStyle/>
          <a:p>
            <a:pPr algn="just"/>
            <a:r>
              <a:rPr lang="en-US" sz="3500" dirty="0"/>
              <a:t>Deductive reasoning begins with general statements (premises) and, through logical argument, comes to a specific conclusion. Again, a simple example will provide a guide to how this works:</a:t>
            </a:r>
            <a:endParaRPr lang="tr-TR" sz="3500" dirty="0"/>
          </a:p>
          <a:p>
            <a:pPr algn="just"/>
            <a:endParaRPr lang="tr-TR" dirty="0"/>
          </a:p>
          <a:p>
            <a:pPr algn="just">
              <a:buFont typeface="Wingdings" panose="05000000000000000000" pitchFamily="2" charset="2"/>
              <a:buChar char="§"/>
            </a:pPr>
            <a:r>
              <a:rPr lang="en-US" sz="2800" dirty="0"/>
              <a:t>All living things will eventually die.(General statement – first premise)</a:t>
            </a:r>
          </a:p>
          <a:p>
            <a:pPr algn="just">
              <a:buFont typeface="Wingdings" panose="05000000000000000000" pitchFamily="2" charset="2"/>
              <a:buChar char="§"/>
            </a:pPr>
            <a:r>
              <a:rPr lang="en-US" sz="2800" dirty="0"/>
              <a:t>Animals is a living things. (Inference – second premise)</a:t>
            </a:r>
          </a:p>
          <a:p>
            <a:pPr algn="just">
              <a:buFont typeface="Wingdings" panose="05000000000000000000" pitchFamily="2" charset="2"/>
              <a:buChar char="§"/>
            </a:pPr>
            <a:r>
              <a:rPr lang="en-US" sz="2800" dirty="0"/>
              <a:t>Therefore, animals will eventually die.(Conclusion)</a:t>
            </a:r>
            <a:endParaRPr lang="tr-TR" sz="2800" dirty="0"/>
          </a:p>
        </p:txBody>
      </p:sp>
    </p:spTree>
    <p:extLst>
      <p:ext uri="{BB962C8B-B14F-4D97-AF65-F5344CB8AC3E}">
        <p14:creationId xmlns:p14="http://schemas.microsoft.com/office/powerpoint/2010/main" val="288867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970" y="1757363"/>
            <a:ext cx="7755030" cy="411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71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AFD49A-2D24-4088-B674-1A0C148430C4}"/>
              </a:ext>
            </a:extLst>
          </p:cNvPr>
          <p:cNvSpPr>
            <a:spLocks noGrp="1"/>
          </p:cNvSpPr>
          <p:nvPr>
            <p:ph type="title"/>
          </p:nvPr>
        </p:nvSpPr>
        <p:spPr/>
        <p:txBody>
          <a:bodyPr/>
          <a:lstStyle/>
          <a:p>
            <a:r>
              <a:rPr lang="tr-TR" dirty="0" err="1"/>
              <a:t>Term</a:t>
            </a:r>
            <a:r>
              <a:rPr lang="tr-TR" dirty="0"/>
              <a:t> </a:t>
            </a:r>
            <a:r>
              <a:rPr lang="tr-TR" dirty="0" err="1"/>
              <a:t>project</a:t>
            </a:r>
            <a:endParaRPr lang="en-US" dirty="0"/>
          </a:p>
        </p:txBody>
      </p:sp>
      <p:sp>
        <p:nvSpPr>
          <p:cNvPr id="3" name="İçerik Yer Tutucusu 2">
            <a:extLst>
              <a:ext uri="{FF2B5EF4-FFF2-40B4-BE49-F238E27FC236}">
                <a16:creationId xmlns:a16="http://schemas.microsoft.com/office/drawing/2014/main" id="{A49E7456-AA7B-4A8C-AC1E-0A9CF6B4AA87}"/>
              </a:ext>
            </a:extLst>
          </p:cNvPr>
          <p:cNvSpPr>
            <a:spLocks noGrp="1"/>
          </p:cNvSpPr>
          <p:nvPr>
            <p:ph idx="1"/>
          </p:nvPr>
        </p:nvSpPr>
        <p:spPr/>
        <p:txBody>
          <a:bodyPr>
            <a:normAutofit fontScale="92500" lnSpcReduction="20000"/>
          </a:bodyPr>
          <a:lstStyle/>
          <a:p>
            <a:r>
              <a:rPr lang="tr-TR" dirty="0" err="1"/>
              <a:t>Decide</a:t>
            </a:r>
            <a:r>
              <a:rPr lang="tr-TR" dirty="0"/>
              <a:t> on a </a:t>
            </a:r>
            <a:r>
              <a:rPr lang="tr-TR" dirty="0" err="1"/>
              <a:t>topic</a:t>
            </a:r>
            <a:r>
              <a:rPr lang="tr-TR" dirty="0"/>
              <a:t> </a:t>
            </a:r>
            <a:r>
              <a:rPr lang="tr-TR" dirty="0" err="1"/>
              <a:t>to</a:t>
            </a:r>
            <a:r>
              <a:rPr lang="tr-TR" dirty="0"/>
              <a:t> </a:t>
            </a:r>
            <a:r>
              <a:rPr lang="tr-TR" dirty="0" err="1"/>
              <a:t>make</a:t>
            </a:r>
            <a:r>
              <a:rPr lang="tr-TR" dirty="0"/>
              <a:t> a </a:t>
            </a:r>
            <a:r>
              <a:rPr lang="tr-TR" dirty="0" err="1"/>
              <a:t>Research</a:t>
            </a:r>
            <a:r>
              <a:rPr lang="tr-TR" dirty="0"/>
              <a:t> Project</a:t>
            </a:r>
          </a:p>
          <a:p>
            <a:r>
              <a:rPr lang="tr-TR" dirty="0"/>
              <a:t> </a:t>
            </a:r>
            <a:r>
              <a:rPr lang="tr-TR" dirty="0" err="1"/>
              <a:t>search</a:t>
            </a:r>
            <a:r>
              <a:rPr lang="tr-TR" dirty="0"/>
              <a:t> </a:t>
            </a:r>
            <a:r>
              <a:rPr lang="tr-TR" dirty="0" err="1"/>
              <a:t>with</a:t>
            </a:r>
            <a:r>
              <a:rPr lang="tr-TR" dirty="0"/>
              <a:t> </a:t>
            </a:r>
            <a:r>
              <a:rPr lang="tr-TR" dirty="0" err="1"/>
              <a:t>engines</a:t>
            </a:r>
            <a:r>
              <a:rPr lang="tr-TR" dirty="0"/>
              <a:t> </a:t>
            </a:r>
            <a:r>
              <a:rPr lang="tr-TR" dirty="0" err="1"/>
              <a:t>the</a:t>
            </a:r>
            <a:r>
              <a:rPr lang="tr-TR" dirty="0"/>
              <a:t> </a:t>
            </a:r>
            <a:r>
              <a:rPr lang="tr-TR" dirty="0" err="1"/>
              <a:t>topics</a:t>
            </a:r>
            <a:r>
              <a:rPr lang="tr-TR" dirty="0"/>
              <a:t>.</a:t>
            </a:r>
          </a:p>
          <a:p>
            <a:r>
              <a:rPr lang="tr-TR" dirty="0"/>
              <a:t>  do </a:t>
            </a:r>
            <a:r>
              <a:rPr lang="tr-TR" dirty="0" err="1"/>
              <a:t>alone</a:t>
            </a:r>
            <a:r>
              <a:rPr lang="tr-TR" dirty="0"/>
              <a:t> </a:t>
            </a:r>
            <a:r>
              <a:rPr lang="tr-TR" dirty="0" err="1"/>
              <a:t>or</a:t>
            </a:r>
            <a:r>
              <a:rPr lang="tr-TR" dirty="0"/>
              <a:t> </a:t>
            </a:r>
            <a:r>
              <a:rPr lang="tr-TR" dirty="0" err="1"/>
              <a:t>with</a:t>
            </a:r>
            <a:r>
              <a:rPr lang="tr-TR" dirty="0"/>
              <a:t> a </a:t>
            </a:r>
            <a:r>
              <a:rPr lang="tr-TR" dirty="0" err="1"/>
              <a:t>group</a:t>
            </a:r>
            <a:r>
              <a:rPr lang="tr-TR" dirty="0"/>
              <a:t> of at </a:t>
            </a:r>
            <a:r>
              <a:rPr lang="tr-TR" dirty="0" err="1"/>
              <a:t>most</a:t>
            </a:r>
            <a:r>
              <a:rPr lang="tr-TR" dirty="0"/>
              <a:t> 3  </a:t>
            </a:r>
            <a:r>
              <a:rPr lang="tr-TR" dirty="0" err="1"/>
              <a:t>friends</a:t>
            </a:r>
            <a:endParaRPr lang="tr-TR" dirty="0"/>
          </a:p>
          <a:p>
            <a:r>
              <a:rPr lang="tr-TR" dirty="0"/>
              <a:t>Financial </a:t>
            </a:r>
            <a:r>
              <a:rPr lang="tr-TR" dirty="0" err="1"/>
              <a:t>literacy</a:t>
            </a:r>
            <a:r>
              <a:rPr lang="tr-TR" dirty="0"/>
              <a:t> </a:t>
            </a:r>
            <a:r>
              <a:rPr lang="tr-TR" dirty="0" err="1"/>
              <a:t>level</a:t>
            </a:r>
            <a:r>
              <a:rPr lang="tr-TR" dirty="0"/>
              <a:t> of </a:t>
            </a:r>
            <a:r>
              <a:rPr lang="tr-TR" dirty="0" err="1"/>
              <a:t>students</a:t>
            </a:r>
            <a:endParaRPr lang="tr-TR" dirty="0"/>
          </a:p>
          <a:p>
            <a:r>
              <a:rPr lang="tr-TR" dirty="0" err="1"/>
              <a:t>Digital</a:t>
            </a:r>
            <a:r>
              <a:rPr lang="tr-TR" dirty="0"/>
              <a:t> </a:t>
            </a:r>
            <a:r>
              <a:rPr lang="tr-TR" dirty="0" err="1"/>
              <a:t>literacy</a:t>
            </a:r>
            <a:r>
              <a:rPr lang="tr-TR" dirty="0"/>
              <a:t> </a:t>
            </a:r>
            <a:r>
              <a:rPr lang="tr-TR" dirty="0" err="1"/>
              <a:t>level</a:t>
            </a:r>
            <a:r>
              <a:rPr lang="tr-TR" dirty="0"/>
              <a:t> of </a:t>
            </a:r>
            <a:r>
              <a:rPr lang="tr-TR" dirty="0" err="1"/>
              <a:t>students</a:t>
            </a:r>
            <a:endParaRPr lang="tr-TR" dirty="0"/>
          </a:p>
          <a:p>
            <a:r>
              <a:rPr lang="en-US" b="0" i="0" dirty="0">
                <a:solidFill>
                  <a:srgbClr val="2E2E2E"/>
                </a:solidFill>
                <a:effectLst/>
                <a:latin typeface="NexusSerif"/>
              </a:rPr>
              <a:t>Food Quality and Preferences</a:t>
            </a:r>
            <a:endParaRPr lang="tr-TR" b="0" i="0" dirty="0">
              <a:solidFill>
                <a:srgbClr val="2E2E2E"/>
              </a:solidFill>
              <a:effectLst/>
              <a:latin typeface="NexusSerif"/>
            </a:endParaRPr>
          </a:p>
          <a:p>
            <a:r>
              <a:rPr lang="tr-TR" dirty="0" err="1">
                <a:solidFill>
                  <a:srgbClr val="2E2E2E"/>
                </a:solidFill>
                <a:latin typeface="NexusSerif"/>
              </a:rPr>
              <a:t>Sustainability</a:t>
            </a:r>
            <a:endParaRPr lang="tr-TR" dirty="0">
              <a:solidFill>
                <a:srgbClr val="2E2E2E"/>
              </a:solidFill>
              <a:latin typeface="NexusSerif"/>
            </a:endParaRPr>
          </a:p>
          <a:p>
            <a:r>
              <a:rPr lang="tr-TR" dirty="0" err="1">
                <a:solidFill>
                  <a:srgbClr val="2E2E2E"/>
                </a:solidFill>
                <a:latin typeface="NexusSerif"/>
              </a:rPr>
              <a:t>Or</a:t>
            </a:r>
            <a:r>
              <a:rPr lang="tr-TR" dirty="0">
                <a:solidFill>
                  <a:srgbClr val="2E2E2E"/>
                </a:solidFill>
                <a:latin typeface="NexusSerif"/>
              </a:rPr>
              <a:t> </a:t>
            </a:r>
            <a:r>
              <a:rPr lang="tr-TR" dirty="0" err="1">
                <a:solidFill>
                  <a:srgbClr val="2E2E2E"/>
                </a:solidFill>
                <a:latin typeface="NexusSerif"/>
              </a:rPr>
              <a:t>other</a:t>
            </a:r>
            <a:r>
              <a:rPr lang="tr-TR" dirty="0">
                <a:solidFill>
                  <a:srgbClr val="2E2E2E"/>
                </a:solidFill>
                <a:latin typeface="NexusSerif"/>
              </a:rPr>
              <a:t> </a:t>
            </a:r>
            <a:r>
              <a:rPr lang="tr-TR" dirty="0" err="1">
                <a:solidFill>
                  <a:srgbClr val="2E2E2E"/>
                </a:solidFill>
                <a:latin typeface="NexusSerif"/>
              </a:rPr>
              <a:t>topics</a:t>
            </a:r>
            <a:r>
              <a:rPr lang="tr-TR" dirty="0">
                <a:solidFill>
                  <a:srgbClr val="2E2E2E"/>
                </a:solidFill>
                <a:latin typeface="NexusSerif"/>
              </a:rPr>
              <a:t>.</a:t>
            </a:r>
          </a:p>
          <a:p>
            <a:r>
              <a:rPr lang="tr-TR" dirty="0" err="1">
                <a:solidFill>
                  <a:srgbClr val="2E2E2E"/>
                </a:solidFill>
                <a:latin typeface="NexusSerif"/>
              </a:rPr>
              <a:t>Sustainable</a:t>
            </a:r>
            <a:r>
              <a:rPr lang="tr-TR" dirty="0">
                <a:solidFill>
                  <a:srgbClr val="2E2E2E"/>
                </a:solidFill>
                <a:latin typeface="NexusSerif"/>
              </a:rPr>
              <a:t>  </a:t>
            </a:r>
            <a:r>
              <a:rPr lang="tr-TR" dirty="0" err="1">
                <a:solidFill>
                  <a:srgbClr val="2E2E2E"/>
                </a:solidFill>
                <a:latin typeface="NexusSerif"/>
              </a:rPr>
              <a:t>development</a:t>
            </a:r>
            <a:r>
              <a:rPr lang="tr-TR" dirty="0">
                <a:solidFill>
                  <a:srgbClr val="2E2E2E"/>
                </a:solidFill>
                <a:latin typeface="NexusSerif"/>
              </a:rPr>
              <a:t> </a:t>
            </a:r>
            <a:r>
              <a:rPr lang="tr-TR" dirty="0" err="1">
                <a:solidFill>
                  <a:srgbClr val="2E2E2E"/>
                </a:solidFill>
                <a:latin typeface="NexusSerif"/>
              </a:rPr>
              <a:t>goals</a:t>
            </a:r>
            <a:r>
              <a:rPr lang="tr-TR" dirty="0">
                <a:solidFill>
                  <a:srgbClr val="2E2E2E"/>
                </a:solidFill>
                <a:latin typeface="NexusSerif"/>
              </a:rPr>
              <a:t>.</a:t>
            </a:r>
            <a:endParaRPr lang="tr-TR" dirty="0"/>
          </a:p>
          <a:p>
            <a:endParaRPr lang="tr-TR" dirty="0"/>
          </a:p>
          <a:p>
            <a:endParaRPr lang="en-US" dirty="0"/>
          </a:p>
        </p:txBody>
      </p:sp>
    </p:spTree>
    <p:extLst>
      <p:ext uri="{BB962C8B-B14F-4D97-AF65-F5344CB8AC3E}">
        <p14:creationId xmlns:p14="http://schemas.microsoft.com/office/powerpoint/2010/main" val="2023486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RESEARCH THEORY </a:t>
            </a:r>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algn="just"/>
            <a:r>
              <a:rPr lang="en-US" dirty="0"/>
              <a:t>All philosophical positions and their attendant methodologies,</a:t>
            </a:r>
            <a:r>
              <a:rPr lang="tr-TR" dirty="0"/>
              <a:t> </a:t>
            </a:r>
            <a:r>
              <a:rPr lang="en-US" dirty="0"/>
              <a:t>explicitly or implicitly, hold a view about reality. This view, in turn, will determine what can be regarded as legitimate knowledge. Philosophy works by making arguments explicit.</a:t>
            </a:r>
            <a:endParaRPr lang="tr-TR" dirty="0"/>
          </a:p>
          <a:p>
            <a:pPr algn="just"/>
            <a:endParaRPr lang="tr-TR" dirty="0"/>
          </a:p>
          <a:p>
            <a:pPr algn="just"/>
            <a:r>
              <a:rPr lang="tr-TR" dirty="0"/>
              <a:t>Y</a:t>
            </a:r>
            <a:r>
              <a:rPr lang="en-US" dirty="0" err="1"/>
              <a:t>ou</a:t>
            </a:r>
            <a:r>
              <a:rPr lang="tr-TR" dirty="0"/>
              <a:t> </a:t>
            </a:r>
            <a:r>
              <a:rPr lang="en-US" dirty="0"/>
              <a:t>need to develop sensitivity towards philosophical issues so that you can evaluate research critically. It will help you to discern the underlying, and perhaps contentious.</a:t>
            </a:r>
            <a:endParaRPr lang="tr-TR" dirty="0"/>
          </a:p>
        </p:txBody>
      </p:sp>
    </p:spTree>
    <p:extLst>
      <p:ext uri="{BB962C8B-B14F-4D97-AF65-F5344CB8AC3E}">
        <p14:creationId xmlns:p14="http://schemas.microsoft.com/office/powerpoint/2010/main" val="2093332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Theories</a:t>
            </a:r>
            <a:endParaRPr lang="tr-TR" dirty="0"/>
          </a:p>
        </p:txBody>
      </p:sp>
      <p:sp>
        <p:nvSpPr>
          <p:cNvPr id="3" name="Content Placeholder 2"/>
          <p:cNvSpPr>
            <a:spLocks noGrp="1"/>
          </p:cNvSpPr>
          <p:nvPr>
            <p:ph idx="1"/>
          </p:nvPr>
        </p:nvSpPr>
        <p:spPr>
          <a:xfrm>
            <a:off x="152400" y="1600200"/>
            <a:ext cx="8534400" cy="4525963"/>
          </a:xfrm>
        </p:spPr>
        <p:txBody>
          <a:bodyPr>
            <a:normAutofit fontScale="92500"/>
          </a:bodyPr>
          <a:lstStyle/>
          <a:p>
            <a:pPr algn="just"/>
            <a:r>
              <a:rPr lang="en-US" dirty="0"/>
              <a:t>are speculative answers to perceived problems, and are tested by observation and experiment</a:t>
            </a:r>
            <a:r>
              <a:rPr lang="tr-TR" i="1" dirty="0"/>
              <a:t>. S</a:t>
            </a:r>
            <a:r>
              <a:rPr lang="en-US" i="1" dirty="0" err="1"/>
              <a:t>cience</a:t>
            </a:r>
            <a:r>
              <a:rPr lang="en-US" i="1" dirty="0"/>
              <a:t> is seen to proceed by trial and error: </a:t>
            </a:r>
            <a:r>
              <a:rPr lang="en-US" dirty="0"/>
              <a:t>when one theory is rejected, another is proposed and tested, and thus the fittest theory survives. </a:t>
            </a:r>
            <a:endParaRPr lang="tr-TR" dirty="0"/>
          </a:p>
          <a:p>
            <a:pPr algn="just"/>
            <a:r>
              <a:rPr lang="en-US" dirty="0"/>
              <a:t>In order for a theory to be tested, it must be expressed as a statement called a </a:t>
            </a:r>
            <a:r>
              <a:rPr lang="en-US" b="1" dirty="0"/>
              <a:t>hypothesis. </a:t>
            </a:r>
            <a:r>
              <a:rPr lang="en-US" dirty="0"/>
              <a:t>The essential nature of a hypothesis is that it must be falsifiable. </a:t>
            </a:r>
            <a:endParaRPr lang="tr-TR" dirty="0"/>
          </a:p>
        </p:txBody>
      </p:sp>
    </p:spTree>
    <p:extLst>
      <p:ext uri="{BB962C8B-B14F-4D97-AF65-F5344CB8AC3E}">
        <p14:creationId xmlns:p14="http://schemas.microsoft.com/office/powerpoint/2010/main" val="2193320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85800"/>
          </a:xfrm>
        </p:spPr>
        <p:txBody>
          <a:bodyPr>
            <a:normAutofit fontScale="90000"/>
          </a:bodyPr>
          <a:lstStyle/>
          <a:p>
            <a:r>
              <a:rPr lang="tr-TR" dirty="0"/>
              <a:t>SCIENTIFIC METHOD</a:t>
            </a:r>
          </a:p>
        </p:txBody>
      </p:sp>
      <p:sp>
        <p:nvSpPr>
          <p:cNvPr id="3" name="Content Placeholder 2"/>
          <p:cNvSpPr>
            <a:spLocks noGrp="1"/>
          </p:cNvSpPr>
          <p:nvPr>
            <p:ph idx="1"/>
          </p:nvPr>
        </p:nvSpPr>
        <p:spPr>
          <a:xfrm>
            <a:off x="990600" y="907473"/>
            <a:ext cx="7696199" cy="2819400"/>
          </a:xfrm>
        </p:spPr>
        <p:txBody>
          <a:bodyPr>
            <a:normAutofit/>
          </a:bodyPr>
          <a:lstStyle/>
          <a:p>
            <a:pPr algn="just"/>
            <a:r>
              <a:rPr lang="en-US" sz="2400" dirty="0"/>
              <a:t>identification or clarification of a problem;</a:t>
            </a:r>
          </a:p>
          <a:p>
            <a:pPr algn="just"/>
            <a:r>
              <a:rPr lang="en-US" sz="2400" dirty="0"/>
              <a:t>developing a hypothesis (testable theory) inductively from</a:t>
            </a:r>
            <a:r>
              <a:rPr lang="tr-TR" sz="2400" dirty="0"/>
              <a:t> </a:t>
            </a:r>
            <a:r>
              <a:rPr lang="en-US" sz="2400" dirty="0"/>
              <a:t>observations;</a:t>
            </a:r>
          </a:p>
          <a:p>
            <a:pPr algn="just"/>
            <a:r>
              <a:rPr lang="en-US" sz="2400" dirty="0"/>
              <a:t>charting their implications by deduction;</a:t>
            </a:r>
          </a:p>
          <a:p>
            <a:pPr algn="just"/>
            <a:r>
              <a:rPr lang="en-US" sz="2400" dirty="0"/>
              <a:t>practical or theoretical testing of the hypothesis;</a:t>
            </a:r>
          </a:p>
          <a:p>
            <a:pPr algn="just"/>
            <a:r>
              <a:rPr lang="en-US" sz="2400" dirty="0"/>
              <a:t>rejecting or refining it in the light of the results.</a:t>
            </a:r>
            <a:endParaRPr lang="tr-TR" sz="2400" dirty="0"/>
          </a:p>
          <a:p>
            <a:pPr algn="just"/>
            <a:endParaRPr lang="tr-T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831" y="3747655"/>
            <a:ext cx="3853460" cy="3110345"/>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a:ln>
            <a:noFill/>
          </a:ln>
        </p:spPr>
      </p:pic>
      <p:sp>
        <p:nvSpPr>
          <p:cNvPr id="4" name="TextBox 3"/>
          <p:cNvSpPr txBox="1"/>
          <p:nvPr/>
        </p:nvSpPr>
        <p:spPr>
          <a:xfrm>
            <a:off x="97930" y="3851564"/>
            <a:ext cx="5007470" cy="2308324"/>
          </a:xfrm>
          <a:prstGeom prst="rect">
            <a:avLst/>
          </a:prstGeom>
          <a:noFill/>
        </p:spPr>
        <p:txBody>
          <a:bodyPr wrap="square" rtlCol="0">
            <a:spAutoFit/>
          </a:bodyPr>
          <a:lstStyle/>
          <a:p>
            <a:pPr algn="just"/>
            <a:r>
              <a:rPr lang="en-US" sz="2400" dirty="0"/>
              <a:t>It is this combination of experience with deductive and inductive reasoning which is the foundation of modern scientific research, and is commonly referred to as scientific method. </a:t>
            </a:r>
            <a:endParaRPr lang="tr-TR" sz="2400" dirty="0"/>
          </a:p>
        </p:txBody>
      </p:sp>
    </p:spTree>
    <p:extLst>
      <p:ext uri="{BB962C8B-B14F-4D97-AF65-F5344CB8AC3E}">
        <p14:creationId xmlns:p14="http://schemas.microsoft.com/office/powerpoint/2010/main" val="3441805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792162"/>
          </a:xfrm>
        </p:spPr>
        <p:txBody>
          <a:bodyPr>
            <a:normAutofit fontScale="90000"/>
          </a:bodyPr>
          <a:lstStyle/>
          <a:p>
            <a:r>
              <a:rPr lang="en-GB" altLang="en-US" b="1" dirty="0">
                <a:latin typeface="Arial" charset="0"/>
              </a:rPr>
              <a:t>Aspects of philosophy</a:t>
            </a:r>
            <a:br>
              <a:rPr lang="en-GB" altLang="en-US" b="1" dirty="0">
                <a:latin typeface="Arial" charset="0"/>
              </a:rPr>
            </a:br>
            <a:endParaRPr lang="tr-TR" dirty="0"/>
          </a:p>
        </p:txBody>
      </p:sp>
      <p:sp>
        <p:nvSpPr>
          <p:cNvPr id="3" name="Content Placeholder 2"/>
          <p:cNvSpPr>
            <a:spLocks noGrp="1"/>
          </p:cNvSpPr>
          <p:nvPr>
            <p:ph idx="1"/>
          </p:nvPr>
        </p:nvSpPr>
        <p:spPr>
          <a:xfrm>
            <a:off x="457200" y="1524000"/>
            <a:ext cx="8229600" cy="4602163"/>
          </a:xfrm>
        </p:spPr>
        <p:txBody>
          <a:bodyPr>
            <a:normAutofit/>
          </a:bodyPr>
          <a:lstStyle/>
          <a:p>
            <a:r>
              <a:rPr lang="en-GB" altLang="en-US" sz="2800" b="1" dirty="0">
                <a:latin typeface="Arial" charset="0"/>
              </a:rPr>
              <a:t>Positivism</a:t>
            </a:r>
            <a:r>
              <a:rPr lang="tr-TR" altLang="en-US" sz="2800" b="1" dirty="0">
                <a:latin typeface="Arial" charset="0"/>
              </a:rPr>
              <a:t> - </a:t>
            </a:r>
            <a:r>
              <a:rPr lang="en-GB" altLang="en-US" sz="2800" b="1" dirty="0">
                <a:latin typeface="Arial" charset="0"/>
              </a:rPr>
              <a:t> </a:t>
            </a:r>
            <a:r>
              <a:rPr lang="en-GB" altLang="en-US" sz="2800" dirty="0">
                <a:latin typeface="Arial" charset="0"/>
              </a:rPr>
              <a:t>the stance of the natural scientist</a:t>
            </a:r>
          </a:p>
          <a:p>
            <a:pPr>
              <a:buFontTx/>
              <a:buNone/>
            </a:pPr>
            <a:endParaRPr lang="en-GB" altLang="en-US" sz="2800" dirty="0">
              <a:latin typeface="Arial" charset="0"/>
            </a:endParaRPr>
          </a:p>
          <a:p>
            <a:r>
              <a:rPr lang="en-GB" altLang="en-US" sz="2800" b="1" dirty="0">
                <a:latin typeface="Arial" charset="0"/>
              </a:rPr>
              <a:t>Realism</a:t>
            </a:r>
            <a:r>
              <a:rPr lang="tr-TR" altLang="en-US" sz="2800" b="1" dirty="0">
                <a:latin typeface="Arial" charset="0"/>
              </a:rPr>
              <a:t> - </a:t>
            </a:r>
            <a:r>
              <a:rPr lang="en-GB" altLang="en-US" sz="2800" dirty="0">
                <a:latin typeface="Arial" charset="0"/>
              </a:rPr>
              <a:t>direct and critical realism</a:t>
            </a:r>
          </a:p>
          <a:p>
            <a:pPr>
              <a:buFontTx/>
              <a:buNone/>
            </a:pPr>
            <a:endParaRPr lang="en-GB" altLang="en-US" sz="2800" dirty="0">
              <a:latin typeface="Arial" charset="0"/>
            </a:endParaRPr>
          </a:p>
          <a:p>
            <a:r>
              <a:rPr lang="en-GB" altLang="en-US" sz="2800" b="1" dirty="0" err="1">
                <a:latin typeface="Arial" charset="0"/>
              </a:rPr>
              <a:t>Interpretivism</a:t>
            </a:r>
            <a:r>
              <a:rPr lang="tr-TR" altLang="en-US" sz="2800" b="1" dirty="0">
                <a:latin typeface="Arial" charset="0"/>
              </a:rPr>
              <a:t> - </a:t>
            </a:r>
            <a:r>
              <a:rPr lang="en-GB" altLang="en-US" sz="2800" dirty="0">
                <a:latin typeface="Arial" charset="0"/>
              </a:rPr>
              <a:t>researchers as ‘social actors’ </a:t>
            </a:r>
          </a:p>
          <a:p>
            <a:pPr>
              <a:buFontTx/>
              <a:buNone/>
            </a:pPr>
            <a:endParaRPr lang="en-GB" altLang="en-US" sz="2800" dirty="0">
              <a:latin typeface="Arial" charset="0"/>
            </a:endParaRPr>
          </a:p>
          <a:p>
            <a:r>
              <a:rPr lang="en-GB" altLang="en-US" sz="2800" b="1" dirty="0">
                <a:latin typeface="Arial" charset="0"/>
              </a:rPr>
              <a:t>Axiology</a:t>
            </a:r>
            <a:r>
              <a:rPr lang="tr-TR" altLang="en-US" sz="2800" b="1" dirty="0">
                <a:latin typeface="Arial" charset="0"/>
              </a:rPr>
              <a:t> - </a:t>
            </a:r>
            <a:r>
              <a:rPr lang="en-GB" altLang="en-US" sz="2800" dirty="0">
                <a:latin typeface="Arial" charset="0"/>
              </a:rPr>
              <a:t>studies judgements about value</a:t>
            </a:r>
          </a:p>
          <a:p>
            <a:endParaRPr lang="tr-TR" sz="2400" dirty="0"/>
          </a:p>
        </p:txBody>
      </p:sp>
    </p:spTree>
    <p:extLst>
      <p:ext uri="{BB962C8B-B14F-4D97-AF65-F5344CB8AC3E}">
        <p14:creationId xmlns:p14="http://schemas.microsoft.com/office/powerpoint/2010/main" val="3869262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normAutofit fontScale="90000"/>
          </a:bodyPr>
          <a:lstStyle/>
          <a:p>
            <a:r>
              <a:rPr lang="en-GB" altLang="en-US" b="1" dirty="0">
                <a:latin typeface="Arial" charset="0"/>
              </a:rPr>
              <a:t>The research ‘onion’ </a:t>
            </a:r>
            <a:br>
              <a:rPr lang="en-GB" altLang="en-US" b="1" dirty="0">
                <a:latin typeface="Arial" charset="0"/>
              </a:rPr>
            </a:br>
            <a:br>
              <a:rPr lang="en-GB" altLang="en-US" b="1" dirty="0">
                <a:latin typeface="Arial" charset="0"/>
              </a:rPr>
            </a:br>
            <a:endParaRPr lang="tr-TR" dirty="0"/>
          </a:p>
        </p:txBody>
      </p:sp>
      <p:pic>
        <p:nvPicPr>
          <p:cNvPr id="4" name="Picture 4" descr="M04NF00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4579" y="914400"/>
            <a:ext cx="8166021" cy="52117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91200" y="6197814"/>
            <a:ext cx="2971800" cy="646331"/>
          </a:xfrm>
          <a:prstGeom prst="rect">
            <a:avLst/>
          </a:prstGeom>
          <a:noFill/>
        </p:spPr>
        <p:txBody>
          <a:bodyPr wrap="square" rtlCol="0">
            <a:spAutoFit/>
          </a:bodyPr>
          <a:lstStyle/>
          <a:p>
            <a:r>
              <a:rPr lang="en-GB" altLang="en-US" dirty="0">
                <a:latin typeface="Arial" charset="0"/>
              </a:rPr>
              <a:t>Saunders </a:t>
            </a:r>
            <a:r>
              <a:rPr lang="en-GB" altLang="en-US" i="1" dirty="0">
                <a:latin typeface="Arial" charset="0"/>
              </a:rPr>
              <a:t>et al</a:t>
            </a:r>
            <a:r>
              <a:rPr lang="en-GB" altLang="en-US" dirty="0">
                <a:latin typeface="Arial" charset="0"/>
              </a:rPr>
              <a:t>, (2008)</a:t>
            </a:r>
          </a:p>
          <a:p>
            <a:endParaRPr lang="tr-TR" dirty="0"/>
          </a:p>
        </p:txBody>
      </p:sp>
    </p:spTree>
    <p:extLst>
      <p:ext uri="{BB962C8B-B14F-4D97-AF65-F5344CB8AC3E}">
        <p14:creationId xmlns:p14="http://schemas.microsoft.com/office/powerpoint/2010/main" val="2956447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71463"/>
            <a:ext cx="7772400" cy="609600"/>
          </a:xfrm>
        </p:spPr>
        <p:txBody>
          <a:bodyPr/>
          <a:lstStyle/>
          <a:p>
            <a:r>
              <a:rPr lang="tr-TR" sz="3200" dirty="0"/>
              <a:t>Aspects of approaches</a:t>
            </a:r>
            <a:endParaRPr lang="en-GB" altLang="en-US" sz="3200" dirty="0">
              <a:latin typeface="Arial" charset="0"/>
            </a:endParaRPr>
          </a:p>
        </p:txBody>
      </p:sp>
      <p:sp>
        <p:nvSpPr>
          <p:cNvPr id="22531" name="Rectangle 3"/>
          <p:cNvSpPr>
            <a:spLocks noGrp="1" noChangeArrowheads="1"/>
          </p:cNvSpPr>
          <p:nvPr>
            <p:ph type="body" idx="1"/>
          </p:nvPr>
        </p:nvSpPr>
        <p:spPr>
          <a:xfrm>
            <a:off x="381000" y="1447800"/>
            <a:ext cx="8458200" cy="4038600"/>
          </a:xfrm>
        </p:spPr>
        <p:txBody>
          <a:bodyPr/>
          <a:lstStyle/>
          <a:p>
            <a:pPr algn="ctr">
              <a:buFontTx/>
              <a:buNone/>
            </a:pPr>
            <a:r>
              <a:rPr lang="en-GB" altLang="en-US" sz="2800" b="1" dirty="0">
                <a:latin typeface="Arial" charset="0"/>
              </a:rPr>
              <a:t>The two main research approaches are </a:t>
            </a:r>
          </a:p>
          <a:p>
            <a:pPr algn="ctr">
              <a:buFontTx/>
              <a:buNone/>
            </a:pPr>
            <a:endParaRPr lang="en-GB" altLang="en-US" sz="2800" b="1" dirty="0">
              <a:latin typeface="Arial" charset="0"/>
            </a:endParaRPr>
          </a:p>
          <a:p>
            <a:pPr algn="just">
              <a:buFontTx/>
              <a:buNone/>
            </a:pPr>
            <a:r>
              <a:rPr lang="en-GB" altLang="en-US" sz="2800" b="1" dirty="0">
                <a:latin typeface="Arial" charset="0"/>
              </a:rPr>
              <a:t>Deduction</a:t>
            </a:r>
            <a:r>
              <a:rPr lang="tr-TR" altLang="en-US" sz="2800" dirty="0">
                <a:latin typeface="Arial" charset="0"/>
              </a:rPr>
              <a:t>;</a:t>
            </a:r>
          </a:p>
          <a:p>
            <a:pPr algn="just">
              <a:buFontTx/>
              <a:buNone/>
            </a:pPr>
            <a:r>
              <a:rPr lang="tr-TR" altLang="en-US" sz="2800" i="1" dirty="0">
                <a:latin typeface="Arial" charset="0"/>
              </a:rPr>
              <a:t>T</a:t>
            </a:r>
            <a:r>
              <a:rPr lang="en-GB" altLang="en-US" sz="2800" i="1" dirty="0" err="1">
                <a:latin typeface="Arial" charset="0"/>
              </a:rPr>
              <a:t>heory</a:t>
            </a:r>
            <a:r>
              <a:rPr lang="en-GB" altLang="en-US" sz="2800" i="1" dirty="0">
                <a:latin typeface="Arial" charset="0"/>
              </a:rPr>
              <a:t> and hypothesis are </a:t>
            </a:r>
            <a:r>
              <a:rPr lang="tr-TR" altLang="en-US" sz="2800" i="1" dirty="0">
                <a:latin typeface="Arial" charset="0"/>
              </a:rPr>
              <a:t> </a:t>
            </a:r>
            <a:r>
              <a:rPr lang="en-GB" altLang="en-US" sz="2800" i="1" dirty="0">
                <a:latin typeface="Arial" charset="0"/>
              </a:rPr>
              <a:t>developed</a:t>
            </a:r>
            <a:r>
              <a:rPr lang="tr-TR" altLang="en-US" sz="2800" i="1" dirty="0">
                <a:latin typeface="Arial" charset="0"/>
              </a:rPr>
              <a:t> </a:t>
            </a:r>
            <a:r>
              <a:rPr lang="en-GB" altLang="en-US" sz="2800" i="1" dirty="0">
                <a:latin typeface="Arial" charset="0"/>
              </a:rPr>
              <a:t>and tested</a:t>
            </a:r>
            <a:endParaRPr lang="tr-TR" altLang="en-US" sz="2800" i="1" dirty="0">
              <a:latin typeface="Arial" charset="0"/>
            </a:endParaRPr>
          </a:p>
          <a:p>
            <a:pPr algn="just">
              <a:buFontTx/>
              <a:buNone/>
            </a:pPr>
            <a:endParaRPr lang="tr-TR" altLang="en-US" sz="2800" i="1" dirty="0">
              <a:latin typeface="Arial" charset="0"/>
            </a:endParaRPr>
          </a:p>
          <a:p>
            <a:pPr algn="just">
              <a:buFontTx/>
              <a:buNone/>
            </a:pPr>
            <a:r>
              <a:rPr lang="en-GB" altLang="en-US" sz="2800" b="1" dirty="0">
                <a:latin typeface="Arial" charset="0"/>
              </a:rPr>
              <a:t>Induction</a:t>
            </a:r>
            <a:r>
              <a:rPr lang="tr-TR" altLang="en-US" sz="2800" dirty="0">
                <a:latin typeface="Arial" charset="0"/>
              </a:rPr>
              <a:t>;</a:t>
            </a:r>
          </a:p>
          <a:p>
            <a:pPr algn="just">
              <a:buFontTx/>
              <a:buNone/>
            </a:pPr>
            <a:r>
              <a:rPr lang="tr-TR" altLang="en-US" sz="2800" i="1" dirty="0">
                <a:latin typeface="Arial" charset="0"/>
              </a:rPr>
              <a:t>D</a:t>
            </a:r>
            <a:r>
              <a:rPr lang="en-GB" altLang="en-US" sz="2800" i="1" dirty="0" err="1">
                <a:latin typeface="Arial" charset="0"/>
              </a:rPr>
              <a:t>ata</a:t>
            </a:r>
            <a:r>
              <a:rPr lang="en-GB" altLang="en-US" sz="2800" i="1" dirty="0">
                <a:latin typeface="Arial" charset="0"/>
              </a:rPr>
              <a:t> are collected and a theory</a:t>
            </a:r>
            <a:r>
              <a:rPr lang="tr-TR" altLang="en-US" sz="2800" i="1" dirty="0">
                <a:latin typeface="Arial" charset="0"/>
              </a:rPr>
              <a:t> </a:t>
            </a:r>
            <a:r>
              <a:rPr lang="en-GB" altLang="en-US" sz="2800" i="1" dirty="0">
                <a:latin typeface="Arial" charset="0"/>
              </a:rPr>
              <a:t>developed from</a:t>
            </a:r>
            <a:r>
              <a:rPr lang="tr-TR" altLang="en-US" sz="2800" i="1" dirty="0">
                <a:latin typeface="Arial" charset="0"/>
              </a:rPr>
              <a:t> </a:t>
            </a:r>
            <a:r>
              <a:rPr lang="en-GB" altLang="en-US" sz="2800" i="1" dirty="0">
                <a:latin typeface="Arial" charset="0"/>
              </a:rPr>
              <a:t>the</a:t>
            </a:r>
            <a:r>
              <a:rPr lang="tr-TR" altLang="en-US" sz="2800" i="1" dirty="0">
                <a:latin typeface="Arial" charset="0"/>
              </a:rPr>
              <a:t> </a:t>
            </a:r>
            <a:r>
              <a:rPr lang="en-GB" altLang="en-US" sz="2800" i="1" dirty="0">
                <a:latin typeface="Arial" charset="0"/>
              </a:rPr>
              <a:t>data analysis</a:t>
            </a:r>
          </a:p>
        </p:txBody>
      </p:sp>
    </p:spTree>
    <p:extLst>
      <p:ext uri="{BB962C8B-B14F-4D97-AF65-F5344CB8AC3E}">
        <p14:creationId xmlns:p14="http://schemas.microsoft.com/office/powerpoint/2010/main" val="2026231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228600"/>
            <a:ext cx="6477000" cy="403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inductive deductive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343400"/>
            <a:ext cx="5791200" cy="243332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20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55986"/>
            <a:ext cx="7772400" cy="880241"/>
          </a:xfrm>
          <a:noFill/>
        </p:spPr>
        <p:txBody>
          <a:bodyPr>
            <a:spAutoFit/>
          </a:bodyPr>
          <a:lstStyle/>
          <a:p>
            <a:pPr>
              <a:lnSpc>
                <a:spcPct val="80000"/>
              </a:lnSpc>
            </a:pPr>
            <a:r>
              <a:rPr lang="en-GB" altLang="en-US" sz="3200" b="1" dirty="0">
                <a:latin typeface="Arial" charset="0"/>
              </a:rPr>
              <a:t>Major differences between these approaches</a:t>
            </a:r>
          </a:p>
        </p:txBody>
      </p:sp>
      <p:sp>
        <p:nvSpPr>
          <p:cNvPr id="18435" name="Rectangle 3"/>
          <p:cNvSpPr>
            <a:spLocks noGrp="1" noChangeArrowheads="1"/>
          </p:cNvSpPr>
          <p:nvPr>
            <p:ph type="body" idx="1"/>
          </p:nvPr>
        </p:nvSpPr>
        <p:spPr>
          <a:xfrm>
            <a:off x="457200" y="1052513"/>
            <a:ext cx="8305800" cy="5805487"/>
          </a:xfrm>
        </p:spPr>
        <p:txBody>
          <a:bodyPr>
            <a:normAutofit/>
          </a:bodyPr>
          <a:lstStyle/>
          <a:p>
            <a:pPr algn="ctr">
              <a:lnSpc>
                <a:spcPct val="80000"/>
              </a:lnSpc>
              <a:buFontTx/>
              <a:buNone/>
            </a:pPr>
            <a:endParaRPr lang="en-GB" altLang="en-US" b="1" dirty="0">
              <a:latin typeface="Arial" charset="0"/>
            </a:endParaRPr>
          </a:p>
          <a:p>
            <a:pPr algn="ctr">
              <a:lnSpc>
                <a:spcPct val="80000"/>
              </a:lnSpc>
              <a:buFontTx/>
              <a:buNone/>
            </a:pPr>
            <a:endParaRPr lang="en-GB" altLang="en-US" sz="2800" dirty="0">
              <a:latin typeface="Arial" charset="0"/>
            </a:endParaRPr>
          </a:p>
          <a:p>
            <a:pPr>
              <a:lnSpc>
                <a:spcPct val="80000"/>
              </a:lnSpc>
              <a:buFontTx/>
              <a:buNone/>
            </a:pPr>
            <a:endParaRPr lang="en-GB" altLang="en-US" dirty="0">
              <a:latin typeface="Arial" charset="0"/>
            </a:endParaRPr>
          </a:p>
          <a:p>
            <a:pPr>
              <a:lnSpc>
                <a:spcPct val="80000"/>
              </a:lnSpc>
              <a:buFontTx/>
              <a:buNone/>
            </a:pPr>
            <a:endParaRPr lang="en-GB" altLang="en-US" sz="2400" dirty="0">
              <a:latin typeface="Arial" charset="0"/>
            </a:endParaRPr>
          </a:p>
          <a:p>
            <a:pPr>
              <a:lnSpc>
                <a:spcPct val="80000"/>
              </a:lnSpc>
              <a:buFontTx/>
              <a:buNone/>
            </a:pPr>
            <a:endParaRPr lang="en-GB" altLang="en-US" sz="2400" dirty="0">
              <a:latin typeface="Arial" charset="0"/>
            </a:endParaRPr>
          </a:p>
          <a:p>
            <a:pPr>
              <a:lnSpc>
                <a:spcPct val="80000"/>
              </a:lnSpc>
              <a:buFontTx/>
              <a:buNone/>
            </a:pPr>
            <a:endParaRPr lang="en-GB" altLang="en-US" sz="2400" dirty="0">
              <a:latin typeface="Arial" charset="0"/>
            </a:endParaRPr>
          </a:p>
          <a:p>
            <a:pPr>
              <a:lnSpc>
                <a:spcPct val="80000"/>
              </a:lnSpc>
              <a:buFontTx/>
              <a:buNone/>
            </a:pPr>
            <a:endParaRPr lang="en-GB" altLang="en-US" sz="2400" dirty="0">
              <a:latin typeface="Arial" charset="0"/>
            </a:endParaRPr>
          </a:p>
          <a:p>
            <a:pPr>
              <a:lnSpc>
                <a:spcPct val="80000"/>
              </a:lnSpc>
              <a:buFontTx/>
              <a:buNone/>
            </a:pPr>
            <a:endParaRPr lang="en-GB" altLang="en-US" sz="2400" dirty="0">
              <a:latin typeface="Arial" charset="0"/>
            </a:endParaRPr>
          </a:p>
          <a:p>
            <a:pPr>
              <a:lnSpc>
                <a:spcPct val="80000"/>
              </a:lnSpc>
              <a:buFontTx/>
              <a:buNone/>
            </a:pPr>
            <a:endParaRPr lang="en-GB" altLang="en-US" sz="2400" dirty="0">
              <a:latin typeface="Arial" charset="0"/>
            </a:endParaRPr>
          </a:p>
          <a:p>
            <a:pPr>
              <a:lnSpc>
                <a:spcPct val="80000"/>
              </a:lnSpc>
              <a:buFontTx/>
              <a:buNone/>
            </a:pPr>
            <a:endParaRPr lang="en-GB" altLang="en-US" sz="2400" dirty="0">
              <a:latin typeface="Arial" charset="0"/>
            </a:endParaRPr>
          </a:p>
          <a:p>
            <a:pPr algn="r">
              <a:lnSpc>
                <a:spcPct val="80000"/>
              </a:lnSpc>
              <a:buFontTx/>
              <a:buNone/>
            </a:pPr>
            <a:endParaRPr lang="en-GB" altLang="en-US" sz="2000" dirty="0">
              <a:latin typeface="Arial" charset="0"/>
            </a:endParaRPr>
          </a:p>
          <a:p>
            <a:pPr algn="r">
              <a:lnSpc>
                <a:spcPct val="80000"/>
              </a:lnSpc>
              <a:buFontTx/>
              <a:buNone/>
            </a:pPr>
            <a:endParaRPr lang="tr-TR" altLang="en-US" sz="1800" dirty="0">
              <a:latin typeface="Arial" charset="0"/>
            </a:endParaRPr>
          </a:p>
          <a:p>
            <a:pPr algn="r">
              <a:lnSpc>
                <a:spcPct val="80000"/>
              </a:lnSpc>
              <a:buFontTx/>
              <a:buNone/>
            </a:pPr>
            <a:endParaRPr lang="tr-TR" altLang="en-US" sz="1800" dirty="0">
              <a:latin typeface="Arial" charset="0"/>
            </a:endParaRPr>
          </a:p>
          <a:p>
            <a:pPr algn="r">
              <a:lnSpc>
                <a:spcPct val="80000"/>
              </a:lnSpc>
              <a:buFontTx/>
              <a:buNone/>
            </a:pPr>
            <a:endParaRPr lang="tr-TR" altLang="en-US" sz="1800" dirty="0">
              <a:latin typeface="Arial" charset="0"/>
            </a:endParaRPr>
          </a:p>
          <a:p>
            <a:pPr algn="r">
              <a:lnSpc>
                <a:spcPct val="80000"/>
              </a:lnSpc>
              <a:buFontTx/>
              <a:buNone/>
            </a:pPr>
            <a:endParaRPr lang="tr-TR" altLang="en-US" sz="1800" dirty="0">
              <a:latin typeface="Arial" charset="0"/>
            </a:endParaRPr>
          </a:p>
          <a:p>
            <a:pPr algn="r">
              <a:lnSpc>
                <a:spcPct val="80000"/>
              </a:lnSpc>
              <a:buFontTx/>
              <a:buNone/>
            </a:pPr>
            <a:r>
              <a:rPr lang="en-GB" altLang="en-US" sz="1800" dirty="0">
                <a:latin typeface="Arial" charset="0"/>
              </a:rPr>
              <a:t>Saunders </a:t>
            </a:r>
            <a:r>
              <a:rPr lang="en-GB" altLang="en-US" sz="1800" i="1" dirty="0">
                <a:latin typeface="Arial" charset="0"/>
              </a:rPr>
              <a:t>et al</a:t>
            </a:r>
            <a:r>
              <a:rPr lang="en-GB" altLang="en-US" sz="1800" dirty="0">
                <a:latin typeface="Arial" charset="0"/>
              </a:rPr>
              <a:t>, (2009)</a:t>
            </a:r>
          </a:p>
        </p:txBody>
      </p:sp>
      <p:pic>
        <p:nvPicPr>
          <p:cNvPr id="18436" name="Picture 4" descr="M04NT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62" y="990600"/>
            <a:ext cx="8738637" cy="5105400"/>
          </a:xfrm>
          <a:prstGeom prst="rect">
            <a:avLst/>
          </a:prstGeom>
          <a:noFill/>
          <a:extLst>
            <a:ext uri="{909E8E84-426E-40DD-AFC4-6F175D3DCCD1}">
              <a14:hiddenFill xmlns:a14="http://schemas.microsoft.com/office/drawing/2010/main">
                <a:solidFill>
                  <a:srgbClr val="FFFFFF"/>
                </a:solidFill>
              </a14:hiddenFill>
            </a:ext>
          </a:extLst>
        </p:spPr>
      </p:pic>
      <p:sp>
        <p:nvSpPr>
          <p:cNvPr id="18437" name="Text Box 5"/>
          <p:cNvSpPr txBox="1">
            <a:spLocks noChangeArrowheads="1"/>
          </p:cNvSpPr>
          <p:nvPr/>
        </p:nvSpPr>
        <p:spPr bwMode="auto">
          <a:xfrm>
            <a:off x="519112" y="6335735"/>
            <a:ext cx="80851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dirty="0">
                <a:solidFill>
                  <a:schemeClr val="bg1"/>
                </a:solidFill>
                <a:latin typeface="Arial" charset="0"/>
              </a:rPr>
              <a:t>Table 4.2  Major differences between deductive and</a:t>
            </a:r>
          </a:p>
        </p:txBody>
      </p:sp>
    </p:spTree>
    <p:extLst>
      <p:ext uri="{BB962C8B-B14F-4D97-AF65-F5344CB8AC3E}">
        <p14:creationId xmlns:p14="http://schemas.microsoft.com/office/powerpoint/2010/main" val="1952866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Research Paradigms</a:t>
            </a:r>
            <a:endParaRPr lang="en-US" dirty="0"/>
          </a:p>
        </p:txBody>
      </p:sp>
      <p:sp>
        <p:nvSpPr>
          <p:cNvPr id="3" name="Content Placeholder 2"/>
          <p:cNvSpPr>
            <a:spLocks noGrp="1"/>
          </p:cNvSpPr>
          <p:nvPr>
            <p:ph idx="1"/>
          </p:nvPr>
        </p:nvSpPr>
        <p:spPr>
          <a:xfrm>
            <a:off x="251520" y="1600200"/>
            <a:ext cx="8640960" cy="4525963"/>
          </a:xfrm>
        </p:spPr>
        <p:txBody>
          <a:bodyPr/>
          <a:lstStyle/>
          <a:p>
            <a:pPr algn="just"/>
            <a:r>
              <a:rPr lang="tr-TR" b="1" dirty="0"/>
              <a:t>Paradigsm: </a:t>
            </a:r>
            <a:r>
              <a:rPr lang="tr-TR" dirty="0"/>
              <a:t>is a term frequently used in the soical sciences, but one can lead to confusion because it tends to have multiple meanings. </a:t>
            </a:r>
          </a:p>
          <a:p>
            <a:pPr algn="just"/>
            <a:r>
              <a:rPr lang="tr-TR" dirty="0"/>
              <a:t>Is a way of </a:t>
            </a:r>
            <a:r>
              <a:rPr lang="tr-TR" i="1" dirty="0"/>
              <a:t>examining social phenomena from which particular understandings of these phenomena can be gained  and explanations attemped.</a:t>
            </a:r>
          </a:p>
          <a:p>
            <a:endParaRPr lang="en-US" dirty="0"/>
          </a:p>
        </p:txBody>
      </p:sp>
    </p:spTree>
    <p:extLst>
      <p:ext uri="{BB962C8B-B14F-4D97-AF65-F5344CB8AC3E}">
        <p14:creationId xmlns:p14="http://schemas.microsoft.com/office/powerpoint/2010/main" val="1238377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FEEB0C-4892-4E39-BD17-BFC8C0AEC420}"/>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56E1546F-AEBE-4779-94C4-B707F3798D7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6048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DB47AE-9D29-46F0-A83D-FCA51B6DF933}"/>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71B37137-BC4F-4A72-A484-2B8765BB3E97}"/>
              </a:ext>
            </a:extLst>
          </p:cNvPr>
          <p:cNvSpPr>
            <a:spLocks noGrp="1"/>
          </p:cNvSpPr>
          <p:nvPr>
            <p:ph idx="1"/>
          </p:nvPr>
        </p:nvSpPr>
        <p:spPr/>
        <p:txBody>
          <a:bodyPr/>
          <a:lstStyle/>
          <a:p>
            <a:endParaRPr lang="en-US"/>
          </a:p>
        </p:txBody>
      </p:sp>
      <p:pic>
        <p:nvPicPr>
          <p:cNvPr id="4" name="Resim 3">
            <a:extLst>
              <a:ext uri="{FF2B5EF4-FFF2-40B4-BE49-F238E27FC236}">
                <a16:creationId xmlns:a16="http://schemas.microsoft.com/office/drawing/2014/main" id="{2104ED0E-E217-435A-B206-B38CBD2850B9}"/>
              </a:ext>
            </a:extLst>
          </p:cNvPr>
          <p:cNvPicPr>
            <a:picLocks noChangeAspect="1"/>
          </p:cNvPicPr>
          <p:nvPr/>
        </p:nvPicPr>
        <p:blipFill>
          <a:blip r:embed="rId2"/>
          <a:stretch>
            <a:fillRect/>
          </a:stretch>
        </p:blipFill>
        <p:spPr>
          <a:xfrm>
            <a:off x="289931" y="0"/>
            <a:ext cx="8564137" cy="6858000"/>
          </a:xfrm>
          <a:prstGeom prst="rect">
            <a:avLst/>
          </a:prstGeom>
        </p:spPr>
      </p:pic>
    </p:spTree>
    <p:extLst>
      <p:ext uri="{BB962C8B-B14F-4D97-AF65-F5344CB8AC3E}">
        <p14:creationId xmlns:p14="http://schemas.microsoft.com/office/powerpoint/2010/main" val="152385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err="1"/>
              <a:t>Structuring</a:t>
            </a:r>
            <a:r>
              <a:rPr lang="tr-TR" b="1" dirty="0"/>
              <a:t> </a:t>
            </a:r>
            <a:r>
              <a:rPr lang="tr-TR" b="1" dirty="0" err="1"/>
              <a:t>the</a:t>
            </a:r>
            <a:r>
              <a:rPr lang="tr-TR" b="1" dirty="0"/>
              <a:t> </a:t>
            </a:r>
            <a:r>
              <a:rPr lang="tr-TR" b="1" dirty="0" err="1"/>
              <a:t>Research</a:t>
            </a:r>
            <a:r>
              <a:rPr lang="tr-TR" b="1" dirty="0"/>
              <a:t> Project</a:t>
            </a:r>
            <a:endParaRPr lang="tr-TR" dirty="0"/>
          </a:p>
        </p:txBody>
      </p:sp>
      <p:sp>
        <p:nvSpPr>
          <p:cNvPr id="3" name="Content Placeholder 2"/>
          <p:cNvSpPr>
            <a:spLocks noGrp="1"/>
          </p:cNvSpPr>
          <p:nvPr>
            <p:ph idx="1"/>
          </p:nvPr>
        </p:nvSpPr>
        <p:spPr/>
        <p:txBody>
          <a:bodyPr/>
          <a:lstStyle/>
          <a:p>
            <a:pPr algn="just"/>
            <a:r>
              <a:rPr lang="tr-TR" dirty="0"/>
              <a:t>What information </a:t>
            </a:r>
            <a:r>
              <a:rPr lang="en-US" dirty="0"/>
              <a:t>you collect and how you </a:t>
            </a:r>
            <a:r>
              <a:rPr lang="en-US" dirty="0" err="1"/>
              <a:t>analyse</a:t>
            </a:r>
            <a:r>
              <a:rPr lang="en-US" dirty="0"/>
              <a:t> it depends on the nature of</a:t>
            </a:r>
            <a:r>
              <a:rPr lang="tr-TR" dirty="0"/>
              <a:t> </a:t>
            </a:r>
            <a:r>
              <a:rPr lang="en-US" dirty="0"/>
              <a:t>the </a:t>
            </a:r>
            <a:r>
              <a:rPr lang="en-US" b="1" dirty="0"/>
              <a:t>research problem</a:t>
            </a:r>
            <a:r>
              <a:rPr lang="en-US" dirty="0"/>
              <a:t>, the central generating point of a research</a:t>
            </a:r>
            <a:r>
              <a:rPr lang="tr-TR" dirty="0"/>
              <a:t> </a:t>
            </a:r>
            <a:r>
              <a:rPr lang="tr-TR" dirty="0" err="1"/>
              <a:t>project</a:t>
            </a:r>
            <a:r>
              <a:rPr lang="tr-TR" dirty="0"/>
              <a:t>.</a:t>
            </a:r>
          </a:p>
          <a:p>
            <a:pPr algn="just"/>
            <a:endParaRPr lang="tr-TR" dirty="0"/>
          </a:p>
          <a:p>
            <a:pPr algn="just"/>
            <a:endParaRPr lang="tr-TR" dirty="0"/>
          </a:p>
        </p:txBody>
      </p:sp>
      <p:pic>
        <p:nvPicPr>
          <p:cNvPr id="5124" name="Picture 4" descr="RESEARCH PROBLEM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41064"/>
            <a:ext cx="3314700" cy="291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140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THE RESEARCH PROCESS</a:t>
            </a:r>
          </a:p>
        </p:txBody>
      </p:sp>
      <p:sp>
        <p:nvSpPr>
          <p:cNvPr id="3" name="Content Placeholder 2"/>
          <p:cNvSpPr>
            <a:spLocks noGrp="1"/>
          </p:cNvSpPr>
          <p:nvPr>
            <p:ph idx="1"/>
          </p:nvPr>
        </p:nvSpPr>
        <p:spPr/>
        <p:txBody>
          <a:bodyPr>
            <a:normAutofit lnSpcReduction="10000"/>
          </a:bodyPr>
          <a:lstStyle/>
          <a:p>
            <a:pPr algn="just"/>
            <a:r>
              <a:rPr lang="en-US" dirty="0"/>
              <a:t>The problem will generate the</a:t>
            </a:r>
            <a:r>
              <a:rPr lang="tr-TR" dirty="0"/>
              <a:t> </a:t>
            </a:r>
            <a:r>
              <a:rPr lang="en-US" dirty="0"/>
              <a:t>subject of the research, its </a:t>
            </a:r>
            <a:r>
              <a:rPr lang="en-US" b="1" dirty="0"/>
              <a:t>aims and objectives</a:t>
            </a:r>
            <a:r>
              <a:rPr lang="en-US" dirty="0"/>
              <a:t>, </a:t>
            </a:r>
            <a:endParaRPr lang="tr-TR" dirty="0"/>
          </a:p>
          <a:p>
            <a:pPr algn="just"/>
            <a:r>
              <a:rPr lang="en-US" dirty="0"/>
              <a:t>and will indicate what sort</a:t>
            </a:r>
            <a:r>
              <a:rPr lang="tr-TR" dirty="0"/>
              <a:t> </a:t>
            </a:r>
            <a:r>
              <a:rPr lang="en-US" dirty="0"/>
              <a:t>of </a:t>
            </a:r>
            <a:r>
              <a:rPr lang="en-US" b="1" dirty="0"/>
              <a:t>data</a:t>
            </a:r>
            <a:r>
              <a:rPr lang="en-US" dirty="0"/>
              <a:t> need to be collected in order to investigate the issues raised</a:t>
            </a:r>
            <a:r>
              <a:rPr lang="tr-TR" dirty="0"/>
              <a:t>,</a:t>
            </a:r>
            <a:r>
              <a:rPr lang="en-US" dirty="0"/>
              <a:t> </a:t>
            </a:r>
            <a:endParaRPr lang="tr-TR" dirty="0"/>
          </a:p>
          <a:p>
            <a:pPr algn="just"/>
            <a:r>
              <a:rPr lang="en-US" dirty="0"/>
              <a:t>and</a:t>
            </a:r>
            <a:r>
              <a:rPr lang="tr-TR" dirty="0"/>
              <a:t> </a:t>
            </a:r>
            <a:r>
              <a:rPr lang="en-US" dirty="0"/>
              <a:t>what kind of </a:t>
            </a:r>
            <a:r>
              <a:rPr lang="en-US" b="1" dirty="0"/>
              <a:t>analysis</a:t>
            </a:r>
            <a:r>
              <a:rPr lang="en-US" dirty="0"/>
              <a:t> is suitable to enable you to come to conclusions</a:t>
            </a:r>
            <a:r>
              <a:rPr lang="tr-TR" dirty="0"/>
              <a:t> </a:t>
            </a:r>
            <a:r>
              <a:rPr lang="en-US" dirty="0"/>
              <a:t>that provide answers to the questions raised in the problem.</a:t>
            </a:r>
            <a:endParaRPr lang="tr-TR" dirty="0"/>
          </a:p>
        </p:txBody>
      </p:sp>
    </p:spTree>
    <p:extLst>
      <p:ext uri="{BB962C8B-B14F-4D97-AF65-F5344CB8AC3E}">
        <p14:creationId xmlns:p14="http://schemas.microsoft.com/office/powerpoint/2010/main" val="4091439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en-US" sz="3100" b="1" dirty="0"/>
              <a:t>The answers to four important questions underpin the framework</a:t>
            </a:r>
            <a:r>
              <a:rPr lang="tr-TR" sz="3100" b="1" dirty="0"/>
              <a:t> of any research project:</a:t>
            </a:r>
            <a:br>
              <a:rPr lang="tr-TR" sz="3100" b="1" dirty="0"/>
            </a:br>
            <a:endParaRPr lang="tr-TR" b="1" dirty="0"/>
          </a:p>
        </p:txBody>
      </p:sp>
      <p:sp>
        <p:nvSpPr>
          <p:cNvPr id="3" name="Content Placeholder 2"/>
          <p:cNvSpPr>
            <a:spLocks noGrp="1"/>
          </p:cNvSpPr>
          <p:nvPr>
            <p:ph idx="1"/>
          </p:nvPr>
        </p:nvSpPr>
        <p:spPr/>
        <p:txBody>
          <a:bodyPr>
            <a:normAutofit fontScale="92500" lnSpcReduction="20000"/>
          </a:bodyPr>
          <a:lstStyle/>
          <a:p>
            <a:pPr algn="just">
              <a:buFont typeface="Wingdings" panose="05000000000000000000" pitchFamily="2" charset="2"/>
              <a:buChar char="ü"/>
            </a:pPr>
            <a:r>
              <a:rPr lang="en-US" b="1" dirty="0"/>
              <a:t>What are you going to do? </a:t>
            </a:r>
            <a:endParaRPr lang="tr-TR" b="1" dirty="0"/>
          </a:p>
          <a:p>
            <a:pPr marL="0" indent="0" algn="just">
              <a:buNone/>
            </a:pPr>
            <a:r>
              <a:rPr lang="en-US" dirty="0"/>
              <a:t>The subject of your research.</a:t>
            </a:r>
          </a:p>
          <a:p>
            <a:pPr algn="just">
              <a:buFont typeface="Wingdings" panose="05000000000000000000" pitchFamily="2" charset="2"/>
              <a:buChar char="ü"/>
            </a:pPr>
            <a:r>
              <a:rPr lang="en-US" b="1" dirty="0"/>
              <a:t>Why are you going to do it? </a:t>
            </a:r>
            <a:endParaRPr lang="tr-TR" b="1" dirty="0"/>
          </a:p>
          <a:p>
            <a:pPr marL="0" indent="0" algn="just">
              <a:buNone/>
            </a:pPr>
            <a:r>
              <a:rPr lang="en-US" dirty="0"/>
              <a:t>The reason for this research being</a:t>
            </a:r>
            <a:r>
              <a:rPr lang="tr-TR" dirty="0"/>
              <a:t> necessary or interesting.</a:t>
            </a:r>
          </a:p>
          <a:p>
            <a:pPr algn="just">
              <a:buFont typeface="Wingdings" panose="05000000000000000000" pitchFamily="2" charset="2"/>
              <a:buChar char="ü"/>
            </a:pPr>
            <a:r>
              <a:rPr lang="en-US" b="1" dirty="0"/>
              <a:t>How are you going to do it? </a:t>
            </a:r>
            <a:endParaRPr lang="tr-TR" b="1" dirty="0"/>
          </a:p>
          <a:p>
            <a:pPr marL="0" indent="0" algn="just">
              <a:buNone/>
            </a:pPr>
            <a:r>
              <a:rPr lang="en-US" dirty="0"/>
              <a:t>The research methods that you will</a:t>
            </a:r>
            <a:r>
              <a:rPr lang="tr-TR" dirty="0"/>
              <a:t> </a:t>
            </a:r>
            <a:r>
              <a:rPr lang="en-US" dirty="0"/>
              <a:t>use to carry out the project.</a:t>
            </a:r>
            <a:endParaRPr lang="tr-TR" dirty="0"/>
          </a:p>
          <a:p>
            <a:pPr algn="just">
              <a:buFont typeface="Wingdings" panose="05000000000000000000" pitchFamily="2" charset="2"/>
              <a:buChar char="ü"/>
            </a:pPr>
            <a:r>
              <a:rPr lang="en-US" b="1" dirty="0"/>
              <a:t>When are you going to do it? </a:t>
            </a:r>
            <a:endParaRPr lang="tr-TR" b="1" dirty="0"/>
          </a:p>
          <a:p>
            <a:pPr marL="0" indent="0" algn="just">
              <a:buNone/>
            </a:pPr>
            <a:r>
              <a:rPr lang="en-US" dirty="0"/>
              <a:t>The </a:t>
            </a:r>
            <a:r>
              <a:rPr lang="en-US" dirty="0" err="1"/>
              <a:t>programme</a:t>
            </a:r>
            <a:r>
              <a:rPr lang="en-US" dirty="0"/>
              <a:t> of the work.</a:t>
            </a:r>
            <a:endParaRPr lang="tr-TR" dirty="0"/>
          </a:p>
        </p:txBody>
      </p:sp>
    </p:spTree>
    <p:extLst>
      <p:ext uri="{BB962C8B-B14F-4D97-AF65-F5344CB8AC3E}">
        <p14:creationId xmlns:p14="http://schemas.microsoft.com/office/powerpoint/2010/main" val="221342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THE RESEARCH PROBLEM</a:t>
            </a:r>
          </a:p>
        </p:txBody>
      </p:sp>
      <p:sp>
        <p:nvSpPr>
          <p:cNvPr id="3" name="Content Placeholder 2"/>
          <p:cNvSpPr>
            <a:spLocks noGrp="1"/>
          </p:cNvSpPr>
          <p:nvPr>
            <p:ph idx="1"/>
          </p:nvPr>
        </p:nvSpPr>
        <p:spPr>
          <a:xfrm>
            <a:off x="457200" y="1295400"/>
            <a:ext cx="8229600" cy="4830763"/>
          </a:xfrm>
        </p:spPr>
        <p:txBody>
          <a:bodyPr>
            <a:normAutofit fontScale="85000" lnSpcReduction="10000"/>
          </a:bodyPr>
          <a:lstStyle/>
          <a:p>
            <a:pPr marL="0" indent="0" algn="just">
              <a:buNone/>
            </a:pPr>
            <a:r>
              <a:rPr lang="en-US" dirty="0"/>
              <a:t>There is no shortage of problems throughout the world, but for a</a:t>
            </a:r>
            <a:r>
              <a:rPr lang="tr-TR" dirty="0"/>
              <a:t> </a:t>
            </a:r>
            <a:r>
              <a:rPr lang="en-US" dirty="0"/>
              <a:t>problem to be researchable, it needs to have several crucial features.</a:t>
            </a:r>
            <a:r>
              <a:rPr lang="tr-TR" dirty="0"/>
              <a:t> It must be:</a:t>
            </a:r>
          </a:p>
          <a:p>
            <a:pPr algn="just"/>
            <a:r>
              <a:rPr lang="tr-TR" dirty="0"/>
              <a:t>stated </a:t>
            </a:r>
            <a:r>
              <a:rPr lang="tr-TR" b="1" dirty="0"/>
              <a:t>clearly and concisely</a:t>
            </a:r>
            <a:r>
              <a:rPr lang="tr-TR" dirty="0"/>
              <a:t>;</a:t>
            </a:r>
          </a:p>
          <a:p>
            <a:pPr algn="just"/>
            <a:r>
              <a:rPr lang="en-US" b="1" dirty="0"/>
              <a:t>significant</a:t>
            </a:r>
            <a:r>
              <a:rPr lang="en-US" dirty="0"/>
              <a:t> i.e. not trivial or a repeat of previous work;</a:t>
            </a:r>
          </a:p>
          <a:p>
            <a:pPr algn="just"/>
            <a:r>
              <a:rPr lang="en-US" b="1" dirty="0"/>
              <a:t>delineated</a:t>
            </a:r>
            <a:r>
              <a:rPr lang="en-US" dirty="0"/>
              <a:t>, in order to limit its scope to practical investigation;</a:t>
            </a:r>
          </a:p>
          <a:p>
            <a:pPr algn="just"/>
            <a:r>
              <a:rPr lang="en-US" dirty="0"/>
              <a:t>possible to obtain the information required to explore the</a:t>
            </a:r>
            <a:r>
              <a:rPr lang="tr-TR" dirty="0"/>
              <a:t> problem;</a:t>
            </a:r>
          </a:p>
          <a:p>
            <a:pPr algn="just"/>
            <a:r>
              <a:rPr lang="en-US" dirty="0"/>
              <a:t>possible to draw conclusions related to the problem, as the point</a:t>
            </a:r>
            <a:r>
              <a:rPr lang="tr-TR" dirty="0"/>
              <a:t> </a:t>
            </a:r>
            <a:r>
              <a:rPr lang="en-US" dirty="0"/>
              <a:t>of research is to find some answers.</a:t>
            </a:r>
            <a:endParaRPr lang="tr-TR" dirty="0"/>
          </a:p>
          <a:p>
            <a:pPr algn="just"/>
            <a:endParaRPr lang="tr-TR" dirty="0"/>
          </a:p>
        </p:txBody>
      </p:sp>
      <p:pic>
        <p:nvPicPr>
          <p:cNvPr id="6148" name="Picture 4" descr="soru iÅaret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31739">
            <a:off x="7624186" y="72014"/>
            <a:ext cx="1295399" cy="12953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oru iÅaret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668419">
            <a:off x="169299" y="47313"/>
            <a:ext cx="1295399"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285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1295400" y="5867400"/>
            <a:ext cx="7391400" cy="258763"/>
          </a:xfrm>
        </p:spPr>
        <p:txBody>
          <a:bodyPr>
            <a:normAutofit fontScale="40000" lnSpcReduction="20000"/>
          </a:bodyPr>
          <a:lstStyle/>
          <a:p>
            <a:pPr marL="0" indent="0">
              <a:buNone/>
            </a:pPr>
            <a:r>
              <a:rPr lang="en-US" dirty="0"/>
              <a:t>Structure of a typical research project</a:t>
            </a:r>
            <a:r>
              <a:rPr lang="tr-TR" dirty="0"/>
              <a:t>, Walliman, 2011</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79" y="304800"/>
            <a:ext cx="8382000" cy="5339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8301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a:t>
            </a:r>
            <a:r>
              <a:rPr lang="en-US" dirty="0"/>
              <a:t> </a:t>
            </a:r>
            <a:r>
              <a:rPr lang="en-US" b="1" dirty="0"/>
              <a:t>research problem</a:t>
            </a:r>
            <a:endParaRPr lang="tr-TR" dirty="0"/>
          </a:p>
        </p:txBody>
      </p:sp>
      <p:sp>
        <p:nvSpPr>
          <p:cNvPr id="3" name="Content Placeholder 2"/>
          <p:cNvSpPr>
            <a:spLocks noGrp="1"/>
          </p:cNvSpPr>
          <p:nvPr>
            <p:ph idx="1"/>
          </p:nvPr>
        </p:nvSpPr>
        <p:spPr/>
        <p:txBody>
          <a:bodyPr/>
          <a:lstStyle/>
          <a:p>
            <a:pPr algn="just"/>
            <a:r>
              <a:rPr lang="en-US" dirty="0"/>
              <a:t>can be based on a </a:t>
            </a:r>
            <a:r>
              <a:rPr lang="en-US" b="1" dirty="0"/>
              <a:t>question</a:t>
            </a:r>
            <a:r>
              <a:rPr lang="en-US" dirty="0"/>
              <a:t>, an unresolved controversy,</a:t>
            </a:r>
            <a:r>
              <a:rPr lang="tr-TR" dirty="0"/>
              <a:t> </a:t>
            </a:r>
            <a:r>
              <a:rPr lang="en-US" dirty="0"/>
              <a:t>a gap in knowledge or an unrequited need within the chosen</a:t>
            </a:r>
            <a:r>
              <a:rPr lang="tr-TR" dirty="0"/>
              <a:t> subject.</a:t>
            </a:r>
          </a:p>
          <a:p>
            <a:pPr algn="just"/>
            <a:endParaRPr lang="tr-TR" dirty="0"/>
          </a:p>
        </p:txBody>
      </p:sp>
      <p:sp>
        <p:nvSpPr>
          <p:cNvPr id="4" name="AutoShape 2" descr="RESEARCH PROBLEM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775" y="4354773"/>
            <a:ext cx="40862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683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effectLst>
                  <a:outerShdw blurRad="38100" dist="38100" dir="2700000" algn="tl">
                    <a:srgbClr val="000000">
                      <a:alpha val="43137"/>
                    </a:srgbClr>
                  </a:outerShdw>
                </a:effectLst>
              </a:rPr>
              <a:t>The different things you can</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do to split up the main question are to</a:t>
            </a:r>
            <a:r>
              <a:rPr lang="en-US" sz="3600" dirty="0"/>
              <a:t>:</a:t>
            </a:r>
            <a:endParaRPr lang="tr-TR" sz="3600" dirty="0"/>
          </a:p>
        </p:txBody>
      </p:sp>
      <p:sp>
        <p:nvSpPr>
          <p:cNvPr id="3" name="Content Placeholder 2"/>
          <p:cNvSpPr>
            <a:spLocks noGrp="1"/>
          </p:cNvSpPr>
          <p:nvPr>
            <p:ph idx="1"/>
          </p:nvPr>
        </p:nvSpPr>
        <p:spPr>
          <a:xfrm>
            <a:off x="228600" y="1600200"/>
            <a:ext cx="8763000" cy="5029200"/>
          </a:xfrm>
        </p:spPr>
        <p:txBody>
          <a:bodyPr>
            <a:noAutofit/>
          </a:bodyPr>
          <a:lstStyle/>
          <a:p>
            <a:pPr algn="just"/>
            <a:r>
              <a:rPr lang="en-US" sz="2600" dirty="0"/>
              <a:t>Split it down into </a:t>
            </a:r>
            <a:r>
              <a:rPr lang="en-US" sz="2600" i="1" u="sng" dirty="0"/>
              <a:t>different aspects </a:t>
            </a:r>
            <a:r>
              <a:rPr lang="en-US" sz="2600" dirty="0"/>
              <a:t>that can be investigated separately,</a:t>
            </a:r>
            <a:r>
              <a:rPr lang="tr-TR" sz="2600" dirty="0"/>
              <a:t> </a:t>
            </a:r>
            <a:r>
              <a:rPr lang="en-US" sz="2600" dirty="0"/>
              <a:t>e.g. political, economic, cultural, technical.</a:t>
            </a:r>
          </a:p>
          <a:p>
            <a:pPr algn="just"/>
            <a:r>
              <a:rPr lang="tr-TR" sz="2600" dirty="0"/>
              <a:t>Explore </a:t>
            </a:r>
            <a:r>
              <a:rPr lang="tr-TR" sz="2600" i="1" u="sng" dirty="0"/>
              <a:t>different personal or group perspectives</a:t>
            </a:r>
            <a:r>
              <a:rPr lang="tr-TR" sz="2600" dirty="0"/>
              <a:t>, e.g. employers, employees.</a:t>
            </a:r>
          </a:p>
          <a:p>
            <a:pPr algn="just"/>
            <a:r>
              <a:rPr lang="en-US" sz="2600" dirty="0"/>
              <a:t>Investigate </a:t>
            </a:r>
            <a:r>
              <a:rPr lang="en-US" sz="2600" i="1" u="sng" dirty="0"/>
              <a:t>different concepts</a:t>
            </a:r>
            <a:r>
              <a:rPr lang="en-US" sz="2600" i="1" dirty="0"/>
              <a:t> </a:t>
            </a:r>
            <a:r>
              <a:rPr lang="en-US" sz="2600" dirty="0"/>
              <a:t>used, e.g. health, wealth, confidence,</a:t>
            </a:r>
            <a:r>
              <a:rPr lang="tr-TR" sz="2600" dirty="0"/>
              <a:t> sustainability.</a:t>
            </a:r>
          </a:p>
          <a:p>
            <a:pPr algn="just"/>
            <a:r>
              <a:rPr lang="en-US" sz="2600" dirty="0"/>
              <a:t>Consider the question at </a:t>
            </a:r>
            <a:r>
              <a:rPr lang="en-US" sz="2600" i="1" u="sng" dirty="0"/>
              <a:t>different scales</a:t>
            </a:r>
            <a:r>
              <a:rPr lang="en-US" sz="2600" dirty="0"/>
              <a:t>, e.g. The</a:t>
            </a:r>
            <a:r>
              <a:rPr lang="tr-TR" sz="2600" dirty="0"/>
              <a:t> </a:t>
            </a:r>
            <a:r>
              <a:rPr lang="en-US" sz="2600" dirty="0"/>
              <a:t>individual,</a:t>
            </a:r>
            <a:r>
              <a:rPr lang="tr-TR" sz="2600" dirty="0"/>
              <a:t> group, organization.</a:t>
            </a:r>
          </a:p>
          <a:p>
            <a:pPr algn="just"/>
            <a:r>
              <a:rPr lang="en-US" sz="2600" dirty="0"/>
              <a:t>Compare the outcomes of different aspects from the above ways</a:t>
            </a:r>
            <a:r>
              <a:rPr lang="tr-TR" sz="2600" dirty="0"/>
              <a:t> of splitting down.</a:t>
            </a:r>
          </a:p>
        </p:txBody>
      </p:sp>
    </p:spTree>
    <p:extLst>
      <p:ext uri="{BB962C8B-B14F-4D97-AF65-F5344CB8AC3E}">
        <p14:creationId xmlns:p14="http://schemas.microsoft.com/office/powerpoint/2010/main" val="2660707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DEFINING THE RESEARCH PROBLEM</a:t>
            </a:r>
          </a:p>
        </p:txBody>
      </p:sp>
      <p:sp>
        <p:nvSpPr>
          <p:cNvPr id="3" name="Content Placeholder 2"/>
          <p:cNvSpPr>
            <a:spLocks noGrp="1"/>
          </p:cNvSpPr>
          <p:nvPr>
            <p:ph idx="1"/>
          </p:nvPr>
        </p:nvSpPr>
        <p:spPr/>
        <p:txBody>
          <a:bodyPr/>
          <a:lstStyle/>
          <a:p>
            <a:pPr algn="just"/>
            <a:r>
              <a:rPr lang="tr-TR" b="1" i="1" dirty="0"/>
              <a:t>Question or Questions: </a:t>
            </a:r>
            <a:r>
              <a:rPr lang="en-US" dirty="0"/>
              <a:t>Probably the simplest way to set up a research problem is to ask a</a:t>
            </a:r>
            <a:r>
              <a:rPr lang="tr-TR" dirty="0"/>
              <a:t> question. </a:t>
            </a:r>
          </a:p>
          <a:p>
            <a:pPr algn="just"/>
            <a:endParaRPr lang="tr-TR" dirty="0"/>
          </a:p>
          <a:p>
            <a:pPr algn="just"/>
            <a:r>
              <a:rPr lang="tr-TR" dirty="0" err="1"/>
              <a:t>For</a:t>
            </a:r>
            <a:r>
              <a:rPr lang="tr-TR" dirty="0"/>
              <a:t> </a:t>
            </a:r>
            <a:r>
              <a:rPr lang="tr-TR" dirty="0" err="1"/>
              <a:t>example</a:t>
            </a:r>
            <a:r>
              <a:rPr lang="tr-TR" dirty="0"/>
              <a:t>:</a:t>
            </a:r>
          </a:p>
          <a:p>
            <a:pPr marL="0" indent="0" algn="just">
              <a:buNone/>
            </a:pPr>
            <a:r>
              <a:rPr lang="en-US" i="1" dirty="0"/>
              <a:t>Main question: Are school exam results a true test of a student’s</a:t>
            </a:r>
            <a:r>
              <a:rPr lang="tr-TR" i="1" dirty="0"/>
              <a:t> intelligence?</a:t>
            </a:r>
            <a:endParaRPr lang="tr-TR" b="1" i="1" dirty="0"/>
          </a:p>
          <a:p>
            <a:pPr algn="just"/>
            <a:endParaRPr lang="tr-TR" b="1" i="1" dirty="0"/>
          </a:p>
        </p:txBody>
      </p:sp>
    </p:spTree>
    <p:extLst>
      <p:ext uri="{BB962C8B-B14F-4D97-AF65-F5344CB8AC3E}">
        <p14:creationId xmlns:p14="http://schemas.microsoft.com/office/powerpoint/2010/main" val="789884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effectLst>
                  <a:outerShdw blurRad="38100" dist="38100" dir="2700000" algn="tl">
                    <a:srgbClr val="000000">
                      <a:alpha val="43137"/>
                    </a:srgbClr>
                  </a:outerShdw>
                </a:effectLst>
              </a:rPr>
              <a:t>In this case the sub-questions could concentrate on:</a:t>
            </a:r>
            <a:endParaRPr lang="tr-TR"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524000"/>
            <a:ext cx="8686800" cy="5334000"/>
          </a:xfrm>
        </p:spPr>
        <p:txBody>
          <a:bodyPr>
            <a:normAutofit fontScale="92500" lnSpcReduction="20000"/>
          </a:bodyPr>
          <a:lstStyle/>
          <a:p>
            <a:pPr algn="just"/>
            <a:r>
              <a:rPr lang="tr-TR" dirty="0"/>
              <a:t>What constitutes intelligence? (Investigating a concept, i.e. ‘intelligence’.)</a:t>
            </a:r>
          </a:p>
          <a:p>
            <a:pPr algn="just"/>
            <a:r>
              <a:rPr lang="en-US" dirty="0"/>
              <a:t>What ways of testing intelligence are there? (Exploring different</a:t>
            </a:r>
            <a:r>
              <a:rPr lang="tr-TR" dirty="0"/>
              <a:t> </a:t>
            </a:r>
            <a:r>
              <a:rPr lang="en-US" dirty="0"/>
              <a:t>perspectives – i.e. other intelligence tests, and thus investigating</a:t>
            </a:r>
            <a:r>
              <a:rPr lang="tr-TR" dirty="0"/>
              <a:t> the concept ‘test’.)</a:t>
            </a:r>
          </a:p>
          <a:p>
            <a:pPr algn="just"/>
            <a:r>
              <a:rPr lang="en-US" dirty="0"/>
              <a:t>What sort of school exams are there and how are they marked?</a:t>
            </a:r>
            <a:r>
              <a:rPr lang="tr-TR" dirty="0"/>
              <a:t> </a:t>
            </a:r>
            <a:r>
              <a:rPr lang="en-US" dirty="0"/>
              <a:t>Investigating another concept – i.e. ‘exams’.</a:t>
            </a:r>
            <a:r>
              <a:rPr lang="tr-TR" dirty="0"/>
              <a:t>)</a:t>
            </a:r>
            <a:endParaRPr lang="en-US" dirty="0"/>
          </a:p>
          <a:p>
            <a:pPr algn="just"/>
            <a:r>
              <a:rPr lang="en-US" dirty="0"/>
              <a:t>How do school exam criteria match those of the criteria of other</a:t>
            </a:r>
            <a:r>
              <a:rPr lang="tr-TR" dirty="0"/>
              <a:t> </a:t>
            </a:r>
            <a:r>
              <a:rPr lang="en-US" dirty="0"/>
              <a:t>intelligence tests? (Split into aspects – in this case, criteria of</a:t>
            </a:r>
            <a:r>
              <a:rPr lang="tr-TR" dirty="0"/>
              <a:t> </a:t>
            </a:r>
            <a:r>
              <a:rPr lang="en-US" dirty="0"/>
              <a:t>exams and other intelligence tests.)</a:t>
            </a:r>
            <a:endParaRPr lang="tr-TR" dirty="0"/>
          </a:p>
        </p:txBody>
      </p:sp>
    </p:spTree>
    <p:extLst>
      <p:ext uri="{BB962C8B-B14F-4D97-AF65-F5344CB8AC3E}">
        <p14:creationId xmlns:p14="http://schemas.microsoft.com/office/powerpoint/2010/main" val="395835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en-US" dirty="0"/>
              <a:t>Note how all the </a:t>
            </a:r>
            <a:r>
              <a:rPr lang="en-US" b="1" dirty="0"/>
              <a:t>sub-questions</a:t>
            </a:r>
            <a:r>
              <a:rPr lang="en-US" dirty="0"/>
              <a:t> relate directly to the </a:t>
            </a:r>
            <a:r>
              <a:rPr lang="en-US" b="1" dirty="0"/>
              <a:t>main question </a:t>
            </a:r>
            <a:r>
              <a:rPr lang="en-US" dirty="0"/>
              <a:t>and break down the rather abstract question into practical questions</a:t>
            </a:r>
            <a:r>
              <a:rPr lang="tr-TR" dirty="0"/>
              <a:t> </a:t>
            </a:r>
            <a:r>
              <a:rPr lang="en-US" dirty="0"/>
              <a:t>that can be investigated individually and build up to an answer to the main question. </a:t>
            </a:r>
            <a:endParaRPr lang="tr-TR" dirty="0"/>
          </a:p>
        </p:txBody>
      </p:sp>
    </p:spTree>
    <p:extLst>
      <p:ext uri="{BB962C8B-B14F-4D97-AF65-F5344CB8AC3E}">
        <p14:creationId xmlns:p14="http://schemas.microsoft.com/office/powerpoint/2010/main" val="1696322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924800" cy="4800600"/>
          </a:xfrm>
        </p:spPr>
        <p:txBody>
          <a:bodyPr>
            <a:normAutofit/>
          </a:bodyPr>
          <a:lstStyle/>
          <a:p>
            <a:r>
              <a:rPr lang="tr-TR" b="1" dirty="0"/>
              <a:t>BUSINESS RESEARCH METHODS</a:t>
            </a:r>
            <a:br>
              <a:rPr lang="tr-TR" b="1" dirty="0"/>
            </a:br>
            <a:br>
              <a:rPr lang="tr-TR" b="1" dirty="0"/>
            </a:br>
            <a:r>
              <a:rPr lang="tr-TR" b="1" dirty="0"/>
              <a:t>CHAPTER 1 &amp; 2</a:t>
            </a:r>
            <a:br>
              <a:rPr lang="tr-TR" b="1" dirty="0"/>
            </a:br>
            <a:endParaRPr lang="tr-TR" b="1" dirty="0"/>
          </a:p>
        </p:txBody>
      </p:sp>
    </p:spTree>
    <p:extLst>
      <p:ext uri="{BB962C8B-B14F-4D97-AF65-F5344CB8AC3E}">
        <p14:creationId xmlns:p14="http://schemas.microsoft.com/office/powerpoint/2010/main" val="1910641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Autofit/>
          </a:bodyPr>
          <a:lstStyle/>
          <a:p>
            <a:r>
              <a:rPr lang="tr-TR" sz="3200" dirty="0">
                <a:effectLst>
                  <a:outerShdw blurRad="38100" dist="38100" dir="2700000" algn="tl">
                    <a:srgbClr val="000000">
                      <a:alpha val="43137"/>
                    </a:srgbClr>
                  </a:outerShdw>
                </a:effectLst>
              </a:rPr>
              <a:t>An </a:t>
            </a:r>
            <a:r>
              <a:rPr lang="en-US" sz="3200" dirty="0">
                <a:effectLst>
                  <a:outerShdw blurRad="38100" dist="38100" dir="2700000" algn="tl">
                    <a:srgbClr val="000000">
                      <a:alpha val="43137"/>
                    </a:srgbClr>
                  </a:outerShdw>
                </a:effectLst>
              </a:rPr>
              <a:t>example of this form of research definition is:</a:t>
            </a:r>
            <a:endParaRPr lang="tr-TR"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lgn="just">
              <a:buNone/>
            </a:pPr>
            <a:r>
              <a:rPr lang="en-US" sz="2800" i="1" dirty="0"/>
              <a:t>This study examines the problem of career development of women</a:t>
            </a:r>
            <a:r>
              <a:rPr lang="tr-TR" sz="2800" i="1" dirty="0"/>
              <a:t> </a:t>
            </a:r>
            <a:r>
              <a:rPr lang="en-US" sz="2800" i="1" dirty="0"/>
              <a:t>engineers in the automotive industry in Britain. It focuses on the identification</a:t>
            </a:r>
            <a:r>
              <a:rPr lang="tr-TR" sz="2800" i="1" dirty="0"/>
              <a:t> </a:t>
            </a:r>
            <a:r>
              <a:rPr lang="en-US" sz="2800" i="1" dirty="0"/>
              <a:t>of specific barriers (established conventions, prejudices, procedures, career</a:t>
            </a:r>
            <a:r>
              <a:rPr lang="tr-TR" sz="2800" i="1" dirty="0"/>
              <a:t> </a:t>
            </a:r>
            <a:r>
              <a:rPr lang="en-US" sz="2800" i="1" dirty="0"/>
              <a:t>paths) and explores the effectiveness of specific initiatives that have been</a:t>
            </a:r>
            <a:r>
              <a:rPr lang="tr-TR" sz="2800" i="1" dirty="0"/>
              <a:t> </a:t>
            </a:r>
            <a:r>
              <a:rPr lang="en-US" sz="2800" i="1" dirty="0"/>
              <a:t>aimed at breaking down these barriers.</a:t>
            </a:r>
            <a:endParaRPr lang="tr-TR" sz="2800" i="1" dirty="0"/>
          </a:p>
        </p:txBody>
      </p:sp>
    </p:spTree>
    <p:extLst>
      <p:ext uri="{BB962C8B-B14F-4D97-AF65-F5344CB8AC3E}">
        <p14:creationId xmlns:p14="http://schemas.microsoft.com/office/powerpoint/2010/main" val="1917252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tr-TR" dirty="0"/>
              <a:t>HYPOTHESES</a:t>
            </a:r>
          </a:p>
        </p:txBody>
      </p:sp>
      <p:sp>
        <p:nvSpPr>
          <p:cNvPr id="3" name="Content Placeholder 2"/>
          <p:cNvSpPr>
            <a:spLocks noGrp="1"/>
          </p:cNvSpPr>
          <p:nvPr>
            <p:ph idx="1"/>
          </p:nvPr>
        </p:nvSpPr>
        <p:spPr>
          <a:xfrm>
            <a:off x="228600" y="1219200"/>
            <a:ext cx="8382000" cy="5181600"/>
          </a:xfrm>
        </p:spPr>
        <p:txBody>
          <a:bodyPr>
            <a:noAutofit/>
          </a:bodyPr>
          <a:lstStyle/>
          <a:p>
            <a:pPr algn="just"/>
            <a:r>
              <a:rPr lang="en-US" sz="2800" dirty="0"/>
              <a:t>The research problem in research projects that use the </a:t>
            </a:r>
            <a:r>
              <a:rPr lang="en-US" sz="2800" dirty="0" err="1"/>
              <a:t>hypothetico</a:t>
            </a:r>
            <a:r>
              <a:rPr lang="tr-TR" sz="2800" dirty="0"/>
              <a:t>-</a:t>
            </a:r>
            <a:r>
              <a:rPr lang="en-US" sz="2800" dirty="0"/>
              <a:t>deductive</a:t>
            </a:r>
            <a:r>
              <a:rPr lang="tr-TR" sz="2800" dirty="0"/>
              <a:t> </a:t>
            </a:r>
            <a:r>
              <a:rPr lang="en-US" sz="2800" dirty="0"/>
              <a:t>method is expressed in terms of the testing of a particular</a:t>
            </a:r>
            <a:r>
              <a:rPr lang="tr-TR" sz="2800" dirty="0"/>
              <a:t> </a:t>
            </a:r>
            <a:r>
              <a:rPr lang="tr-TR" sz="2800" dirty="0" err="1"/>
              <a:t>hypothesis</a:t>
            </a:r>
            <a:r>
              <a:rPr lang="tr-TR" sz="2800" dirty="0"/>
              <a:t>.</a:t>
            </a:r>
          </a:p>
          <a:p>
            <a:pPr algn="just"/>
            <a:r>
              <a:rPr lang="tr-TR" sz="2800" dirty="0" err="1"/>
              <a:t>Hypotheses</a:t>
            </a:r>
            <a:r>
              <a:rPr lang="tr-TR" sz="2800" dirty="0"/>
              <a:t> </a:t>
            </a:r>
            <a:r>
              <a:rPr lang="tr-TR" sz="2800" dirty="0" err="1"/>
              <a:t>are</a:t>
            </a:r>
            <a:r>
              <a:rPr lang="tr-TR" sz="2800" dirty="0"/>
              <a:t> </a:t>
            </a:r>
            <a:r>
              <a:rPr lang="tr-TR" sz="2800" dirty="0" err="1"/>
              <a:t>nothing</a:t>
            </a:r>
            <a:r>
              <a:rPr lang="tr-TR" sz="2800" dirty="0"/>
              <a:t> </a:t>
            </a:r>
            <a:r>
              <a:rPr lang="tr-TR" sz="2800" dirty="0" err="1"/>
              <a:t>unusual</a:t>
            </a:r>
            <a:r>
              <a:rPr lang="tr-TR" sz="2800" dirty="0"/>
              <a:t>.</a:t>
            </a:r>
          </a:p>
          <a:p>
            <a:pPr algn="just"/>
            <a:r>
              <a:rPr lang="tr-TR" sz="2800" dirty="0" err="1"/>
              <a:t>Reasonable</a:t>
            </a:r>
            <a:r>
              <a:rPr lang="tr-TR" sz="2800" dirty="0"/>
              <a:t> </a:t>
            </a:r>
            <a:r>
              <a:rPr lang="en-US" sz="2800" dirty="0"/>
              <a:t>guesses can be expressed in the form of </a:t>
            </a:r>
            <a:r>
              <a:rPr lang="en-US" sz="2800" b="1" dirty="0"/>
              <a:t>statement</a:t>
            </a:r>
            <a:r>
              <a:rPr lang="en-US" sz="2800" dirty="0"/>
              <a:t>. This is a hypothesis.</a:t>
            </a:r>
            <a:endParaRPr lang="tr-TR" sz="2800" dirty="0"/>
          </a:p>
          <a:p>
            <a:pPr algn="just"/>
            <a:r>
              <a:rPr lang="en-US" sz="2800" dirty="0"/>
              <a:t>A good hypothesis is a very useful aid to organizing the research</a:t>
            </a:r>
            <a:r>
              <a:rPr lang="tr-TR" sz="2800" dirty="0"/>
              <a:t> </a:t>
            </a:r>
            <a:r>
              <a:rPr lang="en-US" sz="2800" dirty="0"/>
              <a:t>effort, but it must have certain qualities. </a:t>
            </a:r>
            <a:endParaRPr lang="tr-TR" sz="2800" dirty="0"/>
          </a:p>
          <a:p>
            <a:pPr algn="just"/>
            <a:r>
              <a:rPr lang="en-US" sz="2800" dirty="0"/>
              <a:t>It must be a statement that</a:t>
            </a:r>
            <a:r>
              <a:rPr lang="tr-TR" sz="2800" dirty="0"/>
              <a:t> </a:t>
            </a:r>
            <a:r>
              <a:rPr lang="en-US" sz="2800" dirty="0"/>
              <a:t>can be put to the test. </a:t>
            </a:r>
            <a:endParaRPr lang="tr-TR" sz="2800" dirty="0"/>
          </a:p>
          <a:p>
            <a:pPr algn="just"/>
            <a:r>
              <a:rPr lang="en-US" sz="2800" dirty="0"/>
              <a:t>It must specifically limit the enquiry to the</a:t>
            </a:r>
            <a:r>
              <a:rPr lang="tr-TR" sz="2800" dirty="0"/>
              <a:t> </a:t>
            </a:r>
            <a:r>
              <a:rPr lang="tr-TR" sz="2800" dirty="0" err="1"/>
              <a:t>interaction</a:t>
            </a:r>
            <a:r>
              <a:rPr lang="tr-TR" sz="2800" dirty="0"/>
              <a:t> of </a:t>
            </a:r>
            <a:r>
              <a:rPr lang="tr-TR" sz="2800" dirty="0" err="1"/>
              <a:t>certain</a:t>
            </a:r>
            <a:r>
              <a:rPr lang="tr-TR" sz="2800" dirty="0"/>
              <a:t> </a:t>
            </a:r>
            <a:r>
              <a:rPr lang="tr-TR" sz="2800" dirty="0" err="1"/>
              <a:t>factors</a:t>
            </a:r>
            <a:r>
              <a:rPr lang="tr-TR" sz="2800" dirty="0"/>
              <a:t>.</a:t>
            </a:r>
          </a:p>
        </p:txBody>
      </p:sp>
    </p:spTree>
    <p:extLst>
      <p:ext uri="{BB962C8B-B14F-4D97-AF65-F5344CB8AC3E}">
        <p14:creationId xmlns:p14="http://schemas.microsoft.com/office/powerpoint/2010/main" val="7541311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lgn="just">
              <a:buNone/>
            </a:pPr>
            <a:r>
              <a:rPr lang="en-US" dirty="0"/>
              <a:t>So, to express the above example of a research question in the</a:t>
            </a:r>
            <a:r>
              <a:rPr lang="tr-TR" dirty="0"/>
              <a:t> </a:t>
            </a:r>
            <a:r>
              <a:rPr lang="en-US" dirty="0"/>
              <a:t>form of a hypothesis it would need to be written simply like this as</a:t>
            </a:r>
            <a:r>
              <a:rPr lang="tr-TR" dirty="0"/>
              <a:t> a </a:t>
            </a:r>
            <a:r>
              <a:rPr lang="tr-TR" dirty="0" err="1"/>
              <a:t>statement</a:t>
            </a:r>
            <a:r>
              <a:rPr lang="tr-TR" dirty="0"/>
              <a:t>:</a:t>
            </a:r>
          </a:p>
          <a:p>
            <a:pPr algn="just"/>
            <a:r>
              <a:rPr lang="en-US" i="1" dirty="0"/>
              <a:t>School exam results are a true test of a student’s intelligence.</a:t>
            </a:r>
            <a:endParaRPr lang="tr-TR"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124200"/>
            <a:ext cx="2514600" cy="355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1324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09600"/>
            <a:ext cx="8229600" cy="792162"/>
          </a:xfrm>
        </p:spPr>
        <p:txBody>
          <a:bodyPr>
            <a:normAutofit fontScale="90000"/>
          </a:bodyPr>
          <a:lstStyle/>
          <a:p>
            <a:r>
              <a:rPr lang="tr-TR" b="1" dirty="0"/>
              <a:t>O</a:t>
            </a:r>
            <a:r>
              <a:rPr lang="en-US" b="1" dirty="0" err="1"/>
              <a:t>perationalization</a:t>
            </a:r>
            <a:br>
              <a:rPr lang="tr-TR" dirty="0"/>
            </a:br>
            <a:endParaRPr lang="tr-TR" dirty="0"/>
          </a:p>
        </p:txBody>
      </p:sp>
      <p:sp>
        <p:nvSpPr>
          <p:cNvPr id="3" name="İçerik Yer Tutucusu 2"/>
          <p:cNvSpPr>
            <a:spLocks noGrp="1"/>
          </p:cNvSpPr>
          <p:nvPr>
            <p:ph idx="1"/>
          </p:nvPr>
        </p:nvSpPr>
        <p:spPr>
          <a:xfrm>
            <a:off x="228600" y="1447800"/>
            <a:ext cx="8534400" cy="5135563"/>
          </a:xfrm>
        </p:spPr>
        <p:txBody>
          <a:bodyPr/>
          <a:lstStyle/>
          <a:p>
            <a:pPr marL="0" indent="0" algn="just">
              <a:buNone/>
            </a:pPr>
            <a:r>
              <a:rPr lang="tr-TR" dirty="0"/>
              <a:t>O</a:t>
            </a:r>
            <a:r>
              <a:rPr lang="en-US" dirty="0"/>
              <a:t>ne of the fundamental criteria of a hypothesis that it</a:t>
            </a:r>
            <a:r>
              <a:rPr lang="tr-TR" dirty="0"/>
              <a:t> </a:t>
            </a:r>
            <a:r>
              <a:rPr lang="en-US" dirty="0"/>
              <a:t>is testable but formulated on a</a:t>
            </a:r>
            <a:r>
              <a:rPr lang="tr-TR" dirty="0"/>
              <a:t> </a:t>
            </a:r>
            <a:r>
              <a:rPr lang="en-US" dirty="0"/>
              <a:t>conceptual level cannot be directly</a:t>
            </a:r>
            <a:r>
              <a:rPr lang="tr-TR" dirty="0"/>
              <a:t> </a:t>
            </a:r>
            <a:r>
              <a:rPr lang="en-US" dirty="0"/>
              <a:t>tested; it is too abstract. </a:t>
            </a:r>
            <a:endParaRPr lang="tr-TR" dirty="0"/>
          </a:p>
          <a:p>
            <a:pPr marL="0" indent="0" algn="just">
              <a:buNone/>
            </a:pPr>
            <a:endParaRPr lang="tr-TR" dirty="0"/>
          </a:p>
          <a:p>
            <a:pPr marL="0" indent="0" algn="just">
              <a:buNone/>
            </a:pPr>
            <a:r>
              <a:rPr lang="en-US" dirty="0"/>
              <a:t>It is therefore necessary to convert it to an</a:t>
            </a:r>
            <a:r>
              <a:rPr lang="tr-TR" dirty="0"/>
              <a:t> </a:t>
            </a:r>
            <a:r>
              <a:rPr lang="en-US" dirty="0"/>
              <a:t>operational level. This is called</a:t>
            </a:r>
            <a:r>
              <a:rPr lang="tr-TR" dirty="0"/>
              <a:t> </a:t>
            </a:r>
            <a:r>
              <a:rPr lang="en-US" b="1" dirty="0"/>
              <a:t>operationalization</a:t>
            </a:r>
            <a:r>
              <a:rPr lang="en-US" dirty="0"/>
              <a:t>.</a:t>
            </a:r>
            <a:endParaRPr lang="tr-TR" dirty="0"/>
          </a:p>
        </p:txBody>
      </p:sp>
    </p:spTree>
    <p:extLst>
      <p:ext uri="{BB962C8B-B14F-4D97-AF65-F5344CB8AC3E}">
        <p14:creationId xmlns:p14="http://schemas.microsoft.com/office/powerpoint/2010/main" val="28065082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93F7CA-B661-4E3B-B13D-151DF1BBDF21}"/>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559710C9-8221-4AE1-8B7E-52DD2C8F8F3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57485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RESEARCH ETHICS</a:t>
            </a:r>
            <a:endParaRPr lang="tr-TR" dirty="0"/>
          </a:p>
        </p:txBody>
      </p:sp>
      <p:sp>
        <p:nvSpPr>
          <p:cNvPr id="3" name="İçerik Yer Tutucusu 2"/>
          <p:cNvSpPr>
            <a:spLocks noGrp="1"/>
          </p:cNvSpPr>
          <p:nvPr>
            <p:ph idx="1"/>
          </p:nvPr>
        </p:nvSpPr>
        <p:spPr>
          <a:xfrm>
            <a:off x="460375" y="1314539"/>
            <a:ext cx="8229600" cy="4525963"/>
          </a:xfrm>
        </p:spPr>
        <p:txBody>
          <a:bodyPr/>
          <a:lstStyle/>
          <a:p>
            <a:pPr algn="just"/>
            <a:r>
              <a:rPr lang="en-US" dirty="0"/>
              <a:t>Working with human participants in your research always raises</a:t>
            </a:r>
            <a:r>
              <a:rPr lang="tr-TR" dirty="0"/>
              <a:t> </a:t>
            </a:r>
            <a:r>
              <a:rPr lang="en-US" b="1" dirty="0"/>
              <a:t>ethical </a:t>
            </a:r>
            <a:r>
              <a:rPr lang="en-US" dirty="0"/>
              <a:t>issues about how you treat them. </a:t>
            </a:r>
            <a:endParaRPr lang="tr-TR" dirty="0"/>
          </a:p>
          <a:p>
            <a:pPr algn="just"/>
            <a:r>
              <a:rPr lang="en-US" dirty="0"/>
              <a:t>People should be treated</a:t>
            </a:r>
            <a:r>
              <a:rPr lang="tr-TR" dirty="0"/>
              <a:t> </a:t>
            </a:r>
            <a:r>
              <a:rPr lang="en-US" dirty="0"/>
              <a:t>with respect, which has many implications for how exactly how you</a:t>
            </a:r>
            <a:r>
              <a:rPr lang="tr-TR" dirty="0"/>
              <a:t> </a:t>
            </a:r>
            <a:r>
              <a:rPr lang="en-US" dirty="0"/>
              <a:t>deal with them before, during and after the research</a:t>
            </a:r>
            <a:r>
              <a:rPr lang="tr-TR" dirty="0"/>
              <a:t>.</a:t>
            </a:r>
          </a:p>
        </p:txBody>
      </p:sp>
      <p:sp>
        <p:nvSpPr>
          <p:cNvPr id="4" name="AutoShape 2" descr="research ethic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510656"/>
            <a:ext cx="4724400" cy="234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80383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en-US" dirty="0"/>
              <a:t>Even if you are not using human participants in your research,</a:t>
            </a:r>
            <a:r>
              <a:rPr lang="tr-TR" dirty="0"/>
              <a:t> </a:t>
            </a:r>
            <a:r>
              <a:rPr lang="en-US" dirty="0"/>
              <a:t>there is still the question of honesty in the way you collect, </a:t>
            </a:r>
            <a:r>
              <a:rPr lang="en-US" dirty="0" err="1"/>
              <a:t>analyse</a:t>
            </a:r>
            <a:r>
              <a:rPr lang="tr-TR" dirty="0"/>
              <a:t> </a:t>
            </a:r>
            <a:r>
              <a:rPr lang="tr-TR" dirty="0" err="1"/>
              <a:t>and</a:t>
            </a:r>
            <a:r>
              <a:rPr lang="tr-TR" dirty="0"/>
              <a:t> </a:t>
            </a:r>
            <a:r>
              <a:rPr lang="tr-TR" dirty="0" err="1"/>
              <a:t>interpret</a:t>
            </a:r>
            <a:r>
              <a:rPr lang="tr-TR" dirty="0"/>
              <a:t> data.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395788"/>
            <a:ext cx="3702574"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7107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en-US" sz="3600" b="1" dirty="0"/>
              <a:t>There are two aspects of ethical issues </a:t>
            </a:r>
            <a:br>
              <a:rPr lang="tr-TR" sz="3600" b="1" dirty="0"/>
            </a:br>
            <a:r>
              <a:rPr lang="en-US" sz="3600" b="1" dirty="0"/>
              <a:t>in research:</a:t>
            </a:r>
            <a:endParaRPr lang="tr-TR" sz="3600" b="1" dirty="0"/>
          </a:p>
        </p:txBody>
      </p:sp>
      <p:sp>
        <p:nvSpPr>
          <p:cNvPr id="3" name="İçerik Yer Tutucusu 2"/>
          <p:cNvSpPr>
            <a:spLocks noGrp="1"/>
          </p:cNvSpPr>
          <p:nvPr>
            <p:ph idx="1"/>
          </p:nvPr>
        </p:nvSpPr>
        <p:spPr/>
        <p:txBody>
          <a:bodyPr>
            <a:normAutofit/>
          </a:bodyPr>
          <a:lstStyle/>
          <a:p>
            <a:pPr marL="0" indent="0" algn="just">
              <a:buNone/>
            </a:pPr>
            <a:r>
              <a:rPr lang="en-US" sz="2800" dirty="0"/>
              <a:t>1</a:t>
            </a:r>
            <a:r>
              <a:rPr lang="tr-TR" sz="2800" dirty="0"/>
              <a:t>-</a:t>
            </a:r>
            <a:r>
              <a:rPr lang="en-US" sz="2800" dirty="0"/>
              <a:t> The </a:t>
            </a:r>
            <a:r>
              <a:rPr lang="en-US" sz="2800" b="1" dirty="0"/>
              <a:t>individual values </a:t>
            </a:r>
            <a:r>
              <a:rPr lang="en-US" sz="2800" dirty="0"/>
              <a:t>of the researcher relating to honesty and</a:t>
            </a:r>
            <a:r>
              <a:rPr lang="tr-TR" sz="2800" dirty="0"/>
              <a:t> </a:t>
            </a:r>
            <a:r>
              <a:rPr lang="tr-TR" sz="2800" dirty="0" err="1"/>
              <a:t>frankness</a:t>
            </a:r>
            <a:r>
              <a:rPr lang="tr-TR" sz="2800" dirty="0"/>
              <a:t> </a:t>
            </a:r>
            <a:r>
              <a:rPr lang="tr-TR" sz="2800" dirty="0" err="1"/>
              <a:t>and</a:t>
            </a:r>
            <a:r>
              <a:rPr lang="tr-TR" sz="2800" dirty="0"/>
              <a:t> </a:t>
            </a:r>
            <a:r>
              <a:rPr lang="tr-TR" sz="2800" dirty="0" err="1"/>
              <a:t>personal</a:t>
            </a:r>
            <a:r>
              <a:rPr lang="tr-TR" sz="2800" dirty="0"/>
              <a:t> </a:t>
            </a:r>
            <a:r>
              <a:rPr lang="tr-TR" sz="2800" dirty="0" err="1"/>
              <a:t>integrity</a:t>
            </a:r>
            <a:r>
              <a:rPr lang="tr-TR" sz="2800" dirty="0"/>
              <a:t>.</a:t>
            </a:r>
          </a:p>
          <a:p>
            <a:pPr marL="0" indent="0" algn="just">
              <a:buNone/>
            </a:pPr>
            <a:endParaRPr lang="tr-TR" sz="2800" dirty="0"/>
          </a:p>
          <a:p>
            <a:pPr marL="0" indent="0" algn="just">
              <a:buNone/>
            </a:pPr>
            <a:r>
              <a:rPr lang="en-US" sz="2800" dirty="0"/>
              <a:t>2</a:t>
            </a:r>
            <a:r>
              <a:rPr lang="tr-TR" sz="2800" dirty="0"/>
              <a:t>-</a:t>
            </a:r>
            <a:r>
              <a:rPr lang="en-US" sz="2800" dirty="0"/>
              <a:t> The </a:t>
            </a:r>
            <a:r>
              <a:rPr lang="en-US" sz="2800" b="1" dirty="0"/>
              <a:t>researcher’s treatment </a:t>
            </a:r>
            <a:r>
              <a:rPr lang="en-US" sz="2800" dirty="0"/>
              <a:t>of other people involved in the research,</a:t>
            </a:r>
            <a:r>
              <a:rPr lang="tr-TR" sz="2800" dirty="0"/>
              <a:t> </a:t>
            </a:r>
            <a:r>
              <a:rPr lang="en-US" sz="2800" dirty="0"/>
              <a:t>relating to informed consent, confidentiality, anonymity and</a:t>
            </a:r>
            <a:r>
              <a:rPr lang="tr-TR" sz="2800" dirty="0"/>
              <a:t> </a:t>
            </a:r>
            <a:r>
              <a:rPr lang="tr-TR" sz="2800" dirty="0" err="1"/>
              <a:t>courtesy</a:t>
            </a:r>
            <a:r>
              <a:rPr lang="tr-TR" sz="2800" dirty="0"/>
              <a:t>.</a:t>
            </a:r>
          </a:p>
        </p:txBody>
      </p:sp>
    </p:spTree>
    <p:extLst>
      <p:ext uri="{BB962C8B-B14F-4D97-AF65-F5344CB8AC3E}">
        <p14:creationId xmlns:p14="http://schemas.microsoft.com/office/powerpoint/2010/main" val="2466509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3400" y="457200"/>
            <a:ext cx="8229600" cy="1143000"/>
          </a:xfrm>
        </p:spPr>
        <p:txBody>
          <a:bodyPr>
            <a:normAutofit/>
          </a:bodyPr>
          <a:lstStyle/>
          <a:p>
            <a:r>
              <a:rPr lang="tr-TR" sz="3600" b="1" dirty="0" err="1"/>
              <a:t>Organizations</a:t>
            </a:r>
            <a:r>
              <a:rPr lang="tr-TR" sz="3600" b="1" dirty="0"/>
              <a:t> </a:t>
            </a:r>
            <a:r>
              <a:rPr lang="tr-TR" sz="3600" b="1" dirty="0" err="1"/>
              <a:t>And</a:t>
            </a:r>
            <a:r>
              <a:rPr lang="tr-TR" sz="3600" b="1" dirty="0"/>
              <a:t> </a:t>
            </a:r>
            <a:r>
              <a:rPr lang="tr-TR" sz="3600" b="1" dirty="0" err="1"/>
              <a:t>Ethics</a:t>
            </a:r>
            <a:r>
              <a:rPr lang="tr-TR" sz="3600" b="1" dirty="0"/>
              <a:t> </a:t>
            </a:r>
            <a:r>
              <a:rPr lang="tr-TR" sz="3600" b="1" dirty="0" err="1"/>
              <a:t>Committees</a:t>
            </a:r>
            <a:endParaRPr lang="tr-TR" sz="3600" b="1" dirty="0"/>
          </a:p>
        </p:txBody>
      </p:sp>
      <p:sp>
        <p:nvSpPr>
          <p:cNvPr id="3" name="İçerik Yer Tutucusu 2"/>
          <p:cNvSpPr>
            <a:spLocks noGrp="1"/>
          </p:cNvSpPr>
          <p:nvPr>
            <p:ph idx="1"/>
          </p:nvPr>
        </p:nvSpPr>
        <p:spPr>
          <a:xfrm>
            <a:off x="457200" y="1828800"/>
            <a:ext cx="8229600" cy="4525963"/>
          </a:xfrm>
        </p:spPr>
        <p:txBody>
          <a:bodyPr>
            <a:normAutofit/>
          </a:bodyPr>
          <a:lstStyle/>
          <a:p>
            <a:pPr marL="0" indent="0" algn="just">
              <a:buNone/>
            </a:pPr>
            <a:r>
              <a:rPr lang="en-US" dirty="0"/>
              <a:t>The role of ethics committees is to oversee the research carried</a:t>
            </a:r>
            <a:r>
              <a:rPr lang="tr-TR" dirty="0"/>
              <a:t> </a:t>
            </a:r>
            <a:r>
              <a:rPr lang="en-US" dirty="0"/>
              <a:t>out in their organizations in relation to ethical issues.</a:t>
            </a:r>
            <a:r>
              <a:rPr lang="tr-TR" dirty="0"/>
              <a:t> </a:t>
            </a:r>
            <a:r>
              <a:rPr lang="en-US" dirty="0"/>
              <a:t>Applying for ethics approval inevitably involves filling in forms.</a:t>
            </a:r>
            <a:endParaRPr lang="tr-TR" dirty="0"/>
          </a:p>
        </p:txBody>
      </p:sp>
      <p:sp>
        <p:nvSpPr>
          <p:cNvPr id="4" name="AutoShape 4" descr="ethical committee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953000"/>
            <a:ext cx="6001949"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74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27798"/>
            <a:ext cx="8686800" cy="577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41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What is Research?</a:t>
            </a:r>
          </a:p>
        </p:txBody>
      </p:sp>
      <p:sp>
        <p:nvSpPr>
          <p:cNvPr id="3" name="Content Placeholder 2"/>
          <p:cNvSpPr>
            <a:spLocks noGrp="1"/>
          </p:cNvSpPr>
          <p:nvPr>
            <p:ph idx="1"/>
          </p:nvPr>
        </p:nvSpPr>
        <p:spPr>
          <a:xfrm>
            <a:off x="304800" y="1447800"/>
            <a:ext cx="8382000" cy="4678363"/>
          </a:xfrm>
        </p:spPr>
        <p:txBody>
          <a:bodyPr>
            <a:normAutofit/>
          </a:bodyPr>
          <a:lstStyle/>
          <a:p>
            <a:pPr marL="0" indent="0" algn="just">
              <a:buNone/>
            </a:pPr>
            <a:r>
              <a:rPr lang="en-US" sz="2800" b="1" dirty="0">
                <a:solidFill>
                  <a:srgbClr val="FF0000"/>
                </a:solidFill>
              </a:rPr>
              <a:t>Research</a:t>
            </a:r>
            <a:r>
              <a:rPr lang="en-US" sz="2800" dirty="0"/>
              <a:t> is a very general term for an activity that involves </a:t>
            </a:r>
            <a:r>
              <a:rPr lang="en-US" sz="2800" b="1" i="1" dirty="0"/>
              <a:t>finding out, in a more or less </a:t>
            </a:r>
            <a:r>
              <a:rPr lang="en-US" sz="2800" b="1" i="1" u="sng" dirty="0"/>
              <a:t>systematic way</a:t>
            </a:r>
            <a:r>
              <a:rPr lang="en-US" sz="2800" b="1" i="1" dirty="0"/>
              <a:t>, </a:t>
            </a:r>
            <a:r>
              <a:rPr lang="en-US" sz="2800" dirty="0"/>
              <a:t>things you did not know. A more </a:t>
            </a:r>
            <a:r>
              <a:rPr lang="en-US" sz="2800" b="1" i="1" dirty="0"/>
              <a:t>academic interpretation </a:t>
            </a:r>
            <a:r>
              <a:rPr lang="en-US" sz="2800" dirty="0"/>
              <a:t>is that research involves finding out about things that no-one else knew either.</a:t>
            </a:r>
            <a:endParaRPr lang="tr-TR" sz="2800" dirty="0"/>
          </a:p>
          <a:p>
            <a:pPr marL="0" indent="0" algn="just">
              <a:buNone/>
            </a:pPr>
            <a:r>
              <a:rPr lang="tr-TR" dirty="0"/>
              <a:t>    Therefore the basic characteristics:</a:t>
            </a:r>
          </a:p>
          <a:p>
            <a:pPr algn="just"/>
            <a:r>
              <a:rPr lang="en-US" dirty="0"/>
              <a:t>Data are </a:t>
            </a:r>
            <a:r>
              <a:rPr lang="en-US" b="1" dirty="0"/>
              <a:t>collected </a:t>
            </a:r>
            <a:r>
              <a:rPr lang="en-US" i="1" dirty="0"/>
              <a:t>systematically.</a:t>
            </a:r>
          </a:p>
          <a:p>
            <a:pPr algn="just"/>
            <a:r>
              <a:rPr lang="en-US" dirty="0"/>
              <a:t>Data are</a:t>
            </a:r>
            <a:r>
              <a:rPr lang="en-US" b="1" dirty="0"/>
              <a:t> interpreted </a:t>
            </a:r>
            <a:r>
              <a:rPr lang="en-US" i="1" dirty="0"/>
              <a:t>systematically.</a:t>
            </a:r>
          </a:p>
          <a:p>
            <a:pPr marL="0" indent="0" algn="just">
              <a:buNone/>
            </a:pPr>
            <a:r>
              <a:rPr lang="en-US" dirty="0"/>
              <a:t>There is a clear purpose: </a:t>
            </a:r>
            <a:r>
              <a:rPr lang="en-US" b="1" dirty="0">
                <a:solidFill>
                  <a:srgbClr val="FF0000"/>
                </a:solidFill>
              </a:rPr>
              <a:t>to find things out.</a:t>
            </a:r>
          </a:p>
          <a:p>
            <a:pPr algn="just"/>
            <a:endParaRPr lang="en-US" dirty="0"/>
          </a:p>
        </p:txBody>
      </p:sp>
    </p:spTree>
    <p:extLst>
      <p:ext uri="{BB962C8B-B14F-4D97-AF65-F5344CB8AC3E}">
        <p14:creationId xmlns:p14="http://schemas.microsoft.com/office/powerpoint/2010/main" val="4155937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HONESTY IN YOUR WORK</a:t>
            </a:r>
          </a:p>
        </p:txBody>
      </p:sp>
      <p:sp>
        <p:nvSpPr>
          <p:cNvPr id="3" name="İçerik Yer Tutucusu 2"/>
          <p:cNvSpPr>
            <a:spLocks noGrp="1"/>
          </p:cNvSpPr>
          <p:nvPr>
            <p:ph idx="1"/>
          </p:nvPr>
        </p:nvSpPr>
        <p:spPr/>
        <p:txBody>
          <a:bodyPr/>
          <a:lstStyle/>
          <a:p>
            <a:r>
              <a:rPr lang="tr-TR" dirty="0" err="1"/>
              <a:t>Plagiarism</a:t>
            </a:r>
            <a:endParaRPr lang="tr-TR" dirty="0"/>
          </a:p>
          <a:p>
            <a:r>
              <a:rPr lang="tr-TR" dirty="0" err="1"/>
              <a:t>Citation</a:t>
            </a:r>
            <a:r>
              <a:rPr lang="tr-TR" dirty="0"/>
              <a:t> </a:t>
            </a:r>
          </a:p>
          <a:p>
            <a:r>
              <a:rPr lang="tr-TR" dirty="0"/>
              <a:t>Data </a:t>
            </a:r>
            <a:r>
              <a:rPr lang="tr-TR" dirty="0" err="1"/>
              <a:t>and</a:t>
            </a:r>
            <a:r>
              <a:rPr lang="tr-TR" dirty="0"/>
              <a:t> </a:t>
            </a:r>
            <a:r>
              <a:rPr lang="tr-TR" dirty="0" err="1"/>
              <a:t>Interpretations</a:t>
            </a:r>
            <a:endParaRPr lang="tr-TR" dirty="0"/>
          </a:p>
        </p:txBody>
      </p:sp>
    </p:spTree>
    <p:extLst>
      <p:ext uri="{BB962C8B-B14F-4D97-AF65-F5344CB8AC3E}">
        <p14:creationId xmlns:p14="http://schemas.microsoft.com/office/powerpoint/2010/main" val="34280192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Plagiarism</a:t>
            </a:r>
            <a:endParaRPr lang="tr-TR" dirty="0"/>
          </a:p>
        </p:txBody>
      </p:sp>
      <p:sp>
        <p:nvSpPr>
          <p:cNvPr id="3" name="Content Placeholder 2"/>
          <p:cNvSpPr>
            <a:spLocks noGrp="1"/>
          </p:cNvSpPr>
          <p:nvPr>
            <p:ph idx="1"/>
          </p:nvPr>
        </p:nvSpPr>
        <p:spPr/>
        <p:txBody>
          <a:bodyPr/>
          <a:lstStyle/>
          <a:p>
            <a:pPr marL="0" indent="0" algn="just">
              <a:buNone/>
            </a:pPr>
            <a:r>
              <a:rPr lang="en-US" dirty="0"/>
              <a:t>Presenting</a:t>
            </a:r>
            <a:r>
              <a:rPr lang="tr-TR" dirty="0"/>
              <a:t> </a:t>
            </a:r>
            <a:r>
              <a:rPr lang="en-US" dirty="0"/>
              <a:t>the work and ideas of other people and passing them off as your own, without acknowledging</a:t>
            </a:r>
            <a:r>
              <a:rPr lang="tr-TR" dirty="0"/>
              <a:t> </a:t>
            </a:r>
            <a:r>
              <a:rPr lang="en-US" dirty="0"/>
              <a:t>the original source of the ideas used</a:t>
            </a:r>
            <a:r>
              <a:rPr lang="tr-TR" dirty="0"/>
              <a:t>, </a:t>
            </a:r>
            <a:r>
              <a:rPr lang="en-US" dirty="0"/>
              <a:t>four common forms of plagiarism which are commonly found in universities</a:t>
            </a:r>
            <a:endParaRPr lang="tr-TR" dirty="0"/>
          </a:p>
          <a:p>
            <a:endParaRPr lang="tr-TR" dirty="0"/>
          </a:p>
        </p:txBody>
      </p:sp>
      <p:sp>
        <p:nvSpPr>
          <p:cNvPr id="4" name="AutoShape 4" descr="Ä°lgili resi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242401"/>
            <a:ext cx="4191000" cy="2343651"/>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2717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tr-TR" b="1" dirty="0"/>
              <a:t>Plagiarism</a:t>
            </a:r>
            <a:endParaRPr lang="tr-TR" dirty="0"/>
          </a:p>
        </p:txBody>
      </p:sp>
      <p:sp>
        <p:nvSpPr>
          <p:cNvPr id="3" name="Content Placeholder 2"/>
          <p:cNvSpPr>
            <a:spLocks noGrp="1"/>
          </p:cNvSpPr>
          <p:nvPr>
            <p:ph idx="1"/>
          </p:nvPr>
        </p:nvSpPr>
        <p:spPr>
          <a:xfrm>
            <a:off x="381000" y="1066800"/>
            <a:ext cx="8229600" cy="4754563"/>
          </a:xfrm>
        </p:spPr>
        <p:txBody>
          <a:bodyPr/>
          <a:lstStyle/>
          <a:p>
            <a:pPr algn="just"/>
            <a:r>
              <a:rPr lang="tr-TR" dirty="0"/>
              <a:t>D</a:t>
            </a:r>
            <a:r>
              <a:rPr lang="en-US" dirty="0" err="1"/>
              <a:t>irectly</a:t>
            </a:r>
            <a:r>
              <a:rPr lang="en-US" dirty="0"/>
              <a:t> copying someone else’s work into your</a:t>
            </a:r>
            <a:r>
              <a:rPr lang="tr-TR" dirty="0"/>
              <a:t> </a:t>
            </a:r>
            <a:r>
              <a:rPr lang="en-US" dirty="0"/>
              <a:t>report, thesis etc. and letting it be assumed that it is your own. </a:t>
            </a:r>
            <a:endParaRPr lang="tr-TR" dirty="0"/>
          </a:p>
          <a:p>
            <a:pPr algn="just"/>
            <a:r>
              <a:rPr lang="en-US" dirty="0"/>
              <a:t>Using</a:t>
            </a:r>
            <a:r>
              <a:rPr lang="tr-TR" dirty="0"/>
              <a:t> </a:t>
            </a:r>
            <a:r>
              <a:rPr lang="en-US" dirty="0"/>
              <a:t>the thoughts, ideas and works of others without acknowledging their</a:t>
            </a:r>
            <a:r>
              <a:rPr lang="tr-TR" dirty="0"/>
              <a:t> </a:t>
            </a:r>
            <a:r>
              <a:rPr lang="en-US" dirty="0"/>
              <a:t>source, even if you paraphrased into your own words, is </a:t>
            </a:r>
            <a:r>
              <a:rPr lang="en-US" b="1" dirty="0"/>
              <a:t>unethical.</a:t>
            </a:r>
            <a:endParaRPr lang="tr-TR" b="1" dirty="0"/>
          </a:p>
        </p:txBody>
      </p:sp>
      <p:pic>
        <p:nvPicPr>
          <p:cNvPr id="5" name="Picture 2" descr="Ä°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196487"/>
            <a:ext cx="2514600" cy="260009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8785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514350" indent="-514350" algn="just">
              <a:buAutoNum type="arabicPeriod"/>
            </a:pPr>
            <a:r>
              <a:rPr lang="en-US" sz="2800" b="1" i="1" dirty="0"/>
              <a:t>Stealing material from another source and passing it off as your own</a:t>
            </a:r>
            <a:r>
              <a:rPr lang="tr-TR" sz="2800" dirty="0"/>
              <a:t>.</a:t>
            </a:r>
            <a:r>
              <a:rPr lang="en-US" sz="2800" dirty="0"/>
              <a:t> </a:t>
            </a:r>
            <a:endParaRPr lang="tr-TR" sz="2800" dirty="0"/>
          </a:p>
          <a:p>
            <a:pPr marL="0" indent="0" algn="just">
              <a:buNone/>
            </a:pPr>
            <a:r>
              <a:rPr lang="tr-TR" sz="2800" dirty="0"/>
              <a:t>F</a:t>
            </a:r>
            <a:r>
              <a:rPr lang="en-US" sz="2800" dirty="0"/>
              <a:t>or example:</a:t>
            </a:r>
            <a:r>
              <a:rPr lang="tr-TR" sz="2800" dirty="0"/>
              <a:t> </a:t>
            </a:r>
            <a:r>
              <a:rPr lang="en-US" sz="2800" dirty="0"/>
              <a:t> buying a paper from a research service, essay bank or term-paper mill (either</a:t>
            </a:r>
            <a:r>
              <a:rPr lang="tr-TR" sz="2800" dirty="0"/>
              <a:t> </a:t>
            </a:r>
            <a:r>
              <a:rPr lang="en-US" sz="2800" dirty="0"/>
              <a:t>specially written for the individual or pre-written);</a:t>
            </a:r>
            <a:r>
              <a:rPr lang="tr-TR" sz="2800" dirty="0"/>
              <a:t> </a:t>
            </a:r>
            <a:r>
              <a:rPr lang="en-US" sz="2800" dirty="0"/>
              <a:t>copying a whole paper from a source text without proper acknowledgement</a:t>
            </a:r>
            <a:r>
              <a:rPr lang="tr-TR" sz="2800" dirty="0"/>
              <a:t>.</a:t>
            </a:r>
          </a:p>
          <a:p>
            <a:pPr marL="0" indent="0" algn="just">
              <a:buNone/>
            </a:pPr>
            <a:endParaRPr lang="tr-TR" sz="2800" dirty="0"/>
          </a:p>
          <a:p>
            <a:pPr marL="0" indent="0" algn="just">
              <a:buNone/>
            </a:pPr>
            <a:r>
              <a:rPr lang="tr-TR" sz="2800" dirty="0"/>
              <a:t>2. </a:t>
            </a:r>
            <a:r>
              <a:rPr lang="tr-TR" sz="2800" b="1" i="1" dirty="0"/>
              <a:t>S</a:t>
            </a:r>
            <a:r>
              <a:rPr lang="en-US" sz="2800" b="1" i="1" dirty="0" err="1"/>
              <a:t>ubmitting</a:t>
            </a:r>
            <a:r>
              <a:rPr lang="en-US" sz="2800" b="1" i="1" dirty="0"/>
              <a:t> another student’s work with or without that student’s knowledge </a:t>
            </a:r>
            <a:endParaRPr lang="tr-TR" sz="2800" b="1" i="1" dirty="0"/>
          </a:p>
          <a:p>
            <a:pPr marL="0" indent="0" algn="just">
              <a:buNone/>
            </a:pPr>
            <a:r>
              <a:rPr lang="tr-TR" sz="2800" dirty="0"/>
              <a:t>For example: </a:t>
            </a:r>
            <a:r>
              <a:rPr lang="en-US" sz="2800" dirty="0"/>
              <a:t>by copying a computer disk</a:t>
            </a:r>
            <a:endParaRPr lang="tr-TR" sz="2800" dirty="0"/>
          </a:p>
          <a:p>
            <a:pPr algn="just"/>
            <a:endParaRPr lang="tr-TR" sz="2800" dirty="0"/>
          </a:p>
        </p:txBody>
      </p:sp>
    </p:spTree>
    <p:extLst>
      <p:ext uri="{BB962C8B-B14F-4D97-AF65-F5344CB8AC3E}">
        <p14:creationId xmlns:p14="http://schemas.microsoft.com/office/powerpoint/2010/main" val="16425423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lgn="just">
              <a:buNone/>
            </a:pPr>
            <a:r>
              <a:rPr lang="en-US" b="1" dirty="0"/>
              <a:t>3</a:t>
            </a:r>
            <a:r>
              <a:rPr lang="tr-TR" b="1" i="1" dirty="0"/>
              <a:t>. </a:t>
            </a:r>
            <a:r>
              <a:rPr lang="tr-TR" b="1" dirty="0"/>
              <a:t>C</a:t>
            </a:r>
            <a:r>
              <a:rPr lang="en-US" b="1" dirty="0" err="1"/>
              <a:t>opying</a:t>
            </a:r>
            <a:r>
              <a:rPr lang="en-US" b="1" dirty="0"/>
              <a:t> </a:t>
            </a:r>
            <a:r>
              <a:rPr lang="en-US" dirty="0"/>
              <a:t>sections of material from one or more source texts, supplying proper documentation</a:t>
            </a:r>
            <a:r>
              <a:rPr lang="tr-TR" dirty="0"/>
              <a:t> </a:t>
            </a:r>
            <a:r>
              <a:rPr lang="en-US" dirty="0"/>
              <a:t>(including the full reference) but leaving out quotation marks, thus giving</a:t>
            </a:r>
            <a:r>
              <a:rPr lang="tr-TR" dirty="0"/>
              <a:t> </a:t>
            </a:r>
            <a:r>
              <a:rPr lang="en-US" dirty="0"/>
              <a:t>the impression that the material has been paraphrased rather than directly quoted</a:t>
            </a:r>
            <a:r>
              <a:rPr lang="tr-TR" dirty="0"/>
              <a:t>.</a:t>
            </a:r>
            <a:endParaRPr lang="en-US" dirty="0"/>
          </a:p>
          <a:p>
            <a:pPr marL="0" indent="0" algn="just">
              <a:buNone/>
            </a:pPr>
            <a:r>
              <a:rPr lang="en-US" b="1" dirty="0"/>
              <a:t>4 </a:t>
            </a:r>
            <a:r>
              <a:rPr lang="tr-TR" b="1" dirty="0"/>
              <a:t>. P</a:t>
            </a:r>
            <a:r>
              <a:rPr lang="en-US" b="1" dirty="0" err="1"/>
              <a:t>araphrasing</a:t>
            </a:r>
            <a:r>
              <a:rPr lang="en-US" b="1" dirty="0"/>
              <a:t> </a:t>
            </a:r>
            <a:r>
              <a:rPr lang="en-US" dirty="0"/>
              <a:t>material from one or more source texts without supplying appropriate</a:t>
            </a:r>
            <a:r>
              <a:rPr lang="tr-TR" dirty="0"/>
              <a:t> </a:t>
            </a:r>
            <a:r>
              <a:rPr lang="en-US" dirty="0"/>
              <a:t>documentation</a:t>
            </a:r>
            <a:endParaRPr lang="tr-TR" dirty="0"/>
          </a:p>
          <a:p>
            <a:pPr marL="0" indent="0" algn="just">
              <a:buNone/>
            </a:pPr>
            <a:endParaRPr lang="tr-TR" dirty="0"/>
          </a:p>
          <a:p>
            <a:pPr algn="just"/>
            <a:endParaRPr lang="tr-TR" dirty="0"/>
          </a:p>
        </p:txBody>
      </p:sp>
      <p:pic>
        <p:nvPicPr>
          <p:cNvPr id="4" name="Picture 2" descr="plagiarism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5181600"/>
            <a:ext cx="2481943"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3510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p:txBody>
          <a:bodyPr/>
          <a:lstStyle/>
          <a:p>
            <a:endParaRPr lang="tr-T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9144000" cy="769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2574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787"/>
            <a:ext cx="9144000" cy="665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0162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3645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0999"/>
            <a:ext cx="8223987" cy="6176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55531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3562"/>
          </a:xfrm>
        </p:spPr>
        <p:txBody>
          <a:bodyPr>
            <a:normAutofit fontScale="90000"/>
          </a:bodyPr>
          <a:lstStyle/>
          <a:p>
            <a:r>
              <a:rPr lang="tr-TR" b="1" dirty="0"/>
              <a:t>CITATION</a:t>
            </a:r>
          </a:p>
        </p:txBody>
      </p:sp>
      <p:sp>
        <p:nvSpPr>
          <p:cNvPr id="3" name="İçerik Yer Tutucusu 2"/>
          <p:cNvSpPr>
            <a:spLocks noGrp="1"/>
          </p:cNvSpPr>
          <p:nvPr>
            <p:ph idx="1"/>
          </p:nvPr>
        </p:nvSpPr>
        <p:spPr>
          <a:xfrm>
            <a:off x="228600" y="914400"/>
            <a:ext cx="8458200" cy="5638800"/>
          </a:xfrm>
        </p:spPr>
        <p:txBody>
          <a:bodyPr>
            <a:normAutofit/>
          </a:bodyPr>
          <a:lstStyle/>
          <a:p>
            <a:pPr algn="just"/>
            <a:r>
              <a:rPr lang="en-US" sz="3000" dirty="0"/>
              <a:t>You can avoid accusations of plagiarism</a:t>
            </a:r>
            <a:r>
              <a:rPr lang="tr-TR" sz="3000" dirty="0"/>
              <a:t> </a:t>
            </a:r>
            <a:r>
              <a:rPr lang="en-US" sz="3000" dirty="0"/>
              <a:t>by acknowledging the sources of these features and their originators</a:t>
            </a:r>
            <a:r>
              <a:rPr lang="tr-TR" sz="3000" dirty="0"/>
              <a:t> </a:t>
            </a:r>
            <a:r>
              <a:rPr lang="en-US" sz="3000" dirty="0"/>
              <a:t>within your own text. This is called </a:t>
            </a:r>
            <a:r>
              <a:rPr lang="en-US" sz="3000" b="1" dirty="0"/>
              <a:t>citation</a:t>
            </a:r>
            <a:r>
              <a:rPr lang="en-US" sz="3000" dirty="0"/>
              <a:t>.</a:t>
            </a:r>
            <a:endParaRPr lang="tr-TR" sz="3000" dirty="0"/>
          </a:p>
          <a:p>
            <a:pPr algn="just"/>
            <a:r>
              <a:rPr lang="tr-TR" sz="3000" dirty="0" err="1"/>
              <a:t>Although</a:t>
            </a:r>
            <a:r>
              <a:rPr lang="tr-TR" sz="3000" dirty="0"/>
              <a:t> </a:t>
            </a:r>
            <a:r>
              <a:rPr lang="tr-TR" sz="3000" dirty="0" err="1"/>
              <a:t>there</a:t>
            </a:r>
            <a:r>
              <a:rPr lang="tr-TR" sz="3000" dirty="0"/>
              <a:t> </a:t>
            </a:r>
            <a:r>
              <a:rPr lang="en-US" sz="3000" dirty="0"/>
              <a:t>are several well established citation methods, they all consist of </a:t>
            </a:r>
            <a:r>
              <a:rPr lang="en-US" sz="3000" b="1" dirty="0"/>
              <a:t>brief</a:t>
            </a:r>
            <a:r>
              <a:rPr lang="tr-TR" sz="3000" b="1" dirty="0"/>
              <a:t> </a:t>
            </a:r>
            <a:r>
              <a:rPr lang="en-US" sz="3000" b="1" dirty="0"/>
              <a:t>annotations </a:t>
            </a:r>
            <a:r>
              <a:rPr lang="en-US" sz="3000" dirty="0"/>
              <a:t>or numbers placed within the text that identify the cited</a:t>
            </a:r>
            <a:r>
              <a:rPr lang="tr-TR" sz="3000" dirty="0"/>
              <a:t> </a:t>
            </a:r>
            <a:r>
              <a:rPr lang="en-US" sz="3000" dirty="0"/>
              <a:t>material, </a:t>
            </a:r>
            <a:endParaRPr lang="tr-TR" sz="3000" dirty="0"/>
          </a:p>
          <a:p>
            <a:pPr algn="just"/>
            <a:r>
              <a:rPr lang="en-US" sz="3000" dirty="0"/>
              <a:t>and a list of </a:t>
            </a:r>
            <a:r>
              <a:rPr lang="en-US" sz="3000" b="1" dirty="0"/>
              <a:t>references </a:t>
            </a:r>
            <a:r>
              <a:rPr lang="en-US" sz="3000" dirty="0"/>
              <a:t>at the end of the text that give the</a:t>
            </a:r>
            <a:r>
              <a:rPr lang="tr-TR" sz="3000" dirty="0"/>
              <a:t> </a:t>
            </a:r>
            <a:r>
              <a:rPr lang="en-US" sz="3000" dirty="0"/>
              <a:t>full publication details of the source material.</a:t>
            </a:r>
            <a:endParaRPr lang="tr-TR" sz="3000" dirty="0"/>
          </a:p>
        </p:txBody>
      </p:sp>
    </p:spTree>
    <p:extLst>
      <p:ext uri="{BB962C8B-B14F-4D97-AF65-F5344CB8AC3E}">
        <p14:creationId xmlns:p14="http://schemas.microsoft.com/office/powerpoint/2010/main" val="595134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sz="4000" b="1" dirty="0"/>
              <a:t>Types </a:t>
            </a:r>
            <a:r>
              <a:rPr lang="tr-TR" sz="4000" b="1" dirty="0"/>
              <a:t>o</a:t>
            </a:r>
            <a:r>
              <a:rPr lang="en-US" sz="4000" b="1" dirty="0"/>
              <a:t>f Business Research: </a:t>
            </a:r>
            <a:br>
              <a:rPr lang="tr-TR" sz="4000" b="1" dirty="0"/>
            </a:br>
            <a:r>
              <a:rPr lang="en-US" sz="4000" b="1" dirty="0"/>
              <a:t>Applied And Basic </a:t>
            </a:r>
            <a:r>
              <a:rPr lang="en-US" sz="4000" dirty="0"/>
              <a:t>	</a:t>
            </a:r>
            <a:br>
              <a:rPr lang="en-US" dirty="0"/>
            </a:br>
            <a:endParaRPr lang="tr-TR"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990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8600" y="6096000"/>
            <a:ext cx="8382000" cy="615553"/>
          </a:xfrm>
          <a:prstGeom prst="rect">
            <a:avLst/>
          </a:prstGeom>
          <a:noFill/>
        </p:spPr>
        <p:txBody>
          <a:bodyPr wrap="square" rtlCol="0">
            <a:spAutoFit/>
          </a:bodyPr>
          <a:lstStyle/>
          <a:p>
            <a:r>
              <a:rPr lang="en-GB" altLang="en-US" sz="1600" b="1" i="1" dirty="0"/>
              <a:t>Figure 1.1  Basic and applied research</a:t>
            </a:r>
          </a:p>
          <a:p>
            <a:r>
              <a:rPr lang="en-GB" altLang="en-US" sz="1600" b="1" i="1" dirty="0"/>
              <a:t>Source: </a:t>
            </a:r>
            <a:r>
              <a:rPr lang="en-US" altLang="en-US" sz="1600" b="1" i="1" dirty="0"/>
              <a:t>Authors</a:t>
            </a:r>
            <a:r>
              <a:rPr lang="en-US" altLang="en-GB" sz="1600" b="1" i="1" dirty="0"/>
              <a:t>’</a:t>
            </a:r>
            <a:r>
              <a:rPr lang="en-US" altLang="en-US" sz="1600" b="1" i="1" dirty="0"/>
              <a:t> experience; </a:t>
            </a:r>
            <a:r>
              <a:rPr lang="en-US" altLang="en-US" sz="1600" b="1" i="1" dirty="0" err="1"/>
              <a:t>Easterby</a:t>
            </a:r>
            <a:r>
              <a:rPr lang="en-US" altLang="en-US" sz="1600" b="1" i="1" dirty="0"/>
              <a:t>-Smith et al. (2012); Hedrick et al. (1993</a:t>
            </a:r>
            <a:r>
              <a:rPr lang="tr-TR" altLang="en-US" dirty="0"/>
              <a:t>).</a:t>
            </a:r>
            <a:endParaRPr lang="tr-TR" dirty="0"/>
          </a:p>
        </p:txBody>
      </p:sp>
    </p:spTree>
    <p:extLst>
      <p:ext uri="{BB962C8B-B14F-4D97-AF65-F5344CB8AC3E}">
        <p14:creationId xmlns:p14="http://schemas.microsoft.com/office/powerpoint/2010/main" val="42386256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90" y="304800"/>
            <a:ext cx="892798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3590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68362"/>
          </a:xfrm>
        </p:spPr>
        <p:txBody>
          <a:bodyPr/>
          <a:lstStyle/>
          <a:p>
            <a:r>
              <a:rPr lang="tr-TR" b="1" dirty="0"/>
              <a:t>DATA AND INTERPRETATIONS</a:t>
            </a:r>
          </a:p>
        </p:txBody>
      </p:sp>
      <p:sp>
        <p:nvSpPr>
          <p:cNvPr id="3" name="İçerik Yer Tutucusu 2"/>
          <p:cNvSpPr>
            <a:spLocks noGrp="1"/>
          </p:cNvSpPr>
          <p:nvPr>
            <p:ph idx="1"/>
          </p:nvPr>
        </p:nvSpPr>
        <p:spPr>
          <a:xfrm>
            <a:off x="457200" y="1219200"/>
            <a:ext cx="8229600" cy="4906963"/>
          </a:xfrm>
        </p:spPr>
        <p:txBody>
          <a:bodyPr>
            <a:normAutofit fontScale="92500"/>
          </a:bodyPr>
          <a:lstStyle/>
          <a:p>
            <a:pPr algn="just"/>
            <a:r>
              <a:rPr lang="en-US" dirty="0"/>
              <a:t>If you can see any reason for a possibility of bias in any</a:t>
            </a:r>
            <a:r>
              <a:rPr lang="tr-TR" dirty="0"/>
              <a:t> </a:t>
            </a:r>
            <a:r>
              <a:rPr lang="en-US" dirty="0"/>
              <a:t>aspect of the research, it should be acknowledged and explained</a:t>
            </a:r>
            <a:r>
              <a:rPr lang="tr-TR" dirty="0"/>
              <a:t>.</a:t>
            </a:r>
          </a:p>
          <a:p>
            <a:pPr algn="just"/>
            <a:r>
              <a:rPr lang="en-US" dirty="0"/>
              <a:t>If the study involves personal </a:t>
            </a:r>
            <a:r>
              <a:rPr lang="en-US" dirty="0" err="1"/>
              <a:t>judgements</a:t>
            </a:r>
            <a:r>
              <a:rPr lang="en-US" dirty="0"/>
              <a:t> and assessments, the basis</a:t>
            </a:r>
            <a:r>
              <a:rPr lang="tr-TR" dirty="0"/>
              <a:t> </a:t>
            </a:r>
            <a:r>
              <a:rPr lang="en-US" dirty="0"/>
              <a:t>for these should be given.</a:t>
            </a:r>
            <a:endParaRPr lang="tr-TR" dirty="0"/>
          </a:p>
          <a:p>
            <a:pPr algn="just"/>
            <a:r>
              <a:rPr lang="en-US" dirty="0"/>
              <a:t>The sources of financial support for the research activities should</a:t>
            </a:r>
            <a:r>
              <a:rPr lang="tr-TR" dirty="0"/>
              <a:t> </a:t>
            </a:r>
            <a:r>
              <a:rPr lang="en-US" dirty="0"/>
              <a:t>be mentioned, and pressure and sponsorship from sources which</a:t>
            </a:r>
            <a:r>
              <a:rPr lang="tr-TR" dirty="0"/>
              <a:t> </a:t>
            </a:r>
            <a:r>
              <a:rPr lang="en-US" dirty="0"/>
              <a:t>might influence the impartiality of the research outcomes should be</a:t>
            </a:r>
            <a:r>
              <a:rPr lang="tr-TR" dirty="0"/>
              <a:t> </a:t>
            </a:r>
            <a:r>
              <a:rPr lang="tr-TR" dirty="0" err="1"/>
              <a:t>avoided</a:t>
            </a:r>
            <a:r>
              <a:rPr lang="tr-TR" dirty="0"/>
              <a:t>.</a:t>
            </a:r>
          </a:p>
        </p:txBody>
      </p:sp>
    </p:spTree>
    <p:extLst>
      <p:ext uri="{BB962C8B-B14F-4D97-AF65-F5344CB8AC3E}">
        <p14:creationId xmlns:p14="http://schemas.microsoft.com/office/powerpoint/2010/main" val="3092777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533400"/>
          </a:xfrm>
        </p:spPr>
        <p:txBody>
          <a:bodyPr>
            <a:normAutofit fontScale="90000"/>
          </a:bodyPr>
          <a:lstStyle/>
          <a:p>
            <a:r>
              <a:rPr lang="tr-TR" b="1" dirty="0"/>
              <a:t>Methods vs Methodology</a:t>
            </a:r>
            <a:endParaRPr lang="en-US" b="1" dirty="0"/>
          </a:p>
        </p:txBody>
      </p:sp>
      <p:sp>
        <p:nvSpPr>
          <p:cNvPr id="3" name="Content Placeholder 2"/>
          <p:cNvSpPr>
            <a:spLocks noGrp="1"/>
          </p:cNvSpPr>
          <p:nvPr>
            <p:ph idx="1"/>
          </p:nvPr>
        </p:nvSpPr>
        <p:spPr>
          <a:xfrm>
            <a:off x="152400" y="685800"/>
            <a:ext cx="8763000" cy="3276600"/>
          </a:xfrm>
        </p:spPr>
        <p:txBody>
          <a:bodyPr>
            <a:noAutofit/>
          </a:bodyPr>
          <a:lstStyle/>
          <a:p>
            <a:pPr algn="just"/>
            <a:r>
              <a:rPr lang="tr-TR" sz="2400" b="1" dirty="0">
                <a:solidFill>
                  <a:srgbClr val="FF0000"/>
                </a:solidFill>
              </a:rPr>
              <a:t>M</a:t>
            </a:r>
            <a:r>
              <a:rPr lang="en-US" sz="2400" b="1" dirty="0" err="1">
                <a:solidFill>
                  <a:srgbClr val="FF0000"/>
                </a:solidFill>
              </a:rPr>
              <a:t>ethods</a:t>
            </a:r>
            <a:r>
              <a:rPr lang="en-US" sz="2400" b="1" dirty="0">
                <a:solidFill>
                  <a:srgbClr val="FF0000"/>
                </a:solidFill>
              </a:rPr>
              <a:t> </a:t>
            </a:r>
            <a:r>
              <a:rPr lang="en-US" sz="2400" dirty="0"/>
              <a:t>to refer to </a:t>
            </a:r>
            <a:r>
              <a:rPr lang="en-US" sz="2400" b="1" i="1" dirty="0"/>
              <a:t>techniques and</a:t>
            </a:r>
            <a:r>
              <a:rPr lang="tr-TR" sz="2400" b="1" i="1" dirty="0"/>
              <a:t> </a:t>
            </a:r>
            <a:r>
              <a:rPr lang="en-US" sz="2400" b="1" i="1" dirty="0"/>
              <a:t>procedures </a:t>
            </a:r>
            <a:r>
              <a:rPr lang="en-US" sz="2400" b="1" dirty="0"/>
              <a:t>used to </a:t>
            </a:r>
            <a:r>
              <a:rPr lang="en-US" sz="2400" b="1" i="1" dirty="0"/>
              <a:t>obtain and </a:t>
            </a:r>
            <a:r>
              <a:rPr lang="en-US" sz="2400" b="1" i="1" dirty="0" err="1"/>
              <a:t>analyse</a:t>
            </a:r>
            <a:r>
              <a:rPr lang="en-US" sz="2400" b="1" i="1" dirty="0"/>
              <a:t> data</a:t>
            </a:r>
            <a:r>
              <a:rPr lang="en-US" sz="2400" b="1" dirty="0"/>
              <a:t>.</a:t>
            </a:r>
            <a:r>
              <a:rPr lang="en-US" sz="2400" dirty="0"/>
              <a:t> This, includes questionnaires,</a:t>
            </a:r>
            <a:r>
              <a:rPr lang="tr-TR" sz="2400" dirty="0"/>
              <a:t> </a:t>
            </a:r>
            <a:r>
              <a:rPr lang="en-US" sz="2400" dirty="0"/>
              <a:t>observation and interviews as well as both quantitative (statistical) and qualitative (</a:t>
            </a:r>
            <a:r>
              <a:rPr lang="en-US" sz="2400" dirty="0" err="1"/>
              <a:t>nonstatistical</a:t>
            </a:r>
            <a:r>
              <a:rPr lang="en-US" sz="2400" dirty="0"/>
              <a:t>)</a:t>
            </a:r>
            <a:r>
              <a:rPr lang="tr-TR" sz="2400" dirty="0"/>
              <a:t> </a:t>
            </a:r>
            <a:r>
              <a:rPr lang="en-US" sz="2400" dirty="0"/>
              <a:t>analysis techniques and, as you have probably gathered from the title</a:t>
            </a:r>
            <a:r>
              <a:rPr lang="tr-TR" sz="2400" dirty="0"/>
              <a:t>.</a:t>
            </a:r>
          </a:p>
          <a:p>
            <a:pPr algn="just"/>
            <a:r>
              <a:rPr lang="en-US" sz="2400" dirty="0"/>
              <a:t>In contrast, the term </a:t>
            </a:r>
            <a:r>
              <a:rPr lang="en-US" sz="2400" b="1" dirty="0">
                <a:solidFill>
                  <a:srgbClr val="FF0000"/>
                </a:solidFill>
              </a:rPr>
              <a:t>methodology</a:t>
            </a:r>
            <a:r>
              <a:rPr lang="en-US" sz="2400" b="1" dirty="0"/>
              <a:t> </a:t>
            </a:r>
            <a:r>
              <a:rPr lang="en-US" sz="2400" dirty="0"/>
              <a:t>refers to the theory of </a:t>
            </a:r>
            <a:r>
              <a:rPr lang="en-US" sz="2400" b="1" i="1" dirty="0"/>
              <a:t>how</a:t>
            </a:r>
            <a:r>
              <a:rPr lang="tr-TR" sz="2400" b="1" i="1" dirty="0"/>
              <a:t> </a:t>
            </a:r>
            <a:r>
              <a:rPr lang="en-US" sz="2400" b="1" i="1" dirty="0"/>
              <a:t>research should be undertaken</a:t>
            </a:r>
            <a:r>
              <a:rPr lang="en-US" sz="2400" dirty="0"/>
              <a:t>. We believe that it is important that you have some understanding</a:t>
            </a:r>
            <a:r>
              <a:rPr lang="tr-TR" sz="2400" dirty="0"/>
              <a:t> </a:t>
            </a:r>
            <a:r>
              <a:rPr lang="en-US" sz="2400" dirty="0"/>
              <a:t>of this so that you can make an</a:t>
            </a:r>
            <a:r>
              <a:rPr lang="tr-TR" sz="2400" dirty="0"/>
              <a:t> </a:t>
            </a:r>
            <a:r>
              <a:rPr lang="en-US" sz="2400" dirty="0"/>
              <a:t>informed choice about your research. </a:t>
            </a:r>
            <a:endParaRPr lang="tr-TR"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91000"/>
            <a:ext cx="8382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252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16082"/>
            <a:ext cx="8686800"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6506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TotalTime>
  <Words>3493</Words>
  <Application>Microsoft Office PowerPoint</Application>
  <PresentationFormat>Ekran Gösterisi (4:3)</PresentationFormat>
  <Paragraphs>328</Paragraphs>
  <Slides>71</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71</vt:i4>
      </vt:variant>
    </vt:vector>
  </HeadingPairs>
  <TitlesOfParts>
    <vt:vector size="77" baseType="lpstr">
      <vt:lpstr>Arial</vt:lpstr>
      <vt:lpstr>Calibri</vt:lpstr>
      <vt:lpstr>NexusSerif</vt:lpstr>
      <vt:lpstr>Times New Roman</vt:lpstr>
      <vt:lpstr>Wingdings</vt:lpstr>
      <vt:lpstr>Office Theme</vt:lpstr>
      <vt:lpstr>Why  university students should take this course</vt:lpstr>
      <vt:lpstr>Term Projects (2)</vt:lpstr>
      <vt:lpstr>Term project</vt:lpstr>
      <vt:lpstr>PowerPoint Sunusu</vt:lpstr>
      <vt:lpstr>BUSINESS RESEARCH METHODS  CHAPTER 1 &amp; 2 </vt:lpstr>
      <vt:lpstr>What is Research?</vt:lpstr>
      <vt:lpstr>Types of Business Research:  Applied And Basic   </vt:lpstr>
      <vt:lpstr>Methods vs Methodology</vt:lpstr>
      <vt:lpstr>PowerPoint Sunusu</vt:lpstr>
      <vt:lpstr>Research Methods</vt:lpstr>
      <vt:lpstr>Generating research ideas..</vt:lpstr>
      <vt:lpstr>Before  starting to your research</vt:lpstr>
      <vt:lpstr>PowerPoint Sunusu</vt:lpstr>
      <vt:lpstr>PowerPoint Sunusu</vt:lpstr>
      <vt:lpstr>RESEARCH DESIGNS</vt:lpstr>
      <vt:lpstr>PowerPoint Sunusu</vt:lpstr>
      <vt:lpstr>PowerPoint Sunusu</vt:lpstr>
      <vt:lpstr>PowerPoint Sunusu</vt:lpstr>
      <vt:lpstr>PowerPoint Sunusu</vt:lpstr>
      <vt:lpstr>PowerPoint Sunusu</vt:lpstr>
      <vt:lpstr>PowerPoint Sunusu</vt:lpstr>
      <vt:lpstr>PowerPoint Sunusu</vt:lpstr>
      <vt:lpstr>Deciding on  The Research  Type</vt:lpstr>
      <vt:lpstr>Deciding on Your Type of Research </vt:lpstr>
      <vt:lpstr>INDUCTIVE REASONING – THE EMPIRICIST’S APPROACH</vt:lpstr>
      <vt:lpstr>?  ?  ?</vt:lpstr>
      <vt:lpstr>PowerPoint Sunusu</vt:lpstr>
      <vt:lpstr>DEDUCTIVE REASONING – THE RATIONALIST’S APPROACH</vt:lpstr>
      <vt:lpstr>PowerPoint Sunusu</vt:lpstr>
      <vt:lpstr>RESEARCH THEORY </vt:lpstr>
      <vt:lpstr>Theories</vt:lpstr>
      <vt:lpstr>SCIENTIFIC METHOD</vt:lpstr>
      <vt:lpstr>Aspects of philosophy </vt:lpstr>
      <vt:lpstr>The research ‘onion’   </vt:lpstr>
      <vt:lpstr>Aspects of approaches</vt:lpstr>
      <vt:lpstr>PowerPoint Sunusu</vt:lpstr>
      <vt:lpstr>Major differences between these approaches</vt:lpstr>
      <vt:lpstr>Research Paradigms</vt:lpstr>
      <vt:lpstr>PowerPoint Sunusu</vt:lpstr>
      <vt:lpstr>Structuring the Research Project</vt:lpstr>
      <vt:lpstr>THE RESEARCH PROCESS</vt:lpstr>
      <vt:lpstr>The answers to four important questions underpin the framework of any research project: </vt:lpstr>
      <vt:lpstr>THE RESEARCH PROBLEM</vt:lpstr>
      <vt:lpstr>PowerPoint Sunusu</vt:lpstr>
      <vt:lpstr>A research problem</vt:lpstr>
      <vt:lpstr>The different things you can do to split up the main question are to:</vt:lpstr>
      <vt:lpstr>DEFINING THE RESEARCH PROBLEM</vt:lpstr>
      <vt:lpstr>In this case the sub-questions could concentrate on:</vt:lpstr>
      <vt:lpstr>PowerPoint Sunusu</vt:lpstr>
      <vt:lpstr>An example of this form of research definition is:</vt:lpstr>
      <vt:lpstr>HYPOTHESES</vt:lpstr>
      <vt:lpstr>PowerPoint Sunusu</vt:lpstr>
      <vt:lpstr>Operationalization </vt:lpstr>
      <vt:lpstr>PowerPoint Sunusu</vt:lpstr>
      <vt:lpstr>RESEARCH ETHICS</vt:lpstr>
      <vt:lpstr>PowerPoint Sunusu</vt:lpstr>
      <vt:lpstr>There are two aspects of ethical issues  in research:</vt:lpstr>
      <vt:lpstr>Organizations And Ethics Committees</vt:lpstr>
      <vt:lpstr>PowerPoint Sunusu</vt:lpstr>
      <vt:lpstr>HONESTY IN YOUR WORK</vt:lpstr>
      <vt:lpstr>Plagiarism</vt:lpstr>
      <vt:lpstr>Plagiarism</vt:lpstr>
      <vt:lpstr>PowerPoint Sunusu</vt:lpstr>
      <vt:lpstr>PowerPoint Sunusu</vt:lpstr>
      <vt:lpstr>PowerPoint Sunusu</vt:lpstr>
      <vt:lpstr>PowerPoint Sunusu</vt:lpstr>
      <vt:lpstr>PowerPoint Sunusu</vt:lpstr>
      <vt:lpstr>PowerPoint Sunusu</vt:lpstr>
      <vt:lpstr>CITATION</vt:lpstr>
      <vt:lpstr>PowerPoint Sunusu</vt:lpstr>
      <vt:lpstr>DATA AND INTERPRETATIONS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Deniz KARAOMERLIOGLU</dc:creator>
  <cp:lastModifiedBy>gulşah öztürk</cp:lastModifiedBy>
  <cp:revision>60</cp:revision>
  <cp:lastPrinted>2019-02-11T13:20:46Z</cp:lastPrinted>
  <dcterms:created xsi:type="dcterms:W3CDTF">2006-08-16T00:00:00Z</dcterms:created>
  <dcterms:modified xsi:type="dcterms:W3CDTF">2022-02-23T21:21:21Z</dcterms:modified>
</cp:coreProperties>
</file>