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1"/>
  </p:notesMasterIdLst>
  <p:sldIdLst>
    <p:sldId id="256" r:id="rId2"/>
    <p:sldId id="363" r:id="rId3"/>
    <p:sldId id="365" r:id="rId4"/>
    <p:sldId id="434" r:id="rId5"/>
    <p:sldId id="492" r:id="rId6"/>
    <p:sldId id="435" r:id="rId7"/>
    <p:sldId id="366" r:id="rId8"/>
    <p:sldId id="436" r:id="rId9"/>
    <p:sldId id="371" r:id="rId10"/>
    <p:sldId id="487" r:id="rId11"/>
    <p:sldId id="370" r:id="rId12"/>
    <p:sldId id="484" r:id="rId13"/>
    <p:sldId id="437" r:id="rId14"/>
    <p:sldId id="375" r:id="rId15"/>
    <p:sldId id="376" r:id="rId16"/>
    <p:sldId id="377" r:id="rId17"/>
    <p:sldId id="368" r:id="rId18"/>
    <p:sldId id="367" r:id="rId19"/>
    <p:sldId id="364" r:id="rId20"/>
    <p:sldId id="399" r:id="rId21"/>
    <p:sldId id="398" r:id="rId22"/>
    <p:sldId id="401" r:id="rId23"/>
    <p:sldId id="489" r:id="rId24"/>
    <p:sldId id="397" r:id="rId25"/>
    <p:sldId id="482" r:id="rId26"/>
    <p:sldId id="438" r:id="rId27"/>
    <p:sldId id="456" r:id="rId28"/>
    <p:sldId id="457" r:id="rId29"/>
    <p:sldId id="458" r:id="rId30"/>
    <p:sldId id="439" r:id="rId31"/>
    <p:sldId id="440" r:id="rId32"/>
    <p:sldId id="459" r:id="rId33"/>
    <p:sldId id="379" r:id="rId34"/>
    <p:sldId id="268" r:id="rId35"/>
    <p:sldId id="460" r:id="rId36"/>
    <p:sldId id="451" r:id="rId37"/>
    <p:sldId id="450" r:id="rId38"/>
    <p:sldId id="485" r:id="rId39"/>
    <p:sldId id="461" r:id="rId40"/>
    <p:sldId id="449" r:id="rId41"/>
    <p:sldId id="475" r:id="rId42"/>
    <p:sldId id="462" r:id="rId43"/>
    <p:sldId id="448" r:id="rId44"/>
    <p:sldId id="463" r:id="rId45"/>
    <p:sldId id="486" r:id="rId46"/>
    <p:sldId id="447" r:id="rId47"/>
    <p:sldId id="483" r:id="rId48"/>
    <p:sldId id="476" r:id="rId49"/>
    <p:sldId id="446" r:id="rId50"/>
    <p:sldId id="464" r:id="rId51"/>
    <p:sldId id="445" r:id="rId52"/>
    <p:sldId id="465" r:id="rId53"/>
    <p:sldId id="444" r:id="rId54"/>
    <p:sldId id="466" r:id="rId55"/>
    <p:sldId id="488" r:id="rId56"/>
    <p:sldId id="477" r:id="rId57"/>
    <p:sldId id="467" r:id="rId58"/>
    <p:sldId id="442" r:id="rId59"/>
    <p:sldId id="468" r:id="rId60"/>
    <p:sldId id="441" r:id="rId61"/>
    <p:sldId id="469" r:id="rId62"/>
    <p:sldId id="478" r:id="rId63"/>
    <p:sldId id="275" r:id="rId64"/>
    <p:sldId id="276" r:id="rId65"/>
    <p:sldId id="426" r:id="rId66"/>
    <p:sldId id="479" r:id="rId67"/>
    <p:sldId id="470" r:id="rId68"/>
    <p:sldId id="455" r:id="rId69"/>
    <p:sldId id="454" r:id="rId70"/>
    <p:sldId id="480" r:id="rId71"/>
    <p:sldId id="471" r:id="rId72"/>
    <p:sldId id="481" r:id="rId73"/>
    <p:sldId id="453" r:id="rId74"/>
    <p:sldId id="490" r:id="rId75"/>
    <p:sldId id="472" r:id="rId76"/>
    <p:sldId id="452" r:id="rId77"/>
    <p:sldId id="491" r:id="rId78"/>
    <p:sldId id="473" r:id="rId79"/>
    <p:sldId id="474" r:id="rId8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58" y="3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5055F-41CF-43E5-9860-BDC3B0C00820}" type="datetimeFigureOut">
              <a:rPr lang="tr-TR" smtClean="0"/>
              <a:pPr/>
              <a:t>8.10.2023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24F77-EDFC-4A8E-B2F2-2C4E80CFFCE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5388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6218-70F6-499C-BF1A-3422C868042A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223FA-A276-42E0-B62A-2EB90FD1017D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4D5D1-72E7-4326-B60B-6B3B09F87F45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B396-CF0E-40A6-99C6-A00103FAF1D7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5A7-AFDF-4B1E-8C9C-2939ED7B5E68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9425-1251-4AF0-9922-C5DE9335F779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9DFF-5153-4C16-9588-166DA6BB7A6F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6489-827C-4E37-AA3E-C082CA35E2F0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474C-E983-4898-A5FB-1583D6F6AF58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124-3F78-4458-9CE3-39C49F6D89D3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3E59-B730-4D3F-9A9A-25ADE8F2E8CD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0F8FA-D911-4B74-9E93-2AF267CEFB40}" type="datetime1">
              <a:rPr lang="tr-TR" smtClean="0"/>
              <a:pPr/>
              <a:t>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COMPETITION </a:t>
            </a:r>
            <a:br>
              <a:rPr lang="tr-TR" b="1" dirty="0"/>
            </a:br>
            <a:r>
              <a:rPr lang="en-US" b="1" dirty="0"/>
              <a:t>AND</a:t>
            </a:r>
            <a:r>
              <a:rPr lang="tr-TR" b="1" dirty="0"/>
              <a:t> </a:t>
            </a:r>
            <a:r>
              <a:rPr lang="en-US" b="1" dirty="0"/>
              <a:t>MARKET TYPES</a:t>
            </a:r>
            <a:br>
              <a:rPr lang="tr-TR" dirty="0"/>
            </a:b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COMPETITION: HOW?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But competition also poses new challenges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since </a:t>
            </a:r>
            <a:r>
              <a:rPr lang="en-US" dirty="0">
                <a:solidFill>
                  <a:srgbClr val="0070C0"/>
                </a:solidFill>
              </a:rPr>
              <a:t>other companies </a:t>
            </a:r>
            <a:r>
              <a:rPr lang="en-US" dirty="0"/>
              <a:t>are also trying </a:t>
            </a:r>
            <a:r>
              <a:rPr lang="tr-TR" dirty="0"/>
              <a:t>                                </a:t>
            </a:r>
            <a:r>
              <a:rPr lang="en-US" dirty="0"/>
              <a:t>to capture more market share </a:t>
            </a:r>
            <a:r>
              <a:rPr lang="tr-TR" dirty="0"/>
              <a:t>                                                    </a:t>
            </a:r>
            <a:r>
              <a:rPr lang="en-US" dirty="0"/>
              <a:t>at the expense of their competitors.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COMPETITION: HOW?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If a company can’t stand up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/>
              <a:t>to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the competition</a:t>
            </a:r>
            <a:r>
              <a:rPr lang="en-US" dirty="0"/>
              <a:t>, </a:t>
            </a:r>
            <a:endParaRPr lang="tr-TR" dirty="0"/>
          </a:p>
          <a:p>
            <a:pPr>
              <a:spcBef>
                <a:spcPts val="60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it won’t make quite as much profit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/>
              <a:t>as other companies, </a:t>
            </a:r>
            <a:endParaRPr lang="tr-TR" dirty="0"/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and eventually </a:t>
            </a:r>
            <a:r>
              <a:rPr lang="en-US" dirty="0">
                <a:solidFill>
                  <a:srgbClr val="0070C0"/>
                </a:solidFill>
              </a:rPr>
              <a:t>it will be destroyed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/>
              <a:t>by these competing firms </a:t>
            </a:r>
            <a:r>
              <a:rPr lang="tr-TR" dirty="0"/>
              <a:t>                                            </a:t>
            </a:r>
            <a:r>
              <a:rPr lang="en-US" dirty="0"/>
              <a:t>producing </a:t>
            </a:r>
            <a:r>
              <a:rPr lang="en-US" dirty="0">
                <a:solidFill>
                  <a:srgbClr val="0070C0"/>
                </a:solidFill>
              </a:rPr>
              <a:t>better products</a:t>
            </a:r>
            <a:r>
              <a:rPr lang="en-US" dirty="0"/>
              <a:t> at </a:t>
            </a:r>
            <a:r>
              <a:rPr lang="en-US" dirty="0">
                <a:solidFill>
                  <a:srgbClr val="0070C0"/>
                </a:solidFill>
              </a:rPr>
              <a:t>lower cost.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COMPETITION: HOW?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Company behaviors are mostly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motivated,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and indeed enforced,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competitive pressures</a:t>
            </a:r>
            <a:r>
              <a:rPr lang="en-US" dirty="0"/>
              <a:t> </a:t>
            </a:r>
            <a:r>
              <a:rPr lang="tr-TR" dirty="0"/>
              <a:t>                      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rival companies.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COMPETITION: HOW?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Competitive pressure leads companies </a:t>
            </a:r>
            <a:r>
              <a:rPr lang="tr-TR" dirty="0"/>
              <a:t>                                 </a:t>
            </a:r>
            <a:r>
              <a:rPr lang="en-US" dirty="0"/>
              <a:t>to do </a:t>
            </a:r>
            <a:r>
              <a:rPr lang="en-US" dirty="0">
                <a:solidFill>
                  <a:srgbClr val="0070C0"/>
                </a:solidFill>
              </a:rPr>
              <a:t>dramatic, innovative, often painful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>
                <a:solidFill>
                  <a:srgbClr val="0070C0"/>
                </a:solidFill>
              </a:rPr>
              <a:t>and even destructive things</a:t>
            </a:r>
            <a:r>
              <a:rPr lang="tr-TR" dirty="0">
                <a:solidFill>
                  <a:srgbClr val="0070C0"/>
                </a:solidFill>
              </a:rPr>
              <a:t>;</a:t>
            </a:r>
          </a:p>
          <a:p>
            <a:pPr>
              <a:spcBef>
                <a:spcPts val="600"/>
              </a:spcBef>
              <a:buNone/>
            </a:pPr>
            <a:r>
              <a:rPr lang="tr-TR" dirty="0"/>
              <a:t>	</a:t>
            </a:r>
            <a:r>
              <a:rPr lang="en-US" dirty="0"/>
              <a:t>not solely because their owners and executives are greedy, </a:t>
            </a:r>
            <a:endParaRPr lang="tr-TR" dirty="0"/>
          </a:p>
          <a:p>
            <a:pPr>
              <a:spcBef>
                <a:spcPts val="600"/>
              </a:spcBef>
              <a:buNone/>
            </a:pPr>
            <a:r>
              <a:rPr lang="tr-TR" dirty="0"/>
              <a:t>	</a:t>
            </a:r>
            <a:r>
              <a:rPr lang="en-US" dirty="0"/>
              <a:t>but because </a:t>
            </a:r>
            <a:r>
              <a:rPr lang="en-US" dirty="0">
                <a:solidFill>
                  <a:srgbClr val="0070C0"/>
                </a:solidFill>
              </a:rPr>
              <a:t>they desperately want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>
                <a:solidFill>
                  <a:srgbClr val="0070C0"/>
                </a:solidFill>
              </a:rPr>
              <a:t>to stay in business.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COMPETITION: HOW?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Each firm’s owners want </a:t>
            </a:r>
            <a:r>
              <a:rPr lang="tr-TR" dirty="0"/>
              <a:t>                                                          </a:t>
            </a:r>
            <a:r>
              <a:rPr lang="en-US" dirty="0"/>
              <a:t>to see their </a:t>
            </a:r>
            <a:r>
              <a:rPr lang="en-US" dirty="0">
                <a:solidFill>
                  <a:srgbClr val="0070C0"/>
                </a:solidFill>
              </a:rPr>
              <a:t>own firm succeed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other firm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fail.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Companies </a:t>
            </a:r>
            <a:r>
              <a:rPr lang="en-US" dirty="0">
                <a:solidFill>
                  <a:srgbClr val="0070C0"/>
                </a:solidFill>
              </a:rPr>
              <a:t>confront each other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three distinct places: </a:t>
            </a:r>
            <a:endParaRPr lang="tr-TR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product market,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labor market,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financial market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COMPETITION: HOW?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most important confrontation is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product market</a:t>
            </a:r>
            <a:r>
              <a:rPr lang="en-US" dirty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Here each company must convince customers that </a:t>
            </a:r>
            <a:r>
              <a:rPr lang="en-US" dirty="0">
                <a:solidFill>
                  <a:srgbClr val="0070C0"/>
                </a:solidFill>
              </a:rPr>
              <a:t>its product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offers superior quality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a lower price.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If they can’t do this, </a:t>
            </a:r>
            <a:r>
              <a:rPr lang="tr-TR" dirty="0"/>
              <a:t>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they won’t sell the product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they have produced,</a:t>
            </a:r>
            <a:r>
              <a:rPr lang="tr-TR" dirty="0"/>
              <a:t>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will never earn a profit.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COMPETITION: HOW?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Companies also compete </a:t>
            </a:r>
            <a:r>
              <a:rPr lang="tr-TR" dirty="0"/>
              <a:t>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 the labor market.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And a company’s </a:t>
            </a:r>
            <a:r>
              <a:rPr lang="en-US" dirty="0">
                <a:solidFill>
                  <a:srgbClr val="0070C0"/>
                </a:solidFill>
              </a:rPr>
              <a:t>ability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employ and discipline its workers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>
                <a:solidFill>
                  <a:srgbClr val="0070C0"/>
                </a:solidFill>
              </a:rPr>
              <a:t>affects its overall performance.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COMPETITION: HOW?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/>
              <a:t>Finally,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companies must also </a:t>
            </a:r>
            <a:r>
              <a:rPr lang="en-US" dirty="0">
                <a:solidFill>
                  <a:srgbClr val="0070C0"/>
                </a:solidFill>
              </a:rPr>
              <a:t>compete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cheap financial capital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bon-Roman"/>
              </a:rPr>
              <a:t>the</a:t>
            </a:r>
            <a:r>
              <a:rPr lang="en-US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bon-Roman"/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financial market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buNone/>
            </a:pPr>
            <a:r>
              <a:rPr lang="en-US" dirty="0"/>
              <a:t>because they finance their operations </a:t>
            </a:r>
            <a:r>
              <a:rPr lang="tr-TR" dirty="0"/>
              <a:t>                           </a:t>
            </a:r>
            <a:r>
              <a:rPr lang="en-US" dirty="0"/>
              <a:t>not only by their </a:t>
            </a:r>
            <a:r>
              <a:rPr lang="en-US" dirty="0">
                <a:solidFill>
                  <a:srgbClr val="0070C0"/>
                </a:solidFill>
              </a:rPr>
              <a:t>equity capital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buNone/>
            </a:pP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they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also borrow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/>
              <a:t>from</a:t>
            </a:r>
            <a:r>
              <a:rPr lang="tr-TR" dirty="0"/>
              <a:t>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bon-Roman"/>
              </a:rPr>
              <a:t>the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bon-Roman"/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financial market.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/>
              <a:t> </a:t>
            </a:r>
            <a:r>
              <a:rPr lang="en-US" sz="4000" b="1" dirty="0">
                <a:latin typeface="+mj-lt"/>
              </a:rPr>
              <a:t>PERFECT COMPETITION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VERSUS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 REAL-WORLD COMPETITION</a:t>
            </a:r>
            <a:br>
              <a:rPr lang="tr-TR" sz="4000" dirty="0">
                <a:latin typeface="+mj-lt"/>
              </a:rPr>
            </a:b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r>
              <a:rPr lang="en-US" b="1" dirty="0"/>
              <a:t> </a:t>
            </a:r>
            <a:r>
              <a:rPr lang="en-US" sz="4000" b="1" dirty="0">
                <a:latin typeface="+mj-lt"/>
              </a:rPr>
              <a:t>PERFECT COMPETITION VERSUS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REAL-WORLD COMPETITION</a:t>
            </a:r>
            <a:br>
              <a:rPr lang="tr-TR" sz="4000" dirty="0">
                <a:latin typeface="+mj-lt"/>
              </a:rPr>
            </a:b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perfect competition, </a:t>
            </a:r>
            <a:r>
              <a:rPr lang="tr-TR" dirty="0"/>
              <a:t>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individual firms are tiny.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They cannot grow bigger</a:t>
            </a:r>
            <a:r>
              <a:rPr lang="en-US" dirty="0"/>
              <a:t> </a:t>
            </a:r>
            <a:r>
              <a:rPr lang="tr-TR" dirty="0"/>
              <a:t>                                          </a:t>
            </a:r>
            <a:r>
              <a:rPr lang="en-US" dirty="0"/>
              <a:t>because it is assumed that </a:t>
            </a:r>
            <a:r>
              <a:rPr lang="tr-TR" dirty="0"/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their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average production costs rise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as</a:t>
            </a:r>
            <a:r>
              <a:rPr lang="en-US" dirty="0">
                <a:solidFill>
                  <a:srgbClr val="0070C0"/>
                </a:solidFill>
              </a:rPr>
              <a:t> they grow.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assumption may be valid </a:t>
            </a:r>
            <a:r>
              <a:rPr lang="tr-TR" dirty="0"/>
              <a:t>                                           </a:t>
            </a:r>
            <a:r>
              <a:rPr lang="en-US" dirty="0">
                <a:solidFill>
                  <a:srgbClr val="0070C0"/>
                </a:solidFill>
              </a:rPr>
              <a:t>for only a small part of markets.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COMPETITION </a:t>
            </a:r>
            <a:br>
              <a:rPr lang="tr-TR" b="1" dirty="0"/>
            </a:br>
            <a:r>
              <a:rPr lang="en-US" b="1" dirty="0"/>
              <a:t>AND MARKET TYPES</a:t>
            </a:r>
            <a:br>
              <a:rPr lang="tr-TR" dirty="0"/>
            </a:b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the previous chapter we examined </a:t>
            </a:r>
            <a:r>
              <a:rPr lang="tr-TR" dirty="0"/>
              <a:t>                                 </a:t>
            </a:r>
            <a:r>
              <a:rPr lang="en-US" dirty="0">
                <a:solidFill>
                  <a:srgbClr val="0070C0"/>
                </a:solidFill>
              </a:rPr>
              <a:t>the working of the market </a:t>
            </a:r>
            <a:r>
              <a:rPr lang="en-US" dirty="0"/>
              <a:t>mechanism </a:t>
            </a:r>
            <a:r>
              <a:rPr lang="tr-TR" dirty="0"/>
              <a:t>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a simple and idealized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>
                <a:solidFill>
                  <a:srgbClr val="0070C0"/>
                </a:solidFill>
              </a:rPr>
              <a:t>perfectly competitive market model.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fact, </a:t>
            </a:r>
            <a:r>
              <a:rPr lang="tr-TR" dirty="0"/>
              <a:t>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there are different types of real markets.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r>
              <a:rPr lang="en-US" b="1" dirty="0"/>
              <a:t> </a:t>
            </a:r>
            <a:r>
              <a:rPr lang="en-US" sz="4000" b="1" dirty="0">
                <a:latin typeface="+mj-lt"/>
              </a:rPr>
              <a:t>PERFECT COMPETITION VERSUS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REAL-WORLD COMPETITION</a:t>
            </a:r>
            <a:br>
              <a:rPr lang="tr-TR" sz="4000" dirty="0">
                <a:latin typeface="+mj-lt"/>
              </a:rPr>
            </a:b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In most markets,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larger companies have clear cost advantages </a:t>
            </a:r>
            <a:r>
              <a:rPr lang="en-US" dirty="0"/>
              <a:t>in producing most goods and services.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As the volume of output grows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average costs per unit fall dramatically.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is </a:t>
            </a:r>
            <a:r>
              <a:rPr lang="en-US" dirty="0">
                <a:solidFill>
                  <a:srgbClr val="0070C0"/>
                </a:solidFill>
              </a:rPr>
              <a:t>a powerful stimulus for companies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>
                <a:solidFill>
                  <a:srgbClr val="0070C0"/>
                </a:solidFill>
              </a:rPr>
              <a:t>to grow.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r>
              <a:rPr lang="en-US" b="1" dirty="0"/>
              <a:t> </a:t>
            </a:r>
            <a:r>
              <a:rPr lang="en-US" sz="4000" b="1" dirty="0">
                <a:latin typeface="+mj-lt"/>
              </a:rPr>
              <a:t>PERFECT COMPETITION VERSUS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REAL-WORLD COMPETITION</a:t>
            </a:r>
            <a:br>
              <a:rPr lang="tr-TR" sz="4000" dirty="0">
                <a:latin typeface="+mj-lt"/>
              </a:rPr>
            </a:b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929198"/>
          </a:xfrm>
        </p:spPr>
        <p:txBody>
          <a:bodyPr>
            <a:normAutofit/>
          </a:bodyPr>
          <a:lstStyle/>
          <a:p>
            <a:r>
              <a:rPr lang="en-US" dirty="0"/>
              <a:t>The decline in the average production cost </a:t>
            </a:r>
            <a:r>
              <a:rPr lang="tr-TR" dirty="0"/>
              <a:t>                       </a:t>
            </a:r>
            <a:r>
              <a:rPr lang="en-US" dirty="0"/>
              <a:t>in an industry </a:t>
            </a:r>
            <a:r>
              <a:rPr lang="tr-TR" dirty="0"/>
              <a:t>                                                                                      </a:t>
            </a:r>
            <a:r>
              <a:rPr lang="en-US" dirty="0"/>
              <a:t>as the volume of output grows </a:t>
            </a:r>
            <a:r>
              <a:rPr lang="tr-TR" dirty="0"/>
              <a:t>                          </a:t>
            </a:r>
            <a:r>
              <a:rPr lang="en-US" dirty="0"/>
              <a:t>is called </a:t>
            </a:r>
            <a:r>
              <a:rPr lang="en-US" dirty="0">
                <a:solidFill>
                  <a:srgbClr val="0070C0"/>
                </a:solidFill>
              </a:rPr>
              <a:t>economies of scale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r>
              <a:rPr lang="en-US" b="1" dirty="0"/>
              <a:t> </a:t>
            </a:r>
            <a:r>
              <a:rPr lang="en-US" sz="4000" b="1" dirty="0">
                <a:latin typeface="+mj-lt"/>
              </a:rPr>
              <a:t>PERFECT COMPETITION VERSUS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REAL-WORLD COMPETITION</a:t>
            </a:r>
            <a:br>
              <a:rPr lang="tr-TR" sz="4000" dirty="0">
                <a:latin typeface="+mj-lt"/>
              </a:rPr>
            </a:b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most cases, </a:t>
            </a:r>
            <a:r>
              <a:rPr lang="tr-TR" dirty="0"/>
              <a:t>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there is room only for just a few manufacturers </a:t>
            </a:r>
            <a:r>
              <a:rPr lang="en-US" dirty="0"/>
              <a:t>because of economies of scale. </a:t>
            </a:r>
          </a:p>
          <a:p>
            <a:pPr>
              <a:spcBef>
                <a:spcPts val="1200"/>
              </a:spcBef>
            </a:pPr>
            <a:r>
              <a:rPr lang="en-US" dirty="0"/>
              <a:t>Economies of scale explains </a:t>
            </a:r>
            <a:endParaRPr lang="tr-TR" dirty="0"/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why small companies cannot compete </a:t>
            </a:r>
            <a:r>
              <a:rPr lang="tr-TR" sz="3200" dirty="0">
                <a:solidFill>
                  <a:srgbClr val="0070C0"/>
                </a:solidFill>
              </a:rPr>
              <a:t>                      </a:t>
            </a:r>
            <a:r>
              <a:rPr lang="en-US" sz="3200" dirty="0"/>
              <a:t>in most industries, </a:t>
            </a:r>
            <a:endParaRPr lang="tr-TR" sz="3200" dirty="0"/>
          </a:p>
          <a:p>
            <a:pPr lvl="1">
              <a:spcBef>
                <a:spcPts val="600"/>
              </a:spcBef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why companies always try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sz="3200" dirty="0"/>
              <a:t>to </a:t>
            </a:r>
            <a:r>
              <a:rPr lang="en-US" sz="3200" dirty="0">
                <a:solidFill>
                  <a:srgbClr val="0070C0"/>
                </a:solidFill>
              </a:rPr>
              <a:t>boost sales and make better use of </a:t>
            </a:r>
            <a:r>
              <a:rPr lang="tr-TR" sz="3200" dirty="0">
                <a:solidFill>
                  <a:srgbClr val="0070C0"/>
                </a:solidFill>
              </a:rPr>
              <a:t>                   </a:t>
            </a:r>
            <a:r>
              <a:rPr lang="en-US" sz="3200" dirty="0">
                <a:solidFill>
                  <a:srgbClr val="0070C0"/>
                </a:solidFill>
              </a:rPr>
              <a:t>fixed capacity</a:t>
            </a:r>
            <a:r>
              <a:rPr lang="en-US" sz="3200" dirty="0"/>
              <a:t>. </a:t>
            </a:r>
            <a:r>
              <a:rPr lang="tr-TR" sz="3200" dirty="0"/>
              <a:t>*</a:t>
            </a:r>
          </a:p>
          <a:p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Perfect Competition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067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r>
              <a:rPr lang="en-US" b="1" dirty="0"/>
              <a:t> </a:t>
            </a:r>
            <a:r>
              <a:rPr lang="en-US" sz="4000" b="1" dirty="0">
                <a:latin typeface="+mj-lt"/>
              </a:rPr>
              <a:t>Perfect Competition </a:t>
            </a:r>
            <a:br>
              <a:rPr lang="en-US" sz="4000" dirty="0">
                <a:latin typeface="+mj-lt"/>
              </a:rPr>
            </a:br>
            <a:endParaRPr lang="en-US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The main assumptions of perfect competition: </a:t>
            </a:r>
            <a:endParaRPr lang="tr-TR" dirty="0"/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Firms produce </a:t>
            </a:r>
            <a:r>
              <a:rPr lang="en-US" dirty="0">
                <a:solidFill>
                  <a:srgbClr val="0070C0"/>
                </a:solidFill>
              </a:rPr>
              <a:t>completely identical products</a:t>
            </a:r>
            <a:r>
              <a:rPr lang="en-US" dirty="0"/>
              <a:t>, so that </a:t>
            </a:r>
            <a:r>
              <a:rPr lang="en-US" dirty="0">
                <a:solidFill>
                  <a:srgbClr val="0070C0"/>
                </a:solidFill>
              </a:rPr>
              <a:t>consumers can’t tell the difference </a:t>
            </a:r>
            <a:r>
              <a:rPr lang="en-US" dirty="0"/>
              <a:t>between</a:t>
            </a:r>
            <a:r>
              <a:rPr lang="en-US" dirty="0">
                <a:solidFill>
                  <a:srgbClr val="0070C0"/>
                </a:solidFill>
              </a:rPr>
              <a:t> one variety of a product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>
                <a:solidFill>
                  <a:srgbClr val="0070C0"/>
                </a:solidFill>
              </a:rPr>
              <a:t>and another.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r>
              <a:rPr lang="en-US" b="1" dirty="0"/>
              <a:t> </a:t>
            </a:r>
            <a:r>
              <a:rPr lang="en-US" sz="4000" b="1" dirty="0">
                <a:latin typeface="+mj-lt"/>
              </a:rPr>
              <a:t>Perfect Competition </a:t>
            </a:r>
            <a:br>
              <a:rPr lang="en-US" sz="4000" dirty="0">
                <a:latin typeface="+mj-lt"/>
              </a:rPr>
            </a:br>
            <a:endParaRPr lang="en-US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 marL="514350" lvl="0" indent="-514350">
              <a:buNone/>
            </a:pPr>
            <a:r>
              <a:rPr lang="tr-TR" dirty="0"/>
              <a:t>b) </a:t>
            </a:r>
            <a:r>
              <a:rPr lang="en-US" dirty="0"/>
              <a:t>Market players have </a:t>
            </a:r>
            <a:r>
              <a:rPr lang="en-US" dirty="0">
                <a:solidFill>
                  <a:srgbClr val="0070C0"/>
                </a:solidFill>
              </a:rPr>
              <a:t>perfect information about all product qualities and prices</a:t>
            </a:r>
            <a:r>
              <a:rPr lang="tr-TR" dirty="0">
                <a:solidFill>
                  <a:srgbClr val="0070C0"/>
                </a:solidFill>
              </a:rPr>
              <a:t>.</a:t>
            </a:r>
            <a:r>
              <a:rPr lang="en-US" dirty="0"/>
              <a:t> </a:t>
            </a:r>
            <a:endParaRPr lang="tr-TR" dirty="0"/>
          </a:p>
          <a:p>
            <a:pPr marL="514350" lvl="0" indent="-514350">
              <a:buNone/>
            </a:pPr>
            <a:r>
              <a:rPr lang="tr-TR" dirty="0"/>
              <a:t>	</a:t>
            </a:r>
            <a:r>
              <a:rPr lang="en-US" dirty="0"/>
              <a:t>So</a:t>
            </a:r>
            <a:r>
              <a:rPr lang="tr-TR" dirty="0"/>
              <a:t>,</a:t>
            </a:r>
            <a:r>
              <a:rPr lang="en-US" dirty="0"/>
              <a:t> there are </a:t>
            </a:r>
            <a:r>
              <a:rPr lang="tr-TR" dirty="0"/>
              <a:t>                                                                        </a:t>
            </a:r>
            <a:r>
              <a:rPr lang="en-US" dirty="0"/>
              <a:t>no</a:t>
            </a:r>
            <a:r>
              <a:rPr lang="en-US" dirty="0">
                <a:solidFill>
                  <a:srgbClr val="0070C0"/>
                </a:solidFill>
              </a:rPr>
              <a:t> search or transaction costs;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neither</a:t>
            </a:r>
            <a:r>
              <a:rPr lang="en-US" dirty="0">
                <a:solidFill>
                  <a:srgbClr val="0070C0"/>
                </a:solidFill>
              </a:rPr>
              <a:t> risk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</a:t>
            </a:r>
            <a:r>
              <a:rPr lang="en-US" dirty="0"/>
              <a:t>nor </a:t>
            </a:r>
            <a:r>
              <a:rPr lang="en-US" dirty="0">
                <a:solidFill>
                  <a:srgbClr val="0070C0"/>
                </a:solidFill>
              </a:rPr>
              <a:t>uncertainty</a:t>
            </a:r>
            <a:r>
              <a:rPr lang="en-US" dirty="0"/>
              <a:t>. </a:t>
            </a:r>
            <a:endParaRPr lang="tr-TR" dirty="0"/>
          </a:p>
          <a:p>
            <a:pPr marL="514350" indent="-514350">
              <a:buNone/>
            </a:pP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r>
              <a:rPr lang="en-US" b="1" dirty="0"/>
              <a:t> </a:t>
            </a:r>
            <a:r>
              <a:rPr lang="en-US" sz="4000" b="1" dirty="0">
                <a:latin typeface="+mj-lt"/>
              </a:rPr>
              <a:t>Perfect Competition </a:t>
            </a:r>
            <a:br>
              <a:rPr lang="en-US" sz="4000" dirty="0">
                <a:latin typeface="+mj-lt"/>
              </a:rPr>
            </a:br>
            <a:endParaRPr lang="en-US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 marL="514350" lvl="0" indent="-514350">
              <a:buNone/>
            </a:pPr>
            <a:r>
              <a:rPr lang="tr-TR" dirty="0"/>
              <a:t>c) </a:t>
            </a:r>
            <a:r>
              <a:rPr lang="en-US" dirty="0"/>
              <a:t>There is </a:t>
            </a:r>
            <a:r>
              <a:rPr lang="en-US" i="1" dirty="0">
                <a:solidFill>
                  <a:srgbClr val="0070C0"/>
                </a:solidFill>
              </a:rPr>
              <a:t>free entry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and </a:t>
            </a:r>
            <a:r>
              <a:rPr lang="en-US" i="1" dirty="0">
                <a:solidFill>
                  <a:srgbClr val="0070C0"/>
                </a:solidFill>
              </a:rPr>
              <a:t>free exit</a:t>
            </a:r>
            <a:r>
              <a:rPr lang="en-US" dirty="0"/>
              <a:t>. </a:t>
            </a:r>
            <a:r>
              <a:rPr lang="tr-TR" dirty="0"/>
              <a:t>                                       </a:t>
            </a:r>
            <a:r>
              <a:rPr lang="en-US" dirty="0"/>
              <a:t>There are </a:t>
            </a:r>
            <a:r>
              <a:rPr lang="en-US" dirty="0">
                <a:solidFill>
                  <a:srgbClr val="0070C0"/>
                </a:solidFill>
              </a:rPr>
              <a:t>no barriers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joining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leaving an industry. </a:t>
            </a:r>
            <a:endParaRPr lang="tr-TR" dirty="0">
              <a:solidFill>
                <a:srgbClr val="0070C0"/>
              </a:solidFill>
            </a:endParaRPr>
          </a:p>
          <a:p>
            <a:pPr marL="514350" indent="-514350">
              <a:buNone/>
            </a:pPr>
            <a:r>
              <a:rPr lang="tr-TR" dirty="0"/>
              <a:t>	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r>
              <a:rPr lang="en-US" b="1" dirty="0"/>
              <a:t> </a:t>
            </a:r>
            <a:r>
              <a:rPr lang="en-US" sz="4000" b="1" dirty="0">
                <a:latin typeface="+mj-lt"/>
              </a:rPr>
              <a:t>Perfect Competition </a:t>
            </a:r>
            <a:br>
              <a:rPr lang="en-US" sz="4000" dirty="0">
                <a:latin typeface="+mj-lt"/>
              </a:rPr>
            </a:br>
            <a:endParaRPr lang="en-US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/>
          </a:bodyPr>
          <a:lstStyle/>
          <a:p>
            <a:pPr marL="514350" lvl="0" indent="-514350">
              <a:buNone/>
            </a:pPr>
            <a:r>
              <a:rPr lang="tr-TR" dirty="0"/>
              <a:t>d) </a:t>
            </a:r>
            <a:r>
              <a:rPr lang="en-US" dirty="0">
                <a:solidFill>
                  <a:srgbClr val="0070C0"/>
                </a:solidFill>
              </a:rPr>
              <a:t>As any firm is very small </a:t>
            </a:r>
            <a:r>
              <a:rPr lang="en-US" dirty="0"/>
              <a:t>in relation to the  whole</a:t>
            </a:r>
            <a:r>
              <a:rPr lang="tr-TR" dirty="0"/>
              <a:t> </a:t>
            </a:r>
            <a:r>
              <a:rPr lang="en-US" dirty="0"/>
              <a:t>market, </a:t>
            </a:r>
            <a:r>
              <a:rPr lang="tr-TR" dirty="0"/>
              <a:t>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it has no say in the price it charges. </a:t>
            </a:r>
            <a:endParaRPr lang="tr-TR" dirty="0">
              <a:solidFill>
                <a:srgbClr val="0070C0"/>
              </a:solidFill>
            </a:endParaRPr>
          </a:p>
          <a:p>
            <a:pPr marL="514350" lvl="0" indent="-514350">
              <a:buNone/>
            </a:pPr>
            <a:r>
              <a:rPr lang="tr-TR" dirty="0"/>
              <a:t>	</a:t>
            </a: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price</a:t>
            </a:r>
            <a:r>
              <a:rPr lang="en-US" dirty="0"/>
              <a:t> which faces the firm </a:t>
            </a:r>
            <a:r>
              <a:rPr lang="tr-TR" dirty="0"/>
              <a:t>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is given </a:t>
            </a:r>
            <a:r>
              <a:rPr lang="en-US" dirty="0"/>
              <a:t>by the market. </a:t>
            </a:r>
            <a:endParaRPr lang="tr-TR" dirty="0"/>
          </a:p>
          <a:p>
            <a:pPr marL="514350" lvl="0" indent="-514350">
              <a:buNone/>
            </a:pPr>
            <a:r>
              <a:rPr lang="tr-TR" dirty="0"/>
              <a:t>	</a:t>
            </a:r>
            <a:r>
              <a:rPr lang="en-US" dirty="0"/>
              <a:t>Individual producers are powerless; </a:t>
            </a:r>
            <a:r>
              <a:rPr lang="tr-TR" dirty="0"/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they cannot influence market trends. </a:t>
            </a:r>
            <a:endParaRPr lang="tr-TR" dirty="0">
              <a:solidFill>
                <a:srgbClr val="0070C0"/>
              </a:solidFill>
            </a:endParaRPr>
          </a:p>
          <a:p>
            <a:pPr marL="514350" lvl="0" indent="-514350">
              <a:buNone/>
            </a:pPr>
            <a:r>
              <a:rPr lang="tr-TR" dirty="0"/>
              <a:t>	</a:t>
            </a:r>
            <a:r>
              <a:rPr lang="en-US" dirty="0"/>
              <a:t>And they </a:t>
            </a:r>
            <a:r>
              <a:rPr lang="en-US" dirty="0">
                <a:solidFill>
                  <a:srgbClr val="0070C0"/>
                </a:solidFill>
              </a:rPr>
              <a:t>cannot try to anticipate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respond to the behavior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of their competitors.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r>
              <a:rPr lang="en-US" b="1" dirty="0"/>
              <a:t> </a:t>
            </a:r>
            <a:r>
              <a:rPr lang="en-US" sz="4000" b="1" dirty="0">
                <a:latin typeface="+mj-lt"/>
              </a:rPr>
              <a:t>Perfect Competition </a:t>
            </a:r>
            <a:br>
              <a:rPr lang="en-US" sz="4000" dirty="0">
                <a:latin typeface="+mj-lt"/>
              </a:rPr>
            </a:br>
            <a:endParaRPr lang="en-US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r>
              <a:rPr lang="en-US" dirty="0"/>
              <a:t>In this theory,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competition is so intense and anonymous </a:t>
            </a:r>
            <a:r>
              <a:rPr lang="tr-TR" dirty="0">
                <a:solidFill>
                  <a:srgbClr val="0070C0"/>
                </a:solidFill>
              </a:rPr>
              <a:t>  </a:t>
            </a:r>
            <a:r>
              <a:rPr lang="en-US" dirty="0"/>
              <a:t>that it </a:t>
            </a:r>
            <a:r>
              <a:rPr lang="en-US" dirty="0">
                <a:solidFill>
                  <a:srgbClr val="0070C0"/>
                </a:solidFill>
              </a:rPr>
              <a:t>eliminates super profits</a:t>
            </a:r>
            <a:r>
              <a:rPr lang="tr-TR" dirty="0">
                <a:solidFill>
                  <a:srgbClr val="0070C0"/>
                </a:solidFill>
              </a:rPr>
              <a:t>.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 marL="358775" indent="-358775">
              <a:spcBef>
                <a:spcPts val="1200"/>
              </a:spcBef>
            </a:pPr>
            <a:r>
              <a:rPr lang="en-US" dirty="0"/>
              <a:t>Prices are driven to such a low level that </a:t>
            </a:r>
            <a:r>
              <a:rPr lang="en-US" dirty="0">
                <a:solidFill>
                  <a:srgbClr val="0070C0"/>
                </a:solidFill>
              </a:rPr>
              <a:t>companies can only just cover the costs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 of production</a:t>
            </a:r>
            <a:r>
              <a:rPr lang="en-US" dirty="0"/>
              <a:t>,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/>
              <a:t>and earn only </a:t>
            </a:r>
            <a:r>
              <a:rPr lang="en-US" dirty="0">
                <a:solidFill>
                  <a:srgbClr val="0070C0"/>
                </a:solidFill>
              </a:rPr>
              <a:t>normal profits</a:t>
            </a:r>
            <a:r>
              <a:rPr lang="en-US" dirty="0"/>
              <a:t>, </a:t>
            </a:r>
            <a:r>
              <a:rPr lang="tr-TR" dirty="0"/>
              <a:t>                                             </a:t>
            </a:r>
            <a:r>
              <a:rPr lang="en-US" dirty="0"/>
              <a:t>in the long run. </a:t>
            </a:r>
            <a:r>
              <a:rPr lang="tr-TR" dirty="0"/>
              <a:t>*</a:t>
            </a:r>
          </a:p>
          <a:p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r>
              <a:rPr lang="en-US" b="1" dirty="0"/>
              <a:t> </a:t>
            </a:r>
            <a:r>
              <a:rPr lang="en-US" sz="4000" b="1" dirty="0">
                <a:latin typeface="+mj-lt"/>
              </a:rPr>
              <a:t>Perfect Competition </a:t>
            </a:r>
            <a:br>
              <a:rPr lang="en-US" sz="4000" dirty="0">
                <a:latin typeface="+mj-lt"/>
              </a:rPr>
            </a:br>
            <a:endParaRPr lang="en-US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The reason is that</a:t>
            </a:r>
            <a:r>
              <a:rPr lang="tr-TR" dirty="0"/>
              <a:t>                                                                   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 guiding light of high profit attracts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other firms </a:t>
            </a:r>
            <a:r>
              <a:rPr lang="en-US" dirty="0"/>
              <a:t>into the market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encourages existing firms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build bigger plants.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With the increasing capacity, </a:t>
            </a:r>
            <a:r>
              <a:rPr lang="tr-TR" dirty="0"/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overall market supply would increase.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COMPETITION </a:t>
            </a:r>
            <a:br>
              <a:rPr lang="tr-TR" b="1" dirty="0"/>
            </a:br>
            <a:r>
              <a:rPr lang="en-US" b="1" dirty="0"/>
              <a:t>AND MARKET TYPES</a:t>
            </a:r>
            <a:br>
              <a:rPr lang="tr-TR" dirty="0"/>
            </a:b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92919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Markets are classified</a:t>
            </a:r>
            <a:r>
              <a:rPr lang="en-US" i="1" dirty="0"/>
              <a:t> </a:t>
            </a:r>
            <a:r>
              <a:rPr lang="tr-TR" i="1" dirty="0"/>
              <a:t>               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degree and the extent of competition </a:t>
            </a:r>
            <a:r>
              <a:rPr lang="en-US" dirty="0"/>
              <a:t>that they exhibit.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Here we will classify markets simply as</a:t>
            </a:r>
            <a:endParaRPr lang="tr-TR" dirty="0"/>
          </a:p>
          <a:p>
            <a:pPr lvl="1">
              <a:spcBef>
                <a:spcPts val="1200"/>
              </a:spcBef>
            </a:pPr>
            <a:r>
              <a:rPr lang="en-US" sz="3200" dirty="0">
                <a:solidFill>
                  <a:srgbClr val="0070C0"/>
                </a:solidFill>
              </a:rPr>
              <a:t>perfectly competitive markets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monopolistic markets</a:t>
            </a:r>
            <a:r>
              <a:rPr lang="en-US" sz="3200" dirty="0"/>
              <a:t>. </a:t>
            </a:r>
            <a:endParaRPr lang="tr-TR" sz="32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r>
              <a:rPr lang="en-US" b="1" dirty="0"/>
              <a:t> </a:t>
            </a:r>
            <a:r>
              <a:rPr lang="en-US" sz="4000" b="1" dirty="0">
                <a:latin typeface="+mj-lt"/>
              </a:rPr>
              <a:t>Perfect Competition </a:t>
            </a:r>
            <a:br>
              <a:rPr lang="en-US" sz="4000" dirty="0">
                <a:latin typeface="+mj-lt"/>
              </a:rPr>
            </a:br>
            <a:endParaRPr lang="en-US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If industrial supply increases </a:t>
            </a:r>
            <a:r>
              <a:rPr lang="en-US" dirty="0"/>
              <a:t>more than </a:t>
            </a:r>
            <a:r>
              <a:rPr lang="en-US" dirty="0">
                <a:solidFill>
                  <a:srgbClr val="0070C0"/>
                </a:solidFill>
              </a:rPr>
              <a:t>market demand</a:t>
            </a:r>
            <a:r>
              <a:rPr lang="tr-TR" dirty="0">
                <a:solidFill>
                  <a:srgbClr val="0070C0"/>
                </a:solidFill>
              </a:rPr>
              <a:t>,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price falls. </a:t>
            </a:r>
            <a:endParaRPr lang="tr-TR" dirty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The process comes to rest </a:t>
            </a:r>
            <a:r>
              <a:rPr lang="tr-TR" dirty="0"/>
              <a:t>                                              </a:t>
            </a:r>
            <a:r>
              <a:rPr lang="en-US" dirty="0"/>
              <a:t>when </a:t>
            </a:r>
            <a:r>
              <a:rPr lang="en-US" dirty="0">
                <a:solidFill>
                  <a:srgbClr val="0070C0"/>
                </a:solidFill>
              </a:rPr>
              <a:t>all firms make normal profits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until there is a change in the market </a:t>
            </a:r>
            <a:r>
              <a:rPr lang="tr-TR" dirty="0"/>
              <a:t>                          </a:t>
            </a:r>
            <a:r>
              <a:rPr lang="en-US" dirty="0"/>
              <a:t>affecting either price or costs. </a:t>
            </a:r>
            <a:endParaRPr lang="tr-TR" dirty="0"/>
          </a:p>
          <a:p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r>
              <a:rPr lang="en-US" b="1" dirty="0"/>
              <a:t> </a:t>
            </a:r>
            <a:r>
              <a:rPr lang="en-US" sz="4000" b="1" dirty="0">
                <a:latin typeface="+mj-lt"/>
              </a:rPr>
              <a:t>Perfect Competition </a:t>
            </a:r>
            <a:br>
              <a:rPr lang="en-US" sz="4000" dirty="0">
                <a:latin typeface="+mj-lt"/>
              </a:rPr>
            </a:br>
            <a:endParaRPr lang="en-US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On the other hand, </a:t>
            </a:r>
            <a:r>
              <a:rPr lang="tr-TR" dirty="0"/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if firms make losses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they will leave the industry.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The reduction of firms in the industry </a:t>
            </a:r>
            <a:r>
              <a:rPr lang="tr-TR" dirty="0"/>
              <a:t>                              </a:t>
            </a:r>
            <a:r>
              <a:rPr lang="en-US" dirty="0">
                <a:solidFill>
                  <a:srgbClr val="0070C0"/>
                </a:solidFill>
              </a:rPr>
              <a:t>will decrease the market supply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this will continue until prices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in the industry have risen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to the level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where</a:t>
            </a:r>
            <a:r>
              <a:rPr lang="en-US" dirty="0">
                <a:solidFill>
                  <a:srgbClr val="0070C0"/>
                </a:solidFill>
              </a:rPr>
              <a:t> the remaining firms can make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>
                <a:solidFill>
                  <a:srgbClr val="0070C0"/>
                </a:solidFill>
              </a:rPr>
              <a:t>a normal profit. </a:t>
            </a:r>
          </a:p>
          <a:p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r>
              <a:rPr lang="en-US" b="1" dirty="0"/>
              <a:t> </a:t>
            </a:r>
            <a:r>
              <a:rPr lang="en-US" sz="4000" b="1" dirty="0">
                <a:latin typeface="+mj-lt"/>
              </a:rPr>
              <a:t>Perfect Competition </a:t>
            </a:r>
            <a:br>
              <a:rPr lang="en-US" sz="4000" dirty="0">
                <a:latin typeface="+mj-lt"/>
              </a:rPr>
            </a:br>
            <a:endParaRPr lang="en-US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r>
              <a:rPr lang="en-US" dirty="0"/>
              <a:t>So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firms will move into,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leave the market,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</a:t>
            </a:r>
            <a:r>
              <a:rPr lang="en-US" dirty="0"/>
              <a:t>until</a:t>
            </a:r>
            <a:r>
              <a:rPr lang="en-US" dirty="0">
                <a:solidFill>
                  <a:srgbClr val="0070C0"/>
                </a:solidFill>
              </a:rPr>
              <a:t> making only a normal profit.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dirty="0"/>
              <a:t>Monopolistic Markets</a:t>
            </a:r>
            <a:br>
              <a:rPr lang="tr-TR" sz="4400" dirty="0"/>
            </a:br>
            <a:endParaRPr lang="tr-TR" sz="4400" dirty="0"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most of the real markets, </a:t>
            </a:r>
            <a:r>
              <a:rPr lang="tr-TR" dirty="0"/>
              <a:t>                                       </a:t>
            </a:r>
            <a:r>
              <a:rPr lang="en-US" dirty="0">
                <a:solidFill>
                  <a:srgbClr val="0070C0"/>
                </a:solidFill>
              </a:rPr>
              <a:t>competition is very different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from perfect competition.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larger a company, </a:t>
            </a:r>
            <a:r>
              <a:rPr lang="en-US" dirty="0"/>
              <a:t>in general, </a:t>
            </a:r>
            <a:r>
              <a:rPr lang="tr-TR" dirty="0"/>
              <a:t>                                     </a:t>
            </a:r>
            <a:r>
              <a:rPr lang="en-US" dirty="0">
                <a:solidFill>
                  <a:srgbClr val="0070C0"/>
                </a:solidFill>
              </a:rPr>
              <a:t>the lower its production costs become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/>
              <a:t>thanks to </a:t>
            </a:r>
            <a:r>
              <a:rPr lang="en-US" dirty="0">
                <a:solidFill>
                  <a:srgbClr val="0070C0"/>
                </a:solidFill>
              </a:rPr>
              <a:t>economies of scale.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fact that companies are very large </a:t>
            </a:r>
            <a:r>
              <a:rPr lang="tr-TR" dirty="0"/>
              <a:t>                               </a:t>
            </a:r>
            <a:r>
              <a:rPr lang="en-US" dirty="0"/>
              <a:t>in no way implies, however, </a:t>
            </a:r>
            <a:r>
              <a:rPr lang="tr-TR" dirty="0"/>
              <a:t>                                             </a:t>
            </a:r>
            <a:r>
              <a:rPr lang="en-US" dirty="0"/>
              <a:t>that competition has become less intense. </a:t>
            </a:r>
            <a:endParaRPr lang="tr-TR" dirty="0"/>
          </a:p>
          <a:p>
            <a:pPr>
              <a:spcAft>
                <a:spcPts val="600"/>
              </a:spcAft>
            </a:pPr>
            <a:endParaRPr lang="tr-TR" dirty="0"/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Modern large corporations have </a:t>
            </a:r>
            <a:r>
              <a:rPr lang="tr-TR" dirty="0"/>
              <a:t>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incredible resources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technology,</a:t>
            </a:r>
            <a:r>
              <a:rPr lang="en-US" dirty="0"/>
              <a:t> </a:t>
            </a:r>
            <a:r>
              <a:rPr lang="tr-TR" dirty="0"/>
              <a:t>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managerial abilities</a:t>
            </a:r>
            <a:r>
              <a:rPr lang="en-US" dirty="0"/>
              <a:t> at their disposal</a:t>
            </a:r>
            <a:r>
              <a:rPr lang="tr-TR" dirty="0"/>
              <a:t>,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</a:t>
            </a:r>
            <a:r>
              <a:rPr lang="en-US" dirty="0"/>
              <a:t> and these allow them                                                                                  to compete in many ways and places.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Competition is fierce. </a:t>
            </a:r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In contrast to perfect competition, </a:t>
            </a:r>
            <a:r>
              <a:rPr lang="en-US" dirty="0">
                <a:solidFill>
                  <a:srgbClr val="0070C0"/>
                </a:solidFill>
              </a:rPr>
              <a:t>monopolistic firms can make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>
                <a:solidFill>
                  <a:srgbClr val="0070C0"/>
                </a:solidFill>
              </a:rPr>
              <a:t>supernormal profits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which continue in the long run,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/>
              <a:t>because </a:t>
            </a:r>
            <a:r>
              <a:rPr lang="en-US" dirty="0">
                <a:solidFill>
                  <a:srgbClr val="0070C0"/>
                </a:solidFill>
              </a:rPr>
              <a:t>no other firm can enter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share existing profits. 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Perfectly competitive model implies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>
                <a:solidFill>
                  <a:srgbClr val="0070C0"/>
                </a:solidFill>
              </a:rPr>
              <a:t>equal market power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among sellers and buyers.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</a:t>
            </a:r>
            <a:r>
              <a:rPr lang="tr-TR" dirty="0"/>
              <a:t>,</a:t>
            </a:r>
            <a:r>
              <a:rPr lang="en-US" dirty="0"/>
              <a:t> in real life, </a:t>
            </a:r>
            <a:r>
              <a:rPr lang="tr-TR" dirty="0"/>
              <a:t>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one side of the market,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sellers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buyers,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may have the upper hand.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Indeed, </a:t>
            </a:r>
            <a:r>
              <a:rPr lang="tr-TR" dirty="0"/>
              <a:t>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supply and demand are not separate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in markets where for example, </a:t>
            </a:r>
            <a:endParaRPr lang="tr-TR" dirty="0"/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the impact of advertising</a:t>
            </a:r>
            <a:r>
              <a:rPr lang="en-US" dirty="0"/>
              <a:t> is engineered </a:t>
            </a:r>
            <a:r>
              <a:rPr lang="tr-TR" dirty="0"/>
              <a:t>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large corporate suppliers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who can affect demand. </a:t>
            </a:r>
            <a:endParaRPr lang="tr-TR" dirty="0"/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Moreover, </a:t>
            </a:r>
            <a:r>
              <a:rPr lang="tr-TR" dirty="0"/>
              <a:t>                                                                       </a:t>
            </a:r>
            <a:r>
              <a:rPr lang="en-US" dirty="0"/>
              <a:t>within groups of buyers or sellers, </a:t>
            </a:r>
            <a:r>
              <a:rPr lang="tr-TR" dirty="0"/>
              <a:t>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some may have greater income and power</a:t>
            </a:r>
            <a:r>
              <a:rPr lang="tr-TR" dirty="0">
                <a:solidFill>
                  <a:srgbClr val="0070C0"/>
                </a:solidFill>
              </a:rPr>
              <a:t>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>
                <a:solidFill>
                  <a:srgbClr val="0070C0"/>
                </a:solidFill>
              </a:rPr>
              <a:t>T</a:t>
            </a:r>
            <a:r>
              <a:rPr lang="en-US" dirty="0">
                <a:solidFill>
                  <a:srgbClr val="0070C0"/>
                </a:solidFill>
              </a:rPr>
              <a:t>he market does not operate</a:t>
            </a:r>
            <a:r>
              <a:rPr lang="en-US" dirty="0"/>
              <a:t> </a:t>
            </a:r>
            <a:r>
              <a:rPr lang="tr-TR" dirty="0"/>
              <a:t>                                                </a:t>
            </a:r>
            <a:r>
              <a:rPr lang="en-US" dirty="0"/>
              <a:t>by </a:t>
            </a:r>
            <a:r>
              <a:rPr lang="en-US" i="1" dirty="0">
                <a:solidFill>
                  <a:srgbClr val="0070C0"/>
                </a:solidFill>
              </a:rPr>
              <a:t>one person one vote </a:t>
            </a:r>
            <a:r>
              <a:rPr lang="en-US" dirty="0">
                <a:solidFill>
                  <a:srgbClr val="0070C0"/>
                </a:solidFill>
              </a:rPr>
              <a:t>principle.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Spending and decision-making power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may be </a:t>
            </a:r>
            <a:r>
              <a:rPr lang="en-US" dirty="0">
                <a:solidFill>
                  <a:srgbClr val="0070C0"/>
                </a:solidFill>
              </a:rPr>
              <a:t>very unequally divided.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COMPETITION </a:t>
            </a:r>
            <a:br>
              <a:rPr lang="tr-TR" b="1" dirty="0"/>
            </a:br>
            <a:r>
              <a:rPr lang="en-US" b="1" dirty="0"/>
              <a:t>AND MARKET TYPES</a:t>
            </a:r>
            <a:br>
              <a:rPr lang="tr-TR" dirty="0"/>
            </a:b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perfect competition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/>
              <a:t>there are </a:t>
            </a:r>
            <a:r>
              <a:rPr lang="en-US" dirty="0">
                <a:solidFill>
                  <a:srgbClr val="0070C0"/>
                </a:solidFill>
              </a:rPr>
              <a:t>many sellers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many buyers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tr-TR" dirty="0"/>
              <a:t>of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same good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No individual buyer or seller has market power </a:t>
            </a:r>
            <a:r>
              <a:rPr lang="en-US" dirty="0"/>
              <a:t>to influence the market price. 		</a:t>
            </a: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perfect competition </a:t>
            </a:r>
            <a:r>
              <a:rPr lang="tr-TR" dirty="0"/>
              <a:t>                                                         </a:t>
            </a:r>
            <a:r>
              <a:rPr lang="en-US" dirty="0"/>
              <a:t>there are no discussion of </a:t>
            </a:r>
            <a:r>
              <a:rPr lang="tr-TR" dirty="0"/>
              <a:t>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risks and uncertainties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faced by real-world actors.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Buyers and sellers have </a:t>
            </a:r>
            <a:r>
              <a:rPr lang="en-US" dirty="0">
                <a:solidFill>
                  <a:srgbClr val="0070C0"/>
                </a:solidFill>
              </a:rPr>
              <a:t>no long</a:t>
            </a:r>
            <a:r>
              <a:rPr lang="tr-TR" dirty="0">
                <a:solidFill>
                  <a:srgbClr val="0070C0"/>
                </a:solidFill>
              </a:rPr>
              <a:t>-</a:t>
            </a:r>
            <a:r>
              <a:rPr lang="en-US" dirty="0">
                <a:solidFill>
                  <a:srgbClr val="0070C0"/>
                </a:solidFill>
              </a:rPr>
              <a:t>term commitment</a:t>
            </a:r>
            <a:r>
              <a:rPr lang="en-US" dirty="0"/>
              <a:t> to each other in the market.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People can switch their exchange transactions with ease. </a:t>
            </a:r>
            <a:endParaRPr lang="tr-TR" dirty="0"/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Whatever the good, </a:t>
            </a:r>
            <a:r>
              <a:rPr lang="tr-TR" dirty="0"/>
              <a:t>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all products are homogenous</a:t>
            </a:r>
            <a:r>
              <a:rPr lang="en-US" dirty="0"/>
              <a:t>;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/>
              <a:t>and whoever the buyer or seller, </a:t>
            </a:r>
            <a:r>
              <a:rPr lang="tr-TR" dirty="0"/>
              <a:t>                                      </a:t>
            </a:r>
            <a:r>
              <a:rPr lang="en-US" dirty="0">
                <a:solidFill>
                  <a:srgbClr val="0070C0"/>
                </a:solidFill>
              </a:rPr>
              <a:t>all people are assumed to be the same </a:t>
            </a:r>
            <a:endParaRPr lang="tr-TR" dirty="0">
              <a:solidFill>
                <a:srgbClr val="0070C0"/>
              </a:solidFill>
            </a:endParaRPr>
          </a:p>
          <a:p>
            <a:pPr indent="111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for the purpose of market trading. 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There is no place for </a:t>
            </a:r>
            <a:r>
              <a:rPr lang="en-US" dirty="0">
                <a:solidFill>
                  <a:srgbClr val="0070C0"/>
                </a:solidFill>
              </a:rPr>
              <a:t>trust, hope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doubt</a:t>
            </a:r>
            <a:r>
              <a:rPr lang="tr-TR" dirty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In actual markets</a:t>
            </a:r>
            <a:r>
              <a:rPr lang="en-US" dirty="0"/>
              <a:t>, however,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the determinants of supply and demand </a:t>
            </a:r>
            <a:r>
              <a:rPr lang="tr-TR" dirty="0"/>
              <a:t>                      </a:t>
            </a:r>
            <a:r>
              <a:rPr lang="en-US" dirty="0"/>
              <a:t>are fashioned in part by society’s</a:t>
            </a:r>
            <a:endParaRPr lang="tr-TR" dirty="0"/>
          </a:p>
          <a:p>
            <a:pPr lvl="1">
              <a:spcBef>
                <a:spcPts val="1200"/>
              </a:spcBef>
            </a:pPr>
            <a:r>
              <a:rPr lang="en-US" sz="3200" dirty="0">
                <a:solidFill>
                  <a:srgbClr val="0070C0"/>
                </a:solidFill>
              </a:rPr>
              <a:t>institutional characteristics</a:t>
            </a:r>
            <a:r>
              <a:rPr lang="tr-TR" sz="3200" dirty="0">
                <a:solidFill>
                  <a:srgbClr val="0070C0"/>
                </a:solidFill>
              </a:rPr>
              <a:t>,</a:t>
            </a:r>
          </a:p>
          <a:p>
            <a:pPr lvl="1">
              <a:spcBef>
                <a:spcPts val="1200"/>
              </a:spcBef>
            </a:pPr>
            <a:r>
              <a:rPr lang="en-US" sz="3200" dirty="0">
                <a:solidFill>
                  <a:srgbClr val="0070C0"/>
                </a:solidFill>
              </a:rPr>
              <a:t>past evolutionary path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social norms</a:t>
            </a:r>
            <a:r>
              <a:rPr lang="tr-TR" sz="3200" dirty="0"/>
              <a:t>.</a:t>
            </a:r>
            <a:r>
              <a:rPr lang="en-US" sz="3200" dirty="0"/>
              <a:t> 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In perfect competition prices are flexible</a:t>
            </a:r>
            <a:r>
              <a:rPr lang="en-US" dirty="0"/>
              <a:t>;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any change in demand </a:t>
            </a:r>
            <a:r>
              <a:rPr lang="tr-TR" dirty="0"/>
              <a:t>                                                              </a:t>
            </a:r>
            <a:r>
              <a:rPr lang="en-US" dirty="0"/>
              <a:t>or in supply </a:t>
            </a:r>
            <a:r>
              <a:rPr lang="tr-TR" dirty="0"/>
              <a:t>                                                                                </a:t>
            </a:r>
            <a:r>
              <a:rPr lang="en-US" dirty="0"/>
              <a:t>or both influence</a:t>
            </a:r>
            <a:r>
              <a:rPr lang="tr-TR" dirty="0"/>
              <a:t>s</a:t>
            </a:r>
            <a:r>
              <a:rPr lang="en-US" dirty="0"/>
              <a:t> the market price instantaneously.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Monopolistic markets</a:t>
            </a:r>
            <a:r>
              <a:rPr lang="en-US" dirty="0"/>
              <a:t>, in contrast, </a:t>
            </a:r>
            <a:r>
              <a:rPr lang="tr-TR" dirty="0"/>
              <a:t>                                      </a:t>
            </a:r>
            <a:r>
              <a:rPr lang="en-US" dirty="0">
                <a:solidFill>
                  <a:srgbClr val="0070C0"/>
                </a:solidFill>
              </a:rPr>
              <a:t>are characterized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inflexible prices.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monopolistic markets, </a:t>
            </a:r>
            <a:r>
              <a:rPr lang="tr-TR" dirty="0"/>
              <a:t>                                                 </a:t>
            </a:r>
            <a:r>
              <a:rPr lang="en-US" dirty="0"/>
              <a:t>there may be situations </a:t>
            </a:r>
            <a:r>
              <a:rPr lang="tr-TR" dirty="0"/>
              <a:t>                                                    </a:t>
            </a:r>
            <a:r>
              <a:rPr lang="en-US" dirty="0"/>
              <a:t>where </a:t>
            </a:r>
            <a:r>
              <a:rPr lang="en-US" dirty="0">
                <a:solidFill>
                  <a:srgbClr val="0070C0"/>
                </a:solidFill>
              </a:rPr>
              <a:t>prices do not vary immediately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in the event of market changes.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In many markets, </a:t>
            </a:r>
            <a:r>
              <a:rPr lang="tr-TR" dirty="0"/>
              <a:t>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production is performed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a large organization,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providing long-term research and development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using huge labor and physical capital.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Products are usually more complex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than the simple butter </a:t>
            </a:r>
            <a:r>
              <a:rPr lang="tr-TR" dirty="0"/>
              <a:t>                                                                   </a:t>
            </a:r>
            <a:r>
              <a:rPr lang="en-US" dirty="0"/>
              <a:t>which takes little time to consume.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need </a:t>
            </a:r>
            <a:r>
              <a:rPr lang="en-US" dirty="0">
                <a:solidFill>
                  <a:srgbClr val="0070C0"/>
                </a:solidFill>
              </a:rPr>
              <a:t>after sale service</a:t>
            </a:r>
            <a:r>
              <a:rPr lang="en-US" dirty="0"/>
              <a:t> </a:t>
            </a:r>
            <a:r>
              <a:rPr lang="tr-TR" dirty="0"/>
              <a:t>                                              </a:t>
            </a:r>
            <a:r>
              <a:rPr lang="en-US" dirty="0"/>
              <a:t>and have been </a:t>
            </a:r>
            <a:r>
              <a:rPr lang="en-US" dirty="0">
                <a:solidFill>
                  <a:srgbClr val="0070C0"/>
                </a:solidFill>
              </a:rPr>
              <a:t>differentiated</a:t>
            </a:r>
            <a:r>
              <a:rPr lang="en-US" dirty="0"/>
              <a:t> from others.</a:t>
            </a:r>
            <a:r>
              <a:rPr lang="tr-TR" dirty="0"/>
              <a:t>*</a:t>
            </a:r>
            <a:r>
              <a:rPr lang="en-US" dirty="0"/>
              <a:t> </a:t>
            </a:r>
            <a:endParaRPr lang="tr-TR" dirty="0"/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These are not simple goods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produced by small-scale producers </a:t>
            </a:r>
            <a:r>
              <a:rPr lang="tr-TR" dirty="0"/>
              <a:t>                                  </a:t>
            </a:r>
            <a:r>
              <a:rPr lang="en-US" dirty="0"/>
              <a:t>that could often </a:t>
            </a:r>
            <a:r>
              <a:rPr lang="en-US" dirty="0">
                <a:solidFill>
                  <a:srgbClr val="0070C0"/>
                </a:solidFill>
              </a:rPr>
              <a:t>respond very quickly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changes in demand</a:t>
            </a:r>
            <a:r>
              <a:rPr lang="en-US" dirty="0"/>
              <a:t>.</a:t>
            </a:r>
            <a:endParaRPr lang="tr-TR" dirty="0"/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Many markets are dominated </a:t>
            </a:r>
            <a:r>
              <a:rPr lang="tr-TR" dirty="0"/>
              <a:t>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giant suppliers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who have discretionary power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/>
              <a:t>over </a:t>
            </a:r>
            <a:r>
              <a:rPr lang="en-US" dirty="0">
                <a:solidFill>
                  <a:srgbClr val="0070C0"/>
                </a:solidFill>
              </a:rPr>
              <a:t>the prices they charge.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</a:t>
            </a:r>
            <a:r>
              <a:rPr lang="en-US" dirty="0">
                <a:solidFill>
                  <a:srgbClr val="0070C0"/>
                </a:solidFill>
              </a:rPr>
              <a:t>advertise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partially orchestrate market outcomes.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They may not change the money price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/>
              <a:t>as</a:t>
            </a:r>
            <a:r>
              <a:rPr lang="en-US" dirty="0">
                <a:solidFill>
                  <a:srgbClr val="0070C0"/>
                </a:solidFill>
              </a:rPr>
              <a:t> market conditions vary.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They may be slow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respond to changes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/>
              <a:t>in the real-world conditions.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fact,</a:t>
            </a:r>
            <a:r>
              <a:rPr lang="tr-TR" dirty="0"/>
              <a:t>                                                                                     </a:t>
            </a:r>
            <a:r>
              <a:rPr lang="en-US" dirty="0"/>
              <a:t> it is often </a:t>
            </a:r>
            <a:r>
              <a:rPr lang="en-US" dirty="0">
                <a:solidFill>
                  <a:srgbClr val="0070C0"/>
                </a:solidFill>
              </a:rPr>
              <a:t>expensive to change prices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may be cheaper to leave them unchanged. </a:t>
            </a:r>
            <a:endParaRPr lang="tr-TR" dirty="0"/>
          </a:p>
          <a:p>
            <a:pPr>
              <a:spcAft>
                <a:spcPts val="600"/>
              </a:spcAft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COMPETITION </a:t>
            </a:r>
            <a:br>
              <a:rPr lang="tr-TR" b="1" dirty="0"/>
            </a:br>
            <a:r>
              <a:rPr lang="en-US" b="1" dirty="0"/>
              <a:t>AND MARKET TYPES</a:t>
            </a:r>
            <a:br>
              <a:rPr lang="tr-TR" dirty="0"/>
            </a:b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In monopolistic markets</a:t>
            </a:r>
            <a:r>
              <a:rPr lang="en-US" dirty="0"/>
              <a:t>, </a:t>
            </a:r>
            <a:r>
              <a:rPr lang="tr-TR" dirty="0"/>
              <a:t>                                               </a:t>
            </a:r>
            <a:r>
              <a:rPr lang="en-US" dirty="0"/>
              <a:t>however, </a:t>
            </a:r>
            <a:r>
              <a:rPr lang="tr-TR" dirty="0"/>
              <a:t>     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individual seller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buyer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has the market power</a:t>
            </a:r>
            <a:r>
              <a:rPr lang="en-US" dirty="0"/>
              <a:t>;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it can influence the market price. 	</a:t>
            </a: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83481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Sellers may be </a:t>
            </a:r>
            <a:r>
              <a:rPr lang="en-US" dirty="0">
                <a:solidFill>
                  <a:srgbClr val="0070C0"/>
                </a:solidFill>
              </a:rPr>
              <a:t>unwilling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set off price wars with their rivals</a:t>
            </a:r>
            <a:r>
              <a:rPr lang="en-US" dirty="0"/>
              <a:t>,</a:t>
            </a:r>
            <a:r>
              <a:rPr lang="tr-TR" dirty="0"/>
              <a:t>                                                </a:t>
            </a:r>
            <a:r>
              <a:rPr lang="en-US" dirty="0"/>
              <a:t> so </a:t>
            </a:r>
            <a:r>
              <a:rPr lang="en-US" dirty="0">
                <a:solidFill>
                  <a:srgbClr val="0070C0"/>
                </a:solidFill>
              </a:rPr>
              <a:t>they may prefer to leave prices unchanged.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/>
              <a:t>They may resort to other forms of                                    </a:t>
            </a:r>
            <a:r>
              <a:rPr lang="en-US" dirty="0">
                <a:solidFill>
                  <a:srgbClr val="0070C0"/>
                </a:solidFill>
              </a:rPr>
              <a:t>non-price competition</a:t>
            </a:r>
            <a:r>
              <a:rPr lang="en-US" dirty="0"/>
              <a:t>,                                                        like </a:t>
            </a:r>
            <a:r>
              <a:rPr lang="en-US" dirty="0">
                <a:solidFill>
                  <a:srgbClr val="0070C0"/>
                </a:solidFill>
              </a:rPr>
              <a:t>promotional offers                                                        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changing quality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product design.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Prices are sticky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markets are not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>
                <a:solidFill>
                  <a:srgbClr val="0070C0"/>
                </a:solidFill>
              </a:rPr>
              <a:t>neatly cleared </a:t>
            </a:r>
            <a:r>
              <a:rPr lang="en-US" dirty="0"/>
              <a:t>by price movements. </a:t>
            </a:r>
            <a:endParaRPr lang="tr-TR" dirty="0"/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People</a:t>
            </a:r>
            <a:r>
              <a:rPr lang="en-US" dirty="0"/>
              <a:t> making decisions in real life </a:t>
            </a:r>
            <a:r>
              <a:rPr lang="tr-TR" dirty="0"/>
              <a:t>                                  </a:t>
            </a:r>
            <a:r>
              <a:rPr lang="en-US" dirty="0">
                <a:solidFill>
                  <a:srgbClr val="0070C0"/>
                </a:solidFill>
              </a:rPr>
              <a:t>do not have perfect information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often must proceed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by trial and error</a:t>
            </a:r>
            <a:r>
              <a:rPr lang="en-US" dirty="0"/>
              <a:t>. 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Production takes time</a:t>
            </a:r>
            <a:r>
              <a:rPr lang="en-US" dirty="0"/>
              <a:t>;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plans cannot be instantaneously changed </a:t>
            </a:r>
            <a:r>
              <a:rPr lang="tr-TR" dirty="0"/>
              <a:t>                         </a:t>
            </a:r>
            <a:r>
              <a:rPr lang="en-US" dirty="0"/>
              <a:t>and fulfilled. </a:t>
            </a:r>
            <a:endParaRPr lang="tr-TR" dirty="0"/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51</a:t>
            </a:fld>
            <a:endParaRPr lang="tr-T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Actual price changes are the consequences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of many factors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</a:t>
            </a:r>
            <a:r>
              <a:rPr lang="en-US" dirty="0"/>
              <a:t>often </a:t>
            </a:r>
            <a:r>
              <a:rPr lang="en-US" dirty="0">
                <a:solidFill>
                  <a:srgbClr val="0070C0"/>
                </a:solidFill>
              </a:rPr>
              <a:t>pulling in different directions.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real markets there may be </a:t>
            </a:r>
            <a:r>
              <a:rPr lang="tr-TR" dirty="0"/>
              <a:t>                                    </a:t>
            </a:r>
            <a:r>
              <a:rPr lang="en-US" dirty="0">
                <a:solidFill>
                  <a:srgbClr val="0070C0"/>
                </a:solidFill>
              </a:rPr>
              <a:t>constant movement and discord.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Markets may </a:t>
            </a:r>
            <a:r>
              <a:rPr lang="en-US" dirty="0"/>
              <a:t>never</a:t>
            </a:r>
            <a:r>
              <a:rPr lang="en-US" dirty="0">
                <a:solidFill>
                  <a:srgbClr val="0070C0"/>
                </a:solidFill>
              </a:rPr>
              <a:t> reach equilibrium</a:t>
            </a:r>
            <a:r>
              <a:rPr lang="en-US" dirty="0"/>
              <a:t>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may be </a:t>
            </a:r>
            <a:r>
              <a:rPr lang="en-US" dirty="0">
                <a:solidFill>
                  <a:srgbClr val="0070C0"/>
                </a:solidFill>
              </a:rPr>
              <a:t>forces at work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/>
              <a:t>which</a:t>
            </a:r>
            <a:r>
              <a:rPr lang="en-US" dirty="0">
                <a:solidFill>
                  <a:srgbClr val="0070C0"/>
                </a:solidFill>
              </a:rPr>
              <a:t> encourage instability.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52</a:t>
            </a:fld>
            <a:endParaRPr lang="tr-TR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Monopolistic firm</a:t>
            </a:r>
            <a:r>
              <a:rPr lang="tr-TR" dirty="0"/>
              <a:t> </a:t>
            </a:r>
            <a:r>
              <a:rPr lang="en-US" dirty="0"/>
              <a:t>may be quite </a:t>
            </a:r>
            <a:r>
              <a:rPr lang="en-US" dirty="0">
                <a:solidFill>
                  <a:srgbClr val="0070C0"/>
                </a:solidFill>
              </a:rPr>
              <a:t>unsure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/>
              <a:t>of</a:t>
            </a:r>
            <a:r>
              <a:rPr lang="en-US" dirty="0">
                <a:solidFill>
                  <a:srgbClr val="0070C0"/>
                </a:solidFill>
              </a:rPr>
              <a:t> its rivals’ actions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reactions.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action of one firm can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>
                <a:solidFill>
                  <a:srgbClr val="0070C0"/>
                </a:solidFill>
              </a:rPr>
              <a:t>significantly affect the others.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Monopolistic firms </a:t>
            </a:r>
            <a:r>
              <a:rPr lang="en-US" dirty="0">
                <a:solidFill>
                  <a:srgbClr val="0070C0"/>
                </a:solidFill>
              </a:rPr>
              <a:t>may not know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how</a:t>
            </a:r>
            <a:r>
              <a:rPr lang="en-US" dirty="0">
                <a:solidFill>
                  <a:srgbClr val="0070C0"/>
                </a:solidFill>
              </a:rPr>
              <a:t> their competitors will behave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new situations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</a:t>
            </a:r>
            <a:r>
              <a:rPr lang="en-US" dirty="0"/>
              <a:t>in the present and future.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53</a:t>
            </a:fld>
            <a:endParaRPr lang="tr-T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Indeed,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the firms may face a good deal </a:t>
            </a:r>
            <a:r>
              <a:rPr lang="tr-TR" dirty="0"/>
              <a:t>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of 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risk and uncertainty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which arise to a considerable extent </a:t>
            </a:r>
            <a:r>
              <a:rPr lang="tr-TR" dirty="0"/>
              <a:t>       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possible actions of rivals</a:t>
            </a:r>
            <a:r>
              <a:rPr lang="en-US" dirty="0"/>
              <a:t>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/>
              <a:t>In a monopolistic market, </a:t>
            </a:r>
            <a:r>
              <a:rPr lang="tr-TR" dirty="0"/>
              <a:t>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action of any one large firm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>
                <a:solidFill>
                  <a:srgbClr val="0070C0"/>
                </a:solidFill>
              </a:rPr>
              <a:t>alters the competitive environments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for others. </a:t>
            </a:r>
            <a:endParaRPr lang="tr-TR" dirty="0"/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54</a:t>
            </a:fld>
            <a:endParaRPr lang="tr-T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17637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In that market,  </a:t>
            </a:r>
            <a:r>
              <a:rPr lang="tr-TR" dirty="0"/>
              <a:t>                                                                             </a:t>
            </a:r>
            <a:r>
              <a:rPr lang="en-US" dirty="0"/>
              <a:t>the impact  of  </a:t>
            </a:r>
            <a:r>
              <a:rPr lang="en-US" dirty="0">
                <a:solidFill>
                  <a:srgbClr val="0070C0"/>
                </a:solidFill>
              </a:rPr>
              <a:t>a price cut</a:t>
            </a:r>
            <a:r>
              <a:rPr lang="en-US" dirty="0"/>
              <a:t> </a:t>
            </a:r>
            <a:r>
              <a:rPr lang="tr-TR" dirty="0"/>
              <a:t>                        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a product change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 </a:t>
            </a:r>
            <a:r>
              <a:rPr lang="en-US" dirty="0"/>
              <a:t>may reverberate through time, 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in price wars,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promotional battles,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the instigation of new products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the take-over and merger activity.</a:t>
            </a:r>
            <a:r>
              <a:rPr lang="tr-TR" sz="3200" dirty="0">
                <a:solidFill>
                  <a:srgbClr val="0070C0"/>
                </a:solidFill>
              </a:rPr>
              <a:t>*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15758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Firms can take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two different strategies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to handle interdependency.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They may try to outplay their rivals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gain an advantage on them</a:t>
            </a:r>
            <a:r>
              <a:rPr lang="en-US" dirty="0"/>
              <a:t>,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they may cooperate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colluding with their competitors.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56</a:t>
            </a:fld>
            <a:endParaRPr lang="tr-T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A monopolist </a:t>
            </a:r>
            <a:r>
              <a:rPr lang="en-US" dirty="0"/>
              <a:t>who does not collude with rivals </a:t>
            </a:r>
            <a:r>
              <a:rPr lang="en-US" dirty="0">
                <a:solidFill>
                  <a:srgbClr val="0070C0"/>
                </a:solidFill>
              </a:rPr>
              <a:t>may conjecture that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rivals will match price cuts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will not match price increases.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In that case,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if one of the firms cuts its price, </a:t>
            </a:r>
            <a:r>
              <a:rPr lang="tr-TR" dirty="0"/>
              <a:t>                                      </a:t>
            </a:r>
            <a:r>
              <a:rPr lang="en-US" dirty="0"/>
              <a:t>its </a:t>
            </a:r>
            <a:r>
              <a:rPr lang="en-US" dirty="0">
                <a:solidFill>
                  <a:srgbClr val="0070C0"/>
                </a:solidFill>
              </a:rPr>
              <a:t>rivals would react by cutting their prices</a:t>
            </a:r>
            <a:r>
              <a:rPr lang="en-US" dirty="0"/>
              <a:t>; </a:t>
            </a:r>
            <a:endParaRPr lang="tr-TR" dirty="0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tr-TR" dirty="0"/>
              <a:t>	</a:t>
            </a: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if any one of the firms increases its price the other firms do not follow it.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57</a:t>
            </a:fld>
            <a:endParaRPr lang="tr-T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non-collusive behavior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model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/>
              <a:t>explains </a:t>
            </a:r>
            <a:r>
              <a:rPr lang="en-US" dirty="0">
                <a:solidFill>
                  <a:srgbClr val="0070C0"/>
                </a:solidFill>
              </a:rPr>
              <a:t>why prices are sticky.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Price changes may be </a:t>
            </a:r>
            <a:r>
              <a:rPr lang="en-US" dirty="0">
                <a:solidFill>
                  <a:srgbClr val="0070C0"/>
                </a:solidFill>
              </a:rPr>
              <a:t>expensive</a:t>
            </a:r>
            <a:r>
              <a:rPr lang="en-US" dirty="0"/>
              <a:t>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or could simply </a:t>
            </a:r>
            <a:r>
              <a:rPr lang="en-US" dirty="0">
                <a:solidFill>
                  <a:srgbClr val="0070C0"/>
                </a:solidFill>
              </a:rPr>
              <a:t>the result of collective behavior.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58</a:t>
            </a:fld>
            <a:endParaRPr lang="tr-TR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r>
              <a:rPr lang="en-US" dirty="0"/>
              <a:t>Although monopolist may experience relatively stable prices for some periods </a:t>
            </a:r>
            <a:r>
              <a:rPr lang="tr-TR" dirty="0"/>
              <a:t>                     </a:t>
            </a:r>
            <a:r>
              <a:rPr lang="en-US" dirty="0"/>
              <a:t>and resort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other forms of non-price competition, </a:t>
            </a:r>
            <a:r>
              <a:rPr lang="tr-TR" dirty="0">
                <a:solidFill>
                  <a:srgbClr val="0070C0"/>
                </a:solidFill>
              </a:rPr>
              <a:t>*</a:t>
            </a:r>
          </a:p>
          <a:p>
            <a:pPr>
              <a:spcAft>
                <a:spcPts val="600"/>
              </a:spcAft>
              <a:buNone/>
            </a:pPr>
            <a:r>
              <a:rPr lang="tr-TR" dirty="0"/>
              <a:t>	</a:t>
            </a:r>
            <a:r>
              <a:rPr lang="en-US" dirty="0">
                <a:solidFill>
                  <a:srgbClr val="0070C0"/>
                </a:solidFill>
              </a:rPr>
              <a:t>there may be times when price cutting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>
                <a:solidFill>
                  <a:srgbClr val="0070C0"/>
                </a:solidFill>
              </a:rPr>
              <a:t>is used for raising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defending their own individual market share.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59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br>
              <a:rPr lang="tr-TR" b="1" dirty="0"/>
            </a:br>
            <a:r>
              <a:rPr lang="en-US" b="1" dirty="0"/>
              <a:t>COMPETITION: HOW?</a:t>
            </a: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Monopolists </a:t>
            </a:r>
            <a:r>
              <a:rPr lang="en-US" dirty="0">
                <a:solidFill>
                  <a:srgbClr val="0070C0"/>
                </a:solidFill>
              </a:rPr>
              <a:t>often cooperate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reduce the risk and uncertainty.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However, collusion is often </a:t>
            </a:r>
            <a:r>
              <a:rPr lang="en-US" dirty="0">
                <a:solidFill>
                  <a:srgbClr val="0070C0"/>
                </a:solidFill>
              </a:rPr>
              <a:t>illegal.</a:t>
            </a:r>
            <a:r>
              <a:rPr lang="en-US" dirty="0"/>
              <a:t>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Thus, they may adhere </a:t>
            </a:r>
            <a:r>
              <a:rPr lang="tr-TR" dirty="0"/>
              <a:t>                                                              </a:t>
            </a:r>
            <a:r>
              <a:rPr lang="en-US" dirty="0"/>
              <a:t>to their </a:t>
            </a:r>
            <a:r>
              <a:rPr lang="en-US" dirty="0">
                <a:solidFill>
                  <a:srgbClr val="0070C0"/>
                </a:solidFill>
              </a:rPr>
              <a:t>own informal rules and customs.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These may represent </a:t>
            </a:r>
            <a:r>
              <a:rPr lang="en-US" dirty="0">
                <a:solidFill>
                  <a:srgbClr val="0070C0"/>
                </a:solidFill>
              </a:rPr>
              <a:t>a more effective strategy </a:t>
            </a:r>
            <a:r>
              <a:rPr lang="en-US" dirty="0"/>
              <a:t>for cooperation. </a:t>
            </a:r>
            <a:endParaRPr lang="tr-TR" dirty="0"/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60</a:t>
            </a:fld>
            <a:endParaRPr lang="tr-T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Despite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law and inherent problems </a:t>
            </a:r>
            <a:r>
              <a:rPr lang="tr-TR" dirty="0">
                <a:solidFill>
                  <a:srgbClr val="0070C0"/>
                </a:solidFill>
              </a:rPr>
              <a:t>              </a:t>
            </a:r>
            <a:r>
              <a:rPr lang="en-US" dirty="0"/>
              <a:t>arising from </a:t>
            </a:r>
            <a:r>
              <a:rPr lang="en-US" dirty="0">
                <a:solidFill>
                  <a:srgbClr val="0070C0"/>
                </a:solidFill>
              </a:rPr>
              <a:t>differences in costs and efficiencies </a:t>
            </a:r>
            <a:r>
              <a:rPr lang="en-US" dirty="0"/>
              <a:t>between firms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difficulties relating to the share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>
                <a:solidFill>
                  <a:srgbClr val="0070C0"/>
                </a:solidFill>
              </a:rPr>
              <a:t>out of profit</a:t>
            </a:r>
            <a:r>
              <a:rPr lang="en-US" dirty="0"/>
              <a:t>,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cartels</a:t>
            </a:r>
            <a:r>
              <a:rPr lang="en-US" dirty="0"/>
              <a:t> can flourish. </a:t>
            </a:r>
            <a:endParaRPr lang="tr-TR" dirty="0"/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61</a:t>
            </a:fld>
            <a:endParaRPr lang="tr-TR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Monopolistic Markets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Cartels are </a:t>
            </a:r>
            <a:r>
              <a:rPr lang="en-US" dirty="0">
                <a:solidFill>
                  <a:srgbClr val="0070C0"/>
                </a:solidFill>
              </a:rPr>
              <a:t>the informal organizations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monopolistic firms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established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cooperate in</a:t>
            </a:r>
            <a:endParaRPr lang="tr-TR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pricing,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output</a:t>
            </a:r>
            <a:r>
              <a:rPr lang="tr-TR" sz="3200" dirty="0">
                <a:solidFill>
                  <a:srgbClr val="0070C0"/>
                </a:solidFill>
              </a:rPr>
              <a:t>,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or </a:t>
            </a:r>
            <a:r>
              <a:rPr lang="en-US" sz="3200" dirty="0">
                <a:solidFill>
                  <a:srgbClr val="0070C0"/>
                </a:solidFill>
              </a:rPr>
              <a:t>other activities. 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cartels, </a:t>
            </a:r>
            <a:r>
              <a:rPr lang="en-US" dirty="0">
                <a:solidFill>
                  <a:srgbClr val="0070C0"/>
                </a:solidFill>
              </a:rPr>
              <a:t>firms link up to act in concert</a:t>
            </a:r>
            <a:r>
              <a:rPr lang="en-US" dirty="0"/>
              <a:t>, collaborating and sometimes </a:t>
            </a:r>
            <a:r>
              <a:rPr lang="en-US" dirty="0">
                <a:solidFill>
                  <a:srgbClr val="0070C0"/>
                </a:solidFill>
              </a:rPr>
              <a:t>acting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>
                <a:solidFill>
                  <a:srgbClr val="0070C0"/>
                </a:solidFill>
              </a:rPr>
              <a:t>as if they were a single monopolist.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62</a:t>
            </a:fld>
            <a:endParaRPr lang="tr-TR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dirty="0">
                <a:solidFill>
                  <a:schemeClr val="tx1"/>
                </a:solidFill>
                <a:latin typeface="+mj-lt"/>
              </a:rPr>
              <a:t>THE CONSEQUENCES </a:t>
            </a:r>
            <a:br>
              <a:rPr lang="tr-TR" sz="4000" b="1" dirty="0">
                <a:solidFill>
                  <a:schemeClr val="tx1"/>
                </a:solidFill>
                <a:latin typeface="+mj-lt"/>
              </a:rPr>
            </a:br>
            <a:r>
              <a:rPr lang="en-US" sz="4000" b="1" dirty="0">
                <a:solidFill>
                  <a:schemeClr val="tx1"/>
                </a:solidFill>
                <a:latin typeface="+mj-lt"/>
              </a:rPr>
              <a:t>OF COMPETITION</a:t>
            </a:r>
            <a:br>
              <a:rPr lang="tr-TR" sz="4000" dirty="0">
                <a:solidFill>
                  <a:srgbClr val="FF0000"/>
                </a:solidFill>
                <a:latin typeface="+mj-lt"/>
              </a:rPr>
            </a:br>
            <a:br>
              <a:rPr lang="tr-TR" sz="4000" dirty="0">
                <a:solidFill>
                  <a:srgbClr val="FF0000"/>
                </a:solidFill>
                <a:latin typeface="+mj-lt"/>
              </a:rPr>
            </a:br>
            <a:endParaRPr lang="tr-TR" sz="4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63</a:t>
            </a:fld>
            <a:endParaRPr lang="tr-TR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r>
              <a:rPr lang="en-US" sz="4000" b="1" dirty="0">
                <a:latin typeface="+mj-lt"/>
              </a:rPr>
              <a:t>THE CONSEQUENCES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COMPETITION</a:t>
            </a:r>
            <a:br>
              <a:rPr lang="tr-TR" sz="4000" dirty="0">
                <a:latin typeface="+mj-lt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r>
              <a:rPr lang="en-US" dirty="0"/>
              <a:t>Competition is generally accepted </a:t>
            </a:r>
            <a:r>
              <a:rPr lang="tr-TR" dirty="0"/>
              <a:t>                                          </a:t>
            </a:r>
            <a:r>
              <a:rPr lang="en-US" dirty="0"/>
              <a:t>as </a:t>
            </a:r>
            <a:r>
              <a:rPr lang="en-US" dirty="0">
                <a:solidFill>
                  <a:srgbClr val="0070C0"/>
                </a:solidFill>
              </a:rPr>
              <a:t>an efficiency-enhancing force</a:t>
            </a:r>
            <a:r>
              <a:rPr lang="en-US" dirty="0"/>
              <a:t>,</a:t>
            </a:r>
            <a:endParaRPr lang="tr-TR" dirty="0"/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but it is </a:t>
            </a:r>
            <a:r>
              <a:rPr lang="en-US" dirty="0">
                <a:solidFill>
                  <a:srgbClr val="0070C0"/>
                </a:solidFill>
              </a:rPr>
              <a:t>not always a useful, beneficial force</a:t>
            </a:r>
            <a:r>
              <a:rPr lang="en-US" dirty="0"/>
              <a:t>.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64</a:t>
            </a:fld>
            <a:endParaRPr lang="tr-TR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r>
              <a:rPr lang="en-US" sz="4000" b="1" dirty="0">
                <a:latin typeface="+mj-lt"/>
              </a:rPr>
              <a:t>THE CONSEQUENCES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COMPETITION</a:t>
            </a:r>
            <a:br>
              <a:rPr lang="tr-TR" sz="4000" dirty="0">
                <a:latin typeface="+mj-lt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competitive struggle to survive </a:t>
            </a:r>
            <a:r>
              <a:rPr lang="tr-TR" dirty="0"/>
              <a:t>                                 </a:t>
            </a:r>
            <a:r>
              <a:rPr lang="en-US" dirty="0">
                <a:solidFill>
                  <a:srgbClr val="0070C0"/>
                </a:solidFill>
              </a:rPr>
              <a:t>elicits some forms of business behavior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/>
              <a:t>that</a:t>
            </a:r>
            <a:r>
              <a:rPr lang="en-US" dirty="0">
                <a:solidFill>
                  <a:srgbClr val="0070C0"/>
                </a:solidFill>
              </a:rPr>
              <a:t> may promote production of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>
                <a:solidFill>
                  <a:srgbClr val="0070C0"/>
                </a:solidFill>
              </a:rPr>
              <a:t>goods and services more efficiently.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These can translate into broad </a:t>
            </a:r>
            <a:r>
              <a:rPr lang="en-US" dirty="0">
                <a:solidFill>
                  <a:srgbClr val="0070C0"/>
                </a:solidFill>
              </a:rPr>
              <a:t>social benefits</a:t>
            </a:r>
            <a:r>
              <a:rPr lang="en-US" dirty="0"/>
              <a:t>, assuming that new efficiency </a:t>
            </a:r>
            <a:r>
              <a:rPr lang="tr-TR" dirty="0"/>
              <a:t>                                               </a:t>
            </a: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shared with workers and consumers.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65</a:t>
            </a:fld>
            <a:endParaRPr lang="tr-T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r>
              <a:rPr lang="en-US" sz="4000" b="1" dirty="0">
                <a:latin typeface="+mj-lt"/>
              </a:rPr>
              <a:t>THE CONSEQUENCES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COMPETITION</a:t>
            </a:r>
            <a:br>
              <a:rPr lang="tr-TR" sz="4000" dirty="0">
                <a:latin typeface="+mj-lt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Spurred by competition,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managers will work hard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/>
              <a:t>to imagine </a:t>
            </a:r>
            <a:r>
              <a:rPr lang="tr-TR" dirty="0"/>
              <a:t>                             </a:t>
            </a:r>
            <a:r>
              <a:rPr lang="en-US" dirty="0"/>
              <a:t>ways of producing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better products</a:t>
            </a:r>
            <a:r>
              <a:rPr lang="en-US" dirty="0"/>
              <a:t>, </a:t>
            </a:r>
            <a:r>
              <a:rPr lang="tr-TR" dirty="0"/>
              <a:t>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better processes.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Competition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/>
              <a:t>leads to </a:t>
            </a:r>
            <a:r>
              <a:rPr lang="en-US" dirty="0">
                <a:solidFill>
                  <a:srgbClr val="0070C0"/>
                </a:solidFill>
              </a:rPr>
              <a:t>more investment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both capital equipment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technology.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66</a:t>
            </a:fld>
            <a:endParaRPr lang="tr-TR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r>
              <a:rPr lang="en-US" sz="4000" b="1" dirty="0">
                <a:latin typeface="+mj-lt"/>
              </a:rPr>
              <a:t>THE CONSEQUENCES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COMPETITION</a:t>
            </a:r>
            <a:br>
              <a:rPr lang="tr-TR" sz="4000" dirty="0">
                <a:latin typeface="+mj-lt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Competition also </a:t>
            </a:r>
            <a:r>
              <a:rPr lang="tr-TR" dirty="0"/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allows consumers some degree of choice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in their purchases.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thus imposes a particular form </a:t>
            </a:r>
            <a:r>
              <a:rPr lang="tr-TR" dirty="0"/>
              <a:t>                                     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accountability </a:t>
            </a:r>
            <a:r>
              <a:rPr lang="en-US" dirty="0"/>
              <a:t>on companies </a:t>
            </a:r>
            <a:r>
              <a:rPr lang="tr-TR" dirty="0"/>
              <a:t>                                                  </a:t>
            </a:r>
            <a:r>
              <a:rPr lang="en-US" dirty="0"/>
              <a:t>to deliver </a:t>
            </a:r>
            <a:r>
              <a:rPr lang="en-US" dirty="0">
                <a:solidFill>
                  <a:srgbClr val="0070C0"/>
                </a:solidFill>
              </a:rPr>
              <a:t>high-quality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/>
              <a:t>and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competitively priced output.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67</a:t>
            </a:fld>
            <a:endParaRPr lang="tr-T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r>
              <a:rPr lang="en-US" sz="4000" b="1" dirty="0">
                <a:latin typeface="+mj-lt"/>
              </a:rPr>
              <a:t>THE CONSEQUENCES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COMPETITION</a:t>
            </a:r>
            <a:br>
              <a:rPr lang="tr-TR" sz="4000" dirty="0">
                <a:latin typeface="+mj-lt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At the same time, however, </a:t>
            </a:r>
            <a:r>
              <a:rPr lang="tr-TR" dirty="0"/>
              <a:t>                                     </a:t>
            </a:r>
            <a:r>
              <a:rPr lang="en-US" dirty="0">
                <a:solidFill>
                  <a:srgbClr val="0070C0"/>
                </a:solidFill>
              </a:rPr>
              <a:t>competition imposes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many economic and social costs</a:t>
            </a:r>
            <a:r>
              <a:rPr lang="en-US" dirty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Competition may also lead </a:t>
            </a:r>
            <a:r>
              <a:rPr lang="tr-TR" dirty="0"/>
              <a:t>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irrational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destructive outcomes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 for the whole system.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These indicate </a:t>
            </a:r>
            <a:r>
              <a:rPr lang="en-US" dirty="0">
                <a:solidFill>
                  <a:srgbClr val="0070C0"/>
                </a:solidFill>
              </a:rPr>
              <a:t>the complex</a:t>
            </a:r>
            <a:r>
              <a:rPr lang="en-US" dirty="0"/>
              <a:t> </a:t>
            </a:r>
            <a:r>
              <a:rPr lang="tr-TR" dirty="0"/>
              <a:t>                                                   </a:t>
            </a:r>
            <a:r>
              <a:rPr lang="en-US" dirty="0"/>
              <a:t>and often </a:t>
            </a:r>
            <a:r>
              <a:rPr lang="en-US" dirty="0">
                <a:solidFill>
                  <a:srgbClr val="0070C0"/>
                </a:solidFill>
              </a:rPr>
              <a:t>contradictory character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>
                <a:solidFill>
                  <a:srgbClr val="0070C0"/>
                </a:solidFill>
              </a:rPr>
              <a:t>of real-world competition.</a:t>
            </a: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68</a:t>
            </a:fld>
            <a:endParaRPr lang="tr-TR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r>
              <a:rPr lang="en-US" sz="4000" b="1" dirty="0">
                <a:latin typeface="+mj-lt"/>
              </a:rPr>
              <a:t>THE CONSEQUENCES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COMPETITION</a:t>
            </a:r>
            <a:br>
              <a:rPr lang="tr-TR" sz="4000" dirty="0">
                <a:latin typeface="+mj-lt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Companies will respond</a:t>
            </a:r>
            <a:r>
              <a:rPr lang="en-US" dirty="0"/>
              <a:t> to </a:t>
            </a:r>
            <a:r>
              <a:rPr lang="en-US" dirty="0">
                <a:solidFill>
                  <a:srgbClr val="0070C0"/>
                </a:solidFill>
              </a:rPr>
              <a:t>competition</a:t>
            </a:r>
            <a:r>
              <a:rPr lang="tr-TR" dirty="0"/>
              <a:t>                     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cutting costs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in any ways imaginable</a:t>
            </a:r>
            <a:r>
              <a:rPr lang="tr-TR" dirty="0"/>
              <a:t>;</a:t>
            </a:r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including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reducing wages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intensifying work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/>
              <a:t>in socially damaging ways. </a:t>
            </a:r>
            <a:endParaRPr lang="tr-TR" dirty="0"/>
          </a:p>
          <a:p>
            <a:pPr>
              <a:spcAft>
                <a:spcPts val="1200"/>
              </a:spcAft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69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COMPETITION: HOW?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any economy there are </a:t>
            </a:r>
            <a:r>
              <a:rPr lang="en-US" dirty="0">
                <a:solidFill>
                  <a:srgbClr val="0070C0"/>
                </a:solidFill>
              </a:rPr>
              <a:t>many private companies.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main purpose of the private companies </a:t>
            </a:r>
            <a:r>
              <a:rPr lang="tr-TR" dirty="0"/>
              <a:t>                   </a:t>
            </a: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to maximize their profits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To achieve this purpose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</a:t>
            </a:r>
            <a:r>
              <a:rPr lang="en-US" dirty="0"/>
              <a:t>they should operate </a:t>
            </a:r>
            <a:r>
              <a:rPr lang="en-US" dirty="0">
                <a:solidFill>
                  <a:srgbClr val="0070C0"/>
                </a:solidFill>
              </a:rPr>
              <a:t>efficiently.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7637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r>
              <a:rPr lang="en-US" sz="4000" b="1" dirty="0">
                <a:latin typeface="+mj-lt"/>
              </a:rPr>
              <a:t>THE CONSEQUENCES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COMPETITION</a:t>
            </a:r>
            <a:br>
              <a:rPr lang="tr-TR" sz="4000" dirty="0">
                <a:latin typeface="+mj-lt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92275"/>
            <a:ext cx="8229600" cy="536572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may even try to </a:t>
            </a:r>
            <a:r>
              <a:rPr lang="en-US" dirty="0">
                <a:solidFill>
                  <a:srgbClr val="0070C0"/>
                </a:solidFill>
              </a:rPr>
              <a:t>shift their costs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>
                <a:solidFill>
                  <a:srgbClr val="0070C0"/>
                </a:solidFill>
              </a:rPr>
              <a:t>onto others</a:t>
            </a:r>
            <a:r>
              <a:rPr lang="en-US" dirty="0"/>
              <a:t>: </a:t>
            </a:r>
            <a:r>
              <a:rPr lang="tr-TR" dirty="0"/>
              <a:t>                                                                                  </a:t>
            </a:r>
            <a:r>
              <a:rPr lang="en-US" dirty="0"/>
              <a:t>if they can find </a:t>
            </a:r>
            <a:r>
              <a:rPr lang="en-US" dirty="0">
                <a:solidFill>
                  <a:srgbClr val="0070C0"/>
                </a:solidFill>
              </a:rPr>
              <a:t>ways to impose costs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>
                <a:solidFill>
                  <a:srgbClr val="0070C0"/>
                </a:solidFill>
              </a:rPr>
              <a:t>of their operations</a:t>
            </a:r>
            <a:r>
              <a:rPr lang="en-US" dirty="0"/>
              <a:t> on</a:t>
            </a:r>
            <a:r>
              <a:rPr lang="en-US" dirty="0">
                <a:solidFill>
                  <a:srgbClr val="0070C0"/>
                </a:solidFill>
              </a:rPr>
              <a:t> innocent parties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Ways of doing this include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pollution,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the sale of unsafe products,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forcing consumers of their products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bear hidden or unexpected costs.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70</a:t>
            </a:fld>
            <a:endParaRPr lang="tr-TR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r>
              <a:rPr lang="en-US" sz="4000" b="1" dirty="0">
                <a:latin typeface="+mj-lt"/>
              </a:rPr>
              <a:t>THE CONSEQUENCES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COMPETITION</a:t>
            </a:r>
            <a:br>
              <a:rPr lang="tr-TR" sz="4000" dirty="0">
                <a:latin typeface="+mj-lt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Since having a product that’s differentiated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in the minds of consumers </a:t>
            </a:r>
            <a:r>
              <a:rPr lang="tr-TR" dirty="0"/>
              <a:t>                                                 </a:t>
            </a: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a key source of competitive profit</a:t>
            </a:r>
            <a:r>
              <a:rPr lang="en-US" dirty="0"/>
              <a:t>, </a:t>
            </a:r>
            <a:endParaRPr lang="tr-TR" dirty="0"/>
          </a:p>
          <a:p>
            <a:pPr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companies try to create this differentiation </a:t>
            </a:r>
            <a:r>
              <a:rPr lang="tr-TR" dirty="0">
                <a:solidFill>
                  <a:srgbClr val="0070C0"/>
                </a:solidFill>
              </a:rPr>
              <a:t>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ways that are wasteful,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useless,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or even destructive</a:t>
            </a:r>
            <a:r>
              <a:rPr lang="tr-TR" dirty="0">
                <a:solidFill>
                  <a:srgbClr val="0070C0"/>
                </a:solidFill>
              </a:rPr>
              <a:t>.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  <a:buNone/>
            </a:pPr>
            <a:r>
              <a:rPr lang="tr-TR" dirty="0"/>
              <a:t>	</a:t>
            </a: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71</a:t>
            </a:fld>
            <a:endParaRPr lang="tr-TR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r>
              <a:rPr lang="en-US" sz="4000" b="1" dirty="0">
                <a:latin typeface="+mj-lt"/>
              </a:rPr>
              <a:t>THE CONSEQUENCES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COMPETITION</a:t>
            </a:r>
            <a:br>
              <a:rPr lang="tr-TR" sz="4000" dirty="0">
                <a:latin typeface="+mj-lt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Some ways of similar product differentiation are:</a:t>
            </a: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massive and often misleading advertising, </a:t>
            </a: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excess packaging,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artificial obsolescence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sz="3200" dirty="0"/>
              <a:t>where</a:t>
            </a:r>
            <a:r>
              <a:rPr lang="en-US" sz="3200" dirty="0">
                <a:solidFill>
                  <a:srgbClr val="0070C0"/>
                </a:solidFill>
              </a:rPr>
              <a:t> products are deliberately designed </a:t>
            </a:r>
            <a:r>
              <a:rPr lang="tr-TR" sz="3200" dirty="0">
                <a:solidFill>
                  <a:srgbClr val="0070C0"/>
                </a:solidFill>
              </a:rPr>
              <a:t>     </a:t>
            </a:r>
            <a:r>
              <a:rPr lang="en-US" sz="3200" dirty="0"/>
              <a:t>to </a:t>
            </a:r>
            <a:r>
              <a:rPr lang="en-US" sz="3200" dirty="0">
                <a:solidFill>
                  <a:srgbClr val="0070C0"/>
                </a:solidFill>
              </a:rPr>
              <a:t>wear out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/>
              <a:t>or </a:t>
            </a:r>
            <a:r>
              <a:rPr lang="en-US" sz="3200" dirty="0">
                <a:solidFill>
                  <a:srgbClr val="0070C0"/>
                </a:solidFill>
              </a:rPr>
              <a:t>become useless prematurely. </a:t>
            </a: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72</a:t>
            </a:fld>
            <a:endParaRPr lang="tr-TR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r>
              <a:rPr lang="en-US" sz="4000" b="1" dirty="0">
                <a:latin typeface="+mj-lt"/>
              </a:rPr>
              <a:t>THE CONSEQUENCES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COMPETITION</a:t>
            </a:r>
            <a:br>
              <a:rPr lang="tr-TR" sz="4000" dirty="0">
                <a:latin typeface="+mj-lt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Companies may not invest in innovations </a:t>
            </a:r>
            <a:r>
              <a:rPr lang="en-US" dirty="0"/>
              <a:t>which they can’t patent </a:t>
            </a:r>
            <a:r>
              <a:rPr lang="tr-TR" dirty="0"/>
              <a:t>                                                        </a:t>
            </a:r>
            <a:r>
              <a:rPr lang="en-US" dirty="0"/>
              <a:t>for fear that </a:t>
            </a:r>
            <a:r>
              <a:rPr lang="tr-TR" dirty="0"/>
              <a:t>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competitors will simply copy them</a:t>
            </a:r>
            <a:r>
              <a:rPr lang="en-US" dirty="0"/>
              <a:t>. 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73</a:t>
            </a:fld>
            <a:endParaRPr lang="tr-TR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61653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r>
              <a:rPr lang="en-US" sz="4000" b="1" dirty="0">
                <a:latin typeface="+mj-lt"/>
              </a:rPr>
              <a:t>THE CONSEQUENCES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COMPETITION</a:t>
            </a:r>
            <a:br>
              <a:rPr lang="tr-TR" sz="4000" dirty="0">
                <a:latin typeface="+mj-lt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For similar reasons,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private firms consistently underinvest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training and skills development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for their workers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	since they worry that </a:t>
            </a:r>
            <a:r>
              <a:rPr lang="tr-TR" dirty="0"/>
              <a:t>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those trained workers may subsequently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>
                <a:solidFill>
                  <a:srgbClr val="0070C0"/>
                </a:solidFill>
              </a:rPr>
              <a:t>be hired away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competitors</a:t>
            </a:r>
            <a:r>
              <a:rPr lang="en-US" dirty="0"/>
              <a:t>. </a:t>
            </a: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82287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r>
              <a:rPr lang="en-US" sz="4000" b="1" dirty="0">
                <a:latin typeface="+mj-lt"/>
              </a:rPr>
              <a:t>THE CONSEQUENCES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COMPETITION</a:t>
            </a:r>
            <a:br>
              <a:rPr lang="tr-TR" sz="4000" dirty="0">
                <a:latin typeface="+mj-lt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Yet, they, sometimes,</a:t>
            </a:r>
            <a:r>
              <a:rPr lang="en-US" i="1" dirty="0"/>
              <a:t> </a:t>
            </a:r>
            <a:r>
              <a:rPr lang="tr-TR" i="1" dirty="0"/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spend money on attempts to frustrate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undermine their competitors’ strategies;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for example, </a:t>
            </a:r>
            <a:r>
              <a:rPr lang="en-US" dirty="0">
                <a:solidFill>
                  <a:srgbClr val="0070C0"/>
                </a:solidFill>
              </a:rPr>
              <a:t>by spying, sabotaging,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needlessly duplicating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their competitors’ projects.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And this spending is </a:t>
            </a:r>
            <a:r>
              <a:rPr lang="en-US" dirty="0">
                <a:solidFill>
                  <a:srgbClr val="0070C0"/>
                </a:solidFill>
              </a:rPr>
              <a:t>unproductive</a:t>
            </a:r>
            <a:r>
              <a:rPr lang="en-US" dirty="0"/>
              <a:t>.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75</a:t>
            </a:fld>
            <a:endParaRPr lang="tr-TR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r>
              <a:rPr lang="en-US" sz="4000" b="1" dirty="0">
                <a:latin typeface="+mj-lt"/>
              </a:rPr>
              <a:t>THE CONSEQUENCES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COMPETITION</a:t>
            </a:r>
            <a:br>
              <a:rPr lang="tr-TR" sz="4000" dirty="0">
                <a:latin typeface="+mj-lt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Competition may clearly be too intense.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/>
              <a:t>It may result in all companies </a:t>
            </a:r>
            <a:r>
              <a:rPr lang="tr-TR" dirty="0"/>
              <a:t>                                                </a:t>
            </a:r>
            <a:r>
              <a:rPr lang="en-US" dirty="0"/>
              <a:t>in an industry </a:t>
            </a:r>
            <a:r>
              <a:rPr lang="tr-TR" dirty="0"/>
              <a:t>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operating below their normal efficient scale </a:t>
            </a:r>
            <a:r>
              <a:rPr lang="tr-TR" dirty="0">
                <a:solidFill>
                  <a:srgbClr val="0070C0"/>
                </a:solidFill>
              </a:rPr>
              <a:t>  </a:t>
            </a:r>
            <a:r>
              <a:rPr lang="en-US" dirty="0">
                <a:solidFill>
                  <a:srgbClr val="0070C0"/>
                </a:solidFill>
              </a:rPr>
              <a:t>of production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imposing </a:t>
            </a:r>
            <a:r>
              <a:rPr lang="en-US" dirty="0">
                <a:solidFill>
                  <a:srgbClr val="0070C0"/>
                </a:solidFill>
              </a:rPr>
              <a:t>a wasteful duplication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of excess capacity. </a:t>
            </a:r>
            <a:endParaRPr lang="tr-TR" dirty="0">
              <a:solidFill>
                <a:srgbClr val="0070C0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76</a:t>
            </a:fld>
            <a:endParaRPr lang="tr-TR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r>
              <a:rPr lang="en-US" sz="4000" b="1" dirty="0">
                <a:latin typeface="+mj-lt"/>
              </a:rPr>
              <a:t>THE CONSEQUENCES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COMPETITION</a:t>
            </a:r>
            <a:br>
              <a:rPr lang="tr-TR" sz="4000" dirty="0">
                <a:latin typeface="+mj-lt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Competition can drive profits too low</a:t>
            </a:r>
            <a:r>
              <a:rPr lang="en-US" dirty="0"/>
              <a:t>, </a:t>
            </a:r>
            <a:r>
              <a:rPr lang="tr-TR" dirty="0"/>
              <a:t>                                               </a:t>
            </a:r>
            <a:r>
              <a:rPr lang="en-US" dirty="0"/>
              <a:t>undermining the ability of firms </a:t>
            </a:r>
            <a:r>
              <a:rPr lang="tr-TR" dirty="0"/>
              <a:t>                                              </a:t>
            </a:r>
            <a:r>
              <a:rPr lang="en-US" dirty="0"/>
              <a:t>to invest in new capital or research </a:t>
            </a:r>
            <a:r>
              <a:rPr lang="tr-TR" dirty="0"/>
              <a:t>                                </a:t>
            </a:r>
            <a:r>
              <a:rPr lang="en-US" dirty="0"/>
              <a:t>and development (R&amp;D).</a:t>
            </a:r>
            <a:r>
              <a:rPr lang="tr-TR" dirty="0"/>
              <a:t>*</a:t>
            </a:r>
            <a:r>
              <a:rPr lang="en-US" dirty="0"/>
              <a:t> 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24034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r>
              <a:rPr lang="en-US" sz="4000" b="1" dirty="0">
                <a:latin typeface="+mj-lt"/>
              </a:rPr>
              <a:t>THE CONSEQUENCES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COMPETITION</a:t>
            </a:r>
            <a:br>
              <a:rPr lang="tr-TR" sz="4000" dirty="0">
                <a:latin typeface="+mj-lt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Companies which are utterly challenged </a:t>
            </a:r>
            <a:r>
              <a:rPr lang="tr-TR" dirty="0"/>
              <a:t>                       </a:t>
            </a:r>
            <a:r>
              <a:rPr lang="en-US" dirty="0"/>
              <a:t>just to survive </a:t>
            </a:r>
            <a:r>
              <a:rPr lang="tr-TR" dirty="0"/>
              <a:t>                                                                        </a:t>
            </a:r>
            <a:r>
              <a:rPr lang="en-US" dirty="0"/>
              <a:t>will </a:t>
            </a:r>
            <a:r>
              <a:rPr lang="en-US" dirty="0">
                <a:solidFill>
                  <a:srgbClr val="0070C0"/>
                </a:solidFill>
              </a:rPr>
              <a:t>produce inferior products</a:t>
            </a:r>
            <a:r>
              <a:rPr lang="en-US" dirty="0"/>
              <a:t>, </a:t>
            </a:r>
            <a:r>
              <a:rPr lang="tr-TR" dirty="0"/>
              <a:t>                                   </a:t>
            </a:r>
            <a:r>
              <a:rPr lang="en-US" dirty="0"/>
              <a:t>simply because </a:t>
            </a:r>
            <a:r>
              <a:rPr lang="en-US" dirty="0">
                <a:solidFill>
                  <a:srgbClr val="0070C0"/>
                </a:solidFill>
              </a:rPr>
              <a:t>they cannot invest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in higher quality.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If all companies in an industry suffer </a:t>
            </a:r>
            <a:r>
              <a:rPr lang="tr-TR" dirty="0"/>
              <a:t>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the same over-competition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then the whole industry will be marked </a:t>
            </a:r>
            <a:r>
              <a:rPr lang="tr-TR" dirty="0"/>
              <a:t>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shoddy, stagnant, even unsafe products.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78</a:t>
            </a:fld>
            <a:endParaRPr lang="tr-TR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r>
              <a:rPr lang="en-US" sz="4000" b="1" dirty="0">
                <a:latin typeface="+mj-lt"/>
              </a:rPr>
              <a:t>THE CONSEQUENCES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OF COMPETITION</a:t>
            </a:r>
            <a:br>
              <a:rPr lang="tr-TR" sz="4000" dirty="0">
                <a:latin typeface="+mj-lt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when companies fail,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/>
              <a:t>both</a:t>
            </a:r>
            <a:r>
              <a:rPr lang="en-US" dirty="0">
                <a:solidFill>
                  <a:srgbClr val="0070C0"/>
                </a:solidFill>
              </a:rPr>
              <a:t> their owners and workers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>
                <a:solidFill>
                  <a:srgbClr val="0070C0"/>
                </a:solidFill>
              </a:rPr>
              <a:t>suffer massive economic losses.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/>
              <a:t>Competition, therefore,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/>
              <a:t>imposes </a:t>
            </a:r>
            <a:r>
              <a:rPr lang="en-US" dirty="0">
                <a:solidFill>
                  <a:srgbClr val="0070C0"/>
                </a:solidFill>
              </a:rPr>
              <a:t>real and substantial costs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>
                <a:solidFill>
                  <a:srgbClr val="0070C0"/>
                </a:solidFill>
              </a:rPr>
              <a:t>on the economy.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/>
              <a:t>These</a:t>
            </a:r>
            <a:r>
              <a:rPr lang="en-US" dirty="0">
                <a:solidFill>
                  <a:srgbClr val="0070C0"/>
                </a:solidFill>
              </a:rPr>
              <a:t> costs of competition </a:t>
            </a:r>
            <a:r>
              <a:rPr lang="en-US" dirty="0"/>
              <a:t>must always </a:t>
            </a:r>
            <a:r>
              <a:rPr lang="tr-TR"/>
              <a:t>                       </a:t>
            </a:r>
            <a:r>
              <a:rPr lang="en-US"/>
              <a:t>be </a:t>
            </a:r>
            <a:r>
              <a:rPr lang="en-US" dirty="0"/>
              <a:t>evaluated against</a:t>
            </a:r>
            <a:r>
              <a:rPr lang="en-US" dirty="0">
                <a:solidFill>
                  <a:srgbClr val="0070C0"/>
                </a:solidFill>
              </a:rPr>
              <a:t> its benefits.</a:t>
            </a: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79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COMPETITION: HOW?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But the efficiency and profitability of any firm depends </a:t>
            </a:r>
            <a:r>
              <a:rPr lang="en-US" dirty="0">
                <a:solidFill>
                  <a:srgbClr val="0070C0"/>
                </a:solidFill>
              </a:rPr>
              <a:t>not only on its own policies and operations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but also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on the behaviors of their rivals.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Thus, </a:t>
            </a:r>
            <a:r>
              <a:rPr lang="tr-TR" dirty="0"/>
              <a:t>                                                                                          </a:t>
            </a:r>
            <a:r>
              <a:rPr lang="en-US" dirty="0"/>
              <a:t>they also </a:t>
            </a:r>
            <a:r>
              <a:rPr lang="en-US" dirty="0">
                <a:solidFill>
                  <a:srgbClr val="0070C0"/>
                </a:solidFill>
              </a:rPr>
              <a:t>have to consider the economic threat posed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competing firms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COMPETITION: HOW?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Competition opens new opportunities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/>
              <a:t>for individual firms: </a:t>
            </a:r>
            <a:endParaRPr lang="tr-TR" dirty="0"/>
          </a:p>
          <a:p>
            <a:pPr>
              <a:spcBef>
                <a:spcPts val="1200"/>
              </a:spcBef>
              <a:buNone/>
            </a:pPr>
            <a:r>
              <a:rPr lang="tr-TR" dirty="0"/>
              <a:t>	</a:t>
            </a:r>
            <a:r>
              <a:rPr lang="en-US" dirty="0"/>
              <a:t>they can </a:t>
            </a:r>
            <a:r>
              <a:rPr lang="en-US" dirty="0">
                <a:solidFill>
                  <a:srgbClr val="0070C0"/>
                </a:solidFill>
              </a:rPr>
              <a:t>expand revenues and profits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buNone/>
            </a:pPr>
            <a:r>
              <a:rPr lang="tr-TR" dirty="0"/>
              <a:t>	</a:t>
            </a:r>
            <a:r>
              <a:rPr lang="en-US" dirty="0"/>
              <a:t>by winning </a:t>
            </a:r>
            <a:r>
              <a:rPr lang="en-US" dirty="0">
                <a:solidFill>
                  <a:srgbClr val="0070C0"/>
                </a:solidFill>
              </a:rPr>
              <a:t>a larger share </a:t>
            </a:r>
            <a:r>
              <a:rPr lang="en-US" dirty="0"/>
              <a:t>of sales </a:t>
            </a:r>
            <a:r>
              <a:rPr lang="tr-TR" dirty="0"/>
              <a:t>                                 </a:t>
            </a:r>
            <a:r>
              <a:rPr lang="en-US" dirty="0"/>
              <a:t>from competitors.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1938</TotalTime>
  <Words>3171</Words>
  <Application>Microsoft Office PowerPoint</Application>
  <PresentationFormat>On-screen Show (4:3)</PresentationFormat>
  <Paragraphs>374</Paragraphs>
  <Slides>79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2" baseType="lpstr">
      <vt:lpstr>Arial</vt:lpstr>
      <vt:lpstr>Calibri</vt:lpstr>
      <vt:lpstr>Ofis Teması</vt:lpstr>
      <vt:lpstr>COMPETITION  AND MARKET TYPES </vt:lpstr>
      <vt:lpstr> COMPETITION  AND MARKET TYPES </vt:lpstr>
      <vt:lpstr> COMPETITION  AND MARKET TYPES </vt:lpstr>
      <vt:lpstr> COMPETITION  AND MARKET TYPES </vt:lpstr>
      <vt:lpstr> COMPETITION  AND MARKET TYPES </vt:lpstr>
      <vt:lpstr> COMPETITION: HOW? </vt:lpstr>
      <vt:lpstr> COMPETITION: HOW? </vt:lpstr>
      <vt:lpstr> COMPETITION: HOW? </vt:lpstr>
      <vt:lpstr> COMPETITION: HOW? </vt:lpstr>
      <vt:lpstr> COMPETITION: HOW? </vt:lpstr>
      <vt:lpstr> COMPETITION: HOW? </vt:lpstr>
      <vt:lpstr> COMPETITION: HOW? </vt:lpstr>
      <vt:lpstr> COMPETITION: HOW? </vt:lpstr>
      <vt:lpstr> COMPETITION: HOW? </vt:lpstr>
      <vt:lpstr> COMPETITION: HOW? </vt:lpstr>
      <vt:lpstr> COMPETITION: HOW? </vt:lpstr>
      <vt:lpstr> COMPETITION: HOW? </vt:lpstr>
      <vt:lpstr>  PERFECT COMPETITION  VERSUS  REAL-WORLD COMPETITION  </vt:lpstr>
      <vt:lpstr>  PERFECT COMPETITION VERSUS  REAL-WORLD COMPETITION </vt:lpstr>
      <vt:lpstr>  PERFECT COMPETITION VERSUS  REAL-WORLD COMPETITION </vt:lpstr>
      <vt:lpstr>  PERFECT COMPETITION VERSUS  REAL-WORLD COMPETITION </vt:lpstr>
      <vt:lpstr>  PERFECT COMPETITION VERSUS  REAL-WORLD COMPETITION </vt:lpstr>
      <vt:lpstr>Perfect Competition</vt:lpstr>
      <vt:lpstr>  Perfect Competition  </vt:lpstr>
      <vt:lpstr>  Perfect Competition  </vt:lpstr>
      <vt:lpstr>  Perfect Competition  </vt:lpstr>
      <vt:lpstr>  Perfect Competition  </vt:lpstr>
      <vt:lpstr>  Perfect Competition  </vt:lpstr>
      <vt:lpstr>  Perfect Competition  </vt:lpstr>
      <vt:lpstr>  Perfect Competition  </vt:lpstr>
      <vt:lpstr>  Perfect Competition  </vt:lpstr>
      <vt:lpstr>  Perfect Competition  </vt:lpstr>
      <vt:lpstr>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 Monopolistic Markets </vt:lpstr>
      <vt:lpstr>THE CONSEQUENCES  OF COMPETITION  </vt:lpstr>
      <vt:lpstr>  THE CONSEQUENCES  OF COMPETITION  </vt:lpstr>
      <vt:lpstr>  THE CONSEQUENCES  OF COMPETITION  </vt:lpstr>
      <vt:lpstr>  THE CONSEQUENCES  OF COMPETITION  </vt:lpstr>
      <vt:lpstr>  THE CONSEQUENCES  OF COMPETITION  </vt:lpstr>
      <vt:lpstr>  THE CONSEQUENCES  OF COMPETITION  </vt:lpstr>
      <vt:lpstr>  THE CONSEQUENCES  OF COMPETITION  </vt:lpstr>
      <vt:lpstr>  THE CONSEQUENCES  OF COMPETITION  </vt:lpstr>
      <vt:lpstr>  THE CONSEQUENCES  OF COMPETITION  </vt:lpstr>
      <vt:lpstr>  THE CONSEQUENCES  OF COMPETITION  </vt:lpstr>
      <vt:lpstr>  THE CONSEQUENCES  OF COMPETITION  </vt:lpstr>
      <vt:lpstr>  THE CONSEQUENCES  OF COMPETITION  </vt:lpstr>
      <vt:lpstr>  THE CONSEQUENCES  OF COMPETITION  </vt:lpstr>
      <vt:lpstr>  THE CONSEQUENCES  OF COMPETITION  </vt:lpstr>
      <vt:lpstr>  THE CONSEQUENCES  OF COMPETITION  </vt:lpstr>
      <vt:lpstr>  THE CONSEQUENCES  OF COMPETITION  </vt:lpstr>
      <vt:lpstr>  THE CONSEQUENCES  OF COMPETITION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TYPES </dc:title>
  <dc:creator>PC</dc:creator>
  <cp:lastModifiedBy>Cemil Günay</cp:lastModifiedBy>
  <cp:revision>128</cp:revision>
  <dcterms:created xsi:type="dcterms:W3CDTF">2015-01-13T14:03:10Z</dcterms:created>
  <dcterms:modified xsi:type="dcterms:W3CDTF">2023-10-08T19:12:35Z</dcterms:modified>
</cp:coreProperties>
</file>