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2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9" r:id="rId23"/>
    <p:sldId id="277" r:id="rId24"/>
    <p:sldId id="278"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A7FA7EB-1EAE-4DB2-94D7-137002A8C477}" type="datetimeFigureOut">
              <a:rPr lang="tr-TR" smtClean="0"/>
              <a:t>05.12.2017</a:t>
            </a:fld>
            <a:endParaRPr lang="tr-TR"/>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163BCAB-AD95-46E9-BBE0-C9D950B2998C}" type="slidenum">
              <a:rPr lang="tr-TR" smtClean="0"/>
              <a:t>‹#›</a:t>
            </a:fld>
            <a:endParaRPr lang="tr-TR"/>
          </a:p>
        </p:txBody>
      </p:sp>
    </p:spTree>
    <p:extLst>
      <p:ext uri="{BB962C8B-B14F-4D97-AF65-F5344CB8AC3E}">
        <p14:creationId xmlns:p14="http://schemas.microsoft.com/office/powerpoint/2010/main" val="380283393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Dikdörtgen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Yuvarlatılmış Dikdörtgen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Alt Başlık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p:txBody>
          <a:bodyPr/>
          <a:lstStyle/>
          <a:p>
            <a:fld id="{A23720DD-5B6D-40BF-8493-A6B52D484E6B}" type="datetimeFigureOut">
              <a:rPr lang="tr-TR" smtClean="0"/>
              <a:t>05.12.2017</a:t>
            </a:fld>
            <a:endParaRPr lang="tr-TR"/>
          </a:p>
        </p:txBody>
      </p:sp>
      <p:sp>
        <p:nvSpPr>
          <p:cNvPr id="17" name="Altbilgi Yer Tutucusu 16"/>
          <p:cNvSpPr>
            <a:spLocks noGrp="1"/>
          </p:cNvSpPr>
          <p:nvPr>
            <p:ph type="ftr" sz="quarter" idx="11"/>
          </p:nvPr>
        </p:nvSpPr>
        <p:spPr/>
        <p:txBody>
          <a:bodyPr/>
          <a:lstStyle/>
          <a:p>
            <a:endParaRPr lang="tr-TR"/>
          </a:p>
        </p:txBody>
      </p:sp>
      <p:sp>
        <p:nvSpPr>
          <p:cNvPr id="29" name="Slayt Numarası Yer Tutucusu 28"/>
          <p:cNvSpPr>
            <a:spLocks noGrp="1"/>
          </p:cNvSpPr>
          <p:nvPr>
            <p:ph type="sldNum" sz="quarter" idx="12"/>
          </p:nvPr>
        </p:nvSpPr>
        <p:spPr/>
        <p:txBody>
          <a:bodyPr lIns="0" tIns="0" rIns="0" bIns="0">
            <a:noAutofit/>
          </a:bodyPr>
          <a:lstStyle>
            <a:lvl1pPr>
              <a:defRPr sz="1400">
                <a:solidFill>
                  <a:srgbClr val="FFFFFF"/>
                </a:solidFill>
              </a:defRPr>
            </a:lvl1pPr>
          </a:lstStyle>
          <a:p>
            <a:fld id="{F302176B-0E47-46AC-8F43-DAB4B8A37D06}" type="slidenum">
              <a:rPr lang="tr-TR" smtClean="0"/>
              <a:t>‹#›</a:t>
            </a:fld>
            <a:endParaRPr lang="tr-TR"/>
          </a:p>
        </p:txBody>
      </p:sp>
      <p:sp>
        <p:nvSpPr>
          <p:cNvPr id="7" name="Dikdörtgen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05.12.2017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05.12.2017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05.12.2017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
        <p:nvSpPr>
          <p:cNvPr id="8" name="İçerik Yer Tutucusu 7"/>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Dikdörtgen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Yuvarlatılmış Dikdörtgen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05.12.2017</a:t>
            </a:fld>
            <a:endParaRPr lang="tr-TR"/>
          </a:p>
        </p:txBody>
      </p:sp>
      <p:sp>
        <p:nvSpPr>
          <p:cNvPr id="5" name="Altbilgi Yer Tutucusu 4"/>
          <p:cNvSpPr>
            <a:spLocks noGrp="1"/>
          </p:cNvSpPr>
          <p:nvPr>
            <p:ph type="ftr" sz="quarter" idx="11"/>
          </p:nvPr>
        </p:nvSpPr>
        <p:spPr>
          <a:xfrm>
            <a:off x="800100" y="6172200"/>
            <a:ext cx="4000500" cy="457200"/>
          </a:xfrm>
        </p:spPr>
        <p:txBody>
          <a:bodyPr/>
          <a:lstStyle/>
          <a:p>
            <a:endParaRPr lang="tr-TR"/>
          </a:p>
        </p:txBody>
      </p:sp>
      <p:sp>
        <p:nvSpPr>
          <p:cNvPr id="7" name="Dikdörtgen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Dikdörtgen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ikdörtgen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ayt Numarası Yer Tutucusu 5"/>
          <p:cNvSpPr>
            <a:spLocks noGrp="1"/>
          </p:cNvSpPr>
          <p:nvPr>
            <p:ph type="sldNum" sz="quarter" idx="12"/>
          </p:nvPr>
        </p:nvSpPr>
        <p:spPr>
          <a:xfrm>
            <a:off x="146304" y="6208776"/>
            <a:ext cx="457200" cy="457200"/>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05.12.2017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Veri Yer Tutucusu 6"/>
          <p:cNvSpPr>
            <a:spLocks noGrp="1"/>
          </p:cNvSpPr>
          <p:nvPr>
            <p:ph type="dt" sz="half" idx="10"/>
          </p:nvPr>
        </p:nvSpPr>
        <p:spPr/>
        <p:txBody>
          <a:bodyPr/>
          <a:lstStyle/>
          <a:p>
            <a:fld id="{A23720DD-5B6D-40BF-8493-A6B52D484E6B}" type="datetimeFigureOut">
              <a:rPr lang="tr-TR" smtClean="0"/>
              <a:t>05.12.2017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A23720DD-5B6D-40BF-8493-A6B52D484E6B}" type="datetimeFigureOut">
              <a:rPr lang="tr-TR" smtClean="0"/>
              <a:t>05.12.2017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05.12.2017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Dikdörtgen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Yuvarlatılmış Dikdörtgen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p:txBody>
          <a:bodyPr/>
          <a:lstStyle/>
          <a:p>
            <a:fld id="{A23720DD-5B6D-40BF-8493-A6B52D484E6B}" type="datetimeFigureOut">
              <a:rPr lang="tr-TR" smtClean="0"/>
              <a:t>05.12.2017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Metin Yer Tutucusu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p:txBody>
          <a:bodyPr/>
          <a:lstStyle/>
          <a:p>
            <a:fld id="{A23720DD-5B6D-40BF-8493-A6B52D484E6B}" type="datetimeFigureOut">
              <a:rPr lang="tr-TR" smtClean="0"/>
              <a:t>05.12.2017</a:t>
            </a:fld>
            <a:endParaRPr lang="tr-TR"/>
          </a:p>
        </p:txBody>
      </p:sp>
      <p:sp>
        <p:nvSpPr>
          <p:cNvPr id="6" name="Altbilgi Yer Tutucusu 5"/>
          <p:cNvSpPr>
            <a:spLocks noGrp="1"/>
          </p:cNvSpPr>
          <p:nvPr>
            <p:ph type="ftr" sz="quarter" idx="11"/>
          </p:nvPr>
        </p:nvSpPr>
        <p:spPr>
          <a:xfrm>
            <a:off x="914400" y="6172200"/>
            <a:ext cx="3886200" cy="457200"/>
          </a:xfrm>
        </p:spPr>
        <p:txBody>
          <a:bodyPr/>
          <a:lstStyle/>
          <a:p>
            <a:endParaRPr lang="tr-TR"/>
          </a:p>
        </p:txBody>
      </p:sp>
      <p:sp>
        <p:nvSpPr>
          <p:cNvPr id="7" name="Slayt Numarası Yer Tutucusu 6"/>
          <p:cNvSpPr>
            <a:spLocks noGrp="1"/>
          </p:cNvSpPr>
          <p:nvPr>
            <p:ph type="sldNum" sz="quarter" idx="12"/>
          </p:nvPr>
        </p:nvSpPr>
        <p:spPr>
          <a:xfrm>
            <a:off x="146304" y="6208776"/>
            <a:ext cx="457200" cy="457200"/>
          </a:xfrm>
        </p:spPr>
        <p:txBody>
          <a:bodyPr/>
          <a:lstStyle/>
          <a:p>
            <a:fld id="{F302176B-0E47-46AC-8F43-DAB4B8A37D06}" type="slidenum">
              <a:rPr lang="tr-TR" smtClean="0"/>
              <a:t>‹#›</a:t>
            </a:fld>
            <a:endParaRPr lang="tr-TR"/>
          </a:p>
        </p:txBody>
      </p:sp>
      <p:sp>
        <p:nvSpPr>
          <p:cNvPr id="11" name="Dikdörtgen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ikdörtgen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Resim Yer Tutucusu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Dikdörtgen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Yuvarlatılmış Dikdörtgen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Başlık Yer Tutucusu 21"/>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23720DD-5B6D-40BF-8493-A6B52D484E6B}" type="datetimeFigureOut">
              <a:rPr lang="tr-TR" smtClean="0"/>
              <a:t>05.12.2017</a:t>
            </a:fld>
            <a:endParaRPr lang="tr-TR"/>
          </a:p>
        </p:txBody>
      </p:sp>
      <p:sp>
        <p:nvSpPr>
          <p:cNvPr id="3" name="Altbilgi Yer Tutucusu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Slayt Numarası Yer Tutucusu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idx="4294967295"/>
          </p:nvPr>
        </p:nvSpPr>
        <p:spPr>
          <a:xfrm>
            <a:off x="2951163" y="3306763"/>
            <a:ext cx="6192837" cy="1470025"/>
          </a:xfrm>
        </p:spPr>
        <p:txBody>
          <a:bodyPr>
            <a:normAutofit fontScale="90000"/>
          </a:bodyPr>
          <a:lstStyle/>
          <a:p>
            <a:r>
              <a:rPr lang="tr-TR" sz="9600" dirty="0" smtClean="0"/>
              <a:t>ÖNYARGI</a:t>
            </a:r>
            <a:endParaRPr lang="tr-TR" sz="9600" dirty="0"/>
          </a:p>
        </p:txBody>
      </p:sp>
    </p:spTree>
    <p:extLst>
      <p:ext uri="{BB962C8B-B14F-4D97-AF65-F5344CB8AC3E}">
        <p14:creationId xmlns:p14="http://schemas.microsoft.com/office/powerpoint/2010/main" val="3604056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Önyargıların Oluşması</a:t>
            </a:r>
            <a:endParaRPr lang="tr-TR" dirty="0"/>
          </a:p>
        </p:txBody>
      </p:sp>
      <p:sp>
        <p:nvSpPr>
          <p:cNvPr id="3" name="İçerik Yer Tutucusu 2"/>
          <p:cNvSpPr>
            <a:spLocks noGrp="1"/>
          </p:cNvSpPr>
          <p:nvPr>
            <p:ph sz="quarter" idx="1"/>
          </p:nvPr>
        </p:nvSpPr>
        <p:spPr>
          <a:xfrm>
            <a:off x="0" y="1340769"/>
            <a:ext cx="9036495" cy="4518030"/>
          </a:xfrm>
        </p:spPr>
        <p:txBody>
          <a:bodyPr>
            <a:noAutofit/>
          </a:bodyPr>
          <a:lstStyle/>
          <a:p>
            <a:r>
              <a:rPr lang="tr-TR" sz="3200" dirty="0" smtClean="0"/>
              <a:t>İnsanlar önyargıları sosyalleşme süreci içinde öğrenirler. Bu öğrenme şu yollarla gerçekleşir.</a:t>
            </a:r>
          </a:p>
          <a:p>
            <a:r>
              <a:rPr lang="tr-TR" sz="3200" b="1" dirty="0" smtClean="0">
                <a:solidFill>
                  <a:srgbClr val="FFC000"/>
                </a:solidFill>
              </a:rPr>
              <a:t>Önyargılı insanlarla ilişkiler: </a:t>
            </a:r>
            <a:r>
              <a:rPr lang="tr-TR" sz="3200" dirty="0" smtClean="0"/>
              <a:t>Önyargılar başta anne-baba olmak üzere diğer önyargılı insanlardan öğrenilir. Anne ve babalar bazen bilinçli bazen de bilinçsiz olarak çocuklarını önyargılı yetiştirirler.</a:t>
            </a:r>
          </a:p>
          <a:p>
            <a:r>
              <a:rPr lang="tr-TR" sz="3200" dirty="0" smtClean="0"/>
              <a:t>Ayrıca önyargılı öğretmenler, arkadaşlar ve basın-yayın araçları da insanların önyargılı olmalarında önemli rol oynarlar</a:t>
            </a:r>
            <a:r>
              <a:rPr lang="tr-TR" sz="2400" dirty="0" smtClean="0"/>
              <a:t>.</a:t>
            </a:r>
            <a:endParaRPr lang="tr-TR" sz="2400" dirty="0"/>
          </a:p>
        </p:txBody>
      </p:sp>
    </p:spTree>
    <p:extLst>
      <p:ext uri="{BB962C8B-B14F-4D97-AF65-F5344CB8AC3E}">
        <p14:creationId xmlns:p14="http://schemas.microsoft.com/office/powerpoint/2010/main" val="4292497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0"/>
            <a:ext cx="9144000" cy="6858000"/>
          </a:xfrm>
        </p:spPr>
        <p:txBody>
          <a:bodyPr>
            <a:normAutofit fontScale="92500" lnSpcReduction="10000"/>
          </a:bodyPr>
          <a:lstStyle/>
          <a:p>
            <a:r>
              <a:rPr lang="tr-TR" b="1" dirty="0" smtClean="0">
                <a:solidFill>
                  <a:srgbClr val="FFC000"/>
                </a:solidFill>
              </a:rPr>
              <a:t>Önyargı nesnesi ile ilişkili kişisel yaşantılar: </a:t>
            </a:r>
            <a:r>
              <a:rPr lang="tr-TR" dirty="0" smtClean="0"/>
              <a:t>Önyargılar geçmiş yaşantılarla da öğrenilir. Örneğin bir zenci tarafından cüzdanı çalınana bir kişide zencilere karşı bir önyargı oluşur.</a:t>
            </a:r>
          </a:p>
          <a:p>
            <a:r>
              <a:rPr lang="tr-TR" b="1" dirty="0" smtClean="0">
                <a:solidFill>
                  <a:srgbClr val="FFC000"/>
                </a:solidFill>
              </a:rPr>
              <a:t>Otoriter bir kişilik yapısına sahip olma: </a:t>
            </a:r>
            <a:r>
              <a:rPr lang="tr-TR" dirty="0" smtClean="0"/>
              <a:t>bu kişiler kendi düşünceleri doğrultusunda hareket eder  ve insanlar arasında ayrım yaparak, önyargılı davranırlar. Bu kişiler genellikle otoriter bir çevre içinde ve baskı altında yaşamışlardır.</a:t>
            </a:r>
            <a:endParaRPr lang="tr-TR" dirty="0"/>
          </a:p>
          <a:p>
            <a:r>
              <a:rPr lang="tr-TR" b="1" dirty="0" smtClean="0">
                <a:solidFill>
                  <a:srgbClr val="FFC000"/>
                </a:solidFill>
              </a:rPr>
              <a:t>Algılanan benzerlik miktarı: </a:t>
            </a:r>
            <a:r>
              <a:rPr lang="tr-TR" dirty="0" smtClean="0"/>
              <a:t>Algılanan benzerlik ve farklılıklar da  önyargıların oluşmasında etkendir. İnsanlar kendilerine benzeyen kişileri çekici bulup onlardan hoşlanırlar. Benzemeyenleri ise  olumsuz değerlendirip onlara mesafeli davranırlar. Bu durum daha çok gelişmekte olan ve geri kalmış toplumlarda görülür. Kendine saygı duymayan, kendi örf ve geleneklerine, inançlarına  karşı zayıf olan toplumlarda savunucu davranışlar ve önyargılar daha güçlü olur.</a:t>
            </a:r>
          </a:p>
          <a:p>
            <a:r>
              <a:rPr lang="tr-TR" dirty="0" smtClean="0"/>
              <a:t>Toplumlar geliştikçe ve insanlar eğitildikçe, önyargıların oluşmasında etkili olan </a:t>
            </a:r>
            <a:r>
              <a:rPr lang="tr-TR" b="1" dirty="0" smtClean="0">
                <a:solidFill>
                  <a:srgbClr val="FFC000"/>
                </a:solidFill>
              </a:rPr>
              <a:t>«FARKLI OLMA» </a:t>
            </a:r>
            <a:r>
              <a:rPr lang="tr-TR" dirty="0" smtClean="0"/>
              <a:t>unsurunun etkisi azalır.</a:t>
            </a:r>
            <a:endParaRPr lang="tr-TR" dirty="0"/>
          </a:p>
        </p:txBody>
      </p:sp>
    </p:spTree>
    <p:extLst>
      <p:ext uri="{BB962C8B-B14F-4D97-AF65-F5344CB8AC3E}">
        <p14:creationId xmlns:p14="http://schemas.microsoft.com/office/powerpoint/2010/main" val="936116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rgbClr val="FFC000"/>
                </a:solidFill>
              </a:rPr>
              <a:t>Önyargıları Güçlendiren Faktörler</a:t>
            </a:r>
            <a:endParaRPr lang="tr-TR" dirty="0">
              <a:solidFill>
                <a:srgbClr val="FFC000"/>
              </a:solidFill>
            </a:endParaRPr>
          </a:p>
        </p:txBody>
      </p:sp>
      <p:sp>
        <p:nvSpPr>
          <p:cNvPr id="3" name="İçerik Yer Tutucusu 2"/>
          <p:cNvSpPr>
            <a:spLocks noGrp="1"/>
          </p:cNvSpPr>
          <p:nvPr>
            <p:ph sz="quarter" idx="1"/>
          </p:nvPr>
        </p:nvSpPr>
        <p:spPr>
          <a:xfrm>
            <a:off x="0" y="1412776"/>
            <a:ext cx="9144000" cy="5328591"/>
          </a:xfrm>
        </p:spPr>
        <p:txBody>
          <a:bodyPr>
            <a:noAutofit/>
          </a:bodyPr>
          <a:lstStyle/>
          <a:p>
            <a:r>
              <a:rPr lang="tr-TR" sz="2800" b="1" dirty="0" smtClean="0">
                <a:solidFill>
                  <a:srgbClr val="FFC000"/>
                </a:solidFill>
              </a:rPr>
              <a:t>Gereksinimler: </a:t>
            </a:r>
            <a:r>
              <a:rPr lang="tr-TR" sz="2800" dirty="0" smtClean="0"/>
              <a:t>Önyargılar «üstünlük duygusu» gibi bir takım gereksinimleri giderir. Örneğin Çingenelerin pis, hırsız, cahil, tembel olarak değerlendirilmelerinin arkasında kendisini temiz, dürüst, çalışkan görme düşüncesi yer alır.</a:t>
            </a:r>
          </a:p>
          <a:p>
            <a:r>
              <a:rPr lang="tr-TR" sz="2800" b="1" dirty="0" smtClean="0">
                <a:solidFill>
                  <a:srgbClr val="FFC000"/>
                </a:solidFill>
              </a:rPr>
              <a:t>Engellenmenin yarattığı saldırganlık: </a:t>
            </a:r>
            <a:r>
              <a:rPr lang="tr-TR" sz="2800" dirty="0" smtClean="0"/>
              <a:t>Ekonomik, sosyal ve politik engellemelerle karşılaşan kişi engellenmenin yarattığı saldırganlık duygularını bulabildiği uygun bir nesneye ya da gerçek kaynağı yerine azınlık grubuna yöneltir. Hitler döneminde Yahudilere yapılanlar buna örnek olarak verilebilir.</a:t>
            </a:r>
            <a:endParaRPr lang="tr-TR" sz="2800" dirty="0"/>
          </a:p>
        </p:txBody>
      </p:sp>
    </p:spTree>
    <p:extLst>
      <p:ext uri="{BB962C8B-B14F-4D97-AF65-F5344CB8AC3E}">
        <p14:creationId xmlns:p14="http://schemas.microsoft.com/office/powerpoint/2010/main" val="3976224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0"/>
            <a:ext cx="9144000" cy="6524625"/>
          </a:xfrm>
        </p:spPr>
        <p:txBody>
          <a:bodyPr>
            <a:normAutofit/>
          </a:bodyPr>
          <a:lstStyle/>
          <a:p>
            <a:r>
              <a:rPr lang="tr-TR" sz="2800" dirty="0" smtClean="0"/>
              <a:t>Bu dönemde Almanlar I. Dünya savaşından  yenik çıktıkları için sosyal ve ekonomik sorunları çok fazla yaşamışlar ve bunların sebebi olarak da Hitler’in Yahudileri göstermesi ve bunu alman halkına kabul ettirmesi zor olmamıştır.</a:t>
            </a:r>
          </a:p>
          <a:p>
            <a:r>
              <a:rPr lang="tr-TR" sz="2800" dirty="0" smtClean="0">
                <a:solidFill>
                  <a:srgbClr val="FFC000"/>
                </a:solidFill>
              </a:rPr>
              <a:t>Olayların çarpıtılarak algılanması: </a:t>
            </a:r>
            <a:r>
              <a:rPr lang="tr-TR" sz="2800" dirty="0" smtClean="0"/>
              <a:t>yaşanan olayların ve aktarılan bilgilerin yanlış algılanması da insanların önyargılara sahip olmasında etkilidir.</a:t>
            </a:r>
          </a:p>
          <a:p>
            <a:r>
              <a:rPr lang="tr-TR" sz="2800" dirty="0" smtClean="0"/>
              <a:t>Önyargılı kişiler olmasını istedikleri veya görmek istediklerini algılarlar.</a:t>
            </a:r>
          </a:p>
          <a:p>
            <a:r>
              <a:rPr lang="tr-TR" sz="2800" dirty="0" smtClean="0">
                <a:solidFill>
                  <a:srgbClr val="FFC000"/>
                </a:solidFill>
              </a:rPr>
              <a:t>Toplumsal engeller: </a:t>
            </a:r>
            <a:r>
              <a:rPr lang="tr-TR" sz="2800" dirty="0"/>
              <a:t>Ö</a:t>
            </a:r>
            <a:r>
              <a:rPr lang="tr-TR" sz="2800" dirty="0" smtClean="0"/>
              <a:t>nyargılı tutumlar genellikle hedef aldıkları grupların önüne bazı engeller koyarak, önyargılı insanların beklentilerine uyarak, önyargıyı güçlendirir.</a:t>
            </a:r>
            <a:endParaRPr lang="tr-TR" sz="2800" dirty="0"/>
          </a:p>
        </p:txBody>
      </p:sp>
    </p:spTree>
    <p:extLst>
      <p:ext uri="{BB962C8B-B14F-4D97-AF65-F5344CB8AC3E}">
        <p14:creationId xmlns:p14="http://schemas.microsoft.com/office/powerpoint/2010/main" val="1535106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chemeClr val="tx1"/>
                </a:solidFill>
              </a:rPr>
              <a:t>Önyargıların Toplumsal Etkileri</a:t>
            </a:r>
            <a:endParaRPr lang="tr-TR" b="1" dirty="0">
              <a:solidFill>
                <a:schemeClr val="tx1"/>
              </a:solidFill>
            </a:endParaRPr>
          </a:p>
        </p:txBody>
      </p:sp>
      <p:sp>
        <p:nvSpPr>
          <p:cNvPr id="3" name="İçerik Yer Tutucusu 2"/>
          <p:cNvSpPr>
            <a:spLocks noGrp="1"/>
          </p:cNvSpPr>
          <p:nvPr>
            <p:ph sz="quarter" idx="1"/>
          </p:nvPr>
        </p:nvSpPr>
        <p:spPr>
          <a:xfrm>
            <a:off x="0" y="1700807"/>
            <a:ext cx="9144000" cy="5616625"/>
          </a:xfrm>
        </p:spPr>
        <p:txBody>
          <a:bodyPr>
            <a:normAutofit/>
          </a:bodyPr>
          <a:lstStyle/>
          <a:p>
            <a:r>
              <a:rPr lang="tr-TR" sz="2800" dirty="0" smtClean="0"/>
              <a:t>Önyargıların toplumsal açıdan olumsuz etkileri çok fazladır. Bunun nedeni toplumsal yaşamda ayrımcılığı körüklemesidir. Önyargıların güçlü olduğu yerlerde insanlar birbirinden uzaklaşır. Mümkün olduğunca okullarını, mahallelerini, işyerlerini ayırmak isterler.</a:t>
            </a:r>
          </a:p>
          <a:p>
            <a:r>
              <a:rPr lang="tr-TR" sz="2800" dirty="0" smtClean="0"/>
              <a:t>Bu durum insanlar arasında düşmanlık ve nefret duygularının oluşmasına ve sonuçta çatışmalara yol açarak, toplumsal dayanışma ve bütünleşmeye zarar verir.</a:t>
            </a:r>
            <a:endParaRPr lang="tr-TR" sz="2800" dirty="0"/>
          </a:p>
        </p:txBody>
      </p:sp>
    </p:spTree>
    <p:extLst>
      <p:ext uri="{BB962C8B-B14F-4D97-AF65-F5344CB8AC3E}">
        <p14:creationId xmlns:p14="http://schemas.microsoft.com/office/powerpoint/2010/main" val="2927461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765175"/>
            <a:ext cx="9144000" cy="5759450"/>
          </a:xfrm>
        </p:spPr>
        <p:txBody>
          <a:bodyPr>
            <a:normAutofit fontScale="77500" lnSpcReduction="20000"/>
          </a:bodyPr>
          <a:lstStyle/>
          <a:p>
            <a:pPr lvl="0">
              <a:buClr>
                <a:srgbClr val="DEDEE0"/>
              </a:buClr>
            </a:pPr>
            <a:r>
              <a:rPr lang="tr-TR" sz="3400" dirty="0" smtClean="0">
                <a:solidFill>
                  <a:srgbClr val="FFC000"/>
                </a:solidFill>
                <a:latin typeface="Verdana" panose="020B0604030504040204" pitchFamily="34" charset="0"/>
                <a:ea typeface="Verdana" panose="020B0604030504040204" pitchFamily="34" charset="0"/>
                <a:cs typeface="Verdana" panose="020B0604030504040204" pitchFamily="34" charset="0"/>
              </a:rPr>
              <a:t>Kalıp yargılar</a:t>
            </a:r>
            <a:endParaRPr lang="tr-TR" sz="3400" dirty="0">
              <a:solidFill>
                <a:srgbClr val="FFC000"/>
              </a:solidFill>
              <a:latin typeface="Verdana" panose="020B0604030504040204" pitchFamily="34" charset="0"/>
              <a:ea typeface="Verdana" panose="020B0604030504040204" pitchFamily="34" charset="0"/>
              <a:cs typeface="Verdana" panose="020B0604030504040204" pitchFamily="34" charset="0"/>
            </a:endParaRPr>
          </a:p>
          <a:p>
            <a:pPr lvl="0">
              <a:buClr>
                <a:srgbClr val="DEDEE0"/>
              </a:buClr>
            </a:pPr>
            <a:r>
              <a:rPr lang="tr-TR" sz="3400" dirty="0">
                <a:latin typeface="Verdana" panose="020B0604030504040204" pitchFamily="34" charset="0"/>
                <a:ea typeface="Verdana" panose="020B0604030504040204" pitchFamily="34" charset="0"/>
                <a:cs typeface="Verdana" panose="020B0604030504040204" pitchFamily="34" charset="0"/>
              </a:rPr>
              <a:t>Önyargı, sıklıkla </a:t>
            </a:r>
            <a:r>
              <a:rPr lang="tr-TR" sz="3400" dirty="0" smtClean="0">
                <a:latin typeface="Verdana" panose="020B0604030504040204" pitchFamily="34" charset="0"/>
                <a:ea typeface="Verdana" panose="020B0604030504040204" pitchFamily="34" charset="0"/>
                <a:cs typeface="Verdana" panose="020B0604030504040204" pitchFamily="34" charset="0"/>
              </a:rPr>
              <a:t> kalıp yargıyla (</a:t>
            </a:r>
            <a:r>
              <a:rPr lang="tr-TR" sz="3400" dirty="0" err="1" smtClean="0">
                <a:latin typeface="Verdana" panose="020B0604030504040204" pitchFamily="34" charset="0"/>
                <a:ea typeface="Verdana" panose="020B0604030504040204" pitchFamily="34" charset="0"/>
                <a:cs typeface="Verdana" panose="020B0604030504040204" pitchFamily="34" charset="0"/>
              </a:rPr>
              <a:t>stereotipler</a:t>
            </a:r>
            <a:r>
              <a:rPr lang="tr-TR" sz="3400" dirty="0">
                <a:latin typeface="Verdana" panose="020B0604030504040204" pitchFamily="34" charset="0"/>
                <a:ea typeface="Verdana" panose="020B0604030504040204" pitchFamily="34" charset="0"/>
                <a:cs typeface="Verdana" panose="020B0604030504040204" pitchFamily="34" charset="0"/>
              </a:rPr>
              <a:t>) karıştırılır. Önyargı ve </a:t>
            </a:r>
            <a:r>
              <a:rPr lang="tr-TR" sz="3400" dirty="0" smtClean="0">
                <a:latin typeface="Verdana" panose="020B0604030504040204" pitchFamily="34" charset="0"/>
                <a:ea typeface="Verdana" panose="020B0604030504040204" pitchFamily="34" charset="0"/>
                <a:cs typeface="Verdana" panose="020B0604030504040204" pitchFamily="34" charset="0"/>
              </a:rPr>
              <a:t>kalıp yargı  birbirinden </a:t>
            </a:r>
            <a:r>
              <a:rPr lang="tr-TR" sz="3400" dirty="0">
                <a:latin typeface="Verdana" panose="020B0604030504040204" pitchFamily="34" charset="0"/>
                <a:ea typeface="Verdana" panose="020B0604030504040204" pitchFamily="34" charset="0"/>
                <a:cs typeface="Verdana" panose="020B0604030504040204" pitchFamily="34" charset="0"/>
              </a:rPr>
              <a:t>farklı, ama birbirini tamamlayan iki kavramdır</a:t>
            </a:r>
            <a:r>
              <a:rPr lang="tr-TR" sz="3400" dirty="0" smtClean="0">
                <a:latin typeface="Verdana" panose="020B0604030504040204" pitchFamily="34" charset="0"/>
                <a:ea typeface="Verdana" panose="020B0604030504040204" pitchFamily="34" charset="0"/>
                <a:cs typeface="Verdana" panose="020B0604030504040204" pitchFamily="34" charset="0"/>
              </a:rPr>
              <a:t>.</a:t>
            </a:r>
          </a:p>
          <a:p>
            <a:r>
              <a:rPr lang="tr-TR" sz="3400" dirty="0">
                <a:latin typeface="Verdana" panose="020B0604030504040204" pitchFamily="34" charset="0"/>
                <a:ea typeface="Verdana" panose="020B0604030504040204" pitchFamily="34" charset="0"/>
                <a:cs typeface="Verdana" panose="020B0604030504040204" pitchFamily="34" charset="0"/>
              </a:rPr>
              <a:t>Her ikisi de </a:t>
            </a:r>
            <a:r>
              <a:rPr lang="tr-TR" sz="3400" dirty="0" smtClean="0">
                <a:latin typeface="Verdana" panose="020B0604030504040204" pitchFamily="34" charset="0"/>
                <a:ea typeface="Verdana" panose="020B0604030504040204" pitchFamily="34" charset="0"/>
                <a:cs typeface="Verdana" panose="020B0604030504040204" pitchFamily="34" charset="0"/>
              </a:rPr>
              <a:t>sosyal </a:t>
            </a:r>
            <a:r>
              <a:rPr lang="tr-TR" sz="3400" dirty="0">
                <a:latin typeface="Verdana" panose="020B0604030504040204" pitchFamily="34" charset="0"/>
                <a:ea typeface="Verdana" panose="020B0604030504040204" pitchFamily="34" charset="0"/>
                <a:cs typeface="Verdana" panose="020B0604030504040204" pitchFamily="34" charset="0"/>
              </a:rPr>
              <a:t>gerçekliği kabaca </a:t>
            </a:r>
            <a:r>
              <a:rPr lang="tr-TR" sz="3400" dirty="0" err="1">
                <a:latin typeface="Verdana" panose="020B0604030504040204" pitchFamily="34" charset="0"/>
                <a:ea typeface="Verdana" panose="020B0604030504040204" pitchFamily="34" charset="0"/>
                <a:cs typeface="Verdana" panose="020B0604030504040204" pitchFamily="34" charset="0"/>
              </a:rPr>
              <a:t>şematize</a:t>
            </a:r>
            <a:r>
              <a:rPr lang="tr-TR" sz="3400" dirty="0">
                <a:latin typeface="Verdana" panose="020B0604030504040204" pitchFamily="34" charset="0"/>
                <a:ea typeface="Verdana" panose="020B0604030504040204" pitchFamily="34" charset="0"/>
                <a:cs typeface="Verdana" panose="020B0604030504040204" pitchFamily="34" charset="0"/>
              </a:rPr>
              <a:t> etmeye yarayan sürecin birer öğesidir</a:t>
            </a:r>
            <a:r>
              <a:rPr lang="tr-TR" sz="3400" dirty="0" smtClean="0">
                <a:latin typeface="Verdana" panose="020B0604030504040204" pitchFamily="34" charset="0"/>
                <a:ea typeface="Verdana" panose="020B0604030504040204" pitchFamily="34" charset="0"/>
                <a:cs typeface="Verdana" panose="020B0604030504040204" pitchFamily="34" charset="0"/>
              </a:rPr>
              <a:t>.</a:t>
            </a:r>
          </a:p>
          <a:p>
            <a:r>
              <a:rPr lang="tr-TR" sz="3400" dirty="0" smtClean="0">
                <a:latin typeface="Verdana" panose="020B0604030504040204" pitchFamily="34" charset="0"/>
                <a:ea typeface="Verdana" panose="020B0604030504040204" pitchFamily="34" charset="0"/>
                <a:cs typeface="Verdana" panose="020B0604030504040204" pitchFamily="34" charset="0"/>
              </a:rPr>
              <a:t>Kalıp yargılar, </a:t>
            </a:r>
            <a:r>
              <a:rPr lang="tr-TR" sz="3400" dirty="0">
                <a:latin typeface="Verdana" panose="020B0604030504040204" pitchFamily="34" charset="0"/>
                <a:ea typeface="Verdana" panose="020B0604030504040204" pitchFamily="34" charset="0"/>
                <a:cs typeface="Verdana" panose="020B0604030504040204" pitchFamily="34" charset="0"/>
              </a:rPr>
              <a:t>belirli bir objeye ya da gruba ilişkin </a:t>
            </a:r>
            <a:r>
              <a:rPr lang="tr-TR" sz="3400" dirty="0" smtClean="0">
                <a:latin typeface="Verdana" panose="020B0604030504040204" pitchFamily="34" charset="0"/>
                <a:ea typeface="Verdana" panose="020B0604030504040204" pitchFamily="34" charset="0"/>
                <a:cs typeface="Verdana" panose="020B0604030504040204" pitchFamily="34" charset="0"/>
              </a:rPr>
              <a:t>bilgi </a:t>
            </a:r>
            <a:r>
              <a:rPr lang="tr-TR" sz="3400" dirty="0">
                <a:latin typeface="Verdana" panose="020B0604030504040204" pitchFamily="34" charset="0"/>
                <a:ea typeface="Verdana" panose="020B0604030504040204" pitchFamily="34" charset="0"/>
                <a:cs typeface="Verdana" panose="020B0604030504040204" pitchFamily="34" charset="0"/>
              </a:rPr>
              <a:t>boşluklarını dolduran, böylece onlar hakkında karar vermeyi </a:t>
            </a:r>
            <a:r>
              <a:rPr lang="tr-TR" sz="3400" dirty="0" smtClean="0">
                <a:latin typeface="Verdana" panose="020B0604030504040204" pitchFamily="34" charset="0"/>
                <a:ea typeface="Verdana" panose="020B0604030504040204" pitchFamily="34" charset="0"/>
                <a:cs typeface="Verdana" panose="020B0604030504040204" pitchFamily="34" charset="0"/>
              </a:rPr>
              <a:t>kolaylaştıran</a:t>
            </a:r>
            <a:r>
              <a:rPr lang="tr-TR" sz="3400" dirty="0">
                <a:latin typeface="Verdana" panose="020B0604030504040204" pitchFamily="34" charset="0"/>
                <a:ea typeface="Verdana" panose="020B0604030504040204" pitchFamily="34" charset="0"/>
                <a:cs typeface="Verdana" panose="020B0604030504040204" pitchFamily="34" charset="0"/>
              </a:rPr>
              <a:t>, önceden oluşturulmuş birtakım izlenimler, atıflar bütünü olarak </a:t>
            </a:r>
            <a:r>
              <a:rPr lang="tr-TR" sz="3400" dirty="0" smtClean="0">
                <a:latin typeface="Verdana" panose="020B0604030504040204" pitchFamily="34" charset="0"/>
                <a:ea typeface="Verdana" panose="020B0604030504040204" pitchFamily="34" charset="0"/>
                <a:cs typeface="Verdana" panose="020B0604030504040204" pitchFamily="34" charset="0"/>
              </a:rPr>
              <a:t>zihnimizde </a:t>
            </a:r>
            <a:r>
              <a:rPr lang="tr-TR" sz="3400" dirty="0">
                <a:latin typeface="Verdana" panose="020B0604030504040204" pitchFamily="34" charset="0"/>
                <a:ea typeface="Verdana" panose="020B0604030504040204" pitchFamily="34" charset="0"/>
                <a:cs typeface="Verdana" panose="020B0604030504040204" pitchFamily="34" charset="0"/>
              </a:rPr>
              <a:t>oluşturduğumuz imgelerdir</a:t>
            </a:r>
            <a:r>
              <a:rPr lang="tr-TR" sz="3400" dirty="0" smtClean="0">
                <a:latin typeface="Verdana" panose="020B0604030504040204" pitchFamily="34" charset="0"/>
                <a:ea typeface="Verdana" panose="020B0604030504040204" pitchFamily="34" charset="0"/>
                <a:cs typeface="Verdana" panose="020B0604030504040204" pitchFamily="34" charset="0"/>
              </a:rPr>
              <a:t>.</a:t>
            </a:r>
            <a:r>
              <a:rPr lang="tr-TR" sz="3400" dirty="0">
                <a:latin typeface="Verdana" panose="020B0604030504040204" pitchFamily="34" charset="0"/>
                <a:ea typeface="Verdana" panose="020B0604030504040204" pitchFamily="34" charset="0"/>
                <a:cs typeface="Verdana" panose="020B0604030504040204" pitchFamily="34" charset="0"/>
              </a:rPr>
              <a:t> Bu imgeler tıpkı dış dünyadaki objelerin </a:t>
            </a:r>
            <a:r>
              <a:rPr lang="tr-TR" sz="3400" dirty="0" smtClean="0">
                <a:latin typeface="Verdana" panose="020B0604030504040204" pitchFamily="34" charset="0"/>
                <a:ea typeface="Verdana" panose="020B0604030504040204" pitchFamily="34" charset="0"/>
                <a:cs typeface="Verdana" panose="020B0604030504040204" pitchFamily="34" charset="0"/>
              </a:rPr>
              <a:t>gerçek </a:t>
            </a:r>
            <a:r>
              <a:rPr lang="tr-TR" sz="3400" dirty="0">
                <a:latin typeface="Verdana" panose="020B0604030504040204" pitchFamily="34" charset="0"/>
                <a:ea typeface="Verdana" panose="020B0604030504040204" pitchFamily="34" charset="0"/>
                <a:cs typeface="Verdana" panose="020B0604030504040204" pitchFamily="34" charset="0"/>
              </a:rPr>
              <a:t>özellikleri gibi rol oynarlar</a:t>
            </a:r>
            <a:r>
              <a:rPr lang="tr-TR" sz="3400" dirty="0" smtClean="0">
                <a:latin typeface="Verdana" panose="020B0604030504040204" pitchFamily="34" charset="0"/>
                <a:ea typeface="Verdana" panose="020B0604030504040204" pitchFamily="34" charset="0"/>
                <a:cs typeface="Verdana" panose="020B0604030504040204" pitchFamily="34" charset="0"/>
              </a:rPr>
              <a:t>.</a:t>
            </a:r>
          </a:p>
          <a:p>
            <a:r>
              <a:rPr lang="tr-TR" sz="3400" dirty="0">
                <a:latin typeface="Verdana" panose="020B0604030504040204" pitchFamily="34" charset="0"/>
                <a:ea typeface="Verdana" panose="020B0604030504040204" pitchFamily="34" charset="0"/>
                <a:cs typeface="Verdana" panose="020B0604030504040204" pitchFamily="34" charset="0"/>
              </a:rPr>
              <a:t>Özellikle yeni olgu, obje ya da </a:t>
            </a:r>
            <a:r>
              <a:rPr lang="tr-TR" sz="3400" dirty="0" smtClean="0">
                <a:latin typeface="Verdana" panose="020B0604030504040204" pitchFamily="34" charset="0"/>
                <a:ea typeface="Verdana" panose="020B0604030504040204" pitchFamily="34" charset="0"/>
                <a:cs typeface="Verdana" panose="020B0604030504040204" pitchFamily="34" charset="0"/>
              </a:rPr>
              <a:t>grupla karşılaştığımızda</a:t>
            </a:r>
            <a:r>
              <a:rPr lang="tr-TR" sz="3400" dirty="0">
                <a:latin typeface="Verdana" panose="020B0604030504040204" pitchFamily="34" charset="0"/>
                <a:ea typeface="Verdana" panose="020B0604030504040204" pitchFamily="34" charset="0"/>
                <a:cs typeface="Verdana" panose="020B0604030504040204" pitchFamily="34" charset="0"/>
              </a:rPr>
              <a:t>, onlarla ilgili bilgimiz bu tür imgeler ışığında biçimlenir. </a:t>
            </a:r>
          </a:p>
          <a:p>
            <a:endParaRPr lang="tr-TR" sz="2800" dirty="0">
              <a:latin typeface="Times New Roman"/>
            </a:endParaRPr>
          </a:p>
          <a:p>
            <a:endParaRPr lang="tr-TR" dirty="0">
              <a:latin typeface="Times New Roman"/>
            </a:endParaRPr>
          </a:p>
          <a:p>
            <a:pPr lvl="0">
              <a:buClr>
                <a:srgbClr val="DEDEE0"/>
              </a:buClr>
            </a:pPr>
            <a:endParaRPr lang="tr-TR" dirty="0">
              <a:solidFill>
                <a:prstClr val="white"/>
              </a:solidFill>
              <a:latin typeface="Times New Roman"/>
            </a:endParaRPr>
          </a:p>
          <a:p>
            <a:endParaRPr lang="tr-TR" dirty="0"/>
          </a:p>
        </p:txBody>
      </p:sp>
    </p:spTree>
    <p:extLst>
      <p:ext uri="{BB962C8B-B14F-4D97-AF65-F5344CB8AC3E}">
        <p14:creationId xmlns:p14="http://schemas.microsoft.com/office/powerpoint/2010/main" val="35978771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4294967295"/>
          </p:nvPr>
        </p:nvSpPr>
        <p:spPr>
          <a:xfrm>
            <a:off x="0" y="1052736"/>
            <a:ext cx="9144000" cy="4806727"/>
          </a:xfrm>
        </p:spPr>
        <p:txBody>
          <a:bodyPr>
            <a:normAutofit/>
          </a:bodyPr>
          <a:lstStyle/>
          <a:p>
            <a:r>
              <a:rPr lang="tr-TR" sz="2800" dirty="0" smtClean="0">
                <a:latin typeface="Times New Roman"/>
              </a:rPr>
              <a:t>Böylece kalıp yargılarımız </a:t>
            </a:r>
            <a:r>
              <a:rPr lang="tr-TR" sz="2800" dirty="0">
                <a:latin typeface="Times New Roman"/>
              </a:rPr>
              <a:t>yoluyla, yeni olguyu/grubu gerçekte olduğu gibi ya da </a:t>
            </a:r>
            <a:r>
              <a:rPr lang="tr-TR" sz="2800" dirty="0" smtClean="0">
                <a:latin typeface="Times New Roman"/>
              </a:rPr>
              <a:t>gerçek </a:t>
            </a:r>
            <a:r>
              <a:rPr lang="tr-TR" sz="2800" dirty="0">
                <a:latin typeface="Times New Roman"/>
              </a:rPr>
              <a:t>özellikleriyle değil, düşünce eğilimlerimize göre algılarız. </a:t>
            </a:r>
            <a:endParaRPr lang="tr-TR" sz="2800" dirty="0" smtClean="0">
              <a:latin typeface="Times New Roman"/>
            </a:endParaRPr>
          </a:p>
          <a:p>
            <a:r>
              <a:rPr lang="tr-TR" sz="2800" dirty="0" smtClean="0">
                <a:solidFill>
                  <a:srgbClr val="FFC000"/>
                </a:solidFill>
                <a:latin typeface="Times New Roman"/>
              </a:rPr>
              <a:t>Örneğin</a:t>
            </a:r>
            <a:r>
              <a:rPr lang="tr-TR" sz="2800" dirty="0">
                <a:solidFill>
                  <a:srgbClr val="FFC000"/>
                </a:solidFill>
                <a:latin typeface="Times New Roman"/>
              </a:rPr>
              <a:t>, </a:t>
            </a:r>
            <a:r>
              <a:rPr lang="tr-TR" sz="2800" dirty="0">
                <a:latin typeface="Times New Roman"/>
              </a:rPr>
              <a:t>her ‘</a:t>
            </a:r>
            <a:r>
              <a:rPr lang="tr-TR" sz="2800" dirty="0" smtClean="0">
                <a:latin typeface="Times New Roman"/>
              </a:rPr>
              <a:t>sarışın</a:t>
            </a:r>
            <a:r>
              <a:rPr lang="tr-TR" sz="2800" dirty="0">
                <a:latin typeface="Times New Roman"/>
              </a:rPr>
              <a:t>’ yabancı turistin Alman olduğunu, bütün Japonların ‘çalışkan’ olduğunu, </a:t>
            </a:r>
            <a:r>
              <a:rPr lang="tr-TR" sz="2800" dirty="0" smtClean="0">
                <a:latin typeface="Times New Roman"/>
              </a:rPr>
              <a:t>çingenelerin ‘hırsız</a:t>
            </a:r>
            <a:r>
              <a:rPr lang="tr-TR" sz="2800" dirty="0" smtClean="0">
                <a:latin typeface="Times New Roman"/>
              </a:rPr>
              <a:t>’ olduğunu </a:t>
            </a:r>
            <a:r>
              <a:rPr lang="tr-TR" sz="2800" dirty="0">
                <a:latin typeface="Times New Roman"/>
              </a:rPr>
              <a:t>düşünmemize neden olan, bu gruplarla ilgili </a:t>
            </a:r>
            <a:r>
              <a:rPr lang="tr-TR" sz="2800" dirty="0" smtClean="0">
                <a:latin typeface="Times New Roman"/>
              </a:rPr>
              <a:t>kalıp yargılardır.</a:t>
            </a:r>
          </a:p>
          <a:p>
            <a:r>
              <a:rPr lang="tr-TR" sz="2800" dirty="0">
                <a:latin typeface="Times New Roman"/>
              </a:rPr>
              <a:t>Örneklerden de anlaşıldığı gibi, </a:t>
            </a:r>
            <a:r>
              <a:rPr lang="tr-TR" sz="2800" dirty="0" smtClean="0">
                <a:latin typeface="Times New Roman"/>
              </a:rPr>
              <a:t>kalıp yargılar </a:t>
            </a:r>
            <a:r>
              <a:rPr lang="tr-TR" sz="2800" dirty="0">
                <a:latin typeface="Times New Roman"/>
              </a:rPr>
              <a:t>her zaman </a:t>
            </a:r>
            <a:r>
              <a:rPr lang="tr-TR" sz="2800" dirty="0" smtClean="0">
                <a:latin typeface="Times New Roman"/>
              </a:rPr>
              <a:t>olumsuz </a:t>
            </a:r>
            <a:r>
              <a:rPr lang="tr-TR" sz="2800" dirty="0">
                <a:latin typeface="Times New Roman"/>
              </a:rPr>
              <a:t>olmayabilir. Olumsuz </a:t>
            </a:r>
            <a:r>
              <a:rPr lang="tr-TR" sz="2800" dirty="0" smtClean="0">
                <a:latin typeface="Times New Roman"/>
              </a:rPr>
              <a:t>kalıp yargılar </a:t>
            </a:r>
            <a:r>
              <a:rPr lang="tr-TR" sz="2800" dirty="0">
                <a:latin typeface="Times New Roman"/>
              </a:rPr>
              <a:t>önyargıların oluşumunda </a:t>
            </a:r>
            <a:r>
              <a:rPr lang="tr-TR" sz="2800" dirty="0" smtClean="0">
                <a:latin typeface="Times New Roman"/>
              </a:rPr>
              <a:t>etkilidirler</a:t>
            </a:r>
            <a:endParaRPr lang="tr-TR" sz="2800" dirty="0">
              <a:latin typeface="Times New Roman"/>
            </a:endParaRPr>
          </a:p>
          <a:p>
            <a:endParaRPr lang="tr-TR" dirty="0">
              <a:latin typeface="Times New Roman"/>
            </a:endParaRPr>
          </a:p>
          <a:p>
            <a:endParaRPr lang="tr-TR" dirty="0">
              <a:effectLst/>
              <a:latin typeface="Times New Roman"/>
            </a:endParaRPr>
          </a:p>
        </p:txBody>
      </p:sp>
    </p:spTree>
    <p:extLst>
      <p:ext uri="{BB962C8B-B14F-4D97-AF65-F5344CB8AC3E}">
        <p14:creationId xmlns:p14="http://schemas.microsoft.com/office/powerpoint/2010/main" val="2413193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4294967295"/>
          </p:nvPr>
        </p:nvSpPr>
        <p:spPr>
          <a:xfrm>
            <a:off x="0" y="836712"/>
            <a:ext cx="9144000" cy="5022751"/>
          </a:xfrm>
        </p:spPr>
        <p:txBody>
          <a:bodyPr/>
          <a:lstStyle/>
          <a:p>
            <a:r>
              <a:rPr lang="tr-TR" sz="3200" dirty="0" smtClean="0">
                <a:latin typeface="Times New Roman"/>
              </a:rPr>
              <a:t>Kalıp yargıların, </a:t>
            </a:r>
            <a:r>
              <a:rPr lang="tr-TR" sz="3200" dirty="0">
                <a:latin typeface="Times New Roman"/>
              </a:rPr>
              <a:t>bir grubu diğer gruplardan (olumlu ya da </a:t>
            </a:r>
            <a:r>
              <a:rPr lang="tr-TR" sz="3200" dirty="0" smtClean="0">
                <a:latin typeface="Times New Roman"/>
              </a:rPr>
              <a:t>olumsuz </a:t>
            </a:r>
            <a:r>
              <a:rPr lang="tr-TR" sz="3200" dirty="0">
                <a:latin typeface="Times New Roman"/>
              </a:rPr>
              <a:t>bir biçimde) ayırma, değerlendirme ve farklılaştırma gibi işlevleri </a:t>
            </a:r>
            <a:r>
              <a:rPr lang="tr-TR" sz="3200" dirty="0" smtClean="0">
                <a:latin typeface="Times New Roman"/>
              </a:rPr>
              <a:t>vardır</a:t>
            </a:r>
            <a:r>
              <a:rPr lang="tr-TR" sz="3200" dirty="0">
                <a:latin typeface="Times New Roman"/>
              </a:rPr>
              <a:t>. Bu işlevler, dünyayı bir anlamda basitleştirerek sosyal çevreyi tanınır </a:t>
            </a:r>
            <a:r>
              <a:rPr lang="tr-TR" sz="3200" dirty="0" smtClean="0">
                <a:latin typeface="Times New Roman"/>
              </a:rPr>
              <a:t>hale </a:t>
            </a:r>
            <a:r>
              <a:rPr lang="tr-TR" sz="3200" dirty="0">
                <a:latin typeface="Times New Roman"/>
              </a:rPr>
              <a:t>getirir; ama bunu yaparken önyargıların oluşumuna da zemin hazırlamış </a:t>
            </a:r>
            <a:r>
              <a:rPr lang="tr-TR" sz="3200" dirty="0" smtClean="0">
                <a:latin typeface="Times New Roman"/>
              </a:rPr>
              <a:t>olur</a:t>
            </a:r>
            <a:r>
              <a:rPr lang="tr-TR" sz="3200" dirty="0">
                <a:latin typeface="Times New Roman"/>
              </a:rPr>
              <a:t>.</a:t>
            </a:r>
          </a:p>
          <a:p>
            <a:endParaRPr lang="tr-TR" dirty="0"/>
          </a:p>
        </p:txBody>
      </p:sp>
    </p:spTree>
    <p:extLst>
      <p:ext uri="{BB962C8B-B14F-4D97-AF65-F5344CB8AC3E}">
        <p14:creationId xmlns:p14="http://schemas.microsoft.com/office/powerpoint/2010/main" val="450600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765175"/>
            <a:ext cx="8964613" cy="5616575"/>
          </a:xfrm>
        </p:spPr>
        <p:txBody>
          <a:bodyPr>
            <a:noAutofit/>
          </a:bodyPr>
          <a:lstStyle/>
          <a:p>
            <a:r>
              <a:rPr lang="tr-TR" sz="2800" b="1" dirty="0">
                <a:latin typeface="Arial"/>
              </a:rPr>
              <a:t>Güzel bir hikaye… </a:t>
            </a:r>
            <a:r>
              <a:rPr lang="tr-TR" sz="2800" dirty="0">
                <a:latin typeface="Arial"/>
              </a:rPr>
              <a:t/>
            </a:r>
            <a:br>
              <a:rPr lang="tr-TR" sz="2800" dirty="0">
                <a:latin typeface="Arial"/>
              </a:rPr>
            </a:br>
            <a:r>
              <a:rPr lang="tr-TR" sz="2800" dirty="0">
                <a:latin typeface="Arial"/>
              </a:rPr>
              <a:t>-Bu dünyada en çok kimi seversiniz? diye sorarlar bilgeye.</a:t>
            </a:r>
            <a:br>
              <a:rPr lang="tr-TR" sz="2800" dirty="0">
                <a:latin typeface="Arial"/>
              </a:rPr>
            </a:br>
            <a:r>
              <a:rPr lang="tr-TR" sz="2800" dirty="0">
                <a:latin typeface="Arial"/>
              </a:rPr>
              <a:t>-Terzimi diye cevap verir.</a:t>
            </a:r>
            <a:br>
              <a:rPr lang="tr-TR" sz="2800" dirty="0">
                <a:latin typeface="Arial"/>
              </a:rPr>
            </a:br>
            <a:r>
              <a:rPr lang="tr-TR" sz="2800" dirty="0">
                <a:latin typeface="Arial"/>
              </a:rPr>
              <a:t>–Neden? denince</a:t>
            </a:r>
            <a:br>
              <a:rPr lang="tr-TR" sz="2800" dirty="0">
                <a:latin typeface="Arial"/>
              </a:rPr>
            </a:br>
            <a:r>
              <a:rPr lang="tr-TR" sz="2800" dirty="0">
                <a:latin typeface="Arial"/>
              </a:rPr>
              <a:t>Yanıtı;</a:t>
            </a:r>
            <a:br>
              <a:rPr lang="tr-TR" sz="2800" dirty="0">
                <a:latin typeface="Arial"/>
              </a:rPr>
            </a:br>
            <a:r>
              <a:rPr lang="tr-TR" sz="2800" dirty="0">
                <a:latin typeface="Arial"/>
              </a:rPr>
              <a:t>-Her gittiğimde ölçümü yeniden alır ve beni öyle değerlendirir. Diğerleri ise ilk kez gördüklerinde bir kez karar verirler ve beni her zaman öyle değerlendirirler şeklinde olur</a:t>
            </a:r>
            <a:r>
              <a:rPr lang="tr-TR" sz="2800" i="1" dirty="0">
                <a:latin typeface="Arial"/>
              </a:rPr>
              <a:t>.</a:t>
            </a:r>
            <a:endParaRPr lang="tr-TR" sz="2800" dirty="0"/>
          </a:p>
        </p:txBody>
      </p:sp>
    </p:spTree>
    <p:extLst>
      <p:ext uri="{BB962C8B-B14F-4D97-AF65-F5344CB8AC3E}">
        <p14:creationId xmlns:p14="http://schemas.microsoft.com/office/powerpoint/2010/main" val="37831622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404813"/>
            <a:ext cx="9144000" cy="6048375"/>
          </a:xfrm>
        </p:spPr>
        <p:txBody>
          <a:bodyPr>
            <a:noAutofit/>
          </a:bodyPr>
          <a:lstStyle/>
          <a:p>
            <a:r>
              <a:rPr lang="tr-TR" sz="2400" dirty="0">
                <a:latin typeface="Arial"/>
              </a:rPr>
              <a:t> </a:t>
            </a:r>
            <a:r>
              <a:rPr lang="tr-TR" sz="2400" b="1" dirty="0">
                <a:latin typeface="Arial"/>
              </a:rPr>
              <a:t>Bir olay….</a:t>
            </a:r>
            <a:r>
              <a:rPr lang="tr-TR" sz="2400" dirty="0">
                <a:latin typeface="Arial"/>
              </a:rPr>
              <a:t/>
            </a:r>
            <a:br>
              <a:rPr lang="tr-TR" sz="2400" dirty="0">
                <a:latin typeface="Arial"/>
              </a:rPr>
            </a:br>
            <a:r>
              <a:rPr lang="tr-TR" sz="2400" dirty="0">
                <a:latin typeface="Arial"/>
              </a:rPr>
              <a:t>Bir profesör öğrencilerinden, bir karıncanın çevresindeki hayvanları nasıl ayırabileceğini karınca gibi düşünmelerini istemiştir. İşte sonuç: Karınca hayvanlar âlemini iki sınıfa ayırır:</a:t>
            </a:r>
            <a:br>
              <a:rPr lang="tr-TR" sz="2400" dirty="0">
                <a:latin typeface="Arial"/>
              </a:rPr>
            </a:br>
            <a:r>
              <a:rPr lang="tr-TR" sz="2400" dirty="0">
                <a:latin typeface="Arial"/>
              </a:rPr>
              <a:t>1-Aslan, kaplan ve çıngıraklı yılan gibi şefkatli ve iyi huylu hayvanlar.</a:t>
            </a:r>
            <a:br>
              <a:rPr lang="tr-TR" sz="2400" dirty="0">
                <a:latin typeface="Arial"/>
              </a:rPr>
            </a:br>
            <a:r>
              <a:rPr lang="tr-TR" sz="2400" dirty="0">
                <a:latin typeface="Arial"/>
              </a:rPr>
              <a:t>2-Piliçler, ördekler ve kazlar gibi yırtıcı hayvanlar.</a:t>
            </a:r>
            <a:br>
              <a:rPr lang="tr-TR" sz="2400" dirty="0">
                <a:latin typeface="Arial"/>
              </a:rPr>
            </a:br>
            <a:r>
              <a:rPr lang="tr-TR" sz="2400" dirty="0">
                <a:latin typeface="Arial"/>
              </a:rPr>
              <a:t>          </a:t>
            </a:r>
            <a:r>
              <a:rPr lang="tr-TR" sz="2400" b="1" dirty="0">
                <a:latin typeface="Arial"/>
              </a:rPr>
              <a:t>SONUÇ</a:t>
            </a:r>
            <a:r>
              <a:rPr lang="tr-TR" sz="2400" dirty="0" smtClean="0">
                <a:latin typeface="Arial"/>
              </a:rPr>
              <a:t>: “Her </a:t>
            </a:r>
            <a:r>
              <a:rPr lang="tr-TR" sz="2400" dirty="0">
                <a:latin typeface="Arial"/>
              </a:rPr>
              <a:t>şey sizin görüşünüze bağlıdır.” Kendi bakış açımız sadece bize göre doğrudur. </a:t>
            </a:r>
            <a:endParaRPr lang="tr-TR" sz="2400" dirty="0"/>
          </a:p>
        </p:txBody>
      </p:sp>
    </p:spTree>
    <p:extLst>
      <p:ext uri="{BB962C8B-B14F-4D97-AF65-F5344CB8AC3E}">
        <p14:creationId xmlns:p14="http://schemas.microsoft.com/office/powerpoint/2010/main" val="2271339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Zihnin At Gözlüğü</a:t>
            </a:r>
            <a:endParaRPr lang="tr-TR" dirty="0"/>
          </a:p>
        </p:txBody>
      </p:sp>
      <p:sp>
        <p:nvSpPr>
          <p:cNvPr id="3" name="İçerik Yer Tutucusu 2"/>
          <p:cNvSpPr>
            <a:spLocks noGrp="1"/>
          </p:cNvSpPr>
          <p:nvPr>
            <p:ph sz="quarter" idx="1"/>
          </p:nvPr>
        </p:nvSpPr>
        <p:spPr/>
        <p:txBody>
          <a:bodyPr/>
          <a:lstStyle/>
          <a:p>
            <a:endParaRPr lang="tr-TR" dirty="0"/>
          </a:p>
        </p:txBody>
      </p:sp>
      <p:pic>
        <p:nvPicPr>
          <p:cNvPr id="1026" name="Picture 2" descr="C:\Users\22618647118\Downloads\at gözlüğü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412776"/>
            <a:ext cx="7200800" cy="544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70063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188641"/>
            <a:ext cx="9144000" cy="6193110"/>
          </a:xfrm>
        </p:spPr>
        <p:txBody>
          <a:bodyPr>
            <a:normAutofit fontScale="85000" lnSpcReduction="20000"/>
          </a:bodyPr>
          <a:lstStyle/>
          <a:p>
            <a:r>
              <a:rPr lang="tr-TR" dirty="0"/>
              <a:t/>
            </a:r>
            <a:br>
              <a:rPr lang="tr-TR" dirty="0"/>
            </a:br>
            <a:r>
              <a:rPr lang="tr-TR" sz="3000" dirty="0"/>
              <a:t>Taksi </a:t>
            </a:r>
            <a:r>
              <a:rPr lang="tr-TR" sz="3000" dirty="0" smtClean="0"/>
              <a:t>şoförü </a:t>
            </a:r>
            <a:r>
              <a:rPr lang="tr-TR" sz="3000" dirty="0"/>
              <a:t>kırmızı ışıkta </a:t>
            </a:r>
            <a:r>
              <a:rPr lang="tr-TR" sz="3000" dirty="0" smtClean="0"/>
              <a:t>duruyor. Bacağı sakat, sefalet </a:t>
            </a:r>
            <a:r>
              <a:rPr lang="tr-TR" sz="3000" dirty="0"/>
              <a:t>içinde biri arabanın yanına yaklaşıp para </a:t>
            </a:r>
            <a:r>
              <a:rPr lang="tr-TR" sz="3000" dirty="0" smtClean="0"/>
              <a:t>istiyor. Fakat şoför </a:t>
            </a:r>
            <a:r>
              <a:rPr lang="tr-TR" sz="3000" dirty="0"/>
              <a:t>oralı olmayınca arkadaki yolcu cebinden çıkarıp bir miktar parayı o adama veriyor.</a:t>
            </a:r>
            <a:br>
              <a:rPr lang="tr-TR" sz="3000" dirty="0"/>
            </a:br>
            <a:r>
              <a:rPr lang="tr-TR" sz="3000" dirty="0"/>
              <a:t/>
            </a:r>
            <a:br>
              <a:rPr lang="tr-TR" sz="3000" dirty="0"/>
            </a:br>
            <a:r>
              <a:rPr lang="tr-TR" sz="3000" dirty="0"/>
              <a:t>Takside ki müşteri </a:t>
            </a:r>
            <a:r>
              <a:rPr lang="tr-TR" sz="3000" dirty="0" smtClean="0"/>
              <a:t>şoföre </a:t>
            </a:r>
            <a:r>
              <a:rPr lang="tr-TR" sz="3000" dirty="0"/>
              <a:t>bir an kızıp ''adamın halini görmüyor musun , günde </a:t>
            </a:r>
            <a:r>
              <a:rPr lang="tr-TR" sz="3000" dirty="0" smtClean="0"/>
              <a:t>kim bilir </a:t>
            </a:r>
            <a:r>
              <a:rPr lang="tr-TR" sz="3000" dirty="0"/>
              <a:t>ne kadar para kazanıyorsun , biraz ona versen ne olur yani ,sen o durumda olmak nasıldır </a:t>
            </a:r>
            <a:r>
              <a:rPr lang="tr-TR" sz="3000" dirty="0" smtClean="0"/>
              <a:t>bilir misin </a:t>
            </a:r>
            <a:r>
              <a:rPr lang="tr-TR" sz="3000" dirty="0"/>
              <a:t>ki'' </a:t>
            </a:r>
            <a:r>
              <a:rPr lang="tr-TR" sz="3000" dirty="0" smtClean="0"/>
              <a:t>diyor. Taksici </a:t>
            </a:r>
            <a:r>
              <a:rPr lang="tr-TR" sz="3000" dirty="0"/>
              <a:t>tekrar sesini çıkarmıyor.</a:t>
            </a:r>
            <a:br>
              <a:rPr lang="tr-TR" sz="3000" dirty="0"/>
            </a:br>
            <a:r>
              <a:rPr lang="tr-TR" sz="3000" dirty="0"/>
              <a:t/>
            </a:r>
            <a:br>
              <a:rPr lang="tr-TR" sz="3000" dirty="0"/>
            </a:br>
            <a:r>
              <a:rPr lang="tr-TR" sz="3000" dirty="0"/>
              <a:t>Müşteri ineceği yere geldiğinde parayı </a:t>
            </a:r>
            <a:r>
              <a:rPr lang="tr-TR" sz="3000" dirty="0" smtClean="0"/>
              <a:t>uzatıyor. Taksici </a:t>
            </a:r>
            <a:r>
              <a:rPr lang="tr-TR" sz="3000" dirty="0"/>
              <a:t>bozuk </a:t>
            </a:r>
            <a:r>
              <a:rPr lang="tr-TR" sz="3000" dirty="0" smtClean="0"/>
              <a:t>yok mu </a:t>
            </a:r>
            <a:r>
              <a:rPr lang="tr-TR" sz="3000" dirty="0"/>
              <a:t>? diye sorunca müşteri git marketten boz şeklinde cevap veriyor.</a:t>
            </a:r>
            <a:br>
              <a:rPr lang="tr-TR" sz="3000" dirty="0"/>
            </a:br>
            <a:r>
              <a:rPr lang="tr-TR" sz="3000" dirty="0"/>
              <a:t/>
            </a:r>
            <a:br>
              <a:rPr lang="tr-TR" sz="3000" dirty="0"/>
            </a:br>
            <a:r>
              <a:rPr lang="tr-TR" sz="3000" dirty="0"/>
              <a:t>Bir ayağı sakat olan taksici hiç sesini çıkarmadan ayağının altındaki bastonu alıp parayı bozmak için taksiden inerken arkadaki yolcu gözlerine inanamıyor....</a:t>
            </a:r>
          </a:p>
        </p:txBody>
      </p:sp>
    </p:spTree>
    <p:extLst>
      <p:ext uri="{BB962C8B-B14F-4D97-AF65-F5344CB8AC3E}">
        <p14:creationId xmlns:p14="http://schemas.microsoft.com/office/powerpoint/2010/main" val="10512882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0"/>
            <a:ext cx="8675688" cy="6858000"/>
          </a:xfrm>
        </p:spPr>
        <p:txBody>
          <a:bodyPr>
            <a:normAutofit/>
          </a:bodyPr>
          <a:lstStyle/>
          <a:p>
            <a:r>
              <a:rPr lang="tr-TR" dirty="0"/>
              <a:t>Hacı Ömer Sabancı'nın başından geçen bir olay;</a:t>
            </a:r>
          </a:p>
          <a:p>
            <a:r>
              <a:rPr lang="tr-TR" dirty="0"/>
              <a:t>Sabahleyin bahçenin(Emirgan'daki Atlı Köşk'ün bahçesi)çimlerini </a:t>
            </a:r>
            <a:r>
              <a:rPr lang="tr-TR" dirty="0" smtClean="0"/>
              <a:t>kesecektim. Meret </a:t>
            </a:r>
            <a:r>
              <a:rPr lang="tr-TR" dirty="0"/>
              <a:t>makina </a:t>
            </a:r>
            <a:r>
              <a:rPr lang="tr-TR" dirty="0" smtClean="0"/>
              <a:t>bozukmuş. Yağ kaçırıyormuş. İnat ettim, çimleri </a:t>
            </a:r>
            <a:r>
              <a:rPr lang="tr-TR" dirty="0"/>
              <a:t>kestim ama o da üstümü başımı yağ </a:t>
            </a:r>
            <a:r>
              <a:rPr lang="tr-TR" dirty="0" smtClean="0"/>
              <a:t>yaptı. Yenisini alayım, diye </a:t>
            </a:r>
            <a:r>
              <a:rPr lang="tr-TR" dirty="0"/>
              <a:t>erkenden yola </a:t>
            </a:r>
            <a:r>
              <a:rPr lang="tr-TR" dirty="0" smtClean="0"/>
              <a:t>koyuldum. Bebek'te </a:t>
            </a:r>
            <a:r>
              <a:rPr lang="tr-TR" dirty="0"/>
              <a:t>tramvaya </a:t>
            </a:r>
            <a:r>
              <a:rPr lang="tr-TR" dirty="0" smtClean="0"/>
              <a:t>bindim. Elbiselerim yüzünden, biletçi </a:t>
            </a:r>
            <a:r>
              <a:rPr lang="tr-TR" dirty="0"/>
              <a:t>tarafından kaldırılıp sahanlıkta ayak üstü yolculuk etmeye mecbur edildim.</a:t>
            </a:r>
          </a:p>
          <a:p>
            <a:r>
              <a:rPr lang="tr-TR" dirty="0"/>
              <a:t>Karaköy'de </a:t>
            </a:r>
            <a:r>
              <a:rPr lang="tr-TR" dirty="0" smtClean="0"/>
              <a:t>indiğimde, param </a:t>
            </a:r>
            <a:r>
              <a:rPr lang="tr-TR" dirty="0"/>
              <a:t>olmadığını </a:t>
            </a:r>
            <a:r>
              <a:rPr lang="tr-TR" dirty="0" smtClean="0"/>
              <a:t>görünce, bankamdan </a:t>
            </a:r>
            <a:r>
              <a:rPr lang="tr-TR" dirty="0"/>
              <a:t>para almaya karar </a:t>
            </a:r>
            <a:r>
              <a:rPr lang="tr-TR" dirty="0" smtClean="0"/>
              <a:t>verdim. İçeriye girdim. Sağda </a:t>
            </a:r>
            <a:r>
              <a:rPr lang="tr-TR" dirty="0"/>
              <a:t>ileride bulunan müdür </a:t>
            </a:r>
            <a:r>
              <a:rPr lang="tr-TR" dirty="0" smtClean="0"/>
              <a:t>odasında, müdürüm </a:t>
            </a:r>
            <a:r>
              <a:rPr lang="tr-TR" dirty="0"/>
              <a:t>birkaç kişiyle </a:t>
            </a:r>
            <a:r>
              <a:rPr lang="tr-TR" dirty="0" smtClean="0"/>
              <a:t>görüşüyordu. Bu </a:t>
            </a:r>
            <a:r>
              <a:rPr lang="tr-TR" dirty="0"/>
              <a:t>arada müşteri koltuklarından birine oturmak </a:t>
            </a:r>
            <a:r>
              <a:rPr lang="tr-TR" dirty="0" smtClean="0"/>
              <a:t>istediğimde, bir </a:t>
            </a:r>
            <a:r>
              <a:rPr lang="tr-TR" dirty="0"/>
              <a:t>hanım memurum kaşlarını çatıp beni haşladı.</a:t>
            </a:r>
          </a:p>
          <a:p>
            <a:r>
              <a:rPr lang="tr-TR" dirty="0"/>
              <a:t>-Lütfen o pis </a:t>
            </a:r>
            <a:r>
              <a:rPr lang="tr-TR" dirty="0" smtClean="0"/>
              <a:t>üstünüzle, oraya oturmayınız. Dilencilik yapacaksanız, dışarıda </a:t>
            </a:r>
            <a:r>
              <a:rPr lang="tr-TR" dirty="0"/>
              <a:t>caddede yapınız.</a:t>
            </a:r>
          </a:p>
          <a:p>
            <a:endParaRPr lang="tr-TR" dirty="0"/>
          </a:p>
        </p:txBody>
      </p:sp>
    </p:spTree>
    <p:extLst>
      <p:ext uri="{BB962C8B-B14F-4D97-AF65-F5344CB8AC3E}">
        <p14:creationId xmlns:p14="http://schemas.microsoft.com/office/powerpoint/2010/main" val="21685641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4294967295"/>
          </p:nvPr>
        </p:nvSpPr>
        <p:spPr>
          <a:xfrm>
            <a:off x="107504" y="332656"/>
            <a:ext cx="9036496" cy="6264696"/>
          </a:xfrm>
        </p:spPr>
        <p:txBody>
          <a:bodyPr>
            <a:normAutofit fontScale="92500"/>
          </a:bodyPr>
          <a:lstStyle/>
          <a:p>
            <a:pPr lvl="0">
              <a:buClr>
                <a:srgbClr val="D34817"/>
              </a:buClr>
            </a:pPr>
            <a:r>
              <a:rPr lang="tr-TR" sz="2800" dirty="0">
                <a:solidFill>
                  <a:prstClr val="black"/>
                </a:solidFill>
              </a:rPr>
              <a:t>Elleriyle de işaret yaparak, "Derhâl çıkınız!" diyerek beni kovdu. Yani kendi bankamdan kovuldum. Hole çıkmış, arada bir müdür odasına bakıyor, boşalmasını bekliyordum.</a:t>
            </a:r>
          </a:p>
          <a:p>
            <a:pPr lvl="0">
              <a:buClr>
                <a:srgbClr val="D34817"/>
              </a:buClr>
            </a:pPr>
            <a:r>
              <a:rPr lang="tr-TR" sz="2800" dirty="0">
                <a:solidFill>
                  <a:prstClr val="black"/>
                </a:solidFill>
              </a:rPr>
              <a:t>Bu arada müdürüm beni tanımış, koşarak odasından çıkıp ellerime sarılmış öpmeye çalışıyordu. Koluma girip, koltuğuna oturttu.</a:t>
            </a:r>
          </a:p>
          <a:p>
            <a:pPr lvl="0">
              <a:buClr>
                <a:srgbClr val="D34817"/>
              </a:buClr>
            </a:pPr>
            <a:r>
              <a:rPr lang="tr-TR" sz="2800" dirty="0">
                <a:solidFill>
                  <a:prstClr val="black"/>
                </a:solidFill>
              </a:rPr>
              <a:t>Kahvemi içerken bir ara yan gözle beni kovan memureye baktım. Kim olduğumu o da öğrenmiş, sırtını bana dönerek üzüntüsünden ağlıyor ve mendili ile gözlerini siliyordu. Âdeta yıkılmıştı. Müdürüme onunla ilgili hiçbir şey söylemedim. Yalnız bankadan çıkarken, yanına varıp eğilerek kulağına yavaşça fısıldadım:</a:t>
            </a:r>
          </a:p>
          <a:p>
            <a:pPr lvl="0">
              <a:buClr>
                <a:srgbClr val="D34817"/>
              </a:buClr>
            </a:pPr>
            <a:r>
              <a:rPr lang="tr-TR" sz="2800" dirty="0">
                <a:solidFill>
                  <a:prstClr val="black"/>
                </a:solidFill>
              </a:rPr>
              <a:t>-Üzülme kızım. Seni cezalandıracak değilim. Ama kimin ne olduğunu bilmeden böyle hareket etmek doğru olmaz.</a:t>
            </a:r>
          </a:p>
          <a:p>
            <a:endParaRPr lang="tr-TR" dirty="0"/>
          </a:p>
        </p:txBody>
      </p:sp>
    </p:spTree>
    <p:extLst>
      <p:ext uri="{BB962C8B-B14F-4D97-AF65-F5344CB8AC3E}">
        <p14:creationId xmlns:p14="http://schemas.microsoft.com/office/powerpoint/2010/main" val="37518262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260350"/>
            <a:ext cx="8820150" cy="6408738"/>
          </a:xfrm>
        </p:spPr>
        <p:txBody>
          <a:bodyPr>
            <a:normAutofit fontScale="32500" lnSpcReduction="20000"/>
          </a:bodyPr>
          <a:lstStyle/>
          <a:p>
            <a:pPr>
              <a:lnSpc>
                <a:spcPct val="115000"/>
              </a:lnSpc>
              <a:spcAft>
                <a:spcPts val="0"/>
              </a:spcAft>
            </a:pPr>
            <a:r>
              <a:rPr lang="tr-TR" sz="5600" dirty="0">
                <a:latin typeface="+mj-lt"/>
                <a:ea typeface="Times New Roman"/>
                <a:cs typeface="Times New Roman"/>
              </a:rPr>
              <a:t>Genç adam evinin alt katında marangozluk yapıyordu. Kapı ve pencere konusunda uzmandı. Fakat plâstik pencereler yaygınlaşınca ahşap olanlara rağbet azaldı. </a:t>
            </a:r>
            <a:br>
              <a:rPr lang="tr-TR" sz="5600" dirty="0">
                <a:latin typeface="+mj-lt"/>
                <a:ea typeface="Times New Roman"/>
                <a:cs typeface="Times New Roman"/>
              </a:rPr>
            </a:br>
            <a:r>
              <a:rPr lang="tr-TR" sz="5600" dirty="0">
                <a:latin typeface="+mj-lt"/>
                <a:ea typeface="Times New Roman"/>
                <a:cs typeface="Times New Roman"/>
              </a:rPr>
              <a:t/>
            </a:r>
            <a:br>
              <a:rPr lang="tr-TR" sz="5600" dirty="0">
                <a:latin typeface="+mj-lt"/>
                <a:ea typeface="Times New Roman"/>
                <a:cs typeface="Times New Roman"/>
              </a:rPr>
            </a:br>
            <a:r>
              <a:rPr lang="tr-TR" sz="5600" dirty="0">
                <a:latin typeface="+mj-lt"/>
                <a:ea typeface="Times New Roman"/>
                <a:cs typeface="Times New Roman"/>
              </a:rPr>
              <a:t>Bu yüzden işler iyi gitmiyordu. Üstelik de çocukları büyümüş biri hariç okula başlamıştı. Masrafları artınca yanındaki kalfasına yol verdi. İşe biraz daha erken koyulur yardımcıya ayırdığı parayı çocukların harçlığına katardı.</a:t>
            </a:r>
            <a:br>
              <a:rPr lang="tr-TR" sz="5600" dirty="0">
                <a:latin typeface="+mj-lt"/>
                <a:ea typeface="Times New Roman"/>
                <a:cs typeface="Times New Roman"/>
              </a:rPr>
            </a:br>
            <a:r>
              <a:rPr lang="tr-TR" sz="5600" dirty="0">
                <a:latin typeface="+mj-lt"/>
                <a:ea typeface="Times New Roman"/>
                <a:cs typeface="Times New Roman"/>
              </a:rPr>
              <a:t/>
            </a:r>
            <a:br>
              <a:rPr lang="tr-TR" sz="5600" dirty="0">
                <a:latin typeface="+mj-lt"/>
                <a:ea typeface="Times New Roman"/>
                <a:cs typeface="Times New Roman"/>
              </a:rPr>
            </a:br>
            <a:r>
              <a:rPr lang="tr-TR" sz="5600" dirty="0">
                <a:latin typeface="+mj-lt"/>
                <a:ea typeface="Times New Roman"/>
                <a:cs typeface="Times New Roman"/>
              </a:rPr>
              <a:t>Adam bir gün çalışırken elektrik kesildi. Ve uzun süre beklediği halde gelmedi. Aksi gibi o akşam üzeri teslim etmesi gereken birkaç pencere vardı. Boş kalmayı sevmezdi. Planyayı yağladı talaşları süpürdü. Biraz dinlenmek için eve çıkarken sigortaya göz attı. Eğer yanılmıyorsa bu iş normal değildi. Biri gelip sigortayı kapatmış olmalıydı.</a:t>
            </a:r>
            <a:br>
              <a:rPr lang="tr-TR" sz="5600" dirty="0">
                <a:latin typeface="+mj-lt"/>
                <a:ea typeface="Times New Roman"/>
                <a:cs typeface="Times New Roman"/>
              </a:rPr>
            </a:br>
            <a:r>
              <a:rPr lang="tr-TR" sz="5600" dirty="0">
                <a:latin typeface="+mj-lt"/>
                <a:ea typeface="Times New Roman"/>
                <a:cs typeface="Times New Roman"/>
              </a:rPr>
              <a:t/>
            </a:r>
            <a:br>
              <a:rPr lang="tr-TR" sz="5600" dirty="0">
                <a:latin typeface="+mj-lt"/>
                <a:ea typeface="Times New Roman"/>
                <a:cs typeface="Times New Roman"/>
              </a:rPr>
            </a:br>
            <a:r>
              <a:rPr lang="tr-TR" sz="5600" dirty="0">
                <a:latin typeface="+mj-lt"/>
                <a:ea typeface="Times New Roman"/>
                <a:cs typeface="Times New Roman"/>
              </a:rPr>
              <a:t>Şalteri kaldırınca atölye aydınlandı. Tahminleri doğru çıkmıştı ama bu işe bir anlam veremiyordu. Şaka dese böyle bir şaka yapılmazdı. Kendisini kıskanacak bir düşmanı da yoktu.</a:t>
            </a:r>
            <a:br>
              <a:rPr lang="tr-TR" sz="5600" dirty="0">
                <a:latin typeface="+mj-lt"/>
                <a:ea typeface="Times New Roman"/>
                <a:cs typeface="Times New Roman"/>
              </a:rPr>
            </a:br>
            <a:r>
              <a:rPr lang="tr-TR" sz="5600" dirty="0">
                <a:latin typeface="+mj-lt"/>
                <a:ea typeface="Times New Roman"/>
                <a:cs typeface="Times New Roman"/>
              </a:rPr>
              <a:t/>
            </a:r>
            <a:br>
              <a:rPr lang="tr-TR" sz="5600" dirty="0">
                <a:latin typeface="+mj-lt"/>
                <a:ea typeface="Times New Roman"/>
                <a:cs typeface="Times New Roman"/>
              </a:rPr>
            </a:br>
            <a:r>
              <a:rPr lang="tr-TR" sz="5600" dirty="0">
                <a:latin typeface="+mj-lt"/>
                <a:ea typeface="Times New Roman"/>
                <a:cs typeface="Times New Roman"/>
              </a:rPr>
              <a:t>İşe koyulduğunda yine aynı şey oldu. Ama bu sefer suçluyu görmüştü. Oğlu evden atölyeye bağlanan merdiveni sessizce inmiş ve sigortayı kapattığı sırada babasını karşısında bulmuştu.</a:t>
            </a:r>
            <a:br>
              <a:rPr lang="tr-TR" sz="5600" dirty="0">
                <a:latin typeface="+mj-lt"/>
                <a:ea typeface="Times New Roman"/>
                <a:cs typeface="Times New Roman"/>
              </a:rPr>
            </a:br>
            <a:r>
              <a:rPr lang="tr-TR" sz="5600" dirty="0">
                <a:latin typeface="+mj-lt"/>
                <a:ea typeface="Times New Roman"/>
                <a:cs typeface="Times New Roman"/>
              </a:rPr>
              <a:t/>
            </a:r>
            <a:br>
              <a:rPr lang="tr-TR" sz="5600" dirty="0">
                <a:latin typeface="+mj-lt"/>
                <a:ea typeface="Times New Roman"/>
                <a:cs typeface="Times New Roman"/>
              </a:rPr>
            </a:br>
            <a:r>
              <a:rPr lang="tr-TR" dirty="0">
                <a:latin typeface="Times New Roman"/>
                <a:ea typeface="Times New Roman"/>
                <a:cs typeface="Times New Roman"/>
              </a:rPr>
              <a:t> </a:t>
            </a:r>
            <a:endParaRPr lang="tr-TR" sz="1600" dirty="0">
              <a:latin typeface="Calibri"/>
              <a:ea typeface="Calibri"/>
              <a:cs typeface="Times New Roman"/>
            </a:endParaRPr>
          </a:p>
          <a:p>
            <a:pPr>
              <a:lnSpc>
                <a:spcPct val="115000"/>
              </a:lnSpc>
              <a:spcAft>
                <a:spcPts val="1000"/>
              </a:spcAft>
            </a:pPr>
            <a:r>
              <a:rPr lang="tr-TR" sz="1600" dirty="0">
                <a:solidFill>
                  <a:srgbClr val="000000"/>
                </a:solidFill>
                <a:latin typeface="Calibri"/>
                <a:ea typeface="Calibri"/>
                <a:cs typeface="Times New Roman"/>
              </a:rPr>
              <a:t> </a:t>
            </a:r>
            <a:endParaRPr lang="tr-TR" sz="1600" dirty="0">
              <a:latin typeface="Calibri"/>
              <a:ea typeface="Calibri"/>
              <a:cs typeface="Times New Roman"/>
            </a:endParaRPr>
          </a:p>
          <a:p>
            <a:endParaRPr lang="tr-TR" dirty="0"/>
          </a:p>
        </p:txBody>
      </p:sp>
    </p:spTree>
    <p:extLst>
      <p:ext uri="{BB962C8B-B14F-4D97-AF65-F5344CB8AC3E}">
        <p14:creationId xmlns:p14="http://schemas.microsoft.com/office/powerpoint/2010/main" val="37361873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4294967295"/>
          </p:nvPr>
        </p:nvSpPr>
        <p:spPr>
          <a:xfrm>
            <a:off x="179512" y="188640"/>
            <a:ext cx="8964488" cy="6336704"/>
          </a:xfrm>
        </p:spPr>
        <p:txBody>
          <a:bodyPr>
            <a:normAutofit lnSpcReduction="10000"/>
          </a:bodyPr>
          <a:lstStyle/>
          <a:p>
            <a:pPr lvl="0">
              <a:lnSpc>
                <a:spcPct val="115000"/>
              </a:lnSpc>
              <a:buClr>
                <a:srgbClr val="D34817"/>
              </a:buClr>
            </a:pPr>
            <a:r>
              <a:rPr lang="tr-TR" sz="1800" dirty="0">
                <a:solidFill>
                  <a:prstClr val="black"/>
                </a:solidFill>
                <a:latin typeface="Franklin Gothic Book"/>
                <a:ea typeface="Times New Roman"/>
                <a:cs typeface="Times New Roman"/>
              </a:rPr>
              <a:t>Adam on yaşına gelmiş bir çocuğun böyle bir haylazlığını affedemezdi. Bütün günü onun yüzünden mahvolmuştu. Bir kere yapmış olsa ses çıkartmazdı. Ama tekrarlaması hangi yönden bakılırsa bakılsın büyük hataydı. Saçlarından yakalayıp sıkı bir tokat attı. Her şey onun iyiliği içindi. Belki vurduğu tokat serseri olmasını engellerdi.</a:t>
            </a:r>
            <a:br>
              <a:rPr lang="tr-TR" sz="1800" dirty="0">
                <a:solidFill>
                  <a:prstClr val="black"/>
                </a:solidFill>
                <a:latin typeface="Franklin Gothic Book"/>
                <a:ea typeface="Times New Roman"/>
                <a:cs typeface="Times New Roman"/>
              </a:rPr>
            </a:br>
            <a:r>
              <a:rPr lang="tr-TR" sz="1800" dirty="0">
                <a:solidFill>
                  <a:prstClr val="black"/>
                </a:solidFill>
                <a:latin typeface="Franklin Gothic Book"/>
                <a:ea typeface="Times New Roman"/>
                <a:cs typeface="Times New Roman"/>
              </a:rPr>
              <a:t/>
            </a:r>
            <a:br>
              <a:rPr lang="tr-TR" sz="1800" dirty="0">
                <a:solidFill>
                  <a:prstClr val="black"/>
                </a:solidFill>
                <a:latin typeface="Franklin Gothic Book"/>
                <a:ea typeface="Times New Roman"/>
                <a:cs typeface="Times New Roman"/>
              </a:rPr>
            </a:br>
            <a:r>
              <a:rPr lang="tr-TR" sz="1800" dirty="0">
                <a:solidFill>
                  <a:prstClr val="black"/>
                </a:solidFill>
                <a:latin typeface="Franklin Gothic Book"/>
                <a:ea typeface="Times New Roman"/>
                <a:cs typeface="Times New Roman"/>
              </a:rPr>
              <a:t>Adam oğlunun gözyaşlarını görmezden geldi ve eve çıktıktan sonra eşine dert yanarak:</a:t>
            </a:r>
            <a:br>
              <a:rPr lang="tr-TR" sz="1800" dirty="0">
                <a:solidFill>
                  <a:prstClr val="black"/>
                </a:solidFill>
                <a:latin typeface="Franklin Gothic Book"/>
                <a:ea typeface="Times New Roman"/>
                <a:cs typeface="Times New Roman"/>
              </a:rPr>
            </a:br>
            <a:r>
              <a:rPr lang="tr-TR" sz="1800" dirty="0">
                <a:solidFill>
                  <a:prstClr val="black"/>
                </a:solidFill>
                <a:latin typeface="Franklin Gothic Book"/>
                <a:ea typeface="Times New Roman"/>
                <a:cs typeface="Times New Roman"/>
              </a:rPr>
              <a:t/>
            </a:r>
            <a:br>
              <a:rPr lang="tr-TR" sz="1800" dirty="0">
                <a:solidFill>
                  <a:prstClr val="black"/>
                </a:solidFill>
                <a:latin typeface="Franklin Gothic Book"/>
                <a:ea typeface="Times New Roman"/>
                <a:cs typeface="Times New Roman"/>
              </a:rPr>
            </a:br>
            <a:r>
              <a:rPr lang="tr-TR" sz="1800" dirty="0">
                <a:solidFill>
                  <a:prstClr val="black"/>
                </a:solidFill>
                <a:latin typeface="Franklin Gothic Book"/>
                <a:ea typeface="Times New Roman"/>
                <a:cs typeface="Times New Roman"/>
              </a:rPr>
              <a:t>- Bu çocuğun okulda kimlerle düşüp kalktığını bilmemiz lazım!.. dedi. Eğer serbest bırakırsak başımıza büyük dertler açacak!..</a:t>
            </a:r>
            <a:br>
              <a:rPr lang="tr-TR" sz="1800" dirty="0">
                <a:solidFill>
                  <a:prstClr val="black"/>
                </a:solidFill>
                <a:latin typeface="Franklin Gothic Book"/>
                <a:ea typeface="Times New Roman"/>
                <a:cs typeface="Times New Roman"/>
              </a:rPr>
            </a:br>
            <a:r>
              <a:rPr lang="tr-TR" sz="1800" dirty="0">
                <a:solidFill>
                  <a:prstClr val="black"/>
                </a:solidFill>
                <a:latin typeface="Franklin Gothic Book"/>
                <a:ea typeface="Times New Roman"/>
                <a:cs typeface="Times New Roman"/>
              </a:rPr>
              <a:t/>
            </a:r>
            <a:br>
              <a:rPr lang="tr-TR" sz="1800" dirty="0">
                <a:solidFill>
                  <a:prstClr val="black"/>
                </a:solidFill>
                <a:latin typeface="Franklin Gothic Book"/>
                <a:ea typeface="Times New Roman"/>
                <a:cs typeface="Times New Roman"/>
              </a:rPr>
            </a:br>
            <a:r>
              <a:rPr lang="tr-TR" sz="1800" dirty="0">
                <a:solidFill>
                  <a:prstClr val="black"/>
                </a:solidFill>
                <a:latin typeface="Franklin Gothic Book"/>
                <a:ea typeface="Times New Roman"/>
                <a:cs typeface="Times New Roman"/>
              </a:rPr>
              <a:t>Adam bir süre düşündü. Sonunda da en kolay yolu buldu. Oğlunun hiç aksatmadan tuttuğu günlüğünde arkadaşlarına ait ip ucu olmalıydı. Eşi istemese de ona kulak asmadı ve çocuğunun günlüğünü okumaya başladı.</a:t>
            </a:r>
            <a:br>
              <a:rPr lang="tr-TR" sz="1800" dirty="0">
                <a:solidFill>
                  <a:prstClr val="black"/>
                </a:solidFill>
                <a:latin typeface="Franklin Gothic Book"/>
                <a:ea typeface="Times New Roman"/>
                <a:cs typeface="Times New Roman"/>
              </a:rPr>
            </a:br>
            <a:r>
              <a:rPr lang="tr-TR" sz="1800" dirty="0">
                <a:solidFill>
                  <a:prstClr val="black"/>
                </a:solidFill>
                <a:latin typeface="Franklin Gothic Book"/>
                <a:ea typeface="Times New Roman"/>
                <a:cs typeface="Times New Roman"/>
              </a:rPr>
              <a:t/>
            </a:r>
            <a:br>
              <a:rPr lang="tr-TR" sz="1800" dirty="0">
                <a:solidFill>
                  <a:prstClr val="black"/>
                </a:solidFill>
                <a:latin typeface="Franklin Gothic Book"/>
                <a:ea typeface="Times New Roman"/>
                <a:cs typeface="Times New Roman"/>
              </a:rPr>
            </a:br>
            <a:r>
              <a:rPr lang="tr-TR" sz="1800" dirty="0">
                <a:solidFill>
                  <a:prstClr val="black"/>
                </a:solidFill>
                <a:latin typeface="Franklin Gothic Book"/>
                <a:ea typeface="Times New Roman"/>
                <a:cs typeface="Times New Roman"/>
              </a:rPr>
              <a:t>Oğlu en son sayfada:</a:t>
            </a:r>
            <a:br>
              <a:rPr lang="tr-TR" sz="1800" dirty="0">
                <a:solidFill>
                  <a:prstClr val="black"/>
                </a:solidFill>
                <a:latin typeface="Franklin Gothic Book"/>
                <a:ea typeface="Times New Roman"/>
                <a:cs typeface="Times New Roman"/>
              </a:rPr>
            </a:br>
            <a:r>
              <a:rPr lang="tr-TR" sz="1800" dirty="0">
                <a:solidFill>
                  <a:prstClr val="black"/>
                </a:solidFill>
                <a:latin typeface="Franklin Gothic Book"/>
                <a:ea typeface="Times New Roman"/>
                <a:cs typeface="Times New Roman"/>
              </a:rPr>
              <a:t/>
            </a:r>
            <a:br>
              <a:rPr lang="tr-TR" sz="1800" dirty="0">
                <a:solidFill>
                  <a:prstClr val="black"/>
                </a:solidFill>
                <a:latin typeface="Franklin Gothic Book"/>
                <a:ea typeface="Times New Roman"/>
                <a:cs typeface="Times New Roman"/>
              </a:rPr>
            </a:br>
            <a:r>
              <a:rPr lang="tr-TR" sz="1800" dirty="0">
                <a:solidFill>
                  <a:prstClr val="black"/>
                </a:solidFill>
                <a:latin typeface="Franklin Gothic Book"/>
                <a:ea typeface="Times New Roman"/>
                <a:cs typeface="Times New Roman"/>
              </a:rPr>
              <a:t>"Bu gece kötü bir rüya gördüm!.." yazmıştı. "Atölyede çalışırken babamı elektrik çarpıyordu. Allah'ım onu koru!.. Ben elimden geleni yapacağım!.." </a:t>
            </a:r>
            <a:endParaRPr lang="tr-TR" sz="1800" dirty="0">
              <a:solidFill>
                <a:prstClr val="black"/>
              </a:solidFill>
              <a:latin typeface="Franklin Gothic Book"/>
              <a:ea typeface="Calibri"/>
              <a:cs typeface="Times New Roman"/>
            </a:endParaRPr>
          </a:p>
          <a:p>
            <a:endParaRPr lang="tr-TR" dirty="0"/>
          </a:p>
        </p:txBody>
      </p:sp>
    </p:spTree>
    <p:extLst>
      <p:ext uri="{BB962C8B-B14F-4D97-AF65-F5344CB8AC3E}">
        <p14:creationId xmlns:p14="http://schemas.microsoft.com/office/powerpoint/2010/main" val="3106187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a:p>
        </p:txBody>
      </p:sp>
      <p:pic>
        <p:nvPicPr>
          <p:cNvPr id="2050" name="Picture 2" descr="C:\Users\22618647118\Downloads\at gözlüğü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5549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836613"/>
            <a:ext cx="8964613" cy="5545137"/>
          </a:xfrm>
        </p:spPr>
        <p:txBody>
          <a:bodyPr>
            <a:normAutofit/>
          </a:bodyPr>
          <a:lstStyle/>
          <a:p>
            <a:pPr marL="0" lvl="0" indent="0">
              <a:buClr>
                <a:srgbClr val="DEDEE0"/>
              </a:buClr>
              <a:buNone/>
            </a:pPr>
            <a:r>
              <a:rPr lang="tr-TR" sz="2400" dirty="0" smtClean="0">
                <a:solidFill>
                  <a:prstClr val="white"/>
                </a:solidFill>
              </a:rPr>
              <a:t>Önyargılar </a:t>
            </a:r>
            <a:r>
              <a:rPr lang="tr-TR" sz="2400" dirty="0">
                <a:solidFill>
                  <a:prstClr val="white"/>
                </a:solidFill>
              </a:rPr>
              <a:t>yaşamın bir parçasıdır.</a:t>
            </a:r>
          </a:p>
          <a:p>
            <a:pPr>
              <a:lnSpc>
                <a:spcPct val="115000"/>
              </a:lnSpc>
              <a:spcAft>
                <a:spcPts val="1000"/>
              </a:spcAft>
            </a:pPr>
            <a:r>
              <a:rPr lang="tr-TR" sz="2400" dirty="0" smtClean="0">
                <a:latin typeface="Times New Roman"/>
                <a:ea typeface="Times New Roman"/>
                <a:cs typeface="Times New Roman"/>
              </a:rPr>
              <a:t> </a:t>
            </a:r>
            <a:r>
              <a:rPr lang="tr-TR" sz="2400" dirty="0">
                <a:latin typeface="Times New Roman"/>
                <a:ea typeface="Times New Roman"/>
                <a:cs typeface="Times New Roman"/>
              </a:rPr>
              <a:t>bir kişi ya da olaya ilişkin yeterli bir bilgi edinmeden, önceden, peşin bir karara varmış olma durumudur. Toplumun küçüklükten itibaren kulağımıza fısıldadığı her kelime ve sunduğu her resim, önyargımızın temel taşlarıdır. Önyargı, insanların düşüncesizliğine bir kılıftır. </a:t>
            </a:r>
            <a:endParaRPr lang="tr-TR" sz="2400" dirty="0" smtClean="0">
              <a:latin typeface="Times New Roman"/>
              <a:ea typeface="Times New Roman"/>
              <a:cs typeface="Times New Roman"/>
            </a:endParaRPr>
          </a:p>
          <a:p>
            <a:pPr>
              <a:lnSpc>
                <a:spcPct val="115000"/>
              </a:lnSpc>
              <a:spcAft>
                <a:spcPts val="1000"/>
              </a:spcAft>
            </a:pPr>
            <a:r>
              <a:rPr lang="tr-TR" sz="4800" dirty="0" smtClean="0">
                <a:latin typeface="Times New Roman"/>
                <a:ea typeface="Times New Roman"/>
                <a:cs typeface="Times New Roman"/>
              </a:rPr>
              <a:t>En </a:t>
            </a:r>
            <a:r>
              <a:rPr lang="tr-TR" sz="4800" dirty="0">
                <a:latin typeface="Times New Roman"/>
                <a:ea typeface="Times New Roman"/>
                <a:cs typeface="Times New Roman"/>
              </a:rPr>
              <a:t>adaletsiz yargı önyargıdır</a:t>
            </a:r>
            <a:r>
              <a:rPr lang="tr-TR" sz="4800" dirty="0" smtClean="0">
                <a:latin typeface="Times New Roman"/>
                <a:ea typeface="Times New Roman"/>
                <a:cs typeface="Times New Roman"/>
              </a:rPr>
              <a:t>.</a:t>
            </a:r>
            <a:endParaRPr lang="tr-TR" sz="4800" dirty="0">
              <a:latin typeface="Calibri"/>
              <a:ea typeface="Calibri"/>
              <a:cs typeface="Times New Roman"/>
            </a:endParaRPr>
          </a:p>
        </p:txBody>
      </p:sp>
    </p:spTree>
    <p:extLst>
      <p:ext uri="{BB962C8B-B14F-4D97-AF65-F5344CB8AC3E}">
        <p14:creationId xmlns:p14="http://schemas.microsoft.com/office/powerpoint/2010/main" val="1302797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333375"/>
            <a:ext cx="9036050" cy="6191250"/>
          </a:xfrm>
        </p:spPr>
        <p:txBody>
          <a:bodyPr>
            <a:normAutofit lnSpcReduction="10000"/>
          </a:bodyPr>
          <a:lstStyle/>
          <a:p>
            <a:pPr algn="ctr"/>
            <a:r>
              <a:rPr lang="tr-TR" sz="2800" b="1" dirty="0" smtClean="0">
                <a:solidFill>
                  <a:srgbClr val="FFC000"/>
                </a:solidFill>
              </a:rPr>
              <a:t>Önyargılar olumsuz tutumlar olarak değerlendirildiğinden, kendimizde var olduğuna inanmayız.</a:t>
            </a:r>
          </a:p>
          <a:p>
            <a:pPr marL="0" indent="0">
              <a:buNone/>
            </a:pPr>
            <a:r>
              <a:rPr lang="tr-TR" sz="2800" b="1" dirty="0" smtClean="0"/>
              <a:t>Önyargı ile ilgili olarak birçok tanım yapılmıştır.</a:t>
            </a:r>
          </a:p>
          <a:p>
            <a:pPr marL="0" indent="0">
              <a:buNone/>
            </a:pPr>
            <a:r>
              <a:rPr lang="tr-TR" sz="2800" dirty="0" smtClean="0"/>
              <a:t>-Önyargı, belirli bir durum hakkında önceden bir yargıya varmak anlamına gelmektedir.</a:t>
            </a:r>
          </a:p>
          <a:p>
            <a:pPr marL="0" indent="0">
              <a:buNone/>
            </a:pPr>
            <a:r>
              <a:rPr lang="tr-TR" sz="2800" dirty="0" smtClean="0"/>
              <a:t>-Önyargı, bir durum ya da kişinin aleyhine bazen de lehine önceden oluşturulmuş bir kanaat veya yanlılıktır. Önyargılar olumlu ya da olumsuz olabilir, ancak çoğunlukla bir gruba ya da üyelerine karşı negatif  tutumları  ifade eder.</a:t>
            </a:r>
          </a:p>
          <a:p>
            <a:pPr marL="0" indent="0">
              <a:buNone/>
            </a:pPr>
            <a:r>
              <a:rPr lang="tr-TR" sz="2800" dirty="0" smtClean="0"/>
              <a:t>-Önyargı, gerekli bilgi edinmeden ya da inceleme yapmadan, herhangi bir konuda yetersiz, hatta düşsel kanıtlara dayanılarak oluşan yargı ya da kavramlardır.</a:t>
            </a:r>
          </a:p>
          <a:p>
            <a:endParaRPr lang="tr-TR" dirty="0"/>
          </a:p>
        </p:txBody>
      </p:sp>
    </p:spTree>
    <p:extLst>
      <p:ext uri="{BB962C8B-B14F-4D97-AF65-F5344CB8AC3E}">
        <p14:creationId xmlns:p14="http://schemas.microsoft.com/office/powerpoint/2010/main" val="2105875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548680"/>
            <a:ext cx="9144000" cy="6309320"/>
          </a:xfrm>
        </p:spPr>
        <p:txBody>
          <a:bodyPr>
            <a:noAutofit/>
          </a:bodyPr>
          <a:lstStyle/>
          <a:p>
            <a:r>
              <a:rPr lang="tr-TR" sz="2800" dirty="0" smtClean="0"/>
              <a:t>Kişi çevrenin etkisi olmadan kendi deneyimlerine dayanarak bir önyargıyı çok zor oluşturur.</a:t>
            </a:r>
          </a:p>
          <a:p>
            <a:r>
              <a:rPr lang="tr-TR" sz="2800" dirty="0"/>
              <a:t>Önyargıların iki temel öğesi vardır.</a:t>
            </a:r>
            <a:br>
              <a:rPr lang="tr-TR" sz="2800" dirty="0"/>
            </a:br>
            <a:r>
              <a:rPr lang="tr-TR" sz="2800" b="1" dirty="0">
                <a:solidFill>
                  <a:srgbClr val="FFC000"/>
                </a:solidFill>
              </a:rPr>
              <a:t>1)bir gurup yada kişiye karşı olumsuz bir duygu </a:t>
            </a:r>
            <a:br>
              <a:rPr lang="tr-TR" sz="2800" b="1" dirty="0">
                <a:solidFill>
                  <a:srgbClr val="FFC000"/>
                </a:solidFill>
              </a:rPr>
            </a:br>
            <a:r>
              <a:rPr lang="tr-TR" sz="2800" b="1" dirty="0">
                <a:solidFill>
                  <a:srgbClr val="FFC000"/>
                </a:solidFill>
              </a:rPr>
              <a:t>2)kalıp </a:t>
            </a:r>
            <a:r>
              <a:rPr lang="tr-TR" sz="2800" b="1" dirty="0" smtClean="0">
                <a:solidFill>
                  <a:srgbClr val="FFC000"/>
                </a:solidFill>
              </a:rPr>
              <a:t>yargı, bireyleri </a:t>
            </a:r>
            <a:r>
              <a:rPr lang="tr-TR" sz="2800" b="1" dirty="0">
                <a:solidFill>
                  <a:srgbClr val="FFC000"/>
                </a:solidFill>
              </a:rPr>
              <a:t>tanımadan onları bir gurubun üyesi olarak yargılamak. </a:t>
            </a:r>
            <a:endParaRPr lang="tr-TR" sz="2800" b="1" dirty="0" smtClean="0">
              <a:solidFill>
                <a:srgbClr val="FFC000"/>
              </a:solidFill>
            </a:endParaRPr>
          </a:p>
          <a:p>
            <a:r>
              <a:rPr lang="tr-TR" sz="2800" dirty="0" smtClean="0"/>
              <a:t>Önyargıda </a:t>
            </a:r>
            <a:r>
              <a:rPr lang="tr-TR" sz="2800" dirty="0"/>
              <a:t>böylece hem duygusal hem de düşünsel öğeler bulunur. Bu iki öğenin etkisi altında kişi ayırt edici davranışta bulunur. Başka bir deyişle , aynı koşullar altında aynı biçimde davranılması gereken iki kişiye farklı farklı davranışlarda bulunur. </a:t>
            </a:r>
          </a:p>
        </p:txBody>
      </p:sp>
    </p:spTree>
    <p:extLst>
      <p:ext uri="{BB962C8B-B14F-4D97-AF65-F5344CB8AC3E}">
        <p14:creationId xmlns:p14="http://schemas.microsoft.com/office/powerpoint/2010/main" val="3661213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1806575"/>
            <a:ext cx="9036050" cy="4052888"/>
          </a:xfrm>
        </p:spPr>
        <p:txBody>
          <a:bodyPr>
            <a:normAutofit/>
          </a:bodyPr>
          <a:lstStyle/>
          <a:p>
            <a:pPr lvl="0">
              <a:buClr>
                <a:srgbClr val="DEDEE0"/>
              </a:buClr>
            </a:pPr>
            <a:r>
              <a:rPr lang="tr-TR" sz="3200" dirty="0"/>
              <a:t>Örneğin otomobil tamircisi ,kadın erkek müşteriye ayırt edici biçimde davranır. Lokantaya giden iki müşteriden birine dış görünüşünden dolayı daha kötü muamele edilir. </a:t>
            </a:r>
            <a:endParaRPr lang="tr-TR" sz="3200" dirty="0" smtClean="0"/>
          </a:p>
          <a:p>
            <a:pPr lvl="0">
              <a:buClr>
                <a:srgbClr val="DEDEE0"/>
              </a:buClr>
            </a:pPr>
            <a:r>
              <a:rPr lang="tr-TR" sz="3200" dirty="0" smtClean="0"/>
              <a:t>Ön </a:t>
            </a:r>
            <a:r>
              <a:rPr lang="tr-TR" sz="3200" dirty="0"/>
              <a:t>yargı kökü derinlere giden olumsuz bir tutumdur ve bir çok sosyal durumda kendini gösterir. </a:t>
            </a:r>
          </a:p>
        </p:txBody>
      </p:sp>
    </p:spTree>
    <p:extLst>
      <p:ext uri="{BB962C8B-B14F-4D97-AF65-F5344CB8AC3E}">
        <p14:creationId xmlns:p14="http://schemas.microsoft.com/office/powerpoint/2010/main" val="3536624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14400" y="-603448"/>
            <a:ext cx="7772400" cy="1584176"/>
          </a:xfrm>
        </p:spPr>
        <p:txBody>
          <a:bodyPr/>
          <a:lstStyle/>
          <a:p>
            <a:r>
              <a:rPr lang="tr-TR" dirty="0" smtClean="0"/>
              <a:t>Önyargıların </a:t>
            </a:r>
            <a:r>
              <a:rPr lang="tr-TR" dirty="0"/>
              <a:t>T</a:t>
            </a:r>
            <a:r>
              <a:rPr lang="tr-TR" dirty="0" smtClean="0"/>
              <a:t>emel Özellikleri</a:t>
            </a:r>
            <a:endParaRPr lang="tr-TR" dirty="0"/>
          </a:p>
        </p:txBody>
      </p:sp>
      <p:sp>
        <p:nvSpPr>
          <p:cNvPr id="3" name="İçerik Yer Tutucusu 2"/>
          <p:cNvSpPr>
            <a:spLocks noGrp="1"/>
          </p:cNvSpPr>
          <p:nvPr>
            <p:ph sz="quarter" idx="1"/>
          </p:nvPr>
        </p:nvSpPr>
        <p:spPr>
          <a:xfrm>
            <a:off x="914400" y="1412776"/>
            <a:ext cx="7772400" cy="4607024"/>
          </a:xfrm>
        </p:spPr>
        <p:txBody>
          <a:bodyPr>
            <a:noAutofit/>
          </a:bodyPr>
          <a:lstStyle/>
          <a:p>
            <a:r>
              <a:rPr lang="tr-TR" sz="2400" b="1" dirty="0" smtClean="0">
                <a:solidFill>
                  <a:srgbClr val="FFC000"/>
                </a:solidFill>
              </a:rPr>
              <a:t>İnsanları Sınıflandırır: </a:t>
            </a:r>
            <a:r>
              <a:rPr lang="tr-TR" sz="2400" dirty="0" smtClean="0"/>
              <a:t>Örneğin insanları zenci, Çinli gibi sınıflara ayırarak, aynı sınıfta yer alan bütün insanların aynı özellikleri taşıdığını kabul etmek</a:t>
            </a:r>
          </a:p>
          <a:p>
            <a:r>
              <a:rPr lang="tr-TR" sz="2400" b="1" dirty="0" smtClean="0">
                <a:solidFill>
                  <a:srgbClr val="FFC000"/>
                </a:solidFill>
              </a:rPr>
              <a:t>Basmakalıp yargılar oluşturur: </a:t>
            </a:r>
            <a:r>
              <a:rPr lang="tr-TR" sz="2400" dirty="0" smtClean="0"/>
              <a:t>örneğin zencilere karşı önyargı beyazların sahip oldukları tutumlardan biridir. Onların cahil, tembel, hırsız, kirli ve kaygısız olduklarını düşünürler.</a:t>
            </a:r>
          </a:p>
          <a:p>
            <a:r>
              <a:rPr lang="tr-TR" sz="2400" b="1" dirty="0" smtClean="0">
                <a:solidFill>
                  <a:srgbClr val="FFC000"/>
                </a:solidFill>
              </a:rPr>
              <a:t>İnsanlar arasında sosyal uzaklık yaratır: </a:t>
            </a:r>
            <a:r>
              <a:rPr lang="tr-TR" sz="2400" dirty="0" smtClean="0"/>
              <a:t>Örneğin insanlar önyargılı oldukları kişilerle komşu olmak veya onlarla aynı odada olmak istemezler.</a:t>
            </a:r>
          </a:p>
        </p:txBody>
      </p:sp>
    </p:spTree>
    <p:extLst>
      <p:ext uri="{BB962C8B-B14F-4D97-AF65-F5344CB8AC3E}">
        <p14:creationId xmlns:p14="http://schemas.microsoft.com/office/powerpoint/2010/main" val="2377560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4294967295"/>
          </p:nvPr>
        </p:nvSpPr>
        <p:spPr>
          <a:xfrm>
            <a:off x="0" y="1052513"/>
            <a:ext cx="8748713" cy="4806950"/>
          </a:xfrm>
        </p:spPr>
        <p:txBody>
          <a:bodyPr>
            <a:normAutofit/>
          </a:bodyPr>
          <a:lstStyle/>
          <a:p>
            <a:pPr lvl="0">
              <a:buClr>
                <a:srgbClr val="DEDEE0"/>
              </a:buClr>
            </a:pPr>
            <a:r>
              <a:rPr lang="tr-TR" sz="3200" b="1" dirty="0">
                <a:solidFill>
                  <a:srgbClr val="FFC000"/>
                </a:solidFill>
              </a:rPr>
              <a:t>İnsanlarda aşağılık duygusu oluşturur</a:t>
            </a:r>
            <a:r>
              <a:rPr lang="tr-TR" sz="3200" b="1" dirty="0"/>
              <a:t>: </a:t>
            </a:r>
            <a:r>
              <a:rPr lang="tr-TR" sz="3200" dirty="0"/>
              <a:t>Bu duygu genellikle büyük grupların  önyargılarıyla karşı karşıya gelen azınlık gruplarında görülür</a:t>
            </a:r>
            <a:r>
              <a:rPr lang="tr-TR" sz="3200" dirty="0">
                <a:solidFill>
                  <a:prstClr val="white"/>
                </a:solidFill>
              </a:rPr>
              <a:t>.</a:t>
            </a:r>
          </a:p>
          <a:p>
            <a:r>
              <a:rPr lang="tr-TR" sz="3200" b="1" dirty="0" smtClean="0">
                <a:solidFill>
                  <a:srgbClr val="FFC000"/>
                </a:solidFill>
              </a:rPr>
              <a:t>İnsanlar arasında düşmanlık duyguları uyandırır: </a:t>
            </a:r>
            <a:r>
              <a:rPr lang="tr-TR" sz="3200" dirty="0" smtClean="0"/>
              <a:t>örneğin Amerika'daki zencilerle beyazlar arasındaki çatışmalar</a:t>
            </a:r>
            <a:endParaRPr lang="tr-TR" sz="3200" dirty="0"/>
          </a:p>
        </p:txBody>
      </p:sp>
    </p:spTree>
    <p:extLst>
      <p:ext uri="{BB962C8B-B14F-4D97-AF65-F5344CB8AC3E}">
        <p14:creationId xmlns:p14="http://schemas.microsoft.com/office/powerpoint/2010/main" val="24415762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364</TotalTime>
  <Words>1270</Words>
  <Application>Microsoft Office PowerPoint</Application>
  <PresentationFormat>Ekran Gösterisi (4:3)</PresentationFormat>
  <Paragraphs>64</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Hisse Senedi</vt:lpstr>
      <vt:lpstr>ÖNYARGI</vt:lpstr>
      <vt:lpstr>Zihnin At Gözlüğü</vt:lpstr>
      <vt:lpstr>PowerPoint Sunusu</vt:lpstr>
      <vt:lpstr>PowerPoint Sunusu</vt:lpstr>
      <vt:lpstr>PowerPoint Sunusu</vt:lpstr>
      <vt:lpstr>PowerPoint Sunusu</vt:lpstr>
      <vt:lpstr>PowerPoint Sunusu</vt:lpstr>
      <vt:lpstr>Önyargıların Temel Özellikleri</vt:lpstr>
      <vt:lpstr>PowerPoint Sunusu</vt:lpstr>
      <vt:lpstr>Önyargıların Oluşması</vt:lpstr>
      <vt:lpstr>PowerPoint Sunusu</vt:lpstr>
      <vt:lpstr>Önyargıları Güçlendiren Faktörler</vt:lpstr>
      <vt:lpstr>PowerPoint Sunusu</vt:lpstr>
      <vt:lpstr>Önyargıların Toplumsal Etkileri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ÖNYARGI</dc:title>
  <dc:creator>hülya CEYLAN</dc:creator>
  <cp:lastModifiedBy>Hulya CEYLAN</cp:lastModifiedBy>
  <cp:revision>23</cp:revision>
  <cp:lastPrinted>2015-05-05T11:35:34Z</cp:lastPrinted>
  <dcterms:created xsi:type="dcterms:W3CDTF">2015-04-24T07:28:47Z</dcterms:created>
  <dcterms:modified xsi:type="dcterms:W3CDTF">2017-12-05T06:29:39Z</dcterms:modified>
</cp:coreProperties>
</file>