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4" r:id="rId6"/>
    <p:sldId id="265" r:id="rId7"/>
    <p:sldId id="266" r:id="rId8"/>
    <p:sldId id="267" r:id="rId9"/>
    <p:sldId id="268" r:id="rId10"/>
    <p:sldId id="270" r:id="rId11"/>
    <p:sldId id="269" r:id="rId12"/>
    <p:sldId id="271" r:id="rId13"/>
    <p:sldId id="272" r:id="rId14"/>
    <p:sldId id="273" r:id="rId15"/>
    <p:sldId id="274"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08" y="7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B906-C129-44CA-82EE-E15A6D52BB52}" type="datetimeFigureOut">
              <a:rPr lang="tr-TR" smtClean="0"/>
              <a:t>5.05.2026</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4C6A7-2954-4C65-B59B-3D0A5CE6AA9C}" type="slidenum">
              <a:rPr lang="tr-TR" smtClean="0"/>
              <a:t>‹#›</a:t>
            </a:fld>
            <a:endParaRPr lang="tr-TR"/>
          </a:p>
        </p:txBody>
      </p:sp>
    </p:spTree>
    <p:extLst>
      <p:ext uri="{BB962C8B-B14F-4D97-AF65-F5344CB8AC3E}">
        <p14:creationId xmlns:p14="http://schemas.microsoft.com/office/powerpoint/2010/main" val="311680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533E7-EDDF-45F1-8C0B-1393EAABE9FF}"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06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Majority Influence: Conformity</a:t>
            </a:r>
          </a:p>
        </p:txBody>
      </p:sp>
      <p:sp>
        <p:nvSpPr>
          <p:cNvPr id="3" name="Subtitle 2"/>
          <p:cNvSpPr>
            <a:spLocks noGrp="1"/>
          </p:cNvSpPr>
          <p:nvPr>
            <p:ph type="subTitle" idx="1"/>
          </p:nvPr>
        </p:nvSpPr>
        <p:spPr/>
        <p:txBody>
          <a:bodyPr/>
          <a:lstStyle/>
          <a:p>
            <a:r>
              <a:rPr dirty="0"/>
              <a:t>Week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a:t>Conformity</a:t>
            </a:r>
            <a:r>
              <a:rPr lang="tr-TR" dirty="0"/>
              <a:t> – </a:t>
            </a:r>
            <a:r>
              <a:rPr lang="tr-TR" dirty="0" err="1"/>
              <a:t>Milgram’s</a:t>
            </a:r>
            <a:r>
              <a:rPr lang="tr-TR" dirty="0"/>
              <a:t> </a:t>
            </a:r>
            <a:r>
              <a:rPr lang="tr-TR" dirty="0" err="1"/>
              <a:t>later</a:t>
            </a:r>
            <a:r>
              <a:rPr lang="tr-TR" dirty="0"/>
              <a:t> </a:t>
            </a:r>
            <a:r>
              <a:rPr lang="tr-TR" dirty="0" err="1"/>
              <a:t>experiments</a:t>
            </a:r>
            <a:endParaRPr lang="tr-TR" dirty="0"/>
          </a:p>
        </p:txBody>
      </p:sp>
      <p:sp>
        <p:nvSpPr>
          <p:cNvPr id="3" name="Content Placeholder 2"/>
          <p:cNvSpPr>
            <a:spLocks noGrp="1"/>
          </p:cNvSpPr>
          <p:nvPr>
            <p:ph idx="1"/>
          </p:nvPr>
        </p:nvSpPr>
        <p:spPr>
          <a:xfrm>
            <a:off x="628651" y="1957388"/>
            <a:ext cx="7986713" cy="3893344"/>
          </a:xfrm>
        </p:spPr>
        <p:txBody>
          <a:bodyPr>
            <a:noAutofit/>
          </a:bodyPr>
          <a:lstStyle/>
          <a:p>
            <a:r>
              <a:rPr lang="tr-TR" sz="1950" dirty="0"/>
              <a:t>Bir diğer versiyon: 2 araştırmacı </a:t>
            </a:r>
            <a:r>
              <a:rPr lang="en-DE" sz="1950" dirty="0"/>
              <a:t>–</a:t>
            </a:r>
            <a:r>
              <a:rPr lang="tr-TR" sz="1950" dirty="0"/>
              <a:t> şok </a:t>
            </a:r>
            <a:r>
              <a:rPr lang="tr-TR" sz="1950" dirty="0"/>
              <a:t>seviyesi '150V'ye ulaştığında birinin deneye devam etmeyi reddetmesi ve diğerinin '210V'de geri </a:t>
            </a:r>
            <a:r>
              <a:rPr lang="tr-TR" sz="1950" dirty="0"/>
              <a:t>çekilmesi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058" y="2610171"/>
            <a:ext cx="3599087" cy="3304855"/>
          </a:xfrm>
          <a:prstGeom prst="rect">
            <a:avLst/>
          </a:prstGeom>
        </p:spPr>
      </p:pic>
      <p:sp>
        <p:nvSpPr>
          <p:cNvPr id="5" name="TextBox 4"/>
          <p:cNvSpPr txBox="1"/>
          <p:nvPr/>
        </p:nvSpPr>
        <p:spPr>
          <a:xfrm rot="16200000">
            <a:off x="692944" y="3919709"/>
            <a:ext cx="2910275" cy="300082"/>
          </a:xfrm>
          <a:prstGeom prst="rect">
            <a:avLst/>
          </a:prstGeom>
          <a:solidFill>
            <a:schemeClr val="bg1"/>
          </a:solidFill>
        </p:spPr>
        <p:txBody>
          <a:bodyPr wrap="square" rtlCol="0">
            <a:spAutoFit/>
          </a:bodyPr>
          <a:lstStyle/>
          <a:p>
            <a:r>
              <a:rPr lang="tr-TR" sz="1350" dirty="0"/>
              <a:t>210 V’ dan fazla şok verenlerin yüzdesi</a:t>
            </a:r>
            <a:endParaRPr lang="tr-TR" sz="1350" dirty="0"/>
          </a:p>
        </p:txBody>
      </p:sp>
      <p:sp>
        <p:nvSpPr>
          <p:cNvPr id="6" name="TextBox 5"/>
          <p:cNvSpPr txBox="1"/>
          <p:nvPr/>
        </p:nvSpPr>
        <p:spPr>
          <a:xfrm>
            <a:off x="2471739" y="5607844"/>
            <a:ext cx="814387" cy="369332"/>
          </a:xfrm>
          <a:prstGeom prst="rect">
            <a:avLst/>
          </a:prstGeom>
          <a:solidFill>
            <a:schemeClr val="bg1"/>
          </a:solidFill>
        </p:spPr>
        <p:txBody>
          <a:bodyPr wrap="square" rtlCol="0">
            <a:spAutoFit/>
          </a:bodyPr>
          <a:lstStyle/>
          <a:p>
            <a:r>
              <a:rPr lang="tr-TR" sz="900" dirty="0"/>
              <a:t>İtaat için grup baskısı</a:t>
            </a:r>
            <a:endParaRPr lang="tr-TR" sz="900" dirty="0"/>
          </a:p>
        </p:txBody>
      </p:sp>
      <p:sp>
        <p:nvSpPr>
          <p:cNvPr id="7" name="TextBox 6"/>
          <p:cNvSpPr txBox="1"/>
          <p:nvPr/>
        </p:nvSpPr>
        <p:spPr>
          <a:xfrm>
            <a:off x="3371851" y="5600701"/>
            <a:ext cx="957262" cy="456087"/>
          </a:xfrm>
          <a:prstGeom prst="rect">
            <a:avLst/>
          </a:prstGeom>
          <a:solidFill>
            <a:schemeClr val="bg1"/>
          </a:solidFill>
        </p:spPr>
        <p:txBody>
          <a:bodyPr wrap="square" rtlCol="0">
            <a:spAutoFit/>
          </a:bodyPr>
          <a:lstStyle/>
          <a:p>
            <a:r>
              <a:rPr lang="tr-TR" sz="788" dirty="0"/>
              <a:t>İtaat etmemeye yönelik grup baskısı</a:t>
            </a:r>
            <a:endParaRPr lang="tr-TR" sz="788" dirty="0"/>
          </a:p>
        </p:txBody>
      </p:sp>
      <p:sp>
        <p:nvSpPr>
          <p:cNvPr id="8" name="TextBox 7"/>
          <p:cNvSpPr txBox="1"/>
          <p:nvPr/>
        </p:nvSpPr>
        <p:spPr>
          <a:xfrm>
            <a:off x="4329114" y="5614988"/>
            <a:ext cx="1071562" cy="230832"/>
          </a:xfrm>
          <a:prstGeom prst="rect">
            <a:avLst/>
          </a:prstGeom>
          <a:solidFill>
            <a:schemeClr val="bg1"/>
          </a:solidFill>
        </p:spPr>
        <p:txBody>
          <a:bodyPr wrap="square" rtlCol="0">
            <a:spAutoFit/>
          </a:bodyPr>
          <a:lstStyle/>
          <a:p>
            <a:r>
              <a:rPr lang="tr-TR" sz="900" dirty="0"/>
              <a:t>grup baskısı yok</a:t>
            </a:r>
            <a:endParaRPr lang="tr-TR" sz="900" dirty="0"/>
          </a:p>
        </p:txBody>
      </p:sp>
    </p:spTree>
    <p:extLst>
      <p:ext uri="{BB962C8B-B14F-4D97-AF65-F5344CB8AC3E}">
        <p14:creationId xmlns:p14="http://schemas.microsoft.com/office/powerpoint/2010/main" val="3310830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“What are the underlying reasons for </a:t>
            </a:r>
            <a:r>
              <a:rPr lang="tr-TR" dirty="0" err="1" smtClean="0"/>
              <a:t>conformity</a:t>
            </a:r>
            <a:r>
              <a:rPr lang="en-US" dirty="0" smtClean="0"/>
              <a:t>?”</a:t>
            </a:r>
            <a:endParaRPr lang="tr-TR" dirty="0"/>
          </a:p>
        </p:txBody>
      </p:sp>
      <p:sp>
        <p:nvSpPr>
          <p:cNvPr id="3" name="İçerik Yer Tutucusu 2"/>
          <p:cNvSpPr>
            <a:spLocks noGrp="1"/>
          </p:cNvSpPr>
          <p:nvPr>
            <p:ph idx="1"/>
          </p:nvPr>
        </p:nvSpPr>
        <p:spPr/>
        <p:txBody>
          <a:bodyPr>
            <a:normAutofit fontScale="70000" lnSpcReduction="20000"/>
          </a:bodyPr>
          <a:lstStyle/>
          <a:p>
            <a:r>
              <a:rPr lang="tr-TR" dirty="0" smtClean="0"/>
              <a:t>T</a:t>
            </a:r>
            <a:r>
              <a:rPr lang="en-US" dirty="0" smtClean="0"/>
              <a:t>wo </a:t>
            </a:r>
            <a:r>
              <a:rPr lang="en-US" dirty="0"/>
              <a:t>important processes that cause individuals to be influenced by the majority in a group (</a:t>
            </a:r>
            <a:r>
              <a:rPr lang="en-US" dirty="0" err="1"/>
              <a:t>Festinger</a:t>
            </a:r>
            <a:r>
              <a:rPr lang="en-US" dirty="0"/>
              <a:t>, 1950):  </a:t>
            </a:r>
            <a:endParaRPr lang="tr-TR" dirty="0" smtClean="0"/>
          </a:p>
          <a:p>
            <a:pPr marL="0" indent="0">
              <a:buNone/>
            </a:pPr>
            <a:r>
              <a:rPr lang="tr-TR" dirty="0" smtClean="0"/>
              <a:t>1. </a:t>
            </a:r>
            <a:r>
              <a:rPr lang="en-US" b="1" dirty="0" smtClean="0">
                <a:solidFill>
                  <a:srgbClr val="FF0000"/>
                </a:solidFill>
              </a:rPr>
              <a:t>Social </a:t>
            </a:r>
            <a:r>
              <a:rPr lang="en-US" b="1" dirty="0">
                <a:solidFill>
                  <a:srgbClr val="FF0000"/>
                </a:solidFill>
              </a:rPr>
              <a:t>construction of reality: </a:t>
            </a:r>
            <a:r>
              <a:rPr lang="en-US" dirty="0"/>
              <a:t>We all have a set of beliefs about the world. </a:t>
            </a:r>
            <a:endParaRPr lang="tr-TR" dirty="0" smtClean="0"/>
          </a:p>
          <a:p>
            <a:r>
              <a:rPr lang="en-US" dirty="0" smtClean="0"/>
              <a:t>For </a:t>
            </a:r>
            <a:r>
              <a:rPr lang="en-US" dirty="0"/>
              <a:t>us, these are mini-theories that guide our actions and help us interpret social events. Therefore, we want to validate or test these </a:t>
            </a:r>
            <a:r>
              <a:rPr lang="en-US" dirty="0" smtClean="0"/>
              <a:t>theories.</a:t>
            </a:r>
            <a:r>
              <a:rPr lang="tr-TR" dirty="0"/>
              <a:t> </a:t>
            </a:r>
            <a:r>
              <a:rPr lang="en-US" dirty="0" smtClean="0"/>
              <a:t>However</a:t>
            </a:r>
            <a:r>
              <a:rPr lang="en-US" dirty="0"/>
              <a:t>, unlike scientific theories, we generally do not have any objective tools or agreed-upon procedures to do this.  </a:t>
            </a:r>
            <a:endParaRPr lang="tr-TR" dirty="0" smtClean="0"/>
          </a:p>
          <a:p>
            <a:pPr lvl="1"/>
            <a:r>
              <a:rPr lang="en-US" dirty="0" smtClean="0"/>
              <a:t>Pressures </a:t>
            </a:r>
            <a:r>
              <a:rPr lang="en-US" dirty="0"/>
              <a:t>toward "uniformity/unity" are likely to increase in new or ambiguous situations, as there are fewer 'objective' cues to guide our judgments—(recall </a:t>
            </a:r>
            <a:r>
              <a:rPr lang="en-US" dirty="0" err="1"/>
              <a:t>Sherif's</a:t>
            </a:r>
            <a:r>
              <a:rPr lang="en-US" dirty="0"/>
              <a:t> (1936) </a:t>
            </a:r>
            <a:r>
              <a:rPr lang="en-US" dirty="0" err="1"/>
              <a:t>autokinetic</a:t>
            </a:r>
            <a:r>
              <a:rPr lang="en-US" dirty="0"/>
              <a:t> effect experiment).  </a:t>
            </a:r>
            <a:endParaRPr lang="tr-TR" dirty="0" smtClean="0"/>
          </a:p>
          <a:p>
            <a:pPr lvl="1"/>
            <a:r>
              <a:rPr lang="en-US" dirty="0" smtClean="0"/>
              <a:t>Furthermore</a:t>
            </a:r>
            <a:r>
              <a:rPr lang="en-US" dirty="0"/>
              <a:t>, the importance of conformity increases in situations where the consequences of our decisions are significant.  </a:t>
            </a:r>
            <a:endParaRPr lang="tr-TR" dirty="0" smtClean="0"/>
          </a:p>
          <a:p>
            <a:pPr lvl="1"/>
            <a:r>
              <a:rPr lang="en-US" b="1" dirty="0" smtClean="0"/>
              <a:t>Asch </a:t>
            </a:r>
            <a:r>
              <a:rPr lang="en-US" b="1" dirty="0"/>
              <a:t>(1955) – eyewitness adaptation</a:t>
            </a:r>
            <a:r>
              <a:rPr lang="en-US" dirty="0"/>
              <a:t>: The highest conformity (approximately 51%) was observed under conditions of high difficulty and high importance</a:t>
            </a:r>
            <a:endParaRPr lang="tr-TR" dirty="0"/>
          </a:p>
        </p:txBody>
      </p:sp>
    </p:spTree>
    <p:extLst>
      <p:ext uri="{BB962C8B-B14F-4D97-AF65-F5344CB8AC3E}">
        <p14:creationId xmlns:p14="http://schemas.microsoft.com/office/powerpoint/2010/main" val="2587866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“What are the underlying reasons for </a:t>
            </a:r>
            <a:r>
              <a:rPr lang="tr-TR" dirty="0" err="1" smtClean="0"/>
              <a:t>conformity</a:t>
            </a:r>
            <a:r>
              <a:rPr lang="en-US" dirty="0" smtClean="0"/>
              <a:t>?”</a:t>
            </a:r>
            <a:endParaRPr lang="tr-TR" dirty="0"/>
          </a:p>
        </p:txBody>
      </p:sp>
      <p:sp>
        <p:nvSpPr>
          <p:cNvPr id="3" name="İçerik Yer Tutucusu 2"/>
          <p:cNvSpPr>
            <a:spLocks noGrp="1"/>
          </p:cNvSpPr>
          <p:nvPr>
            <p:ph idx="1"/>
          </p:nvPr>
        </p:nvSpPr>
        <p:spPr/>
        <p:txBody>
          <a:bodyPr>
            <a:normAutofit fontScale="70000" lnSpcReduction="20000"/>
          </a:bodyPr>
          <a:lstStyle/>
          <a:p>
            <a:r>
              <a:rPr lang="en-US" i="1" dirty="0"/>
              <a:t>Two important processes that cause individuals to be influenced by the majority in a group (</a:t>
            </a:r>
            <a:r>
              <a:rPr lang="en-US" i="1" dirty="0" err="1"/>
              <a:t>Festinger</a:t>
            </a:r>
            <a:r>
              <a:rPr lang="en-US" i="1" dirty="0"/>
              <a:t>, 1950</a:t>
            </a:r>
            <a:r>
              <a:rPr lang="en-US" i="1" dirty="0" smtClean="0"/>
              <a:t>):</a:t>
            </a:r>
            <a:endParaRPr lang="tr-TR" i="1" dirty="0" smtClean="0"/>
          </a:p>
          <a:p>
            <a:pPr marL="0" indent="0">
              <a:buNone/>
            </a:pPr>
            <a:r>
              <a:rPr lang="en-US" dirty="0"/>
              <a:t/>
            </a:r>
            <a:br>
              <a:rPr lang="en-US" dirty="0"/>
            </a:br>
            <a:r>
              <a:rPr lang="en-US" b="1" dirty="0">
                <a:solidFill>
                  <a:srgbClr val="FF0000"/>
                </a:solidFill>
              </a:rPr>
              <a:t>2. The presence of group goals:</a:t>
            </a:r>
            <a:r>
              <a:rPr lang="en-US" dirty="0">
                <a:solidFill>
                  <a:srgbClr val="FF0000"/>
                </a:solidFill>
              </a:rPr>
              <a:t> </a:t>
            </a:r>
            <a:r>
              <a:rPr lang="en-US" dirty="0"/>
              <a:t>When a group has a clearly defined goal, this in itself leads to uniformity of action among group members, especially in situations where achieving the goal depends on the sum of their efforts</a:t>
            </a:r>
            <a:r>
              <a:rPr lang="en-US" dirty="0" smtClean="0"/>
              <a:t>.</a:t>
            </a:r>
            <a:endParaRPr lang="tr-TR" dirty="0" smtClean="0"/>
          </a:p>
          <a:p>
            <a:endParaRPr lang="en-US" dirty="0"/>
          </a:p>
          <a:p>
            <a:r>
              <a:rPr lang="en-US" dirty="0"/>
              <a:t>For example, the effectiveness of a tug-of-war team critically depends on their success in maximizing and coordinating their pulling of the rope. However, in more complex group tasks, it is also vital that group members agree not only on the goal itself but also on the means of achieving that goal. Without this consensus (i.e., conformity), the efforts of group members are likely to become fragmented, making it less likely that the goal will be achieved.</a:t>
            </a:r>
          </a:p>
          <a:p>
            <a:pPr marL="0" indent="0">
              <a:buNone/>
            </a:pPr>
            <a:endParaRPr lang="tr-TR" dirty="0"/>
          </a:p>
        </p:txBody>
      </p:sp>
    </p:spTree>
    <p:extLst>
      <p:ext uri="{BB962C8B-B14F-4D97-AF65-F5344CB8AC3E}">
        <p14:creationId xmlns:p14="http://schemas.microsoft.com/office/powerpoint/2010/main" val="108728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“What are the underlying reasons for </a:t>
            </a:r>
            <a:r>
              <a:rPr lang="tr-TR" dirty="0" err="1"/>
              <a:t>C</a:t>
            </a:r>
            <a:r>
              <a:rPr lang="tr-TR" dirty="0" err="1" smtClean="0"/>
              <a:t>onformity</a:t>
            </a:r>
            <a:r>
              <a:rPr lang="en-US" dirty="0" smtClean="0"/>
              <a:t>?”</a:t>
            </a:r>
            <a:endParaRPr lang="tr-TR" dirty="0"/>
          </a:p>
        </p:txBody>
      </p:sp>
      <p:sp>
        <p:nvSpPr>
          <p:cNvPr id="3" name="İçerik Yer Tutucusu 2"/>
          <p:cNvSpPr>
            <a:spLocks noGrp="1"/>
          </p:cNvSpPr>
          <p:nvPr>
            <p:ph idx="1"/>
          </p:nvPr>
        </p:nvSpPr>
        <p:spPr/>
        <p:txBody>
          <a:bodyPr>
            <a:normAutofit fontScale="62500" lnSpcReduction="20000"/>
          </a:bodyPr>
          <a:lstStyle/>
          <a:p>
            <a:pPr marL="0" indent="0">
              <a:buNone/>
            </a:pPr>
            <a:r>
              <a:rPr lang="en-US" b="1" dirty="0">
                <a:solidFill>
                  <a:srgbClr val="FF0000"/>
                </a:solidFill>
              </a:rPr>
              <a:t>3. A third explanation, </a:t>
            </a:r>
            <a:r>
              <a:rPr lang="en-US" b="1" dirty="0"/>
              <a:t>which is the opposite of the social reality function proposed by </a:t>
            </a:r>
            <a:r>
              <a:rPr lang="en-US" b="1" dirty="0" err="1"/>
              <a:t>Festinger</a:t>
            </a:r>
            <a:r>
              <a:rPr lang="en-US" b="1" dirty="0"/>
              <a:t> (Deutsch &amp; Gerard, 1955):</a:t>
            </a:r>
            <a:r>
              <a:rPr lang="en-US" dirty="0"/>
              <a:t/>
            </a:r>
            <a:br>
              <a:rPr lang="en-US" dirty="0"/>
            </a:br>
            <a:r>
              <a:rPr lang="en-US" dirty="0"/>
              <a:t>People may conform not because they rely on the judgments of confederates to define reality, but rather to avoid social ridicule or the possibility of being seen as “odd</a:t>
            </a:r>
            <a:r>
              <a:rPr lang="en-US" dirty="0" smtClean="0"/>
              <a:t>.”</a:t>
            </a:r>
            <a:endParaRPr lang="tr-TR" dirty="0" smtClean="0"/>
          </a:p>
          <a:p>
            <a:pPr marL="0" indent="0">
              <a:buNone/>
            </a:pPr>
            <a:endParaRPr lang="en-US" dirty="0"/>
          </a:p>
          <a:p>
            <a:r>
              <a:rPr lang="en-US" dirty="0"/>
              <a:t>We are attracted to others who hold attitudes similar to our own—or perhaps we are excluded by those who hold different attitudes—this relates to social approval (or disapproval).</a:t>
            </a:r>
          </a:p>
          <a:p>
            <a:r>
              <a:rPr lang="en-US" dirty="0"/>
              <a:t>If we dislike others who disagree with us, we may assume that others will also dislike us if we express views that differ greatly from theirs</a:t>
            </a:r>
            <a:r>
              <a:rPr lang="en-US" dirty="0" smtClean="0"/>
              <a:t>.</a:t>
            </a:r>
            <a:endParaRPr lang="tr-TR" dirty="0" smtClean="0"/>
          </a:p>
          <a:p>
            <a:endParaRPr lang="en-US" dirty="0"/>
          </a:p>
          <a:p>
            <a:r>
              <a:rPr lang="en-US" dirty="0"/>
              <a:t>Assuming that most people prefer being liked to being disliked, concern about being liked and accepted may explain this motivation to conform.</a:t>
            </a:r>
          </a:p>
          <a:p>
            <a:pPr marL="0" indent="0">
              <a:buNone/>
            </a:pPr>
            <a:endParaRPr lang="tr-TR" dirty="0"/>
          </a:p>
        </p:txBody>
      </p:sp>
    </p:spTree>
    <p:extLst>
      <p:ext uri="{BB962C8B-B14F-4D97-AF65-F5344CB8AC3E}">
        <p14:creationId xmlns:p14="http://schemas.microsoft.com/office/powerpoint/2010/main" val="2659863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“What are the underlying reasons for </a:t>
            </a:r>
            <a:r>
              <a:rPr lang="tr-TR" dirty="0" err="1"/>
              <a:t>Conformity</a:t>
            </a:r>
            <a:r>
              <a:rPr lang="en-US" dirty="0"/>
              <a:t>?”</a:t>
            </a:r>
            <a:endParaRPr lang="tr-TR" dirty="0"/>
          </a:p>
        </p:txBody>
      </p:sp>
      <p:sp>
        <p:nvSpPr>
          <p:cNvPr id="3" name="İçerik Yer Tutucusu 2"/>
          <p:cNvSpPr>
            <a:spLocks noGrp="1"/>
          </p:cNvSpPr>
          <p:nvPr>
            <p:ph idx="1"/>
          </p:nvPr>
        </p:nvSpPr>
        <p:spPr/>
        <p:txBody>
          <a:bodyPr>
            <a:normAutofit fontScale="62500" lnSpcReduction="20000"/>
          </a:bodyPr>
          <a:lstStyle/>
          <a:p>
            <a:pPr marL="0" indent="0">
              <a:buNone/>
            </a:pPr>
            <a:r>
              <a:rPr lang="en-US" b="1" dirty="0"/>
              <a:t>Experiments by Deutsch and Gerard (1955):</a:t>
            </a:r>
            <a:r>
              <a:rPr lang="en-US" dirty="0"/>
              <a:t/>
            </a:r>
            <a:br>
              <a:rPr lang="en-US" dirty="0"/>
            </a:br>
            <a:r>
              <a:rPr lang="en-US" dirty="0"/>
              <a:t>Several modifications were made to Asch’s procedure.</a:t>
            </a:r>
          </a:p>
          <a:p>
            <a:r>
              <a:rPr lang="en-US" b="1" dirty="0"/>
              <a:t>Condition 1</a:t>
            </a:r>
            <a:r>
              <a:rPr lang="en-US" dirty="0"/>
              <a:t> (closest to Asch’s experiment): </a:t>
            </a:r>
            <a:r>
              <a:rPr lang="en-US" b="1" dirty="0"/>
              <a:t>a face-to-face situation </a:t>
            </a:r>
            <a:r>
              <a:rPr lang="en-US" dirty="0"/>
              <a:t>in which a majority of three people gave incorrect answers. In half of the trials, responses were given while the stimuli were still visible; in the remaining trials, the stimuli were removed before decisions were made (“</a:t>
            </a:r>
            <a:r>
              <a:rPr lang="en-US" b="1" dirty="0"/>
              <a:t>ambiguity of the situation</a:t>
            </a:r>
            <a:r>
              <a:rPr lang="en-US" dirty="0"/>
              <a:t>”).</a:t>
            </a:r>
          </a:p>
          <a:p>
            <a:r>
              <a:rPr lang="en-US" b="1" dirty="0"/>
              <a:t>Condition 2:</a:t>
            </a:r>
            <a:r>
              <a:rPr lang="en-US" dirty="0"/>
              <a:t> the same as the first, except that </a:t>
            </a:r>
            <a:r>
              <a:rPr lang="en-US" b="1" dirty="0"/>
              <a:t>participants could not see each other </a:t>
            </a:r>
            <a:r>
              <a:rPr lang="en-US" dirty="0"/>
              <a:t>and gave their responses anonymously.</a:t>
            </a:r>
          </a:p>
          <a:p>
            <a:r>
              <a:rPr lang="en-US" b="1" dirty="0"/>
              <a:t>Condition 3:</a:t>
            </a:r>
            <a:r>
              <a:rPr lang="en-US" dirty="0"/>
              <a:t> </a:t>
            </a:r>
            <a:r>
              <a:rPr lang="en-US" b="1" dirty="0"/>
              <a:t>conformity pressures were increased </a:t>
            </a:r>
            <a:r>
              <a:rPr lang="en-US" dirty="0"/>
              <a:t>by informing participants that they formed one of twenty groups and that the five groups making the fewest errors would receive an attractive reward (group goals made salient).</a:t>
            </a:r>
          </a:p>
          <a:p>
            <a:r>
              <a:rPr lang="en-US" dirty="0"/>
              <a:t>Across these three conditions, there were also trials in which participants were asked to write down their responses </a:t>
            </a:r>
            <a:r>
              <a:rPr lang="en-US" b="1" dirty="0"/>
              <a:t>before hearing others’ answers and before giving their own responses.</a:t>
            </a:r>
          </a:p>
          <a:p>
            <a:endParaRPr lang="tr-TR" dirty="0"/>
          </a:p>
        </p:txBody>
      </p:sp>
    </p:spTree>
    <p:extLst>
      <p:ext uri="{BB962C8B-B14F-4D97-AF65-F5344CB8AC3E}">
        <p14:creationId xmlns:p14="http://schemas.microsoft.com/office/powerpoint/2010/main" val="62708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“What are the underlying reasons for </a:t>
            </a:r>
            <a:r>
              <a:rPr lang="tr-TR" dirty="0" err="1"/>
              <a:t>Conformity</a:t>
            </a:r>
            <a:r>
              <a:rPr lang="en-US" dirty="0"/>
              <a:t>?”</a:t>
            </a:r>
            <a:endParaRPr lang="tr-TR" dirty="0"/>
          </a:p>
        </p:txBody>
      </p:sp>
      <p:sp>
        <p:nvSpPr>
          <p:cNvPr id="3" name="İçerik Yer Tutucusu 2"/>
          <p:cNvSpPr>
            <a:spLocks noGrp="1"/>
          </p:cNvSpPr>
          <p:nvPr>
            <p:ph idx="1"/>
          </p:nvPr>
        </p:nvSpPr>
        <p:spPr/>
        <p:txBody>
          <a:bodyPr>
            <a:normAutofit fontScale="62500" lnSpcReduction="20000"/>
          </a:bodyPr>
          <a:lstStyle/>
          <a:p>
            <a:pPr marL="0" indent="0">
              <a:buNone/>
            </a:pPr>
            <a:r>
              <a:rPr lang="en-US" b="1" dirty="0"/>
              <a:t>Experiments by Deutsch and Gerard (1955</a:t>
            </a:r>
            <a:r>
              <a:rPr lang="en-US" b="1" dirty="0" smtClean="0"/>
              <a:t>):</a:t>
            </a:r>
            <a:endParaRPr lang="tr-TR" dirty="0" smtClean="0"/>
          </a:p>
          <a:p>
            <a:r>
              <a:rPr lang="en-US" dirty="0" smtClean="0"/>
              <a:t>The </a:t>
            </a:r>
            <a:r>
              <a:rPr lang="en-US" dirty="0"/>
              <a:t>results supported the idea that all three motivations have significant effects on conformity.</a:t>
            </a:r>
          </a:p>
          <a:p>
            <a:r>
              <a:rPr lang="en-US" dirty="0"/>
              <a:t>As the group became psychologically more important by providing a collective goal, levels of conformity increased—e</a:t>
            </a:r>
            <a:r>
              <a:rPr lang="en-US" b="1" dirty="0"/>
              <a:t>ven though the group’s goal was to “make the fewest errors.”</a:t>
            </a:r>
            <a:r>
              <a:rPr lang="en-US" dirty="0"/>
              <a:t/>
            </a:r>
            <a:br>
              <a:rPr lang="en-US" dirty="0"/>
            </a:br>
            <a:r>
              <a:rPr lang="en-US" dirty="0"/>
              <a:t>This supports </a:t>
            </a:r>
            <a:r>
              <a:rPr lang="en-US" dirty="0" err="1"/>
              <a:t>Festinger’s</a:t>
            </a:r>
            <a:r>
              <a:rPr lang="en-US" dirty="0"/>
              <a:t> group goal hypothesis</a:t>
            </a:r>
            <a:r>
              <a:rPr lang="en-US" dirty="0" smtClean="0"/>
              <a:t>.</a:t>
            </a:r>
            <a:endParaRPr lang="tr-TR" dirty="0" smtClean="0"/>
          </a:p>
          <a:p>
            <a:pPr marL="0" indent="0">
              <a:buNone/>
            </a:pPr>
            <a:endParaRPr lang="en-US" dirty="0"/>
          </a:p>
          <a:p>
            <a:r>
              <a:rPr lang="en-US" b="1" dirty="0" err="1"/>
              <a:t>Festinger’s</a:t>
            </a:r>
            <a:r>
              <a:rPr lang="en-US" b="1" dirty="0"/>
              <a:t> reality-testing hypothesis</a:t>
            </a:r>
            <a:r>
              <a:rPr lang="en-US" dirty="0"/>
              <a:t>—the need for information in ambiguous situations—was also supported: greater conformity was found in the more ambiguous trials where the stimuli were removed before responses were given.</a:t>
            </a:r>
          </a:p>
          <a:p>
            <a:r>
              <a:rPr lang="en-US" b="1" dirty="0"/>
              <a:t>The need to be liked was also influential</a:t>
            </a:r>
            <a:r>
              <a:rPr lang="en-US" dirty="0"/>
              <a:t>: there was less conformity in anonymous responses compared to face-to-face situations.</a:t>
            </a:r>
          </a:p>
          <a:p>
            <a:r>
              <a:rPr lang="en-US" b="1" dirty="0"/>
              <a:t>Conformity decreased </a:t>
            </a:r>
            <a:r>
              <a:rPr lang="en-US" dirty="0"/>
              <a:t>even further when participants wrote down their decisions first.</a:t>
            </a:r>
          </a:p>
          <a:p>
            <a:endParaRPr lang="tr-TR" dirty="0"/>
          </a:p>
        </p:txBody>
      </p:sp>
    </p:spTree>
    <p:extLst>
      <p:ext uri="{BB962C8B-B14F-4D97-AF65-F5344CB8AC3E}">
        <p14:creationId xmlns:p14="http://schemas.microsoft.com/office/powerpoint/2010/main" val="274893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r"/>
            <a:endParaRPr lang="tr-TR" dirty="0" smtClean="0"/>
          </a:p>
          <a:p>
            <a:pPr algn="r"/>
            <a:endParaRPr lang="tr-TR" dirty="0"/>
          </a:p>
          <a:p>
            <a:pPr algn="r"/>
            <a:endParaRPr lang="tr-TR" dirty="0" smtClean="0"/>
          </a:p>
          <a:p>
            <a:pPr marL="0" indent="0" algn="r">
              <a:buNone/>
            </a:pPr>
            <a:r>
              <a:rPr lang="tr-TR" sz="4400" i="1" dirty="0" err="1" smtClean="0">
                <a:solidFill>
                  <a:srgbClr val="FF0000"/>
                </a:solidFill>
              </a:rPr>
              <a:t>Any</a:t>
            </a:r>
            <a:r>
              <a:rPr lang="tr-TR" sz="4400" i="1" dirty="0" smtClean="0">
                <a:solidFill>
                  <a:srgbClr val="FF0000"/>
                </a:solidFill>
              </a:rPr>
              <a:t> </a:t>
            </a:r>
            <a:r>
              <a:rPr lang="tr-TR" sz="4400" i="1" dirty="0" err="1" smtClean="0">
                <a:solidFill>
                  <a:srgbClr val="FF0000"/>
                </a:solidFill>
              </a:rPr>
              <a:t>Questions</a:t>
            </a:r>
            <a:r>
              <a:rPr lang="tr-TR" sz="4400" i="1" dirty="0" smtClean="0">
                <a:solidFill>
                  <a:srgbClr val="FF0000"/>
                </a:solidFill>
              </a:rPr>
              <a:t>??</a:t>
            </a:r>
            <a:endParaRPr lang="tr-TR" sz="4400" i="1" dirty="0">
              <a:solidFill>
                <a:srgbClr val="FF0000"/>
              </a:solidFill>
            </a:endParaRPr>
          </a:p>
        </p:txBody>
      </p:sp>
    </p:spTree>
    <p:extLst>
      <p:ext uri="{BB962C8B-B14F-4D97-AF65-F5344CB8AC3E}">
        <p14:creationId xmlns:p14="http://schemas.microsoft.com/office/powerpoint/2010/main" val="808050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Conformity</a:t>
            </a:r>
          </a:p>
        </p:txBody>
      </p:sp>
      <p:sp>
        <p:nvSpPr>
          <p:cNvPr id="3" name="Content Placeholder 2"/>
          <p:cNvSpPr>
            <a:spLocks noGrp="1"/>
          </p:cNvSpPr>
          <p:nvPr>
            <p:ph idx="1"/>
          </p:nvPr>
        </p:nvSpPr>
        <p:spPr>
          <a:xfrm>
            <a:off x="457200" y="1600200"/>
            <a:ext cx="3785616" cy="4525963"/>
          </a:xfrm>
        </p:spPr>
        <p:txBody>
          <a:bodyPr>
            <a:normAutofit/>
          </a:bodyPr>
          <a:lstStyle/>
          <a:p>
            <a:pPr marL="0" indent="0">
              <a:buNone/>
            </a:pPr>
            <a:r>
              <a:rPr sz="2800" dirty="0"/>
              <a:t>• Airplane crash example (‘The Wrong Stuff’, BBC 2, February 1986)</a:t>
            </a:r>
          </a:p>
          <a:p>
            <a:pPr marL="0" indent="0">
              <a:buNone/>
            </a:pPr>
            <a:r>
              <a:rPr sz="2800" dirty="0"/>
              <a:t>• 1 Captain and 2 Co-pilots</a:t>
            </a:r>
          </a:p>
          <a:p>
            <a:pPr marL="0" indent="0">
              <a:buNone/>
            </a:pPr>
            <a:r>
              <a:rPr sz="2800" dirty="0"/>
              <a:t>• Technical staff, flight engineers</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9891" y="1472626"/>
            <a:ext cx="4556419" cy="23905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5810" y="4108493"/>
            <a:ext cx="4570500" cy="23683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Classic Experiments: Sherif (1936)</a:t>
            </a:r>
          </a:p>
        </p:txBody>
      </p:sp>
      <p:sp>
        <p:nvSpPr>
          <p:cNvPr id="3" name="Content Placeholder 2"/>
          <p:cNvSpPr>
            <a:spLocks noGrp="1"/>
          </p:cNvSpPr>
          <p:nvPr>
            <p:ph idx="1"/>
          </p:nvPr>
        </p:nvSpPr>
        <p:spPr>
          <a:xfrm>
            <a:off x="457200" y="1600200"/>
            <a:ext cx="4870704" cy="4525963"/>
          </a:xfrm>
        </p:spPr>
        <p:txBody>
          <a:bodyPr/>
          <a:lstStyle/>
          <a:p>
            <a:pPr marL="0" indent="0">
              <a:buNone/>
            </a:pPr>
            <a:r>
              <a:rPr dirty="0"/>
              <a:t>• </a:t>
            </a:r>
            <a:r>
              <a:rPr sz="2800" dirty="0" err="1"/>
              <a:t>Autokinetic</a:t>
            </a:r>
            <a:r>
              <a:rPr sz="2800" dirty="0"/>
              <a:t> effect experiments</a:t>
            </a:r>
          </a:p>
          <a:p>
            <a:pPr marL="0" indent="0">
              <a:buNone/>
            </a:pPr>
            <a:r>
              <a:rPr sz="2800" dirty="0"/>
              <a:t>• Norm formation and conformity</a:t>
            </a:r>
          </a:p>
          <a:p>
            <a:pPr marL="0" indent="0">
              <a:buNone/>
            </a:pPr>
            <a:r>
              <a:rPr sz="2800" dirty="0"/>
              <a:t>• Testing time:</a:t>
            </a:r>
          </a:p>
          <a:p>
            <a:pPr marL="0" indent="0">
              <a:buNone/>
            </a:pPr>
            <a:r>
              <a:rPr sz="2800" dirty="0"/>
              <a:t>  - 1st person</a:t>
            </a:r>
          </a:p>
          <a:p>
            <a:pPr marL="0" indent="0">
              <a:buNone/>
            </a:pPr>
            <a:r>
              <a:rPr sz="2800" dirty="0"/>
              <a:t>  - 2nd person</a:t>
            </a:r>
          </a:p>
          <a:p>
            <a:pPr marL="0" indent="0">
              <a:buNone/>
            </a:pPr>
            <a:r>
              <a:rPr sz="2800" dirty="0"/>
              <a:t>  - 3rd person</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549" y="1791493"/>
            <a:ext cx="4749251" cy="34753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Classic Experiments: Asch (1956)</a:t>
            </a:r>
          </a:p>
        </p:txBody>
      </p:sp>
      <p:sp>
        <p:nvSpPr>
          <p:cNvPr id="3" name="Content Placeholder 2"/>
          <p:cNvSpPr>
            <a:spLocks noGrp="1"/>
          </p:cNvSpPr>
          <p:nvPr>
            <p:ph idx="1"/>
          </p:nvPr>
        </p:nvSpPr>
        <p:spPr>
          <a:xfrm>
            <a:off x="91440" y="1600200"/>
            <a:ext cx="4221495" cy="4525963"/>
          </a:xfrm>
        </p:spPr>
        <p:txBody>
          <a:bodyPr>
            <a:normAutofit fontScale="85000" lnSpcReduction="10000"/>
          </a:bodyPr>
          <a:lstStyle/>
          <a:p>
            <a:pPr marL="0" indent="0">
              <a:buNone/>
            </a:pPr>
            <a:r>
              <a:rPr dirty="0"/>
              <a:t>• </a:t>
            </a:r>
            <a:r>
              <a:rPr sz="2400" dirty="0"/>
              <a:t>Conformity experiments</a:t>
            </a:r>
          </a:p>
          <a:p>
            <a:pPr marL="0" indent="0">
              <a:buNone/>
            </a:pPr>
            <a:r>
              <a:rPr sz="2400" dirty="0"/>
              <a:t>• 36% of responses were either wrong (same as the majority) or in that direction</a:t>
            </a:r>
          </a:p>
          <a:p>
            <a:pPr marL="0" indent="0">
              <a:buNone/>
            </a:pPr>
            <a:r>
              <a:rPr sz="2400" dirty="0"/>
              <a:t>• Effect of the number of confederates</a:t>
            </a:r>
          </a:p>
          <a:p>
            <a:pPr marL="0" indent="0">
              <a:buNone/>
            </a:pPr>
            <a:r>
              <a:rPr sz="2400" dirty="0"/>
              <a:t>• Effect of the number of real </a:t>
            </a:r>
            <a:r>
              <a:rPr sz="2400" dirty="0" smtClean="0"/>
              <a:t>subjects</a:t>
            </a:r>
            <a:endParaRPr lang="tr-TR" sz="2400" dirty="0" smtClean="0"/>
          </a:p>
          <a:p>
            <a:r>
              <a:rPr lang="tr-TR" sz="2400" b="1" dirty="0"/>
              <a:t>Video: </a:t>
            </a:r>
            <a:r>
              <a:rPr lang="tr-TR" sz="2400" dirty="0"/>
              <a:t>https://www.youtube.com/watch?v=2qXxhBafevY</a:t>
            </a:r>
          </a:p>
          <a:p>
            <a:r>
              <a:rPr lang="tr-TR" sz="2400" dirty="0" smtClean="0"/>
              <a:t>Cevapların </a:t>
            </a:r>
            <a:r>
              <a:rPr lang="tr-TR" sz="2400" dirty="0"/>
              <a:t>%36'sı ya yanlış (çoğunluk ile aynı) ya da onun yönündeydi)</a:t>
            </a:r>
          </a:p>
          <a:p>
            <a:r>
              <a:rPr lang="tr-TR" sz="2400" dirty="0"/>
              <a:t>Sahte denek sayısının etkisi</a:t>
            </a:r>
          </a:p>
          <a:p>
            <a:r>
              <a:rPr lang="tr-TR" sz="2400" dirty="0"/>
              <a:t>Gerçek denek sayısının etkisi</a:t>
            </a:r>
          </a:p>
          <a:p>
            <a:pPr marL="0" indent="0">
              <a:buNone/>
            </a:pPr>
            <a:endParaRP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766" y="1600201"/>
            <a:ext cx="4517311" cy="23256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184" y="3863181"/>
            <a:ext cx="3929062" cy="32238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Conformity</a:t>
            </a:r>
            <a:r>
              <a:rPr lang="tr-TR" dirty="0" smtClean="0"/>
              <a:t>: </a:t>
            </a:r>
            <a:r>
              <a:rPr lang="tr-TR" dirty="0" err="1" smtClean="0"/>
              <a:t>Cultural</a:t>
            </a:r>
            <a:r>
              <a:rPr lang="tr-TR" dirty="0" smtClean="0"/>
              <a:t> </a:t>
            </a:r>
            <a:r>
              <a:rPr lang="tr-TR" dirty="0" err="1" smtClean="0"/>
              <a:t>Differences</a:t>
            </a:r>
            <a:endParaRPr lang="tr-TR" dirty="0"/>
          </a:p>
        </p:txBody>
      </p:sp>
      <p:pic>
        <p:nvPicPr>
          <p:cNvPr id="4" name="Pictur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2001" y="1509532"/>
            <a:ext cx="3533775" cy="19857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599" y="3965575"/>
            <a:ext cx="3886201" cy="2590801"/>
          </a:xfrm>
          <a:prstGeom prst="rect">
            <a:avLst/>
          </a:prstGeom>
        </p:spPr>
      </p:pic>
      <p:sp>
        <p:nvSpPr>
          <p:cNvPr id="6" name="Metin kutusu 5"/>
          <p:cNvSpPr txBox="1"/>
          <p:nvPr/>
        </p:nvSpPr>
        <p:spPr>
          <a:xfrm>
            <a:off x="124967" y="2034483"/>
            <a:ext cx="4675632" cy="3416320"/>
          </a:xfrm>
          <a:prstGeom prst="rect">
            <a:avLst/>
          </a:prstGeom>
          <a:noFill/>
        </p:spPr>
        <p:txBody>
          <a:bodyPr wrap="square" rtlCol="0">
            <a:spAutoFit/>
          </a:bodyPr>
          <a:lstStyle/>
          <a:p>
            <a:pPr lvl="0" defTabSz="914400" eaLnBrk="0" fontAlgn="base" hangingPunct="0">
              <a:spcBef>
                <a:spcPct val="0"/>
              </a:spcBef>
              <a:spcAft>
                <a:spcPct val="0"/>
              </a:spcAft>
              <a:buFontTx/>
              <a:buChar char="•"/>
            </a:pPr>
            <a:r>
              <a:rPr lang="tr-TR" altLang="tr-TR" b="1" dirty="0" err="1" smtClean="0">
                <a:solidFill>
                  <a:srgbClr val="1F1F1F"/>
                </a:solidFill>
                <a:latin typeface="Google Sans Text"/>
              </a:rPr>
              <a:t>Berry</a:t>
            </a:r>
            <a:r>
              <a:rPr lang="tr-TR" altLang="tr-TR" b="1" dirty="0" smtClean="0">
                <a:solidFill>
                  <a:srgbClr val="1F1F1F"/>
                </a:solidFill>
                <a:latin typeface="Google Sans Text"/>
              </a:rPr>
              <a:t> </a:t>
            </a:r>
            <a:r>
              <a:rPr lang="tr-TR" altLang="tr-TR" b="1" dirty="0">
                <a:solidFill>
                  <a:srgbClr val="1F1F1F"/>
                </a:solidFill>
                <a:latin typeface="Google Sans Text"/>
              </a:rPr>
              <a:t>(1967) – </a:t>
            </a:r>
            <a:r>
              <a:rPr lang="tr-TR" altLang="tr-TR" b="1" dirty="0" err="1">
                <a:solidFill>
                  <a:srgbClr val="1F1F1F"/>
                </a:solidFill>
                <a:latin typeface="Google Sans Text"/>
              </a:rPr>
              <a:t>levels</a:t>
            </a:r>
            <a:r>
              <a:rPr lang="tr-TR" altLang="tr-TR" b="1" dirty="0">
                <a:solidFill>
                  <a:srgbClr val="1F1F1F"/>
                </a:solidFill>
                <a:latin typeface="Google Sans Text"/>
              </a:rPr>
              <a:t> of </a:t>
            </a:r>
            <a:r>
              <a:rPr lang="tr-TR" altLang="tr-TR" b="1" dirty="0" err="1">
                <a:solidFill>
                  <a:srgbClr val="1F1F1F"/>
                </a:solidFill>
                <a:latin typeface="Google Sans Text"/>
              </a:rPr>
              <a:t>conformity</a:t>
            </a:r>
            <a:r>
              <a:rPr lang="tr-TR" altLang="tr-TR" b="1" dirty="0">
                <a:solidFill>
                  <a:srgbClr val="1F1F1F"/>
                </a:solidFill>
                <a:latin typeface="Google Sans Text"/>
              </a:rPr>
              <a:t> </a:t>
            </a:r>
            <a:r>
              <a:rPr lang="tr-TR" altLang="tr-TR" b="1" dirty="0" err="1">
                <a:solidFill>
                  <a:srgbClr val="1F1F1F"/>
                </a:solidFill>
                <a:latin typeface="Google Sans Text"/>
              </a:rPr>
              <a:t>and</a:t>
            </a:r>
            <a:r>
              <a:rPr lang="tr-TR" altLang="tr-TR" b="1" dirty="0">
                <a:solidFill>
                  <a:srgbClr val="1F1F1F"/>
                </a:solidFill>
                <a:latin typeface="Google Sans Text"/>
              </a:rPr>
              <a:t> </a:t>
            </a:r>
            <a:r>
              <a:rPr lang="tr-TR" altLang="tr-TR" b="1" dirty="0" err="1">
                <a:solidFill>
                  <a:srgbClr val="1F1F1F"/>
                </a:solidFill>
                <a:latin typeface="Google Sans Text"/>
              </a:rPr>
              <a:t>economic</a:t>
            </a:r>
            <a:r>
              <a:rPr lang="tr-TR" altLang="tr-TR" b="1" dirty="0">
                <a:solidFill>
                  <a:srgbClr val="1F1F1F"/>
                </a:solidFill>
                <a:latin typeface="Google Sans Text"/>
              </a:rPr>
              <a:t> </a:t>
            </a:r>
            <a:r>
              <a:rPr lang="tr-TR" altLang="tr-TR" b="1" dirty="0" err="1">
                <a:solidFill>
                  <a:srgbClr val="1F1F1F"/>
                </a:solidFill>
                <a:latin typeface="Google Sans Text"/>
              </a:rPr>
              <a:t>characteristics</a:t>
            </a:r>
            <a:r>
              <a:rPr lang="tr-TR" altLang="tr-TR" b="1" dirty="0">
                <a:solidFill>
                  <a:srgbClr val="1F1F1F"/>
                </a:solidFill>
                <a:latin typeface="Google Sans Text"/>
              </a:rPr>
              <a:t> of </a:t>
            </a:r>
            <a:r>
              <a:rPr lang="tr-TR" altLang="tr-TR" b="1" dirty="0" err="1">
                <a:solidFill>
                  <a:srgbClr val="1F1F1F"/>
                </a:solidFill>
                <a:latin typeface="Google Sans Text"/>
              </a:rPr>
              <a:t>different</a:t>
            </a:r>
            <a:r>
              <a:rPr lang="tr-TR" altLang="tr-TR" b="1" dirty="0">
                <a:solidFill>
                  <a:srgbClr val="1F1F1F"/>
                </a:solidFill>
                <a:latin typeface="Google Sans Text"/>
              </a:rPr>
              <a:t> </a:t>
            </a:r>
            <a:r>
              <a:rPr lang="tr-TR" altLang="tr-TR" b="1" dirty="0" err="1" smtClean="0">
                <a:solidFill>
                  <a:srgbClr val="1F1F1F"/>
                </a:solidFill>
                <a:latin typeface="Google Sans Text"/>
              </a:rPr>
              <a:t>societies</a:t>
            </a:r>
            <a:endParaRPr lang="tr-TR" altLang="tr-TR" b="1" dirty="0" smtClean="0">
              <a:solidFill>
                <a:srgbClr val="1F1F1F"/>
              </a:solidFill>
              <a:latin typeface="Google Sans Text"/>
            </a:endParaRPr>
          </a:p>
          <a:p>
            <a:pPr lvl="0" defTabSz="914400" eaLnBrk="0" fontAlgn="base" hangingPunct="0">
              <a:spcBef>
                <a:spcPct val="0"/>
              </a:spcBef>
              <a:spcAft>
                <a:spcPct val="0"/>
              </a:spcAft>
              <a:buFontTx/>
              <a:buChar char="•"/>
            </a:pPr>
            <a:endParaRPr lang="tr-TR" altLang="tr-TR" b="1" dirty="0">
              <a:solidFill>
                <a:srgbClr val="1F1F1F"/>
              </a:solidFill>
              <a:latin typeface="Google Sans Text"/>
            </a:endParaRPr>
          </a:p>
          <a:p>
            <a:pPr lvl="0" defTabSz="914400" eaLnBrk="0" fontAlgn="base" hangingPunct="0">
              <a:spcBef>
                <a:spcPct val="0"/>
              </a:spcBef>
              <a:spcAft>
                <a:spcPct val="0"/>
              </a:spcAft>
              <a:buFontTx/>
              <a:buChar char="•"/>
            </a:pPr>
            <a:endParaRPr lang="tr-TR" altLang="tr-TR" dirty="0">
              <a:solidFill>
                <a:srgbClr val="1F1F1F"/>
              </a:solidFill>
              <a:latin typeface="Google Sans Text"/>
            </a:endParaRPr>
          </a:p>
          <a:p>
            <a:pPr lvl="0" defTabSz="914400" eaLnBrk="0" fontAlgn="base" hangingPunct="0">
              <a:spcBef>
                <a:spcPct val="0"/>
              </a:spcBef>
              <a:spcAft>
                <a:spcPct val="0"/>
              </a:spcAft>
              <a:buFontTx/>
              <a:buChar char="•"/>
            </a:pPr>
            <a:r>
              <a:rPr lang="tr-TR" altLang="tr-TR" b="1" dirty="0" err="1">
                <a:solidFill>
                  <a:srgbClr val="1F1F1F"/>
                </a:solidFill>
                <a:latin typeface="Google Sans Text"/>
              </a:rPr>
              <a:t>It</a:t>
            </a:r>
            <a:r>
              <a:rPr lang="tr-TR" altLang="tr-TR" b="1" dirty="0">
                <a:solidFill>
                  <a:srgbClr val="1F1F1F"/>
                </a:solidFill>
                <a:latin typeface="Google Sans Text"/>
              </a:rPr>
              <a:t> has </a:t>
            </a:r>
            <a:r>
              <a:rPr lang="tr-TR" altLang="tr-TR" b="1" dirty="0" err="1">
                <a:solidFill>
                  <a:srgbClr val="1F1F1F"/>
                </a:solidFill>
                <a:latin typeface="Google Sans Text"/>
              </a:rPr>
              <a:t>been</a:t>
            </a:r>
            <a:r>
              <a:rPr lang="tr-TR" altLang="tr-TR" b="1" dirty="0">
                <a:solidFill>
                  <a:srgbClr val="1F1F1F"/>
                </a:solidFill>
                <a:latin typeface="Google Sans Text"/>
              </a:rPr>
              <a:t> </a:t>
            </a:r>
            <a:r>
              <a:rPr lang="tr-TR" altLang="tr-TR" b="1" dirty="0" err="1">
                <a:solidFill>
                  <a:srgbClr val="1F1F1F"/>
                </a:solidFill>
                <a:latin typeface="Google Sans Text"/>
              </a:rPr>
              <a:t>observed</a:t>
            </a:r>
            <a:r>
              <a:rPr lang="tr-TR" altLang="tr-TR" b="1" dirty="0">
                <a:solidFill>
                  <a:srgbClr val="1F1F1F"/>
                </a:solidFill>
                <a:latin typeface="Google Sans Text"/>
              </a:rPr>
              <a:t> </a:t>
            </a:r>
            <a:r>
              <a:rPr lang="tr-TR" altLang="tr-TR" b="1" dirty="0" err="1">
                <a:solidFill>
                  <a:srgbClr val="1F1F1F"/>
                </a:solidFill>
                <a:latin typeface="Google Sans Text"/>
              </a:rPr>
              <a:t>that</a:t>
            </a:r>
            <a:r>
              <a:rPr lang="tr-TR" altLang="tr-TR" b="1" dirty="0">
                <a:solidFill>
                  <a:srgbClr val="1F1F1F"/>
                </a:solidFill>
                <a:latin typeface="Google Sans Text"/>
              </a:rPr>
              <a:t> </a:t>
            </a:r>
            <a:r>
              <a:rPr lang="tr-TR" altLang="tr-TR" b="1" dirty="0" err="1">
                <a:solidFill>
                  <a:srgbClr val="1F1F1F"/>
                </a:solidFill>
                <a:latin typeface="Google Sans Text"/>
              </a:rPr>
              <a:t>the</a:t>
            </a:r>
            <a:r>
              <a:rPr lang="tr-TR" altLang="tr-TR" b="1" dirty="0">
                <a:solidFill>
                  <a:srgbClr val="1F1F1F"/>
                </a:solidFill>
                <a:latin typeface="Google Sans Text"/>
              </a:rPr>
              <a:t> </a:t>
            </a:r>
            <a:r>
              <a:rPr lang="tr-TR" altLang="tr-TR" b="1" dirty="0" err="1">
                <a:solidFill>
                  <a:srgbClr val="1F1F1F"/>
                </a:solidFill>
                <a:latin typeface="Google Sans Text"/>
              </a:rPr>
              <a:t>Temne</a:t>
            </a:r>
            <a:r>
              <a:rPr lang="tr-TR" altLang="tr-TR" b="1" dirty="0">
                <a:solidFill>
                  <a:srgbClr val="1F1F1F"/>
                </a:solidFill>
                <a:latin typeface="Google Sans Text"/>
              </a:rPr>
              <a:t> </a:t>
            </a:r>
            <a:r>
              <a:rPr lang="tr-TR" altLang="tr-TR" b="1" dirty="0" err="1">
                <a:solidFill>
                  <a:srgbClr val="1F1F1F"/>
                </a:solidFill>
                <a:latin typeface="Google Sans Text"/>
              </a:rPr>
              <a:t>people</a:t>
            </a:r>
            <a:r>
              <a:rPr lang="tr-TR" altLang="tr-TR" b="1" dirty="0">
                <a:solidFill>
                  <a:srgbClr val="1F1F1F"/>
                </a:solidFill>
                <a:latin typeface="Google Sans Text"/>
              </a:rPr>
              <a:t> in Sierra Leone, </a:t>
            </a:r>
            <a:r>
              <a:rPr lang="tr-TR" altLang="tr-TR" b="1" dirty="0" err="1">
                <a:solidFill>
                  <a:srgbClr val="1F1F1F"/>
                </a:solidFill>
                <a:latin typeface="Google Sans Text"/>
              </a:rPr>
              <a:t>who</a:t>
            </a:r>
            <a:r>
              <a:rPr lang="tr-TR" altLang="tr-TR" b="1" dirty="0">
                <a:solidFill>
                  <a:srgbClr val="1F1F1F"/>
                </a:solidFill>
                <a:latin typeface="Google Sans Text"/>
              </a:rPr>
              <a:t> </a:t>
            </a:r>
            <a:r>
              <a:rPr lang="tr-TR" altLang="tr-TR" b="1" dirty="0" err="1">
                <a:solidFill>
                  <a:srgbClr val="1F1F1F"/>
                </a:solidFill>
                <a:latin typeface="Google Sans Text"/>
              </a:rPr>
              <a:t>depend</a:t>
            </a:r>
            <a:r>
              <a:rPr lang="tr-TR" altLang="tr-TR" b="1" dirty="0">
                <a:solidFill>
                  <a:srgbClr val="1F1F1F"/>
                </a:solidFill>
                <a:latin typeface="Google Sans Text"/>
              </a:rPr>
              <a:t> on a </a:t>
            </a:r>
            <a:r>
              <a:rPr lang="tr-TR" altLang="tr-TR" b="1" dirty="0" err="1">
                <a:solidFill>
                  <a:srgbClr val="1F1F1F"/>
                </a:solidFill>
                <a:latin typeface="Google Sans Text"/>
              </a:rPr>
              <a:t>single</a:t>
            </a:r>
            <a:r>
              <a:rPr lang="tr-TR" altLang="tr-TR" b="1" dirty="0">
                <a:solidFill>
                  <a:srgbClr val="1F1F1F"/>
                </a:solidFill>
                <a:latin typeface="Google Sans Text"/>
              </a:rPr>
              <a:t> </a:t>
            </a:r>
            <a:r>
              <a:rPr lang="tr-TR" altLang="tr-TR" b="1" dirty="0" err="1">
                <a:solidFill>
                  <a:srgbClr val="1F1F1F"/>
                </a:solidFill>
                <a:latin typeface="Google Sans Text"/>
              </a:rPr>
              <a:t>crop</a:t>
            </a:r>
            <a:r>
              <a:rPr lang="tr-TR" altLang="tr-TR" dirty="0">
                <a:solidFill>
                  <a:srgbClr val="1F1F1F"/>
                </a:solidFill>
                <a:latin typeface="Google Sans Text"/>
              </a:rPr>
              <a:t> </a:t>
            </a:r>
            <a:r>
              <a:rPr lang="tr-TR" altLang="tr-TR" dirty="0" err="1">
                <a:solidFill>
                  <a:srgbClr val="1F1F1F"/>
                </a:solidFill>
                <a:latin typeface="Google Sans Text"/>
              </a:rPr>
              <a:t>every</a:t>
            </a:r>
            <a:r>
              <a:rPr lang="tr-TR" altLang="tr-TR" dirty="0">
                <a:solidFill>
                  <a:srgbClr val="1F1F1F"/>
                </a:solidFill>
                <a:latin typeface="Google Sans Text"/>
              </a:rPr>
              <a:t> </a:t>
            </a:r>
            <a:r>
              <a:rPr lang="tr-TR" altLang="tr-TR" dirty="0" err="1">
                <a:solidFill>
                  <a:srgbClr val="1F1F1F"/>
                </a:solidFill>
                <a:latin typeface="Google Sans Text"/>
              </a:rPr>
              <a:t>year</a:t>
            </a:r>
            <a:r>
              <a:rPr lang="tr-TR" altLang="tr-TR" dirty="0">
                <a:solidFill>
                  <a:srgbClr val="1F1F1F"/>
                </a:solidFill>
                <a:latin typeface="Google Sans Text"/>
              </a:rPr>
              <a:t>, </a:t>
            </a:r>
            <a:r>
              <a:rPr lang="tr-TR" altLang="tr-TR" dirty="0" err="1">
                <a:solidFill>
                  <a:srgbClr val="1F1F1F"/>
                </a:solidFill>
                <a:latin typeface="Google Sans Text"/>
              </a:rPr>
              <a:t>show</a:t>
            </a:r>
            <a:r>
              <a:rPr lang="tr-TR" altLang="tr-TR" dirty="0">
                <a:solidFill>
                  <a:srgbClr val="1F1F1F"/>
                </a:solidFill>
                <a:latin typeface="Google Sans Text"/>
              </a:rPr>
              <a:t> </a:t>
            </a:r>
            <a:r>
              <a:rPr lang="tr-TR" altLang="tr-TR" dirty="0" err="1">
                <a:solidFill>
                  <a:srgbClr val="1F1F1F"/>
                </a:solidFill>
                <a:latin typeface="Google Sans Text"/>
              </a:rPr>
              <a:t>significantly</a:t>
            </a:r>
            <a:r>
              <a:rPr lang="tr-TR" altLang="tr-TR" dirty="0">
                <a:solidFill>
                  <a:srgbClr val="1F1F1F"/>
                </a:solidFill>
                <a:latin typeface="Google Sans Text"/>
              </a:rPr>
              <a:t> </a:t>
            </a:r>
            <a:r>
              <a:rPr lang="tr-TR" altLang="tr-TR" dirty="0" err="1">
                <a:solidFill>
                  <a:srgbClr val="1F1F1F"/>
                </a:solidFill>
                <a:latin typeface="Google Sans Text"/>
              </a:rPr>
              <a:t>higher</a:t>
            </a:r>
            <a:r>
              <a:rPr lang="tr-TR" altLang="tr-TR" dirty="0">
                <a:solidFill>
                  <a:srgbClr val="1F1F1F"/>
                </a:solidFill>
                <a:latin typeface="Google Sans Text"/>
              </a:rPr>
              <a:t> </a:t>
            </a:r>
            <a:r>
              <a:rPr lang="tr-TR" altLang="tr-TR" dirty="0" err="1">
                <a:solidFill>
                  <a:srgbClr val="1F1F1F"/>
                </a:solidFill>
                <a:latin typeface="Google Sans Text"/>
              </a:rPr>
              <a:t>levels</a:t>
            </a:r>
            <a:r>
              <a:rPr lang="tr-TR" altLang="tr-TR" dirty="0">
                <a:solidFill>
                  <a:srgbClr val="1F1F1F"/>
                </a:solidFill>
                <a:latin typeface="Google Sans Text"/>
              </a:rPr>
              <a:t> of </a:t>
            </a:r>
            <a:r>
              <a:rPr lang="tr-TR" altLang="tr-TR" dirty="0" err="1">
                <a:solidFill>
                  <a:srgbClr val="1F1F1F"/>
                </a:solidFill>
                <a:latin typeface="Google Sans Text"/>
              </a:rPr>
              <a:t>conformity</a:t>
            </a:r>
            <a:r>
              <a:rPr lang="tr-TR" altLang="tr-TR" dirty="0">
                <a:solidFill>
                  <a:srgbClr val="1F1F1F"/>
                </a:solidFill>
                <a:latin typeface="Google Sans Text"/>
              </a:rPr>
              <a:t> </a:t>
            </a:r>
            <a:r>
              <a:rPr lang="tr-TR" altLang="tr-TR" dirty="0" err="1">
                <a:solidFill>
                  <a:srgbClr val="1F1F1F"/>
                </a:solidFill>
                <a:latin typeface="Google Sans Text"/>
              </a:rPr>
              <a:t>than</a:t>
            </a:r>
            <a:r>
              <a:rPr lang="tr-TR" altLang="tr-TR" dirty="0">
                <a:solidFill>
                  <a:srgbClr val="1F1F1F"/>
                </a:solidFill>
                <a:latin typeface="Google Sans Text"/>
              </a:rPr>
              <a:t> </a:t>
            </a:r>
            <a:r>
              <a:rPr lang="tr-TR" altLang="tr-TR" dirty="0" err="1">
                <a:solidFill>
                  <a:srgbClr val="1F1F1F"/>
                </a:solidFill>
                <a:latin typeface="Google Sans Text"/>
              </a:rPr>
              <a:t>indigenous</a:t>
            </a:r>
            <a:r>
              <a:rPr lang="tr-TR" altLang="tr-TR" dirty="0">
                <a:solidFill>
                  <a:srgbClr val="1F1F1F"/>
                </a:solidFill>
                <a:latin typeface="Google Sans Text"/>
              </a:rPr>
              <a:t> </a:t>
            </a:r>
            <a:r>
              <a:rPr lang="tr-TR" altLang="tr-TR" dirty="0" err="1">
                <a:solidFill>
                  <a:srgbClr val="1F1F1F"/>
                </a:solidFill>
                <a:latin typeface="Google Sans Text"/>
              </a:rPr>
              <a:t>groups</a:t>
            </a:r>
            <a:r>
              <a:rPr lang="tr-TR" altLang="tr-TR" dirty="0">
                <a:solidFill>
                  <a:srgbClr val="1F1F1F"/>
                </a:solidFill>
                <a:latin typeface="Google Sans Text"/>
              </a:rPr>
              <a:t> in </a:t>
            </a:r>
            <a:r>
              <a:rPr lang="tr-TR" altLang="tr-TR" dirty="0" err="1">
                <a:solidFill>
                  <a:srgbClr val="1F1F1F"/>
                </a:solidFill>
                <a:latin typeface="Google Sans Text"/>
              </a:rPr>
              <a:t>the</a:t>
            </a:r>
            <a:r>
              <a:rPr lang="tr-TR" altLang="tr-TR" dirty="0">
                <a:solidFill>
                  <a:srgbClr val="1F1F1F"/>
                </a:solidFill>
                <a:latin typeface="Google Sans Text"/>
              </a:rPr>
              <a:t> </a:t>
            </a:r>
            <a:r>
              <a:rPr lang="tr-TR" altLang="tr-TR" dirty="0" err="1">
                <a:solidFill>
                  <a:srgbClr val="1F1F1F"/>
                </a:solidFill>
                <a:latin typeface="Google Sans Text"/>
              </a:rPr>
              <a:t>Arctic</a:t>
            </a:r>
            <a:r>
              <a:rPr lang="tr-TR" altLang="tr-TR" dirty="0">
                <a:solidFill>
                  <a:srgbClr val="1F1F1F"/>
                </a:solidFill>
                <a:latin typeface="Google Sans Text"/>
              </a:rPr>
              <a:t> </a:t>
            </a:r>
            <a:r>
              <a:rPr lang="tr-TR" altLang="tr-TR" dirty="0" err="1">
                <a:solidFill>
                  <a:srgbClr val="1F1F1F"/>
                </a:solidFill>
                <a:latin typeface="Google Sans Text"/>
              </a:rPr>
              <a:t>whose</a:t>
            </a:r>
            <a:r>
              <a:rPr lang="tr-TR" altLang="tr-TR" dirty="0">
                <a:solidFill>
                  <a:srgbClr val="1F1F1F"/>
                </a:solidFill>
                <a:latin typeface="Google Sans Text"/>
              </a:rPr>
              <a:t> </a:t>
            </a:r>
            <a:r>
              <a:rPr lang="tr-TR" altLang="tr-TR" dirty="0" err="1">
                <a:solidFill>
                  <a:srgbClr val="1F1F1F"/>
                </a:solidFill>
                <a:latin typeface="Google Sans Text"/>
              </a:rPr>
              <a:t>economies</a:t>
            </a:r>
            <a:r>
              <a:rPr lang="tr-TR" altLang="tr-TR" dirty="0">
                <a:solidFill>
                  <a:srgbClr val="1F1F1F"/>
                </a:solidFill>
                <a:latin typeface="Google Sans Text"/>
              </a:rPr>
              <a:t> </a:t>
            </a:r>
            <a:r>
              <a:rPr lang="tr-TR" altLang="tr-TR" dirty="0" err="1">
                <a:solidFill>
                  <a:srgbClr val="1F1F1F"/>
                </a:solidFill>
                <a:latin typeface="Google Sans Text"/>
              </a:rPr>
              <a:t>are</a:t>
            </a:r>
            <a:r>
              <a:rPr lang="tr-TR" altLang="tr-TR" dirty="0">
                <a:solidFill>
                  <a:srgbClr val="1F1F1F"/>
                </a:solidFill>
                <a:latin typeface="Google Sans Text"/>
              </a:rPr>
              <a:t> </a:t>
            </a:r>
            <a:r>
              <a:rPr lang="tr-TR" altLang="tr-TR" dirty="0" err="1">
                <a:solidFill>
                  <a:srgbClr val="1F1F1F"/>
                </a:solidFill>
                <a:latin typeface="Google Sans Text"/>
              </a:rPr>
              <a:t>based</a:t>
            </a:r>
            <a:r>
              <a:rPr lang="tr-TR" altLang="tr-TR" dirty="0">
                <a:solidFill>
                  <a:srgbClr val="1F1F1F"/>
                </a:solidFill>
                <a:latin typeface="Google Sans Text"/>
              </a:rPr>
              <a:t> on </a:t>
            </a:r>
            <a:r>
              <a:rPr lang="tr-TR" altLang="tr-TR" dirty="0" err="1">
                <a:solidFill>
                  <a:srgbClr val="1F1F1F"/>
                </a:solidFill>
                <a:latin typeface="Google Sans Text"/>
              </a:rPr>
              <a:t>hunting</a:t>
            </a:r>
            <a:r>
              <a:rPr lang="tr-TR" altLang="tr-TR" dirty="0">
                <a:solidFill>
                  <a:srgbClr val="1F1F1F"/>
                </a:solidFill>
                <a:latin typeface="Google Sans Text"/>
              </a:rPr>
              <a:t> </a:t>
            </a:r>
            <a:r>
              <a:rPr lang="tr-TR" altLang="tr-TR" dirty="0" err="1">
                <a:solidFill>
                  <a:srgbClr val="1F1F1F"/>
                </a:solidFill>
                <a:latin typeface="Google Sans Text"/>
              </a:rPr>
              <a:t>and</a:t>
            </a:r>
            <a:r>
              <a:rPr lang="tr-TR" altLang="tr-TR" dirty="0">
                <a:solidFill>
                  <a:srgbClr val="1F1F1F"/>
                </a:solidFill>
                <a:latin typeface="Google Sans Text"/>
              </a:rPr>
              <a:t> </a:t>
            </a:r>
            <a:r>
              <a:rPr lang="tr-TR" altLang="tr-TR" dirty="0" err="1">
                <a:solidFill>
                  <a:srgbClr val="1F1F1F"/>
                </a:solidFill>
                <a:latin typeface="Google Sans Text"/>
              </a:rPr>
              <a:t>fishing</a:t>
            </a:r>
            <a:r>
              <a:rPr lang="tr-TR" altLang="tr-TR" dirty="0">
                <a:solidFill>
                  <a:srgbClr val="1F1F1F"/>
                </a:solidFill>
                <a:latin typeface="Google Sans Text"/>
              </a:rPr>
              <a:t> </a:t>
            </a:r>
            <a:r>
              <a:rPr lang="tr-TR" altLang="tr-TR" dirty="0" err="1">
                <a:solidFill>
                  <a:srgbClr val="1F1F1F"/>
                </a:solidFill>
                <a:latin typeface="Google Sans Text"/>
              </a:rPr>
              <a:t>trips</a:t>
            </a:r>
            <a:r>
              <a:rPr lang="tr-TR" altLang="tr-TR" dirty="0">
                <a:solidFill>
                  <a:srgbClr val="1F1F1F"/>
                </a:solidFill>
                <a:latin typeface="Google Sans Text"/>
              </a:rPr>
              <a:t>. </a:t>
            </a:r>
          </a:p>
          <a:p>
            <a:pPr lvl="0" defTabSz="914400" eaLnBrk="0" fontAlgn="base" hangingPunct="0">
              <a:spcBef>
                <a:spcPct val="0"/>
              </a:spcBef>
              <a:spcAft>
                <a:spcPct val="0"/>
              </a:spcAft>
            </a:pPr>
            <a:endParaRPr lang="tr-TR" altLang="tr-TR" dirty="0">
              <a:latin typeface="Arial" panose="020B0604020202020204" pitchFamily="34" charset="0"/>
            </a:endParaRPr>
          </a:p>
        </p:txBody>
      </p:sp>
    </p:spTree>
    <p:extLst>
      <p:ext uri="{BB962C8B-B14F-4D97-AF65-F5344CB8AC3E}">
        <p14:creationId xmlns:p14="http://schemas.microsoft.com/office/powerpoint/2010/main" val="326482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Conformity</a:t>
            </a:r>
            <a:r>
              <a:rPr lang="tr-TR" dirty="0" smtClean="0"/>
              <a:t>: </a:t>
            </a:r>
            <a:r>
              <a:rPr lang="tr-TR" dirty="0" err="1" smtClean="0"/>
              <a:t>Cultural</a:t>
            </a:r>
            <a:r>
              <a:rPr lang="tr-TR" dirty="0" smtClean="0"/>
              <a:t> </a:t>
            </a:r>
            <a:r>
              <a:rPr lang="tr-TR" dirty="0" err="1" smtClean="0"/>
              <a:t>Differences</a:t>
            </a:r>
            <a:endParaRPr lang="tr-TR" dirty="0"/>
          </a:p>
        </p:txBody>
      </p:sp>
      <p:pic>
        <p:nvPicPr>
          <p:cNvPr id="4" name="Pictur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2001" y="1509532"/>
            <a:ext cx="3533775" cy="19857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599" y="3965575"/>
            <a:ext cx="3886201" cy="2590801"/>
          </a:xfrm>
          <a:prstGeom prst="rect">
            <a:avLst/>
          </a:prstGeom>
        </p:spPr>
      </p:pic>
      <p:sp>
        <p:nvSpPr>
          <p:cNvPr id="6" name="Metin kutusu 5"/>
          <p:cNvSpPr txBox="1"/>
          <p:nvPr/>
        </p:nvSpPr>
        <p:spPr>
          <a:xfrm>
            <a:off x="124967" y="1210975"/>
            <a:ext cx="4675632" cy="5509200"/>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Berry's </a:t>
            </a:r>
            <a:r>
              <a:rPr lang="en-US" sz="1600" b="1" dirty="0"/>
              <a:t>theory is more applicable to non-industrialized </a:t>
            </a:r>
            <a:r>
              <a:rPr lang="en-US" sz="1600" b="1" dirty="0" smtClean="0"/>
              <a:t>societies</a:t>
            </a:r>
            <a:endParaRPr lang="tr-TR" sz="1600" b="1" dirty="0" smtClean="0"/>
          </a:p>
          <a:p>
            <a:pPr marL="285750" indent="-285750">
              <a:buFont typeface="Arial" panose="020B0604020202020204" pitchFamily="34" charset="0"/>
              <a:buChar char="•"/>
            </a:pPr>
            <a:r>
              <a:rPr lang="en-US" sz="1600" b="1" dirty="0" smtClean="0"/>
              <a:t>Smith </a:t>
            </a:r>
            <a:r>
              <a:rPr lang="en-US" sz="1600" b="1" dirty="0"/>
              <a:t>et al. (2013) – emphasize the importance of dominant types of values in societies:</a:t>
            </a:r>
            <a:endParaRPr lang="en-US" sz="1600" dirty="0"/>
          </a:p>
          <a:p>
            <a:pPr marL="742950" lvl="1" indent="-285750">
              <a:buFont typeface="Arial" panose="020B0604020202020204" pitchFamily="34" charset="0"/>
              <a:buChar char="•"/>
            </a:pPr>
            <a:r>
              <a:rPr lang="en-US" sz="1600" dirty="0"/>
              <a:t>In </a:t>
            </a:r>
            <a:r>
              <a:rPr lang="en-US" sz="1600" b="1" dirty="0"/>
              <a:t>Individualistic cultures</a:t>
            </a:r>
            <a:r>
              <a:rPr lang="en-US" sz="1600" dirty="0"/>
              <a:t>, a strong emphasis is placed on values such as individual achievement, separation from other group members, competition with them, self-determination, and independence.</a:t>
            </a:r>
          </a:p>
          <a:p>
            <a:pPr marL="742950" lvl="1" indent="-285750">
              <a:buFont typeface="Arial" panose="020B0604020202020204" pitchFamily="34" charset="0"/>
              <a:buChar char="•"/>
            </a:pPr>
            <a:r>
              <a:rPr lang="en-US" sz="1600" dirty="0"/>
              <a:t>In </a:t>
            </a:r>
            <a:r>
              <a:rPr lang="en-US" sz="1600" b="1" dirty="0"/>
              <a:t>Collectivist cultures</a:t>
            </a:r>
            <a:r>
              <a:rPr lang="en-US" sz="1600" dirty="0"/>
              <a:t>, collective achievements, closeness and cooperation with the in-group, and the desire for consensus are valued.</a:t>
            </a:r>
          </a:p>
          <a:p>
            <a:endParaRPr lang="tr-TR" sz="1600" b="1" dirty="0" smtClean="0"/>
          </a:p>
          <a:p>
            <a:pPr marL="285750" indent="-285750">
              <a:buFont typeface="Arial" panose="020B0604020202020204" pitchFamily="34" charset="0"/>
              <a:buChar char="•"/>
            </a:pPr>
            <a:r>
              <a:rPr lang="en-US" sz="1600" b="1" dirty="0" smtClean="0"/>
              <a:t>It </a:t>
            </a:r>
            <a:r>
              <a:rPr lang="en-US" sz="1600" b="1" dirty="0"/>
              <a:t>has emerged that the dimension of individualism-collectivism is related to the levels of conformity shown in the Asch paradigm (Bond and Smith 1996</a:t>
            </a:r>
            <a:r>
              <a:rPr lang="en-US" sz="1600" b="1" dirty="0" smtClean="0"/>
              <a:t>).</a:t>
            </a:r>
            <a:endParaRPr lang="tr-TR" sz="1600" dirty="0" smtClean="0"/>
          </a:p>
          <a:p>
            <a:pPr marL="285750" indent="-285750">
              <a:buFont typeface="Arial" panose="020B0604020202020204" pitchFamily="34" charset="0"/>
              <a:buChar char="•"/>
            </a:pPr>
            <a:r>
              <a:rPr lang="en-US" sz="1600" b="1" dirty="0" smtClean="0"/>
              <a:t>People </a:t>
            </a:r>
            <a:r>
              <a:rPr lang="en-US" sz="1600" b="1" dirty="0"/>
              <a:t>in collectivist cultures (e.g., Brazil, Japan) tend to show higher rates of conformity compared to those in more individualistic cultures (e.g., UK, USA).</a:t>
            </a:r>
            <a:endParaRPr lang="en-US" sz="1600" dirty="0"/>
          </a:p>
        </p:txBody>
      </p:sp>
    </p:spTree>
    <p:extLst>
      <p:ext uri="{BB962C8B-B14F-4D97-AF65-F5344CB8AC3E}">
        <p14:creationId xmlns:p14="http://schemas.microsoft.com/office/powerpoint/2010/main" val="925706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52718"/>
            <a:ext cx="8229600" cy="1143000"/>
          </a:xfrm>
        </p:spPr>
        <p:txBody>
          <a:bodyPr/>
          <a:lstStyle/>
          <a:p>
            <a:r>
              <a:rPr lang="tr-TR" dirty="0" err="1" smtClean="0"/>
              <a:t>Conformity</a:t>
            </a:r>
            <a:endParaRPr lang="tr-TR" dirty="0"/>
          </a:p>
        </p:txBody>
      </p:sp>
      <p:sp>
        <p:nvSpPr>
          <p:cNvPr id="3" name="İçerik Yer Tutucusu 2"/>
          <p:cNvSpPr>
            <a:spLocks noGrp="1"/>
          </p:cNvSpPr>
          <p:nvPr>
            <p:ph idx="1"/>
          </p:nvPr>
        </p:nvSpPr>
        <p:spPr>
          <a:xfrm>
            <a:off x="457200" y="1331976"/>
            <a:ext cx="3980688" cy="4525963"/>
          </a:xfrm>
        </p:spPr>
        <p:txBody>
          <a:bodyPr>
            <a:normAutofit fontScale="62500" lnSpcReduction="20000"/>
          </a:bodyPr>
          <a:lstStyle/>
          <a:p>
            <a:r>
              <a:rPr lang="en-US" dirty="0"/>
              <a:t>Conformity is not limited to judgments regarding experimentally designed environments (such as line lengths or distance perception).  </a:t>
            </a:r>
            <a:endParaRPr lang="tr-TR" dirty="0" smtClean="0"/>
          </a:p>
          <a:p>
            <a:endParaRPr lang="tr-TR" dirty="0" smtClean="0"/>
          </a:p>
          <a:p>
            <a:r>
              <a:rPr lang="en-US" dirty="0" smtClean="0"/>
              <a:t>We </a:t>
            </a:r>
            <a:r>
              <a:rPr lang="en-US" dirty="0"/>
              <a:t>have a very general tendency to change our attitudes and behaviors in a way that aligns them with the people around us. </a:t>
            </a:r>
            <a:endParaRPr lang="tr-TR" dirty="0" smtClean="0"/>
          </a:p>
          <a:p>
            <a:endParaRPr lang="tr-TR" dirty="0" smtClean="0"/>
          </a:p>
          <a:p>
            <a:r>
              <a:rPr lang="en-US" dirty="0" smtClean="0"/>
              <a:t>This </a:t>
            </a:r>
            <a:r>
              <a:rPr lang="en-US" dirty="0"/>
              <a:t>applies to relatively minor issues like clothing fashion and music taste, as well as more fundamental moral values and socio-political actions...</a:t>
            </a:r>
            <a:endParaRPr lang="tr-T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17129" y="1124712"/>
            <a:ext cx="3336727" cy="1877667"/>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232" y="2734155"/>
            <a:ext cx="3078123" cy="20571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5597" y="4440816"/>
            <a:ext cx="3358403" cy="2238376"/>
          </a:xfrm>
          <a:prstGeom prst="rect">
            <a:avLst/>
          </a:prstGeom>
        </p:spPr>
      </p:pic>
    </p:spTree>
    <p:extLst>
      <p:ext uri="{BB962C8B-B14F-4D97-AF65-F5344CB8AC3E}">
        <p14:creationId xmlns:p14="http://schemas.microsoft.com/office/powerpoint/2010/main" val="181578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770888"/>
            <a:ext cx="4992624" cy="4525963"/>
          </a:xfrm>
        </p:spPr>
        <p:txBody>
          <a:bodyPr>
            <a:normAutofit lnSpcReduction="10000"/>
          </a:bodyPr>
          <a:lstStyle/>
          <a:p>
            <a:pPr marL="0" indent="0">
              <a:buNone/>
            </a:pPr>
            <a:r>
              <a:rPr lang="tr-TR" sz="2400" b="1" dirty="0" err="1"/>
              <a:t>Milgram’ın</a:t>
            </a:r>
            <a:r>
              <a:rPr lang="tr-TR" sz="2400" b="1" dirty="0"/>
              <a:t> (1963) deneylerini hatırlayalım!</a:t>
            </a:r>
          </a:p>
          <a:p>
            <a:r>
              <a:rPr lang="tr-TR" sz="2400" dirty="0"/>
              <a:t>İnsanların acı verici ve potansiyel olarak tehlikeli olduğuna inandıkları cezaları araştırma katılımcılarına uygulayabildiklerini gösteren çalışmalar</a:t>
            </a:r>
          </a:p>
          <a:p>
            <a:r>
              <a:rPr lang="tr-TR" sz="2400" dirty="0"/>
              <a:t>Ç</a:t>
            </a:r>
            <a:r>
              <a:rPr lang="en-US" sz="2400" dirty="0"/>
              <a:t>ok </a:t>
            </a:r>
            <a:r>
              <a:rPr lang="en-US" sz="2400" dirty="0" err="1"/>
              <a:t>sayıda</a:t>
            </a:r>
            <a:r>
              <a:rPr lang="en-US" sz="2400" dirty="0"/>
              <a:t> </a:t>
            </a:r>
            <a:r>
              <a:rPr lang="en-US" sz="2400" dirty="0" err="1"/>
              <a:t>katılımcı</a:t>
            </a:r>
            <a:r>
              <a:rPr lang="en-US" sz="2400" dirty="0"/>
              <a:t>, </a:t>
            </a:r>
            <a:r>
              <a:rPr lang="tr-TR" sz="2400" dirty="0"/>
              <a:t>araştırmacıya</a:t>
            </a:r>
            <a:r>
              <a:rPr lang="en-US" sz="2400" dirty="0"/>
              <a:t> </a:t>
            </a:r>
            <a:r>
              <a:rPr lang="en-US" sz="2400" dirty="0" err="1"/>
              <a:t>itaat</a:t>
            </a:r>
            <a:r>
              <a:rPr lang="en-US" sz="2400" dirty="0"/>
              <a:t> </a:t>
            </a:r>
            <a:r>
              <a:rPr lang="en-US" sz="2400" dirty="0" err="1"/>
              <a:t>etmeye</a:t>
            </a:r>
            <a:r>
              <a:rPr lang="en-US" sz="2400" dirty="0"/>
              <a:t> </a:t>
            </a:r>
            <a:r>
              <a:rPr lang="en-US" sz="2400" dirty="0" err="1"/>
              <a:t>ve</a:t>
            </a:r>
            <a:r>
              <a:rPr lang="en-US" sz="2400" dirty="0"/>
              <a:t> 400V </a:t>
            </a:r>
            <a:r>
              <a:rPr lang="en-US" sz="2400" dirty="0" err="1"/>
              <a:t>veya</a:t>
            </a:r>
            <a:r>
              <a:rPr lang="en-US" sz="2400" dirty="0"/>
              <a:t> </a:t>
            </a:r>
            <a:r>
              <a:rPr lang="en-US" sz="2400" dirty="0" err="1"/>
              <a:t>daha</a:t>
            </a:r>
            <a:r>
              <a:rPr lang="en-US" sz="2400" dirty="0"/>
              <a:t> </a:t>
            </a:r>
            <a:r>
              <a:rPr lang="en-US" sz="2400" dirty="0" err="1"/>
              <a:t>fazla</a:t>
            </a:r>
            <a:r>
              <a:rPr lang="en-US" sz="2400" dirty="0"/>
              <a:t> </a:t>
            </a:r>
            <a:r>
              <a:rPr lang="en-US" sz="2400" dirty="0" err="1"/>
              <a:t>şok</a:t>
            </a:r>
            <a:r>
              <a:rPr lang="en-US" sz="2400" dirty="0"/>
              <a:t> </a:t>
            </a:r>
            <a:r>
              <a:rPr lang="en-US" sz="2400" dirty="0" err="1"/>
              <a:t>vermeye</a:t>
            </a:r>
            <a:r>
              <a:rPr lang="tr-TR" sz="2400" dirty="0"/>
              <a:t> </a:t>
            </a:r>
            <a:r>
              <a:rPr lang="en-US" sz="2400" dirty="0" err="1"/>
              <a:t>hazırdı</a:t>
            </a:r>
            <a:r>
              <a:rPr lang="en-US" sz="2400" dirty="0"/>
              <a:t> (</a:t>
            </a:r>
            <a:r>
              <a:rPr lang="en-US" sz="2400" dirty="0" err="1"/>
              <a:t>itaat</a:t>
            </a:r>
            <a:r>
              <a:rPr lang="en-US" sz="2400" dirty="0"/>
              <a:t> </a:t>
            </a:r>
            <a:r>
              <a:rPr lang="en-US" sz="2400" dirty="0" err="1"/>
              <a:t>oranları</a:t>
            </a:r>
            <a:r>
              <a:rPr lang="tr-TR" sz="2400" dirty="0"/>
              <a:t> </a:t>
            </a:r>
            <a:r>
              <a:rPr lang="en-US" sz="2400" dirty="0"/>
              <a:t>% 30 </a:t>
            </a:r>
            <a:r>
              <a:rPr lang="en-US" sz="2400" dirty="0" err="1"/>
              <a:t>ile</a:t>
            </a:r>
            <a:r>
              <a:rPr lang="en-US" sz="2400" dirty="0"/>
              <a:t>% 65 </a:t>
            </a:r>
            <a:r>
              <a:rPr lang="en-US" sz="2400" dirty="0" err="1"/>
              <a:t>arasında</a:t>
            </a:r>
            <a:r>
              <a:rPr lang="en-US" sz="2400" dirty="0"/>
              <a:t> </a:t>
            </a:r>
            <a:r>
              <a:rPr lang="en-US" sz="2400" dirty="0" err="1"/>
              <a:t>değişmektedir</a:t>
            </a:r>
            <a:r>
              <a:rPr lang="en-US" sz="2400" dirty="0"/>
              <a:t>).</a:t>
            </a:r>
            <a:endParaRPr lang="tr-TR" sz="2400" dirty="0"/>
          </a:p>
          <a:p>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4300" y="1934217"/>
            <a:ext cx="3082500" cy="3914775"/>
          </a:xfrm>
          <a:prstGeom prst="rect">
            <a:avLst/>
          </a:prstGeom>
        </p:spPr>
      </p:pic>
    </p:spTree>
    <p:extLst>
      <p:ext uri="{BB962C8B-B14F-4D97-AF65-F5344CB8AC3E}">
        <p14:creationId xmlns:p14="http://schemas.microsoft.com/office/powerpoint/2010/main" val="144987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Conformity</a:t>
            </a:r>
            <a:r>
              <a:rPr lang="tr-TR" dirty="0"/>
              <a:t> – </a:t>
            </a:r>
            <a:r>
              <a:rPr lang="tr-TR" dirty="0" err="1"/>
              <a:t>Milgram’s</a:t>
            </a:r>
            <a:r>
              <a:rPr lang="tr-TR" dirty="0"/>
              <a:t> </a:t>
            </a:r>
            <a:r>
              <a:rPr lang="tr-TR" dirty="0" err="1"/>
              <a:t>later</a:t>
            </a:r>
            <a:r>
              <a:rPr lang="tr-TR" dirty="0"/>
              <a:t> </a:t>
            </a:r>
            <a:r>
              <a:rPr lang="tr-TR" dirty="0" err="1"/>
              <a:t>experiments</a:t>
            </a:r>
            <a:endParaRPr lang="tr-TR" dirty="0"/>
          </a:p>
        </p:txBody>
      </p:sp>
      <p:sp>
        <p:nvSpPr>
          <p:cNvPr id="3" name="İçerik Yer Tutucusu 2"/>
          <p:cNvSpPr>
            <a:spLocks noGrp="1"/>
          </p:cNvSpPr>
          <p:nvPr>
            <p:ph idx="1"/>
          </p:nvPr>
        </p:nvSpPr>
        <p:spPr/>
        <p:txBody>
          <a:bodyPr>
            <a:normAutofit fontScale="70000" lnSpcReduction="20000"/>
          </a:bodyPr>
          <a:lstStyle/>
          <a:p>
            <a:r>
              <a:rPr lang="en-US" dirty="0"/>
              <a:t>In two subsequent experiments, Milgram demonstrated the power of group influence on the same antisocial behavior (Milgram 1964, 1965</a:t>
            </a:r>
            <a:r>
              <a:rPr lang="en-US" dirty="0" smtClean="0"/>
              <a:t>).</a:t>
            </a:r>
            <a:endParaRPr lang="tr-TR" dirty="0" smtClean="0"/>
          </a:p>
          <a:p>
            <a:r>
              <a:rPr lang="en-US" dirty="0" smtClean="0"/>
              <a:t>In </a:t>
            </a:r>
            <a:r>
              <a:rPr lang="en-US" dirty="0"/>
              <a:t>the first version, there were two additional confederates helping the real participant in the learning experiment. </a:t>
            </a:r>
            <a:endParaRPr lang="tr-TR" dirty="0" smtClean="0"/>
          </a:p>
          <a:p>
            <a:r>
              <a:rPr lang="en-US" dirty="0" smtClean="0"/>
              <a:t>These </a:t>
            </a:r>
            <a:r>
              <a:rPr lang="en-US" dirty="0"/>
              <a:t>two pseudo-participants constantly suggested higher voltages (The experimenter explained that the "lowest voltage" specified by everyone should be applied. Thus, the participant was also given the chance to suggest a lower voltage</a:t>
            </a:r>
            <a:r>
              <a:rPr lang="en-US" dirty="0" smtClean="0"/>
              <a:t>).</a:t>
            </a:r>
            <a:endParaRPr lang="tr-TR" dirty="0" smtClean="0"/>
          </a:p>
          <a:p>
            <a:r>
              <a:rPr lang="en-US" b="1" dirty="0" smtClean="0">
                <a:solidFill>
                  <a:srgbClr val="FF0000"/>
                </a:solidFill>
              </a:rPr>
              <a:t>Result</a:t>
            </a:r>
            <a:r>
              <a:rPr lang="en-US" dirty="0"/>
              <a:t>: Parallel to Asch's (1955) study, more than half of the participants consistently showed conformity to the implicit pressure applied by their two fellow 'teachers' who administered more than 210V of 'shock</a:t>
            </a:r>
            <a:r>
              <a:rPr lang="en-US" dirty="0" smtClean="0"/>
              <a:t>'.</a:t>
            </a:r>
            <a:endParaRPr lang="tr-TR" dirty="0" smtClean="0"/>
          </a:p>
          <a:p>
            <a:r>
              <a:rPr lang="en-US" dirty="0" smtClean="0"/>
              <a:t>However</a:t>
            </a:r>
            <a:r>
              <a:rPr lang="en-US" dirty="0"/>
              <a:t>, as Milgram (1965) later showed, this group pressure can also be used to limit (reduce) anti-social behaviors!</a:t>
            </a:r>
            <a:endParaRPr lang="tr-TR" dirty="0"/>
          </a:p>
        </p:txBody>
      </p:sp>
    </p:spTree>
    <p:extLst>
      <p:ext uri="{BB962C8B-B14F-4D97-AF65-F5344CB8AC3E}">
        <p14:creationId xmlns:p14="http://schemas.microsoft.com/office/powerpoint/2010/main" val="1468289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1447</Words>
  <Application>Microsoft Office PowerPoint</Application>
  <PresentationFormat>Ekran Gösterisi (4:3)</PresentationFormat>
  <Paragraphs>94</Paragraphs>
  <Slides>16</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Google Sans Text</vt:lpstr>
      <vt:lpstr>Office Theme</vt:lpstr>
      <vt:lpstr>Majority Influence: Conformity</vt:lpstr>
      <vt:lpstr>Conformity</vt:lpstr>
      <vt:lpstr>Classic Experiments: Sherif (1936)</vt:lpstr>
      <vt:lpstr>Classic Experiments: Asch (1956)</vt:lpstr>
      <vt:lpstr>Conformity: Cultural Differences</vt:lpstr>
      <vt:lpstr>Conformity: Cultural Differences</vt:lpstr>
      <vt:lpstr>Conformity</vt:lpstr>
      <vt:lpstr>PowerPoint Sunusu</vt:lpstr>
      <vt:lpstr>Conformity – Milgram’s later experiments</vt:lpstr>
      <vt:lpstr>Conformity – Milgram’s later experiments</vt:lpstr>
      <vt:lpstr>“What are the underlying reasons for conformity?”</vt:lpstr>
      <vt:lpstr>“What are the underlying reasons for conformity?”</vt:lpstr>
      <vt:lpstr>“What are the underlying reasons for Conformity?”</vt:lpstr>
      <vt:lpstr>“What are the underlying reasons for Conformity?”</vt:lpstr>
      <vt:lpstr>“What are the underlying reasons for Conformity?”</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Majority Influence: Conformity</dc:title>
  <dc:subject/>
  <dc:creator>SD</dc:creator>
  <cp:keywords/>
  <dc:description>generated using python-pptx</dc:description>
  <cp:lastModifiedBy>Turboxx</cp:lastModifiedBy>
  <cp:revision>23</cp:revision>
  <dcterms:created xsi:type="dcterms:W3CDTF">2013-01-27T09:14:16Z</dcterms:created>
  <dcterms:modified xsi:type="dcterms:W3CDTF">2026-05-05T08:28:11Z</dcterms:modified>
  <cp:category/>
</cp:coreProperties>
</file>