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56" r:id="rId2"/>
    <p:sldId id="260" r:id="rId3"/>
    <p:sldId id="341" r:id="rId4"/>
    <p:sldId id="342" r:id="rId5"/>
    <p:sldId id="343" r:id="rId6"/>
    <p:sldId id="344" r:id="rId7"/>
    <p:sldId id="262" r:id="rId8"/>
    <p:sldId id="263" r:id="rId9"/>
    <p:sldId id="264" r:id="rId10"/>
    <p:sldId id="265" r:id="rId11"/>
    <p:sldId id="267" r:id="rId12"/>
    <p:sldId id="268" r:id="rId13"/>
    <p:sldId id="269" r:id="rId14"/>
    <p:sldId id="270" r:id="rId15"/>
    <p:sldId id="272" r:id="rId16"/>
    <p:sldId id="274" r:id="rId17"/>
    <p:sldId id="275" r:id="rId18"/>
    <p:sldId id="276" r:id="rId19"/>
    <p:sldId id="277" r:id="rId20"/>
    <p:sldId id="278" r:id="rId21"/>
    <p:sldId id="382" r:id="rId22"/>
    <p:sldId id="386" r:id="rId23"/>
    <p:sldId id="385" r:id="rId24"/>
    <p:sldId id="384" r:id="rId25"/>
    <p:sldId id="350" r:id="rId26"/>
    <p:sldId id="279" r:id="rId27"/>
    <p:sldId id="351" r:id="rId28"/>
    <p:sldId id="281" r:id="rId29"/>
    <p:sldId id="282" r:id="rId30"/>
    <p:sldId id="283" r:id="rId31"/>
    <p:sldId id="284" r:id="rId32"/>
    <p:sldId id="285" r:id="rId33"/>
    <p:sldId id="286" r:id="rId34"/>
    <p:sldId id="287" r:id="rId35"/>
    <p:sldId id="288" r:id="rId36"/>
    <p:sldId id="290" r:id="rId37"/>
    <p:sldId id="291" r:id="rId38"/>
    <p:sldId id="292" r:id="rId39"/>
    <p:sldId id="293" r:id="rId40"/>
    <p:sldId id="294" r:id="rId41"/>
    <p:sldId id="295" r:id="rId42"/>
    <p:sldId id="296" r:id="rId43"/>
    <p:sldId id="297" r:id="rId44"/>
    <p:sldId id="298" r:id="rId45"/>
    <p:sldId id="302" r:id="rId46"/>
    <p:sldId id="303" r:id="rId47"/>
    <p:sldId id="304" r:id="rId48"/>
    <p:sldId id="305" r:id="rId49"/>
    <p:sldId id="308" r:id="rId50"/>
    <p:sldId id="309" r:id="rId51"/>
    <p:sldId id="310" r:id="rId52"/>
    <p:sldId id="311" r:id="rId53"/>
    <p:sldId id="312" r:id="rId54"/>
    <p:sldId id="313" r:id="rId55"/>
    <p:sldId id="314" r:id="rId56"/>
    <p:sldId id="315" r:id="rId57"/>
    <p:sldId id="316" r:id="rId58"/>
    <p:sldId id="317" r:id="rId59"/>
    <p:sldId id="349"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53" r:id="rId73"/>
    <p:sldId id="379" r:id="rId74"/>
    <p:sldId id="356" r:id="rId75"/>
    <p:sldId id="380" r:id="rId76"/>
    <p:sldId id="358" r:id="rId77"/>
    <p:sldId id="381" r:id="rId78"/>
    <p:sldId id="365" r:id="rId79"/>
    <p:sldId id="368" r:id="rId80"/>
    <p:sldId id="370" r:id="rId81"/>
    <p:sldId id="340" r:id="rId8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tr-TR"/>
        </a:p>
      </dgm:t>
    </dgm:pt>
    <dgm:pt modelId="{4110E7AC-4AF2-4CF8-817B-2F07A824F7D4}">
      <dgm:prSet phldrT="[Metin]" custT="1"/>
      <dgm:spPr>
        <a:solidFill>
          <a:schemeClr val="accent2">
            <a:lumMod val="75000"/>
          </a:schemeClr>
        </a:solidFill>
        <a:ln>
          <a:solidFill>
            <a:schemeClr val="accent2">
              <a:lumMod val="75000"/>
            </a:schemeClr>
          </a:solidFill>
        </a:ln>
      </dgm:spPr>
      <dgm:t>
        <a:bodyPr/>
        <a:lstStyle/>
        <a:p>
          <a:r>
            <a:rPr lang="tr-TR" sz="1800" b="1" dirty="0"/>
            <a:t>B Sınıfı</a:t>
          </a:r>
        </a:p>
        <a:p>
          <a:r>
            <a:rPr lang="tr-TR" sz="1800" b="1" dirty="0"/>
            <a:t>Uzman</a:t>
          </a:r>
        </a:p>
      </dgm:t>
    </dgm:pt>
    <dgm:pt modelId="{4618BBA6-9F32-4EA0-AF5A-3FFBE80EA8CD}" type="parTrans" cxnId="{B0083318-2096-4BDD-B5CF-9D43E200B4AA}">
      <dgm:prSet/>
      <dgm:spPr/>
      <dgm:t>
        <a:bodyPr/>
        <a:lstStyle/>
        <a:p>
          <a:endParaRPr lang="tr-TR"/>
        </a:p>
      </dgm:t>
    </dgm:pt>
    <dgm:pt modelId="{8017879F-AB71-44DE-9C14-FB510CF99CF9}" type="sibTrans" cxnId="{B0083318-2096-4BDD-B5CF-9D43E200B4AA}">
      <dgm:prSet/>
      <dgm:spPr/>
      <dgm:t>
        <a:bodyPr/>
        <a:lstStyle/>
        <a:p>
          <a:endParaRPr lang="tr-TR"/>
        </a:p>
      </dgm:t>
    </dgm:pt>
    <dgm:pt modelId="{598C949D-DCFA-4CE8-9FC3-D1B67B827C0F}">
      <dgm:prSet phldrT="[Metin]" custT="1"/>
      <dgm:spPr>
        <a:ln>
          <a:solidFill>
            <a:schemeClr val="accent2">
              <a:lumMod val="75000"/>
            </a:schemeClr>
          </a:solidFill>
        </a:ln>
      </dgm:spPr>
      <dgm:t>
        <a:bodyPr/>
        <a:lstStyle/>
        <a:p>
          <a:r>
            <a:rPr lang="tr-TR" sz="2400" b="1" dirty="0">
              <a:sym typeface="Wingdings" pitchFamily="2" charset="2"/>
            </a:rPr>
            <a:t>Tehlikeli </a:t>
          </a:r>
          <a:endParaRPr lang="tr-TR" sz="2400" b="1" dirty="0"/>
        </a:p>
      </dgm:t>
    </dgm:pt>
    <dgm:pt modelId="{1657A05A-8D17-4F8C-9489-376CFD362870}" type="parTrans" cxnId="{E46DC8CB-F37D-4992-9BF4-DC1BD1330FFA}">
      <dgm:prSet/>
      <dgm:spPr/>
      <dgm:t>
        <a:bodyPr/>
        <a:lstStyle/>
        <a:p>
          <a:endParaRPr lang="tr-TR"/>
        </a:p>
      </dgm:t>
    </dgm:pt>
    <dgm:pt modelId="{56EE3290-82FA-40BF-8030-BA712FAE2812}" type="sibTrans" cxnId="{E46DC8CB-F37D-4992-9BF4-DC1BD1330FFA}">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56CDB3B1-C6A7-44D5-9362-ACACBB088CAD}" type="pres">
      <dgm:prSet presAssocID="{4110E7AC-4AF2-4CF8-817B-2F07A824F7D4}" presName="composite" presStyleCnt="0"/>
      <dgm:spPr/>
    </dgm:pt>
    <dgm:pt modelId="{BBD95B62-64E9-41B2-BD1A-68966F3B41CD}" type="pres">
      <dgm:prSet presAssocID="{4110E7AC-4AF2-4CF8-817B-2F07A824F7D4}" presName="parentText" presStyleLbl="alignNode1" presStyleIdx="0" presStyleCnt="1" custLinFactX="-2128" custLinFactNeighborX="-100000" custLinFactNeighborY="-1558">
        <dgm:presLayoutVars>
          <dgm:chMax val="1"/>
          <dgm:bulletEnabled val="1"/>
        </dgm:presLayoutVars>
      </dgm:prSet>
      <dgm:spPr/>
      <dgm:t>
        <a:bodyPr/>
        <a:lstStyle/>
        <a:p>
          <a:endParaRPr lang="tr-TR"/>
        </a:p>
      </dgm:t>
    </dgm:pt>
    <dgm:pt modelId="{2050EDB2-4EC4-4BDD-BC86-35A28DBDC312}" type="pres">
      <dgm:prSet presAssocID="{4110E7AC-4AF2-4CF8-817B-2F07A824F7D4}" presName="descendantText" presStyleLbl="alignAcc1" presStyleIdx="0" presStyleCnt="1" custScaleX="66586" custLinFactNeighborX="-37117" custLinFactNeighborY="3171">
        <dgm:presLayoutVars>
          <dgm:bulletEnabled val="1"/>
        </dgm:presLayoutVars>
      </dgm:prSet>
      <dgm:spPr/>
      <dgm:t>
        <a:bodyPr/>
        <a:lstStyle/>
        <a:p>
          <a:endParaRPr lang="tr-TR"/>
        </a:p>
      </dgm:t>
    </dgm:pt>
  </dgm:ptLst>
  <dgm:cxnLst>
    <dgm:cxn modelId="{B0083318-2096-4BDD-B5CF-9D43E200B4AA}" srcId="{5AC9594A-284E-477F-8821-E402F44FFFAE}" destId="{4110E7AC-4AF2-4CF8-817B-2F07A824F7D4}" srcOrd="0" destOrd="0" parTransId="{4618BBA6-9F32-4EA0-AF5A-3FFBE80EA8CD}" sibTransId="{8017879F-AB71-44DE-9C14-FB510CF99CF9}"/>
    <dgm:cxn modelId="{E46DC8CB-F37D-4992-9BF4-DC1BD1330FFA}" srcId="{4110E7AC-4AF2-4CF8-817B-2F07A824F7D4}" destId="{598C949D-DCFA-4CE8-9FC3-D1B67B827C0F}" srcOrd="0" destOrd="0" parTransId="{1657A05A-8D17-4F8C-9489-376CFD362870}" sibTransId="{56EE3290-82FA-40BF-8030-BA712FAE2812}"/>
    <dgm:cxn modelId="{5F201A31-579A-439D-9503-296CE5DF70B4}" type="presOf" srcId="{4110E7AC-4AF2-4CF8-817B-2F07A824F7D4}" destId="{BBD95B62-64E9-41B2-BD1A-68966F3B41CD}" srcOrd="0" destOrd="0" presId="urn:microsoft.com/office/officeart/2005/8/layout/chevron2"/>
    <dgm:cxn modelId="{4D115F91-213F-4834-A659-DC215533B1B6}" type="presOf" srcId="{598C949D-DCFA-4CE8-9FC3-D1B67B827C0F}" destId="{2050EDB2-4EC4-4BDD-BC86-35A28DBDC312}" srcOrd="0" destOrd="0" presId="urn:microsoft.com/office/officeart/2005/8/layout/chevron2"/>
    <dgm:cxn modelId="{420CD4A7-E317-4609-9912-7E0CE3AFB1E2}" type="presOf" srcId="{5AC9594A-284E-477F-8821-E402F44FFFAE}" destId="{58E0F1FC-D542-44C5-8CBB-EF4848E826FF}" srcOrd="0" destOrd="0" presId="urn:microsoft.com/office/officeart/2005/8/layout/chevron2"/>
    <dgm:cxn modelId="{198D5F2E-1DF9-45D5-BE69-4442C72187CF}" type="presParOf" srcId="{58E0F1FC-D542-44C5-8CBB-EF4848E826FF}" destId="{56CDB3B1-C6A7-44D5-9362-ACACBB088CAD}" srcOrd="0" destOrd="0" presId="urn:microsoft.com/office/officeart/2005/8/layout/chevron2"/>
    <dgm:cxn modelId="{CF25C080-C5F3-499A-AAA8-4D115910ED85}" type="presParOf" srcId="{56CDB3B1-C6A7-44D5-9362-ACACBB088CAD}" destId="{BBD95B62-64E9-41B2-BD1A-68966F3B41CD}" srcOrd="0" destOrd="0" presId="urn:microsoft.com/office/officeart/2005/8/layout/chevron2"/>
    <dgm:cxn modelId="{CEB12B0E-906D-4BE2-83DE-43D4DE2C509F}" type="presParOf" srcId="{56CDB3B1-C6A7-44D5-9362-ACACBB088CAD}" destId="{2050EDB2-4EC4-4BDD-BC86-35A28DBDC31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tr-TR"/>
        </a:p>
      </dgm:t>
    </dgm:pt>
    <dgm:pt modelId="{C4B2CAEE-1C5C-41A2-9FCA-183ABC310C1D}">
      <dgm:prSet phldrT="[Metin]" custT="1"/>
      <dgm:spPr>
        <a:solidFill>
          <a:schemeClr val="bg2">
            <a:lumMod val="75000"/>
          </a:schemeClr>
        </a:solidFill>
        <a:ln>
          <a:solidFill>
            <a:schemeClr val="bg2">
              <a:lumMod val="75000"/>
            </a:schemeClr>
          </a:solidFill>
        </a:ln>
      </dgm:spPr>
      <dgm:t>
        <a:bodyPr/>
        <a:lstStyle/>
        <a:p>
          <a:r>
            <a:rPr lang="tr-TR" sz="1800" b="1" dirty="0"/>
            <a:t>A Sınıfı</a:t>
          </a:r>
        </a:p>
        <a:p>
          <a:r>
            <a:rPr lang="tr-TR" sz="1800" b="1" dirty="0"/>
            <a:t>Uzman	</a:t>
          </a:r>
        </a:p>
      </dgm:t>
    </dgm:pt>
    <dgm:pt modelId="{92E98048-EB54-4710-BF2C-105C10679CA3}" type="parTrans" cxnId="{6FB467F4-CB79-4C7D-A603-664B78049445}">
      <dgm:prSet/>
      <dgm:spPr/>
      <dgm:t>
        <a:bodyPr/>
        <a:lstStyle/>
        <a:p>
          <a:endParaRPr lang="tr-TR"/>
        </a:p>
      </dgm:t>
    </dgm:pt>
    <dgm:pt modelId="{B75D31C4-B035-49A2-B065-CB125B4F9D46}" type="sibTrans" cxnId="{6FB467F4-CB79-4C7D-A603-664B78049445}">
      <dgm:prSet/>
      <dgm:spPr/>
      <dgm:t>
        <a:bodyPr/>
        <a:lstStyle/>
        <a:p>
          <a:endParaRPr lang="tr-TR"/>
        </a:p>
      </dgm:t>
    </dgm:pt>
    <dgm:pt modelId="{7B547339-DDA3-4CE1-BC73-3698E3E03ED7}">
      <dgm:prSet phldrT="[Metin]" custT="1"/>
      <dgm:spPr>
        <a:ln>
          <a:solidFill>
            <a:schemeClr val="bg2">
              <a:lumMod val="75000"/>
            </a:schemeClr>
          </a:solidFill>
        </a:ln>
      </dgm:spPr>
      <dgm:t>
        <a:bodyPr/>
        <a:lstStyle/>
        <a:p>
          <a:r>
            <a:rPr lang="tr-TR" sz="2400" b="1" dirty="0"/>
            <a:t>Çok tehlikeli</a:t>
          </a:r>
        </a:p>
      </dgm:t>
    </dgm:pt>
    <dgm:pt modelId="{88D977F4-C6BF-49E3-ADFC-0139818B234E}" type="parTrans" cxnId="{B8FD326E-7623-4B4E-B839-ECC2F54E1297}">
      <dgm:prSet/>
      <dgm:spPr/>
      <dgm:t>
        <a:bodyPr/>
        <a:lstStyle/>
        <a:p>
          <a:endParaRPr lang="tr-TR"/>
        </a:p>
      </dgm:t>
    </dgm:pt>
    <dgm:pt modelId="{69DF7B28-0389-49F9-8341-4F0BD4D56E50}" type="sibTrans" cxnId="{B8FD326E-7623-4B4E-B839-ECC2F54E1297}">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BCB21EF0-B573-45B5-9FE0-61813BB385C9}" type="pres">
      <dgm:prSet presAssocID="{C4B2CAEE-1C5C-41A2-9FCA-183ABC310C1D}" presName="composite" presStyleCnt="0"/>
      <dgm:spPr/>
    </dgm:pt>
    <dgm:pt modelId="{598E9BA9-0606-4F56-9325-A562F7F5ABBF}" type="pres">
      <dgm:prSet presAssocID="{C4B2CAEE-1C5C-41A2-9FCA-183ABC310C1D}" presName="parentText" presStyleLbl="alignNode1" presStyleIdx="0" presStyleCnt="1" custLinFactNeighborX="-81187" custLinFactNeighborY="-1052">
        <dgm:presLayoutVars>
          <dgm:chMax val="1"/>
          <dgm:bulletEnabled val="1"/>
        </dgm:presLayoutVars>
      </dgm:prSet>
      <dgm:spPr/>
      <dgm:t>
        <a:bodyPr/>
        <a:lstStyle/>
        <a:p>
          <a:endParaRPr lang="tr-TR"/>
        </a:p>
      </dgm:t>
    </dgm:pt>
    <dgm:pt modelId="{FC56BDF6-9F1B-4A9D-9FEA-71CB36D07DD7}" type="pres">
      <dgm:prSet presAssocID="{C4B2CAEE-1C5C-41A2-9FCA-183ABC310C1D}" presName="descendantText" presStyleLbl="alignAcc1" presStyleIdx="0" presStyleCnt="1" custScaleX="66092" custLinFactNeighborX="-36635">
        <dgm:presLayoutVars>
          <dgm:bulletEnabled val="1"/>
        </dgm:presLayoutVars>
      </dgm:prSet>
      <dgm:spPr/>
      <dgm:t>
        <a:bodyPr/>
        <a:lstStyle/>
        <a:p>
          <a:endParaRPr lang="tr-TR"/>
        </a:p>
      </dgm:t>
    </dgm:pt>
  </dgm:ptLst>
  <dgm:cxnLst>
    <dgm:cxn modelId="{6FB467F4-CB79-4C7D-A603-664B78049445}" srcId="{5AC9594A-284E-477F-8821-E402F44FFFAE}" destId="{C4B2CAEE-1C5C-41A2-9FCA-183ABC310C1D}" srcOrd="0" destOrd="0" parTransId="{92E98048-EB54-4710-BF2C-105C10679CA3}" sibTransId="{B75D31C4-B035-49A2-B065-CB125B4F9D46}"/>
    <dgm:cxn modelId="{A81F987D-092B-4C2F-821C-2D591CEC06EE}" type="presOf" srcId="{7B547339-DDA3-4CE1-BC73-3698E3E03ED7}" destId="{FC56BDF6-9F1B-4A9D-9FEA-71CB36D07DD7}" srcOrd="0" destOrd="0" presId="urn:microsoft.com/office/officeart/2005/8/layout/chevron2"/>
    <dgm:cxn modelId="{42AFFED9-1752-4620-BE23-52B0394183C7}" type="presOf" srcId="{5AC9594A-284E-477F-8821-E402F44FFFAE}" destId="{58E0F1FC-D542-44C5-8CBB-EF4848E826FF}" srcOrd="0" destOrd="0" presId="urn:microsoft.com/office/officeart/2005/8/layout/chevron2"/>
    <dgm:cxn modelId="{AE9C85C5-E92C-43F5-812A-6AAE34635A36}" type="presOf" srcId="{C4B2CAEE-1C5C-41A2-9FCA-183ABC310C1D}" destId="{598E9BA9-0606-4F56-9325-A562F7F5ABBF}" srcOrd="0" destOrd="0" presId="urn:microsoft.com/office/officeart/2005/8/layout/chevron2"/>
    <dgm:cxn modelId="{B8FD326E-7623-4B4E-B839-ECC2F54E1297}" srcId="{C4B2CAEE-1C5C-41A2-9FCA-183ABC310C1D}" destId="{7B547339-DDA3-4CE1-BC73-3698E3E03ED7}" srcOrd="0" destOrd="0" parTransId="{88D977F4-C6BF-49E3-ADFC-0139818B234E}" sibTransId="{69DF7B28-0389-49F9-8341-4F0BD4D56E50}"/>
    <dgm:cxn modelId="{F87294A1-0983-403E-868F-211CCF48DF2F}" type="presParOf" srcId="{58E0F1FC-D542-44C5-8CBB-EF4848E826FF}" destId="{BCB21EF0-B573-45B5-9FE0-61813BB385C9}" srcOrd="0" destOrd="0" presId="urn:microsoft.com/office/officeart/2005/8/layout/chevron2"/>
    <dgm:cxn modelId="{F545825C-9BBE-482A-8CA9-103FF63BD61A}" type="presParOf" srcId="{BCB21EF0-B573-45B5-9FE0-61813BB385C9}" destId="{598E9BA9-0606-4F56-9325-A562F7F5ABBF}" srcOrd="0" destOrd="0" presId="urn:microsoft.com/office/officeart/2005/8/layout/chevron2"/>
    <dgm:cxn modelId="{91AB5C31-94F7-40E0-B3C3-6E40E563EF02}" type="presParOf" srcId="{BCB21EF0-B573-45B5-9FE0-61813BB385C9}" destId="{FC56BDF6-9F1B-4A9D-9FEA-71CB36D07DD7}"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tr-TR"/>
        </a:p>
      </dgm:t>
    </dgm:pt>
    <dgm:pt modelId="{08583BE5-FDC2-4FD8-B6BC-7847AFD8B15F}">
      <dgm:prSet phldrT="[Metin]" custT="1"/>
      <dgm:spPr>
        <a:ln>
          <a:solidFill>
            <a:schemeClr val="accent1">
              <a:lumMod val="75000"/>
            </a:schemeClr>
          </a:solidFill>
        </a:ln>
      </dgm:spPr>
      <dgm:t>
        <a:bodyPr/>
        <a:lstStyle/>
        <a:p>
          <a:pPr algn="l"/>
          <a:r>
            <a:rPr lang="tr-TR" sz="2400" b="1" dirty="0">
              <a:sym typeface="Wingdings" pitchFamily="2" charset="2"/>
            </a:rPr>
            <a:t>Az tehlikeli </a:t>
          </a:r>
          <a:endParaRPr lang="tr-TR" sz="2400" b="1" dirty="0"/>
        </a:p>
      </dgm:t>
    </dgm:pt>
    <dgm:pt modelId="{8B75840C-10CB-4812-B3A3-9CC66FB1CBFE}" type="sibTrans" cxnId="{CBD29A3D-FD67-45E2-8641-86E2856F4574}">
      <dgm:prSet/>
      <dgm:spPr/>
      <dgm:t>
        <a:bodyPr/>
        <a:lstStyle/>
        <a:p>
          <a:endParaRPr lang="tr-TR"/>
        </a:p>
      </dgm:t>
    </dgm:pt>
    <dgm:pt modelId="{7DD667CD-700C-4E85-8197-72FE1112B501}" type="parTrans" cxnId="{CBD29A3D-FD67-45E2-8641-86E2856F4574}">
      <dgm:prSet/>
      <dgm:spPr/>
      <dgm:t>
        <a:bodyPr/>
        <a:lstStyle/>
        <a:p>
          <a:endParaRPr lang="tr-TR"/>
        </a:p>
      </dgm:t>
    </dgm:pt>
    <dgm:pt modelId="{32639A81-0E5F-45B0-A0EC-82B3E7518F35}">
      <dgm:prSet phldrT="[Metin]" custT="1"/>
      <dgm:spPr>
        <a:solidFill>
          <a:schemeClr val="accent1">
            <a:lumMod val="75000"/>
          </a:schemeClr>
        </a:solidFill>
        <a:ln>
          <a:solidFill>
            <a:schemeClr val="accent1">
              <a:lumMod val="75000"/>
            </a:schemeClr>
          </a:solidFill>
        </a:ln>
      </dgm:spPr>
      <dgm:t>
        <a:bodyPr/>
        <a:lstStyle/>
        <a:p>
          <a:r>
            <a:rPr lang="tr-TR" sz="1800" b="1" dirty="0"/>
            <a:t>C Sınıfı</a:t>
          </a:r>
        </a:p>
        <a:p>
          <a:r>
            <a:rPr lang="tr-TR" sz="1800" b="1" dirty="0"/>
            <a:t>Uzman</a:t>
          </a:r>
        </a:p>
      </dgm:t>
    </dgm:pt>
    <dgm:pt modelId="{F0A6509B-61C2-489C-BC54-8C6301DAA1EA}" type="sibTrans" cxnId="{5E10E548-E786-4D0E-8603-C4F673A105C8}">
      <dgm:prSet/>
      <dgm:spPr/>
      <dgm:t>
        <a:bodyPr/>
        <a:lstStyle/>
        <a:p>
          <a:endParaRPr lang="tr-TR"/>
        </a:p>
      </dgm:t>
    </dgm:pt>
    <dgm:pt modelId="{663FC2F5-C7E5-4F26-9552-638A39EAF36B}" type="parTrans" cxnId="{5E10E548-E786-4D0E-8603-C4F673A105C8}">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256CD48B-597B-46DD-872C-BC9A8F701DB2}" type="pres">
      <dgm:prSet presAssocID="{32639A81-0E5F-45B0-A0EC-82B3E7518F35}" presName="composite" presStyleCnt="0"/>
      <dgm:spPr/>
    </dgm:pt>
    <dgm:pt modelId="{776FC606-AEE4-4536-BBE9-31587C9C5FAE}" type="pres">
      <dgm:prSet presAssocID="{32639A81-0E5F-45B0-A0EC-82B3E7518F35}" presName="parentText" presStyleLbl="alignNode1" presStyleIdx="0" presStyleCnt="1" custLinFactNeighborX="-71610" custLinFactNeighborY="-1052">
        <dgm:presLayoutVars>
          <dgm:chMax val="1"/>
          <dgm:bulletEnabled val="1"/>
        </dgm:presLayoutVars>
      </dgm:prSet>
      <dgm:spPr/>
      <dgm:t>
        <a:bodyPr/>
        <a:lstStyle/>
        <a:p>
          <a:endParaRPr lang="tr-TR"/>
        </a:p>
      </dgm:t>
    </dgm:pt>
    <dgm:pt modelId="{4328771E-E726-476F-BED7-8472A028DBFE}" type="pres">
      <dgm:prSet presAssocID="{32639A81-0E5F-45B0-A0EC-82B3E7518F35}" presName="descendantText" presStyleLbl="alignAcc1" presStyleIdx="0" presStyleCnt="1" custScaleX="66586" custLinFactNeighborX="-33794" custLinFactNeighborY="5721">
        <dgm:presLayoutVars>
          <dgm:bulletEnabled val="1"/>
        </dgm:presLayoutVars>
      </dgm:prSet>
      <dgm:spPr/>
      <dgm:t>
        <a:bodyPr/>
        <a:lstStyle/>
        <a:p>
          <a:endParaRPr lang="tr-TR"/>
        </a:p>
      </dgm:t>
    </dgm:pt>
  </dgm:ptLst>
  <dgm:cxnLst>
    <dgm:cxn modelId="{EAC7C818-12BA-48C1-8BE9-711CC21BD661}" type="presOf" srcId="{08583BE5-FDC2-4FD8-B6BC-7847AFD8B15F}" destId="{4328771E-E726-476F-BED7-8472A028DBFE}" srcOrd="0" destOrd="0" presId="urn:microsoft.com/office/officeart/2005/8/layout/chevron2"/>
    <dgm:cxn modelId="{5E10E548-E786-4D0E-8603-C4F673A105C8}" srcId="{5AC9594A-284E-477F-8821-E402F44FFFAE}" destId="{32639A81-0E5F-45B0-A0EC-82B3E7518F35}" srcOrd="0" destOrd="0" parTransId="{663FC2F5-C7E5-4F26-9552-638A39EAF36B}" sibTransId="{F0A6509B-61C2-489C-BC54-8C6301DAA1EA}"/>
    <dgm:cxn modelId="{309FF792-9437-40E6-91B7-9273D3F7457A}" type="presOf" srcId="{32639A81-0E5F-45B0-A0EC-82B3E7518F35}" destId="{776FC606-AEE4-4536-BBE9-31587C9C5FAE}" srcOrd="0" destOrd="0" presId="urn:microsoft.com/office/officeart/2005/8/layout/chevron2"/>
    <dgm:cxn modelId="{CBD29A3D-FD67-45E2-8641-86E2856F4574}" srcId="{32639A81-0E5F-45B0-A0EC-82B3E7518F35}" destId="{08583BE5-FDC2-4FD8-B6BC-7847AFD8B15F}" srcOrd="0" destOrd="0" parTransId="{7DD667CD-700C-4E85-8197-72FE1112B501}" sibTransId="{8B75840C-10CB-4812-B3A3-9CC66FB1CBFE}"/>
    <dgm:cxn modelId="{6ABA334F-D463-4470-BB54-450EC79E73AB}" type="presOf" srcId="{5AC9594A-284E-477F-8821-E402F44FFFAE}" destId="{58E0F1FC-D542-44C5-8CBB-EF4848E826FF}" srcOrd="0" destOrd="0" presId="urn:microsoft.com/office/officeart/2005/8/layout/chevron2"/>
    <dgm:cxn modelId="{BC5937CB-4FF1-405D-A068-9F877723B0A3}" type="presParOf" srcId="{58E0F1FC-D542-44C5-8CBB-EF4848E826FF}" destId="{256CD48B-597B-46DD-872C-BC9A8F701DB2}" srcOrd="0" destOrd="0" presId="urn:microsoft.com/office/officeart/2005/8/layout/chevron2"/>
    <dgm:cxn modelId="{4A871CA0-C974-48CE-BF4E-BCDD827CCC2D}" type="presParOf" srcId="{256CD48B-597B-46DD-872C-BC9A8F701DB2}" destId="{776FC606-AEE4-4536-BBE9-31587C9C5FAE}" srcOrd="0" destOrd="0" presId="urn:microsoft.com/office/officeart/2005/8/layout/chevron2"/>
    <dgm:cxn modelId="{6511F8A5-A103-4625-A8ED-278C08F04A25}" type="presParOf" srcId="{256CD48B-597B-46DD-872C-BC9A8F701DB2}" destId="{4328771E-E726-476F-BED7-8472A028DBFE}" srcOrd="1" destOrd="0" presId="urn:microsoft.com/office/officeart/2005/8/layout/chevron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95B62-64E9-41B2-BD1A-68966F3B41CD}">
      <dsp:nvSpPr>
        <dsp:cNvPr id="0" name=""/>
        <dsp:cNvSpPr/>
      </dsp:nvSpPr>
      <dsp:spPr>
        <a:xfrm rot="5400000">
          <a:off x="-204636" y="204636"/>
          <a:ext cx="1364243" cy="954970"/>
        </a:xfrm>
        <a:prstGeom prst="chevron">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a:t>B Sınıfı</a:t>
          </a:r>
        </a:p>
        <a:p>
          <a:pPr lvl="0" algn="ctr" defTabSz="800100">
            <a:lnSpc>
              <a:spcPct val="90000"/>
            </a:lnSpc>
            <a:spcBef>
              <a:spcPct val="0"/>
            </a:spcBef>
            <a:spcAft>
              <a:spcPct val="35000"/>
            </a:spcAft>
          </a:pPr>
          <a:r>
            <a:rPr lang="tr-TR" sz="1800" b="1" kern="1200" dirty="0"/>
            <a:t>Uzman</a:t>
          </a:r>
        </a:p>
      </dsp:txBody>
      <dsp:txXfrm rot="-5400000">
        <a:off x="1" y="477484"/>
        <a:ext cx="954970" cy="409273"/>
      </dsp:txXfrm>
    </dsp:sp>
    <dsp:sp modelId="{2050EDB2-4EC4-4BDD-BC86-35A28DBDC312}">
      <dsp:nvSpPr>
        <dsp:cNvPr id="0" name=""/>
        <dsp:cNvSpPr/>
      </dsp:nvSpPr>
      <dsp:spPr>
        <a:xfrm rot="5400000">
          <a:off x="1866932" y="-844241"/>
          <a:ext cx="887224" cy="2634644"/>
        </a:xfrm>
        <a:prstGeom prst="round2Same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b="1" kern="1200" dirty="0">
              <a:sym typeface="Wingdings" pitchFamily="2" charset="2"/>
            </a:rPr>
            <a:t>Tehlikeli </a:t>
          </a:r>
          <a:endParaRPr lang="tr-TR" sz="2400" b="1" kern="1200" dirty="0"/>
        </a:p>
      </dsp:txBody>
      <dsp:txXfrm rot="-5400000">
        <a:off x="993223" y="72779"/>
        <a:ext cx="2591333" cy="800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E9BA9-0606-4F56-9325-A562F7F5ABBF}">
      <dsp:nvSpPr>
        <dsp:cNvPr id="0" name=""/>
        <dsp:cNvSpPr/>
      </dsp:nvSpPr>
      <dsp:spPr>
        <a:xfrm rot="5400000">
          <a:off x="-187185" y="214484"/>
          <a:ext cx="1429897" cy="1000927"/>
        </a:xfrm>
        <a:prstGeom prst="chevron">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a:t>A Sınıfı</a:t>
          </a:r>
        </a:p>
        <a:p>
          <a:pPr lvl="0" algn="ctr" defTabSz="800100">
            <a:lnSpc>
              <a:spcPct val="90000"/>
            </a:lnSpc>
            <a:spcBef>
              <a:spcPct val="0"/>
            </a:spcBef>
            <a:spcAft>
              <a:spcPct val="35000"/>
            </a:spcAft>
          </a:pPr>
          <a:r>
            <a:rPr lang="tr-TR" sz="1800" b="1" kern="1200" dirty="0"/>
            <a:t>Uzman	</a:t>
          </a:r>
        </a:p>
      </dsp:txBody>
      <dsp:txXfrm rot="-5400000">
        <a:off x="27301" y="500463"/>
        <a:ext cx="1000927" cy="428970"/>
      </dsp:txXfrm>
    </dsp:sp>
    <dsp:sp modelId="{FC56BDF6-9F1B-4A9D-9FEA-71CB36D07DD7}">
      <dsp:nvSpPr>
        <dsp:cNvPr id="0" name=""/>
        <dsp:cNvSpPr/>
      </dsp:nvSpPr>
      <dsp:spPr>
        <a:xfrm rot="5400000">
          <a:off x="1900786" y="-831488"/>
          <a:ext cx="929921" cy="2595696"/>
        </a:xfrm>
        <a:prstGeom prst="round2SameRect">
          <a:avLst/>
        </a:prstGeom>
        <a:solidFill>
          <a:schemeClr val="lt1">
            <a:alpha val="90000"/>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b="1" kern="1200" dirty="0"/>
            <a:t>Çok tehlikeli</a:t>
          </a:r>
        </a:p>
      </dsp:txBody>
      <dsp:txXfrm rot="-5400000">
        <a:off x="1067899" y="46794"/>
        <a:ext cx="2550301" cy="839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FC606-AEE4-4536-BBE9-31587C9C5FAE}">
      <dsp:nvSpPr>
        <dsp:cNvPr id="0" name=""/>
        <dsp:cNvSpPr/>
      </dsp:nvSpPr>
      <dsp:spPr>
        <a:xfrm rot="5400000">
          <a:off x="-108402" y="214484"/>
          <a:ext cx="1429897" cy="1000927"/>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a:t>C Sınıfı</a:t>
          </a:r>
        </a:p>
        <a:p>
          <a:pPr lvl="0" algn="ctr" defTabSz="800100">
            <a:lnSpc>
              <a:spcPct val="90000"/>
            </a:lnSpc>
            <a:spcBef>
              <a:spcPct val="0"/>
            </a:spcBef>
            <a:spcAft>
              <a:spcPct val="35000"/>
            </a:spcAft>
          </a:pPr>
          <a:r>
            <a:rPr lang="tr-TR" sz="1800" b="1" kern="1200" dirty="0"/>
            <a:t>Uzman</a:t>
          </a:r>
        </a:p>
      </dsp:txBody>
      <dsp:txXfrm rot="-5400000">
        <a:off x="106084" y="500463"/>
        <a:ext cx="1000927" cy="428970"/>
      </dsp:txXfrm>
    </dsp:sp>
    <dsp:sp modelId="{4328771E-E726-476F-BED7-8472A028DBFE}">
      <dsp:nvSpPr>
        <dsp:cNvPr id="0" name=""/>
        <dsp:cNvSpPr/>
      </dsp:nvSpPr>
      <dsp:spPr>
        <a:xfrm rot="5400000">
          <a:off x="2000045" y="-797761"/>
          <a:ext cx="929921" cy="2634644"/>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b="1" kern="1200" dirty="0">
              <a:sym typeface="Wingdings" pitchFamily="2" charset="2"/>
            </a:rPr>
            <a:t>Az tehlikeli </a:t>
          </a:r>
          <a:endParaRPr lang="tr-TR" sz="2400" b="1" kern="1200" dirty="0"/>
        </a:p>
      </dsp:txBody>
      <dsp:txXfrm rot="-5400000">
        <a:off x="1147684" y="99995"/>
        <a:ext cx="2589249" cy="8391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1F495-D57A-4295-8271-B2BFC846C7F0}" type="datetimeFigureOut">
              <a:rPr lang="tr-TR" smtClean="0"/>
              <a:pPr/>
              <a:t>13.10.2025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6DF7E-983A-498B-8BAB-C7804B85A65B}" type="slidenum">
              <a:rPr lang="tr-TR" smtClean="0"/>
              <a:pPr/>
              <a:t>‹#›</a:t>
            </a:fld>
            <a:endParaRPr lang="tr-TR"/>
          </a:p>
        </p:txBody>
      </p:sp>
    </p:spTree>
    <p:extLst>
      <p:ext uri="{BB962C8B-B14F-4D97-AF65-F5344CB8AC3E}">
        <p14:creationId xmlns:p14="http://schemas.microsoft.com/office/powerpoint/2010/main" val="133869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8F94C04-2EA2-4AC4-A051-86E7A2966CFB}" type="slidenum">
              <a:rPr lang="de-DE" sz="1200">
                <a:solidFill>
                  <a:srgbClr val="000000"/>
                </a:solidFill>
              </a:rPr>
              <a:pPr algn="r" eaLnBrk="1" hangingPunct="1"/>
              <a:t>7</a:t>
            </a:fld>
            <a:endParaRPr lang="de-DE" sz="1200" dirty="0">
              <a:solidFill>
                <a:srgbClr val="000000"/>
              </a:solidFill>
            </a:endParaRPr>
          </a:p>
        </p:txBody>
      </p:sp>
      <p:sp>
        <p:nvSpPr>
          <p:cNvPr id="1187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AB82BB9-1D72-4D89-A4A6-657DF0684FED}" type="slidenum">
              <a:rPr lang="en-GB" sz="1300">
                <a:solidFill>
                  <a:srgbClr val="000000"/>
                </a:solidFill>
              </a:rPr>
              <a:pPr algn="r" eaLnBrk="1" hangingPunct="1"/>
              <a:t>7</a:t>
            </a:fld>
            <a:endParaRPr lang="en-GB" sz="1300" dirty="0">
              <a:solidFill>
                <a:srgbClr val="000000"/>
              </a:solidFill>
            </a:endParaRPr>
          </a:p>
        </p:txBody>
      </p:sp>
      <p:sp>
        <p:nvSpPr>
          <p:cNvPr id="118788" name="Rectangle 2"/>
          <p:cNvSpPr>
            <a:spLocks noGrp="1" noRot="1" noChangeAspect="1" noChangeArrowheads="1" noTextEdit="1"/>
          </p:cNvSpPr>
          <p:nvPr>
            <p:ph type="sldImg"/>
          </p:nvPr>
        </p:nvSpPr>
        <p:spPr>
          <a:xfrm>
            <a:off x="381000" y="685800"/>
            <a:ext cx="6097588" cy="3430588"/>
          </a:xfrm>
          <a:ln/>
        </p:spPr>
      </p:sp>
      <p:sp>
        <p:nvSpPr>
          <p:cNvPr id="1187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a:p>
        </p:txBody>
      </p:sp>
    </p:spTree>
    <p:extLst>
      <p:ext uri="{BB962C8B-B14F-4D97-AF65-F5344CB8AC3E}">
        <p14:creationId xmlns:p14="http://schemas.microsoft.com/office/powerpoint/2010/main" val="241391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3E9D506-0579-4E08-8AE3-AE2FF2F247C1}" type="slidenum">
              <a:rPr lang="de-DE" sz="1200">
                <a:solidFill>
                  <a:srgbClr val="000000"/>
                </a:solidFill>
              </a:rPr>
              <a:pPr algn="r" eaLnBrk="1" hangingPunct="1"/>
              <a:t>16</a:t>
            </a:fld>
            <a:endParaRPr lang="de-DE" sz="1200">
              <a:solidFill>
                <a:srgbClr val="000000"/>
              </a:solidFill>
            </a:endParaRPr>
          </a:p>
        </p:txBody>
      </p:sp>
      <p:sp>
        <p:nvSpPr>
          <p:cNvPr id="1331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7B7F2118-DE26-49A0-AC56-CD0D5D39B81B}" type="slidenum">
              <a:rPr lang="en-GB" sz="1300">
                <a:solidFill>
                  <a:srgbClr val="000000"/>
                </a:solidFill>
              </a:rPr>
              <a:pPr algn="r" eaLnBrk="1" hangingPunct="1"/>
              <a:t>16</a:t>
            </a:fld>
            <a:endParaRPr lang="en-GB" sz="1300">
              <a:solidFill>
                <a:srgbClr val="000000"/>
              </a:solidFill>
            </a:endParaRPr>
          </a:p>
        </p:txBody>
      </p:sp>
      <p:sp>
        <p:nvSpPr>
          <p:cNvPr id="133124" name="Rectangle 2"/>
          <p:cNvSpPr>
            <a:spLocks noGrp="1" noRot="1" noChangeAspect="1" noChangeArrowheads="1" noTextEdit="1"/>
          </p:cNvSpPr>
          <p:nvPr>
            <p:ph type="sldImg"/>
          </p:nvPr>
        </p:nvSpPr>
        <p:spPr>
          <a:xfrm>
            <a:off x="381000" y="685800"/>
            <a:ext cx="6097588" cy="3430588"/>
          </a:xfrm>
          <a:ln/>
        </p:spPr>
      </p:sp>
      <p:sp>
        <p:nvSpPr>
          <p:cNvPr id="1331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482001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306A8C8-9975-4C2C-AED1-114836718CAB}" type="slidenum">
              <a:rPr lang="de-DE" sz="1200">
                <a:solidFill>
                  <a:srgbClr val="000000"/>
                </a:solidFill>
              </a:rPr>
              <a:pPr algn="r" eaLnBrk="1" hangingPunct="1"/>
              <a:t>17</a:t>
            </a:fld>
            <a:endParaRPr lang="de-DE" sz="1200">
              <a:solidFill>
                <a:srgbClr val="000000"/>
              </a:solidFill>
            </a:endParaRPr>
          </a:p>
        </p:txBody>
      </p:sp>
      <p:sp>
        <p:nvSpPr>
          <p:cNvPr id="13414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E0F80855-04C9-45E0-8C32-007FA8720E47}" type="slidenum">
              <a:rPr lang="en-GB" sz="1300">
                <a:solidFill>
                  <a:srgbClr val="000000"/>
                </a:solidFill>
              </a:rPr>
              <a:pPr algn="r" eaLnBrk="1" hangingPunct="1"/>
              <a:t>17</a:t>
            </a:fld>
            <a:endParaRPr lang="en-GB" sz="1300">
              <a:solidFill>
                <a:srgbClr val="000000"/>
              </a:solidFill>
            </a:endParaRPr>
          </a:p>
        </p:txBody>
      </p:sp>
      <p:sp>
        <p:nvSpPr>
          <p:cNvPr id="134148" name="Rectangle 2"/>
          <p:cNvSpPr>
            <a:spLocks noGrp="1" noRot="1" noChangeAspect="1" noChangeArrowheads="1" noTextEdit="1"/>
          </p:cNvSpPr>
          <p:nvPr>
            <p:ph type="sldImg"/>
          </p:nvPr>
        </p:nvSpPr>
        <p:spPr>
          <a:xfrm>
            <a:off x="381000" y="685800"/>
            <a:ext cx="6097588" cy="3430588"/>
          </a:xfrm>
          <a:ln/>
        </p:spPr>
      </p:sp>
      <p:sp>
        <p:nvSpPr>
          <p:cNvPr id="1341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18006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18101B1-4615-4C01-AF94-F24D60B15ABD}" type="slidenum">
              <a:rPr lang="de-DE" sz="1200">
                <a:solidFill>
                  <a:srgbClr val="000000"/>
                </a:solidFill>
              </a:rPr>
              <a:pPr algn="r" eaLnBrk="1" hangingPunct="1"/>
              <a:t>18</a:t>
            </a:fld>
            <a:endParaRPr lang="de-DE" sz="1200">
              <a:solidFill>
                <a:srgbClr val="000000"/>
              </a:solidFill>
            </a:endParaRPr>
          </a:p>
        </p:txBody>
      </p:sp>
      <p:sp>
        <p:nvSpPr>
          <p:cNvPr id="136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7FA16AFE-971E-4573-B55A-2FA8A5FA1CC7}" type="slidenum">
              <a:rPr lang="en-GB" sz="1300">
                <a:solidFill>
                  <a:srgbClr val="000000"/>
                </a:solidFill>
              </a:rPr>
              <a:pPr algn="r" eaLnBrk="1" hangingPunct="1"/>
              <a:t>18</a:t>
            </a:fld>
            <a:endParaRPr lang="en-GB" sz="1300">
              <a:solidFill>
                <a:srgbClr val="000000"/>
              </a:solidFill>
            </a:endParaRPr>
          </a:p>
        </p:txBody>
      </p:sp>
      <p:sp>
        <p:nvSpPr>
          <p:cNvPr id="136196" name="Rectangle 2"/>
          <p:cNvSpPr>
            <a:spLocks noGrp="1" noRot="1" noChangeAspect="1" noChangeArrowheads="1" noTextEdit="1"/>
          </p:cNvSpPr>
          <p:nvPr>
            <p:ph type="sldImg"/>
          </p:nvPr>
        </p:nvSpPr>
        <p:spPr>
          <a:xfrm>
            <a:off x="381000" y="685800"/>
            <a:ext cx="6097588" cy="3430588"/>
          </a:xfrm>
          <a:ln/>
        </p:spPr>
      </p:sp>
      <p:sp>
        <p:nvSpPr>
          <p:cNvPr id="136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074585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D3096F3-4716-477B-BABD-8C45DB92198D}" type="slidenum">
              <a:rPr lang="de-DE" sz="1200">
                <a:solidFill>
                  <a:srgbClr val="000000"/>
                </a:solidFill>
              </a:rPr>
              <a:pPr algn="r" eaLnBrk="1" hangingPunct="1"/>
              <a:t>19</a:t>
            </a:fld>
            <a:endParaRPr lang="de-DE" sz="1200">
              <a:solidFill>
                <a:srgbClr val="000000"/>
              </a:solidFill>
            </a:endParaRPr>
          </a:p>
        </p:txBody>
      </p:sp>
      <p:sp>
        <p:nvSpPr>
          <p:cNvPr id="1372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3ED74AA-8B8A-4D49-A8DE-2DD285E3FC22}" type="slidenum">
              <a:rPr lang="en-GB" sz="1300">
                <a:solidFill>
                  <a:srgbClr val="000000"/>
                </a:solidFill>
              </a:rPr>
              <a:pPr algn="r" eaLnBrk="1" hangingPunct="1"/>
              <a:t>19</a:t>
            </a:fld>
            <a:endParaRPr lang="en-GB" sz="1300">
              <a:solidFill>
                <a:srgbClr val="000000"/>
              </a:solidFill>
            </a:endParaRPr>
          </a:p>
        </p:txBody>
      </p:sp>
      <p:sp>
        <p:nvSpPr>
          <p:cNvPr id="137220" name="Rectangle 2"/>
          <p:cNvSpPr>
            <a:spLocks noGrp="1" noRot="1" noChangeAspect="1" noChangeArrowheads="1" noTextEdit="1"/>
          </p:cNvSpPr>
          <p:nvPr>
            <p:ph type="sldImg"/>
          </p:nvPr>
        </p:nvSpPr>
        <p:spPr>
          <a:xfrm>
            <a:off x="381000" y="685800"/>
            <a:ext cx="6097588" cy="3430588"/>
          </a:xfrm>
          <a:ln/>
        </p:spPr>
      </p:sp>
      <p:sp>
        <p:nvSpPr>
          <p:cNvPr id="1372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7227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DD56864-5530-4805-8907-904168F3A9FF}" type="slidenum">
              <a:rPr lang="de-DE" sz="1200">
                <a:solidFill>
                  <a:srgbClr val="000000"/>
                </a:solidFill>
              </a:rPr>
              <a:pPr algn="r" eaLnBrk="1" hangingPunct="1"/>
              <a:t>20</a:t>
            </a:fld>
            <a:endParaRPr lang="de-DE" sz="1200">
              <a:solidFill>
                <a:srgbClr val="000000"/>
              </a:solidFill>
            </a:endParaRPr>
          </a:p>
        </p:txBody>
      </p:sp>
      <p:sp>
        <p:nvSpPr>
          <p:cNvPr id="1382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7A312BE-C842-4928-850C-2A784AB7167D}" type="slidenum">
              <a:rPr lang="en-GB" sz="1300">
                <a:solidFill>
                  <a:srgbClr val="000000"/>
                </a:solidFill>
              </a:rPr>
              <a:pPr algn="r" eaLnBrk="1" hangingPunct="1"/>
              <a:t>20</a:t>
            </a:fld>
            <a:endParaRPr lang="en-GB" sz="1300">
              <a:solidFill>
                <a:srgbClr val="000000"/>
              </a:solidFill>
            </a:endParaRPr>
          </a:p>
        </p:txBody>
      </p:sp>
      <p:sp>
        <p:nvSpPr>
          <p:cNvPr id="138244" name="Rectangle 2"/>
          <p:cNvSpPr>
            <a:spLocks noGrp="1" noRot="1" noChangeAspect="1" noChangeArrowheads="1" noTextEdit="1"/>
          </p:cNvSpPr>
          <p:nvPr>
            <p:ph type="sldImg"/>
          </p:nvPr>
        </p:nvSpPr>
        <p:spPr>
          <a:xfrm>
            <a:off x="381000" y="685800"/>
            <a:ext cx="6097588" cy="3430588"/>
          </a:xfrm>
          <a:ln/>
        </p:spPr>
      </p:sp>
      <p:sp>
        <p:nvSpPr>
          <p:cNvPr id="1382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380586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78E65B9-0536-4F0D-B53C-F1054F4DA915}" type="slidenum">
              <a:rPr lang="de-DE" sz="1200">
                <a:solidFill>
                  <a:srgbClr val="000000"/>
                </a:solidFill>
              </a:rPr>
              <a:pPr algn="r" eaLnBrk="1" hangingPunct="1"/>
              <a:t>26</a:t>
            </a:fld>
            <a:endParaRPr lang="de-DE" sz="1200">
              <a:solidFill>
                <a:srgbClr val="000000"/>
              </a:solidFill>
            </a:endParaRPr>
          </a:p>
        </p:txBody>
      </p:sp>
      <p:sp>
        <p:nvSpPr>
          <p:cNvPr id="1402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132E13C3-74D6-4E9B-BCF7-A7DEDF6EA0BD}" type="slidenum">
              <a:rPr lang="en-GB" sz="1300">
                <a:solidFill>
                  <a:srgbClr val="000000"/>
                </a:solidFill>
              </a:rPr>
              <a:pPr algn="r" eaLnBrk="1" hangingPunct="1"/>
              <a:t>26</a:t>
            </a:fld>
            <a:endParaRPr lang="en-GB" sz="1300">
              <a:solidFill>
                <a:srgbClr val="000000"/>
              </a:solidFill>
            </a:endParaRPr>
          </a:p>
        </p:txBody>
      </p:sp>
      <p:sp>
        <p:nvSpPr>
          <p:cNvPr id="140292" name="Rectangle 2"/>
          <p:cNvSpPr>
            <a:spLocks noGrp="1" noRot="1" noChangeAspect="1" noChangeArrowheads="1" noTextEdit="1"/>
          </p:cNvSpPr>
          <p:nvPr>
            <p:ph type="sldImg"/>
          </p:nvPr>
        </p:nvSpPr>
        <p:spPr>
          <a:xfrm>
            <a:off x="381000" y="685800"/>
            <a:ext cx="6097588" cy="3430588"/>
          </a:xfrm>
          <a:ln/>
        </p:spPr>
      </p:sp>
      <p:sp>
        <p:nvSpPr>
          <p:cNvPr id="1402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3314255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10641F8-425F-4D98-91D4-AF674F2526FB}" type="slidenum">
              <a:rPr lang="de-DE" sz="1200">
                <a:solidFill>
                  <a:srgbClr val="000000"/>
                </a:solidFill>
              </a:rPr>
              <a:pPr algn="r" eaLnBrk="1" hangingPunct="1"/>
              <a:t>28</a:t>
            </a:fld>
            <a:endParaRPr lang="de-DE" sz="1200">
              <a:solidFill>
                <a:srgbClr val="000000"/>
              </a:solidFill>
            </a:endParaRPr>
          </a:p>
        </p:txBody>
      </p:sp>
      <p:sp>
        <p:nvSpPr>
          <p:cNvPr id="14131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48FCA77-4E3E-448B-8746-303312559CDB}" type="slidenum">
              <a:rPr lang="en-GB" sz="1300">
                <a:solidFill>
                  <a:srgbClr val="000000"/>
                </a:solidFill>
              </a:rPr>
              <a:pPr algn="r" eaLnBrk="1" hangingPunct="1"/>
              <a:t>28</a:t>
            </a:fld>
            <a:endParaRPr lang="en-GB" sz="1300">
              <a:solidFill>
                <a:srgbClr val="000000"/>
              </a:solidFill>
            </a:endParaRPr>
          </a:p>
        </p:txBody>
      </p:sp>
      <p:sp>
        <p:nvSpPr>
          <p:cNvPr id="141316" name="Rectangle 2"/>
          <p:cNvSpPr>
            <a:spLocks noGrp="1" noRot="1" noChangeAspect="1" noChangeArrowheads="1" noTextEdit="1"/>
          </p:cNvSpPr>
          <p:nvPr>
            <p:ph type="sldImg"/>
          </p:nvPr>
        </p:nvSpPr>
        <p:spPr>
          <a:xfrm>
            <a:off x="381000" y="685800"/>
            <a:ext cx="6097588" cy="3430588"/>
          </a:xfrm>
          <a:ln/>
        </p:spPr>
      </p:sp>
      <p:sp>
        <p:nvSpPr>
          <p:cNvPr id="1413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925387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B72B3AF-4C00-4A1A-B397-765C247E9210}" type="slidenum">
              <a:rPr lang="de-DE" sz="1200">
                <a:solidFill>
                  <a:srgbClr val="000000"/>
                </a:solidFill>
              </a:rPr>
              <a:pPr algn="r" eaLnBrk="1" hangingPunct="1"/>
              <a:t>29</a:t>
            </a:fld>
            <a:endParaRPr lang="de-DE" sz="1200">
              <a:solidFill>
                <a:srgbClr val="000000"/>
              </a:solidFill>
            </a:endParaRPr>
          </a:p>
        </p:txBody>
      </p:sp>
      <p:sp>
        <p:nvSpPr>
          <p:cNvPr id="14233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A7ACB7A-F3CC-4EE4-A0E4-996E140BDD4D}" type="slidenum">
              <a:rPr lang="en-GB" sz="1300">
                <a:solidFill>
                  <a:srgbClr val="000000"/>
                </a:solidFill>
              </a:rPr>
              <a:pPr algn="r" eaLnBrk="1" hangingPunct="1"/>
              <a:t>29</a:t>
            </a:fld>
            <a:endParaRPr lang="en-GB" sz="1300">
              <a:solidFill>
                <a:srgbClr val="000000"/>
              </a:solidFill>
            </a:endParaRPr>
          </a:p>
        </p:txBody>
      </p:sp>
      <p:sp>
        <p:nvSpPr>
          <p:cNvPr id="142340" name="Rectangle 2"/>
          <p:cNvSpPr>
            <a:spLocks noGrp="1" noRot="1" noChangeAspect="1" noChangeArrowheads="1" noTextEdit="1"/>
          </p:cNvSpPr>
          <p:nvPr>
            <p:ph type="sldImg"/>
          </p:nvPr>
        </p:nvSpPr>
        <p:spPr>
          <a:xfrm>
            <a:off x="381000" y="685800"/>
            <a:ext cx="6097588" cy="3430588"/>
          </a:xfrm>
          <a:ln/>
        </p:spPr>
      </p:sp>
      <p:sp>
        <p:nvSpPr>
          <p:cNvPr id="14234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553683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F01E87B-2CF4-4091-988B-8A7CAE4D1215}" type="slidenum">
              <a:rPr lang="de-DE" sz="1200">
                <a:solidFill>
                  <a:srgbClr val="000000"/>
                </a:solidFill>
              </a:rPr>
              <a:pPr algn="r" eaLnBrk="1" hangingPunct="1"/>
              <a:t>30</a:t>
            </a:fld>
            <a:endParaRPr lang="de-DE" sz="1200">
              <a:solidFill>
                <a:srgbClr val="000000"/>
              </a:solidFill>
            </a:endParaRPr>
          </a:p>
        </p:txBody>
      </p:sp>
      <p:sp>
        <p:nvSpPr>
          <p:cNvPr id="1433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DB494B7-8F88-4CCF-9AD2-C74F8A167835}" type="slidenum">
              <a:rPr lang="en-GB" sz="1300">
                <a:solidFill>
                  <a:srgbClr val="000000"/>
                </a:solidFill>
              </a:rPr>
              <a:pPr algn="r" eaLnBrk="1" hangingPunct="1"/>
              <a:t>30</a:t>
            </a:fld>
            <a:endParaRPr lang="en-GB" sz="1300">
              <a:solidFill>
                <a:srgbClr val="000000"/>
              </a:solidFill>
            </a:endParaRPr>
          </a:p>
        </p:txBody>
      </p:sp>
      <p:sp>
        <p:nvSpPr>
          <p:cNvPr id="143364" name="Rectangle 2"/>
          <p:cNvSpPr>
            <a:spLocks noGrp="1" noRot="1" noChangeAspect="1" noChangeArrowheads="1" noTextEdit="1"/>
          </p:cNvSpPr>
          <p:nvPr>
            <p:ph type="sldImg"/>
          </p:nvPr>
        </p:nvSpPr>
        <p:spPr>
          <a:xfrm>
            <a:off x="381000" y="685800"/>
            <a:ext cx="6097588" cy="3430588"/>
          </a:xfrm>
          <a:ln/>
        </p:spPr>
      </p:sp>
      <p:sp>
        <p:nvSpPr>
          <p:cNvPr id="1433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078396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402ED3D-41D5-47D3-A7A2-7F4ABC8BFD9A}" type="slidenum">
              <a:rPr lang="de-DE" sz="1200">
                <a:solidFill>
                  <a:srgbClr val="000000"/>
                </a:solidFill>
              </a:rPr>
              <a:pPr algn="r" eaLnBrk="1" hangingPunct="1"/>
              <a:t>31</a:t>
            </a:fld>
            <a:endParaRPr lang="de-DE" sz="1200">
              <a:solidFill>
                <a:srgbClr val="000000"/>
              </a:solidFill>
            </a:endParaRPr>
          </a:p>
        </p:txBody>
      </p:sp>
      <p:sp>
        <p:nvSpPr>
          <p:cNvPr id="1443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A3AB6E6-FE8D-4EEC-816E-1556E0624907}" type="slidenum">
              <a:rPr lang="en-GB" sz="1300">
                <a:solidFill>
                  <a:srgbClr val="000000"/>
                </a:solidFill>
              </a:rPr>
              <a:pPr algn="r" eaLnBrk="1" hangingPunct="1"/>
              <a:t>31</a:t>
            </a:fld>
            <a:endParaRPr lang="en-GB" sz="1300">
              <a:solidFill>
                <a:srgbClr val="000000"/>
              </a:solidFill>
            </a:endParaRPr>
          </a:p>
        </p:txBody>
      </p:sp>
      <p:sp>
        <p:nvSpPr>
          <p:cNvPr id="144388" name="Rectangle 2"/>
          <p:cNvSpPr>
            <a:spLocks noGrp="1" noRot="1" noChangeAspect="1" noChangeArrowheads="1" noTextEdit="1"/>
          </p:cNvSpPr>
          <p:nvPr>
            <p:ph type="sldImg"/>
          </p:nvPr>
        </p:nvSpPr>
        <p:spPr>
          <a:xfrm>
            <a:off x="381000" y="685800"/>
            <a:ext cx="6097588" cy="3430588"/>
          </a:xfrm>
          <a:ln/>
        </p:spPr>
      </p:sp>
      <p:sp>
        <p:nvSpPr>
          <p:cNvPr id="1443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59173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F24BDF1-DAA2-4EB6-8F83-B9FCD4A26665}" type="slidenum">
              <a:rPr lang="de-DE" sz="1200">
                <a:solidFill>
                  <a:srgbClr val="000000"/>
                </a:solidFill>
              </a:rPr>
              <a:pPr algn="r" eaLnBrk="1" hangingPunct="1"/>
              <a:t>8</a:t>
            </a:fld>
            <a:endParaRPr lang="de-DE" sz="1200" dirty="0">
              <a:solidFill>
                <a:srgbClr val="000000"/>
              </a:solidFill>
            </a:endParaRPr>
          </a:p>
        </p:txBody>
      </p:sp>
      <p:sp>
        <p:nvSpPr>
          <p:cNvPr id="11981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A50A3A5-D3B4-4F69-A7E3-F0AE13C4FC6C}" type="slidenum">
              <a:rPr lang="en-GB" sz="1300">
                <a:solidFill>
                  <a:srgbClr val="000000"/>
                </a:solidFill>
              </a:rPr>
              <a:pPr algn="r" eaLnBrk="1" hangingPunct="1"/>
              <a:t>8</a:t>
            </a:fld>
            <a:endParaRPr lang="en-GB" sz="1300" dirty="0">
              <a:solidFill>
                <a:srgbClr val="000000"/>
              </a:solidFill>
            </a:endParaRPr>
          </a:p>
        </p:txBody>
      </p:sp>
      <p:sp>
        <p:nvSpPr>
          <p:cNvPr id="119812" name="Rectangle 2"/>
          <p:cNvSpPr>
            <a:spLocks noGrp="1" noRot="1" noChangeAspect="1" noChangeArrowheads="1" noTextEdit="1"/>
          </p:cNvSpPr>
          <p:nvPr>
            <p:ph type="sldImg"/>
          </p:nvPr>
        </p:nvSpPr>
        <p:spPr>
          <a:xfrm>
            <a:off x="381000" y="685800"/>
            <a:ext cx="6097588" cy="3430588"/>
          </a:xfrm>
          <a:ln/>
        </p:spPr>
      </p:sp>
      <p:sp>
        <p:nvSpPr>
          <p:cNvPr id="1198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a:p>
        </p:txBody>
      </p:sp>
    </p:spTree>
    <p:extLst>
      <p:ext uri="{BB962C8B-B14F-4D97-AF65-F5344CB8AC3E}">
        <p14:creationId xmlns:p14="http://schemas.microsoft.com/office/powerpoint/2010/main" val="2536247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8ED3927-1943-47A9-84C3-BE25A05D83C5}" type="slidenum">
              <a:rPr lang="de-DE" sz="1200">
                <a:solidFill>
                  <a:srgbClr val="000000"/>
                </a:solidFill>
              </a:rPr>
              <a:pPr algn="r" eaLnBrk="1" hangingPunct="1"/>
              <a:t>32</a:t>
            </a:fld>
            <a:endParaRPr lang="de-DE" sz="1200">
              <a:solidFill>
                <a:srgbClr val="000000"/>
              </a:solidFill>
            </a:endParaRPr>
          </a:p>
        </p:txBody>
      </p:sp>
      <p:sp>
        <p:nvSpPr>
          <p:cNvPr id="14541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D230A5E-C94E-493B-8FC9-8381FDC7BE86}" type="slidenum">
              <a:rPr lang="en-GB" sz="1300">
                <a:solidFill>
                  <a:srgbClr val="000000"/>
                </a:solidFill>
              </a:rPr>
              <a:pPr algn="r" eaLnBrk="1" hangingPunct="1"/>
              <a:t>32</a:t>
            </a:fld>
            <a:endParaRPr lang="en-GB" sz="1300">
              <a:solidFill>
                <a:srgbClr val="000000"/>
              </a:solidFill>
            </a:endParaRPr>
          </a:p>
        </p:txBody>
      </p:sp>
      <p:sp>
        <p:nvSpPr>
          <p:cNvPr id="145412" name="Rectangle 2"/>
          <p:cNvSpPr>
            <a:spLocks noGrp="1" noRot="1" noChangeAspect="1" noChangeArrowheads="1" noTextEdit="1"/>
          </p:cNvSpPr>
          <p:nvPr>
            <p:ph type="sldImg"/>
          </p:nvPr>
        </p:nvSpPr>
        <p:spPr>
          <a:xfrm>
            <a:off x="381000" y="685800"/>
            <a:ext cx="6097588" cy="3430588"/>
          </a:xfrm>
          <a:ln/>
        </p:spPr>
      </p:sp>
      <p:sp>
        <p:nvSpPr>
          <p:cNvPr id="1454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984290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DF679EC-80D8-485E-B843-7C6396F4B840}" type="slidenum">
              <a:rPr lang="de-DE" sz="1200">
                <a:solidFill>
                  <a:srgbClr val="000000"/>
                </a:solidFill>
              </a:rPr>
              <a:pPr algn="r" eaLnBrk="1" hangingPunct="1"/>
              <a:t>33</a:t>
            </a:fld>
            <a:endParaRPr lang="de-DE" sz="1200">
              <a:solidFill>
                <a:srgbClr val="000000"/>
              </a:solidFill>
            </a:endParaRPr>
          </a:p>
        </p:txBody>
      </p:sp>
      <p:sp>
        <p:nvSpPr>
          <p:cNvPr id="14643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E08F00C2-8AC1-44DD-826F-0E6F91C3E34D}" type="slidenum">
              <a:rPr lang="en-GB" sz="1300">
                <a:solidFill>
                  <a:srgbClr val="000000"/>
                </a:solidFill>
              </a:rPr>
              <a:pPr algn="r" eaLnBrk="1" hangingPunct="1"/>
              <a:t>33</a:t>
            </a:fld>
            <a:endParaRPr lang="en-GB" sz="1300">
              <a:solidFill>
                <a:srgbClr val="000000"/>
              </a:solidFill>
            </a:endParaRPr>
          </a:p>
        </p:txBody>
      </p:sp>
      <p:sp>
        <p:nvSpPr>
          <p:cNvPr id="146436" name="Rectangle 2"/>
          <p:cNvSpPr>
            <a:spLocks noGrp="1" noRot="1" noChangeAspect="1" noChangeArrowheads="1" noTextEdit="1"/>
          </p:cNvSpPr>
          <p:nvPr>
            <p:ph type="sldImg"/>
          </p:nvPr>
        </p:nvSpPr>
        <p:spPr>
          <a:xfrm>
            <a:off x="381000" y="685800"/>
            <a:ext cx="6097588" cy="3430588"/>
          </a:xfrm>
          <a:ln/>
        </p:spPr>
      </p:sp>
      <p:sp>
        <p:nvSpPr>
          <p:cNvPr id="1464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354562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827B549-1A75-4AB0-8647-CDFD9A35FDB7}" type="slidenum">
              <a:rPr lang="de-DE" sz="1200">
                <a:solidFill>
                  <a:srgbClr val="000000"/>
                </a:solidFill>
              </a:rPr>
              <a:pPr algn="r" eaLnBrk="1" hangingPunct="1"/>
              <a:t>34</a:t>
            </a:fld>
            <a:endParaRPr lang="de-DE" sz="1200">
              <a:solidFill>
                <a:srgbClr val="000000"/>
              </a:solidFill>
            </a:endParaRPr>
          </a:p>
        </p:txBody>
      </p:sp>
      <p:sp>
        <p:nvSpPr>
          <p:cNvPr id="14745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A059D7F8-80B3-4A7B-9709-7201EFB79103}" type="slidenum">
              <a:rPr lang="en-GB" sz="1300">
                <a:solidFill>
                  <a:srgbClr val="000000"/>
                </a:solidFill>
              </a:rPr>
              <a:pPr algn="r" eaLnBrk="1" hangingPunct="1"/>
              <a:t>34</a:t>
            </a:fld>
            <a:endParaRPr lang="en-GB" sz="1300">
              <a:solidFill>
                <a:srgbClr val="000000"/>
              </a:solidFill>
            </a:endParaRPr>
          </a:p>
        </p:txBody>
      </p:sp>
      <p:sp>
        <p:nvSpPr>
          <p:cNvPr id="147460" name="Rectangle 2"/>
          <p:cNvSpPr>
            <a:spLocks noGrp="1" noRot="1" noChangeAspect="1" noChangeArrowheads="1" noTextEdit="1"/>
          </p:cNvSpPr>
          <p:nvPr>
            <p:ph type="sldImg"/>
          </p:nvPr>
        </p:nvSpPr>
        <p:spPr>
          <a:xfrm>
            <a:off x="381000" y="685800"/>
            <a:ext cx="6097588" cy="3430588"/>
          </a:xfrm>
          <a:ln/>
        </p:spPr>
      </p:sp>
      <p:sp>
        <p:nvSpPr>
          <p:cNvPr id="1474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064536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097D2C2-5A8F-4BE4-A23B-5A7B31D6A106}" type="slidenum">
              <a:rPr lang="de-DE" sz="1200">
                <a:solidFill>
                  <a:srgbClr val="000000"/>
                </a:solidFill>
              </a:rPr>
              <a:pPr algn="r" eaLnBrk="1" hangingPunct="1"/>
              <a:t>35</a:t>
            </a:fld>
            <a:endParaRPr lang="de-DE" sz="1200">
              <a:solidFill>
                <a:srgbClr val="000000"/>
              </a:solidFill>
            </a:endParaRPr>
          </a:p>
        </p:txBody>
      </p:sp>
      <p:sp>
        <p:nvSpPr>
          <p:cNvPr id="14848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200A581-AFEB-4AF9-94AE-75FC3DCB9171}" type="slidenum">
              <a:rPr lang="en-GB" sz="1300">
                <a:solidFill>
                  <a:srgbClr val="000000"/>
                </a:solidFill>
              </a:rPr>
              <a:pPr algn="r" eaLnBrk="1" hangingPunct="1"/>
              <a:t>35</a:t>
            </a:fld>
            <a:endParaRPr lang="en-GB" sz="1300">
              <a:solidFill>
                <a:srgbClr val="000000"/>
              </a:solidFill>
            </a:endParaRPr>
          </a:p>
        </p:txBody>
      </p:sp>
      <p:sp>
        <p:nvSpPr>
          <p:cNvPr id="148484" name="Rectangle 2"/>
          <p:cNvSpPr>
            <a:spLocks noGrp="1" noRot="1" noChangeAspect="1" noChangeArrowheads="1" noTextEdit="1"/>
          </p:cNvSpPr>
          <p:nvPr>
            <p:ph type="sldImg"/>
          </p:nvPr>
        </p:nvSpPr>
        <p:spPr>
          <a:xfrm>
            <a:off x="381000" y="685800"/>
            <a:ext cx="6097588" cy="3430588"/>
          </a:xfrm>
          <a:ln/>
        </p:spPr>
      </p:sp>
      <p:sp>
        <p:nvSpPr>
          <p:cNvPr id="1484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4063192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8B420D9-737D-415A-8A3A-7BD39C5E194F}" type="slidenum">
              <a:rPr lang="de-DE" sz="1200">
                <a:solidFill>
                  <a:srgbClr val="000000"/>
                </a:solidFill>
              </a:rPr>
              <a:pPr algn="r" eaLnBrk="1" hangingPunct="1"/>
              <a:t>36</a:t>
            </a:fld>
            <a:endParaRPr lang="de-DE" sz="1200">
              <a:solidFill>
                <a:srgbClr val="000000"/>
              </a:solidFill>
            </a:endParaRPr>
          </a:p>
        </p:txBody>
      </p:sp>
      <p:sp>
        <p:nvSpPr>
          <p:cNvPr id="15053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AB8AEE2D-E71B-4C0C-BA13-ABC5029C1FDD}" type="slidenum">
              <a:rPr lang="en-GB" sz="1300">
                <a:solidFill>
                  <a:srgbClr val="000000"/>
                </a:solidFill>
              </a:rPr>
              <a:pPr algn="r" eaLnBrk="1" hangingPunct="1"/>
              <a:t>36</a:t>
            </a:fld>
            <a:endParaRPr lang="en-GB" sz="1300">
              <a:solidFill>
                <a:srgbClr val="000000"/>
              </a:solidFill>
            </a:endParaRPr>
          </a:p>
        </p:txBody>
      </p:sp>
      <p:sp>
        <p:nvSpPr>
          <p:cNvPr id="150532" name="Rectangle 2"/>
          <p:cNvSpPr>
            <a:spLocks noGrp="1" noRot="1" noChangeAspect="1" noChangeArrowheads="1" noTextEdit="1"/>
          </p:cNvSpPr>
          <p:nvPr>
            <p:ph type="sldImg"/>
          </p:nvPr>
        </p:nvSpPr>
        <p:spPr>
          <a:xfrm>
            <a:off x="381000" y="685800"/>
            <a:ext cx="6097588" cy="3430588"/>
          </a:xfrm>
          <a:ln/>
        </p:spPr>
      </p:sp>
      <p:sp>
        <p:nvSpPr>
          <p:cNvPr id="1505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597137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C67EDAB-52B9-4EDA-928E-BE02405FFF4E}" type="slidenum">
              <a:rPr lang="de-DE" sz="1200">
                <a:solidFill>
                  <a:srgbClr val="000000"/>
                </a:solidFill>
              </a:rPr>
              <a:pPr algn="r" eaLnBrk="1" hangingPunct="1"/>
              <a:t>37</a:t>
            </a:fld>
            <a:endParaRPr lang="de-DE" sz="1200">
              <a:solidFill>
                <a:srgbClr val="000000"/>
              </a:solidFill>
            </a:endParaRPr>
          </a:p>
        </p:txBody>
      </p:sp>
      <p:sp>
        <p:nvSpPr>
          <p:cNvPr id="15155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7322E65-C36E-431B-BF2D-70AB2687E9BB}" type="slidenum">
              <a:rPr lang="en-GB" sz="1300">
                <a:solidFill>
                  <a:srgbClr val="000000"/>
                </a:solidFill>
              </a:rPr>
              <a:pPr algn="r" eaLnBrk="1" hangingPunct="1"/>
              <a:t>37</a:t>
            </a:fld>
            <a:endParaRPr lang="en-GB" sz="1300">
              <a:solidFill>
                <a:srgbClr val="000000"/>
              </a:solidFill>
            </a:endParaRPr>
          </a:p>
        </p:txBody>
      </p:sp>
      <p:sp>
        <p:nvSpPr>
          <p:cNvPr id="151556" name="Rectangle 2"/>
          <p:cNvSpPr>
            <a:spLocks noGrp="1" noRot="1" noChangeAspect="1" noChangeArrowheads="1" noTextEdit="1"/>
          </p:cNvSpPr>
          <p:nvPr>
            <p:ph type="sldImg"/>
          </p:nvPr>
        </p:nvSpPr>
        <p:spPr>
          <a:xfrm>
            <a:off x="381000" y="685800"/>
            <a:ext cx="6097588" cy="3430588"/>
          </a:xfrm>
          <a:ln/>
        </p:spPr>
      </p:sp>
      <p:sp>
        <p:nvSpPr>
          <p:cNvPr id="1515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721682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980D5C4-5721-4A2B-8614-53FDBBD35093}" type="slidenum">
              <a:rPr lang="de-DE" sz="1200">
                <a:solidFill>
                  <a:srgbClr val="000000"/>
                </a:solidFill>
              </a:rPr>
              <a:pPr algn="r" eaLnBrk="1" hangingPunct="1"/>
              <a:t>38</a:t>
            </a:fld>
            <a:endParaRPr lang="de-DE" sz="1200">
              <a:solidFill>
                <a:srgbClr val="000000"/>
              </a:solidFill>
            </a:endParaRPr>
          </a:p>
        </p:txBody>
      </p:sp>
      <p:sp>
        <p:nvSpPr>
          <p:cNvPr id="1525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0BA04EB-7ED1-41C7-B5BD-7F1C3A1CFEF0}" type="slidenum">
              <a:rPr lang="en-GB" sz="1300">
                <a:solidFill>
                  <a:srgbClr val="000000"/>
                </a:solidFill>
              </a:rPr>
              <a:pPr algn="r" eaLnBrk="1" hangingPunct="1"/>
              <a:t>38</a:t>
            </a:fld>
            <a:endParaRPr lang="en-GB" sz="1300">
              <a:solidFill>
                <a:srgbClr val="000000"/>
              </a:solidFill>
            </a:endParaRPr>
          </a:p>
        </p:txBody>
      </p:sp>
      <p:sp>
        <p:nvSpPr>
          <p:cNvPr id="152580" name="Rectangle 2"/>
          <p:cNvSpPr>
            <a:spLocks noGrp="1" noRot="1" noChangeAspect="1" noChangeArrowheads="1" noTextEdit="1"/>
          </p:cNvSpPr>
          <p:nvPr>
            <p:ph type="sldImg"/>
          </p:nvPr>
        </p:nvSpPr>
        <p:spPr>
          <a:xfrm>
            <a:off x="381000" y="685800"/>
            <a:ext cx="6097588" cy="3430588"/>
          </a:xfrm>
          <a:ln/>
        </p:spPr>
      </p:sp>
      <p:sp>
        <p:nvSpPr>
          <p:cNvPr id="1525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4261560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CAF4A36-14CC-4388-92A6-941C97710E68}" type="slidenum">
              <a:rPr lang="de-DE" sz="1200">
                <a:solidFill>
                  <a:srgbClr val="000000"/>
                </a:solidFill>
              </a:rPr>
              <a:pPr algn="r" eaLnBrk="1" hangingPunct="1"/>
              <a:t>39</a:t>
            </a:fld>
            <a:endParaRPr lang="de-DE" sz="1200">
              <a:solidFill>
                <a:srgbClr val="000000"/>
              </a:solidFill>
            </a:endParaRPr>
          </a:p>
        </p:txBody>
      </p:sp>
      <p:sp>
        <p:nvSpPr>
          <p:cNvPr id="15360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89CC19CB-2123-47CC-8B03-A1F7D2DCD5AA}" type="slidenum">
              <a:rPr lang="en-GB" sz="1300">
                <a:solidFill>
                  <a:srgbClr val="000000"/>
                </a:solidFill>
              </a:rPr>
              <a:pPr algn="r" eaLnBrk="1" hangingPunct="1"/>
              <a:t>39</a:t>
            </a:fld>
            <a:endParaRPr lang="en-GB" sz="1300">
              <a:solidFill>
                <a:srgbClr val="000000"/>
              </a:solidFill>
            </a:endParaRPr>
          </a:p>
        </p:txBody>
      </p:sp>
      <p:sp>
        <p:nvSpPr>
          <p:cNvPr id="153604" name="Rectangle 2"/>
          <p:cNvSpPr>
            <a:spLocks noGrp="1" noRot="1" noChangeAspect="1" noChangeArrowheads="1" noTextEdit="1"/>
          </p:cNvSpPr>
          <p:nvPr>
            <p:ph type="sldImg"/>
          </p:nvPr>
        </p:nvSpPr>
        <p:spPr>
          <a:xfrm>
            <a:off x="381000" y="685800"/>
            <a:ext cx="6097588" cy="3430588"/>
          </a:xfrm>
          <a:ln/>
        </p:spPr>
      </p:sp>
      <p:sp>
        <p:nvSpPr>
          <p:cNvPr id="1536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069912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D768FC9-9CF6-46D1-8D05-142A569B07DB}" type="slidenum">
              <a:rPr lang="de-DE" sz="1200">
                <a:solidFill>
                  <a:srgbClr val="000000"/>
                </a:solidFill>
              </a:rPr>
              <a:pPr algn="r" eaLnBrk="1" hangingPunct="1"/>
              <a:t>40</a:t>
            </a:fld>
            <a:endParaRPr lang="de-DE" sz="1200">
              <a:solidFill>
                <a:srgbClr val="000000"/>
              </a:solidFill>
            </a:endParaRPr>
          </a:p>
        </p:txBody>
      </p:sp>
      <p:sp>
        <p:nvSpPr>
          <p:cNvPr id="1546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FACBF2B-964A-46C6-BEBA-D3CFE2E46BE1}" type="slidenum">
              <a:rPr lang="en-GB" sz="1300">
                <a:solidFill>
                  <a:srgbClr val="000000"/>
                </a:solidFill>
              </a:rPr>
              <a:pPr algn="r" eaLnBrk="1" hangingPunct="1"/>
              <a:t>40</a:t>
            </a:fld>
            <a:endParaRPr lang="en-GB" sz="1300">
              <a:solidFill>
                <a:srgbClr val="000000"/>
              </a:solidFill>
            </a:endParaRPr>
          </a:p>
        </p:txBody>
      </p:sp>
      <p:sp>
        <p:nvSpPr>
          <p:cNvPr id="154628" name="Rectangle 2"/>
          <p:cNvSpPr>
            <a:spLocks noGrp="1" noRot="1" noChangeAspect="1" noChangeArrowheads="1" noTextEdit="1"/>
          </p:cNvSpPr>
          <p:nvPr>
            <p:ph type="sldImg"/>
          </p:nvPr>
        </p:nvSpPr>
        <p:spPr>
          <a:xfrm>
            <a:off x="381000" y="685800"/>
            <a:ext cx="6097588" cy="3430588"/>
          </a:xfrm>
          <a:ln/>
        </p:spPr>
      </p:sp>
      <p:sp>
        <p:nvSpPr>
          <p:cNvPr id="1546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434615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B166179-4BDA-467A-827C-11D7B55FF498}" type="slidenum">
              <a:rPr lang="de-DE" sz="1200">
                <a:solidFill>
                  <a:srgbClr val="000000"/>
                </a:solidFill>
              </a:rPr>
              <a:pPr algn="r" eaLnBrk="1" hangingPunct="1"/>
              <a:t>41</a:t>
            </a:fld>
            <a:endParaRPr lang="de-DE" sz="1200">
              <a:solidFill>
                <a:srgbClr val="000000"/>
              </a:solidFill>
            </a:endParaRPr>
          </a:p>
        </p:txBody>
      </p:sp>
      <p:sp>
        <p:nvSpPr>
          <p:cNvPr id="15565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3214638-76E5-488B-8573-04AB529AEC25}" type="slidenum">
              <a:rPr lang="en-GB" sz="1300">
                <a:solidFill>
                  <a:srgbClr val="000000"/>
                </a:solidFill>
              </a:rPr>
              <a:pPr algn="r" eaLnBrk="1" hangingPunct="1"/>
              <a:t>41</a:t>
            </a:fld>
            <a:endParaRPr lang="en-GB" sz="1300">
              <a:solidFill>
                <a:srgbClr val="000000"/>
              </a:solidFill>
            </a:endParaRPr>
          </a:p>
        </p:txBody>
      </p:sp>
      <p:sp>
        <p:nvSpPr>
          <p:cNvPr id="155652" name="Rectangle 2"/>
          <p:cNvSpPr>
            <a:spLocks noGrp="1" noRot="1" noChangeAspect="1" noChangeArrowheads="1" noTextEdit="1"/>
          </p:cNvSpPr>
          <p:nvPr>
            <p:ph type="sldImg"/>
          </p:nvPr>
        </p:nvSpPr>
        <p:spPr>
          <a:xfrm>
            <a:off x="381000" y="685800"/>
            <a:ext cx="6097588" cy="3430588"/>
          </a:xfrm>
          <a:ln/>
        </p:spPr>
      </p:sp>
      <p:sp>
        <p:nvSpPr>
          <p:cNvPr id="1556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301147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3F8D029-0FE4-4736-A42F-60D8565F115A}" type="slidenum">
              <a:rPr lang="de-DE" sz="1200">
                <a:solidFill>
                  <a:srgbClr val="000000"/>
                </a:solidFill>
              </a:rPr>
              <a:pPr algn="r" eaLnBrk="1" hangingPunct="1"/>
              <a:t>9</a:t>
            </a:fld>
            <a:endParaRPr lang="de-DE" sz="1200" dirty="0">
              <a:solidFill>
                <a:srgbClr val="000000"/>
              </a:solidFill>
            </a:endParaRPr>
          </a:p>
        </p:txBody>
      </p:sp>
      <p:sp>
        <p:nvSpPr>
          <p:cNvPr id="12083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8E83D5AE-A27B-4A06-8672-26F9339465D1}" type="slidenum">
              <a:rPr lang="en-GB" sz="1300">
                <a:solidFill>
                  <a:srgbClr val="000000"/>
                </a:solidFill>
              </a:rPr>
              <a:pPr algn="r" eaLnBrk="1" hangingPunct="1"/>
              <a:t>9</a:t>
            </a:fld>
            <a:endParaRPr lang="en-GB" sz="1300" dirty="0">
              <a:solidFill>
                <a:srgbClr val="000000"/>
              </a:solidFill>
            </a:endParaRPr>
          </a:p>
        </p:txBody>
      </p:sp>
      <p:sp>
        <p:nvSpPr>
          <p:cNvPr id="120836" name="Rectangle 2"/>
          <p:cNvSpPr>
            <a:spLocks noGrp="1" noRot="1" noChangeAspect="1" noChangeArrowheads="1" noTextEdit="1"/>
          </p:cNvSpPr>
          <p:nvPr>
            <p:ph type="sldImg"/>
          </p:nvPr>
        </p:nvSpPr>
        <p:spPr>
          <a:xfrm>
            <a:off x="381000" y="685800"/>
            <a:ext cx="6097588" cy="3430588"/>
          </a:xfrm>
          <a:ln/>
        </p:spPr>
      </p:sp>
      <p:sp>
        <p:nvSpPr>
          <p:cNvPr id="1208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a:p>
        </p:txBody>
      </p:sp>
    </p:spTree>
    <p:extLst>
      <p:ext uri="{BB962C8B-B14F-4D97-AF65-F5344CB8AC3E}">
        <p14:creationId xmlns:p14="http://schemas.microsoft.com/office/powerpoint/2010/main" val="921178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8DE10B5-7FEB-47AC-8C4B-A15527E2AA15}" type="slidenum">
              <a:rPr lang="de-DE" sz="1200">
                <a:solidFill>
                  <a:srgbClr val="000000"/>
                </a:solidFill>
              </a:rPr>
              <a:pPr algn="r" eaLnBrk="1" hangingPunct="1"/>
              <a:t>42</a:t>
            </a:fld>
            <a:endParaRPr lang="de-DE" sz="1200">
              <a:solidFill>
                <a:srgbClr val="000000"/>
              </a:solidFill>
            </a:endParaRPr>
          </a:p>
        </p:txBody>
      </p:sp>
      <p:sp>
        <p:nvSpPr>
          <p:cNvPr id="15667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9819B7D-A9A2-44F2-ABB2-48D072ED3CEC}" type="slidenum">
              <a:rPr lang="en-GB" sz="1300">
                <a:solidFill>
                  <a:srgbClr val="000000"/>
                </a:solidFill>
              </a:rPr>
              <a:pPr algn="r" eaLnBrk="1" hangingPunct="1"/>
              <a:t>42</a:t>
            </a:fld>
            <a:endParaRPr lang="en-GB" sz="1300">
              <a:solidFill>
                <a:srgbClr val="000000"/>
              </a:solidFill>
            </a:endParaRPr>
          </a:p>
        </p:txBody>
      </p:sp>
      <p:sp>
        <p:nvSpPr>
          <p:cNvPr id="156676" name="Rectangle 2"/>
          <p:cNvSpPr>
            <a:spLocks noGrp="1" noRot="1" noChangeAspect="1" noChangeArrowheads="1" noTextEdit="1"/>
          </p:cNvSpPr>
          <p:nvPr>
            <p:ph type="sldImg"/>
          </p:nvPr>
        </p:nvSpPr>
        <p:spPr>
          <a:xfrm>
            <a:off x="381000" y="685800"/>
            <a:ext cx="6097588" cy="3430588"/>
          </a:xfrm>
          <a:ln/>
        </p:spPr>
      </p:sp>
      <p:sp>
        <p:nvSpPr>
          <p:cNvPr id="1566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4079197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D1076CA-26DD-409B-BEBE-DA0A58432939}" type="slidenum">
              <a:rPr lang="de-DE" sz="1200">
                <a:solidFill>
                  <a:srgbClr val="000000"/>
                </a:solidFill>
              </a:rPr>
              <a:pPr algn="r" eaLnBrk="1" hangingPunct="1"/>
              <a:t>43</a:t>
            </a:fld>
            <a:endParaRPr lang="de-DE" sz="1200">
              <a:solidFill>
                <a:srgbClr val="000000"/>
              </a:solidFill>
            </a:endParaRPr>
          </a:p>
        </p:txBody>
      </p:sp>
      <p:sp>
        <p:nvSpPr>
          <p:cNvPr id="1576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3CBB819-E1C8-489C-9A6F-0407B700B284}" type="slidenum">
              <a:rPr lang="en-GB" sz="1300">
                <a:solidFill>
                  <a:srgbClr val="000000"/>
                </a:solidFill>
              </a:rPr>
              <a:pPr algn="r" eaLnBrk="1" hangingPunct="1"/>
              <a:t>43</a:t>
            </a:fld>
            <a:endParaRPr lang="en-GB" sz="1300">
              <a:solidFill>
                <a:srgbClr val="000000"/>
              </a:solidFill>
            </a:endParaRPr>
          </a:p>
        </p:txBody>
      </p:sp>
      <p:sp>
        <p:nvSpPr>
          <p:cNvPr id="157700" name="Rectangle 2"/>
          <p:cNvSpPr>
            <a:spLocks noGrp="1" noRot="1" noChangeAspect="1" noChangeArrowheads="1" noTextEdit="1"/>
          </p:cNvSpPr>
          <p:nvPr>
            <p:ph type="sldImg"/>
          </p:nvPr>
        </p:nvSpPr>
        <p:spPr>
          <a:xfrm>
            <a:off x="381000" y="685800"/>
            <a:ext cx="6097588" cy="3430588"/>
          </a:xfrm>
          <a:ln/>
        </p:spPr>
      </p:sp>
      <p:sp>
        <p:nvSpPr>
          <p:cNvPr id="1577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3422729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3CD31E5-2613-495E-801C-025B8834E28B}" type="slidenum">
              <a:rPr lang="de-DE" sz="1200">
                <a:solidFill>
                  <a:srgbClr val="000000"/>
                </a:solidFill>
              </a:rPr>
              <a:pPr algn="r" eaLnBrk="1" hangingPunct="1"/>
              <a:t>44</a:t>
            </a:fld>
            <a:endParaRPr lang="de-DE" sz="1200">
              <a:solidFill>
                <a:srgbClr val="000000"/>
              </a:solidFill>
            </a:endParaRPr>
          </a:p>
        </p:txBody>
      </p:sp>
      <p:sp>
        <p:nvSpPr>
          <p:cNvPr id="1587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C84E7F0-503A-4A1A-ADA2-3DD40A8E6744}" type="slidenum">
              <a:rPr lang="en-GB" sz="1300">
                <a:solidFill>
                  <a:srgbClr val="000000"/>
                </a:solidFill>
              </a:rPr>
              <a:pPr algn="r" eaLnBrk="1" hangingPunct="1"/>
              <a:t>44</a:t>
            </a:fld>
            <a:endParaRPr lang="en-GB" sz="1300">
              <a:solidFill>
                <a:srgbClr val="000000"/>
              </a:solidFill>
            </a:endParaRPr>
          </a:p>
        </p:txBody>
      </p:sp>
      <p:sp>
        <p:nvSpPr>
          <p:cNvPr id="158724" name="Rectangle 2"/>
          <p:cNvSpPr>
            <a:spLocks noGrp="1" noRot="1" noChangeAspect="1" noChangeArrowheads="1" noTextEdit="1"/>
          </p:cNvSpPr>
          <p:nvPr>
            <p:ph type="sldImg"/>
          </p:nvPr>
        </p:nvSpPr>
        <p:spPr>
          <a:xfrm>
            <a:off x="381000" y="685800"/>
            <a:ext cx="6097588" cy="3430588"/>
          </a:xfrm>
          <a:ln/>
        </p:spPr>
      </p:sp>
      <p:sp>
        <p:nvSpPr>
          <p:cNvPr id="1587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3510487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FF29651-5F2B-470F-9C21-EC532250FE00}" type="slidenum">
              <a:rPr lang="de-DE" sz="1200">
                <a:solidFill>
                  <a:srgbClr val="000000"/>
                </a:solidFill>
              </a:rPr>
              <a:pPr algn="r" eaLnBrk="1" hangingPunct="1"/>
              <a:t>45</a:t>
            </a:fld>
            <a:endParaRPr lang="de-DE" sz="1200">
              <a:solidFill>
                <a:srgbClr val="000000"/>
              </a:solidFill>
            </a:endParaRPr>
          </a:p>
        </p:txBody>
      </p:sp>
      <p:sp>
        <p:nvSpPr>
          <p:cNvPr id="1628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509B46E-6C19-4C36-9835-C077F0857A7A}" type="slidenum">
              <a:rPr lang="en-GB" sz="1300">
                <a:solidFill>
                  <a:srgbClr val="000000"/>
                </a:solidFill>
              </a:rPr>
              <a:pPr algn="r" eaLnBrk="1" hangingPunct="1"/>
              <a:t>45</a:t>
            </a:fld>
            <a:endParaRPr lang="en-GB" sz="1300">
              <a:solidFill>
                <a:srgbClr val="000000"/>
              </a:solidFill>
            </a:endParaRPr>
          </a:p>
        </p:txBody>
      </p:sp>
      <p:sp>
        <p:nvSpPr>
          <p:cNvPr id="162820" name="Rectangle 2"/>
          <p:cNvSpPr>
            <a:spLocks noGrp="1" noRot="1" noChangeAspect="1" noChangeArrowheads="1" noTextEdit="1"/>
          </p:cNvSpPr>
          <p:nvPr>
            <p:ph type="sldImg"/>
          </p:nvPr>
        </p:nvSpPr>
        <p:spPr>
          <a:xfrm>
            <a:off x="381000" y="685800"/>
            <a:ext cx="6097588" cy="3430588"/>
          </a:xfrm>
          <a:ln/>
        </p:spPr>
      </p:sp>
      <p:sp>
        <p:nvSpPr>
          <p:cNvPr id="1628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762881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82DE3C5-3F06-43E3-9C77-C8F529C1717B}" type="slidenum">
              <a:rPr lang="de-DE" sz="1200">
                <a:solidFill>
                  <a:srgbClr val="000000"/>
                </a:solidFill>
              </a:rPr>
              <a:pPr algn="r" eaLnBrk="1" hangingPunct="1"/>
              <a:t>46</a:t>
            </a:fld>
            <a:endParaRPr lang="de-DE" sz="1200">
              <a:solidFill>
                <a:srgbClr val="000000"/>
              </a:solidFill>
            </a:endParaRPr>
          </a:p>
        </p:txBody>
      </p:sp>
      <p:sp>
        <p:nvSpPr>
          <p:cNvPr id="1638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7FC9000-72F8-421C-96F1-90EC080FBD9A}" type="slidenum">
              <a:rPr lang="en-GB" sz="1300">
                <a:solidFill>
                  <a:srgbClr val="000000"/>
                </a:solidFill>
              </a:rPr>
              <a:pPr algn="r" eaLnBrk="1" hangingPunct="1"/>
              <a:t>46</a:t>
            </a:fld>
            <a:endParaRPr lang="en-GB" sz="1300">
              <a:solidFill>
                <a:srgbClr val="000000"/>
              </a:solidFill>
            </a:endParaRPr>
          </a:p>
        </p:txBody>
      </p:sp>
      <p:sp>
        <p:nvSpPr>
          <p:cNvPr id="163844" name="Rectangle 2"/>
          <p:cNvSpPr>
            <a:spLocks noGrp="1" noRot="1" noChangeAspect="1" noChangeArrowheads="1" noTextEdit="1"/>
          </p:cNvSpPr>
          <p:nvPr>
            <p:ph type="sldImg"/>
          </p:nvPr>
        </p:nvSpPr>
        <p:spPr>
          <a:xfrm>
            <a:off x="381000" y="685800"/>
            <a:ext cx="6097588" cy="3430588"/>
          </a:xfrm>
          <a:ln/>
        </p:spPr>
      </p:sp>
      <p:sp>
        <p:nvSpPr>
          <p:cNvPr id="1638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368959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2A2226C-289C-4C43-BD1E-23D54C9FFA05}" type="slidenum">
              <a:rPr lang="de-DE" sz="1200">
                <a:solidFill>
                  <a:srgbClr val="000000"/>
                </a:solidFill>
              </a:rPr>
              <a:pPr algn="r" eaLnBrk="1" hangingPunct="1"/>
              <a:t>47</a:t>
            </a:fld>
            <a:endParaRPr lang="de-DE" sz="1200">
              <a:solidFill>
                <a:srgbClr val="000000"/>
              </a:solidFill>
            </a:endParaRPr>
          </a:p>
        </p:txBody>
      </p:sp>
      <p:sp>
        <p:nvSpPr>
          <p:cNvPr id="16486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C9D16DD-E430-4EFC-9C20-C4C4A6DF92D5}" type="slidenum">
              <a:rPr lang="en-GB" sz="1300">
                <a:solidFill>
                  <a:srgbClr val="000000"/>
                </a:solidFill>
              </a:rPr>
              <a:pPr algn="r" eaLnBrk="1" hangingPunct="1"/>
              <a:t>47</a:t>
            </a:fld>
            <a:endParaRPr lang="en-GB" sz="1300">
              <a:solidFill>
                <a:srgbClr val="000000"/>
              </a:solidFill>
            </a:endParaRPr>
          </a:p>
        </p:txBody>
      </p:sp>
      <p:sp>
        <p:nvSpPr>
          <p:cNvPr id="164868" name="Rectangle 2"/>
          <p:cNvSpPr>
            <a:spLocks noGrp="1" noRot="1" noChangeAspect="1" noChangeArrowheads="1" noTextEdit="1"/>
          </p:cNvSpPr>
          <p:nvPr>
            <p:ph type="sldImg"/>
          </p:nvPr>
        </p:nvSpPr>
        <p:spPr>
          <a:xfrm>
            <a:off x="381000" y="685800"/>
            <a:ext cx="6097588" cy="3430588"/>
          </a:xfrm>
          <a:ln/>
        </p:spPr>
      </p:sp>
      <p:sp>
        <p:nvSpPr>
          <p:cNvPr id="1648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260915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8CF2490-4A05-46DB-AC18-1C96E6BBEA89}" type="slidenum">
              <a:rPr lang="de-DE" sz="1200">
                <a:solidFill>
                  <a:srgbClr val="000000"/>
                </a:solidFill>
              </a:rPr>
              <a:pPr algn="r" eaLnBrk="1" hangingPunct="1"/>
              <a:t>48</a:t>
            </a:fld>
            <a:endParaRPr lang="de-DE" sz="1200">
              <a:solidFill>
                <a:srgbClr val="000000"/>
              </a:solidFill>
            </a:endParaRPr>
          </a:p>
        </p:txBody>
      </p:sp>
      <p:sp>
        <p:nvSpPr>
          <p:cNvPr id="1658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1A1699A-5263-41D0-BD39-BD3D20B7B5A3}" type="slidenum">
              <a:rPr lang="en-GB" sz="1300">
                <a:solidFill>
                  <a:srgbClr val="000000"/>
                </a:solidFill>
              </a:rPr>
              <a:pPr algn="r" eaLnBrk="1" hangingPunct="1"/>
              <a:t>48</a:t>
            </a:fld>
            <a:endParaRPr lang="en-GB" sz="1300">
              <a:solidFill>
                <a:srgbClr val="000000"/>
              </a:solidFill>
            </a:endParaRPr>
          </a:p>
        </p:txBody>
      </p:sp>
      <p:sp>
        <p:nvSpPr>
          <p:cNvPr id="165892" name="Rectangle 2"/>
          <p:cNvSpPr>
            <a:spLocks noGrp="1" noRot="1" noChangeAspect="1" noChangeArrowheads="1" noTextEdit="1"/>
          </p:cNvSpPr>
          <p:nvPr>
            <p:ph type="sldImg"/>
          </p:nvPr>
        </p:nvSpPr>
        <p:spPr>
          <a:xfrm>
            <a:off x="381000" y="685800"/>
            <a:ext cx="6097588" cy="3430588"/>
          </a:xfrm>
          <a:ln/>
        </p:spPr>
      </p:sp>
      <p:sp>
        <p:nvSpPr>
          <p:cNvPr id="1658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879424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9FAA428-E5A1-4BE0-BBBB-436C991E1329}" type="slidenum">
              <a:rPr lang="de-DE" sz="1200">
                <a:solidFill>
                  <a:srgbClr val="000000"/>
                </a:solidFill>
              </a:rPr>
              <a:pPr algn="r" eaLnBrk="1" hangingPunct="1"/>
              <a:t>49</a:t>
            </a:fld>
            <a:endParaRPr lang="de-DE" sz="1200">
              <a:solidFill>
                <a:srgbClr val="000000"/>
              </a:solidFill>
            </a:endParaRPr>
          </a:p>
        </p:txBody>
      </p:sp>
      <p:sp>
        <p:nvSpPr>
          <p:cNvPr id="1689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FFE83C7-A602-46D7-8875-EA9F67C957F5}" type="slidenum">
              <a:rPr lang="en-GB" sz="1300">
                <a:solidFill>
                  <a:srgbClr val="000000"/>
                </a:solidFill>
              </a:rPr>
              <a:pPr algn="r" eaLnBrk="1" hangingPunct="1"/>
              <a:t>49</a:t>
            </a:fld>
            <a:endParaRPr lang="en-GB" sz="1300">
              <a:solidFill>
                <a:srgbClr val="000000"/>
              </a:solidFill>
            </a:endParaRPr>
          </a:p>
        </p:txBody>
      </p:sp>
      <p:sp>
        <p:nvSpPr>
          <p:cNvPr id="168964" name="Rectangle 2"/>
          <p:cNvSpPr>
            <a:spLocks noGrp="1" noRot="1" noChangeAspect="1" noChangeArrowheads="1" noTextEdit="1"/>
          </p:cNvSpPr>
          <p:nvPr>
            <p:ph type="sldImg"/>
          </p:nvPr>
        </p:nvSpPr>
        <p:spPr>
          <a:xfrm>
            <a:off x="381000" y="685800"/>
            <a:ext cx="6097588" cy="3430588"/>
          </a:xfrm>
          <a:ln/>
        </p:spPr>
      </p:sp>
      <p:sp>
        <p:nvSpPr>
          <p:cNvPr id="1689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846697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B015877-7E04-4B56-A123-D7469195A920}" type="slidenum">
              <a:rPr lang="de-DE" sz="1200">
                <a:solidFill>
                  <a:srgbClr val="000000"/>
                </a:solidFill>
              </a:rPr>
              <a:pPr algn="r" eaLnBrk="1" hangingPunct="1"/>
              <a:t>50</a:t>
            </a:fld>
            <a:endParaRPr lang="de-DE" sz="1200">
              <a:solidFill>
                <a:srgbClr val="000000"/>
              </a:solidFill>
            </a:endParaRPr>
          </a:p>
        </p:txBody>
      </p:sp>
      <p:sp>
        <p:nvSpPr>
          <p:cNvPr id="1699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ADCFEB9-BE0A-46B6-A565-8FE2A6D98AAA}" type="slidenum">
              <a:rPr lang="en-GB" sz="1300">
                <a:solidFill>
                  <a:srgbClr val="000000"/>
                </a:solidFill>
              </a:rPr>
              <a:pPr algn="r" eaLnBrk="1" hangingPunct="1"/>
              <a:t>50</a:t>
            </a:fld>
            <a:endParaRPr lang="en-GB" sz="1300">
              <a:solidFill>
                <a:srgbClr val="000000"/>
              </a:solidFill>
            </a:endParaRPr>
          </a:p>
        </p:txBody>
      </p:sp>
      <p:sp>
        <p:nvSpPr>
          <p:cNvPr id="169988" name="Rectangle 2"/>
          <p:cNvSpPr>
            <a:spLocks noGrp="1" noRot="1" noChangeAspect="1" noChangeArrowheads="1" noTextEdit="1"/>
          </p:cNvSpPr>
          <p:nvPr>
            <p:ph type="sldImg"/>
          </p:nvPr>
        </p:nvSpPr>
        <p:spPr>
          <a:xfrm>
            <a:off x="381000" y="685800"/>
            <a:ext cx="6097588" cy="3430588"/>
          </a:xfrm>
          <a:ln/>
        </p:spPr>
      </p:sp>
      <p:sp>
        <p:nvSpPr>
          <p:cNvPr id="1699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3554851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E6EEE2B-E940-419A-B919-B0E9B7FF3D37}" type="slidenum">
              <a:rPr lang="de-DE" sz="1200">
                <a:solidFill>
                  <a:srgbClr val="000000"/>
                </a:solidFill>
              </a:rPr>
              <a:pPr algn="r" eaLnBrk="1" hangingPunct="1"/>
              <a:t>51</a:t>
            </a:fld>
            <a:endParaRPr lang="de-DE" sz="1200">
              <a:solidFill>
                <a:srgbClr val="000000"/>
              </a:solidFill>
            </a:endParaRPr>
          </a:p>
        </p:txBody>
      </p:sp>
      <p:sp>
        <p:nvSpPr>
          <p:cNvPr id="17101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DE9683B-46C6-4A6B-B1B0-E50C18FE0686}" type="slidenum">
              <a:rPr lang="en-GB" sz="1300">
                <a:solidFill>
                  <a:srgbClr val="000000"/>
                </a:solidFill>
              </a:rPr>
              <a:pPr algn="r" eaLnBrk="1" hangingPunct="1"/>
              <a:t>51</a:t>
            </a:fld>
            <a:endParaRPr lang="en-GB" sz="1300">
              <a:solidFill>
                <a:srgbClr val="000000"/>
              </a:solidFill>
            </a:endParaRPr>
          </a:p>
        </p:txBody>
      </p:sp>
      <p:sp>
        <p:nvSpPr>
          <p:cNvPr id="171012" name="Rectangle 2"/>
          <p:cNvSpPr>
            <a:spLocks noGrp="1" noRot="1" noChangeAspect="1" noChangeArrowheads="1" noTextEdit="1"/>
          </p:cNvSpPr>
          <p:nvPr>
            <p:ph type="sldImg"/>
          </p:nvPr>
        </p:nvSpPr>
        <p:spPr>
          <a:xfrm>
            <a:off x="381000" y="685800"/>
            <a:ext cx="6097588" cy="3430588"/>
          </a:xfrm>
          <a:ln/>
        </p:spPr>
      </p:sp>
      <p:sp>
        <p:nvSpPr>
          <p:cNvPr id="1710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30614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42435AA-7B3A-4B04-A275-85A98F46ED73}" type="slidenum">
              <a:rPr lang="de-DE" sz="1200">
                <a:solidFill>
                  <a:srgbClr val="000000"/>
                </a:solidFill>
              </a:rPr>
              <a:pPr algn="r" eaLnBrk="1" hangingPunct="1"/>
              <a:t>10</a:t>
            </a:fld>
            <a:endParaRPr lang="de-DE" sz="1200" dirty="0">
              <a:solidFill>
                <a:srgbClr val="000000"/>
              </a:solidFill>
            </a:endParaRPr>
          </a:p>
        </p:txBody>
      </p:sp>
      <p:sp>
        <p:nvSpPr>
          <p:cNvPr id="12185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6A0CD3A-8BE3-4486-8179-41BB77EE6B23}" type="slidenum">
              <a:rPr lang="en-GB" sz="1300">
                <a:solidFill>
                  <a:srgbClr val="000000"/>
                </a:solidFill>
              </a:rPr>
              <a:pPr algn="r" eaLnBrk="1" hangingPunct="1"/>
              <a:t>10</a:t>
            </a:fld>
            <a:endParaRPr lang="en-GB" sz="1300" dirty="0">
              <a:solidFill>
                <a:srgbClr val="000000"/>
              </a:solidFill>
            </a:endParaRPr>
          </a:p>
        </p:txBody>
      </p:sp>
      <p:sp>
        <p:nvSpPr>
          <p:cNvPr id="121860" name="Rectangle 2"/>
          <p:cNvSpPr>
            <a:spLocks noGrp="1" noRot="1" noChangeAspect="1" noChangeArrowheads="1" noTextEdit="1"/>
          </p:cNvSpPr>
          <p:nvPr>
            <p:ph type="sldImg"/>
          </p:nvPr>
        </p:nvSpPr>
        <p:spPr>
          <a:xfrm>
            <a:off x="381000" y="685800"/>
            <a:ext cx="6097588" cy="3430588"/>
          </a:xfrm>
          <a:ln/>
        </p:spPr>
      </p:sp>
      <p:sp>
        <p:nvSpPr>
          <p:cNvPr id="1218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a:p>
        </p:txBody>
      </p:sp>
    </p:spTree>
    <p:extLst>
      <p:ext uri="{BB962C8B-B14F-4D97-AF65-F5344CB8AC3E}">
        <p14:creationId xmlns:p14="http://schemas.microsoft.com/office/powerpoint/2010/main" val="2373665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17A77CF-5CD4-48F6-BE35-ECDB2E84EEF4}" type="slidenum">
              <a:rPr lang="de-DE" sz="1200">
                <a:solidFill>
                  <a:srgbClr val="000000"/>
                </a:solidFill>
              </a:rPr>
              <a:pPr algn="r" eaLnBrk="1" hangingPunct="1"/>
              <a:t>52</a:t>
            </a:fld>
            <a:endParaRPr lang="de-DE" sz="1200">
              <a:solidFill>
                <a:srgbClr val="000000"/>
              </a:solidFill>
            </a:endParaRPr>
          </a:p>
        </p:txBody>
      </p:sp>
      <p:sp>
        <p:nvSpPr>
          <p:cNvPr id="17203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19AD99A-3855-4C80-A754-37E4D83FC7A0}" type="slidenum">
              <a:rPr lang="en-GB" sz="1300">
                <a:solidFill>
                  <a:srgbClr val="000000"/>
                </a:solidFill>
              </a:rPr>
              <a:pPr algn="r" eaLnBrk="1" hangingPunct="1"/>
              <a:t>52</a:t>
            </a:fld>
            <a:endParaRPr lang="en-GB" sz="1300">
              <a:solidFill>
                <a:srgbClr val="000000"/>
              </a:solidFill>
            </a:endParaRPr>
          </a:p>
        </p:txBody>
      </p:sp>
      <p:sp>
        <p:nvSpPr>
          <p:cNvPr id="172036" name="Rectangle 2"/>
          <p:cNvSpPr>
            <a:spLocks noGrp="1" noRot="1" noChangeAspect="1" noChangeArrowheads="1" noTextEdit="1"/>
          </p:cNvSpPr>
          <p:nvPr>
            <p:ph type="sldImg"/>
          </p:nvPr>
        </p:nvSpPr>
        <p:spPr>
          <a:xfrm>
            <a:off x="381000" y="685800"/>
            <a:ext cx="6097588" cy="3430588"/>
          </a:xfrm>
          <a:ln/>
        </p:spPr>
      </p:sp>
      <p:sp>
        <p:nvSpPr>
          <p:cNvPr id="1720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485003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56E8A4E-3924-4D94-B281-34E47BB33FC6}" type="slidenum">
              <a:rPr lang="de-DE" sz="1200">
                <a:solidFill>
                  <a:srgbClr val="000000"/>
                </a:solidFill>
              </a:rPr>
              <a:pPr algn="r" eaLnBrk="1" hangingPunct="1"/>
              <a:t>53</a:t>
            </a:fld>
            <a:endParaRPr lang="de-DE" sz="1200">
              <a:solidFill>
                <a:srgbClr val="000000"/>
              </a:solidFill>
            </a:endParaRPr>
          </a:p>
        </p:txBody>
      </p:sp>
      <p:sp>
        <p:nvSpPr>
          <p:cNvPr id="17305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70C1269-9497-4F3C-BFC4-F89CA4DF2FDC}" type="slidenum">
              <a:rPr lang="en-GB" sz="1300">
                <a:solidFill>
                  <a:srgbClr val="000000"/>
                </a:solidFill>
              </a:rPr>
              <a:pPr algn="r" eaLnBrk="1" hangingPunct="1"/>
              <a:t>53</a:t>
            </a:fld>
            <a:endParaRPr lang="en-GB" sz="1300">
              <a:solidFill>
                <a:srgbClr val="000000"/>
              </a:solidFill>
            </a:endParaRPr>
          </a:p>
        </p:txBody>
      </p:sp>
      <p:sp>
        <p:nvSpPr>
          <p:cNvPr id="173060" name="Rectangle 2"/>
          <p:cNvSpPr>
            <a:spLocks noGrp="1" noRot="1" noChangeAspect="1" noChangeArrowheads="1" noTextEdit="1"/>
          </p:cNvSpPr>
          <p:nvPr>
            <p:ph type="sldImg"/>
          </p:nvPr>
        </p:nvSpPr>
        <p:spPr>
          <a:xfrm>
            <a:off x="381000" y="685800"/>
            <a:ext cx="6097588" cy="3430588"/>
          </a:xfrm>
          <a:ln/>
        </p:spPr>
      </p:sp>
      <p:sp>
        <p:nvSpPr>
          <p:cNvPr id="1730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9278393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1ED32E1-140F-4877-AD34-25B08BD49216}" type="slidenum">
              <a:rPr lang="de-DE" sz="1200">
                <a:solidFill>
                  <a:srgbClr val="000000"/>
                </a:solidFill>
              </a:rPr>
              <a:pPr algn="r" eaLnBrk="1" hangingPunct="1"/>
              <a:t>54</a:t>
            </a:fld>
            <a:endParaRPr lang="de-DE" sz="1200">
              <a:solidFill>
                <a:srgbClr val="000000"/>
              </a:solidFill>
            </a:endParaRPr>
          </a:p>
        </p:txBody>
      </p:sp>
      <p:sp>
        <p:nvSpPr>
          <p:cNvPr id="17408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6A33B8D-7A3B-4C49-98F1-77491D353063}" type="slidenum">
              <a:rPr lang="en-GB" sz="1300">
                <a:solidFill>
                  <a:srgbClr val="000000"/>
                </a:solidFill>
              </a:rPr>
              <a:pPr algn="r" eaLnBrk="1" hangingPunct="1"/>
              <a:t>54</a:t>
            </a:fld>
            <a:endParaRPr lang="en-GB" sz="1300">
              <a:solidFill>
                <a:srgbClr val="000000"/>
              </a:solidFill>
            </a:endParaRPr>
          </a:p>
        </p:txBody>
      </p:sp>
      <p:sp>
        <p:nvSpPr>
          <p:cNvPr id="174084" name="Rectangle 2"/>
          <p:cNvSpPr>
            <a:spLocks noGrp="1" noRot="1" noChangeAspect="1" noChangeArrowheads="1" noTextEdit="1"/>
          </p:cNvSpPr>
          <p:nvPr>
            <p:ph type="sldImg"/>
          </p:nvPr>
        </p:nvSpPr>
        <p:spPr>
          <a:xfrm>
            <a:off x="381000" y="685800"/>
            <a:ext cx="6097588" cy="3430588"/>
          </a:xfrm>
          <a:ln/>
        </p:spPr>
      </p:sp>
      <p:sp>
        <p:nvSpPr>
          <p:cNvPr id="1740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722753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B16E909-9A31-4C65-914D-948B3830C797}" type="slidenum">
              <a:rPr lang="de-DE" sz="1200">
                <a:solidFill>
                  <a:srgbClr val="000000"/>
                </a:solidFill>
              </a:rPr>
              <a:pPr algn="r" eaLnBrk="1" hangingPunct="1"/>
              <a:t>55</a:t>
            </a:fld>
            <a:endParaRPr lang="de-DE" sz="1200">
              <a:solidFill>
                <a:srgbClr val="000000"/>
              </a:solidFill>
            </a:endParaRPr>
          </a:p>
        </p:txBody>
      </p:sp>
      <p:sp>
        <p:nvSpPr>
          <p:cNvPr id="17510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56464C6-D3B5-4435-B933-5A0184EE94FE}" type="slidenum">
              <a:rPr lang="en-GB" sz="1300">
                <a:solidFill>
                  <a:srgbClr val="000000"/>
                </a:solidFill>
              </a:rPr>
              <a:pPr algn="r" eaLnBrk="1" hangingPunct="1"/>
              <a:t>55</a:t>
            </a:fld>
            <a:endParaRPr lang="en-GB" sz="1300">
              <a:solidFill>
                <a:srgbClr val="000000"/>
              </a:solidFill>
            </a:endParaRPr>
          </a:p>
        </p:txBody>
      </p:sp>
      <p:sp>
        <p:nvSpPr>
          <p:cNvPr id="175108" name="Rectangle 2"/>
          <p:cNvSpPr>
            <a:spLocks noGrp="1" noRot="1" noChangeAspect="1" noChangeArrowheads="1" noTextEdit="1"/>
          </p:cNvSpPr>
          <p:nvPr>
            <p:ph type="sldImg"/>
          </p:nvPr>
        </p:nvSpPr>
        <p:spPr>
          <a:xfrm>
            <a:off x="381000" y="685800"/>
            <a:ext cx="6097588" cy="3430588"/>
          </a:xfrm>
          <a:ln/>
        </p:spPr>
      </p:sp>
      <p:sp>
        <p:nvSpPr>
          <p:cNvPr id="1751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1595019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EF6399E-8C95-4388-8601-426489982BE2}" type="slidenum">
              <a:rPr lang="de-DE" sz="1200">
                <a:solidFill>
                  <a:srgbClr val="000000"/>
                </a:solidFill>
              </a:rPr>
              <a:pPr algn="r" eaLnBrk="1" hangingPunct="1"/>
              <a:t>56</a:t>
            </a:fld>
            <a:endParaRPr lang="de-DE" sz="1200">
              <a:solidFill>
                <a:srgbClr val="000000"/>
              </a:solidFill>
            </a:endParaRPr>
          </a:p>
        </p:txBody>
      </p:sp>
      <p:sp>
        <p:nvSpPr>
          <p:cNvPr id="17613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B7E9EB6-8B2C-489D-BCB9-32E2662D9175}" type="slidenum">
              <a:rPr lang="en-GB" sz="1300">
                <a:solidFill>
                  <a:srgbClr val="000000"/>
                </a:solidFill>
              </a:rPr>
              <a:pPr algn="r" eaLnBrk="1" hangingPunct="1"/>
              <a:t>56</a:t>
            </a:fld>
            <a:endParaRPr lang="en-GB" sz="1300">
              <a:solidFill>
                <a:srgbClr val="000000"/>
              </a:solidFill>
            </a:endParaRPr>
          </a:p>
        </p:txBody>
      </p:sp>
      <p:sp>
        <p:nvSpPr>
          <p:cNvPr id="176132" name="Rectangle 2"/>
          <p:cNvSpPr>
            <a:spLocks noGrp="1" noRot="1" noChangeAspect="1" noChangeArrowheads="1" noTextEdit="1"/>
          </p:cNvSpPr>
          <p:nvPr>
            <p:ph type="sldImg"/>
          </p:nvPr>
        </p:nvSpPr>
        <p:spPr>
          <a:xfrm>
            <a:off x="381000" y="685800"/>
            <a:ext cx="6097588" cy="3430588"/>
          </a:xfrm>
          <a:ln/>
        </p:spPr>
      </p:sp>
      <p:sp>
        <p:nvSpPr>
          <p:cNvPr id="1761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803981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B429906-5522-4435-A608-C946E16221B0}" type="slidenum">
              <a:rPr lang="de-DE" sz="1200">
                <a:solidFill>
                  <a:srgbClr val="000000"/>
                </a:solidFill>
              </a:rPr>
              <a:pPr algn="r" eaLnBrk="1" hangingPunct="1"/>
              <a:t>57</a:t>
            </a:fld>
            <a:endParaRPr lang="de-DE" sz="1200">
              <a:solidFill>
                <a:srgbClr val="000000"/>
              </a:solidFill>
            </a:endParaRPr>
          </a:p>
        </p:txBody>
      </p:sp>
      <p:sp>
        <p:nvSpPr>
          <p:cNvPr id="17715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10E2CD81-ECE6-4327-8088-817DDA780540}" type="slidenum">
              <a:rPr lang="en-GB" sz="1300">
                <a:solidFill>
                  <a:srgbClr val="000000"/>
                </a:solidFill>
              </a:rPr>
              <a:pPr algn="r" eaLnBrk="1" hangingPunct="1"/>
              <a:t>57</a:t>
            </a:fld>
            <a:endParaRPr lang="en-GB" sz="1300">
              <a:solidFill>
                <a:srgbClr val="000000"/>
              </a:solidFill>
            </a:endParaRPr>
          </a:p>
        </p:txBody>
      </p:sp>
      <p:sp>
        <p:nvSpPr>
          <p:cNvPr id="177156" name="Rectangle 2"/>
          <p:cNvSpPr>
            <a:spLocks noGrp="1" noRot="1" noChangeAspect="1" noChangeArrowheads="1" noTextEdit="1"/>
          </p:cNvSpPr>
          <p:nvPr>
            <p:ph type="sldImg"/>
          </p:nvPr>
        </p:nvSpPr>
        <p:spPr>
          <a:xfrm>
            <a:off x="381000" y="685800"/>
            <a:ext cx="6097588" cy="3430588"/>
          </a:xfrm>
          <a:ln/>
        </p:spPr>
      </p:sp>
      <p:sp>
        <p:nvSpPr>
          <p:cNvPr id="1771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997713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2808069-1066-48E8-89D3-A083FF752CD2}" type="slidenum">
              <a:rPr lang="de-DE" sz="1200">
                <a:solidFill>
                  <a:srgbClr val="000000"/>
                </a:solidFill>
              </a:rPr>
              <a:pPr algn="r" eaLnBrk="1" hangingPunct="1"/>
              <a:t>58</a:t>
            </a:fld>
            <a:endParaRPr lang="de-DE" sz="1200">
              <a:solidFill>
                <a:srgbClr val="000000"/>
              </a:solidFill>
            </a:endParaRPr>
          </a:p>
        </p:txBody>
      </p:sp>
      <p:sp>
        <p:nvSpPr>
          <p:cNvPr id="1781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A3A27247-66FE-431C-B108-4DD846DAF32A}" type="slidenum">
              <a:rPr lang="en-GB" sz="1300">
                <a:solidFill>
                  <a:srgbClr val="000000"/>
                </a:solidFill>
              </a:rPr>
              <a:pPr algn="r" eaLnBrk="1" hangingPunct="1"/>
              <a:t>58</a:t>
            </a:fld>
            <a:endParaRPr lang="en-GB" sz="1300">
              <a:solidFill>
                <a:srgbClr val="000000"/>
              </a:solidFill>
            </a:endParaRPr>
          </a:p>
        </p:txBody>
      </p:sp>
      <p:sp>
        <p:nvSpPr>
          <p:cNvPr id="178180" name="Rectangle 2"/>
          <p:cNvSpPr>
            <a:spLocks noGrp="1" noRot="1" noChangeAspect="1" noChangeArrowheads="1" noTextEdit="1"/>
          </p:cNvSpPr>
          <p:nvPr>
            <p:ph type="sldImg"/>
          </p:nvPr>
        </p:nvSpPr>
        <p:spPr>
          <a:xfrm>
            <a:off x="381000" y="685800"/>
            <a:ext cx="6097588" cy="3430588"/>
          </a:xfrm>
          <a:ln/>
        </p:spPr>
      </p:sp>
      <p:sp>
        <p:nvSpPr>
          <p:cNvPr id="1781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4176200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6017712-A881-4E6C-8AE9-66A38220F6D4}" type="slidenum">
              <a:rPr lang="de-DE" sz="1200">
                <a:solidFill>
                  <a:srgbClr val="000000"/>
                </a:solidFill>
              </a:rPr>
              <a:pPr algn="r" eaLnBrk="1" hangingPunct="1"/>
              <a:t>60</a:t>
            </a:fld>
            <a:endParaRPr lang="de-DE" sz="1200">
              <a:solidFill>
                <a:srgbClr val="000000"/>
              </a:solidFill>
            </a:endParaRPr>
          </a:p>
        </p:txBody>
      </p:sp>
      <p:sp>
        <p:nvSpPr>
          <p:cNvPr id="17920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348AC8D-29E2-49A4-B4E3-C596BA4FB87D}" type="slidenum">
              <a:rPr lang="en-GB" sz="1300">
                <a:solidFill>
                  <a:srgbClr val="000000"/>
                </a:solidFill>
              </a:rPr>
              <a:pPr algn="r" eaLnBrk="1" hangingPunct="1"/>
              <a:t>60</a:t>
            </a:fld>
            <a:endParaRPr lang="en-GB" sz="1300">
              <a:solidFill>
                <a:srgbClr val="000000"/>
              </a:solidFill>
            </a:endParaRPr>
          </a:p>
        </p:txBody>
      </p:sp>
      <p:sp>
        <p:nvSpPr>
          <p:cNvPr id="179204" name="Rectangle 2"/>
          <p:cNvSpPr>
            <a:spLocks noGrp="1" noRot="1" noChangeAspect="1" noChangeArrowheads="1" noTextEdit="1"/>
          </p:cNvSpPr>
          <p:nvPr>
            <p:ph type="sldImg"/>
          </p:nvPr>
        </p:nvSpPr>
        <p:spPr>
          <a:xfrm>
            <a:off x="381000" y="685800"/>
            <a:ext cx="6097588" cy="3430588"/>
          </a:xfrm>
          <a:ln/>
        </p:spPr>
      </p:sp>
      <p:sp>
        <p:nvSpPr>
          <p:cNvPr id="1792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33392073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D167AE1-C715-4159-A93A-DE3F51D89AC1}" type="slidenum">
              <a:rPr lang="de-DE" sz="1200">
                <a:solidFill>
                  <a:srgbClr val="000000"/>
                </a:solidFill>
              </a:rPr>
              <a:pPr algn="r" eaLnBrk="1" hangingPunct="1"/>
              <a:t>61</a:t>
            </a:fld>
            <a:endParaRPr lang="de-DE" sz="1200">
              <a:solidFill>
                <a:srgbClr val="000000"/>
              </a:solidFill>
            </a:endParaRPr>
          </a:p>
        </p:txBody>
      </p:sp>
      <p:sp>
        <p:nvSpPr>
          <p:cNvPr id="1802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32E5791-8DE6-4EA6-8ACE-193B9FD34897}" type="slidenum">
              <a:rPr lang="en-GB" sz="1300">
                <a:solidFill>
                  <a:srgbClr val="000000"/>
                </a:solidFill>
              </a:rPr>
              <a:pPr algn="r" eaLnBrk="1" hangingPunct="1"/>
              <a:t>61</a:t>
            </a:fld>
            <a:endParaRPr lang="en-GB" sz="1300">
              <a:solidFill>
                <a:srgbClr val="000000"/>
              </a:solidFill>
            </a:endParaRPr>
          </a:p>
        </p:txBody>
      </p:sp>
      <p:sp>
        <p:nvSpPr>
          <p:cNvPr id="180228" name="Rectangle 2"/>
          <p:cNvSpPr>
            <a:spLocks noGrp="1" noRot="1" noChangeAspect="1" noChangeArrowheads="1" noTextEdit="1"/>
          </p:cNvSpPr>
          <p:nvPr>
            <p:ph type="sldImg"/>
          </p:nvPr>
        </p:nvSpPr>
        <p:spPr>
          <a:xfrm>
            <a:off x="381000" y="685800"/>
            <a:ext cx="6097588" cy="3430588"/>
          </a:xfrm>
          <a:ln/>
        </p:spPr>
      </p:sp>
      <p:sp>
        <p:nvSpPr>
          <p:cNvPr id="1802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5328038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FEF6755-5414-4B9B-927A-BEFC7405D13A}" type="slidenum">
              <a:rPr lang="de-DE" sz="1200">
                <a:solidFill>
                  <a:srgbClr val="000000"/>
                </a:solidFill>
              </a:rPr>
              <a:pPr algn="r" eaLnBrk="1" hangingPunct="1"/>
              <a:t>62</a:t>
            </a:fld>
            <a:endParaRPr lang="de-DE" sz="1200">
              <a:solidFill>
                <a:srgbClr val="000000"/>
              </a:solidFill>
            </a:endParaRPr>
          </a:p>
        </p:txBody>
      </p:sp>
      <p:sp>
        <p:nvSpPr>
          <p:cNvPr id="18125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18A368C-CD35-4FD3-BCB5-E9F206AC068B}" type="slidenum">
              <a:rPr lang="en-GB" sz="1300">
                <a:solidFill>
                  <a:srgbClr val="000000"/>
                </a:solidFill>
              </a:rPr>
              <a:pPr algn="r" eaLnBrk="1" hangingPunct="1"/>
              <a:t>62</a:t>
            </a:fld>
            <a:endParaRPr lang="en-GB" sz="1300">
              <a:solidFill>
                <a:srgbClr val="000000"/>
              </a:solidFill>
            </a:endParaRPr>
          </a:p>
        </p:txBody>
      </p:sp>
      <p:sp>
        <p:nvSpPr>
          <p:cNvPr id="181252" name="Rectangle 2"/>
          <p:cNvSpPr>
            <a:spLocks noGrp="1" noRot="1" noChangeAspect="1" noChangeArrowheads="1" noTextEdit="1"/>
          </p:cNvSpPr>
          <p:nvPr>
            <p:ph type="sldImg"/>
          </p:nvPr>
        </p:nvSpPr>
        <p:spPr>
          <a:xfrm>
            <a:off x="381000" y="685800"/>
            <a:ext cx="6097588" cy="3430588"/>
          </a:xfrm>
          <a:ln/>
        </p:spPr>
      </p:sp>
      <p:sp>
        <p:nvSpPr>
          <p:cNvPr id="1812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47917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0671857-F78F-4F1E-91E2-1F85C4E3D51E}" type="slidenum">
              <a:rPr lang="de-DE" sz="1200">
                <a:solidFill>
                  <a:srgbClr val="000000"/>
                </a:solidFill>
              </a:rPr>
              <a:pPr algn="r" eaLnBrk="1" hangingPunct="1"/>
              <a:t>11</a:t>
            </a:fld>
            <a:endParaRPr lang="de-DE" sz="1200">
              <a:solidFill>
                <a:srgbClr val="000000"/>
              </a:solidFill>
            </a:endParaRPr>
          </a:p>
        </p:txBody>
      </p:sp>
      <p:sp>
        <p:nvSpPr>
          <p:cNvPr id="12390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2C3834F-7579-4155-BB3D-C382EFD54F15}" type="slidenum">
              <a:rPr lang="en-GB" sz="1300">
                <a:solidFill>
                  <a:srgbClr val="000000"/>
                </a:solidFill>
              </a:rPr>
              <a:pPr algn="r" eaLnBrk="1" hangingPunct="1"/>
              <a:t>11</a:t>
            </a:fld>
            <a:endParaRPr lang="en-GB" sz="1300">
              <a:solidFill>
                <a:srgbClr val="000000"/>
              </a:solidFill>
            </a:endParaRPr>
          </a:p>
        </p:txBody>
      </p:sp>
      <p:sp>
        <p:nvSpPr>
          <p:cNvPr id="123908" name="Rectangle 2"/>
          <p:cNvSpPr>
            <a:spLocks noGrp="1" noRot="1" noChangeAspect="1" noChangeArrowheads="1" noTextEdit="1"/>
          </p:cNvSpPr>
          <p:nvPr>
            <p:ph type="sldImg"/>
          </p:nvPr>
        </p:nvSpPr>
        <p:spPr>
          <a:xfrm>
            <a:off x="381000" y="685800"/>
            <a:ext cx="6097588" cy="3430588"/>
          </a:xfrm>
          <a:ln/>
        </p:spPr>
      </p:sp>
      <p:sp>
        <p:nvSpPr>
          <p:cNvPr id="1239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9132344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8A9E1B6-B027-41F4-AE61-E83DFE090D29}" type="slidenum">
              <a:rPr lang="de-DE" sz="1200">
                <a:solidFill>
                  <a:srgbClr val="000000"/>
                </a:solidFill>
              </a:rPr>
              <a:pPr algn="r" eaLnBrk="1" hangingPunct="1"/>
              <a:t>63</a:t>
            </a:fld>
            <a:endParaRPr lang="de-DE" sz="1200">
              <a:solidFill>
                <a:srgbClr val="000000"/>
              </a:solidFill>
            </a:endParaRPr>
          </a:p>
        </p:txBody>
      </p:sp>
      <p:sp>
        <p:nvSpPr>
          <p:cNvPr id="18227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69AFC57-17CA-4BE1-BEEA-2B58617E75E6}" type="slidenum">
              <a:rPr lang="en-GB" sz="1300">
                <a:solidFill>
                  <a:srgbClr val="000000"/>
                </a:solidFill>
              </a:rPr>
              <a:pPr algn="r" eaLnBrk="1" hangingPunct="1"/>
              <a:t>63</a:t>
            </a:fld>
            <a:endParaRPr lang="en-GB" sz="1300">
              <a:solidFill>
                <a:srgbClr val="000000"/>
              </a:solidFill>
            </a:endParaRPr>
          </a:p>
        </p:txBody>
      </p:sp>
      <p:sp>
        <p:nvSpPr>
          <p:cNvPr id="182276" name="Rectangle 2"/>
          <p:cNvSpPr>
            <a:spLocks noGrp="1" noRot="1" noChangeAspect="1" noChangeArrowheads="1" noTextEdit="1"/>
          </p:cNvSpPr>
          <p:nvPr>
            <p:ph type="sldImg"/>
          </p:nvPr>
        </p:nvSpPr>
        <p:spPr>
          <a:xfrm>
            <a:off x="381000" y="685800"/>
            <a:ext cx="6097588" cy="3430588"/>
          </a:xfrm>
          <a:ln/>
        </p:spPr>
      </p:sp>
      <p:sp>
        <p:nvSpPr>
          <p:cNvPr id="1822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3553528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B0D835B-4A57-4739-977A-C7674ECCD231}" type="slidenum">
              <a:rPr lang="de-DE" sz="1200">
                <a:solidFill>
                  <a:srgbClr val="000000"/>
                </a:solidFill>
              </a:rPr>
              <a:pPr algn="r" eaLnBrk="1" hangingPunct="1"/>
              <a:t>64</a:t>
            </a:fld>
            <a:endParaRPr lang="de-DE" sz="1200">
              <a:solidFill>
                <a:srgbClr val="000000"/>
              </a:solidFill>
            </a:endParaRPr>
          </a:p>
        </p:txBody>
      </p:sp>
      <p:sp>
        <p:nvSpPr>
          <p:cNvPr id="1832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3B1D19D-08B1-441A-AA16-71A441BFD007}" type="slidenum">
              <a:rPr lang="en-GB" sz="1300">
                <a:solidFill>
                  <a:srgbClr val="000000"/>
                </a:solidFill>
              </a:rPr>
              <a:pPr algn="r" eaLnBrk="1" hangingPunct="1"/>
              <a:t>64</a:t>
            </a:fld>
            <a:endParaRPr lang="en-GB" sz="1300">
              <a:solidFill>
                <a:srgbClr val="000000"/>
              </a:solidFill>
            </a:endParaRPr>
          </a:p>
        </p:txBody>
      </p:sp>
      <p:sp>
        <p:nvSpPr>
          <p:cNvPr id="183300" name="Rectangle 2"/>
          <p:cNvSpPr>
            <a:spLocks noGrp="1" noRot="1" noChangeAspect="1" noChangeArrowheads="1" noTextEdit="1"/>
          </p:cNvSpPr>
          <p:nvPr>
            <p:ph type="sldImg"/>
          </p:nvPr>
        </p:nvSpPr>
        <p:spPr>
          <a:xfrm>
            <a:off x="381000" y="685800"/>
            <a:ext cx="6097588" cy="3430588"/>
          </a:xfrm>
          <a:ln/>
        </p:spPr>
      </p:sp>
      <p:sp>
        <p:nvSpPr>
          <p:cNvPr id="1833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8590877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46C5AE4-8675-42C7-BDEE-F9A08CE7319A}" type="slidenum">
              <a:rPr lang="de-DE" sz="1200">
                <a:solidFill>
                  <a:srgbClr val="000000"/>
                </a:solidFill>
              </a:rPr>
              <a:pPr algn="r" eaLnBrk="1" hangingPunct="1"/>
              <a:t>65</a:t>
            </a:fld>
            <a:endParaRPr lang="de-DE" sz="1200">
              <a:solidFill>
                <a:srgbClr val="000000"/>
              </a:solidFill>
            </a:endParaRPr>
          </a:p>
        </p:txBody>
      </p:sp>
      <p:sp>
        <p:nvSpPr>
          <p:cNvPr id="1843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F2DCE76-43F4-43C5-BC5F-38C23DFE2C7A}" type="slidenum">
              <a:rPr lang="en-GB" sz="1300">
                <a:solidFill>
                  <a:srgbClr val="000000"/>
                </a:solidFill>
              </a:rPr>
              <a:pPr algn="r" eaLnBrk="1" hangingPunct="1"/>
              <a:t>65</a:t>
            </a:fld>
            <a:endParaRPr lang="en-GB" sz="1300">
              <a:solidFill>
                <a:srgbClr val="000000"/>
              </a:solidFill>
            </a:endParaRPr>
          </a:p>
        </p:txBody>
      </p:sp>
      <p:sp>
        <p:nvSpPr>
          <p:cNvPr id="184324" name="Rectangle 2"/>
          <p:cNvSpPr>
            <a:spLocks noGrp="1" noRot="1" noChangeAspect="1" noChangeArrowheads="1" noTextEdit="1"/>
          </p:cNvSpPr>
          <p:nvPr>
            <p:ph type="sldImg"/>
          </p:nvPr>
        </p:nvSpPr>
        <p:spPr>
          <a:xfrm>
            <a:off x="381000" y="685800"/>
            <a:ext cx="6097588" cy="3430588"/>
          </a:xfrm>
          <a:ln/>
        </p:spPr>
      </p:sp>
      <p:sp>
        <p:nvSpPr>
          <p:cNvPr id="1843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6902028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FECF593-EB95-46FE-8402-7120E5FA5B05}" type="slidenum">
              <a:rPr lang="de-DE" sz="1200">
                <a:solidFill>
                  <a:srgbClr val="000000"/>
                </a:solidFill>
              </a:rPr>
              <a:pPr algn="r" eaLnBrk="1" hangingPunct="1"/>
              <a:t>66</a:t>
            </a:fld>
            <a:endParaRPr lang="de-DE" sz="1200">
              <a:solidFill>
                <a:srgbClr val="000000"/>
              </a:solidFill>
            </a:endParaRPr>
          </a:p>
        </p:txBody>
      </p:sp>
      <p:sp>
        <p:nvSpPr>
          <p:cNvPr id="18534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72AD49E-C10C-460C-B3B1-8908ACD2612F}" type="slidenum">
              <a:rPr lang="en-GB" sz="1300">
                <a:solidFill>
                  <a:srgbClr val="000000"/>
                </a:solidFill>
              </a:rPr>
              <a:pPr algn="r" eaLnBrk="1" hangingPunct="1"/>
              <a:t>66</a:t>
            </a:fld>
            <a:endParaRPr lang="en-GB" sz="1300">
              <a:solidFill>
                <a:srgbClr val="000000"/>
              </a:solidFill>
            </a:endParaRPr>
          </a:p>
        </p:txBody>
      </p:sp>
      <p:sp>
        <p:nvSpPr>
          <p:cNvPr id="185348" name="Rectangle 2"/>
          <p:cNvSpPr>
            <a:spLocks noGrp="1" noRot="1" noChangeAspect="1" noChangeArrowheads="1" noTextEdit="1"/>
          </p:cNvSpPr>
          <p:nvPr>
            <p:ph type="sldImg"/>
          </p:nvPr>
        </p:nvSpPr>
        <p:spPr>
          <a:xfrm>
            <a:off x="381000" y="685800"/>
            <a:ext cx="6097588" cy="3430588"/>
          </a:xfrm>
          <a:ln/>
        </p:spPr>
      </p:sp>
      <p:sp>
        <p:nvSpPr>
          <p:cNvPr id="1853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33142500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787D24E-12D4-4A8C-86E7-A17E37DAA10A}" type="slidenum">
              <a:rPr lang="de-DE" sz="1200">
                <a:solidFill>
                  <a:srgbClr val="000000"/>
                </a:solidFill>
              </a:rPr>
              <a:pPr algn="r" eaLnBrk="1" hangingPunct="1"/>
              <a:t>67</a:t>
            </a:fld>
            <a:endParaRPr lang="de-DE" sz="1200">
              <a:solidFill>
                <a:srgbClr val="000000"/>
              </a:solidFill>
            </a:endParaRPr>
          </a:p>
        </p:txBody>
      </p:sp>
      <p:sp>
        <p:nvSpPr>
          <p:cNvPr id="18637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F66180E-6CCD-4B66-BAF0-7E47AC32C0A4}" type="slidenum">
              <a:rPr lang="en-GB" sz="1300">
                <a:solidFill>
                  <a:srgbClr val="000000"/>
                </a:solidFill>
              </a:rPr>
              <a:pPr algn="r" eaLnBrk="1" hangingPunct="1"/>
              <a:t>67</a:t>
            </a:fld>
            <a:endParaRPr lang="en-GB" sz="1300">
              <a:solidFill>
                <a:srgbClr val="000000"/>
              </a:solidFill>
            </a:endParaRPr>
          </a:p>
        </p:txBody>
      </p:sp>
      <p:sp>
        <p:nvSpPr>
          <p:cNvPr id="186372" name="Rectangle 2"/>
          <p:cNvSpPr>
            <a:spLocks noGrp="1" noRot="1" noChangeAspect="1" noChangeArrowheads="1" noTextEdit="1"/>
          </p:cNvSpPr>
          <p:nvPr>
            <p:ph type="sldImg"/>
          </p:nvPr>
        </p:nvSpPr>
        <p:spPr>
          <a:xfrm>
            <a:off x="381000" y="685800"/>
            <a:ext cx="6097588" cy="3430588"/>
          </a:xfrm>
          <a:ln/>
        </p:spPr>
      </p:sp>
      <p:sp>
        <p:nvSpPr>
          <p:cNvPr id="1863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0419260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83EF8D5-6994-4B4B-81C2-B53821617DCF}" type="slidenum">
              <a:rPr lang="de-DE" sz="1200">
                <a:solidFill>
                  <a:srgbClr val="000000"/>
                </a:solidFill>
              </a:rPr>
              <a:pPr algn="r" eaLnBrk="1" hangingPunct="1"/>
              <a:t>68</a:t>
            </a:fld>
            <a:endParaRPr lang="de-DE" sz="1200">
              <a:solidFill>
                <a:srgbClr val="000000"/>
              </a:solidFill>
            </a:endParaRPr>
          </a:p>
        </p:txBody>
      </p:sp>
      <p:sp>
        <p:nvSpPr>
          <p:cNvPr id="1873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7554D75D-E8E2-49C3-BE90-AB4068490803}" type="slidenum">
              <a:rPr lang="en-GB" sz="1300">
                <a:solidFill>
                  <a:srgbClr val="000000"/>
                </a:solidFill>
              </a:rPr>
              <a:pPr algn="r" eaLnBrk="1" hangingPunct="1"/>
              <a:t>68</a:t>
            </a:fld>
            <a:endParaRPr lang="en-GB" sz="1300">
              <a:solidFill>
                <a:srgbClr val="000000"/>
              </a:solidFill>
            </a:endParaRPr>
          </a:p>
        </p:txBody>
      </p:sp>
      <p:sp>
        <p:nvSpPr>
          <p:cNvPr id="187396" name="Rectangle 2"/>
          <p:cNvSpPr>
            <a:spLocks noGrp="1" noRot="1" noChangeAspect="1" noChangeArrowheads="1" noTextEdit="1"/>
          </p:cNvSpPr>
          <p:nvPr>
            <p:ph type="sldImg"/>
          </p:nvPr>
        </p:nvSpPr>
        <p:spPr>
          <a:xfrm>
            <a:off x="381000" y="685800"/>
            <a:ext cx="6097588" cy="3430588"/>
          </a:xfrm>
          <a:ln/>
        </p:spPr>
      </p:sp>
      <p:sp>
        <p:nvSpPr>
          <p:cNvPr id="1873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0725328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227FA4A-8C77-4F20-9832-CB794ACF3A2E}" type="slidenum">
              <a:rPr lang="de-DE" sz="1200">
                <a:solidFill>
                  <a:srgbClr val="000000"/>
                </a:solidFill>
              </a:rPr>
              <a:pPr algn="r" eaLnBrk="1" hangingPunct="1"/>
              <a:t>69</a:t>
            </a:fld>
            <a:endParaRPr lang="de-DE" sz="1200">
              <a:solidFill>
                <a:srgbClr val="000000"/>
              </a:solidFill>
            </a:endParaRPr>
          </a:p>
        </p:txBody>
      </p:sp>
      <p:sp>
        <p:nvSpPr>
          <p:cNvPr id="1884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9D24402-7048-48FE-A8AC-4692A6876E06}" type="slidenum">
              <a:rPr lang="en-GB" sz="1300">
                <a:solidFill>
                  <a:srgbClr val="000000"/>
                </a:solidFill>
              </a:rPr>
              <a:pPr algn="r" eaLnBrk="1" hangingPunct="1"/>
              <a:t>69</a:t>
            </a:fld>
            <a:endParaRPr lang="en-GB" sz="1300">
              <a:solidFill>
                <a:srgbClr val="000000"/>
              </a:solidFill>
            </a:endParaRPr>
          </a:p>
        </p:txBody>
      </p:sp>
      <p:sp>
        <p:nvSpPr>
          <p:cNvPr id="188420" name="Rectangle 2"/>
          <p:cNvSpPr>
            <a:spLocks noGrp="1" noRot="1" noChangeAspect="1" noChangeArrowheads="1" noTextEdit="1"/>
          </p:cNvSpPr>
          <p:nvPr>
            <p:ph type="sldImg"/>
          </p:nvPr>
        </p:nvSpPr>
        <p:spPr>
          <a:xfrm>
            <a:off x="381000" y="685800"/>
            <a:ext cx="6097588" cy="3430588"/>
          </a:xfrm>
          <a:ln/>
        </p:spPr>
      </p:sp>
      <p:sp>
        <p:nvSpPr>
          <p:cNvPr id="1884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8135711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61C1370-F0BE-4B0C-B69E-00298BEA26F0}" type="slidenum">
              <a:rPr lang="de-DE" sz="1200">
                <a:solidFill>
                  <a:srgbClr val="000000"/>
                </a:solidFill>
              </a:rPr>
              <a:pPr algn="r" eaLnBrk="1" hangingPunct="1"/>
              <a:t>70</a:t>
            </a:fld>
            <a:endParaRPr lang="de-DE" sz="1200">
              <a:solidFill>
                <a:srgbClr val="000000"/>
              </a:solidFill>
            </a:endParaRPr>
          </a:p>
        </p:txBody>
      </p:sp>
      <p:sp>
        <p:nvSpPr>
          <p:cNvPr id="1894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0D22982-D1B6-4F8A-8CB4-709906055D95}" type="slidenum">
              <a:rPr lang="en-GB" sz="1300">
                <a:solidFill>
                  <a:srgbClr val="000000"/>
                </a:solidFill>
              </a:rPr>
              <a:pPr algn="r" eaLnBrk="1" hangingPunct="1"/>
              <a:t>70</a:t>
            </a:fld>
            <a:endParaRPr lang="en-GB" sz="1300">
              <a:solidFill>
                <a:srgbClr val="000000"/>
              </a:solidFill>
            </a:endParaRPr>
          </a:p>
        </p:txBody>
      </p:sp>
      <p:sp>
        <p:nvSpPr>
          <p:cNvPr id="189444" name="Rectangle 2"/>
          <p:cNvSpPr>
            <a:spLocks noGrp="1" noRot="1" noChangeAspect="1" noChangeArrowheads="1" noTextEdit="1"/>
          </p:cNvSpPr>
          <p:nvPr>
            <p:ph type="sldImg"/>
          </p:nvPr>
        </p:nvSpPr>
        <p:spPr>
          <a:xfrm>
            <a:off x="381000" y="685800"/>
            <a:ext cx="6097588" cy="3430588"/>
          </a:xfrm>
          <a:ln/>
        </p:spPr>
      </p:sp>
      <p:sp>
        <p:nvSpPr>
          <p:cNvPr id="1894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2833247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FEF09A1-E474-481D-9E50-6B2915618569}" type="slidenum">
              <a:rPr lang="de-DE" sz="1200">
                <a:solidFill>
                  <a:srgbClr val="000000"/>
                </a:solidFill>
              </a:rPr>
              <a:pPr algn="r" eaLnBrk="1" hangingPunct="1"/>
              <a:t>71</a:t>
            </a:fld>
            <a:endParaRPr lang="de-DE" sz="1200">
              <a:solidFill>
                <a:srgbClr val="000000"/>
              </a:solidFill>
            </a:endParaRPr>
          </a:p>
        </p:txBody>
      </p:sp>
      <p:sp>
        <p:nvSpPr>
          <p:cNvPr id="19046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AD522D9-9221-49C0-85EF-858AC530D3D3}" type="slidenum">
              <a:rPr lang="en-GB" sz="1300">
                <a:solidFill>
                  <a:srgbClr val="000000"/>
                </a:solidFill>
              </a:rPr>
              <a:pPr algn="r" eaLnBrk="1" hangingPunct="1"/>
              <a:t>71</a:t>
            </a:fld>
            <a:endParaRPr lang="en-GB" sz="1300">
              <a:solidFill>
                <a:srgbClr val="000000"/>
              </a:solidFill>
            </a:endParaRPr>
          </a:p>
        </p:txBody>
      </p:sp>
      <p:sp>
        <p:nvSpPr>
          <p:cNvPr id="190468" name="Rectangle 2"/>
          <p:cNvSpPr>
            <a:spLocks noGrp="1" noRot="1" noChangeAspect="1" noChangeArrowheads="1" noTextEdit="1"/>
          </p:cNvSpPr>
          <p:nvPr>
            <p:ph type="sldImg"/>
          </p:nvPr>
        </p:nvSpPr>
        <p:spPr>
          <a:xfrm>
            <a:off x="381000" y="685800"/>
            <a:ext cx="6097588" cy="3430588"/>
          </a:xfrm>
          <a:ln/>
        </p:spPr>
      </p:sp>
      <p:sp>
        <p:nvSpPr>
          <p:cNvPr id="1904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374167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622B8B1-C17C-4859-A690-344EA4E05C57}" type="slidenum">
              <a:rPr lang="de-DE" sz="1200">
                <a:solidFill>
                  <a:srgbClr val="000000"/>
                </a:solidFill>
              </a:rPr>
              <a:pPr algn="r" eaLnBrk="1" hangingPunct="1"/>
              <a:t>12</a:t>
            </a:fld>
            <a:endParaRPr lang="de-DE" sz="1200">
              <a:solidFill>
                <a:srgbClr val="000000"/>
              </a:solidFill>
            </a:endParaRPr>
          </a:p>
        </p:txBody>
      </p:sp>
      <p:sp>
        <p:nvSpPr>
          <p:cNvPr id="12493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9C88CA0-FF37-4903-90E2-A82351A85AD6}" type="slidenum">
              <a:rPr lang="en-GB" sz="1300">
                <a:solidFill>
                  <a:srgbClr val="000000"/>
                </a:solidFill>
              </a:rPr>
              <a:pPr algn="r" eaLnBrk="1" hangingPunct="1"/>
              <a:t>12</a:t>
            </a:fld>
            <a:endParaRPr lang="en-GB" sz="1300">
              <a:solidFill>
                <a:srgbClr val="000000"/>
              </a:solidFill>
            </a:endParaRPr>
          </a:p>
        </p:txBody>
      </p:sp>
      <p:sp>
        <p:nvSpPr>
          <p:cNvPr id="124932" name="Rectangle 2"/>
          <p:cNvSpPr>
            <a:spLocks noGrp="1" noRot="1" noChangeAspect="1" noChangeArrowheads="1" noTextEdit="1"/>
          </p:cNvSpPr>
          <p:nvPr>
            <p:ph type="sldImg"/>
          </p:nvPr>
        </p:nvSpPr>
        <p:spPr>
          <a:xfrm>
            <a:off x="381000" y="685800"/>
            <a:ext cx="6097588" cy="3430588"/>
          </a:xfrm>
          <a:ln/>
        </p:spPr>
      </p:sp>
      <p:sp>
        <p:nvSpPr>
          <p:cNvPr id="1249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55298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006A54B-CFF6-4C5F-90C5-833126A73376}" type="slidenum">
              <a:rPr lang="de-DE" sz="1200">
                <a:solidFill>
                  <a:srgbClr val="000000"/>
                </a:solidFill>
              </a:rPr>
              <a:pPr algn="r" eaLnBrk="1" hangingPunct="1"/>
              <a:t>13</a:t>
            </a:fld>
            <a:endParaRPr lang="de-DE" sz="1200">
              <a:solidFill>
                <a:srgbClr val="000000"/>
              </a:solidFill>
            </a:endParaRPr>
          </a:p>
        </p:txBody>
      </p:sp>
      <p:sp>
        <p:nvSpPr>
          <p:cNvPr id="12595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50469F3-AA1A-42EB-993E-2A466F63EE36}" type="slidenum">
              <a:rPr lang="en-GB" sz="1300">
                <a:solidFill>
                  <a:srgbClr val="000000"/>
                </a:solidFill>
              </a:rPr>
              <a:pPr algn="r" eaLnBrk="1" hangingPunct="1"/>
              <a:t>13</a:t>
            </a:fld>
            <a:endParaRPr lang="en-GB" sz="1300">
              <a:solidFill>
                <a:srgbClr val="000000"/>
              </a:solidFill>
            </a:endParaRPr>
          </a:p>
        </p:txBody>
      </p:sp>
      <p:sp>
        <p:nvSpPr>
          <p:cNvPr id="125956" name="Rectangle 2"/>
          <p:cNvSpPr>
            <a:spLocks noGrp="1" noRot="1" noChangeAspect="1" noChangeArrowheads="1" noTextEdit="1"/>
          </p:cNvSpPr>
          <p:nvPr>
            <p:ph type="sldImg"/>
          </p:nvPr>
        </p:nvSpPr>
        <p:spPr>
          <a:xfrm>
            <a:off x="381000" y="685800"/>
            <a:ext cx="6097588" cy="3430588"/>
          </a:xfrm>
          <a:ln/>
        </p:spPr>
      </p:sp>
      <p:sp>
        <p:nvSpPr>
          <p:cNvPr id="1259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95745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F46BDCE-448B-4845-A32C-00A248C6C78B}" type="slidenum">
              <a:rPr lang="de-DE" sz="1200">
                <a:solidFill>
                  <a:srgbClr val="000000"/>
                </a:solidFill>
              </a:rPr>
              <a:pPr algn="r" eaLnBrk="1" hangingPunct="1"/>
              <a:t>14</a:t>
            </a:fld>
            <a:endParaRPr lang="de-DE" sz="1200">
              <a:solidFill>
                <a:srgbClr val="000000"/>
              </a:solidFill>
            </a:endParaRPr>
          </a:p>
        </p:txBody>
      </p:sp>
      <p:sp>
        <p:nvSpPr>
          <p:cNvPr id="1269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80D2A59D-9CAC-46E3-A260-F0DB28930D30}" type="slidenum">
              <a:rPr lang="en-GB" sz="1300">
                <a:solidFill>
                  <a:srgbClr val="000000"/>
                </a:solidFill>
              </a:rPr>
              <a:pPr algn="r" eaLnBrk="1" hangingPunct="1"/>
              <a:t>14</a:t>
            </a:fld>
            <a:endParaRPr lang="en-GB" sz="1300">
              <a:solidFill>
                <a:srgbClr val="000000"/>
              </a:solidFill>
            </a:endParaRPr>
          </a:p>
        </p:txBody>
      </p:sp>
      <p:sp>
        <p:nvSpPr>
          <p:cNvPr id="126980" name="Rectangle 2"/>
          <p:cNvSpPr>
            <a:spLocks noGrp="1" noRot="1" noChangeAspect="1" noChangeArrowheads="1" noTextEdit="1"/>
          </p:cNvSpPr>
          <p:nvPr>
            <p:ph type="sldImg"/>
          </p:nvPr>
        </p:nvSpPr>
        <p:spPr>
          <a:xfrm>
            <a:off x="381000" y="685800"/>
            <a:ext cx="6097588" cy="3430588"/>
          </a:xfrm>
          <a:ln/>
        </p:spPr>
      </p:sp>
      <p:sp>
        <p:nvSpPr>
          <p:cNvPr id="1269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181161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2889ED1-94A9-4B9D-AE35-1B2E9121E002}" type="slidenum">
              <a:rPr lang="de-DE" sz="1200">
                <a:solidFill>
                  <a:srgbClr val="000000"/>
                </a:solidFill>
              </a:rPr>
              <a:pPr algn="r" eaLnBrk="1" hangingPunct="1"/>
              <a:t>15</a:t>
            </a:fld>
            <a:endParaRPr lang="de-DE" sz="1200">
              <a:solidFill>
                <a:srgbClr val="000000"/>
              </a:solidFill>
            </a:endParaRPr>
          </a:p>
        </p:txBody>
      </p:sp>
      <p:sp>
        <p:nvSpPr>
          <p:cNvPr id="1290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6C1C561-B970-4C73-AB65-0B8412366771}" type="slidenum">
              <a:rPr lang="en-GB" sz="1300">
                <a:solidFill>
                  <a:srgbClr val="000000"/>
                </a:solidFill>
              </a:rPr>
              <a:pPr algn="r" eaLnBrk="1" hangingPunct="1"/>
              <a:t>15</a:t>
            </a:fld>
            <a:endParaRPr lang="en-GB" sz="1300">
              <a:solidFill>
                <a:srgbClr val="000000"/>
              </a:solidFill>
            </a:endParaRPr>
          </a:p>
        </p:txBody>
      </p:sp>
      <p:sp>
        <p:nvSpPr>
          <p:cNvPr id="129028" name="Rectangle 2"/>
          <p:cNvSpPr>
            <a:spLocks noGrp="1" noRot="1" noChangeAspect="1" noChangeArrowheads="1" noTextEdit="1"/>
          </p:cNvSpPr>
          <p:nvPr>
            <p:ph type="sldImg"/>
          </p:nvPr>
        </p:nvSpPr>
        <p:spPr>
          <a:xfrm>
            <a:off x="381000" y="685800"/>
            <a:ext cx="6097588" cy="3430588"/>
          </a:xfrm>
          <a:ln/>
        </p:spPr>
      </p:sp>
      <p:sp>
        <p:nvSpPr>
          <p:cNvPr id="1290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a:p>
        </p:txBody>
      </p:sp>
    </p:spTree>
    <p:extLst>
      <p:ext uri="{BB962C8B-B14F-4D97-AF65-F5344CB8AC3E}">
        <p14:creationId xmlns:p14="http://schemas.microsoft.com/office/powerpoint/2010/main" val="378407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tr-TR"/>
              <a:t>Asıl başlık stili için tıklatın</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5C65669F-E0A3-470B-840D-F9C60AF245E0}" type="datetimeFigureOut">
              <a:rPr lang="tr-TR" smtClean="0"/>
              <a:pPr/>
              <a:t>13.10.2025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530874-3B58-47C9-922D-3BC11C5E871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C65669F-E0A3-470B-840D-F9C60AF245E0}" type="datetimeFigureOut">
              <a:rPr lang="tr-TR" smtClean="0"/>
              <a:pPr/>
              <a:t>13.10.2025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530874-3B58-47C9-922D-3BC11C5E871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C65669F-E0A3-470B-840D-F9C60AF245E0}" type="datetimeFigureOut">
              <a:rPr lang="tr-TR" smtClean="0"/>
              <a:pPr/>
              <a:t>13.10.2025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530874-3B58-47C9-922D-3BC11C5E871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C65669F-E0A3-470B-840D-F9C60AF245E0}" type="datetimeFigureOut">
              <a:rPr lang="tr-TR" smtClean="0"/>
              <a:pPr/>
              <a:t>13.10.2025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530874-3B58-47C9-922D-3BC11C5E871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a:t>Asıl başlık stili için tıklatın</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a:t>Asıl metin stillerini düzenlemek için tıklatın</a:t>
            </a:r>
          </a:p>
        </p:txBody>
      </p:sp>
      <p:sp>
        <p:nvSpPr>
          <p:cNvPr id="4" name="Date Placeholder 3"/>
          <p:cNvSpPr>
            <a:spLocks noGrp="1"/>
          </p:cNvSpPr>
          <p:nvPr>
            <p:ph type="dt" sz="half" idx="10"/>
          </p:nvPr>
        </p:nvSpPr>
        <p:spPr/>
        <p:txBody>
          <a:bodyPr/>
          <a:lstStyle/>
          <a:p>
            <a:fld id="{5C65669F-E0A3-470B-840D-F9C60AF245E0}" type="datetimeFigureOut">
              <a:rPr lang="tr-TR" smtClean="0"/>
              <a:pPr/>
              <a:t>13.10.2025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530874-3B58-47C9-922D-3BC11C5E871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C65669F-E0A3-470B-840D-F9C60AF245E0}" type="datetimeFigureOut">
              <a:rPr lang="tr-TR" smtClean="0"/>
              <a:pPr/>
              <a:t>13.10.2025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A530874-3B58-47C9-922D-3BC11C5E871F}" type="slidenum">
              <a:rPr lang="tr-TR" smtClean="0"/>
              <a:pPr/>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a:t>Asıl metin stillerini düzenlemek için tıklatın</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a:t>Asıl metin stillerini düzenlemek için tıklatın</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C65669F-E0A3-470B-840D-F9C60AF245E0}" type="datetimeFigureOut">
              <a:rPr lang="tr-TR" smtClean="0"/>
              <a:pPr/>
              <a:t>13.10.2025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A530874-3B58-47C9-922D-3BC11C5E871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5C65669F-E0A3-470B-840D-F9C60AF245E0}" type="datetimeFigureOut">
              <a:rPr lang="tr-TR" smtClean="0"/>
              <a:pPr/>
              <a:t>13.10.2025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A530874-3B58-47C9-922D-3BC11C5E871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5669F-E0A3-470B-840D-F9C60AF245E0}" type="datetimeFigureOut">
              <a:rPr lang="tr-TR" smtClean="0"/>
              <a:pPr/>
              <a:t>13.10.2025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A530874-3B58-47C9-922D-3BC11C5E871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a:t>Asıl başlık stili için tıklatın</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a:t>Asıl metin stillerini düzenlemek için tıklatın</a:t>
            </a:r>
          </a:p>
        </p:txBody>
      </p:sp>
      <p:sp>
        <p:nvSpPr>
          <p:cNvPr id="5" name="Date Placeholder 4"/>
          <p:cNvSpPr>
            <a:spLocks noGrp="1"/>
          </p:cNvSpPr>
          <p:nvPr>
            <p:ph type="dt" sz="half" idx="10"/>
          </p:nvPr>
        </p:nvSpPr>
        <p:spPr/>
        <p:txBody>
          <a:bodyPr/>
          <a:lstStyle/>
          <a:p>
            <a:fld id="{5C65669F-E0A3-470B-840D-F9C60AF245E0}" type="datetimeFigureOut">
              <a:rPr lang="tr-TR" smtClean="0"/>
              <a:pPr/>
              <a:t>13.10.2025</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A530874-3B58-47C9-922D-3BC11C5E871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a:t>Resim eklemek için simgeyi tıklatın</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tr-TR"/>
              <a:t>Asıl başlık stili için tıklatın</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C65669F-E0A3-470B-840D-F9C60AF245E0}" type="datetimeFigureOut">
              <a:rPr lang="tr-TR" smtClean="0"/>
              <a:pPr/>
              <a:t>13.10.2025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A530874-3B58-47C9-922D-3BC11C5E871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5C65669F-E0A3-470B-840D-F9C60AF245E0}" type="datetimeFigureOut">
              <a:rPr lang="tr-TR" smtClean="0"/>
              <a:pPr/>
              <a:t>13.10.2025</a:t>
            </a:fld>
            <a:endParaRPr lang="tr-TR"/>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A530874-3B58-47C9-922D-3BC11C5E871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diagramDrawing" Target="../diagrams/drawing2.xml"/><Relationship Id="rId18" Type="http://schemas.openxmlformats.org/officeDocument/2006/relationships/diagramColors" Target="../diagrams/colors3.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17" Type="http://schemas.openxmlformats.org/officeDocument/2006/relationships/diagramQuickStyle" Target="../diagrams/quickStyle3.xml"/><Relationship Id="rId2" Type="http://schemas.openxmlformats.org/officeDocument/2006/relationships/notesSlide" Target="../notesSlides/notesSlide9.xml"/><Relationship Id="rId16" Type="http://schemas.openxmlformats.org/officeDocument/2006/relationships/diagramLayout" Target="../diagrams/layout3.xml"/><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diagramData" Target="../diagrams/data3.xml"/><Relationship Id="rId10" Type="http://schemas.openxmlformats.org/officeDocument/2006/relationships/diagramLayout" Target="../diagrams/layout2.xml"/><Relationship Id="rId19" Type="http://schemas.microsoft.com/office/2007/relationships/diagramDrawing" Target="../diagrams/drawing3.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534666" y="1789022"/>
            <a:ext cx="9536585" cy="584775"/>
          </a:xfrm>
          <a:prstGeom prst="rect">
            <a:avLst/>
          </a:prstGeom>
        </p:spPr>
        <p:txBody>
          <a:bodyPr wrap="none">
            <a:spAutoFit/>
          </a:bodyPr>
          <a:lstStyle/>
          <a:p>
            <a:r>
              <a:rPr lang="tr-TR" sz="3200" b="1" dirty="0">
                <a:solidFill>
                  <a:srgbClr val="FF0000"/>
                </a:solidFill>
                <a:latin typeface="Comic Sans MS" panose="030F0702030302020204" pitchFamily="66" charset="0"/>
              </a:rPr>
              <a:t>İŞYERİ SAĞLIK VE GÜVENLİK HİZMETLERİ </a:t>
            </a:r>
            <a:endParaRPr lang="tr-TR"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624" y="3039414"/>
            <a:ext cx="6967470" cy="340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310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411163"/>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2800" b="1" noProof="1">
                <a:solidFill>
                  <a:srgbClr val="FF0000"/>
                </a:solidFill>
                <a:latin typeface="Comic Sans MS" pitchFamily="66" charset="0"/>
                <a:cs typeface="Calibri" pitchFamily="34" charset="0"/>
              </a:rPr>
              <a:t>İSG KANUNU -Tanımlar</a:t>
            </a:r>
          </a:p>
        </p:txBody>
      </p:sp>
      <p:sp>
        <p:nvSpPr>
          <p:cNvPr id="3" name="Dikdörtgen 2"/>
          <p:cNvSpPr/>
          <p:nvPr/>
        </p:nvSpPr>
        <p:spPr>
          <a:xfrm>
            <a:off x="640079" y="1366897"/>
            <a:ext cx="10737669" cy="3631763"/>
          </a:xfrm>
          <a:prstGeom prst="rect">
            <a:avLst/>
          </a:prstGeom>
        </p:spPr>
        <p:txBody>
          <a:bodyPr wrap="square">
            <a:spAutoFit/>
          </a:bodyPr>
          <a:lstStyle/>
          <a:p>
            <a:pPr marL="0" lvl="1" algn="ctr">
              <a:spcAft>
                <a:spcPts val="1200"/>
              </a:spcAft>
              <a:buClr>
                <a:srgbClr val="292929"/>
              </a:buClr>
            </a:pPr>
            <a:r>
              <a:rPr lang="tr-TR" sz="2400" b="1" dirty="0">
                <a:solidFill>
                  <a:srgbClr val="FF0000"/>
                </a:solidFill>
                <a:latin typeface="Comic Sans MS" pitchFamily="66" charset="0"/>
              </a:rPr>
              <a:t>İŞYERİ:</a:t>
            </a:r>
            <a:endParaRPr lang="tr-TR" sz="2400" b="1" dirty="0">
              <a:latin typeface="Comic Sans MS" pitchFamily="66" charset="0"/>
            </a:endParaRPr>
          </a:p>
          <a:p>
            <a:pPr marL="0" lvl="1" algn="ctr">
              <a:buClr>
                <a:srgbClr val="292929"/>
              </a:buClr>
            </a:pPr>
            <a:r>
              <a:rPr lang="tr-TR" sz="2400" dirty="0">
                <a:latin typeface="Comic Sans MS" pitchFamily="66" charset="0"/>
              </a:rPr>
              <a:t>Mal veya hizmet üretmek amacıyla</a:t>
            </a:r>
          </a:p>
          <a:p>
            <a:pPr marL="0" lvl="1" algn="ctr">
              <a:buClr>
                <a:srgbClr val="292929"/>
              </a:buClr>
            </a:pPr>
            <a:r>
              <a:rPr lang="tr-TR" sz="2400" dirty="0">
                <a:latin typeface="Comic Sans MS" pitchFamily="66" charset="0"/>
              </a:rPr>
              <a:t>maddi olan/olmayan unsurlar ile çalışanın birlikte örgütlendiği,</a:t>
            </a:r>
          </a:p>
          <a:p>
            <a:pPr marL="0" lvl="1" algn="ctr">
              <a:buClr>
                <a:srgbClr val="292929"/>
              </a:buClr>
            </a:pPr>
            <a:r>
              <a:rPr lang="tr-TR" sz="2400" dirty="0">
                <a:latin typeface="Comic Sans MS" pitchFamily="66" charset="0"/>
              </a:rPr>
              <a:t>işverenin işyerinde ürettiği mal veya hizmet ile</a:t>
            </a:r>
          </a:p>
          <a:p>
            <a:pPr marL="0" lvl="1" algn="ctr">
              <a:buClr>
                <a:srgbClr val="292929"/>
              </a:buClr>
            </a:pPr>
            <a:r>
              <a:rPr lang="tr-TR" sz="2400" dirty="0">
                <a:latin typeface="Comic Sans MS" pitchFamily="66" charset="0"/>
              </a:rPr>
              <a:t>nitelik yönünden bağlılığı bulunan ve</a:t>
            </a:r>
          </a:p>
          <a:p>
            <a:pPr marL="0" lvl="1" algn="ctr">
              <a:buClr>
                <a:srgbClr val="292929"/>
              </a:buClr>
            </a:pPr>
            <a:r>
              <a:rPr lang="tr-TR" sz="2400" dirty="0">
                <a:latin typeface="Comic Sans MS" pitchFamily="66" charset="0"/>
              </a:rPr>
              <a:t>aynı yönetim altında örgütlenen işyerine bağlı yerler</a:t>
            </a:r>
          </a:p>
          <a:p>
            <a:pPr marL="0" lvl="1" algn="ctr">
              <a:spcAft>
                <a:spcPts val="1200"/>
              </a:spcAft>
              <a:buClr>
                <a:srgbClr val="292929"/>
              </a:buClr>
            </a:pPr>
            <a:r>
              <a:rPr lang="tr-TR" sz="2400" dirty="0">
                <a:latin typeface="Comic Sans MS" pitchFamily="66" charset="0"/>
              </a:rPr>
              <a:t>ile dinlenme, çocuk emzirme, yemek, uyku, yıkanma, muayene ve bakım, beden ve mesleki eğitim yerleri ve avlu gibi diğer eklentiler ve araçları da içeren organizasyon</a:t>
            </a:r>
            <a:r>
              <a:rPr lang="tr-TR" sz="2800" b="1" dirty="0">
                <a:latin typeface="Comic Sans MS" pitchFamily="66" charset="0"/>
              </a:rPr>
              <a:t>.</a:t>
            </a:r>
            <a:endParaRPr lang="tr-TR" sz="2800" b="1" i="1" dirty="0">
              <a:solidFill>
                <a:srgbClr val="000000"/>
              </a:solidFill>
              <a:latin typeface="Comic Sans MS" pitchFamily="66" charset="0"/>
            </a:endParaRPr>
          </a:p>
        </p:txBody>
      </p:sp>
      <p:sp>
        <p:nvSpPr>
          <p:cNvPr id="4" name="Dikdörtgen 3"/>
          <p:cNvSpPr/>
          <p:nvPr/>
        </p:nvSpPr>
        <p:spPr>
          <a:xfrm>
            <a:off x="2341723" y="5237800"/>
            <a:ext cx="7644818" cy="369332"/>
          </a:xfrm>
          <a:prstGeom prst="rect">
            <a:avLst/>
          </a:prstGeom>
        </p:spPr>
        <p:txBody>
          <a:bodyPr wrap="square">
            <a:spAutoFit/>
          </a:bodyPr>
          <a:lstStyle/>
          <a:p>
            <a:pPr>
              <a:defRPr/>
            </a:pPr>
            <a:r>
              <a:rPr lang="tr-TR" b="1" dirty="0">
                <a:solidFill>
                  <a:srgbClr val="FF0000"/>
                </a:solidFill>
                <a:latin typeface="Cambria" pitchFamily="18" charset="0"/>
              </a:rPr>
              <a:t>Her bir ayrı SGK Bölge Sicil Numarası, ayrı işyeri olarak kabul görüyor!</a:t>
            </a:r>
          </a:p>
        </p:txBody>
      </p:sp>
    </p:spTree>
    <p:extLst>
      <p:ext uri="{BB962C8B-B14F-4D97-AF65-F5344CB8AC3E}">
        <p14:creationId xmlns:p14="http://schemas.microsoft.com/office/powerpoint/2010/main" val="5262792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87313"/>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2800" b="1" noProof="1">
                <a:solidFill>
                  <a:srgbClr val="FF0000"/>
                </a:solidFill>
                <a:latin typeface="Comic Sans MS" pitchFamily="66" charset="0"/>
                <a:cs typeface="Calibri" pitchFamily="34" charset="0"/>
              </a:rPr>
              <a:t>İsg Kanunu -İşveren</a:t>
            </a:r>
          </a:p>
        </p:txBody>
      </p:sp>
      <p:sp>
        <p:nvSpPr>
          <p:cNvPr id="2" name="Dikdörtgen 1"/>
          <p:cNvSpPr/>
          <p:nvPr/>
        </p:nvSpPr>
        <p:spPr>
          <a:xfrm>
            <a:off x="2015729" y="735013"/>
            <a:ext cx="4052713" cy="523220"/>
          </a:xfrm>
          <a:prstGeom prst="rect">
            <a:avLst/>
          </a:prstGeom>
        </p:spPr>
        <p:txBody>
          <a:bodyPr wrap="none">
            <a:spAutoFit/>
          </a:bodyPr>
          <a:lstStyle/>
          <a:p>
            <a:pPr defTabSz="801688" eaLnBrk="0" hangingPunct="0">
              <a:defRPr/>
            </a:pPr>
            <a:r>
              <a:rPr lang="tr-TR" sz="2800" b="1" noProof="1">
                <a:solidFill>
                  <a:srgbClr val="FF0000"/>
                </a:solidFill>
                <a:latin typeface="Comic Sans MS" pitchFamily="66" charset="0"/>
                <a:cs typeface="Arial" pitchFamily="34" charset="0"/>
              </a:rPr>
              <a:t>İşveren Yükümlülükleri</a:t>
            </a:r>
          </a:p>
        </p:txBody>
      </p:sp>
      <p:sp>
        <p:nvSpPr>
          <p:cNvPr id="3" name="Dikdörtgen 2"/>
          <p:cNvSpPr/>
          <p:nvPr/>
        </p:nvSpPr>
        <p:spPr>
          <a:xfrm>
            <a:off x="1631505" y="1320731"/>
            <a:ext cx="8940961" cy="4493538"/>
          </a:xfrm>
          <a:prstGeom prst="rect">
            <a:avLst/>
          </a:prstGeom>
        </p:spPr>
        <p:txBody>
          <a:bodyPr wrap="square">
            <a:spAutoFit/>
          </a:bodyPr>
          <a:lstStyle/>
          <a:p>
            <a:pPr marL="0" lvl="1" algn="ctr">
              <a:spcAft>
                <a:spcPts val="1200"/>
              </a:spcAft>
              <a:buClr>
                <a:srgbClr val="292929"/>
              </a:buClr>
              <a:defRPr/>
            </a:pPr>
            <a:r>
              <a:rPr lang="tr-TR" sz="2400" u="sng" dirty="0">
                <a:solidFill>
                  <a:schemeClr val="accent3">
                    <a:lumMod val="50000"/>
                  </a:schemeClr>
                </a:solidFill>
                <a:latin typeface="Comic Sans MS" pitchFamily="66" charset="0"/>
                <a:cs typeface="Arial" pitchFamily="34" charset="0"/>
              </a:rPr>
              <a:t>İSG HİZMET UYGULAMASI 1:</a:t>
            </a:r>
          </a:p>
          <a:p>
            <a:pPr marL="0" lvl="1" algn="ctr">
              <a:spcAft>
                <a:spcPts val="1200"/>
              </a:spcAft>
              <a:buClr>
                <a:srgbClr val="292929"/>
              </a:buClr>
              <a:defRPr/>
            </a:pPr>
            <a:r>
              <a:rPr lang="tr-TR" sz="2400" dirty="0">
                <a:latin typeface="Comic Sans MS" pitchFamily="66" charset="0"/>
                <a:cs typeface="Arial" pitchFamily="34" charset="0"/>
              </a:rPr>
              <a:t>Çalışanları arasından;</a:t>
            </a:r>
          </a:p>
          <a:p>
            <a:pPr marL="0" lvl="1" algn="ctr">
              <a:spcAft>
                <a:spcPts val="1200"/>
              </a:spcAft>
              <a:buClr>
                <a:srgbClr val="292929"/>
              </a:buClr>
              <a:buFont typeface="Wingdings" pitchFamily="2" charset="2"/>
              <a:buChar char="ü"/>
              <a:defRPr/>
            </a:pPr>
            <a:r>
              <a:rPr lang="tr-TR" sz="2400" dirty="0">
                <a:solidFill>
                  <a:srgbClr val="FF0000"/>
                </a:solidFill>
                <a:latin typeface="Comic Sans MS" pitchFamily="66" charset="0"/>
                <a:cs typeface="Arial" pitchFamily="34" charset="0"/>
              </a:rPr>
              <a:t> İş Güvenliği Uzmanı,</a:t>
            </a:r>
          </a:p>
          <a:p>
            <a:pPr marL="0" lvl="1" algn="ctr">
              <a:spcAft>
                <a:spcPts val="1200"/>
              </a:spcAft>
              <a:buClr>
                <a:srgbClr val="292929"/>
              </a:buClr>
              <a:buFont typeface="Wingdings" pitchFamily="2" charset="2"/>
              <a:buChar char="ü"/>
              <a:defRPr/>
            </a:pPr>
            <a:r>
              <a:rPr lang="tr-TR" sz="2400" dirty="0">
                <a:solidFill>
                  <a:srgbClr val="FF0000"/>
                </a:solidFill>
                <a:latin typeface="Comic Sans MS" pitchFamily="66" charset="0"/>
                <a:cs typeface="Arial" pitchFamily="34" charset="0"/>
              </a:rPr>
              <a:t> İşyeri Hekimi ve</a:t>
            </a:r>
          </a:p>
          <a:p>
            <a:pPr marL="0" lvl="1" algn="ctr">
              <a:spcAft>
                <a:spcPts val="1200"/>
              </a:spcAft>
              <a:buClr>
                <a:srgbClr val="292929"/>
              </a:buClr>
              <a:buFont typeface="Wingdings" pitchFamily="2" charset="2"/>
              <a:buChar char="ü"/>
              <a:defRPr/>
            </a:pPr>
            <a:r>
              <a:rPr lang="tr-TR" sz="2400" dirty="0">
                <a:solidFill>
                  <a:srgbClr val="FF0000"/>
                </a:solidFill>
                <a:latin typeface="Comic Sans MS" pitchFamily="66" charset="0"/>
                <a:cs typeface="Arial" pitchFamily="34" charset="0"/>
              </a:rPr>
              <a:t> Diğer Sağlık Personeli</a:t>
            </a:r>
            <a:endParaRPr lang="tr-TR" sz="2400" dirty="0">
              <a:latin typeface="Comic Sans MS" pitchFamily="66" charset="0"/>
              <a:cs typeface="Arial" pitchFamily="34" charset="0"/>
            </a:endParaRPr>
          </a:p>
          <a:p>
            <a:pPr marL="0" lvl="1" algn="ctr">
              <a:spcAft>
                <a:spcPts val="1200"/>
              </a:spcAft>
              <a:buClr>
                <a:srgbClr val="292929"/>
              </a:buClr>
              <a:defRPr/>
            </a:pPr>
            <a:r>
              <a:rPr lang="tr-TR" sz="2400" dirty="0">
                <a:latin typeface="Comic Sans MS" pitchFamily="66" charset="0"/>
                <a:cs typeface="Arial" pitchFamily="34" charset="0"/>
              </a:rPr>
              <a:t>görevlendirir. (Bireysel Sözleşme –kısmi süreli/tam süreli)</a:t>
            </a:r>
          </a:p>
          <a:p>
            <a:pPr marL="0" lvl="1" algn="ctr">
              <a:spcAft>
                <a:spcPts val="600"/>
              </a:spcAft>
              <a:buClr>
                <a:srgbClr val="292929"/>
              </a:buClr>
              <a:defRPr/>
            </a:pPr>
            <a:r>
              <a:rPr lang="tr-TR" sz="2400" u="sng" dirty="0">
                <a:solidFill>
                  <a:schemeClr val="accent3">
                    <a:lumMod val="50000"/>
                  </a:schemeClr>
                </a:solidFill>
                <a:latin typeface="Comic Sans MS" pitchFamily="66" charset="0"/>
                <a:cs typeface="Arial" pitchFamily="34" charset="0"/>
              </a:rPr>
              <a:t>İSG HİZMET UYGULAMASI 2:</a:t>
            </a:r>
          </a:p>
          <a:p>
            <a:pPr marL="0" lvl="1" algn="ctr">
              <a:spcAft>
                <a:spcPts val="600"/>
              </a:spcAft>
              <a:buClr>
                <a:srgbClr val="292929"/>
              </a:buClr>
              <a:defRPr/>
            </a:pPr>
            <a:r>
              <a:rPr lang="tr-TR" sz="2400" dirty="0">
                <a:latin typeface="Comic Sans MS" pitchFamily="66" charset="0"/>
                <a:cs typeface="Arial" pitchFamily="34" charset="0"/>
              </a:rPr>
              <a:t>Bu hizmetin tamamını veya bir kısmını</a:t>
            </a:r>
          </a:p>
          <a:p>
            <a:pPr marL="0" lvl="1" algn="ctr">
              <a:spcAft>
                <a:spcPts val="600"/>
              </a:spcAft>
              <a:buClr>
                <a:srgbClr val="292929"/>
              </a:buClr>
              <a:defRPr/>
            </a:pPr>
            <a:r>
              <a:rPr lang="tr-TR" sz="2400" dirty="0">
                <a:latin typeface="Comic Sans MS" pitchFamily="66" charset="0"/>
                <a:cs typeface="Arial" pitchFamily="34" charset="0"/>
              </a:rPr>
              <a:t>OSGB’ </a:t>
            </a:r>
            <a:r>
              <a:rPr lang="tr-TR" sz="2400" dirty="0" err="1">
                <a:latin typeface="Comic Sans MS" pitchFamily="66" charset="0"/>
                <a:cs typeface="Arial" pitchFamily="34" charset="0"/>
              </a:rPr>
              <a:t>lerden</a:t>
            </a:r>
            <a:r>
              <a:rPr lang="tr-TR" sz="2400" dirty="0">
                <a:latin typeface="Comic Sans MS" pitchFamily="66" charset="0"/>
                <a:cs typeface="Arial" pitchFamily="34" charset="0"/>
              </a:rPr>
              <a:t> hizmet alarak yerine getirebilir.</a:t>
            </a:r>
          </a:p>
        </p:txBody>
      </p:sp>
      <p:sp>
        <p:nvSpPr>
          <p:cNvPr id="4" name="Dikdörtgen 3"/>
          <p:cNvSpPr/>
          <p:nvPr/>
        </p:nvSpPr>
        <p:spPr>
          <a:xfrm>
            <a:off x="2759805" y="6000677"/>
            <a:ext cx="6808653" cy="369332"/>
          </a:xfrm>
          <a:prstGeom prst="rect">
            <a:avLst/>
          </a:prstGeom>
        </p:spPr>
        <p:txBody>
          <a:bodyPr wrap="square">
            <a:spAutoFit/>
          </a:bodyPr>
          <a:lstStyle/>
          <a:p>
            <a:pPr marL="0" lvl="1">
              <a:defRPr/>
            </a:pPr>
            <a:r>
              <a:rPr lang="tr-TR" b="1" dirty="0">
                <a:solidFill>
                  <a:srgbClr val="FF0000"/>
                </a:solidFill>
                <a:latin typeface="Arial Unicode MS" pitchFamily="34" charset="-128"/>
                <a:ea typeface="Arial Unicode MS" pitchFamily="34" charset="-128"/>
                <a:cs typeface="Arial Unicode MS" pitchFamily="34" charset="-128"/>
              </a:rPr>
              <a:t>İş Güvenliği Uzmanı, Tehlike Sınıfına uygun olmalıdır!</a:t>
            </a:r>
          </a:p>
        </p:txBody>
      </p:sp>
    </p:spTree>
    <p:extLst>
      <p:ext uri="{BB962C8B-B14F-4D97-AF65-F5344CB8AC3E}">
        <p14:creationId xmlns:p14="http://schemas.microsoft.com/office/powerpoint/2010/main" val="32107966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411163"/>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2800" b="1" noProof="1">
                <a:solidFill>
                  <a:srgbClr val="FF0000"/>
                </a:solidFill>
                <a:latin typeface="Comic Sans MS" pitchFamily="66" charset="0"/>
                <a:cs typeface="Calibri" pitchFamily="34" charset="0"/>
              </a:rPr>
              <a:t>İsg Kanunu –İsg Profesyonelleri</a:t>
            </a:r>
          </a:p>
        </p:txBody>
      </p:sp>
      <p:sp>
        <p:nvSpPr>
          <p:cNvPr id="35" name="1 Başlık"/>
          <p:cNvSpPr txBox="1">
            <a:spLocks/>
          </p:cNvSpPr>
          <p:nvPr/>
        </p:nvSpPr>
        <p:spPr bwMode="gray">
          <a:xfrm>
            <a:off x="1502229" y="1525588"/>
            <a:ext cx="9875519"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b="0" kern="0" dirty="0">
                <a:latin typeface="Comic Sans MS" pitchFamily="66" charset="0"/>
              </a:rPr>
              <a:t>Bütün işyerlerinde kısmî / tam süreli</a:t>
            </a:r>
          </a:p>
          <a:p>
            <a:pPr>
              <a:defRPr/>
            </a:pPr>
            <a:r>
              <a:rPr lang="tr-TR" b="0" kern="0" dirty="0">
                <a:latin typeface="Comic Sans MS" pitchFamily="66" charset="0"/>
              </a:rPr>
              <a:t>(ÇSGB Yönetmeliklerindeki hizmet süresi kriterlerine göre) iş güvenliği uzmanı, işyeri hekimi, diğer sağlık personeli</a:t>
            </a:r>
            <a:endParaRPr lang="en-US" b="0" kern="0" dirty="0">
              <a:latin typeface="Comic Sans MS" pitchFamily="66" charset="0"/>
            </a:endParaRPr>
          </a:p>
        </p:txBody>
      </p:sp>
      <p:sp>
        <p:nvSpPr>
          <p:cNvPr id="36" name="2 İçerik Yer Tutucusu"/>
          <p:cNvSpPr txBox="1">
            <a:spLocks/>
          </p:cNvSpPr>
          <p:nvPr/>
        </p:nvSpPr>
        <p:spPr bwMode="auto">
          <a:xfrm>
            <a:off x="1738664" y="2944300"/>
            <a:ext cx="7045399"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a:buFont typeface="Wingdings" pitchFamily="2" charset="2"/>
              <a:buChar char="Ø"/>
              <a:defRPr/>
            </a:pPr>
            <a:r>
              <a:rPr lang="tr-TR" sz="2000" kern="0" dirty="0">
                <a:latin typeface="Comic Sans MS" pitchFamily="66" charset="0"/>
              </a:rPr>
              <a:t> </a:t>
            </a:r>
            <a:r>
              <a:rPr lang="tr-TR" sz="2400" kern="0" dirty="0">
                <a:latin typeface="Comic Sans MS" pitchFamily="66" charset="0"/>
              </a:rPr>
              <a:t>İş Güvenliği Uzmanı(tehlike sınıfına uygun)</a:t>
            </a:r>
          </a:p>
          <a:p>
            <a:pPr>
              <a:buFont typeface="Wingdings" pitchFamily="2" charset="2"/>
              <a:buChar char="Ø"/>
              <a:defRPr/>
            </a:pPr>
            <a:endParaRPr lang="tr-TR" sz="2400" kern="0" dirty="0">
              <a:latin typeface="Comic Sans MS" pitchFamily="66" charset="0"/>
            </a:endParaRPr>
          </a:p>
          <a:p>
            <a:pPr>
              <a:buFont typeface="Wingdings" pitchFamily="2" charset="2"/>
              <a:buChar char="Ø"/>
              <a:defRPr/>
            </a:pPr>
            <a:r>
              <a:rPr lang="tr-TR" sz="2400" kern="0" dirty="0">
                <a:latin typeface="Comic Sans MS" pitchFamily="66" charset="0"/>
              </a:rPr>
              <a:t> İşyeri Hekimi</a:t>
            </a:r>
          </a:p>
          <a:p>
            <a:pPr>
              <a:buFont typeface="Wingdings" pitchFamily="2" charset="2"/>
              <a:buChar char="Ø"/>
              <a:defRPr/>
            </a:pPr>
            <a:endParaRPr lang="tr-TR" sz="2400" kern="0" dirty="0">
              <a:latin typeface="Comic Sans MS" pitchFamily="66" charset="0"/>
            </a:endParaRPr>
          </a:p>
          <a:p>
            <a:pPr>
              <a:buFont typeface="Wingdings" pitchFamily="2" charset="2"/>
              <a:buChar char="Ø"/>
              <a:defRPr/>
            </a:pPr>
            <a:r>
              <a:rPr lang="tr-TR" sz="2400" kern="0" dirty="0">
                <a:latin typeface="Comic Sans MS" pitchFamily="66" charset="0"/>
              </a:rPr>
              <a:t> Diğer Sağlık Personeli</a:t>
            </a:r>
          </a:p>
        </p:txBody>
      </p:sp>
      <p:pic>
        <p:nvPicPr>
          <p:cNvPr id="38" name="Picture 13" descr="C:\Users\furkah\AppData\Local\Microsoft\Windows\Temporary Internet Files\Content.IE5\NDAHRW2T\MC9004339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6753" y="3396650"/>
            <a:ext cx="11445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6" descr="C:\Users\furkah\AppData\Local\Microsoft\Windows\Temporary Internet Files\Content.IE5\0THBENRJ\MC90043395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2295" y="4735972"/>
            <a:ext cx="143351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7091" y="2568768"/>
            <a:ext cx="16002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7946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411163"/>
            <a:ext cx="8816669" cy="1073621"/>
          </a:xfrm>
          <a:prstGeom prst="rect">
            <a:avLst/>
          </a:prstGeom>
          <a:noFill/>
          <a:ln w="9525">
            <a:noFill/>
            <a:miter lim="800000"/>
            <a:headEnd/>
            <a:tailEnd/>
          </a:ln>
        </p:spPr>
        <p:txBody>
          <a:bodyPr lIns="0" rIns="0" anchor="ctr"/>
          <a:lstStyle/>
          <a:p>
            <a:pPr algn="ctr" eaLnBrk="0" hangingPunct="0">
              <a:lnSpc>
                <a:spcPct val="90000"/>
              </a:lnSpc>
              <a:defRPr/>
            </a:pPr>
            <a:r>
              <a:rPr lang="tr-TR" sz="2800" b="1" noProof="1">
                <a:solidFill>
                  <a:srgbClr val="FF0000"/>
                </a:solidFill>
                <a:latin typeface="Comic Sans MS" pitchFamily="66" charset="0"/>
                <a:cs typeface="Calibri" pitchFamily="34" charset="0"/>
              </a:rPr>
              <a:t>İsg Kanunu -Tanımlar</a:t>
            </a:r>
          </a:p>
        </p:txBody>
      </p:sp>
      <p:sp>
        <p:nvSpPr>
          <p:cNvPr id="2" name="Dikdörtgen 1"/>
          <p:cNvSpPr/>
          <p:nvPr/>
        </p:nvSpPr>
        <p:spPr>
          <a:xfrm>
            <a:off x="2017997" y="1340769"/>
            <a:ext cx="8208912" cy="3554819"/>
          </a:xfrm>
          <a:prstGeom prst="rect">
            <a:avLst/>
          </a:prstGeom>
        </p:spPr>
        <p:txBody>
          <a:bodyPr wrap="square">
            <a:spAutoFit/>
          </a:bodyPr>
          <a:lstStyle/>
          <a:p>
            <a:pPr marL="0" lvl="1" algn="ctr">
              <a:spcAft>
                <a:spcPts val="1200"/>
              </a:spcAft>
              <a:buClr>
                <a:srgbClr val="292929"/>
              </a:buClr>
            </a:pPr>
            <a:endParaRPr lang="tr-TR" sz="900" b="1" dirty="0">
              <a:solidFill>
                <a:srgbClr val="FF0000"/>
              </a:solidFill>
              <a:latin typeface="Comic Sans MS" pitchFamily="66" charset="0"/>
            </a:endParaRPr>
          </a:p>
          <a:p>
            <a:pPr marL="0" lvl="1" algn="ctr">
              <a:spcAft>
                <a:spcPts val="1200"/>
              </a:spcAft>
              <a:buClr>
                <a:srgbClr val="292929"/>
              </a:buClr>
            </a:pPr>
            <a:r>
              <a:rPr lang="tr-TR" sz="2800" b="1" dirty="0">
                <a:solidFill>
                  <a:srgbClr val="FF0000"/>
                </a:solidFill>
                <a:latin typeface="Comic Sans MS" pitchFamily="66" charset="0"/>
              </a:rPr>
              <a:t>Tehlike Sınıfı</a:t>
            </a:r>
          </a:p>
          <a:p>
            <a:pPr marL="0" lvl="1" algn="ctr">
              <a:buClr>
                <a:srgbClr val="292929"/>
              </a:buClr>
            </a:pPr>
            <a:r>
              <a:rPr lang="tr-TR" sz="2400" dirty="0">
                <a:latin typeface="Comic Sans MS" pitchFamily="66" charset="0"/>
              </a:rPr>
              <a:t>İş sağlığı ve güvenliği açısından;</a:t>
            </a:r>
          </a:p>
          <a:p>
            <a:pPr marL="0" lvl="1" algn="ctr">
              <a:buClr>
                <a:srgbClr val="292929"/>
              </a:buClr>
            </a:pPr>
            <a:r>
              <a:rPr lang="tr-TR" sz="2400" dirty="0">
                <a:latin typeface="Comic Sans MS" pitchFamily="66" charset="0"/>
              </a:rPr>
              <a:t>yapılan işin özelliği,</a:t>
            </a:r>
          </a:p>
          <a:p>
            <a:pPr marL="0" lvl="1" algn="ctr">
              <a:buClr>
                <a:srgbClr val="292929"/>
              </a:buClr>
            </a:pPr>
            <a:r>
              <a:rPr lang="tr-TR" sz="2400" dirty="0">
                <a:latin typeface="Comic Sans MS" pitchFamily="66" charset="0"/>
              </a:rPr>
              <a:t>işin her safhasında kullanılan veya ortaya çıkan maddeler,</a:t>
            </a:r>
          </a:p>
          <a:p>
            <a:pPr marL="0" lvl="1" algn="ctr">
              <a:buClr>
                <a:srgbClr val="292929"/>
              </a:buClr>
            </a:pPr>
            <a:r>
              <a:rPr lang="tr-TR" sz="2400" dirty="0">
                <a:latin typeface="Comic Sans MS" pitchFamily="66" charset="0"/>
              </a:rPr>
              <a:t>iş ekipmanı, üretim yöntem ve şekilleri,</a:t>
            </a:r>
          </a:p>
          <a:p>
            <a:pPr marL="0" lvl="1" algn="ctr">
              <a:buClr>
                <a:srgbClr val="292929"/>
              </a:buClr>
            </a:pPr>
            <a:r>
              <a:rPr lang="tr-TR" sz="2400" dirty="0">
                <a:latin typeface="Comic Sans MS" pitchFamily="66" charset="0"/>
              </a:rPr>
              <a:t>çalışma ortam ve şartları ile ilgili diğer hususlar dikkate alınarak işyeri için belirlenen tehlike grubu.</a:t>
            </a:r>
          </a:p>
        </p:txBody>
      </p:sp>
    </p:spTree>
    <p:extLst>
      <p:ext uri="{BB962C8B-B14F-4D97-AF65-F5344CB8AC3E}">
        <p14:creationId xmlns:p14="http://schemas.microsoft.com/office/powerpoint/2010/main" val="232654632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675760" y="87313"/>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latin typeface="Comic Sans MS" pitchFamily="66" charset="0"/>
                <a:cs typeface="Calibri" pitchFamily="34" charset="0"/>
              </a:rPr>
              <a:t>Tehlike Sınıfları</a:t>
            </a:r>
          </a:p>
        </p:txBody>
      </p:sp>
      <p:sp>
        <p:nvSpPr>
          <p:cNvPr id="20486" name="AutoShape 11" descr="data:image/jpeg;base64,/9j/4AAQSkZJRgABAQAAAQABAAD/2wCEAAkGBhQSERUUEhQVFRUWGRwaGBgXGB4YHBwgIBwcHxwhHh8dHSYhIB4kHR4dIC8iJCcpLS0sHx8xNTAqNSYsLCoBCQoKDgwOGg8PGiwkHyUsLC0sLCwpLCwsLCwsKSwpLCwsLCwsLCwsLCwsLCwsLCwsLCwsLCwpLCwsLCwsLCwsLP/AABEIALgBEgMBIgACEQEDEQH/xAAcAAACAgMBAQAAAAAAAAAAAAAFBgMEAAIHAQj/xABIEAACAgAFAgUCAwYEBAMECwABAgMRAAQSITEFQQYTIlFhMnEHgZEUI0KhscFSYtHwFXKC4TOS0iQ0Y/EIFkNTk6KjpMLD0//EABkBAQEBAQEBAAAAAAAAAAAAAAEAAgMEBf/EACgRAAICAgICAQQBBQAAAAAAAAABAhEhMRJBA1EiBGFxsROBkcHR8P/aAAwDAQACEQMRAD8A5TmuktrKcEck8fzO/wB6xvlciUOouKB3JG33oEnjE3kXQ79r7flx+mNHiYNWl2I+Nvg9/wC2M2apVaMOQCJrjWORidyxPpH/ACk0RXck/bE+d6LOYWnKoQtBzqBYA8egsWVf0PwBirKHcUzhPgGt+1gE4rS599PlW5uuBp1ferLfrjTa6Di6tlUHSQ9K3uvI+Pt/2x5TAFPL3aiPT6vy71WLMXSXD6WBGrhQCXPfZedvc7c84JxR5tFUanhRdgGcK36Mw23/AMoxWSbIvD+ffLSBxpsgpp23ujuSdKmwOTfxg9kumZvMSyShGiWvXpZQxoWoAo2fyrAyDqUkLhZXjCncBn1sNuSYvpu/Y/Y4Yl6hNmIy+Xy6OqkaikbgcjYFqLHnahxjH8cW3N7JNrQNjy7uHE2Vlam7JuB21aNCg/c/ltiZWUEqozMbg/SdRqwD6QokHuePzxc6n0xxKqtAcoj2xYMEQCvqby7JP5WL+awxeHOhmEakKTZeRyrmQsZRp18A6dI1qAVK36r4xpRrBuSSEDNZuVYwriOa6FsWDV8j0MPuQd698Fuj9BzIk0xpJFH9MmsaghA4caAdJI0kjV3snDr1vw9BPNDKqgyA0x30gAHT5m9su2nYEi62GCcimcqssjKeTpNLZWjY/iG/8Xte2LjbOdix1Dpgjy0kYzNuXQLGgWlD6S6G1sndiOLH3xO/huCPK2iyvQBVcw3lFSaDFq5YkA0wqwOOcMsC+VHpkMTPtuqgjb7jtZrFVOq+p49QJ0qxBAO1kXv8jC0mslyYteFIZo8xIF0jyxC2h9m9SValiAB6LPNk3gzH0eBCZpF1gszv6bslwVulLWvGkGt+MVxmFbNSEn98yJY4BVSwWgNtjqGLEPWNEjjjSqs11W5bt7jTe/virFFYSy0BXzWVzH5hDIH1MnC76ed/6jA/rGUXypbPmm1YsSSVLMNWgsdQBogew2xYz3UgCpeRfUPSSQLArj7WP1xRn6ak3qDlb37MPy3xznFuDiuzp4pqM1JhNumUqmErESqCyxDMNrJJsNdUQRvbXjbOFEnjDOqxjUAAqKCzBKo6R6tvffAjLyGMAIsj2Te2+xobdr5HxgtDnSQOCOQGANHb3+2On2OafYu57wOvmh4UtUt2IJDk2SdQuj8BQLre6xtN4QgliVz+0Qs49AI8zS+yhi9k6aQbMKAP2OD37cdTltQa9uxPyPjHroX0XKFAPqUqW255/wB8jEoq2ycmLPilB+zKmgzBnCILq2ALc3ZoKST/AK4qS9PkhEUK3E8i3ESC5AAssDuBQ+xsjm8Her5ZZ85Ah1iKJJW1gEeo6UQfcDUawUkmbLFF88ysygRhwAbo8FQOdtqwSXJ5FybyxQMY0pHTyD6dKLSqKNmvbb2Fk8741bSkmmrVgF0LTFRf16N/pNG2J222vBN/D8YjMivJFLIvqjkttbhTW4BOld2IUcX74pN0kKE1KDmGq2YMEVdRVGemtNXAFHc/BxlQdk5AbqmRlSN45ZGZCdWgNq1H+Fr4A4Pq4HAwqyZQggD6j2OxP/L2P+9sdIzFxK0MksZmiFB0iVrX6io1V9IJNXwDydio/wDEndm1NIokNKwUersAyr+gHNdsauslQF0SQuD6o35F+lv05/XBaLrs0gVpHP1UoHo2AtydNdqxq+QEZ30ljdKPUvtZY/TvQr1Ed6xHnYALCVYUIo4O+5I9wd+N98bw1ZhmnRl82YOfpDa225rjf343+WxJ4m682Zl20+Wuyp/fnk/0rFKPqIiy9AjzGJB+KPf/AH3wGUm9qxiUnWDt4oRlL5FyVxo4p+ONj/ocW+myRoNMqBgdye4OK0bkgeq/j2xvWOcpHHy/GTiuhnWaCtmQD71/LGYWhlyfb9R/rjMZuXs52xhMTQzgwi03NEhdQ31Czdkjt781gt1yJpAjwI2parTQu+PYVY77b98ClzJDMVQaqprIF0fcE7+xrBKHPoRTekqL+oMT8c1+eNOfHaZ7FwZ51XJJIglaFNYpTGpCgAMdRJA7Alrq6xvD0CDzdcMhVDYDBlASgSdVqSeCAdJG/fEnmMIJFgtQQxGvethYa7sfrV/li50rNs8URREcKFs7oVG1GgdPPtXwMbjxlo24yenYnZ+EBg7wvIC2nzXYslkbfSqE9tyBtxeNBlzqqIZXzOSwimkr7GSNgT8/p746nmP3wMU6hVJ2GiPdr5phTYj6D0Z480yesxMgtGYeluW9KgCmG2/0gEXvh1s4NVo5Z1PomYUL50kSFjaroMdke9RLvv8Az3rHVfw86f8AsmWIZz6jqCagdyBYrSNO+N87Ak2ZEc0RgSMswZVjYSqPSV2DFbOk0dyLHvUGQzgSTMQ5oqsispiohVaNgfevUCDYHx2xqjNliU5aZ3jzwdpIzrjYRvWjUtaALLEEqCR/LFjqItQqB0iOlvNunkaxqvb/ACiyd2s8dwfTemqszwxlk9Ybv6UpQwUm6YsAT+eLviHOtloJJELEotgEkgn5qtsSAO5iKIMJlhUSBQAwJoAdgvFYUeseIvKzMShkpmAf3FtpPBofUvPb7jGQeOYdK+ZI6uUVtIVmvUAdqB/ngNm/HqW3/s6SenULCksNQU3aHewNt+PjFZUN3Xc95cTSbWqlgCauu1/eh+eEJ/GMgmWbQtGPSUJ0/wAV8kWe3bvgtkfESZg2cnHWgMW9FgML40BqJ2vjFsxZPy9c2Vii7hGADb12Q7XQ53Pti2QtSdSlzGcEkKEMqsgCWxNHUL2HOGXM5JW1Sg6JnjHnKoDg6eLINXypIsb/ABirB4vyEauixGMcvQKk7d/3mo7cXxiLI+JOmpbqZl12psyG7598QFs+VPB5GYYFH0hfToKtVLRLG2v7X7YKRTw5dI4pWXUFVQavVsACOTX9MBuq+GMjJF5xeZY7G6vYBPGxQkWT39/tgj1eKNVhVyqEFSol3ND7kGzXc4iFnxflGmzkKoWCMunUA1A6m5oGu3vscMccsmVyyxwr58iirtIx+hYbdtt/tjzrOTV18iOcZQ8n0gWD2HqWr9xgPH4FzYRVjzyFQbsh+NttgeK4vviI3y3UM4zK2iQ6jThV1KpvcXvVe9/rhpzfUEi0LI4DsQAvufn/AHtihJ0SaKICHQ8lkkmTQD7fUNvmsDuseE5Zys4GiRd3TWrA7fwEE0bA24PIrjERa6d1hjmMwszKuiQRIt1ZH1c8m2XbDZls75cZdiAqKWsgHTtZO/G2OawdPziSGWSGWgxc2ptmY2xNA36SF+4Nd8EZPEjS5cpNGI9YCkEMDR5FEXwDiTGh76XMJlViQb9a+xJG1fNHGQJOi65wKLbAkNQBtQdgCAdr+L35wM6HITGt18V2Hb+WJs91pf2mHL+o2CxobALfP+/bERR8S9PUmaR8uDE0dLJrumIBDqS2mNVJA35OobA7icr4QV8sc2Jpd4/Wg02VANitJ1knYAV/PDd+yiMiNnQ5OlKrvYcMpRTZ4LCwOL222GBvQc6zSlZH1yC9UaIyRDUL0FwKJANgmiL+cNewEaToceVkZXcpX1RsVJG3NIGUGvZjp4s4F5hIDsjsyD6gylq/5Nlr5PHFjD34ydESGWMTrqrQq2wXktr9YBLWo3JC6duScJPUMygeMq0TySH1lkkUp8sQTdDb03wcDWTXQLzOXhIsmWQD+IKqMv8Azepr/MfY9sCZ8l6rAIU8b3+RNDcd9hhreFfqjlyQYA2Ar/8A9kdfl/bimmSLEsJISSPUodApA9gKAAH5979svANgtEoUMWsnlS7cEgc0rH8vQCReJ5um0CytHQFkeahI/nvjbJNHoBLISd/Vo/8A5LYxxo5VkI+W3tJ/+4//AM8Zir5kXvF/+l/6cZhNFTLTxAW51nsdHH61eLmQz66mbydZDDQACg09yaO5+LG9YEAxHSkbuWJPCqBzyb7AXvXGLWV6hL5mkatKNRQVZA+y96N179rF+pTTVSGqdoYYPEuh9JRRqBoEA1xV6rs99/jBrJ/tTSanWUQkL5Sw+nXv6tz6Rp7jbkfkt5jrDMvpXym/xKoQ/kQoNfmcPvgeXMvkhIoEkqCo/ONnUfrIbmt/7Y5y8Dh5E+mbh5Pi66JfEWShhkhUaVlNSJrjZiugjcspC1dfUasg+2Cub60oVYmleGWZdXmKlab7liCg4re+33xY6j04yRRnNBfNBHqj+fqVdVmiBR4se2K/VOo5eSNfOyxn0sFVfJ81i1GtI44vcmh78YVlZNSk5IA+IepHItDDNJNK5bUpTYsoY6dZ1b0NjQ3rgXiD8ST6oJhGjqyurxyKzrTBQTttGwUmnNVzYo2eyvTvOtpHDZbRGYtylqVIAtSGJWqKtfG4wtdW6gsUE2W81C0bHT5pZR5bElbYrTNp9NDY++C7MF3JxyCZ5LsEBQGf1eg1vvW9XfziPxAJ5lMUcFq/pZ2kSgp5IGqya+2FbrfUpY0yzjVGd3kVWpdN6q3O+xNfngdmOtThlUTldiuo77oxUk2DyAG2vnDZPJvnfBGdIi0wcAK1Mtnc8kNxVdv1wQyfg6V3WP8AZ3iPrVpXJYAEfw0eT2BrnteKMPiyfzKDekd9INgiwTttVgYuJ4rzJoRsurtY5rfeiKHz+eMNpGlbCGczpgIhiimZW0pJJoaqB78gb3/qcKPUsrPK5DEqqszKSpAKDuKXeh/fDz17xLLDomiIMU66huaDDZ12I4P9fjFGD8Qn9KlVCbbXsD+lbHDyWgp7EaKKNW1EFgw9Sk6e3Fi+/wDsYvdB6RJm9cUES1qtmYDTGDVes3X9T846v0zqMrR+bm1WFKsK1FmHuQUGkfJN/GF7O/iTEHKRxExg36QqqT71YJ+5wgF+k5dcomhXMkh+pqCgf8ijgfJ3+2Fvr/QpJpg7Zg+p/QpQHRte2+5252vB7o/VIc0PQVRwCxj4NXuQBzvzXfnnF2UKSt1e44Bo++/B+RjOTNlODoyZmOOPNaZJI/pfSBqH+EhgaDbXXB4IvCd4i8aGKRsqkRhjjtSoGg38VwO+rk8/d7nkVQWJCqvLE0B9zihnvD2U6tTFyJoxWqMi2HYMDyR24ONJks7OYJ1l2ZmjmnVr2TUaqgOVIAr7YLnxDncuo1SM51AbnWNye4P5b/2wbX8MYA1xZtlI/wAUe/6q2JofAMkZ/dzxG9u6/rfb7XiNYLnTvFJnXRHtMrUw23sbA9ue49jj2PxXOtK9MxcqQARW+1+v00BvfxxikvgudQywhI3YqxdTqQ17WR87D9N8FR0aSaNmkRo5Y/4jpIccUaJ3r237b4QBUH4lsPLEsIUuxGzA6QDVt6O5v9MMnSOorO5ZY1D0ASe9/b7e2EzOdDJQXDpIFD0kaQdz2HffeuT9sUm6i0GiyqhQzsqtqPst/elGx/jxCdI611OMR+VOVCyHSADZvkdj9+MVOn9TKlI8pEHAB8zU2mtOkEelTb0b4qhyML6QtIVZmLeXaiq9TNVnvwBoq+SMWemZRBKoOXOZK3eoqVUMykP6qti2o7G9IPPGIBkzMWWlmaRpG0sFXQr6KbcCiNhdjbuQOeMBPCHhkpJLPnAGZgFTV+8Cjk2aK6uPcc++D/iiRY4SkEAZ5SuvRsaU2GJUAjcEhuPSRinlcsgzKnLiVpgEtmV3SMFKWNyhXTYtiSG3a+4xp+gAWe6Pk2ykmYZn80tqVEIZk3+kehbXk7jahv7p7ww/WrTrR39Cmj2P1rV/yO2O0eJcyUjKLGjGYqg1A6ATerUdv4RYFg3xgTn/AADGF1wrIbHq0TMBx2VxJXvV45ySNPKo5c0UOky6327eWBbc7DWRxvX9sSSE1qHmD4qLbj+X/wAsTTOsbetnjarHmwLZVhYNq90R8cYgMUQNq+XphttKm3e7TTz/AK4zxM8WUv8AiX+aT/yx/wCmMxOeiKeMxBXa33x5ipmaZouTQFiskJS9Ks5qxVt6dGv2HBBs0Tifp/UctCdVtISdI0Isa3yaYgt7cqMBM1mlFL6hQG2lWAsA9+f7YL+HpMsUudGchiU0ogHAu96B27qf5Y6QXyR0ejpM3hN5cnHNlHh8zSH0lQ5N8hTITTAbb6bI30jgtk5TEI5UciNlqQOpUs2qlaj6ga2I3A7ViTKeH80kUK5UxxoRrfhqujQLA7VyQu57DvfzeQEuWCGi1EO3Asbbn3sXh8ik7d/jJJpYooZ/PibMwQAN61Mnms4VdrFBbt2U1a8AMCbvFjxFMY1TyqeVa3bSC47gMRWon1Cq3HySBXRGRE8tyZzCwYMEZY1ZRtpcj1GrF8dsOUeYR1DaAx97/wB7ffBF2smpRoWcjPM7s2YjMBIACFlewLOoFe51UQeCvzha8ZrBEyyvD5pPoNsePqHpUgH8yeMG/EMObkzSyK8fkxkenddiCGJJ22J2X+L71gF1fr0aiywlv+Nq0KCNtKnZt9rb/wAu2MSlxKMbErq6quUJ/ehpGBVWt1pTWoNxpo6Ksj0j3xFSvACQQTpJIokUNDD7HQp55Ye2D3gzPtLmMx5q6g5CF33j1LegG+WNUFFnc0NsDPEMUplkP7srGRelKpaUKxW+CoUbcUPfGjICzmWYlVjFk787i6oEk183t29sTtqXayrbh6bntRA22q/nFPpLtrZh/B6+LogitjtWojb27YdOj+Apc5+/zDDLwE2WVaaQ9/LX5r6tl7774JK0K2S+FMt+3ZabJDd0/fQk8A3TAnsDf9fbBZMrlOlKGkInzH8NCwD/APDU81/jb8q4xrnPFmXyaDLZKNRGCNdH6vcu/LueOaH5VgR426YEzHnIbjnUSRkm9jyv/Se3YEYFFLYuTeiHrfWJc1Erttbn03fvVnufnEPQfB8uab0gLGD65G4H29z8frWDvQPDbFEOaR0iJLjsSK2HuL/WuPfFrrXir0iHL0qLtYAofpsT8/1O+NUZ0bZvPwZCMw5VbkI9Tn6j9z2HwP5c459NnpxKFGYkBbfnYdu/GCc9KCzEXvuffFb9hhUCT16trLbj53re798Zbo0oWrHfIZOPP5QQSV50XqRj3Nd/cH/fGFzIvLlZr3VkNMp278H+x+2NOm9S8lxIjD07n7Dc4bOrwR56GPNwCyAPMqha3R2O9r/QEdhjRkh8QdEXNxnNQf8AiDeVAOf8wA7juPz+6rBM63Uji631Ht+eD/TOsNl5yyn03uP7/wC+Rgr1Pwms7rNlyqxPvJ7R9yR7g9h7+w4iAfQIcxOSDMwRBbyEAhQfuN29hi94q6vNFoEJjSLQHUuTvq+liV7nf+WI+r9UUqMvlxphXk93PuffGs3ryserfQWjNjsfUK+3cdjvwdkqBmV/EeXWVYxsoG7qXA+BTXv+uDeZ8YUpMsattdHSfba2Ud+Mcy65Gyk8m3OpiK1Ebfw7fOC+W6hqgJY7mizaa3J7HvQFe/GIBw6X4oy0zECAKwNj0AepgSa0tzpUkmuwxbyObysMhl0ASEsSxBsA16SeKUAAb7VtWFSDKHKquYWVPJ39QGpmLsA1C6DBQFBurR+xOL0eRLqnkuspf1bAhqJFExsS2kbE6dS0CL3xEO+QhieaWctZCELq00hrfS3A4A3qvVudRxd6dlM1l2d5ZY2y60KckyUqC3UjszbaW3re96xQhWHLwxxOyoH9PqYLqr6t7G54/O8FZ/NeZUeMeRpsqwsudqrf6V5O25rthL8gufpJnzOt5HCkDaKQUy+lhyoYA99JPNWMHepPmEKiGJZEbZiWo/02Fff8sCs8ujqEEKsVWQWAipQA1Eqyg6gpCk69NDYXg3nup+Sp07tdKAfqJ4H++Nz2xpUsvP8AcMvGjkvizpITMOJ4jrNEmKSl42pXVtqqhYrjC7mo4RG2kyal3Csg+xFh/bfjtjpfXvBj5h2lJlZ0oWh9LWNRpXY0ATsNS9+MK+e8JSQOoZkGsWNX7s0dtr9Ni6IDHHPkro39xLWMnscZhg/+rk/+A/1xmEBWzOT1ykBlvbamvgeykYcuheBswJYtYaNUNsxXWApAIsal35IAJI222wvZPq/lSRGPLo81oxL29kVQC7KpoUSQxBsgjHeeneI45jFMkXqYFCCQxVtjVgbkUw+bxZWUNWU5OlTZfLGBcwQXBEUmmvLOxAK2djvvfxzWJ/CmXMkLQOziSO1tmLm2GosrMPUAWNGu3GJOsdTPnrE8TMDWptWkC+0YpmdvsKHvjfq+X/ZikikgEgPY1MB27gDkgmu+F2/kEab4lnovQ/2NWDTPNfZ2Lb/nx7UB97wtweMY4ZpYZAY0jIon3YDSFQAuy1q9fHAFYY459f0An7f3xLmOnQTaJGRRLENKtp3HxexA9iNxZIonB+SqgT4rkSPKtLISyEaVCA3bCgKIsEnbjnmscxzfTUy+XWWQysTWvLlgacUG1vym5DFR6vVXoO+Op9czPmwNDFcK0VGnZlNbGxx77c++OW9AyBjimjzOyyatCHZmK2rsP8oHB/iZQBwSMyVv7CnQtjrTS5iFmNCOVSkagKgGoGkUdz3J3O1k84cX6Qc3MpS1Vl0PsTpDAslrXqYNqAUX/wCGLoWQI8N+BTLKfPYxBGO55dRzoH3r1/Tv3IrDo/jOBFeLJgsY7Xa7N2dmPZm2Lbkk7++EAavhDLZSWOeYguhvyTTpYQ/Xp21lvVoXUBWkXzgZ4s8V5iWRo2SSJQADYq74XbZRX8I9iDuCMef8UaN455Dc8yr+zxdkNj10dqMigpZujqJ2W/em9DlzEssEd6SQ1tekbgrq9iVJHubxFsA5DKF2Cqpd22VRuT+WOlQ5c5TKw/tXkS+X60X69AY2KN0T8g17XQOK2byWW6Y4lh1SZhEZTTGjf10pJ2UcdhW5JOFbPyz512IdSAGetXAUWSQRqJPF1yQO+ARszXjDLZkVKjbiuXX+hOKYy3TiPqlT/r/9SYSVidCVfZlNMOaP374lnjdgUUHVV8VYsA1eEhkzPhvp8vGdZSffy2/lqU41f8Oo3Wo84p+8R3/8rHCfl+keY37wSRjgMFLKT7Xx/PEJ6LLuVAJF8GjsaPNHkYMNjlIaZPwvzA+jMZdvuzqa+NSVfPOD3hjw3msuWjcI8Ul6gkqbXz3vf+uFHpULwhbkk1PwNTfyF/zw2+DM80wBYl9TtQJv0g17/F/nhWck7Spl/q3g4mVfKBWNvqZ+F233vf8A1vtjfL+IIYZRBGLiA0MWNh75v72cVfC/Ug8s2XzLh2V2S1OkbGuwH23/ALHALrHSJop5IxGwjRQ4kIG4NbexKlgp0kgH7jCZCHiPoAy7B47ML7ofb3U/I/mPscWOhRiRJ4O7x61/5k3FfcE4pf8AFMw2UMAZFLMg1SKSK3qhR9VgC/az2xc/YpsnNGRpZ61IbqNhW+5HAF3ttiISM7lopLjTUZNYTUu4JO1FT2vuNge/vb8JdJDjSzI7BgkaX6WYnUSCdiwAYiuRwSaBJ9amXKS5gPHpUXaABFl1G46K+pSPU4YbijyCQZOlZBMtCssR1Qi3OsfvEZl1U9bAiPQg7NrYit1xAUPGmdihZcs0JaFBsLIOok2Ufco13akMtk2vGJ+iJpXzMuzTgJemgJIvT6dSWTvt6gSt1uLrFHq+dSbTFNIWBoLNzIhAF6wa1x6rHZlHBI9JKdJ8PvlWWZpDUap5bRkFJLB1gEg9zuaBFkVtiIaPCSvmW8zOwRlowY1DnVYP1A3Y2ofUCbPI4w7S9GilkSS9JSiAVXt/hJGw+38sB+hSRyopjYAnkbA33sDa++2x9hjbrvVhEoEXmSAn1PGqyACyDsDubBHx98NpZKrRv1TOrEHzCxM7vSAqDYQXW9HSP4uNzXtiDoeXWdllt6CnSrAbG/Ubvfau3F++GFsqJYiknDD3IsHFHL9MjycJOskA2NbWd+FBPuePvgvIkOSz0qZh08lgjHaQMpFqKphsR9PPucInjnrMmYzCqysqRtS6l02bFtuPjb4++OnZPMto0CiQNyfc7nj5JxzDrUE8OaI88u7ksQgdAx32A4PtQvF2PQosgvgY9wU/4nJ7r/8Ahp/6cZgIRWm0CKUfUti/kG9z9jX5YcstG0sKyxykpqBki8wpqUC9JI9Wqz2rnne8CvDvTTPqjd5FujaUK9TrufvtXfHRMt+HWYyMcaZT1yP6ppiobSewQNaqKv1Hc+44GOcpfDx7tC0l8pDv0vrqPEjRxhfSBubYbcE82O+5xtNAJ2p9w2x7X8DGsavFEBMQxf42D9+K55sbXq9wMD5VmayqO1cFR/Ttjq8Og3kq9DXVn5oU80Jlq8xywVdW2kadma1vcAKBdD1aiXzwd8wvl2VI0tZ2rc6q9wdvkH4GA0cCzyrMyvBmovSwOxZaOnV/iQ81dA2OwODmV6iEOphRIojk88j/AC/PfAvuVAzpciZl2qKRa2VnOnXV3aAWEv8Aivnjvjnfi7RH1SRnFiMI1OaAbSNIobuoqwF0g+67469N1m7WBFHZpDRH5f4j/IfywmeJvC65gGtPm8iRxfydZ5K1e3bsOMFbDIETxVH+ztmZASqMqKNNBmr0rW3pUEkgbAKVB3GF7wwxkEjSoGuQ6QfSZZhbGNSB9J2ZqqvQAQXGJDFHm28iMtHDED9fCKG9Un/OxY2rHfUigmhgl4d6Sks3mTLJEmWby4cvRHG4LHbU7E6mrlj7UMAlKXw/mM1/7QiOVMuomQrHsyrqAs7hdIQUAAQBWHTM+JUy0LGGiitpFWWY+kOzHc0ikEse5QbXWBfibxGZZv2LLtTikFDbURuQeNrBBPppTxgD1TPyCUR5anCCPy1IrWzmRJWKtZt5bJB3qlxADTmmOaqQ2dZjP2bVHx2HqvG0sbx5M0P3k4Lt8RITpH/XKCa/+GvvgnN0OKbNFILDK4MspawVFq7qOwV0dq4rvwAWn0PmGP0graoy0VUKNIrf6VoG+94kiYpxSyaBImuMGONzIG2Y+WFKm73LahwcF891eQ5OE7KwHmsqCmIZ5EWyDwRECa+KOKHXIZY4osvo/eKCxVaPp1MQdtieNh74h8S5eRPPjOpRFDl0vSRZTQH3PPrZz+eEQf8A8co/+7xnc8yyDv8AEgrBPrXVfKlKaWRNMLIFb0BmhQtuyt3Ym/cljvhNz6AaAT2okf7+cGfFhrOMgBIEUFkHf/3eL8j27c4gGfw90qKYyPHG6uUYUXvy2CMVKVROorQI7AjbjG3hjrDwShY4yQ9ANdggm7GwCn8qOIvw5laKmN0s0YH2omvtTHbBxsgIs2yXQVyNO1Hfni+PmsZddmraKsufZ/2n/wAMywv5gK7igFSajQumCtv7Phj6AROjB31TgD6r0jayhF7imKseSPahSD0jqKDMo0Y1I70VbushIkU/cM35HBHLrPl825UO9yEgqp9at6kI7bqQfzo40ZZa610wZd1oEFrYE8gA1pJ7lTe/eweGww9I6imZy7RTnQN6fb0GtyCe1Hf9PYitkpH6nlpNUXlSBvQTZS6BU6uCCDpauBR/hAwnZmNS7q3m6Yh5cgAIUuCGkDG7NAEadI/gHziIj8RdIeFxE9eSg899LalcHaMKe4bTQ+Xb2xnhvOZjWkh01IxS2KgEuSwQg7FWYcNW+ncUCGfJdIXN5CGGmVBZ9d61B9VpZ3CkUYv4loqQyjUqdVifKlvKYfvFCQUSdQItpQeCCpAGnYauxQ4QCMnhtJpHmRNIjLLLCQS4mLGixNa4wxBB22FMLNsxDMIQIBoJAGpCAiSNXKEf+HJ3Hbev8pF9AzYXyonctNEfKSQbnWQA6sP4411JF3Ycjb049y3hbNy5icuIUVCGJ1FImL7hUZ7vbf0kr2sYhGPpXRzErvEpdyPSj+hl9g/tv377cHYNHhrKNBG3nMJpHbU7FVTftso7DbUdz9gAAvS+seRUOaBhkUAAtwR2IbcFfgmvY4PqnnxkxShQf/tFpwPet+fvxiokXMznRyKAA3+Pe/jCH1PrMmdlWKF3iUk+oBWteOG2pvnjbnEHW553kEMOaJohrWPy2YAa/SdwbA5X9Dg34YyJCCSYL5rAWVGnb5HF/wA/cnEnatF9g2XiyiKZXSMChvsPbgCv0oYkzGcgcpIdOhQZDICCvFDf8yfyxp1b9lkjC5sqLNKxIBJq6F8kgcUbrCn4x0ZTIosFqWksigVqidD2KOxHpqibOFxi1b/RK7rorZrx100ux/ZGe2J1aV9W/O5vfnGYQT1ePvloL700o/kJaH2GPcHJnTkDfDDSsF8tXdwJKA2srpk2J2J+rbnf5x1PwR+JUuZBindPO+pV0abXuNzu6kGwQOb35CVks/FHN50ZPlJmI6VdgVlg0n9CBd/ON+sSh2aU6Y5AbWQbFGXZd/bYX9ycYUFG2j0PwtxtdHZMkP2gsHOrbv8Ay44rnbAno3h7NrnTJmMw+miQpf0kDkKAdO35UPe7wi9G/FrRQmjkTML6WCAFXN1sCe/tR+MO/Xknz+T8v97G8yhkRgEdT/nXYhexJqwdsaTXayeWUHV2T+Jp0cLmoCsrxKwTS4CSXsVZtwQGAIH+IcjexMTyT5E5x18wqTpSImmIJUklhugII43r2596Hl5IohHmYxG8fpQLQSgBuoHBO+5snscX/DHjOKPMtkTWqi6AbbsSzr7XvrA9i3sMOOzLXoIeFOtPPCDmIViBNLS0valsEgH9O3B2xVzsi+f+zKwEjWTfZAa39hdX7sVA3wxzdVJFadIOw7n/AH/vtjn/AIuyI8yKWg8aODLExoOgYMV1e1gGjYJAwUlofyRZbLdLSdunuk07vJqkk1aQX35CMDpUk0NwCe53xa8cV00LODqjI0xqzW/mn6QD/hVdT6ubUDveHDpoykhGYMJjmffS4Ia/t9J9wf6YAfiR0sZ3LvFwRuh9mG9/nx9jhpVh2Zz2cVzq+YsckSsr6WRhrvZB77E+hqrmged8Mvh3MzJCkjr+6y4kkuOn4C+QAQePNksKSPpbijhZzEXlyFVf+HnfnSQaAJon54vkYfPC/wCHWe/4ewSoXmlVgJXMZ0Kp08AspZnJrY+ge+MmgFkoViycz69TSrLFEwsN5aETS6gQN7GiiP4mo1ijks/JHHDKlTWpiCkH3YE82Dp0j+IbcHDJ4g6dmMrnYUlWo1Xy4XYbv6SGZZUOoMzszFSbGr88BYepR5jMZaKSFwTNGqOGDfU6gggAKb23JJwgMWfhTM5oawNAzc8T7UDHGwJLMNxpVdr9h2wrI00xzU0bykOWbUtg2ZVY0EJI21flifxB1EPETE7vrzEz+oaTVDVupIK01ciwTtziXJ9BWXKFoRGZdAUCKQaz6lO4JNHbuQcRArxh5scwMR+uHLsRQOq4I96I3JN/mTg/1fps0maIVUrTCGZo4yLMMYqyvbmud/kUV690+XShilmRkyyDSuoi0DINgdNkp7YkkhIzUzO0vpZWVRGCNoI7NlDZLDswxEQZfOwxwxyWqJ5kwYiKkZlYU1gHR6HXk8A77YkzOZM0qzK1RvCJNYVbGlGVjdc6o2NXgV0TJTtkJYw0qBGEwIQg1qKuoGxNqQ1AfwYpdLkZpHhYsVSN0jR7ViJXtydXNAuQTvviILDORtAXik9cIadgrbsklg6tPBWQq1GqBY1QxAmZTMZcToJHbLuYw0hAtN3DUCbKsfKu6qRb9sUPBuTkhZyBGuooDHLILkSyJVKgk7oSLC9zglL5fTc4scsinLmIJpbUCyO2otpVWs72Pp3UDbTeEDf8PfE3lSnLubRiB/ytvv8AayOPc++Lf4lwxxyxuxdWcNYQKFJUqdWogjUw0WaY0ikA3gD1HKjLTSTMwDJaDykESszghWV2Zmb0+sGiK0+9Ep0wN1TLLEWCvB/4eqpNYqiJFpbIG6nvbCuBgLQs9N67nCqpB9Ja1u28sAg/V9XxZvaztyOgQ5JczTad47caI9VNqNyJpO6lvVJFe5phuCMK/QmeTNiFd41axagDTxqVV9G4B2P+IY7B1zo8rQx/slLo4C+mlqqUjjb2+NjVY0lZPAi+F+jtHmA0qC03skPq1G9moAryRQG9XxWHjqngyDNQJEvpjXdQOVO+4PZtzYIIN+9ES5cNJBeYrzY7DECjt3r5FNXHt8C+ieJ4p7MTkFW0sGBVlN1uDuP998CyhNfFXhhP2GGDWdcbKqOfqr+Pntp7fC4kJ8iBkhi819Gny9iu+3rsgVvZB5F/fEnX+pRwESTvKEI06SNV786diu5G5N8UBi5livlq8R1RtupHz7/N841LdvsI0sLoo+F/CcGUXU1lwSwFlkjvlYrF6Qbq7O+Isn1aOZmaI7aj6Tsw+68jFvxZ0yNss3nTmFBRYhdV1wCOTuR+dYVOmdAaZgXcTRitM62r8bK2oWdq2a67NW2C7x6Gkv6lL8SMyZkWEbKCWZgAdxsBuDXfcEGx8YC9Az4psvOSYpQBqJvSw+lrPt/T7Y6/mUkTLVlVGpRspF/fbuf645zP4flzUUrywrDPHREiLpWUk1pKAbP7EAXwR3xcZbSwHJXT2KuY8Ezh2AiYgE0RVHft8YzBBPGMqgKGcgbDcdvyxmMm7EKCdooZYifqdbqjutkfbG/UM8ZVrU/N0b3/ANeMQZbqGoyE0C5uvjFdptOzG6477dsed25H2ouMfClacWq16brN7z/g6n+Gfh+byRm0jR5AHRJWUkxqKCld92HqFgEhaHsMPXgzwzmo5mnnm1BwOCdJ5rTZsje9Rrt98cn/AAz/ABSkyDeTLTZd2vcEmMnuK3KnuPzG9g9ePWnYakZfLf1Uh9LXvamzzztsceiLcXZ8acU3jRnjOOSSN/2cqJQtKWFgnkj+wJ2v4widF/DnMZloszMjZZlcOWsiSQckhd2Q2BvXBNLsBh0m8TwwvH5gZ3dgscSLqdmJA+mxsLs/bEfXfCOezPUUlMuiCIqUCEg0KJHt6iNye3Y4Jy4xbMrZP1fOnLwLNmXjCmgzx6mQN7bjUPgEfHPPOPE3jEZ1kymUsmZ1QuQVHqYAAXvzyTW3GOydf6JHJl3ilF+Yulq/i+/vXIPINY47l/BkeQnOYd2KwMHRbAJKmwSw5Gw2ofO3KR0zxT1R+n5NQimealQMU1FmFWxA7UCfuV+cWemiXMZJXkGlyt6TuLA/hJNjfbkjE/hbxAuaycU2YWMs9tSrqUbnSNydwKv5vF7O9TDClFDGlVGadnDvw6yEDdUiMkgamdtDoVfWASvpGpTTb7MeOMdE8V5SSfqcCQSan8mQhbFQ/wAJk/5tyAPejvVYRM3kBlusvmDYjhU5tq242C/9UpC/9WOm9Y6TFnTFIwtl+h12Yqw4sdjsfjGezW0VPxTyhXpRshpImidWPurAE/oT+uONeGpmHUoGGy6vMNUAQis90CavRdA0Md6614XkzMEkRYHWhWnY+224BI++/wCeOcZD8PTlDM0kbrL5E+kBllG8TraEBLPq70d62wt2FUJ+WyMuZy8SQxGaT1MViUk0wQE7VRtSCSffBaX8NmihaTMxTRbXfpIG3F9vb++OoeHukPkukBcpGRM0WvWQPU7C7NEkVdAEbUPnEfgHN5wxyjqBLKxIGumB9xYFUfbAssHgSZp4tCtIJSxEyKUd0I05ic76GF/WtXfGKnibMOudl0yMGVUVSWe7aSMGiPptVI9Nd/vg313LJlo9EaSMiz5gLQLUp8thuSSVo0D8HCrL1Rs1MkxU679ZUHQTeofSG2viztd4SCfRun5lp11yyyxNqSRAZWASRShNbgkarF+w3vC9mun/ALLGEzCN5gkkHrjvZVVQfV/Deojajsewx2vxN52UyNZBQXFC1ok+535J/wC2No8n/wAQyCLnFVZGQUWoMjgUT8eoE17EA4nSaXslk+f+ieWuajYWArhixIA57AAckgV8/fHQpek/8SOWi16ZFe2IADeUWHmaT7qxDD4dvbChkegyGUkxSKAKPpZQbNGuNiLH54ePAWTZc40zLtGgRK9Rtt24JI22398PRDN4uaDIZdAuSinRdKsJF1kLWlSSwYmqC32tfcYWPEfgiHyU6lk0aA6QXis0oJ+pO60TwNt7AFbt/wCIeYMuWjjjiczmVDAw0hQw9Xqs/TpDAgj+mNvGWec5No9CBpFoopPAosAaH24784zWbEXvCGWSYtmAAJT6ZABtf+JR2DWCR2PGxAD3Bm2j25/yj1H9BuMIH4Y5ZnkZ6CQjahq3Yj3JPA57bjDd4z6HmJIAuVfymVg1LahgLsWu45u/cb83ilLirYoDeMfEzLKqRgxymtRHJF2oYC/k/Y/OLPhboaJqzGkCaamkIJYAgAUhIsJtsO3HFV5nukytkVlzIBzGX9YbuyqbKsaF7X+Y+TdjpecUjzYz+6P11/Cfeu3+YfnjRlO8jFPlocwmiZVPwwBH89sQPk4ctEETSig2oBqt9/74r5rqMK2BIpYb0CKq6snsAeT2vAVkZpGE43H8PYDtVcg9jjPFXyo0VvD3VpeoS5nLTAPAjNpzAj0Brqo9LWG2N6hdgDiwcMfT/DseTikCknWdTE9z2qyf64zpvT1WJQtJGopVAoAD+mA2fz4V30yRzLH9SRkCVPe0J9X3BBH+Hvh5KP8AUKvIW/btAuxQ3N8f9vvjmCfiLm0zMoszQ+owtMACpY7FdH1KBdXwD273PEHjEOCkXHFkbf8Af+n32pRAHYV9tsIlUqfjHuJ9OMwEImey+h2HszD9DWK4GCHUmUki79bkEbgg13+4OKc43Fewv78f9/zwEYuG/wAG+PGygMUoaSE7gA+pD/lvaj3XbfcVvalKo1GuBjAuArof+ofiHE2agnywliliJAkYLpogimT1al3N0QaLV2x2PwV49OcyqTOFWvTK4DUHAFiux3BG9bj7Y+XgmPprwH0OHM9Dy8QNLJHblTR16iXv512PyworwFOleJ8nnZHWNnZ02OoFffj9D27YS/xTykkWjyRqLhqvvVWB7mt9PcXzRw69E8DrlRqWQl+7P6i1XWo0pIAJr2vA3xfl1zUTRSChXpdTdMDYZTyCDx/3wRlyVtUTXo5d+F/WtOY8jy21SgKpjBvUpJ9Sjaq5NbVZ7nHY/wDgUoG5Un2HP86B/XC1+EXSiGzMk3ltmUKxMyjfTWoFj3Lek2BwADZBwNm8J9RbqpnkkKRq5bVqYDT7WaUKB8/lhUZN/H9hKSWwP4/6LmollLIWbMSKo0BjphiFqDYsFpG1Ht6OarDN+DHVpJo2imq4kHl7+opZXcewI0g//MmvxL6Ws2QOrVcZEylfqpAdVHsShIv5GOSeEPG0sefjeRyEdtDcWqtsAGILaVOk1e9YhQ/9T8I9Rk6qJhIREGBUgsAF9vavff8ALDZ40JXLMVoyVS2LvUyg9xt7+3PbE/8AxmRe6t/zCj+q/wCmEnx1npDNlpWjLqvmj0EGmZQF2IG1A/zwqkqSozT7djf4U6qy5WNXpiookbdzxfasFJ+tbHSK+ThF6Xn9A32B332I+4NY96j4kpSY1aQ1tpBI/MjEaNc94Xm6gsgUCMJOxR3umBXSzAAGyCNu1/YjASf8Ks3l2V1dJY9alhESpAsWdJ5AHsT9sdE8UZJ5sg0eVkVZCg0m6/Ikbi/fAj8LOh5vLwuM0eTarr1gD3viz8HA5xTrsKYy5eaID1RofkKMVfEPV44crNKoVQkbGyAK7A/qRhSzXj/LJm54Gk0NHIyeoGjR7EWOdqNYXPF/4iJLG0GXqRXVlkZgQpBUil4N3RvgEDnCIl5HNJJIscBDSOwUarAJJAG3J/ljt8OQynRsozuC38Ujcs7EgbAmgLIAHYc++OZ/hF4eVsycw/EI9N19bWP5Cz9yMdo6pBls3CY5ipB5Fgn9N7GHeNGcrKKHR+vw52EyZewV5VhRF7/bf4xy3q/iwy57zAbiA8tfle5/82/6Y6j03I5TpmXdk1BB6mYq1fG5H98c8yXgpcxnAEY+U9yigdl1EMhatmDgpsDwDW+Cqxdim2sj/wBCgWOFQoFEXt3vcn87wUzGebymAYKdJ0ud9JrY77Gj2POAXXOtZfpyRpJsD6VWNbND/M5JxF4idP2E5mAGVWX+I2VB2vnajzW4/ovGyTAOX8bzZ7LnKny/NVzHLKhtZAp+pABtq79varoNvRelLHGIySqEUQuxN8knnf4rC10TKxifLmIbSQAVyQRvbffgn4GHedY4l1SSBB7kgDElZWAM54HiWWPSWSifKlDerfdo2JUhgdyARuLHvdjxP+z5c5YzsI2DeXEdwDY4PahQ52GJ+tZ5I4SWcGNhY0sN/Yj2N1R98I3W2n6kP2bzVKGtcukNpqjQDEGz2YDGVFK67H7nRYs0gBjYaiw2Ud77E8AfJwDy34dmPMLN5gFMHNWWJHAsjfjcir5IxL0/KLDEkSXSgCybJr3Pc4C+IPHrQAxwPqfgnlU/1PxwP5Y2pNGXHlsVfxCyCw56RYwArAPQ4BYWR+u/54X0bEmezLSMXdizMbLE2SfnECnGTTJLxmM1j4x5iITIMpegH5/1/scR5nT5goggAE19hf8AMfzxFmM0XFmhvwBXviOBefscBGR4lXGiDbEgGMgbLhz/AA9/EOXpz6NROXc+tOdJ/wASg9/cdx8gYTMYTiFYPpd/EDzKreZrRgCpWgpB4O3P54hzWeAQkkAAEkk0AO9/GOF9C8a5nKp5cbK0d3ocagD3rcEX8Gsa9Z8X5nMjTI9J/gQaVP37n8ycKYuhs8O/iQ0XUmbzHGWkbTV0FHCvRut9yPYna8dF/EHrE75CWKNNerTqrZylgsB2O322vHzuMdg/CTxQ+anjykyhvLQsJL3KpQAYVvyN74G+ItoeOjdQTORWQ0KD0BZFoUAKAIJWqNc3zthA8S/gpLDG02WmE6qCxTTpeufTTENQ7bH2vjDL+L8WdqGPJpJ5dEERbAHaroilA78DDH4E6ZJ+xRnMWJa3ZSVJ47ir3798MXGSdPRlvIg+FPGDSxKspGsHTqJ+qgK+533/AO+Og5DoYeMS5k6UrUFutvdj9scl8UZaLKdQdWgHluQyOrMponexumzA8KMdg8VdJmzeTkhTSNajSyN9iNjWx4q+DgdpYHeyCPo+SzaMMtItjYtG+qj8gk3/AL3xxfxTkny0ksUgGtAeODtYI+CKP546X+Gng2bp5dp9bF+yqSBX8/8Afxha/FrIyS5zzIULDylU8KbBbamIPFY3ozs6Z03Po0SkqrrpU8DcGq+43vG2c6nCFJ8tQALJIG1Y4j0TxLnspHDHMjpCrqA5BGpf/u7ogj277VifxF4zzWZiMcOWmRHFM2lmJHcChQB784yaKPhiLOdQzuiKaQAsZGt20omqzYvjcKAPcDHTsz+GGWCaZs7mNTbDXKApPYaCNx8X+eBH4G5HyVzMk/7pnKKof0mlsnY0ath+mNPxN8LTZnORzQSKyhQpBJIFEmxpB333BrgbnsZbSiibSywl0Twu3SpGikIkglIMUhHDC7RgSaJFEVsaPfbDF+3C9tvttiDryg9LMZbXIqJRo/UCO52Hcc45tlWzLzJl1lS32AErM3twtgAbbmucbdJ0CeLCP4i9fkmIhSzGhtyDepuw+y/1+2Gfw3mV6bkBLmNRHpZ9I1EaqUbX2XSCfjHkHgKGJA05e63ZpUjUH4ADH9Ti94o6dmDk3EHluJBoNDXSt6S25UEAG+Pntha7JPOQ113wxluoRoXAdaDIyk9+CCD8/wA8aTdMiymSaFCAojYKCbJJBrmydzgD0DINlcskTTuwjWiQdC1ue3YfJ4wldT8ZLNnItJAgRuf8V2C571vtfb7458VfIUPfhmNo411XI/LNsLJ537gcDb2xf8UeFXzkNFo75VaLL2IJs+rcDYisaZeShizluqNHxuPY/wBvbG02tA1aoo+HPCkkeVkgzTLJ5m2woAVQr7Hcdhjk65ySCQmNirAkWOD73exH3x0jxT+I2lWigA8zgvdhfttu39McukxiMeKo0wxP4zzEiFCyrexKij+t7flWAT4jJ3xs2NAegYhdKxKuNZF2xEQ3jMZeMxEK3UnWWWRgAgLHYD22+MZlcsWJVQz/AGHv8C8EPFsAVYSFAJDg0KvcEE1zzgr+H0n7uRf8wP6j/tjwT+o/j8H8kVr/AHR6/H9Py8v8bf8A1WKs0RWgwIIsURR5PONRgn4rr9pYDt/3P98CQcd/HLlBS9nn8keMmjbHhx7qxre+Opg9C42Axl42AxEegYP+C/EjZDOR5gDUFJDLxqUimH3rcfIGASLiQYRR9aZHxFlcxCkqyIUcBhq2/ke44++Ic/4gUgrGbvluP0x89eDfGZyZMcgLwtvQ5U+63tv3H2/Nun/EzKotp5kh7KFK/qW2H5XhJr0VfxbzukwVRY67B7r6efz4/PDp+Gfjrzcigcami/dtvvt9P39NfoccO6/12TNzGWT7Ko4UdgP9e5xnROvzZR9cLVezKRasPkf3FHECPpWfxZYpV0/JN4XOj5EZ7qbOzt5WUjAZAxp5HJKhvcKo1Ee7L2sY5Nn/AMTcy60iRxseWFsfyBND87w9f/R56rf7XC5t2ZZbJstdq2/30n88BBvxr+IHTxOmUzMbyBJFYkAaUI4u+RRN0OME/H3RE/YmzECxxtENRPloQUHN7dvqv4Pvir4j/B2DN5w5hmI1UWWzR/Ic/qMHPHwCdLzKDlomQe/qGk/nRwuLUrTtfozGVrKoUvw869qgJLIXVzuoABBArYfp+WHiLxKP4kN/5Tt/PHzR4Xzs+XnqJqc8qfpIG9kd/b332rHQc942lj0qI08xgCdya+wrknYb++I0MP4heKhJUOkFV9bBjSg16dRO3G9fIxJ+GWXtjM6ou5RNIr3BNnkHYfrjmPUOpNJIXJtyd25r4QHYD/NyfgbYfvw96kDlfL1W0bG75piSD/OvywkMH4s+Eps7llGXPrRg2kmgw3sE9uQQTtY35vFz8Nehz5fJ+XmOST6b1BRxV8fptglk/EoAqQEn/EP7jCz4/wDxUjyyGGAnz3XdiNogf4iNyT7CjXJBFA4qXK7x6GrFfN9dme0YsFsj6Ql0SBf+6PPfC51fo2xkjHyyj+o/0wY6TnROmh6Dgbe3/wAuO57chgTpmMz5O73XFAWbx1TTMO7I/DPjqSILFLTx2ACTTKLrnuAOx9ucHvGHX5I38hBpBAJcHcg9h7bgj8sJXXOl6G1KPQ/t2P8A35/XDL15/OyuUzHcpof/AJgP/Ur/AK4zo0mAm5xE+JCdsRyDERVlxqsmNpMQXRxETXj0nEZbGBsRGVjMZq+MZiIpeOIv3MLf5mH+/wBMQeBZt5QO4X++PcZj40c/Ryv2/wBn1NfVRr0v0VvFkGnMfdRgNpxmMx7PpXfhj+Dx/VKvNJL2e1WMAx7jMek85sExvpxmMxojdRiRRjMZiEzTjw4zGYiMrGVjMZhI1bB3wP4j/Ys2spJCEFXI5ANbj7EA/rjMZiA7zl/GrsoKGORSNnG9/oawC8SeJVlDwktJJXqCC9I5o9gdrq7xmMxLRqSo550J4/PbUQrbABtu9n9SAOcS5rMApJIOXkKr32X0j+jH8xjMZgWzPQGrFzIZ54nDxsVYdx/Q+4+MZjMaAL53x1mtH7vyg3vpJP5Wav8ALCP5jyMSdTOTZO5N9yfnHuMwMbC3QM+0LFWFEC1uxRFWu2/B2+GP+EU+KWkhSVgoYgE6eOAf6f0x5jMZ0hK2Zg1oUO97X7G9v0/tjboAMmQzMB+qFtaj/wDNX6q4/wCrHmMxtOzKAhrfEd48xmISvOuK74zGYCNQcYDjMZiE3vHmMxmIj//Z"/>
          <p:cNvSpPr>
            <a:spLocks noChangeAspect="1" noChangeArrowheads="1"/>
          </p:cNvSpPr>
          <p:nvPr/>
        </p:nvSpPr>
        <p:spPr bwMode="auto">
          <a:xfrm>
            <a:off x="1524000" y="-639763"/>
            <a:ext cx="2000250"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23562" name="Dikdörtgen 1"/>
          <p:cNvSpPr>
            <a:spLocks noChangeArrowheads="1"/>
          </p:cNvSpPr>
          <p:nvPr/>
        </p:nvSpPr>
        <p:spPr bwMode="auto">
          <a:xfrm>
            <a:off x="1641005" y="697583"/>
            <a:ext cx="891220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tr-TR" sz="2400" dirty="0">
                <a:latin typeface="Comic Sans MS" pitchFamily="66" charset="0"/>
              </a:rPr>
              <a:t>26.12.2012 – İSG İlişkin İşyeri Tehlike Sınıfları  Tebliği -2182 işkolu</a:t>
            </a:r>
          </a:p>
          <a:p>
            <a:pPr>
              <a:defRPr/>
            </a:pPr>
            <a:endParaRPr lang="tr-TR" sz="2400" dirty="0">
              <a:latin typeface="Comic Sans MS" pitchFamily="66" charset="0"/>
            </a:endParaRPr>
          </a:p>
          <a:p>
            <a:pPr marL="1433513" indent="-285750">
              <a:buFont typeface="Wingdings" pitchFamily="2" charset="2"/>
              <a:buChar char="Ø"/>
              <a:defRPr/>
            </a:pPr>
            <a:r>
              <a:rPr lang="tr-TR" sz="2400" dirty="0">
                <a:latin typeface="Comic Sans MS" pitchFamily="66" charset="0"/>
              </a:rPr>
              <a:t> Az Tehlikeli İşler (924)</a:t>
            </a:r>
          </a:p>
          <a:p>
            <a:pPr marL="1433513" indent="-285750">
              <a:buFont typeface="Wingdings" pitchFamily="2" charset="2"/>
              <a:buChar char="Ø"/>
              <a:defRPr/>
            </a:pPr>
            <a:r>
              <a:rPr lang="tr-TR" sz="2400" dirty="0">
                <a:latin typeface="Comic Sans MS" pitchFamily="66" charset="0"/>
              </a:rPr>
              <a:t> Tehlikeli İşler (919)</a:t>
            </a:r>
          </a:p>
          <a:p>
            <a:pPr marL="1433513" indent="-285750">
              <a:buFont typeface="Wingdings" pitchFamily="2" charset="2"/>
              <a:buChar char="Ø"/>
              <a:defRPr/>
            </a:pPr>
            <a:r>
              <a:rPr lang="tr-TR" sz="2400" dirty="0">
                <a:latin typeface="Comic Sans MS" pitchFamily="66" charset="0"/>
              </a:rPr>
              <a:t> Çok Tehlikeli İşler(339)</a:t>
            </a:r>
          </a:p>
          <a:p>
            <a:pPr>
              <a:defRPr/>
            </a:pPr>
            <a:endParaRPr lang="tr-TR" sz="2400" dirty="0">
              <a:latin typeface="Comic Sans MS" pitchFamily="66" charset="0"/>
            </a:endParaRPr>
          </a:p>
          <a:p>
            <a:pPr>
              <a:defRPr/>
            </a:pPr>
            <a:r>
              <a:rPr lang="tr-TR" sz="2400" dirty="0">
                <a:latin typeface="Comic Sans MS" pitchFamily="66" charset="0"/>
              </a:rPr>
              <a:t>İşyeri tehlike sınıfının tespitinde;</a:t>
            </a:r>
          </a:p>
          <a:p>
            <a:pPr>
              <a:defRPr/>
            </a:pPr>
            <a:r>
              <a:rPr lang="tr-TR" sz="2400" dirty="0">
                <a:latin typeface="Comic Sans MS" pitchFamily="66" charset="0"/>
              </a:rPr>
              <a:t>o işyerinde yapılan </a:t>
            </a:r>
            <a:r>
              <a:rPr lang="tr-TR" sz="2400" dirty="0">
                <a:solidFill>
                  <a:srgbClr val="FF0000"/>
                </a:solidFill>
                <a:latin typeface="Comic Sans MS" pitchFamily="66" charset="0"/>
              </a:rPr>
              <a:t>«Asıl İş»</a:t>
            </a:r>
            <a:r>
              <a:rPr lang="tr-TR" sz="2400" dirty="0">
                <a:latin typeface="Comic Sans MS" pitchFamily="66" charset="0"/>
              </a:rPr>
              <a:t> dikkate alınır.</a:t>
            </a:r>
          </a:p>
          <a:p>
            <a:pPr>
              <a:defRPr/>
            </a:pPr>
            <a:endParaRPr lang="tr-TR" sz="2400" i="1" dirty="0">
              <a:latin typeface="Comic Sans MS" pitchFamily="66" charset="0"/>
            </a:endParaRPr>
          </a:p>
          <a:p>
            <a:pPr>
              <a:defRPr/>
            </a:pPr>
            <a:r>
              <a:rPr lang="tr-TR" sz="2400" dirty="0">
                <a:latin typeface="Comic Sans MS" pitchFamily="66" charset="0"/>
              </a:rPr>
              <a:t>Asıl işin tayininde tereddüde düşülmesi halinde;</a:t>
            </a:r>
          </a:p>
          <a:p>
            <a:pPr>
              <a:defRPr/>
            </a:pPr>
            <a:r>
              <a:rPr lang="tr-TR" sz="2400" dirty="0">
                <a:latin typeface="Comic Sans MS" pitchFamily="66" charset="0"/>
              </a:rPr>
              <a:t>işyerinin </a:t>
            </a:r>
            <a:r>
              <a:rPr lang="tr-TR" sz="2400" dirty="0">
                <a:solidFill>
                  <a:srgbClr val="FF0000"/>
                </a:solidFill>
                <a:latin typeface="Comic Sans MS" pitchFamily="66" charset="0"/>
              </a:rPr>
              <a:t>kuruluş amacı?</a:t>
            </a:r>
            <a:endParaRPr lang="tr-TR" sz="2400" dirty="0">
              <a:latin typeface="Comic Sans MS" pitchFamily="66" charset="0"/>
            </a:endParaRPr>
          </a:p>
          <a:p>
            <a:pPr>
              <a:defRPr/>
            </a:pPr>
            <a:r>
              <a:rPr lang="tr-TR" sz="2400" dirty="0">
                <a:latin typeface="Comic Sans MS" pitchFamily="66" charset="0"/>
              </a:rPr>
              <a:t>İşyerinde birden fazla asıl iş → </a:t>
            </a:r>
            <a:r>
              <a:rPr lang="tr-TR" sz="2400" dirty="0">
                <a:solidFill>
                  <a:srgbClr val="FF0000"/>
                </a:solidFill>
                <a:latin typeface="Comic Sans MS" pitchFamily="66" charset="0"/>
              </a:rPr>
              <a:t>tehlike sınıfı yüksek olan iş</a:t>
            </a:r>
            <a:r>
              <a:rPr lang="tr-TR" sz="2400" dirty="0">
                <a:latin typeface="Comic Sans MS" pitchFamily="66" charset="0"/>
              </a:rPr>
              <a:t> esas alınır.</a:t>
            </a:r>
          </a:p>
        </p:txBody>
      </p:sp>
    </p:spTree>
    <p:extLst>
      <p:ext uri="{BB962C8B-B14F-4D97-AF65-F5344CB8AC3E}">
        <p14:creationId xmlns:p14="http://schemas.microsoft.com/office/powerpoint/2010/main" val="428189754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411163"/>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3600" b="1" noProof="1">
                <a:solidFill>
                  <a:srgbClr val="FF0000"/>
                </a:solidFill>
                <a:effectLst>
                  <a:outerShdw blurRad="38100" dist="38100" dir="2700000" algn="tl">
                    <a:srgbClr val="000000">
                      <a:alpha val="43137"/>
                    </a:srgbClr>
                  </a:outerShdw>
                </a:effectLst>
                <a:latin typeface="Comic Sans MS" pitchFamily="66" charset="0"/>
                <a:cs typeface="Calibri" pitchFamily="34" charset="0"/>
              </a:rPr>
              <a:t>Tehlike Sınıfları</a:t>
            </a:r>
          </a:p>
        </p:txBody>
      </p:sp>
      <p:graphicFrame>
        <p:nvGraphicFramePr>
          <p:cNvPr id="39" name="Diyagram 38"/>
          <p:cNvGraphicFramePr/>
          <p:nvPr/>
        </p:nvGraphicFramePr>
        <p:xfrm>
          <a:off x="2192005" y="2665388"/>
          <a:ext cx="5942321" cy="136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3" name="AutoShape 11" descr="data:image/jpeg;base64,/9j/4AAQSkZJRgABAQAAAQABAAD/2wCEAAkGBhQSERUUEhQVFRUWGRwaGBgXGB4YHBwgIBwcHxwhHh8dHSYhIB4kHR4dIC8iJCcpLS0sHx8xNTAqNSYsLCoBCQoKDgwOGg8PGiwkHyUsLC0sLCwpLCwsLCwsKSwpLCwsLCwsLCwsLCwsLCwsLCwsLCwsLCwpLCwsLCwsLCwsLP/AABEIALgBEgMBIgACEQEDEQH/xAAcAAACAgMBAQAAAAAAAAAAAAAFBgMEAAIHAQj/xABIEAACAgAFAgUCAwYEBAMECwABAgMRAAQSITEFQQYTIlFhMnEHgZEUI0KhscFSYtHwFXKC4TOS0iQ0Y/EIFkNTk6KjpMLD0//EABkBAQEBAQEBAAAAAAAAAAAAAAEAAgMEBf/EACgRAAICAgICAQQBBQAAAAAAAAABAhEhMRJBA1EiBGFxsROBkcHR8P/aAAwDAQACEQMRAD8A5TmuktrKcEck8fzO/wB6xvlciUOouKB3JG33oEnjE3kXQ79r7flx+mNHiYNWl2I+Nvg9/wC2M2apVaMOQCJrjWORidyxPpH/ACk0RXck/bE+d6LOYWnKoQtBzqBYA8egsWVf0PwBirKHcUzhPgGt+1gE4rS599PlW5uuBp1ferLfrjTa6Di6tlUHSQ9K3uvI+Pt/2x5TAFPL3aiPT6vy71WLMXSXD6WBGrhQCXPfZedvc7c84JxR5tFUanhRdgGcK36Mw23/AMoxWSbIvD+ffLSBxpsgpp23ujuSdKmwOTfxg9kumZvMSyShGiWvXpZQxoWoAo2fyrAyDqUkLhZXjCncBn1sNuSYvpu/Y/Y4Yl6hNmIy+Xy6OqkaikbgcjYFqLHnahxjH8cW3N7JNrQNjy7uHE2Vlam7JuB21aNCg/c/ltiZWUEqozMbg/SdRqwD6QokHuePzxc6n0xxKqtAcoj2xYMEQCvqby7JP5WL+awxeHOhmEakKTZeRyrmQsZRp18A6dI1qAVK36r4xpRrBuSSEDNZuVYwriOa6FsWDV8j0MPuQd698Fuj9BzIk0xpJFH9MmsaghA4caAdJI0kjV3snDr1vw9BPNDKqgyA0x30gAHT5m9su2nYEi62GCcimcqssjKeTpNLZWjY/iG/8Xte2LjbOdix1Dpgjy0kYzNuXQLGgWlD6S6G1sndiOLH3xO/huCPK2iyvQBVcw3lFSaDFq5YkA0wqwOOcMsC+VHpkMTPtuqgjb7jtZrFVOq+p49QJ0qxBAO1kXv8jC0mslyYteFIZo8xIF0jyxC2h9m9SValiAB6LPNk3gzH0eBCZpF1gszv6bslwVulLWvGkGt+MVxmFbNSEn98yJY4BVSwWgNtjqGLEPWNEjjjSqs11W5bt7jTe/virFFYSy0BXzWVzH5hDIH1MnC76ed/6jA/rGUXypbPmm1YsSSVLMNWgsdQBogew2xYz3UgCpeRfUPSSQLArj7WP1xRn6ak3qDlb37MPy3xznFuDiuzp4pqM1JhNumUqmErESqCyxDMNrJJsNdUQRvbXjbOFEnjDOqxjUAAqKCzBKo6R6tvffAjLyGMAIsj2Te2+xobdr5HxgtDnSQOCOQGANHb3+2On2OafYu57wOvmh4UtUt2IJDk2SdQuj8BQLre6xtN4QgliVz+0Qs49AI8zS+yhi9k6aQbMKAP2OD37cdTltQa9uxPyPjHroX0XKFAPqUqW255/wB8jEoq2ycmLPilB+zKmgzBnCILq2ALc3ZoKST/AK4qS9PkhEUK3E8i3ESC5AAssDuBQ+xsjm8Her5ZZ85Ah1iKJJW1gEeo6UQfcDUawUkmbLFF88ysygRhwAbo8FQOdtqwSXJ5FybyxQMY0pHTyD6dKLSqKNmvbb2Fk8741bSkmmrVgF0LTFRf16N/pNG2J222vBN/D8YjMivJFLIvqjkttbhTW4BOld2IUcX74pN0kKE1KDmGq2YMEVdRVGemtNXAFHc/BxlQdk5AbqmRlSN45ZGZCdWgNq1H+Fr4A4Pq4HAwqyZQggD6j2OxP/L2P+9sdIzFxK0MksZmiFB0iVrX6io1V9IJNXwDydio/wDEndm1NIokNKwUersAyr+gHNdsauslQF0SQuD6o35F+lv05/XBaLrs0gVpHP1UoHo2AtydNdqxq+QEZ30ljdKPUvtZY/TvQr1Ed6xHnYALCVYUIo4O+5I9wd+N98bw1ZhmnRl82YOfpDa225rjf343+WxJ4m682Zl20+Wuyp/fnk/0rFKPqIiy9AjzGJB+KPf/AH3wGUm9qxiUnWDt4oRlL5FyVxo4p+ONj/ocW+myRoNMqBgdye4OK0bkgeq/j2xvWOcpHHy/GTiuhnWaCtmQD71/LGYWhlyfb9R/rjMZuXs52xhMTQzgwi03NEhdQ31Czdkjt781gt1yJpAjwI2parTQu+PYVY77b98ClzJDMVQaqprIF0fcE7+xrBKHPoRTekqL+oMT8c1+eNOfHaZ7FwZ51XJJIglaFNYpTGpCgAMdRJA7Alrq6xvD0CDzdcMhVDYDBlASgSdVqSeCAdJG/fEnmMIJFgtQQxGvethYa7sfrV/li50rNs8URREcKFs7oVG1GgdPPtXwMbjxlo24yenYnZ+EBg7wvIC2nzXYslkbfSqE9tyBtxeNBlzqqIZXzOSwimkr7GSNgT8/p746nmP3wMU6hVJ2GiPdr5phTYj6D0Z480yesxMgtGYeluW9KgCmG2/0gEXvh1s4NVo5Z1PomYUL50kSFjaroMdke9RLvv8Az3rHVfw86f8AsmWIZz6jqCagdyBYrSNO+N87Ak2ZEc0RgSMswZVjYSqPSV2DFbOk0dyLHvUGQzgSTMQ5oqsispiohVaNgfevUCDYHx2xqjNliU5aZ3jzwdpIzrjYRvWjUtaALLEEqCR/LFjqItQqB0iOlvNunkaxqvb/ACiyd2s8dwfTemqszwxlk9Ybv6UpQwUm6YsAT+eLviHOtloJJELEotgEkgn5qtsSAO5iKIMJlhUSBQAwJoAdgvFYUeseIvKzMShkpmAf3FtpPBofUvPb7jGQeOYdK+ZI6uUVtIVmvUAdqB/ngNm/HqW3/s6SenULCksNQU3aHewNt+PjFZUN3Xc95cTSbWqlgCauu1/eh+eEJ/GMgmWbQtGPSUJ0/wAV8kWe3bvgtkfESZg2cnHWgMW9FgML40BqJ2vjFsxZPy9c2Vii7hGADb12Q7XQ53Pti2QtSdSlzGcEkKEMqsgCWxNHUL2HOGXM5JW1Sg6JnjHnKoDg6eLINXypIsb/ABirB4vyEauixGMcvQKk7d/3mo7cXxiLI+JOmpbqZl12psyG7598QFs+VPB5GYYFH0hfToKtVLRLG2v7X7YKRTw5dI4pWXUFVQavVsACOTX9MBuq+GMjJF5xeZY7G6vYBPGxQkWT39/tgj1eKNVhVyqEFSol3ND7kGzXc4iFnxflGmzkKoWCMunUA1A6m5oGu3vscMccsmVyyxwr58iirtIx+hYbdtt/tjzrOTV18iOcZQ8n0gWD2HqWr9xgPH4FzYRVjzyFQbsh+NttgeK4vviI3y3UM4zK2iQ6jThV1KpvcXvVe9/rhpzfUEi0LI4DsQAvufn/AHtihJ0SaKICHQ8lkkmTQD7fUNvmsDuseE5Zys4GiRd3TWrA7fwEE0bA24PIrjERa6d1hjmMwszKuiQRIt1ZH1c8m2XbDZls75cZdiAqKWsgHTtZO/G2OawdPziSGWSGWgxc2ptmY2xNA36SF+4Nd8EZPEjS5cpNGI9YCkEMDR5FEXwDiTGh76XMJlViQb9a+xJG1fNHGQJOi65wKLbAkNQBtQdgCAdr+L35wM6HITGt18V2Hb+WJs91pf2mHL+o2CxobALfP+/bERR8S9PUmaR8uDE0dLJrumIBDqS2mNVJA35OobA7icr4QV8sc2Jpd4/Wg02VANitJ1knYAV/PDd+yiMiNnQ5OlKrvYcMpRTZ4LCwOL222GBvQc6zSlZH1yC9UaIyRDUL0FwKJANgmiL+cNewEaToceVkZXcpX1RsVJG3NIGUGvZjp4s4F5hIDsjsyD6gylq/5Nlr5PHFjD34ydESGWMTrqrQq2wXktr9YBLWo3JC6duScJPUMygeMq0TySH1lkkUp8sQTdDb03wcDWTXQLzOXhIsmWQD+IKqMv8Azepr/MfY9sCZ8l6rAIU8b3+RNDcd9hhreFfqjlyQYA2Ar/8A9kdfl/bimmSLEsJISSPUodApA9gKAAH5979svANgtEoUMWsnlS7cEgc0rH8vQCReJ5um0CytHQFkeahI/nvjbJNHoBLISd/Vo/8A5LYxxo5VkI+W3tJ/+4//AM8Zir5kXvF/+l/6cZhNFTLTxAW51nsdHH61eLmQz66mbydZDDQACg09yaO5+LG9YEAxHSkbuWJPCqBzyb7AXvXGLWV6hL5mkatKNRQVZA+y96N179rF+pTTVSGqdoYYPEuh9JRRqBoEA1xV6rs99/jBrJ/tTSanWUQkL5Sw+nXv6tz6Rp7jbkfkt5jrDMvpXym/xKoQ/kQoNfmcPvgeXMvkhIoEkqCo/ONnUfrIbmt/7Y5y8Dh5E+mbh5Pi66JfEWShhkhUaVlNSJrjZiugjcspC1dfUasg+2Cub60oVYmleGWZdXmKlab7liCg4re+33xY6j04yRRnNBfNBHqj+fqVdVmiBR4se2K/VOo5eSNfOyxn0sFVfJ81i1GtI44vcmh78YVlZNSk5IA+IepHItDDNJNK5bUpTYsoY6dZ1b0NjQ3rgXiD8ST6oJhGjqyurxyKzrTBQTttGwUmnNVzYo2eyvTvOtpHDZbRGYtylqVIAtSGJWqKtfG4wtdW6gsUE2W81C0bHT5pZR5bElbYrTNp9NDY++C7MF3JxyCZ5LsEBQGf1eg1vvW9XfziPxAJ5lMUcFq/pZ2kSgp5IGqya+2FbrfUpY0yzjVGd3kVWpdN6q3O+xNfngdmOtThlUTldiuo77oxUk2DyAG2vnDZPJvnfBGdIi0wcAK1Mtnc8kNxVdv1wQyfg6V3WP8AZ3iPrVpXJYAEfw0eT2BrnteKMPiyfzKDekd9INgiwTttVgYuJ4rzJoRsurtY5rfeiKHz+eMNpGlbCGczpgIhiimZW0pJJoaqB78gb3/qcKPUsrPK5DEqqszKSpAKDuKXeh/fDz17xLLDomiIMU66huaDDZ12I4P9fjFGD8Qn9KlVCbbXsD+lbHDyWgp7EaKKNW1EFgw9Sk6e3Fi+/wDsYvdB6RJm9cUES1qtmYDTGDVes3X9T846v0zqMrR+bm1WFKsK1FmHuQUGkfJN/GF7O/iTEHKRxExg36QqqT71YJ+5wgF+k5dcomhXMkh+pqCgf8ijgfJ3+2Fvr/QpJpg7Zg+p/QpQHRte2+5252vB7o/VIc0PQVRwCxj4NXuQBzvzXfnnF2UKSt1e44Bo++/B+RjOTNlODoyZmOOPNaZJI/pfSBqH+EhgaDbXXB4IvCd4i8aGKRsqkRhjjtSoGg38VwO+rk8/d7nkVQWJCqvLE0B9zihnvD2U6tTFyJoxWqMi2HYMDyR24ONJks7OYJ1l2ZmjmnVr2TUaqgOVIAr7YLnxDncuo1SM51AbnWNye4P5b/2wbX8MYA1xZtlI/wAUe/6q2JofAMkZ/dzxG9u6/rfb7XiNYLnTvFJnXRHtMrUw23sbA9ue49jj2PxXOtK9MxcqQARW+1+v00BvfxxikvgudQywhI3YqxdTqQ17WR87D9N8FR0aSaNmkRo5Y/4jpIccUaJ3r237b4QBUH4lsPLEsIUuxGzA6QDVt6O5v9MMnSOorO5ZY1D0ASe9/b7e2EzOdDJQXDpIFD0kaQdz2HffeuT9sUm6i0GiyqhQzsqtqPst/elGx/jxCdI611OMR+VOVCyHSADZvkdj9+MVOn9TKlI8pEHAB8zU2mtOkEelTb0b4qhyML6QtIVZmLeXaiq9TNVnvwBoq+SMWemZRBKoOXOZK3eoqVUMykP6qti2o7G9IPPGIBkzMWWlmaRpG0sFXQr6KbcCiNhdjbuQOeMBPCHhkpJLPnAGZgFTV+8Cjk2aK6uPcc++D/iiRY4SkEAZ5SuvRsaU2GJUAjcEhuPSRinlcsgzKnLiVpgEtmV3SMFKWNyhXTYtiSG3a+4xp+gAWe6Pk2ykmYZn80tqVEIZk3+kehbXk7jahv7p7ww/WrTrR39Cmj2P1rV/yO2O0eJcyUjKLGjGYqg1A6ATerUdv4RYFg3xgTn/AADGF1wrIbHq0TMBx2VxJXvV45ySNPKo5c0UOky6327eWBbc7DWRxvX9sSSE1qHmD4qLbj+X/wAsTTOsbetnjarHmwLZVhYNq90R8cYgMUQNq+XphttKm3e7TTz/AK4zxM8WUv8AiX+aT/yx/wCmMxOeiKeMxBXa33x5ipmaZouTQFiskJS9Ks5qxVt6dGv2HBBs0Tifp/UctCdVtISdI0Isa3yaYgt7cqMBM1mlFL6hQG2lWAsA9+f7YL+HpMsUudGchiU0ogHAu96B27qf5Y6QXyR0ejpM3hN5cnHNlHh8zSH0lQ5N8hTITTAbb6bI30jgtk5TEI5UciNlqQOpUs2qlaj6ga2I3A7ViTKeH80kUK5UxxoRrfhqujQLA7VyQu57DvfzeQEuWCGi1EO3Asbbn3sXh8ik7d/jJJpYooZ/PibMwQAN61Mnms4VdrFBbt2U1a8AMCbvFjxFMY1TyqeVa3bSC47gMRWon1Cq3HySBXRGRE8tyZzCwYMEZY1ZRtpcj1GrF8dsOUeYR1DaAx97/wB7ffBF2smpRoWcjPM7s2YjMBIACFlewLOoFe51UQeCvzha8ZrBEyyvD5pPoNsePqHpUgH8yeMG/EMObkzSyK8fkxkenddiCGJJ22J2X+L71gF1fr0aiywlv+Nq0KCNtKnZt9rb/wAu2MSlxKMbErq6quUJ/ehpGBVWt1pTWoNxpo6Ksj0j3xFSvACQQTpJIokUNDD7HQp55Ye2D3gzPtLmMx5q6g5CF33j1LegG+WNUFFnc0NsDPEMUplkP7srGRelKpaUKxW+CoUbcUPfGjICzmWYlVjFk787i6oEk183t29sTtqXayrbh6bntRA22q/nFPpLtrZh/B6+LogitjtWojb27YdOj+Apc5+/zDDLwE2WVaaQ9/LX5r6tl7774JK0K2S+FMt+3ZabJDd0/fQk8A3TAnsDf9fbBZMrlOlKGkInzH8NCwD/APDU81/jb8q4xrnPFmXyaDLZKNRGCNdH6vcu/LueOaH5VgR426YEzHnIbjnUSRkm9jyv/Se3YEYFFLYuTeiHrfWJc1Erttbn03fvVnufnEPQfB8uab0gLGD65G4H29z8frWDvQPDbFEOaR0iJLjsSK2HuL/WuPfFrrXir0iHL0qLtYAofpsT8/1O+NUZ0bZvPwZCMw5VbkI9Tn6j9z2HwP5c459NnpxKFGYkBbfnYdu/GCc9KCzEXvuffFb9hhUCT16trLbj53re798Zbo0oWrHfIZOPP5QQSV50XqRj3Nd/cH/fGFzIvLlZr3VkNMp278H+x+2NOm9S8lxIjD07n7Dc4bOrwR56GPNwCyAPMqha3R2O9r/QEdhjRkh8QdEXNxnNQf8AiDeVAOf8wA7juPz+6rBM63Uji631Ht+eD/TOsNl5yyn03uP7/wC+Rgr1Pwms7rNlyqxPvJ7R9yR7g9h7+w4iAfQIcxOSDMwRBbyEAhQfuN29hi94q6vNFoEJjSLQHUuTvq+liV7nf+WI+r9UUqMvlxphXk93PuffGs3ryserfQWjNjsfUK+3cdjvwdkqBmV/EeXWVYxsoG7qXA+BTXv+uDeZ8YUpMsattdHSfba2Ud+Mcy65Gyk8m3OpiK1Ebfw7fOC+W6hqgJY7mizaa3J7HvQFe/GIBw6X4oy0zECAKwNj0AepgSa0tzpUkmuwxbyObysMhl0ASEsSxBsA16SeKUAAb7VtWFSDKHKquYWVPJ39QGpmLsA1C6DBQFBurR+xOL0eRLqnkuspf1bAhqJFExsS2kbE6dS0CL3xEO+QhieaWctZCELq00hrfS3A4A3qvVudRxd6dlM1l2d5ZY2y60KckyUqC3UjszbaW3re96xQhWHLwxxOyoH9PqYLqr6t7G54/O8FZ/NeZUeMeRpsqwsudqrf6V5O25rthL8gufpJnzOt5HCkDaKQUy+lhyoYA99JPNWMHepPmEKiGJZEbZiWo/02Fff8sCs8ujqEEKsVWQWAipQA1Eqyg6gpCk69NDYXg3nup+Sp07tdKAfqJ4H++Nz2xpUsvP8AcMvGjkvizpITMOJ4jrNEmKSl42pXVtqqhYrjC7mo4RG2kyal3Csg+xFh/bfjtjpfXvBj5h2lJlZ0oWh9LWNRpXY0ATsNS9+MK+e8JSQOoZkGsWNX7s0dtr9Ni6IDHHPkro39xLWMnscZhg/+rk/+A/1xmEBWzOT1ykBlvbamvgeykYcuheBswJYtYaNUNsxXWApAIsal35IAJI222wvZPq/lSRGPLo81oxL29kVQC7KpoUSQxBsgjHeeneI45jFMkXqYFCCQxVtjVgbkUw+bxZWUNWU5OlTZfLGBcwQXBEUmmvLOxAK2djvvfxzWJ/CmXMkLQOziSO1tmLm2GosrMPUAWNGu3GJOsdTPnrE8TMDWptWkC+0YpmdvsKHvjfq+X/ZikikgEgPY1MB27gDkgmu+F2/kEab4lnovQ/2NWDTPNfZ2Lb/nx7UB97wtweMY4ZpYZAY0jIon3YDSFQAuy1q9fHAFYY459f0An7f3xLmOnQTaJGRRLENKtp3HxexA9iNxZIonB+SqgT4rkSPKtLISyEaVCA3bCgKIsEnbjnmscxzfTUy+XWWQysTWvLlgacUG1vym5DFR6vVXoO+Op9czPmwNDFcK0VGnZlNbGxx77c++OW9AyBjimjzOyyatCHZmK2rsP8oHB/iZQBwSMyVv7CnQtjrTS5iFmNCOVSkagKgGoGkUdz3J3O1k84cX6Qc3MpS1Vl0PsTpDAslrXqYNqAUX/wCGLoWQI8N+BTLKfPYxBGO55dRzoH3r1/Tv3IrDo/jOBFeLJgsY7Xa7N2dmPZm2Lbkk7++EAavhDLZSWOeYguhvyTTpYQ/Xp21lvVoXUBWkXzgZ4s8V5iWRo2SSJQADYq74XbZRX8I9iDuCMef8UaN455Dc8yr+zxdkNj10dqMigpZujqJ2W/em9DlzEssEd6SQ1tekbgrq9iVJHubxFsA5DKF2Cqpd22VRuT+WOlQ5c5TKw/tXkS+X60X69AY2KN0T8g17XQOK2byWW6Y4lh1SZhEZTTGjf10pJ2UcdhW5JOFbPyz512IdSAGetXAUWSQRqJPF1yQO+ARszXjDLZkVKjbiuXX+hOKYy3TiPqlT/r/9SYSVidCVfZlNMOaP374lnjdgUUHVV8VYsA1eEhkzPhvp8vGdZSffy2/lqU41f8Oo3Wo84p+8R3/8rHCfl+keY37wSRjgMFLKT7Xx/PEJ6LLuVAJF8GjsaPNHkYMNjlIaZPwvzA+jMZdvuzqa+NSVfPOD3hjw3msuWjcI8Ul6gkqbXz3vf+uFHpULwhbkk1PwNTfyF/zw2+DM80wBYl9TtQJv0g17/F/nhWck7Spl/q3g4mVfKBWNvqZ+F233vf8A1vtjfL+IIYZRBGLiA0MWNh75v72cVfC/Ug8s2XzLh2V2S1OkbGuwH23/ALHALrHSJop5IxGwjRQ4kIG4NbexKlgp0kgH7jCZCHiPoAy7B47ML7ofb3U/I/mPscWOhRiRJ4O7x61/5k3FfcE4pf8AFMw2UMAZFLMg1SKSK3qhR9VgC/az2xc/YpsnNGRpZ61IbqNhW+5HAF3ttiISM7lopLjTUZNYTUu4JO1FT2vuNge/vb8JdJDjSzI7BgkaX6WYnUSCdiwAYiuRwSaBJ9amXKS5gPHpUXaABFl1G46K+pSPU4YbijyCQZOlZBMtCssR1Qi3OsfvEZl1U9bAiPQg7NrYit1xAUPGmdihZcs0JaFBsLIOok2Ufco13akMtk2vGJ+iJpXzMuzTgJemgJIvT6dSWTvt6gSt1uLrFHq+dSbTFNIWBoLNzIhAF6wa1x6rHZlHBI9JKdJ8PvlWWZpDUap5bRkFJLB1gEg9zuaBFkVtiIaPCSvmW8zOwRlowY1DnVYP1A3Y2ofUCbPI4w7S9GilkSS9JSiAVXt/hJGw+38sB+hSRyopjYAnkbA33sDa++2x9hjbrvVhEoEXmSAn1PGqyACyDsDubBHx98NpZKrRv1TOrEHzCxM7vSAqDYQXW9HSP4uNzXtiDoeXWdllt6CnSrAbG/Ubvfau3F++GFsqJYiknDD3IsHFHL9MjycJOskA2NbWd+FBPuePvgvIkOSz0qZh08lgjHaQMpFqKphsR9PPucInjnrMmYzCqysqRtS6l02bFtuPjb4++OnZPMto0CiQNyfc7nj5JxzDrUE8OaI88u7ksQgdAx32A4PtQvF2PQosgvgY9wU/4nJ7r/8Ahp/6cZgIRWm0CKUfUti/kG9z9jX5YcstG0sKyxykpqBki8wpqUC9JI9Wqz2rnne8CvDvTTPqjd5FujaUK9TrufvtXfHRMt+HWYyMcaZT1yP6ppiobSewQNaqKv1Hc+44GOcpfDx7tC0l8pDv0vrqPEjRxhfSBubYbcE82O+5xtNAJ2p9w2x7X8DGsavFEBMQxf42D9+K55sbXq9wMD5VmayqO1cFR/Ttjq8Og3kq9DXVn5oU80Jlq8xywVdW2kadma1vcAKBdD1aiXzwd8wvl2VI0tZ2rc6q9wdvkH4GA0cCzyrMyvBmovSwOxZaOnV/iQ81dA2OwODmV6iEOphRIojk88j/AC/PfAvuVAzpciZl2qKRa2VnOnXV3aAWEv8Aivnjvjnfi7RH1SRnFiMI1OaAbSNIobuoqwF0g+67469N1m7WBFHZpDRH5f4j/IfywmeJvC65gGtPm8iRxfydZ5K1e3bsOMFbDIETxVH+ztmZASqMqKNNBmr0rW3pUEkgbAKVB3GF7wwxkEjSoGuQ6QfSZZhbGNSB9J2ZqqvQAQXGJDFHm28iMtHDED9fCKG9Un/OxY2rHfUigmhgl4d6Sks3mTLJEmWby4cvRHG4LHbU7E6mrlj7UMAlKXw/mM1/7QiOVMuomQrHsyrqAs7hdIQUAAQBWHTM+JUy0LGGiitpFWWY+kOzHc0ikEse5QbXWBfibxGZZv2LLtTikFDbURuQeNrBBPppTxgD1TPyCUR5anCCPy1IrWzmRJWKtZt5bJB3qlxADTmmOaqQ2dZjP2bVHx2HqvG0sbx5M0P3k4Lt8RITpH/XKCa/+GvvgnN0OKbNFILDK4MspawVFq7qOwV0dq4rvwAWn0PmGP0graoy0VUKNIrf6VoG+94kiYpxSyaBImuMGONzIG2Y+WFKm73LahwcF891eQ5OE7KwHmsqCmIZ5EWyDwRECa+KOKHXIZY4osvo/eKCxVaPp1MQdtieNh74h8S5eRPPjOpRFDl0vSRZTQH3PPrZz+eEQf8A8co/+7xnc8yyDv8AEgrBPrXVfKlKaWRNMLIFb0BmhQtuyt3Ym/cljvhNz6AaAT2okf7+cGfFhrOMgBIEUFkHf/3eL8j27c4gGfw90qKYyPHG6uUYUXvy2CMVKVROorQI7AjbjG3hjrDwShY4yQ9ANdggm7GwCn8qOIvw5laKmN0s0YH2omvtTHbBxsgIs2yXQVyNO1Hfni+PmsZddmraKsufZ/2n/wAMywv5gK7igFSajQumCtv7Phj6AROjB31TgD6r0jayhF7imKseSPahSD0jqKDMo0Y1I70VbushIkU/cM35HBHLrPl825UO9yEgqp9at6kI7bqQfzo40ZZa610wZd1oEFrYE8gA1pJ7lTe/eweGww9I6imZy7RTnQN6fb0GtyCe1Hf9PYitkpH6nlpNUXlSBvQTZS6BU6uCCDpauBR/hAwnZmNS7q3m6Yh5cgAIUuCGkDG7NAEadI/gHziIj8RdIeFxE9eSg899LalcHaMKe4bTQ+Xb2xnhvOZjWkh01IxS2KgEuSwQg7FWYcNW+ncUCGfJdIXN5CGGmVBZ9d61B9VpZ3CkUYv4loqQyjUqdVifKlvKYfvFCQUSdQItpQeCCpAGnYauxQ4QCMnhtJpHmRNIjLLLCQS4mLGixNa4wxBB22FMLNsxDMIQIBoJAGpCAiSNXKEf+HJ3Hbev8pF9AzYXyonctNEfKSQbnWQA6sP4411JF3Ycjb049y3hbNy5icuIUVCGJ1FImL7hUZ7vbf0kr2sYhGPpXRzErvEpdyPSj+hl9g/tv377cHYNHhrKNBG3nMJpHbU7FVTftso7DbUdz9gAAvS+seRUOaBhkUAAtwR2IbcFfgmvY4PqnnxkxShQf/tFpwPet+fvxiokXMznRyKAA3+Pe/jCH1PrMmdlWKF3iUk+oBWteOG2pvnjbnEHW553kEMOaJohrWPy2YAa/SdwbA5X9Dg34YyJCCSYL5rAWVGnb5HF/wA/cnEnatF9g2XiyiKZXSMChvsPbgCv0oYkzGcgcpIdOhQZDICCvFDf8yfyxp1b9lkjC5sqLNKxIBJq6F8kgcUbrCn4x0ZTIosFqWksigVqidD2KOxHpqibOFxi1b/RK7rorZrx100ux/ZGe2J1aV9W/O5vfnGYQT1ePvloL700o/kJaH2GPcHJnTkDfDDSsF8tXdwJKA2srpk2J2J+rbnf5x1PwR+JUuZBindPO+pV0abXuNzu6kGwQOb35CVks/FHN50ZPlJmI6VdgVlg0n9CBd/ON+sSh2aU6Y5AbWQbFGXZd/bYX9ycYUFG2j0PwtxtdHZMkP2gsHOrbv8Ay44rnbAno3h7NrnTJmMw+miQpf0kDkKAdO35UPe7wi9G/FrRQmjkTML6WCAFXN1sCe/tR+MO/Xknz+T8v97G8yhkRgEdT/nXYhexJqwdsaTXayeWUHV2T+Jp0cLmoCsrxKwTS4CSXsVZtwQGAIH+IcjexMTyT5E5x18wqTpSImmIJUklhugII43r2596Hl5IohHmYxG8fpQLQSgBuoHBO+5snscX/DHjOKPMtkTWqi6AbbsSzr7XvrA9i3sMOOzLXoIeFOtPPCDmIViBNLS0valsEgH9O3B2xVzsi+f+zKwEjWTfZAa39hdX7sVA3wxzdVJFadIOw7n/AH/vtjn/AIuyI8yKWg8aODLExoOgYMV1e1gGjYJAwUlofyRZbLdLSdunuk07vJqkk1aQX35CMDpUk0NwCe53xa8cV00LODqjI0xqzW/mn6QD/hVdT6ubUDveHDpoykhGYMJjmffS4Ia/t9J9wf6YAfiR0sZ3LvFwRuh9mG9/nx9jhpVh2Zz2cVzq+YsckSsr6WRhrvZB77E+hqrmged8Mvh3MzJCkjr+6y4kkuOn4C+QAQePNksKSPpbijhZzEXlyFVf+HnfnSQaAJon54vkYfPC/wCHWe/4ewSoXmlVgJXMZ0Kp08AspZnJrY+ge+MmgFkoViycz69TSrLFEwsN5aETS6gQN7GiiP4mo1ijks/JHHDKlTWpiCkH3YE82Dp0j+IbcHDJ4g6dmMrnYUlWo1Xy4XYbv6SGZZUOoMzszFSbGr88BYepR5jMZaKSFwTNGqOGDfU6gggAKb23JJwgMWfhTM5oawNAzc8T7UDHGwJLMNxpVdr9h2wrI00xzU0bykOWbUtg2ZVY0EJI21flifxB1EPETE7vrzEz+oaTVDVupIK01ciwTtziXJ9BWXKFoRGZdAUCKQaz6lO4JNHbuQcRArxh5scwMR+uHLsRQOq4I96I3JN/mTg/1fps0maIVUrTCGZo4yLMMYqyvbmud/kUV690+XShilmRkyyDSuoi0DINgdNkp7YkkhIzUzO0vpZWVRGCNoI7NlDZLDswxEQZfOwxwxyWqJ5kwYiKkZlYU1gHR6HXk8A77YkzOZM0qzK1RvCJNYVbGlGVjdc6o2NXgV0TJTtkJYw0qBGEwIQg1qKuoGxNqQ1AfwYpdLkZpHhYsVSN0jR7ViJXtydXNAuQTvviILDORtAXik9cIadgrbsklg6tPBWQq1GqBY1QxAmZTMZcToJHbLuYw0hAtN3DUCbKsfKu6qRb9sUPBuTkhZyBGuooDHLILkSyJVKgk7oSLC9zglL5fTc4scsinLmIJpbUCyO2otpVWs72Pp3UDbTeEDf8PfE3lSnLubRiB/ytvv8AayOPc++Lf4lwxxyxuxdWcNYQKFJUqdWogjUw0WaY0ikA3gD1HKjLTSTMwDJaDykESszghWV2Zmb0+sGiK0+9Ep0wN1TLLEWCvB/4eqpNYqiJFpbIG6nvbCuBgLQs9N67nCqpB9Ja1u28sAg/V9XxZvaztyOgQ5JczTad47caI9VNqNyJpO6lvVJFe5phuCMK/QmeTNiFd41axagDTxqVV9G4B2P+IY7B1zo8rQx/slLo4C+mlqqUjjb2+NjVY0lZPAi+F+jtHmA0qC03skPq1G9moAryRQG9XxWHjqngyDNQJEvpjXdQOVO+4PZtzYIIN+9ES5cNJBeYrzY7DECjt3r5FNXHt8C+ieJ4p7MTkFW0sGBVlN1uDuP998CyhNfFXhhP2GGDWdcbKqOfqr+Pntp7fC4kJ8iBkhi819Gny9iu+3rsgVvZB5F/fEnX+pRwESTvKEI06SNV786diu5G5N8UBi5livlq8R1RtupHz7/N841LdvsI0sLoo+F/CcGUXU1lwSwFlkjvlYrF6Qbq7O+Isn1aOZmaI7aj6Tsw+68jFvxZ0yNss3nTmFBRYhdV1wCOTuR+dYVOmdAaZgXcTRitM62r8bK2oWdq2a67NW2C7x6Gkv6lL8SMyZkWEbKCWZgAdxsBuDXfcEGx8YC9Az4psvOSYpQBqJvSw+lrPt/T7Y6/mUkTLVlVGpRspF/fbuf645zP4flzUUrywrDPHREiLpWUk1pKAbP7EAXwR3xcZbSwHJXT2KuY8Ezh2AiYgE0RVHft8YzBBPGMqgKGcgbDcdvyxmMm7EKCdooZYifqdbqjutkfbG/UM8ZVrU/N0b3/ANeMQZbqGoyE0C5uvjFdptOzG6477dsed25H2ouMfClacWq16brN7z/g6n+Gfh+byRm0jR5AHRJWUkxqKCld92HqFgEhaHsMPXgzwzmo5mnnm1BwOCdJ5rTZsje9Rrt98cn/AAz/ABSkyDeTLTZd2vcEmMnuK3KnuPzG9g9ePWnYakZfLf1Uh9LXvamzzztsceiLcXZ8acU3jRnjOOSSN/2cqJQtKWFgnkj+wJ2v4widF/DnMZloszMjZZlcOWsiSQckhd2Q2BvXBNLsBh0m8TwwvH5gZ3dgscSLqdmJA+mxsLs/bEfXfCOezPUUlMuiCIqUCEg0KJHt6iNye3Y4Jy4xbMrZP1fOnLwLNmXjCmgzx6mQN7bjUPgEfHPPOPE3jEZ1kymUsmZ1QuQVHqYAAXvzyTW3GOydf6JHJl3ilF+Yulq/i+/vXIPINY47l/BkeQnOYd2KwMHRbAJKmwSw5Gw2ofO3KR0zxT1R+n5NQimealQMU1FmFWxA7UCfuV+cWemiXMZJXkGlyt6TuLA/hJNjfbkjE/hbxAuaycU2YWMs9tSrqUbnSNydwKv5vF7O9TDClFDGlVGadnDvw6yEDdUiMkgamdtDoVfWASvpGpTTb7MeOMdE8V5SSfqcCQSan8mQhbFQ/wAJk/5tyAPejvVYRM3kBlusvmDYjhU5tq242C/9UpC/9WOm9Y6TFnTFIwtl+h12Yqw4sdjsfjGezW0VPxTyhXpRshpImidWPurAE/oT+uONeGpmHUoGGy6vMNUAQis90CavRdA0Md6614XkzMEkRYHWhWnY+224BI++/wCeOcZD8PTlDM0kbrL5E+kBllG8TraEBLPq70d62wt2FUJ+WyMuZy8SQxGaT1MViUk0wQE7VRtSCSffBaX8NmihaTMxTRbXfpIG3F9vb++OoeHukPkukBcpGRM0WvWQPU7C7NEkVdAEbUPnEfgHN5wxyjqBLKxIGumB9xYFUfbAssHgSZp4tCtIJSxEyKUd0I05ic76GF/WtXfGKnibMOudl0yMGVUVSWe7aSMGiPptVI9Nd/vg313LJlo9EaSMiz5gLQLUp8thuSSVo0D8HCrL1Rs1MkxU679ZUHQTeofSG2viztd4SCfRun5lp11yyyxNqSRAZWASRShNbgkarF+w3vC9mun/ALLGEzCN5gkkHrjvZVVQfV/Deojajsewx2vxN52UyNZBQXFC1ok+535J/wC2No8n/wAQyCLnFVZGQUWoMjgUT8eoE17EA4nSaXslk+f+ieWuajYWArhixIA57AAckgV8/fHQpek/8SOWi16ZFe2IADeUWHmaT7qxDD4dvbChkegyGUkxSKAKPpZQbNGuNiLH54ePAWTZc40zLtGgRK9Rtt24JI22398PRDN4uaDIZdAuSinRdKsJF1kLWlSSwYmqC32tfcYWPEfgiHyU6lk0aA6QXis0oJ+pO60TwNt7AFbt/wCIeYMuWjjjiczmVDAw0hQw9Xqs/TpDAgj+mNvGWec5No9CBpFoopPAosAaH24784zWbEXvCGWSYtmAAJT6ZABtf+JR2DWCR2PGxAD3Bm2j25/yj1H9BuMIH4Y5ZnkZ6CQjahq3Yj3JPA57bjDd4z6HmJIAuVfymVg1LahgLsWu45u/cb83ilLirYoDeMfEzLKqRgxymtRHJF2oYC/k/Y/OLPhboaJqzGkCaamkIJYAgAUhIsJtsO3HFV5nukytkVlzIBzGX9YbuyqbKsaF7X+Y+TdjpecUjzYz+6P11/Cfeu3+YfnjRlO8jFPlocwmiZVPwwBH89sQPk4ctEETSig2oBqt9/74r5rqMK2BIpYb0CKq6snsAeT2vAVkZpGE43H8PYDtVcg9jjPFXyo0VvD3VpeoS5nLTAPAjNpzAj0Brqo9LWG2N6hdgDiwcMfT/DseTikCknWdTE9z2qyf64zpvT1WJQtJGopVAoAD+mA2fz4V30yRzLH9SRkCVPe0J9X3BBH+Hvh5KP8AUKvIW/btAuxQ3N8f9vvjmCfiLm0zMoszQ+owtMACpY7FdH1KBdXwD273PEHjEOCkXHFkbf8Af+n32pRAHYV9tsIlUqfjHuJ9OMwEImey+h2HszD9DWK4GCHUmUki79bkEbgg13+4OKc43Fewv78f9/zwEYuG/wAG+PGygMUoaSE7gA+pD/lvaj3XbfcVvalKo1GuBjAuArof+ofiHE2agnywliliJAkYLpogimT1al3N0QaLV2x2PwV49OcyqTOFWvTK4DUHAFiux3BG9bj7Y+XgmPprwH0OHM9Dy8QNLJHblTR16iXv512PyworwFOleJ8nnZHWNnZ02OoFffj9D27YS/xTykkWjyRqLhqvvVWB7mt9PcXzRw69E8DrlRqWQl+7P6i1XWo0pIAJr2vA3xfl1zUTRSChXpdTdMDYZTyCDx/3wRlyVtUTXo5d+F/WtOY8jy21SgKpjBvUpJ9Sjaq5NbVZ7nHY/wDgUoG5Un2HP86B/XC1+EXSiGzMk3ltmUKxMyjfTWoFj3Lek2BwADZBwNm8J9RbqpnkkKRq5bVqYDT7WaUKB8/lhUZN/H9hKSWwP4/6LmollLIWbMSKo0BjphiFqDYsFpG1Ht6OarDN+DHVpJo2imq4kHl7+opZXcewI0g//MmvxL6Ws2QOrVcZEylfqpAdVHsShIv5GOSeEPG0sefjeRyEdtDcWqtsAGILaVOk1e9YhQ/9T8I9Rk6qJhIREGBUgsAF9vavff8ALDZ40JXLMVoyVS2LvUyg9xt7+3PbE/8AxmRe6t/zCj+q/wCmEnx1npDNlpWjLqvmj0EGmZQF2IG1A/zwqkqSozT7djf4U6qy5WNXpiookbdzxfasFJ+tbHSK+ThF6Xn9A32B332I+4NY96j4kpSY1aQ1tpBI/MjEaNc94Xm6gsgUCMJOxR3umBXSzAAGyCNu1/YjASf8Ks3l2V1dJY9alhESpAsWdJ5AHsT9sdE8UZJ5sg0eVkVZCg0m6/Ikbi/fAj8LOh5vLwuM0eTarr1gD3viz8HA5xTrsKYy5eaID1RofkKMVfEPV44crNKoVQkbGyAK7A/qRhSzXj/LJm54Gk0NHIyeoGjR7EWOdqNYXPF/4iJLG0GXqRXVlkZgQpBUil4N3RvgEDnCIl5HNJJIscBDSOwUarAJJAG3J/ljt8OQynRsozuC38Ujcs7EgbAmgLIAHYc++OZ/hF4eVsycw/EI9N19bWP5Cz9yMdo6pBls3CY5ipB5Fgn9N7GHeNGcrKKHR+vw52EyZewV5VhRF7/bf4xy3q/iwy57zAbiA8tfle5/82/6Y6j03I5TpmXdk1BB6mYq1fG5H98c8yXgpcxnAEY+U9yigdl1EMhatmDgpsDwDW+Cqxdim2sj/wBCgWOFQoFEXt3vcn87wUzGebymAYKdJ0ud9JrY77Gj2POAXXOtZfpyRpJsD6VWNbND/M5JxF4idP2E5mAGVWX+I2VB2vnajzW4/ovGyTAOX8bzZ7LnKny/NVzHLKhtZAp+pABtq79varoNvRelLHGIySqEUQuxN8knnf4rC10TKxifLmIbSQAVyQRvbffgn4GHedY4l1SSBB7kgDElZWAM54HiWWPSWSifKlDerfdo2JUhgdyARuLHvdjxP+z5c5YzsI2DeXEdwDY4PahQ52GJ+tZ5I4SWcGNhY0sN/Yj2N1R98I3W2n6kP2bzVKGtcukNpqjQDEGz2YDGVFK67H7nRYs0gBjYaiw2Ud77E8AfJwDy34dmPMLN5gFMHNWWJHAsjfjcir5IxL0/KLDEkSXSgCybJr3Pc4C+IPHrQAxwPqfgnlU/1PxwP5Y2pNGXHlsVfxCyCw56RYwArAPQ4BYWR+u/54X0bEmezLSMXdizMbLE2SfnECnGTTJLxmM1j4x5iITIMpegH5/1/scR5nT5goggAE19hf8AMfzxFmM0XFmhvwBXviOBefscBGR4lXGiDbEgGMgbLhz/AA9/EOXpz6NROXc+tOdJ/wASg9/cdx8gYTMYTiFYPpd/EDzKreZrRgCpWgpB4O3P54hzWeAQkkAAEkk0AO9/GOF9C8a5nKp5cbK0d3ocagD3rcEX8Gsa9Z8X5nMjTI9J/gQaVP37n8ycKYuhs8O/iQ0XUmbzHGWkbTV0FHCvRut9yPYna8dF/EHrE75CWKNNerTqrZylgsB2O322vHzuMdg/CTxQ+anjykyhvLQsJL3KpQAYVvyN74G+ItoeOjdQTORWQ0KD0BZFoUAKAIJWqNc3zthA8S/gpLDG02WmE6qCxTTpeufTTENQ7bH2vjDL+L8WdqGPJpJ5dEERbAHaroilA78DDH4E6ZJ+xRnMWJa3ZSVJ47ir3798MXGSdPRlvIg+FPGDSxKspGsHTqJ+qgK+533/AO+Og5DoYeMS5k6UrUFutvdj9scl8UZaLKdQdWgHluQyOrMponexumzA8KMdg8VdJmzeTkhTSNajSyN9iNjWx4q+DgdpYHeyCPo+SzaMMtItjYtG+qj8gk3/AL3xxfxTkny0ksUgGtAeODtYI+CKP546X+Gng2bp5dp9bF+yqSBX8/8Afxha/FrIyS5zzIULDylU8KbBbamIPFY3ozs6Z03Po0SkqrrpU8DcGq+43vG2c6nCFJ8tQALJIG1Y4j0TxLnspHDHMjpCrqA5BGpf/u7ogj277VifxF4zzWZiMcOWmRHFM2lmJHcChQB784yaKPhiLOdQzuiKaQAsZGt20omqzYvjcKAPcDHTsz+GGWCaZs7mNTbDXKApPYaCNx8X+eBH4G5HyVzMk/7pnKKof0mlsnY0ath+mNPxN8LTZnORzQSKyhQpBJIFEmxpB333BrgbnsZbSiibSywl0Twu3SpGikIkglIMUhHDC7RgSaJFEVsaPfbDF+3C9tvttiDryg9LMZbXIqJRo/UCO52Hcc45tlWzLzJl1lS32AErM3twtgAbbmucbdJ0CeLCP4i9fkmIhSzGhtyDepuw+y/1+2Gfw3mV6bkBLmNRHpZ9I1EaqUbX2XSCfjHkHgKGJA05e63ZpUjUH4ADH9Ti94o6dmDk3EHluJBoNDXSt6S25UEAG+Pntha7JPOQ113wxluoRoXAdaDIyk9+CCD8/wA8aTdMiymSaFCAojYKCbJJBrmydzgD0DINlcskTTuwjWiQdC1ue3YfJ4wldT8ZLNnItJAgRuf8V2C571vtfb7458VfIUPfhmNo411XI/LNsLJ537gcDb2xf8UeFXzkNFo75VaLL2IJs+rcDYisaZeShizluqNHxuPY/wBvbG02tA1aoo+HPCkkeVkgzTLJ5m2woAVQr7Hcdhjk65ySCQmNirAkWOD73exH3x0jxT+I2lWigA8zgvdhfttu39McukxiMeKo0wxP4zzEiFCyrexKij+t7flWAT4jJ3xs2NAegYhdKxKuNZF2xEQ3jMZeMxEK3UnWWWRgAgLHYD22+MZlcsWJVQz/AGHv8C8EPFsAVYSFAJDg0KvcEE1zzgr+H0n7uRf8wP6j/tjwT+o/j8H8kVr/AHR6/H9Py8v8bf8A1WKs0RWgwIIsURR5PONRgn4rr9pYDt/3P98CQcd/HLlBS9nn8keMmjbHhx7qxre+Opg9C42Axl42AxEegYP+C/EjZDOR5gDUFJDLxqUimH3rcfIGASLiQYRR9aZHxFlcxCkqyIUcBhq2/ke44++Ic/4gUgrGbvluP0x89eDfGZyZMcgLwtvQ5U+63tv3H2/Nun/EzKotp5kh7KFK/qW2H5XhJr0VfxbzukwVRY67B7r6efz4/PDp+Gfjrzcigcami/dtvvt9P39NfoccO6/12TNzGWT7Ko4UdgP9e5xnROvzZR9cLVezKRasPkf3FHECPpWfxZYpV0/JN4XOj5EZ7qbOzt5WUjAZAxp5HJKhvcKo1Ee7L2sY5Nn/AMTcy60iRxseWFsfyBND87w9f/R56rf7XC5t2ZZbJstdq2/30n88BBvxr+IHTxOmUzMbyBJFYkAaUI4u+RRN0OME/H3RE/YmzECxxtENRPloQUHN7dvqv4Pvir4j/B2DN5w5hmI1UWWzR/Ic/qMHPHwCdLzKDlomQe/qGk/nRwuLUrTtfozGVrKoUvw869qgJLIXVzuoABBArYfp+WHiLxKP4kN/5Tt/PHzR4Xzs+XnqJqc8qfpIG9kd/b332rHQc942lj0qI08xgCdya+wrknYb++I0MP4heKhJUOkFV9bBjSg16dRO3G9fIxJ+GWXtjM6ou5RNIr3BNnkHYfrjmPUOpNJIXJtyd25r4QHYD/NyfgbYfvw96kDlfL1W0bG75piSD/OvywkMH4s+Eps7llGXPrRg2kmgw3sE9uQQTtY35vFz8Nehz5fJ+XmOST6b1BRxV8fptglk/EoAqQEn/EP7jCz4/wDxUjyyGGAnz3XdiNogf4iNyT7CjXJBFA4qXK7x6GrFfN9dme0YsFsj6Ql0SBf+6PPfC51fo2xkjHyyj+o/0wY6TnROmh6Dgbe3/wAuO57chgTpmMz5O73XFAWbx1TTMO7I/DPjqSILFLTx2ACTTKLrnuAOx9ucHvGHX5I38hBpBAJcHcg9h7bgj8sJXXOl6G1KPQ/t2P8A35/XDL15/OyuUzHcpof/AJgP/Ur/AK4zo0mAm5xE+JCdsRyDERVlxqsmNpMQXRxETXj0nEZbGBsRGVjMZq+MZiIpeOIv3MLf5mH+/wBMQeBZt5QO4X++PcZj40c/Ryv2/wBn1NfVRr0v0VvFkGnMfdRgNpxmMx7PpXfhj+Dx/VKvNJL2e1WMAx7jMek85sExvpxmMxojdRiRRjMZiEzTjw4zGYiMrGVjMZhI1bB3wP4j/Ys2spJCEFXI5ANbj7EA/rjMZiA7zl/GrsoKGORSNnG9/oawC8SeJVlDwktJJXqCC9I5o9gdrq7xmMxLRqSo550J4/PbUQrbABtu9n9SAOcS5rMApJIOXkKr32X0j+jH8xjMZgWzPQGrFzIZ54nDxsVYdx/Q+4+MZjMaAL53x1mtH7vyg3vpJP5Wav8ALCP5jyMSdTOTZO5N9yfnHuMwMbC3QM+0LFWFEC1uxRFWu2/B2+GP+EU+KWkhSVgoYgE6eOAf6f0x5jMZ0hK2Zg1oUO97X7G9v0/tjboAMmQzMB+qFtaj/wDNX6q4/wCrHmMxtOzKAhrfEd48xmISvOuK74zGYCNQcYDjMZiE3vHmMxmIj//Z"/>
          <p:cNvSpPr>
            <a:spLocks noChangeAspect="1" noChangeArrowheads="1"/>
          </p:cNvSpPr>
          <p:nvPr/>
        </p:nvSpPr>
        <p:spPr bwMode="auto">
          <a:xfrm>
            <a:off x="1524000" y="-639763"/>
            <a:ext cx="2000250"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pic>
        <p:nvPicPr>
          <p:cNvPr id="43"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4700" y="2611438"/>
            <a:ext cx="408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 name="Diyagram 45"/>
          <p:cNvGraphicFramePr/>
          <p:nvPr/>
        </p:nvGraphicFramePr>
        <p:xfrm>
          <a:off x="2111953" y="3712487"/>
          <a:ext cx="5942321" cy="14326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22950" y="3730625"/>
            <a:ext cx="4140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8" name="Diyagram 47"/>
          <p:cNvGraphicFramePr/>
          <p:nvPr/>
        </p:nvGraphicFramePr>
        <p:xfrm>
          <a:off x="2078191" y="1494469"/>
          <a:ext cx="5942321" cy="143269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49" name="Picture 13"/>
          <p:cNvPicPr>
            <a:picLocks noChangeAspect="1" noChangeArrowheads="1"/>
          </p:cNvPicPr>
          <p:nvPr/>
        </p:nvPicPr>
        <p:blipFill>
          <a:blip r:embed="rId20" cstate="print">
            <a:extLst>
              <a:ext uri="{28A0092B-C50C-407E-A947-70E740481C1C}">
                <a14:useLocalDpi xmlns:a14="http://schemas.microsoft.com/office/drawing/2010/main" val="0"/>
              </a:ext>
            </a:extLst>
          </a:blip>
          <a:srcRect r="39832" b="38680"/>
          <a:stretch>
            <a:fillRect/>
          </a:stretch>
        </p:blipFill>
        <p:spPr bwMode="auto">
          <a:xfrm>
            <a:off x="5886450" y="1392239"/>
            <a:ext cx="40449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Rectangle 12"/>
          <p:cNvSpPr>
            <a:spLocks noChangeArrowheads="1"/>
          </p:cNvSpPr>
          <p:nvPr/>
        </p:nvSpPr>
        <p:spPr bwMode="gray">
          <a:xfrm>
            <a:off x="1824038" y="37941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2540" name="AutoShape 11" descr="data:image/jpeg;base64,/9j/4AAQSkZJRgABAQAAAQABAAD/2wCEAAkGBhQSERUUEhQVFRUWGRwaGBgXGB4YHBwgIBwcHxwhHh8dHSYhIB4kHR4dIC8iJCcpLS0sHx8xNTAqNSYsLCoBCQoKDgwOGg8PGiwkHyUsLC0sLCwpLCwsLCwsKSwpLCwsLCwsLCwsLCwsLCwsLCwsLCwsLCwpLCwsLCwsLCwsLP/AABEIALgBEgMBIgACEQEDEQH/xAAcAAACAgMBAQAAAAAAAAAAAAAFBgMEAAIHAQj/xABIEAACAgAFAgUCAwYEBAMECwABAgMRAAQSITEFQQYTIlFhMnEHgZEUI0KhscFSYtHwFXKC4TOS0iQ0Y/EIFkNTk6KjpMLD0//EABkBAQEBAQEBAAAAAAAAAAAAAAEAAgMEBf/EACgRAAICAgICAQQBBQAAAAAAAAABAhEhMRJBA1EiBGFxsROBkcHR8P/aAAwDAQACEQMRAD8A5TmuktrKcEck8fzO/wB6xvlciUOouKB3JG33oEnjE3kXQ79r7flx+mNHiYNWl2I+Nvg9/wC2M2apVaMOQCJrjWORidyxPpH/ACk0RXck/bE+d6LOYWnKoQtBzqBYA8egsWVf0PwBirKHcUzhPgGt+1gE4rS599PlW5uuBp1ferLfrjTa6Di6tlUHSQ9K3uvI+Pt/2x5TAFPL3aiPT6vy71WLMXSXD6WBGrhQCXPfZedvc7c84JxR5tFUanhRdgGcK36Mw23/AMoxWSbIvD+ffLSBxpsgpp23ujuSdKmwOTfxg9kumZvMSyShGiWvXpZQxoWoAo2fyrAyDqUkLhZXjCncBn1sNuSYvpu/Y/Y4Yl6hNmIy+Xy6OqkaikbgcjYFqLHnahxjH8cW3N7JNrQNjy7uHE2Vlam7JuB21aNCg/c/ltiZWUEqozMbg/SdRqwD6QokHuePzxc6n0xxKqtAcoj2xYMEQCvqby7JP5WL+awxeHOhmEakKTZeRyrmQsZRp18A6dI1qAVK36r4xpRrBuSSEDNZuVYwriOa6FsWDV8j0MPuQd698Fuj9BzIk0xpJFH9MmsaghA4caAdJI0kjV3snDr1vw9BPNDKqgyA0x30gAHT5m9su2nYEi62GCcimcqssjKeTpNLZWjY/iG/8Xte2LjbOdix1Dpgjy0kYzNuXQLGgWlD6S6G1sndiOLH3xO/huCPK2iyvQBVcw3lFSaDFq5YkA0wqwOOcMsC+VHpkMTPtuqgjb7jtZrFVOq+p49QJ0qxBAO1kXv8jC0mslyYteFIZo8xIF0jyxC2h9m9SValiAB6LPNk3gzH0eBCZpF1gszv6bslwVulLWvGkGt+MVxmFbNSEn98yJY4BVSwWgNtjqGLEPWNEjjjSqs11W5bt7jTe/virFFYSy0BXzWVzH5hDIH1MnC76ed/6jA/rGUXypbPmm1YsSSVLMNWgsdQBogew2xYz3UgCpeRfUPSSQLArj7WP1xRn6ak3qDlb37MPy3xznFuDiuzp4pqM1JhNumUqmErESqCyxDMNrJJsNdUQRvbXjbOFEnjDOqxjUAAqKCzBKo6R6tvffAjLyGMAIsj2Te2+xobdr5HxgtDnSQOCOQGANHb3+2On2OafYu57wOvmh4UtUt2IJDk2SdQuj8BQLre6xtN4QgliVz+0Qs49AI8zS+yhi9k6aQbMKAP2OD37cdTltQa9uxPyPjHroX0XKFAPqUqW255/wB8jEoq2ycmLPilB+zKmgzBnCILq2ALc3ZoKST/AK4qS9PkhEUK3E8i3ESC5AAssDuBQ+xsjm8Her5ZZ85Ah1iKJJW1gEeo6UQfcDUawUkmbLFF88ysygRhwAbo8FQOdtqwSXJ5FybyxQMY0pHTyD6dKLSqKNmvbb2Fk8741bSkmmrVgF0LTFRf16N/pNG2J222vBN/D8YjMivJFLIvqjkttbhTW4BOld2IUcX74pN0kKE1KDmGq2YMEVdRVGemtNXAFHc/BxlQdk5AbqmRlSN45ZGZCdWgNq1H+Fr4A4Pq4HAwqyZQggD6j2OxP/L2P+9sdIzFxK0MksZmiFB0iVrX6io1V9IJNXwDydio/wDEndm1NIokNKwUersAyr+gHNdsauslQF0SQuD6o35F+lv05/XBaLrs0gVpHP1UoHo2AtydNdqxq+QEZ30ljdKPUvtZY/TvQr1Ed6xHnYALCVYUIo4O+5I9wd+N98bw1ZhmnRl82YOfpDa225rjf343+WxJ4m682Zl20+Wuyp/fnk/0rFKPqIiy9AjzGJB+KPf/AH3wGUm9qxiUnWDt4oRlL5FyVxo4p+ONj/ocW+myRoNMqBgdye4OK0bkgeq/j2xvWOcpHHy/GTiuhnWaCtmQD71/LGYWhlyfb9R/rjMZuXs52xhMTQzgwi03NEhdQ31Czdkjt781gt1yJpAjwI2parTQu+PYVY77b98ClzJDMVQaqprIF0fcE7+xrBKHPoRTekqL+oMT8c1+eNOfHaZ7FwZ51XJJIglaFNYpTGpCgAMdRJA7Alrq6xvD0CDzdcMhVDYDBlASgSdVqSeCAdJG/fEnmMIJFgtQQxGvethYa7sfrV/li50rNs8URREcKFs7oVG1GgdPPtXwMbjxlo24yenYnZ+EBg7wvIC2nzXYslkbfSqE9tyBtxeNBlzqqIZXzOSwimkr7GSNgT8/p746nmP3wMU6hVJ2GiPdr5phTYj6D0Z480yesxMgtGYeluW9KgCmG2/0gEXvh1s4NVo5Z1PomYUL50kSFjaroMdke9RLvv8Az3rHVfw86f8AsmWIZz6jqCagdyBYrSNO+N87Ak2ZEc0RgSMswZVjYSqPSV2DFbOk0dyLHvUGQzgSTMQ5oqsispiohVaNgfevUCDYHx2xqjNliU5aZ3jzwdpIzrjYRvWjUtaALLEEqCR/LFjqItQqB0iOlvNunkaxqvb/ACiyd2s8dwfTemqszwxlk9Ybv6UpQwUm6YsAT+eLviHOtloJJELEotgEkgn5qtsSAO5iKIMJlhUSBQAwJoAdgvFYUeseIvKzMShkpmAf3FtpPBofUvPb7jGQeOYdK+ZI6uUVtIVmvUAdqB/ngNm/HqW3/s6SenULCksNQU3aHewNt+PjFZUN3Xc95cTSbWqlgCauu1/eh+eEJ/GMgmWbQtGPSUJ0/wAV8kWe3bvgtkfESZg2cnHWgMW9FgML40BqJ2vjFsxZPy9c2Vii7hGADb12Q7XQ53Pti2QtSdSlzGcEkKEMqsgCWxNHUL2HOGXM5JW1Sg6JnjHnKoDg6eLINXypIsb/ABirB4vyEauixGMcvQKk7d/3mo7cXxiLI+JOmpbqZl12psyG7598QFs+VPB5GYYFH0hfToKtVLRLG2v7X7YKRTw5dI4pWXUFVQavVsACOTX9MBuq+GMjJF5xeZY7G6vYBPGxQkWT39/tgj1eKNVhVyqEFSol3ND7kGzXc4iFnxflGmzkKoWCMunUA1A6m5oGu3vscMccsmVyyxwr58iirtIx+hYbdtt/tjzrOTV18iOcZQ8n0gWD2HqWr9xgPH4FzYRVjzyFQbsh+NttgeK4vviI3y3UM4zK2iQ6jThV1KpvcXvVe9/rhpzfUEi0LI4DsQAvufn/AHtihJ0SaKICHQ8lkkmTQD7fUNvmsDuseE5Zys4GiRd3TWrA7fwEE0bA24PIrjERa6d1hjmMwszKuiQRIt1ZH1c8m2XbDZls75cZdiAqKWsgHTtZO/G2OawdPziSGWSGWgxc2ptmY2xNA36SF+4Nd8EZPEjS5cpNGI9YCkEMDR5FEXwDiTGh76XMJlViQb9a+xJG1fNHGQJOi65wKLbAkNQBtQdgCAdr+L35wM6HITGt18V2Hb+WJs91pf2mHL+o2CxobALfP+/bERR8S9PUmaR8uDE0dLJrumIBDqS2mNVJA35OobA7icr4QV8sc2Jpd4/Wg02VANitJ1knYAV/PDd+yiMiNnQ5OlKrvYcMpRTZ4LCwOL222GBvQc6zSlZH1yC9UaIyRDUL0FwKJANgmiL+cNewEaToceVkZXcpX1RsVJG3NIGUGvZjp4s4F5hIDsjsyD6gylq/5Nlr5PHFjD34ydESGWMTrqrQq2wXktr9YBLWo3JC6duScJPUMygeMq0TySH1lkkUp8sQTdDb03wcDWTXQLzOXhIsmWQD+IKqMv8Azepr/MfY9sCZ8l6rAIU8b3+RNDcd9hhreFfqjlyQYA2Ar/8A9kdfl/bimmSLEsJISSPUodApA9gKAAH5979svANgtEoUMWsnlS7cEgc0rH8vQCReJ5um0CytHQFkeahI/nvjbJNHoBLISd/Vo/8A5LYxxo5VkI+W3tJ/+4//AM8Zir5kXvF/+l/6cZhNFTLTxAW51nsdHH61eLmQz66mbydZDDQACg09yaO5+LG9YEAxHSkbuWJPCqBzyb7AXvXGLWV6hL5mkatKNRQVZA+y96N179rF+pTTVSGqdoYYPEuh9JRRqBoEA1xV6rs99/jBrJ/tTSanWUQkL5Sw+nXv6tz6Rp7jbkfkt5jrDMvpXym/xKoQ/kQoNfmcPvgeXMvkhIoEkqCo/ONnUfrIbmt/7Y5y8Dh5E+mbh5Pi66JfEWShhkhUaVlNSJrjZiugjcspC1dfUasg+2Cub60oVYmleGWZdXmKlab7liCg4re+33xY6j04yRRnNBfNBHqj+fqVdVmiBR4se2K/VOo5eSNfOyxn0sFVfJ81i1GtI44vcmh78YVlZNSk5IA+IepHItDDNJNK5bUpTYsoY6dZ1b0NjQ3rgXiD8ST6oJhGjqyurxyKzrTBQTttGwUmnNVzYo2eyvTvOtpHDZbRGYtylqVIAtSGJWqKtfG4wtdW6gsUE2W81C0bHT5pZR5bElbYrTNp9NDY++C7MF3JxyCZ5LsEBQGf1eg1vvW9XfziPxAJ5lMUcFq/pZ2kSgp5IGqya+2FbrfUpY0yzjVGd3kVWpdN6q3O+xNfngdmOtThlUTldiuo77oxUk2DyAG2vnDZPJvnfBGdIi0wcAK1Mtnc8kNxVdv1wQyfg6V3WP8AZ3iPrVpXJYAEfw0eT2BrnteKMPiyfzKDekd9INgiwTttVgYuJ4rzJoRsurtY5rfeiKHz+eMNpGlbCGczpgIhiimZW0pJJoaqB78gb3/qcKPUsrPK5DEqqszKSpAKDuKXeh/fDz17xLLDomiIMU66huaDDZ12I4P9fjFGD8Qn9KlVCbbXsD+lbHDyWgp7EaKKNW1EFgw9Sk6e3Fi+/wDsYvdB6RJm9cUES1qtmYDTGDVes3X9T846v0zqMrR+bm1WFKsK1FmHuQUGkfJN/GF7O/iTEHKRxExg36QqqT71YJ+5wgF+k5dcomhXMkh+pqCgf8ijgfJ3+2Fvr/QpJpg7Zg+p/QpQHRte2+5252vB7o/VIc0PQVRwCxj4NXuQBzvzXfnnF2UKSt1e44Bo++/B+RjOTNlODoyZmOOPNaZJI/pfSBqH+EhgaDbXXB4IvCd4i8aGKRsqkRhjjtSoGg38VwO+rk8/d7nkVQWJCqvLE0B9zihnvD2U6tTFyJoxWqMi2HYMDyR24ONJks7OYJ1l2ZmjmnVr2TUaqgOVIAr7YLnxDncuo1SM51AbnWNye4P5b/2wbX8MYA1xZtlI/wAUe/6q2JofAMkZ/dzxG9u6/rfb7XiNYLnTvFJnXRHtMrUw23sbA9ue49jj2PxXOtK9MxcqQARW+1+v00BvfxxikvgudQywhI3YqxdTqQ17WR87D9N8FR0aSaNmkRo5Y/4jpIccUaJ3r237b4QBUH4lsPLEsIUuxGzA6QDVt6O5v9MMnSOorO5ZY1D0ASe9/b7e2EzOdDJQXDpIFD0kaQdz2HffeuT9sUm6i0GiyqhQzsqtqPst/elGx/jxCdI611OMR+VOVCyHSADZvkdj9+MVOn9TKlI8pEHAB8zU2mtOkEelTb0b4qhyML6QtIVZmLeXaiq9TNVnvwBoq+SMWemZRBKoOXOZK3eoqVUMykP6qti2o7G9IPPGIBkzMWWlmaRpG0sFXQr6KbcCiNhdjbuQOeMBPCHhkpJLPnAGZgFTV+8Cjk2aK6uPcc++D/iiRY4SkEAZ5SuvRsaU2GJUAjcEhuPSRinlcsgzKnLiVpgEtmV3SMFKWNyhXTYtiSG3a+4xp+gAWe6Pk2ykmYZn80tqVEIZk3+kehbXk7jahv7p7ww/WrTrR39Cmj2P1rV/yO2O0eJcyUjKLGjGYqg1A6ATerUdv4RYFg3xgTn/AADGF1wrIbHq0TMBx2VxJXvV45ySNPKo5c0UOky6327eWBbc7DWRxvX9sSSE1qHmD4qLbj+X/wAsTTOsbetnjarHmwLZVhYNq90R8cYgMUQNq+XphttKm3e7TTz/AK4zxM8WUv8AiX+aT/yx/wCmMxOeiKeMxBXa33x5ipmaZouTQFiskJS9Ks5qxVt6dGv2HBBs0Tifp/UctCdVtISdI0Isa3yaYgt7cqMBM1mlFL6hQG2lWAsA9+f7YL+HpMsUudGchiU0ogHAu96B27qf5Y6QXyR0ejpM3hN5cnHNlHh8zSH0lQ5N8hTITTAbb6bI30jgtk5TEI5UciNlqQOpUs2qlaj6ga2I3A7ViTKeH80kUK5UxxoRrfhqujQLA7VyQu57DvfzeQEuWCGi1EO3Asbbn3sXh8ik7d/jJJpYooZ/PibMwQAN61Mnms4VdrFBbt2U1a8AMCbvFjxFMY1TyqeVa3bSC47gMRWon1Cq3HySBXRGRE8tyZzCwYMEZY1ZRtpcj1GrF8dsOUeYR1DaAx97/wB7ffBF2smpRoWcjPM7s2YjMBIACFlewLOoFe51UQeCvzha8ZrBEyyvD5pPoNsePqHpUgH8yeMG/EMObkzSyK8fkxkenddiCGJJ22J2X+L71gF1fr0aiywlv+Nq0KCNtKnZt9rb/wAu2MSlxKMbErq6quUJ/ehpGBVWt1pTWoNxpo6Ksj0j3xFSvACQQTpJIokUNDD7HQp55Ye2D3gzPtLmMx5q6g5CF33j1LegG+WNUFFnc0NsDPEMUplkP7srGRelKpaUKxW+CoUbcUPfGjICzmWYlVjFk787i6oEk183t29sTtqXayrbh6bntRA22q/nFPpLtrZh/B6+LogitjtWojb27YdOj+Apc5+/zDDLwE2WVaaQ9/LX5r6tl7774JK0K2S+FMt+3ZabJDd0/fQk8A3TAnsDf9fbBZMrlOlKGkInzH8NCwD/APDU81/jb8q4xrnPFmXyaDLZKNRGCNdH6vcu/LueOaH5VgR426YEzHnIbjnUSRkm9jyv/Se3YEYFFLYuTeiHrfWJc1Erttbn03fvVnufnEPQfB8uab0gLGD65G4H29z8frWDvQPDbFEOaR0iJLjsSK2HuL/WuPfFrrXir0iHL0qLtYAofpsT8/1O+NUZ0bZvPwZCMw5VbkI9Tn6j9z2HwP5c459NnpxKFGYkBbfnYdu/GCc9KCzEXvuffFb9hhUCT16trLbj53re798Zbo0oWrHfIZOPP5QQSV50XqRj3Nd/cH/fGFzIvLlZr3VkNMp278H+x+2NOm9S8lxIjD07n7Dc4bOrwR56GPNwCyAPMqha3R2O9r/QEdhjRkh8QdEXNxnNQf8AiDeVAOf8wA7juPz+6rBM63Uji631Ht+eD/TOsNl5yyn03uP7/wC+Rgr1Pwms7rNlyqxPvJ7R9yR7g9h7+w4iAfQIcxOSDMwRBbyEAhQfuN29hi94q6vNFoEJjSLQHUuTvq+liV7nf+WI+r9UUqMvlxphXk93PuffGs3ryserfQWjNjsfUK+3cdjvwdkqBmV/EeXWVYxsoG7qXA+BTXv+uDeZ8YUpMsattdHSfba2Ud+Mcy65Gyk8m3OpiK1Ebfw7fOC+W6hqgJY7mizaa3J7HvQFe/GIBw6X4oy0zECAKwNj0AepgSa0tzpUkmuwxbyObysMhl0ASEsSxBsA16SeKUAAb7VtWFSDKHKquYWVPJ39QGpmLsA1C6DBQFBurR+xOL0eRLqnkuspf1bAhqJFExsS2kbE6dS0CL3xEO+QhieaWctZCELq00hrfS3A4A3qvVudRxd6dlM1l2d5ZY2y60KckyUqC3UjszbaW3re96xQhWHLwxxOyoH9PqYLqr6t7G54/O8FZ/NeZUeMeRpsqwsudqrf6V5O25rthL8gufpJnzOt5HCkDaKQUy+lhyoYA99JPNWMHepPmEKiGJZEbZiWo/02Fff8sCs8ujqEEKsVWQWAipQA1Eqyg6gpCk69NDYXg3nup+Sp07tdKAfqJ4H++Nz2xpUsvP8AcMvGjkvizpITMOJ4jrNEmKSl42pXVtqqhYrjC7mo4RG2kyal3Csg+xFh/bfjtjpfXvBj5h2lJlZ0oWh9LWNRpXY0ATsNS9+MK+e8JSQOoZkGsWNX7s0dtr9Ni6IDHHPkro39xLWMnscZhg/+rk/+A/1xmEBWzOT1ykBlvbamvgeykYcuheBswJYtYaNUNsxXWApAIsal35IAJI222wvZPq/lSRGPLo81oxL29kVQC7KpoUSQxBsgjHeeneI45jFMkXqYFCCQxVtjVgbkUw+bxZWUNWU5OlTZfLGBcwQXBEUmmvLOxAK2djvvfxzWJ/CmXMkLQOziSO1tmLm2GosrMPUAWNGu3GJOsdTPnrE8TMDWptWkC+0YpmdvsKHvjfq+X/ZikikgEgPY1MB27gDkgmu+F2/kEab4lnovQ/2NWDTPNfZ2Lb/nx7UB97wtweMY4ZpYZAY0jIon3YDSFQAuy1q9fHAFYY459f0An7f3xLmOnQTaJGRRLENKtp3HxexA9iNxZIonB+SqgT4rkSPKtLISyEaVCA3bCgKIsEnbjnmscxzfTUy+XWWQysTWvLlgacUG1vym5DFR6vVXoO+Op9czPmwNDFcK0VGnZlNbGxx77c++OW9AyBjimjzOyyatCHZmK2rsP8oHB/iZQBwSMyVv7CnQtjrTS5iFmNCOVSkagKgGoGkUdz3J3O1k84cX6Qc3MpS1Vl0PsTpDAslrXqYNqAUX/wCGLoWQI8N+BTLKfPYxBGO55dRzoH3r1/Tv3IrDo/jOBFeLJgsY7Xa7N2dmPZm2Lbkk7++EAavhDLZSWOeYguhvyTTpYQ/Xp21lvVoXUBWkXzgZ4s8V5iWRo2SSJQADYq74XbZRX8I9iDuCMef8UaN455Dc8yr+zxdkNj10dqMigpZujqJ2W/em9DlzEssEd6SQ1tekbgrq9iVJHubxFsA5DKF2Cqpd22VRuT+WOlQ5c5TKw/tXkS+X60X69AY2KN0T8g17XQOK2byWW6Y4lh1SZhEZTTGjf10pJ2UcdhW5JOFbPyz512IdSAGetXAUWSQRqJPF1yQO+ARszXjDLZkVKjbiuXX+hOKYy3TiPqlT/r/9SYSVidCVfZlNMOaP374lnjdgUUHVV8VYsA1eEhkzPhvp8vGdZSffy2/lqU41f8Oo3Wo84p+8R3/8rHCfl+keY37wSRjgMFLKT7Xx/PEJ6LLuVAJF8GjsaPNHkYMNjlIaZPwvzA+jMZdvuzqa+NSVfPOD3hjw3msuWjcI8Ul6gkqbXz3vf+uFHpULwhbkk1PwNTfyF/zw2+DM80wBYl9TtQJv0g17/F/nhWck7Spl/q3g4mVfKBWNvqZ+F233vf8A1vtjfL+IIYZRBGLiA0MWNh75v72cVfC/Ug8s2XzLh2V2S1OkbGuwH23/ALHALrHSJop5IxGwjRQ4kIG4NbexKlgp0kgH7jCZCHiPoAy7B47ML7ofb3U/I/mPscWOhRiRJ4O7x61/5k3FfcE4pf8AFMw2UMAZFLMg1SKSK3qhR9VgC/az2xc/YpsnNGRpZ61IbqNhW+5HAF3ttiISM7lopLjTUZNYTUu4JO1FT2vuNge/vb8JdJDjSzI7BgkaX6WYnUSCdiwAYiuRwSaBJ9amXKS5gPHpUXaABFl1G46K+pSPU4YbijyCQZOlZBMtCssR1Qi3OsfvEZl1U9bAiPQg7NrYit1xAUPGmdihZcs0JaFBsLIOok2Ufco13akMtk2vGJ+iJpXzMuzTgJemgJIvT6dSWTvt6gSt1uLrFHq+dSbTFNIWBoLNzIhAF6wa1x6rHZlHBI9JKdJ8PvlWWZpDUap5bRkFJLB1gEg9zuaBFkVtiIaPCSvmW8zOwRlowY1DnVYP1A3Y2ofUCbPI4w7S9GilkSS9JSiAVXt/hJGw+38sB+hSRyopjYAnkbA33sDa++2x9hjbrvVhEoEXmSAn1PGqyACyDsDubBHx98NpZKrRv1TOrEHzCxM7vSAqDYQXW9HSP4uNzXtiDoeXWdllt6CnSrAbG/Ubvfau3F++GFsqJYiknDD3IsHFHL9MjycJOskA2NbWd+FBPuePvgvIkOSz0qZh08lgjHaQMpFqKphsR9PPucInjnrMmYzCqysqRtS6l02bFtuPjb4++OnZPMto0CiQNyfc7nj5JxzDrUE8OaI88u7ksQgdAx32A4PtQvF2PQosgvgY9wU/4nJ7r/8Ahp/6cZgIRWm0CKUfUti/kG9z9jX5YcstG0sKyxykpqBki8wpqUC9JI9Wqz2rnne8CvDvTTPqjd5FujaUK9TrufvtXfHRMt+HWYyMcaZT1yP6ppiobSewQNaqKv1Hc+44GOcpfDx7tC0l8pDv0vrqPEjRxhfSBubYbcE82O+5xtNAJ2p9w2x7X8DGsavFEBMQxf42D9+K55sbXq9wMD5VmayqO1cFR/Ttjq8Og3kq9DXVn5oU80Jlq8xywVdW2kadma1vcAKBdD1aiXzwd8wvl2VI0tZ2rc6q9wdvkH4GA0cCzyrMyvBmovSwOxZaOnV/iQ81dA2OwODmV6iEOphRIojk88j/AC/PfAvuVAzpciZl2qKRa2VnOnXV3aAWEv8Aivnjvjnfi7RH1SRnFiMI1OaAbSNIobuoqwF0g+67469N1m7WBFHZpDRH5f4j/IfywmeJvC65gGtPm8iRxfydZ5K1e3bsOMFbDIETxVH+ztmZASqMqKNNBmr0rW3pUEkgbAKVB3GF7wwxkEjSoGuQ6QfSZZhbGNSB9J2ZqqvQAQXGJDFHm28iMtHDED9fCKG9Un/OxY2rHfUigmhgl4d6Sks3mTLJEmWby4cvRHG4LHbU7E6mrlj7UMAlKXw/mM1/7QiOVMuomQrHsyrqAs7hdIQUAAQBWHTM+JUy0LGGiitpFWWY+kOzHc0ikEse5QbXWBfibxGZZv2LLtTikFDbURuQeNrBBPppTxgD1TPyCUR5anCCPy1IrWzmRJWKtZt5bJB3qlxADTmmOaqQ2dZjP2bVHx2HqvG0sbx5M0P3k4Lt8RITpH/XKCa/+GvvgnN0OKbNFILDK4MspawVFq7qOwV0dq4rvwAWn0PmGP0graoy0VUKNIrf6VoG+94kiYpxSyaBImuMGONzIG2Y+WFKm73LahwcF891eQ5OE7KwHmsqCmIZ5EWyDwRECa+KOKHXIZY4osvo/eKCxVaPp1MQdtieNh74h8S5eRPPjOpRFDl0vSRZTQH3PPrZz+eEQf8A8co/+7xnc8yyDv8AEgrBPrXVfKlKaWRNMLIFb0BmhQtuyt3Ym/cljvhNz6AaAT2okf7+cGfFhrOMgBIEUFkHf/3eL8j27c4gGfw90qKYyPHG6uUYUXvy2CMVKVROorQI7AjbjG3hjrDwShY4yQ9ANdggm7GwCn8qOIvw5laKmN0s0YH2omvtTHbBxsgIs2yXQVyNO1Hfni+PmsZddmraKsufZ/2n/wAMywv5gK7igFSajQumCtv7Phj6AROjB31TgD6r0jayhF7imKseSPahSD0jqKDMo0Y1I70VbushIkU/cM35HBHLrPl825UO9yEgqp9at6kI7bqQfzo40ZZa610wZd1oEFrYE8gA1pJ7lTe/eweGww9I6imZy7RTnQN6fb0GtyCe1Hf9PYitkpH6nlpNUXlSBvQTZS6BU6uCCDpauBR/hAwnZmNS7q3m6Yh5cgAIUuCGkDG7NAEadI/gHziIj8RdIeFxE9eSg899LalcHaMKe4bTQ+Xb2xnhvOZjWkh01IxS2KgEuSwQg7FWYcNW+ncUCGfJdIXN5CGGmVBZ9d61B9VpZ3CkUYv4loqQyjUqdVifKlvKYfvFCQUSdQItpQeCCpAGnYauxQ4QCMnhtJpHmRNIjLLLCQS4mLGixNa4wxBB22FMLNsxDMIQIBoJAGpCAiSNXKEf+HJ3Hbev8pF9AzYXyonctNEfKSQbnWQA6sP4411JF3Ycjb049y3hbNy5icuIUVCGJ1FImL7hUZ7vbf0kr2sYhGPpXRzErvEpdyPSj+hl9g/tv377cHYNHhrKNBG3nMJpHbU7FVTftso7DbUdz9gAAvS+seRUOaBhkUAAtwR2IbcFfgmvY4PqnnxkxShQf/tFpwPet+fvxiokXMznRyKAA3+Pe/jCH1PrMmdlWKF3iUk+oBWteOG2pvnjbnEHW553kEMOaJohrWPy2YAa/SdwbA5X9Dg34YyJCCSYL5rAWVGnb5HF/wA/cnEnatF9g2XiyiKZXSMChvsPbgCv0oYkzGcgcpIdOhQZDICCvFDf8yfyxp1b9lkjC5sqLNKxIBJq6F8kgcUbrCn4x0ZTIosFqWksigVqidD2KOxHpqibOFxi1b/RK7rorZrx100ux/ZGe2J1aV9W/O5vfnGYQT1ePvloL700o/kJaH2GPcHJnTkDfDDSsF8tXdwJKA2srpk2J2J+rbnf5x1PwR+JUuZBindPO+pV0abXuNzu6kGwQOb35CVks/FHN50ZPlJmI6VdgVlg0n9CBd/ON+sSh2aU6Y5AbWQbFGXZd/bYX9ycYUFG2j0PwtxtdHZMkP2gsHOrbv8Ay44rnbAno3h7NrnTJmMw+miQpf0kDkKAdO35UPe7wi9G/FrRQmjkTML6WCAFXN1sCe/tR+MO/Xknz+T8v97G8yhkRgEdT/nXYhexJqwdsaTXayeWUHV2T+Jp0cLmoCsrxKwTS4CSXsVZtwQGAIH+IcjexMTyT5E5x18wqTpSImmIJUklhugII43r2596Hl5IohHmYxG8fpQLQSgBuoHBO+5snscX/DHjOKPMtkTWqi6AbbsSzr7XvrA9i3sMOOzLXoIeFOtPPCDmIViBNLS0valsEgH9O3B2xVzsi+f+zKwEjWTfZAa39hdX7sVA3wxzdVJFadIOw7n/AH/vtjn/AIuyI8yKWg8aODLExoOgYMV1e1gGjYJAwUlofyRZbLdLSdunuk07vJqkk1aQX35CMDpUk0NwCe53xa8cV00LODqjI0xqzW/mn6QD/hVdT6ubUDveHDpoykhGYMJjmffS4Ia/t9J9wf6YAfiR0sZ3LvFwRuh9mG9/nx9jhpVh2Zz2cVzq+YsckSsr6WRhrvZB77E+hqrmged8Mvh3MzJCkjr+6y4kkuOn4C+QAQePNksKSPpbijhZzEXlyFVf+HnfnSQaAJon54vkYfPC/wCHWe/4ewSoXmlVgJXMZ0Kp08AspZnJrY+ge+MmgFkoViycz69TSrLFEwsN5aETS6gQN7GiiP4mo1ijks/JHHDKlTWpiCkH3YE82Dp0j+IbcHDJ4g6dmMrnYUlWo1Xy4XYbv6SGZZUOoMzszFSbGr88BYepR5jMZaKSFwTNGqOGDfU6gggAKb23JJwgMWfhTM5oawNAzc8T7UDHGwJLMNxpVdr9h2wrI00xzU0bykOWbUtg2ZVY0EJI21flifxB1EPETE7vrzEz+oaTVDVupIK01ciwTtziXJ9BWXKFoRGZdAUCKQaz6lO4JNHbuQcRArxh5scwMR+uHLsRQOq4I96I3JN/mTg/1fps0maIVUrTCGZo4yLMMYqyvbmud/kUV690+XShilmRkyyDSuoi0DINgdNkp7YkkhIzUzO0vpZWVRGCNoI7NlDZLDswxEQZfOwxwxyWqJ5kwYiKkZlYU1gHR6HXk8A77YkzOZM0qzK1RvCJNYVbGlGVjdc6o2NXgV0TJTtkJYw0qBGEwIQg1qKuoGxNqQ1AfwYpdLkZpHhYsVSN0jR7ViJXtydXNAuQTvviILDORtAXik9cIadgrbsklg6tPBWQq1GqBY1QxAmZTMZcToJHbLuYw0hAtN3DUCbKsfKu6qRb9sUPBuTkhZyBGuooDHLILkSyJVKgk7oSLC9zglL5fTc4scsinLmIJpbUCyO2otpVWs72Pp3UDbTeEDf8PfE3lSnLubRiB/ytvv8AayOPc++Lf4lwxxyxuxdWcNYQKFJUqdWogjUw0WaY0ikA3gD1HKjLTSTMwDJaDykESszghWV2Zmb0+sGiK0+9Ep0wN1TLLEWCvB/4eqpNYqiJFpbIG6nvbCuBgLQs9N67nCqpB9Ja1u28sAg/V9XxZvaztyOgQ5JczTad47caI9VNqNyJpO6lvVJFe5phuCMK/QmeTNiFd41axagDTxqVV9G4B2P+IY7B1zo8rQx/slLo4C+mlqqUjjb2+NjVY0lZPAi+F+jtHmA0qC03skPq1G9moAryRQG9XxWHjqngyDNQJEvpjXdQOVO+4PZtzYIIN+9ES5cNJBeYrzY7DECjt3r5FNXHt8C+ieJ4p7MTkFW0sGBVlN1uDuP998CyhNfFXhhP2GGDWdcbKqOfqr+Pntp7fC4kJ8iBkhi819Gny9iu+3rsgVvZB5F/fEnX+pRwESTvKEI06SNV786diu5G5N8UBi5livlq8R1RtupHz7/N841LdvsI0sLoo+F/CcGUXU1lwSwFlkjvlYrF6Qbq7O+Isn1aOZmaI7aj6Tsw+68jFvxZ0yNss3nTmFBRYhdV1wCOTuR+dYVOmdAaZgXcTRitM62r8bK2oWdq2a67NW2C7x6Gkv6lL8SMyZkWEbKCWZgAdxsBuDXfcEGx8YC9Az4psvOSYpQBqJvSw+lrPt/T7Y6/mUkTLVlVGpRspF/fbuf645zP4flzUUrywrDPHREiLpWUk1pKAbP7EAXwR3xcZbSwHJXT2KuY8Ezh2AiYgE0RVHft8YzBBPGMqgKGcgbDcdvyxmMm7EKCdooZYifqdbqjutkfbG/UM8ZVrU/N0b3/ANeMQZbqGoyE0C5uvjFdptOzG6477dsed25H2ouMfClacWq16brN7z/g6n+Gfh+byRm0jR5AHRJWUkxqKCld92HqFgEhaHsMPXgzwzmo5mnnm1BwOCdJ5rTZsje9Rrt98cn/AAz/ABSkyDeTLTZd2vcEmMnuK3KnuPzG9g9ePWnYakZfLf1Uh9LXvamzzztsceiLcXZ8acU3jRnjOOSSN/2cqJQtKWFgnkj+wJ2v4widF/DnMZloszMjZZlcOWsiSQckhd2Q2BvXBNLsBh0m8TwwvH5gZ3dgscSLqdmJA+mxsLs/bEfXfCOezPUUlMuiCIqUCEg0KJHt6iNye3Y4Jy4xbMrZP1fOnLwLNmXjCmgzx6mQN7bjUPgEfHPPOPE3jEZ1kymUsmZ1QuQVHqYAAXvzyTW3GOydf6JHJl3ilF+Yulq/i+/vXIPINY47l/BkeQnOYd2KwMHRbAJKmwSw5Gw2ofO3KR0zxT1R+n5NQimealQMU1FmFWxA7UCfuV+cWemiXMZJXkGlyt6TuLA/hJNjfbkjE/hbxAuaycU2YWMs9tSrqUbnSNydwKv5vF7O9TDClFDGlVGadnDvw6yEDdUiMkgamdtDoVfWASvpGpTTb7MeOMdE8V5SSfqcCQSan8mQhbFQ/wAJk/5tyAPejvVYRM3kBlusvmDYjhU5tq242C/9UpC/9WOm9Y6TFnTFIwtl+h12Yqw4sdjsfjGezW0VPxTyhXpRshpImidWPurAE/oT+uONeGpmHUoGGy6vMNUAQis90CavRdA0Md6614XkzMEkRYHWhWnY+224BI++/wCeOcZD8PTlDM0kbrL5E+kBllG8TraEBLPq70d62wt2FUJ+WyMuZy8SQxGaT1MViUk0wQE7VRtSCSffBaX8NmihaTMxTRbXfpIG3F9vb++OoeHukPkukBcpGRM0WvWQPU7C7NEkVdAEbUPnEfgHN5wxyjqBLKxIGumB9xYFUfbAssHgSZp4tCtIJSxEyKUd0I05ic76GF/WtXfGKnibMOudl0yMGVUVSWe7aSMGiPptVI9Nd/vg313LJlo9EaSMiz5gLQLUp8thuSSVo0D8HCrL1Rs1MkxU679ZUHQTeofSG2viztd4SCfRun5lp11yyyxNqSRAZWASRShNbgkarF+w3vC9mun/ALLGEzCN5gkkHrjvZVVQfV/Deojajsewx2vxN52UyNZBQXFC1ok+535J/wC2No8n/wAQyCLnFVZGQUWoMjgUT8eoE17EA4nSaXslk+f+ieWuajYWArhixIA57AAckgV8/fHQpek/8SOWi16ZFe2IADeUWHmaT7qxDD4dvbChkegyGUkxSKAKPpZQbNGuNiLH54ePAWTZc40zLtGgRK9Rtt24JI22398PRDN4uaDIZdAuSinRdKsJF1kLWlSSwYmqC32tfcYWPEfgiHyU6lk0aA6QXis0oJ+pO60TwNt7AFbt/wCIeYMuWjjjiczmVDAw0hQw9Xqs/TpDAgj+mNvGWec5No9CBpFoopPAosAaH24784zWbEXvCGWSYtmAAJT6ZABtf+JR2DWCR2PGxAD3Bm2j25/yj1H9BuMIH4Y5ZnkZ6CQjahq3Yj3JPA57bjDd4z6HmJIAuVfymVg1LahgLsWu45u/cb83ilLirYoDeMfEzLKqRgxymtRHJF2oYC/k/Y/OLPhboaJqzGkCaamkIJYAgAUhIsJtsO3HFV5nukytkVlzIBzGX9YbuyqbKsaF7X+Y+TdjpecUjzYz+6P11/Cfeu3+YfnjRlO8jFPlocwmiZVPwwBH89sQPk4ctEETSig2oBqt9/74r5rqMK2BIpYb0CKq6snsAeT2vAVkZpGE43H8PYDtVcg9jjPFXyo0VvD3VpeoS5nLTAPAjNpzAj0Brqo9LWG2N6hdgDiwcMfT/DseTikCknWdTE9z2qyf64zpvT1WJQtJGopVAoAD+mA2fz4V30yRzLH9SRkCVPe0J9X3BBH+Hvh5KP8AUKvIW/btAuxQ3N8f9vvjmCfiLm0zMoszQ+owtMACpY7FdH1KBdXwD273PEHjEOCkXHFkbf8Af+n32pRAHYV9tsIlUqfjHuJ9OMwEImey+h2HszD9DWK4GCHUmUki79bkEbgg13+4OKc43Fewv78f9/zwEYuG/wAG+PGygMUoaSE7gA+pD/lvaj3XbfcVvalKo1GuBjAuArof+ofiHE2agnywliliJAkYLpogimT1al3N0QaLV2x2PwV49OcyqTOFWvTK4DUHAFiux3BG9bj7Y+XgmPprwH0OHM9Dy8QNLJHblTR16iXv512PyworwFOleJ8nnZHWNnZ02OoFffj9D27YS/xTykkWjyRqLhqvvVWB7mt9PcXzRw69E8DrlRqWQl+7P6i1XWo0pIAJr2vA3xfl1zUTRSChXpdTdMDYZTyCDx/3wRlyVtUTXo5d+F/WtOY8jy21SgKpjBvUpJ9Sjaq5NbVZ7nHY/wDgUoG5Un2HP86B/XC1+EXSiGzMk3ltmUKxMyjfTWoFj3Lek2BwADZBwNm8J9RbqpnkkKRq5bVqYDT7WaUKB8/lhUZN/H9hKSWwP4/6LmollLIWbMSKo0BjphiFqDYsFpG1Ht6OarDN+DHVpJo2imq4kHl7+opZXcewI0g//MmvxL6Ws2QOrVcZEylfqpAdVHsShIv5GOSeEPG0sefjeRyEdtDcWqtsAGILaVOk1e9YhQ/9T8I9Rk6qJhIREGBUgsAF9vavff8ALDZ40JXLMVoyVS2LvUyg9xt7+3PbE/8AxmRe6t/zCj+q/wCmEnx1npDNlpWjLqvmj0EGmZQF2IG1A/zwqkqSozT7djf4U6qy5WNXpiookbdzxfasFJ+tbHSK+ThF6Xn9A32B332I+4NY96j4kpSY1aQ1tpBI/MjEaNc94Xm6gsgUCMJOxR3umBXSzAAGyCNu1/YjASf8Ks3l2V1dJY9alhESpAsWdJ5AHsT9sdE8UZJ5sg0eVkVZCg0m6/Ikbi/fAj8LOh5vLwuM0eTarr1gD3viz8HA5xTrsKYy5eaID1RofkKMVfEPV44crNKoVQkbGyAK7A/qRhSzXj/LJm54Gk0NHIyeoGjR7EWOdqNYXPF/4iJLG0GXqRXVlkZgQpBUil4N3RvgEDnCIl5HNJJIscBDSOwUarAJJAG3J/ljt8OQynRsozuC38Ujcs7EgbAmgLIAHYc++OZ/hF4eVsycw/EI9N19bWP5Cz9yMdo6pBls3CY5ipB5Fgn9N7GHeNGcrKKHR+vw52EyZewV5VhRF7/bf4xy3q/iwy57zAbiA8tfle5/82/6Y6j03I5TpmXdk1BB6mYq1fG5H98c8yXgpcxnAEY+U9yigdl1EMhatmDgpsDwDW+Cqxdim2sj/wBCgWOFQoFEXt3vcn87wUzGebymAYKdJ0ud9JrY77Gj2POAXXOtZfpyRpJsD6VWNbND/M5JxF4idP2E5mAGVWX+I2VB2vnajzW4/ovGyTAOX8bzZ7LnKny/NVzHLKhtZAp+pABtq79varoNvRelLHGIySqEUQuxN8knnf4rC10TKxifLmIbSQAVyQRvbffgn4GHedY4l1SSBB7kgDElZWAM54HiWWPSWSifKlDerfdo2JUhgdyARuLHvdjxP+z5c5YzsI2DeXEdwDY4PahQ52GJ+tZ5I4SWcGNhY0sN/Yj2N1R98I3W2n6kP2bzVKGtcukNpqjQDEGz2YDGVFK67H7nRYs0gBjYaiw2Ud77E8AfJwDy34dmPMLN5gFMHNWWJHAsjfjcir5IxL0/KLDEkSXSgCybJr3Pc4C+IPHrQAxwPqfgnlU/1PxwP5Y2pNGXHlsVfxCyCw56RYwArAPQ4BYWR+u/54X0bEmezLSMXdizMbLE2SfnECnGTTJLxmM1j4x5iITIMpegH5/1/scR5nT5goggAE19hf8AMfzxFmM0XFmhvwBXviOBefscBGR4lXGiDbEgGMgbLhz/AA9/EOXpz6NROXc+tOdJ/wASg9/cdx8gYTMYTiFYPpd/EDzKreZrRgCpWgpB4O3P54hzWeAQkkAAEkk0AO9/GOF9C8a5nKp5cbK0d3ocagD3rcEX8Gsa9Z8X5nMjTI9J/gQaVP37n8ycKYuhs8O/iQ0XUmbzHGWkbTV0FHCvRut9yPYna8dF/EHrE75CWKNNerTqrZylgsB2O322vHzuMdg/CTxQ+anjykyhvLQsJL3KpQAYVvyN74G+ItoeOjdQTORWQ0KD0BZFoUAKAIJWqNc3zthA8S/gpLDG02WmE6qCxTTpeufTTENQ7bH2vjDL+L8WdqGPJpJ5dEERbAHaroilA78DDH4E6ZJ+xRnMWJa3ZSVJ47ir3798MXGSdPRlvIg+FPGDSxKspGsHTqJ+qgK+533/AO+Og5DoYeMS5k6UrUFutvdj9scl8UZaLKdQdWgHluQyOrMponexumzA8KMdg8VdJmzeTkhTSNajSyN9iNjWx4q+DgdpYHeyCPo+SzaMMtItjYtG+qj8gk3/AL3xxfxTkny0ksUgGtAeODtYI+CKP546X+Gng2bp5dp9bF+yqSBX8/8Afxha/FrIyS5zzIULDylU8KbBbamIPFY3ozs6Z03Po0SkqrrpU8DcGq+43vG2c6nCFJ8tQALJIG1Y4j0TxLnspHDHMjpCrqA5BGpf/u7ogj277VifxF4zzWZiMcOWmRHFM2lmJHcChQB784yaKPhiLOdQzuiKaQAsZGt20omqzYvjcKAPcDHTsz+GGWCaZs7mNTbDXKApPYaCNx8X+eBH4G5HyVzMk/7pnKKof0mlsnY0ath+mNPxN8LTZnORzQSKyhQpBJIFEmxpB333BrgbnsZbSiibSywl0Twu3SpGikIkglIMUhHDC7RgSaJFEVsaPfbDF+3C9tvttiDryg9LMZbXIqJRo/UCO52Hcc45tlWzLzJl1lS32AErM3twtgAbbmucbdJ0CeLCP4i9fkmIhSzGhtyDepuw+y/1+2Gfw3mV6bkBLmNRHpZ9I1EaqUbX2XSCfjHkHgKGJA05e63ZpUjUH4ADH9Ti94o6dmDk3EHluJBoNDXSt6S25UEAG+Pntha7JPOQ113wxluoRoXAdaDIyk9+CCD8/wA8aTdMiymSaFCAojYKCbJJBrmydzgD0DINlcskTTuwjWiQdC1ue3YfJ4wldT8ZLNnItJAgRuf8V2C571vtfb7458VfIUPfhmNo411XI/LNsLJ537gcDb2xf8UeFXzkNFo75VaLL2IJs+rcDYisaZeShizluqNHxuPY/wBvbG02tA1aoo+HPCkkeVkgzTLJ5m2woAVQr7Hcdhjk65ySCQmNirAkWOD73exH3x0jxT+I2lWigA8zgvdhfttu39McukxiMeKo0wxP4zzEiFCyrexKij+t7flWAT4jJ3xs2NAegYhdKxKuNZF2xEQ3jMZeMxEK3UnWWWRgAgLHYD22+MZlcsWJVQz/AGHv8C8EPFsAVYSFAJDg0KvcEE1zzgr+H0n7uRf8wP6j/tjwT+o/j8H8kVr/AHR6/H9Py8v8bf8A1WKs0RWgwIIsURR5PONRgn4rr9pYDt/3P98CQcd/HLlBS9nn8keMmjbHhx7qxre+Opg9C42Axl42AxEegYP+C/EjZDOR5gDUFJDLxqUimH3rcfIGASLiQYRR9aZHxFlcxCkqyIUcBhq2/ke44++Ic/4gUgrGbvluP0x89eDfGZyZMcgLwtvQ5U+63tv3H2/Nun/EzKotp5kh7KFK/qW2H5XhJr0VfxbzukwVRY67B7r6efz4/PDp+Gfjrzcigcami/dtvvt9P39NfoccO6/12TNzGWT7Ko4UdgP9e5xnROvzZR9cLVezKRasPkf3FHECPpWfxZYpV0/JN4XOj5EZ7qbOzt5WUjAZAxp5HJKhvcKo1Ee7L2sY5Nn/AMTcy60iRxseWFsfyBND87w9f/R56rf7XC5t2ZZbJstdq2/30n88BBvxr+IHTxOmUzMbyBJFYkAaUI4u+RRN0OME/H3RE/YmzECxxtENRPloQUHN7dvqv4Pvir4j/B2DN5w5hmI1UWWzR/Ic/qMHPHwCdLzKDlomQe/qGk/nRwuLUrTtfozGVrKoUvw869qgJLIXVzuoABBArYfp+WHiLxKP4kN/5Tt/PHzR4Xzs+XnqJqc8qfpIG9kd/b332rHQc942lj0qI08xgCdya+wrknYb++I0MP4heKhJUOkFV9bBjSg16dRO3G9fIxJ+GWXtjM6ou5RNIr3BNnkHYfrjmPUOpNJIXJtyd25r4QHYD/NyfgbYfvw96kDlfL1W0bG75piSD/OvywkMH4s+Eps7llGXPrRg2kmgw3sE9uQQTtY35vFz8Nehz5fJ+XmOST6b1BRxV8fptglk/EoAqQEn/EP7jCz4/wDxUjyyGGAnz3XdiNogf4iNyT7CjXJBFA4qXK7x6GrFfN9dme0YsFsj6Ql0SBf+6PPfC51fo2xkjHyyj+o/0wY6TnROmh6Dgbe3/wAuO57chgTpmMz5O73XFAWbx1TTMO7I/DPjqSILFLTx2ACTTKLrnuAOx9ucHvGHX5I38hBpBAJcHcg9h7bgj8sJXXOl6G1KPQ/t2P8A35/XDL15/OyuUzHcpof/AJgP/Ur/AK4zo0mAm5xE+JCdsRyDERVlxqsmNpMQXRxETXj0nEZbGBsRGVjMZq+MZiIpeOIv3MLf5mH+/wBMQeBZt5QO4X++PcZj40c/Ryv2/wBn1NfVRr0v0VvFkGnMfdRgNpxmMx7PpXfhj+Dx/VKvNJL2e1WMAx7jMek85sExvpxmMxojdRiRRjMZiEzTjw4zGYiMrGVjMZhI1bB3wP4j/Ys2spJCEFXI5ANbj7EA/rjMZiA7zl/GrsoKGORSNnG9/oawC8SeJVlDwktJJXqCC9I5o9gdrq7xmMxLRqSo550J4/PbUQrbABtu9n9SAOcS5rMApJIOXkKr32X0j+jH8xjMZgWzPQGrFzIZ54nDxsVYdx/Q+4+MZjMaAL53x1mtH7vyg3vpJP5Wav8ALCP5jyMSdTOTZO5N9yfnHuMwMbC3QM+0LFWFEC1uxRFWu2/B2+GP+EU+KWkhSVgoYgE6eOAf6f0x5jMZ0hK2Zg1oUO97X7G9v0/tjboAMmQzMB+qFtaj/wDNX6q4/wCrHmMxtOzKAhrfEd48xmISvOuK74zGYCNQcYDjMZiE3vHmMxmIj//Z"/>
          <p:cNvSpPr>
            <a:spLocks noChangeAspect="1" noChangeArrowheads="1"/>
          </p:cNvSpPr>
          <p:nvPr/>
        </p:nvSpPr>
        <p:spPr bwMode="auto">
          <a:xfrm>
            <a:off x="1524000" y="-671513"/>
            <a:ext cx="2000250"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Tree>
    <p:extLst>
      <p:ext uri="{BB962C8B-B14F-4D97-AF65-F5344CB8AC3E}">
        <p14:creationId xmlns:p14="http://schemas.microsoft.com/office/powerpoint/2010/main" val="17976931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2"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heel(2)">
                                      <p:cBhvr>
                                        <p:cTn id="7" dur="2000"/>
                                        <p:tgtEl>
                                          <p:spTgt spid="49"/>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nodeType="afterGroup">
                            <p:stCondLst>
                              <p:cond delay="2500"/>
                            </p:stCondLst>
                            <p:childTnLst>
                              <p:par>
                                <p:cTn id="13" presetID="21" presetClass="entr" presetSubtype="2"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heel(2)">
                                      <p:cBhvr>
                                        <p:cTn id="15" dur="2000"/>
                                        <p:tgtEl>
                                          <p:spTgt spid="43"/>
                                        </p:tgtEl>
                                      </p:cBhvr>
                                    </p:animEffect>
                                  </p:childTnLst>
                                </p:cTn>
                              </p:par>
                            </p:childTnLst>
                          </p:cTn>
                        </p:par>
                        <p:par>
                          <p:cTn id="16" fill="hold" nodeType="afterGroup">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nodeType="afterGroup">
                            <p:stCondLst>
                              <p:cond delay="5000"/>
                            </p:stCondLst>
                            <p:childTnLst>
                              <p:par>
                                <p:cTn id="21" presetID="21" presetClass="entr" presetSubtype="2"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heel(2)">
                                      <p:cBhvr>
                                        <p:cTn id="23" dur="2000"/>
                                        <p:tgtEl>
                                          <p:spTgt spid="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AsOne/>
      </p:bldGraphic>
      <p:bldGraphic spid="46" grpId="0">
        <p:bldAsOne/>
      </p:bldGraphic>
      <p:bldGraphic spid="4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675759" y="603422"/>
            <a:ext cx="8816669" cy="942231"/>
          </a:xfrm>
          <a:prstGeom prst="rect">
            <a:avLst/>
          </a:prstGeom>
          <a:noFill/>
          <a:ln w="9525">
            <a:noFill/>
            <a:miter lim="800000"/>
            <a:headEnd/>
            <a:tailEnd/>
          </a:ln>
        </p:spPr>
        <p:txBody>
          <a:bodyPr lIns="0" rIns="0" anchor="ctr"/>
          <a:lstStyle/>
          <a:p>
            <a:pPr algn="ctr" eaLnBrk="0" hangingPunct="0">
              <a:lnSpc>
                <a:spcPct val="90000"/>
              </a:lnSpc>
              <a:defRPr/>
            </a:pPr>
            <a:r>
              <a:rPr lang="tr-TR" sz="2800" b="1" noProof="1">
                <a:solidFill>
                  <a:srgbClr val="FF0000"/>
                </a:solidFill>
                <a:latin typeface="Comic Sans MS" pitchFamily="66" charset="0"/>
                <a:cs typeface="Calibri" pitchFamily="34" charset="0"/>
              </a:rPr>
              <a:t>İgu Yönetmeliği </a:t>
            </a:r>
          </a:p>
          <a:p>
            <a:pPr algn="ctr" eaLnBrk="0" hangingPunct="0">
              <a:lnSpc>
                <a:spcPct val="90000"/>
              </a:lnSpc>
              <a:defRPr/>
            </a:pPr>
            <a:r>
              <a:rPr lang="tr-TR" sz="2800" b="1" noProof="1">
                <a:solidFill>
                  <a:srgbClr val="FF0000"/>
                </a:solidFill>
                <a:latin typeface="Comic Sans MS" pitchFamily="66" charset="0"/>
                <a:cs typeface="Calibri" pitchFamily="34" charset="0"/>
              </a:rPr>
              <a:t>(29.12.2012-28512 Sayılı)</a:t>
            </a:r>
          </a:p>
        </p:txBody>
      </p:sp>
      <p:sp>
        <p:nvSpPr>
          <p:cNvPr id="2" name="Dikdörtgen 1"/>
          <p:cNvSpPr/>
          <p:nvPr/>
        </p:nvSpPr>
        <p:spPr>
          <a:xfrm>
            <a:off x="2052482" y="1677049"/>
            <a:ext cx="2129109" cy="523220"/>
          </a:xfrm>
          <a:prstGeom prst="rect">
            <a:avLst/>
          </a:prstGeom>
        </p:spPr>
        <p:txBody>
          <a:bodyPr wrap="none">
            <a:spAutoFit/>
          </a:bodyPr>
          <a:lstStyle/>
          <a:p>
            <a:pPr defTabSz="801688" eaLnBrk="0" hangingPunct="0">
              <a:defRPr/>
            </a:pPr>
            <a:r>
              <a:rPr lang="tr-TR" sz="2800" b="1" dirty="0">
                <a:solidFill>
                  <a:srgbClr val="FF0000"/>
                </a:solidFill>
                <a:effectLst>
                  <a:outerShdw blurRad="38100" dist="38100" dir="2700000" algn="tl">
                    <a:srgbClr val="000000"/>
                  </a:outerShdw>
                </a:effectLst>
                <a:latin typeface="Comic Sans MS" pitchFamily="66" charset="0"/>
                <a:cs typeface="Arial" pitchFamily="34" charset="0"/>
              </a:rPr>
              <a:t>Yetkinlikler</a:t>
            </a:r>
            <a:endParaRPr lang="tr-TR" sz="2800" b="1" noProof="1">
              <a:solidFill>
                <a:srgbClr val="FF0000"/>
              </a:solidFill>
              <a:effectLst>
                <a:outerShdw blurRad="38100" dist="38100" dir="2700000" algn="tl">
                  <a:srgbClr val="000000"/>
                </a:outerShdw>
              </a:effectLst>
              <a:latin typeface="Comic Sans MS" pitchFamily="66" charset="0"/>
              <a:cs typeface="Arial" pitchFamily="34" charset="0"/>
            </a:endParaRPr>
          </a:p>
        </p:txBody>
      </p:sp>
      <p:sp>
        <p:nvSpPr>
          <p:cNvPr id="3" name="Dikdörtgen 2"/>
          <p:cNvSpPr/>
          <p:nvPr/>
        </p:nvSpPr>
        <p:spPr>
          <a:xfrm>
            <a:off x="1824038" y="2371760"/>
            <a:ext cx="8542978" cy="1384995"/>
          </a:xfrm>
          <a:prstGeom prst="rect">
            <a:avLst/>
          </a:prstGeom>
        </p:spPr>
        <p:txBody>
          <a:bodyPr wrap="square">
            <a:spAutoFit/>
          </a:bodyPr>
          <a:lstStyle/>
          <a:p>
            <a:pPr marL="285750" indent="-285750">
              <a:buFont typeface="Wingdings" pitchFamily="2" charset="2"/>
              <a:buChar char="Ø"/>
              <a:defRPr/>
            </a:pPr>
            <a:r>
              <a:rPr lang="tr-TR" sz="2400" dirty="0">
                <a:latin typeface="Comic Sans MS" pitchFamily="66" charset="0"/>
                <a:cs typeface="Arial" pitchFamily="34" charset="0"/>
              </a:rPr>
              <a:t>C Sınıfı İGU (3 Yıllık) +Eğitim +Sınav= B Sınıfı İGU</a:t>
            </a:r>
          </a:p>
          <a:p>
            <a:pPr marL="285750" indent="-285750">
              <a:lnSpc>
                <a:spcPct val="150000"/>
              </a:lnSpc>
              <a:buFont typeface="Wingdings" pitchFamily="2" charset="2"/>
              <a:buChar char="Ø"/>
              <a:defRPr/>
            </a:pPr>
            <a:r>
              <a:rPr lang="tr-TR" sz="2400" dirty="0">
                <a:latin typeface="Comic Sans MS" pitchFamily="66" charset="0"/>
                <a:cs typeface="Arial" pitchFamily="34" charset="0"/>
              </a:rPr>
              <a:t>B Sınıfı İGU (4 Yıllık) +Eğitim +Sınav = A Sınıfı İGU</a:t>
            </a:r>
          </a:p>
          <a:p>
            <a:pPr marL="285750" indent="-285750">
              <a:buFont typeface="Wingdings" pitchFamily="2" charset="2"/>
              <a:buChar char="ü"/>
              <a:defRPr/>
            </a:pPr>
            <a:r>
              <a:rPr lang="tr-TR" sz="2400" dirty="0">
                <a:latin typeface="Comic Sans MS" pitchFamily="66" charset="0"/>
                <a:cs typeface="Arial" pitchFamily="34" charset="0"/>
              </a:rPr>
              <a:t>B Sınıfı: İSG Yüksek Lisansı yapanlara sınavla da verilir.</a:t>
            </a:r>
            <a:endParaRPr lang="tr-TR" sz="2400" dirty="0"/>
          </a:p>
        </p:txBody>
      </p:sp>
      <p:sp>
        <p:nvSpPr>
          <p:cNvPr id="4" name="Dikdörtgen 3"/>
          <p:cNvSpPr/>
          <p:nvPr/>
        </p:nvSpPr>
        <p:spPr>
          <a:xfrm>
            <a:off x="5985281" y="6090948"/>
            <a:ext cx="5760640" cy="646331"/>
          </a:xfrm>
          <a:prstGeom prst="rect">
            <a:avLst/>
          </a:prstGeom>
        </p:spPr>
        <p:txBody>
          <a:bodyPr wrap="square">
            <a:spAutoFit/>
          </a:bodyPr>
          <a:lstStyle/>
          <a:p>
            <a:pPr marL="0" lvl="1">
              <a:defRPr/>
            </a:pPr>
            <a:r>
              <a:rPr lang="tr-TR" b="1" dirty="0">
                <a:solidFill>
                  <a:srgbClr val="FF0000"/>
                </a:solidFill>
                <a:latin typeface="Arial Unicode MS" pitchFamily="34" charset="-128"/>
                <a:ea typeface="Arial Unicode MS" pitchFamily="34" charset="-128"/>
                <a:cs typeface="Arial Unicode MS" pitchFamily="34" charset="-128"/>
              </a:rPr>
              <a:t>A, B, C Sınıfı İGU olabilmek için her şartta Mühendis, Mimar veya Teknik Eleman olma koşulu aranır.</a:t>
            </a:r>
          </a:p>
        </p:txBody>
      </p:sp>
    </p:spTree>
    <p:extLst>
      <p:ext uri="{BB962C8B-B14F-4D97-AF65-F5344CB8AC3E}">
        <p14:creationId xmlns:p14="http://schemas.microsoft.com/office/powerpoint/2010/main" val="270883088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411163"/>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latin typeface="Comic Sans MS" pitchFamily="66" charset="0"/>
                <a:cs typeface="Calibri" pitchFamily="34" charset="0"/>
              </a:rPr>
              <a:t>İgu Yönetmeliği</a:t>
            </a:r>
          </a:p>
        </p:txBody>
      </p:sp>
      <p:sp>
        <p:nvSpPr>
          <p:cNvPr id="2" name="Dikdörtgen 1"/>
          <p:cNvSpPr/>
          <p:nvPr/>
        </p:nvSpPr>
        <p:spPr>
          <a:xfrm>
            <a:off x="2015804" y="1105580"/>
            <a:ext cx="2129109" cy="523220"/>
          </a:xfrm>
          <a:prstGeom prst="rect">
            <a:avLst/>
          </a:prstGeom>
        </p:spPr>
        <p:txBody>
          <a:bodyPr wrap="none">
            <a:spAutoFit/>
          </a:bodyPr>
          <a:lstStyle/>
          <a:p>
            <a:pPr defTabSz="801688" eaLnBrk="0" hangingPunct="0">
              <a:defRPr/>
            </a:pPr>
            <a:r>
              <a:rPr lang="tr-TR" sz="2800" b="1" dirty="0">
                <a:solidFill>
                  <a:srgbClr val="FF0000"/>
                </a:solidFill>
                <a:effectLst>
                  <a:outerShdw blurRad="38100" dist="38100" dir="2700000" algn="tl">
                    <a:srgbClr val="000000"/>
                  </a:outerShdw>
                </a:effectLst>
                <a:latin typeface="Comic Sans MS" pitchFamily="66" charset="0"/>
                <a:cs typeface="Arial" pitchFamily="34" charset="0"/>
              </a:rPr>
              <a:t>Yetkinlikler</a:t>
            </a:r>
            <a:endParaRPr lang="tr-TR" sz="2800" b="1" noProof="1">
              <a:solidFill>
                <a:srgbClr val="FF0000"/>
              </a:solidFill>
              <a:effectLst>
                <a:outerShdw blurRad="38100" dist="38100" dir="2700000" algn="tl">
                  <a:srgbClr val="000000"/>
                </a:outerShdw>
              </a:effectLst>
              <a:latin typeface="Comic Sans MS" pitchFamily="66" charset="0"/>
              <a:cs typeface="Arial" pitchFamily="34" charset="0"/>
            </a:endParaRPr>
          </a:p>
        </p:txBody>
      </p:sp>
      <p:sp>
        <p:nvSpPr>
          <p:cNvPr id="3" name="Dikdörtgen 2"/>
          <p:cNvSpPr/>
          <p:nvPr/>
        </p:nvSpPr>
        <p:spPr>
          <a:xfrm>
            <a:off x="1107583" y="1628801"/>
            <a:ext cx="9813702" cy="3785652"/>
          </a:xfrm>
          <a:prstGeom prst="rect">
            <a:avLst/>
          </a:prstGeom>
        </p:spPr>
        <p:txBody>
          <a:bodyPr wrap="square">
            <a:spAutoFit/>
          </a:bodyPr>
          <a:lstStyle/>
          <a:p>
            <a:r>
              <a:rPr lang="tr-TR" sz="2400" dirty="0">
                <a:latin typeface="Comic Sans MS" pitchFamily="66" charset="0"/>
              </a:rPr>
              <a:t>İş güvenliği uzmanlarının görev alabilmeleri için;</a:t>
            </a:r>
          </a:p>
          <a:p>
            <a:r>
              <a:rPr lang="tr-TR" sz="2400" dirty="0">
                <a:solidFill>
                  <a:srgbClr val="0066CC"/>
                </a:solidFill>
                <a:latin typeface="Comic Sans MS" pitchFamily="66" charset="0"/>
              </a:rPr>
              <a:t>Az Tehlikeli </a:t>
            </a:r>
            <a:r>
              <a:rPr lang="tr-TR" sz="2400" dirty="0">
                <a:latin typeface="Comic Sans MS" pitchFamily="66" charset="0"/>
              </a:rPr>
              <a:t>sınıfta yer alan işyerlerinde </a:t>
            </a:r>
            <a:r>
              <a:rPr lang="tr-TR" sz="2400" dirty="0">
                <a:solidFill>
                  <a:srgbClr val="0066CC"/>
                </a:solidFill>
                <a:latin typeface="Comic Sans MS" pitchFamily="66" charset="0"/>
              </a:rPr>
              <a:t>en az (C) sınıfı  (C-B-A)</a:t>
            </a:r>
          </a:p>
          <a:p>
            <a:r>
              <a:rPr lang="tr-TR" sz="2400" dirty="0">
                <a:solidFill>
                  <a:srgbClr val="0066CC"/>
                </a:solidFill>
                <a:latin typeface="Comic Sans MS" pitchFamily="66" charset="0"/>
              </a:rPr>
              <a:t>Tehlikeli </a:t>
            </a:r>
            <a:r>
              <a:rPr lang="tr-TR" sz="2400" dirty="0">
                <a:latin typeface="Comic Sans MS" pitchFamily="66" charset="0"/>
              </a:rPr>
              <a:t>sınıfta yer alan işyerlerinde</a:t>
            </a:r>
            <a:r>
              <a:rPr lang="tr-TR" sz="2400" dirty="0">
                <a:solidFill>
                  <a:srgbClr val="0066CC"/>
                </a:solidFill>
                <a:latin typeface="Comic Sans MS" pitchFamily="66" charset="0"/>
              </a:rPr>
              <a:t> en az (B) sınıfı, (B-A)*</a:t>
            </a:r>
          </a:p>
          <a:p>
            <a:r>
              <a:rPr lang="tr-TR" sz="2400" dirty="0">
                <a:solidFill>
                  <a:srgbClr val="0066CC"/>
                </a:solidFill>
                <a:latin typeface="Comic Sans MS" pitchFamily="66" charset="0"/>
              </a:rPr>
              <a:t>Çok Tehlikeli </a:t>
            </a:r>
            <a:r>
              <a:rPr lang="tr-TR" sz="2400" dirty="0">
                <a:latin typeface="Comic Sans MS" pitchFamily="66" charset="0"/>
              </a:rPr>
              <a:t>sınıfta yer alan işyerlerinde </a:t>
            </a:r>
            <a:r>
              <a:rPr lang="tr-TR" sz="2400" dirty="0">
                <a:solidFill>
                  <a:srgbClr val="0066CC"/>
                </a:solidFill>
                <a:latin typeface="Comic Sans MS" pitchFamily="66" charset="0"/>
              </a:rPr>
              <a:t>(A) sınıfı İGU!**</a:t>
            </a:r>
          </a:p>
          <a:p>
            <a:endParaRPr lang="tr-TR" sz="2400" dirty="0">
              <a:solidFill>
                <a:srgbClr val="0066CC"/>
              </a:solidFill>
              <a:latin typeface="Comic Sans MS" pitchFamily="66" charset="0"/>
            </a:endParaRPr>
          </a:p>
          <a:p>
            <a:pPr marL="0" lvl="1"/>
            <a:r>
              <a:rPr lang="tr-TR" sz="2400" dirty="0">
                <a:solidFill>
                  <a:srgbClr val="000000"/>
                </a:solidFill>
                <a:latin typeface="Comic Sans MS" pitchFamily="66" charset="0"/>
              </a:rPr>
              <a:t>*: C Sınıfı İGU, 3 yıllık süre için bir üst tehlike sınıfına (Tehlikeli) hizmet verebilir.</a:t>
            </a:r>
          </a:p>
          <a:p>
            <a:pPr marL="0" lvl="1"/>
            <a:r>
              <a:rPr lang="tr-TR" sz="2400" dirty="0">
                <a:solidFill>
                  <a:srgbClr val="000000"/>
                </a:solidFill>
                <a:latin typeface="Comic Sans MS" pitchFamily="66" charset="0"/>
              </a:rPr>
              <a:t>**: B Sınıfı İGU, 4 yıllık süre için bir üst tehlike sınıfına (Çok Tehlikeli) hizmet verebilir.</a:t>
            </a:r>
          </a:p>
          <a:p>
            <a:pPr marL="0" lvl="1"/>
            <a:r>
              <a:rPr lang="tr-TR" sz="2400" dirty="0">
                <a:solidFill>
                  <a:srgbClr val="000000"/>
                </a:solidFill>
                <a:latin typeface="Comic Sans MS" pitchFamily="66" charset="0"/>
              </a:rPr>
              <a:t>Kanunun yayım tarihinden itibaren!</a:t>
            </a:r>
          </a:p>
        </p:txBody>
      </p:sp>
    </p:spTree>
    <p:extLst>
      <p:ext uri="{BB962C8B-B14F-4D97-AF65-F5344CB8AC3E}">
        <p14:creationId xmlns:p14="http://schemas.microsoft.com/office/powerpoint/2010/main" val="11341269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1755798" y="411163"/>
            <a:ext cx="8816669" cy="792088"/>
          </a:xfrm>
          <a:prstGeom prst="rect">
            <a:avLst/>
          </a:prstGeom>
          <a:noFill/>
          <a:ln w="9525">
            <a:noFill/>
            <a:miter lim="800000"/>
            <a:headEnd/>
            <a:tailEnd/>
          </a:ln>
        </p:spPr>
        <p:txBody>
          <a:bodyPr lIns="0" rIns="0" anchor="ctr"/>
          <a:lstStyle/>
          <a:p>
            <a:pPr algn="ctr" eaLnBrk="0" hangingPunct="0">
              <a:lnSpc>
                <a:spcPct val="90000"/>
              </a:lnSpc>
              <a:defRPr/>
            </a:pPr>
            <a:r>
              <a:rPr lang="tr-TR" sz="2800" b="1" noProof="1">
                <a:solidFill>
                  <a:srgbClr val="FF0000"/>
                </a:solidFill>
                <a:latin typeface="Comic Sans MS" pitchFamily="66" charset="0"/>
                <a:cs typeface="Calibri" pitchFamily="34" charset="0"/>
              </a:rPr>
              <a:t>İgu Yönetmeliği </a:t>
            </a:r>
          </a:p>
          <a:p>
            <a:pPr algn="ctr" eaLnBrk="0" hangingPunct="0">
              <a:lnSpc>
                <a:spcPct val="90000"/>
              </a:lnSpc>
              <a:defRPr/>
            </a:pPr>
            <a:r>
              <a:rPr lang="tr-TR" sz="2800" b="1" noProof="1">
                <a:solidFill>
                  <a:srgbClr val="FF0000"/>
                </a:solidFill>
                <a:latin typeface="Comic Sans MS" pitchFamily="66" charset="0"/>
                <a:cs typeface="Calibri" pitchFamily="34" charset="0"/>
              </a:rPr>
              <a:t>(29.12.2012)</a:t>
            </a:r>
          </a:p>
        </p:txBody>
      </p:sp>
      <p:sp>
        <p:nvSpPr>
          <p:cNvPr id="2" name="Dikdörtgen 1"/>
          <p:cNvSpPr/>
          <p:nvPr/>
        </p:nvSpPr>
        <p:spPr>
          <a:xfrm>
            <a:off x="1953982" y="1361101"/>
            <a:ext cx="2940228" cy="523220"/>
          </a:xfrm>
          <a:prstGeom prst="rect">
            <a:avLst/>
          </a:prstGeom>
        </p:spPr>
        <p:txBody>
          <a:bodyPr wrap="none">
            <a:spAutoFit/>
          </a:bodyPr>
          <a:lstStyle/>
          <a:p>
            <a:pPr defTabSz="801688" eaLnBrk="0" hangingPunct="0">
              <a:defRPr/>
            </a:pPr>
            <a:r>
              <a:rPr lang="tr-TR" sz="2800" b="1" dirty="0">
                <a:solidFill>
                  <a:srgbClr val="FF0000"/>
                </a:solidFill>
                <a:latin typeface="Comic Sans MS" pitchFamily="66" charset="0"/>
                <a:cs typeface="Arial" pitchFamily="34" charset="0"/>
              </a:rPr>
              <a:t>Hizmet Süreleri</a:t>
            </a:r>
            <a:endParaRPr lang="tr-TR" sz="2800" b="1" noProof="1">
              <a:solidFill>
                <a:srgbClr val="FF0000"/>
              </a:solidFill>
              <a:latin typeface="Comic Sans MS" pitchFamily="66" charset="0"/>
              <a:cs typeface="Arial" pitchFamily="34" charset="0"/>
            </a:endParaRPr>
          </a:p>
        </p:txBody>
      </p:sp>
      <p:sp>
        <p:nvSpPr>
          <p:cNvPr id="3" name="Dikdörtgen 2"/>
          <p:cNvSpPr/>
          <p:nvPr/>
        </p:nvSpPr>
        <p:spPr>
          <a:xfrm>
            <a:off x="1953981" y="2094005"/>
            <a:ext cx="7796587" cy="2677656"/>
          </a:xfrm>
          <a:prstGeom prst="rect">
            <a:avLst/>
          </a:prstGeom>
        </p:spPr>
        <p:txBody>
          <a:bodyPr wrap="square">
            <a:spAutoFit/>
          </a:bodyPr>
          <a:lstStyle/>
          <a:p>
            <a:r>
              <a:rPr lang="tr-TR" sz="2400" b="1" dirty="0">
                <a:solidFill>
                  <a:srgbClr val="0070C0"/>
                </a:solidFill>
                <a:latin typeface="Comic Sans MS" pitchFamily="66" charset="0"/>
              </a:rPr>
              <a:t>İş Güvenliği Uzmanları Çalışma Süreleri:</a:t>
            </a:r>
          </a:p>
          <a:p>
            <a:pPr>
              <a:lnSpc>
                <a:spcPct val="150000"/>
              </a:lnSpc>
            </a:pPr>
            <a:endParaRPr lang="tr-TR" sz="2400" b="1" dirty="0">
              <a:effectLst>
                <a:outerShdw blurRad="38100" dist="38100" dir="2700000" algn="tl">
                  <a:srgbClr val="000000">
                    <a:alpha val="43137"/>
                  </a:srgbClr>
                </a:outerShdw>
              </a:effectLst>
              <a:latin typeface="Comic Sans MS" pitchFamily="66" charset="0"/>
            </a:endParaRPr>
          </a:p>
          <a:p>
            <a:pPr>
              <a:lnSpc>
                <a:spcPct val="150000"/>
              </a:lnSpc>
            </a:pPr>
            <a:r>
              <a:rPr lang="tr-TR" sz="2400" dirty="0">
                <a:latin typeface="Comic Sans MS" pitchFamily="66" charset="0"/>
              </a:rPr>
              <a:t>1) Az Tehlikeli	: Çalışan başına </a:t>
            </a:r>
            <a:r>
              <a:rPr lang="tr-TR" sz="2400" dirty="0">
                <a:solidFill>
                  <a:srgbClr val="FF0000"/>
                </a:solidFill>
                <a:latin typeface="Comic Sans MS" pitchFamily="66" charset="0"/>
              </a:rPr>
              <a:t>ayda 10 dk.</a:t>
            </a:r>
          </a:p>
          <a:p>
            <a:pPr>
              <a:lnSpc>
                <a:spcPct val="150000"/>
              </a:lnSpc>
            </a:pPr>
            <a:r>
              <a:rPr lang="tr-TR" sz="2400" dirty="0">
                <a:latin typeface="Comic Sans MS" pitchFamily="66" charset="0"/>
              </a:rPr>
              <a:t>2) Tehlikeli	       : Çalışan başına </a:t>
            </a:r>
            <a:r>
              <a:rPr lang="tr-TR" sz="2400" dirty="0">
                <a:solidFill>
                  <a:srgbClr val="FF0000"/>
                </a:solidFill>
                <a:latin typeface="Comic Sans MS" pitchFamily="66" charset="0"/>
              </a:rPr>
              <a:t>ayda 20 dk.</a:t>
            </a:r>
          </a:p>
          <a:p>
            <a:pPr>
              <a:lnSpc>
                <a:spcPct val="150000"/>
              </a:lnSpc>
            </a:pPr>
            <a:r>
              <a:rPr lang="tr-TR" sz="2400" dirty="0">
                <a:latin typeface="Comic Sans MS" pitchFamily="66" charset="0"/>
              </a:rPr>
              <a:t>3) Çok Tehlikeli	: Çalışan başına </a:t>
            </a:r>
            <a:r>
              <a:rPr lang="tr-TR" sz="2400" dirty="0">
                <a:solidFill>
                  <a:srgbClr val="FF0000"/>
                </a:solidFill>
                <a:latin typeface="Comic Sans MS" pitchFamily="66" charset="0"/>
              </a:rPr>
              <a:t>ayda 40 dk.</a:t>
            </a:r>
          </a:p>
        </p:txBody>
      </p:sp>
    </p:spTree>
    <p:extLst>
      <p:ext uri="{BB962C8B-B14F-4D97-AF65-F5344CB8AC3E}">
        <p14:creationId xmlns:p14="http://schemas.microsoft.com/office/powerpoint/2010/main" val="143751934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1784502" y="74730"/>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2800" b="1" noProof="1">
                <a:solidFill>
                  <a:srgbClr val="FF0000"/>
                </a:solidFill>
                <a:latin typeface="Comic Sans MS" pitchFamily="66" charset="0"/>
                <a:cs typeface="Calibri" pitchFamily="34" charset="0"/>
              </a:rPr>
              <a:t>İş Güvenliği Uzmanı –Tam Gün</a:t>
            </a:r>
            <a:endParaRPr lang="tr-TR" sz="2000" b="1" noProof="1">
              <a:solidFill>
                <a:srgbClr val="FF0000"/>
              </a:solidFill>
              <a:latin typeface="Comic Sans MS" pitchFamily="66" charset="0"/>
              <a:cs typeface="Calibri" pitchFamily="34" charset="0"/>
            </a:endParaRPr>
          </a:p>
        </p:txBody>
      </p:sp>
      <p:sp>
        <p:nvSpPr>
          <p:cNvPr id="2" name="Dikdörtgen 1"/>
          <p:cNvSpPr/>
          <p:nvPr/>
        </p:nvSpPr>
        <p:spPr>
          <a:xfrm>
            <a:off x="1645400" y="874197"/>
            <a:ext cx="2940228" cy="523220"/>
          </a:xfrm>
          <a:prstGeom prst="rect">
            <a:avLst/>
          </a:prstGeom>
        </p:spPr>
        <p:txBody>
          <a:bodyPr wrap="none">
            <a:spAutoFit/>
          </a:bodyPr>
          <a:lstStyle/>
          <a:p>
            <a:pPr defTabSz="801688" eaLnBrk="0" hangingPunct="0">
              <a:defRPr/>
            </a:pPr>
            <a:r>
              <a:rPr lang="tr-TR" sz="2800" b="1" dirty="0">
                <a:solidFill>
                  <a:schemeClr val="accent3">
                    <a:lumMod val="50000"/>
                  </a:schemeClr>
                </a:solidFill>
                <a:latin typeface="Comic Sans MS" pitchFamily="66" charset="0"/>
                <a:cs typeface="Arial" pitchFamily="34" charset="0"/>
              </a:rPr>
              <a:t>Hizmet Süreleri</a:t>
            </a:r>
            <a:endParaRPr lang="tr-TR" sz="2800" b="1" noProof="1">
              <a:solidFill>
                <a:schemeClr val="accent3">
                  <a:lumMod val="50000"/>
                </a:schemeClr>
              </a:solidFill>
              <a:latin typeface="Comic Sans MS" pitchFamily="66" charset="0"/>
              <a:cs typeface="Arial" pitchFamily="34" charset="0"/>
            </a:endParaRPr>
          </a:p>
        </p:txBody>
      </p:sp>
      <p:sp>
        <p:nvSpPr>
          <p:cNvPr id="3" name="Dikdörtgen 2"/>
          <p:cNvSpPr/>
          <p:nvPr/>
        </p:nvSpPr>
        <p:spPr>
          <a:xfrm>
            <a:off x="1004552" y="1243529"/>
            <a:ext cx="10547797" cy="5078313"/>
          </a:xfrm>
          <a:prstGeom prst="rect">
            <a:avLst/>
          </a:prstGeom>
        </p:spPr>
        <p:txBody>
          <a:bodyPr wrap="square">
            <a:spAutoFit/>
          </a:bodyPr>
          <a:lstStyle/>
          <a:p>
            <a:pPr>
              <a:lnSpc>
                <a:spcPct val="150000"/>
              </a:lnSpc>
            </a:pPr>
            <a:r>
              <a:rPr lang="tr-TR" sz="2400" u="sng" dirty="0">
                <a:solidFill>
                  <a:srgbClr val="FF0000"/>
                </a:solidFill>
                <a:latin typeface="Comic Sans MS" pitchFamily="66" charset="0"/>
              </a:rPr>
              <a:t>İş </a:t>
            </a:r>
            <a:r>
              <a:rPr lang="tr-TR" sz="2400" u="sng" dirty="0" err="1">
                <a:solidFill>
                  <a:srgbClr val="FF0000"/>
                </a:solidFill>
                <a:latin typeface="Comic Sans MS" pitchFamily="66" charset="0"/>
              </a:rPr>
              <a:t>Güv</a:t>
            </a:r>
            <a:r>
              <a:rPr lang="tr-TR" sz="2400" u="sng" dirty="0">
                <a:solidFill>
                  <a:srgbClr val="FF0000"/>
                </a:solidFill>
                <a:latin typeface="Comic Sans MS" pitchFamily="66" charset="0"/>
              </a:rPr>
              <a:t>. Uzm. TAM GÜN Çalışma Gerekliliği:</a:t>
            </a:r>
          </a:p>
          <a:p>
            <a:pPr>
              <a:lnSpc>
                <a:spcPct val="150000"/>
              </a:lnSpc>
            </a:pPr>
            <a:r>
              <a:rPr lang="tr-TR" sz="2400" dirty="0">
                <a:solidFill>
                  <a:srgbClr val="FF0000"/>
                </a:solidFill>
                <a:latin typeface="Comic Sans MS" pitchFamily="66" charset="0"/>
              </a:rPr>
              <a:t>Az tehlikeli sınıfta yer alan 1000 </a:t>
            </a:r>
            <a:r>
              <a:rPr lang="tr-TR" sz="2400" dirty="0">
                <a:latin typeface="Comic Sans MS" pitchFamily="66" charset="0"/>
              </a:rPr>
              <a:t>ve daha fazla çalışanı olan işyerlerinde her 1000 işçi için tam gün çalışacak en az bir iş güvenliği uzmanı görevlendirilir. Fazlası için yeteri kadar(süre hesabı gereği) iş </a:t>
            </a:r>
            <a:r>
              <a:rPr lang="tr-TR" sz="2400" dirty="0" err="1">
                <a:latin typeface="Comic Sans MS" pitchFamily="66" charset="0"/>
              </a:rPr>
              <a:t>güv</a:t>
            </a:r>
            <a:r>
              <a:rPr lang="tr-TR" sz="2400" dirty="0">
                <a:latin typeface="Comic Sans MS" pitchFamily="66" charset="0"/>
              </a:rPr>
              <a:t>. uzmanı eklenir.</a:t>
            </a:r>
          </a:p>
          <a:p>
            <a:pPr>
              <a:lnSpc>
                <a:spcPct val="200000"/>
              </a:lnSpc>
            </a:pPr>
            <a:r>
              <a:rPr lang="tr-TR" sz="2400" dirty="0">
                <a:solidFill>
                  <a:srgbClr val="FF0000"/>
                </a:solidFill>
                <a:latin typeface="Comic Sans MS" pitchFamily="66" charset="0"/>
              </a:rPr>
              <a:t>Tehlikeli Sınıfta 500</a:t>
            </a:r>
            <a:r>
              <a:rPr lang="tr-TR" sz="2400" dirty="0">
                <a:latin typeface="Comic Sans MS" pitchFamily="66" charset="0"/>
              </a:rPr>
              <a:t>;</a:t>
            </a:r>
          </a:p>
          <a:p>
            <a:pPr>
              <a:lnSpc>
                <a:spcPct val="200000"/>
              </a:lnSpc>
            </a:pPr>
            <a:r>
              <a:rPr lang="tr-TR" sz="2400" dirty="0">
                <a:solidFill>
                  <a:srgbClr val="FF0000"/>
                </a:solidFill>
                <a:latin typeface="Comic Sans MS" pitchFamily="66" charset="0"/>
              </a:rPr>
              <a:t>Çok Tehlikeli Sınıfta 250</a:t>
            </a:r>
            <a:r>
              <a:rPr lang="tr-TR" sz="2400" dirty="0">
                <a:latin typeface="Comic Sans MS" pitchFamily="66" charset="0"/>
              </a:rPr>
              <a:t>!</a:t>
            </a:r>
          </a:p>
          <a:p>
            <a:pPr algn="ctr"/>
            <a:r>
              <a:rPr lang="tr-TR" sz="2400" dirty="0">
                <a:latin typeface="Comic Sans MS" pitchFamily="66" charset="0"/>
              </a:rPr>
              <a:t>Birden fazla İGU gereken işyerlerinde; sadece tam süreli İGU, işyerinin tehlike sınıfına uygun belgeye sahip olmalı!</a:t>
            </a:r>
          </a:p>
        </p:txBody>
      </p:sp>
    </p:spTree>
    <p:extLst>
      <p:ext uri="{BB962C8B-B14F-4D97-AF65-F5344CB8AC3E}">
        <p14:creationId xmlns:p14="http://schemas.microsoft.com/office/powerpoint/2010/main" val="34070075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1646" y="472701"/>
            <a:ext cx="10515600" cy="603063"/>
          </a:xfrm>
          <a:solidFill>
            <a:schemeClr val="bg2"/>
          </a:solidFill>
        </p:spPr>
        <p:txBody>
          <a:bodyPr>
            <a:normAutofit fontScale="90000"/>
          </a:bodyPr>
          <a:lstStyle/>
          <a:p>
            <a:pPr algn="ctr"/>
            <a:r>
              <a:rPr lang="tr-TR" b="1" dirty="0">
                <a:solidFill>
                  <a:srgbClr val="000000"/>
                </a:solidFill>
                <a:latin typeface="Times New Roman" panose="02020603050405020304" pitchFamily="18" charset="0"/>
              </a:rPr>
              <a:t/>
            </a:r>
            <a:br>
              <a:rPr lang="tr-TR" b="1" dirty="0">
                <a:solidFill>
                  <a:srgbClr val="000000"/>
                </a:solidFill>
                <a:latin typeface="Times New Roman" panose="02020603050405020304" pitchFamily="18" charset="0"/>
              </a:rPr>
            </a:br>
            <a:r>
              <a:rPr lang="tr-TR" b="1" dirty="0">
                <a:solidFill>
                  <a:srgbClr val="FF0000"/>
                </a:solidFill>
                <a:latin typeface="Times New Roman" panose="02020603050405020304" pitchFamily="18" charset="0"/>
              </a:rPr>
              <a:t>Konunun genel </a:t>
            </a:r>
            <a:r>
              <a:rPr lang="tr-TR" b="1" dirty="0" err="1">
                <a:solidFill>
                  <a:srgbClr val="FF0000"/>
                </a:solidFill>
                <a:latin typeface="Times New Roman" panose="02020603050405020304" pitchFamily="18" charset="0"/>
              </a:rPr>
              <a:t>amacI</a:t>
            </a:r>
            <a:r>
              <a:rPr lang="tr-TR" b="1" dirty="0">
                <a:solidFill>
                  <a:srgbClr val="FF0000"/>
                </a:solidFill>
                <a:latin typeface="Times New Roman" panose="02020603050405020304" pitchFamily="18" charset="0"/>
              </a:rPr>
              <a:t> </a:t>
            </a:r>
            <a:r>
              <a:rPr lang="tr-TR" dirty="0">
                <a:solidFill>
                  <a:srgbClr val="FF0000"/>
                </a:solidFill>
                <a:latin typeface="Times New Roman" panose="02020603050405020304" pitchFamily="18" charset="0"/>
              </a:rPr>
              <a:t>	</a:t>
            </a:r>
            <a:br>
              <a:rPr lang="tr-TR" dirty="0">
                <a:solidFill>
                  <a:srgbClr val="FF0000"/>
                </a:solidFill>
                <a:latin typeface="Times New Roman" panose="02020603050405020304" pitchFamily="18" charset="0"/>
              </a:rPr>
            </a:br>
            <a:endParaRPr lang="tr-TR" dirty="0">
              <a:solidFill>
                <a:srgbClr val="FF0000"/>
              </a:solidFill>
            </a:endParaRPr>
          </a:p>
        </p:txBody>
      </p:sp>
      <p:sp>
        <p:nvSpPr>
          <p:cNvPr id="3" name="Dikdörtgen 2"/>
          <p:cNvSpPr/>
          <p:nvPr/>
        </p:nvSpPr>
        <p:spPr>
          <a:xfrm>
            <a:off x="2315135" y="1371599"/>
            <a:ext cx="7588623" cy="3785652"/>
          </a:xfrm>
          <a:prstGeom prst="rect">
            <a:avLst/>
          </a:prstGeom>
        </p:spPr>
        <p:txBody>
          <a:bodyPr wrap="square">
            <a:spAutoFit/>
          </a:bodyPr>
          <a:lstStyle/>
          <a:p>
            <a:pPr algn="ctr"/>
            <a:r>
              <a:rPr lang="tr-TR" sz="3000" dirty="0">
                <a:solidFill>
                  <a:srgbClr val="000000"/>
                </a:solidFill>
                <a:latin typeface="Times New Roman" panose="02020603050405020304" pitchFamily="18" charset="0"/>
              </a:rPr>
              <a:t>İş Sağlığı ve Güvenliği Birimi (İSGB), </a:t>
            </a:r>
          </a:p>
          <a:p>
            <a:pPr algn="ctr"/>
            <a:r>
              <a:rPr lang="tr-TR" sz="3000" dirty="0">
                <a:solidFill>
                  <a:srgbClr val="000000"/>
                </a:solidFill>
                <a:latin typeface="Times New Roman" panose="02020603050405020304" pitchFamily="18" charset="0"/>
              </a:rPr>
              <a:t>Ortak Sağlık ve Güvenlik Birimi (OSGB) ve kuruluşu, yapısı ve işleyişi, </a:t>
            </a:r>
          </a:p>
          <a:p>
            <a:pPr algn="ctr"/>
            <a:r>
              <a:rPr lang="tr-TR" sz="3000" dirty="0">
                <a:solidFill>
                  <a:srgbClr val="000000"/>
                </a:solidFill>
                <a:latin typeface="Times New Roman" panose="02020603050405020304" pitchFamily="18" charset="0"/>
              </a:rPr>
              <a:t>işyeri hekimleri, iş güvenliği uzmanlarının ve diğer sağlık personelinin sorumluluk, hak ve yükümlülükleri ile </a:t>
            </a:r>
          </a:p>
          <a:p>
            <a:pPr algn="ctr"/>
            <a:r>
              <a:rPr lang="tr-TR" sz="3000" dirty="0">
                <a:solidFill>
                  <a:srgbClr val="000000"/>
                </a:solidFill>
                <a:latin typeface="Times New Roman" panose="02020603050405020304" pitchFamily="18" charset="0"/>
              </a:rPr>
              <a:t>ekip halinde çalışmalarının önemi </a:t>
            </a:r>
          </a:p>
          <a:p>
            <a:pPr algn="ctr"/>
            <a:r>
              <a:rPr lang="tr-TR" sz="3000" dirty="0">
                <a:solidFill>
                  <a:srgbClr val="000000"/>
                </a:solidFill>
                <a:latin typeface="Times New Roman" panose="02020603050405020304" pitchFamily="18" charset="0"/>
              </a:rPr>
              <a:t>hakkında bilgi edinmelerini sağlamaktır. </a:t>
            </a:r>
            <a:r>
              <a:rPr lang="tr-TR" sz="280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859653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1755798" y="116633"/>
            <a:ext cx="8816669" cy="942231"/>
          </a:xfrm>
          <a:prstGeom prst="rect">
            <a:avLst/>
          </a:prstGeom>
          <a:noFill/>
          <a:ln w="9525">
            <a:noFill/>
            <a:miter lim="800000"/>
            <a:headEnd/>
            <a:tailEnd/>
          </a:ln>
        </p:spPr>
        <p:txBody>
          <a:bodyPr lIns="0" rIns="0" anchor="ctr"/>
          <a:lstStyle/>
          <a:p>
            <a:pPr algn="ctr" eaLnBrk="0" hangingPunct="0">
              <a:lnSpc>
                <a:spcPct val="90000"/>
              </a:lnSpc>
              <a:defRPr/>
            </a:pPr>
            <a:r>
              <a:rPr lang="tr-TR" sz="2800" b="1" noProof="1">
                <a:solidFill>
                  <a:srgbClr val="FF0000"/>
                </a:solidFill>
                <a:latin typeface="Comic Sans MS" pitchFamily="66" charset="0"/>
                <a:cs typeface="Calibri" pitchFamily="34" charset="0"/>
              </a:rPr>
              <a:t>İH Yönetmeliği </a:t>
            </a:r>
          </a:p>
          <a:p>
            <a:pPr algn="ctr" eaLnBrk="0" hangingPunct="0">
              <a:lnSpc>
                <a:spcPct val="90000"/>
              </a:lnSpc>
              <a:defRPr/>
            </a:pPr>
            <a:r>
              <a:rPr lang="tr-TR" sz="2800" b="1" noProof="1">
                <a:solidFill>
                  <a:srgbClr val="FF0000"/>
                </a:solidFill>
                <a:latin typeface="Comic Sans MS" pitchFamily="66" charset="0"/>
                <a:cs typeface="Calibri" pitchFamily="34" charset="0"/>
              </a:rPr>
              <a:t>20.07.2013</a:t>
            </a:r>
          </a:p>
        </p:txBody>
      </p:sp>
      <p:sp>
        <p:nvSpPr>
          <p:cNvPr id="2" name="Dikdörtgen 1"/>
          <p:cNvSpPr/>
          <p:nvPr/>
        </p:nvSpPr>
        <p:spPr>
          <a:xfrm>
            <a:off x="2025167" y="980728"/>
            <a:ext cx="2940228" cy="523220"/>
          </a:xfrm>
          <a:prstGeom prst="rect">
            <a:avLst/>
          </a:prstGeom>
        </p:spPr>
        <p:txBody>
          <a:bodyPr wrap="none">
            <a:spAutoFit/>
          </a:bodyPr>
          <a:lstStyle/>
          <a:p>
            <a:pPr defTabSz="801688" eaLnBrk="0" hangingPunct="0">
              <a:defRPr/>
            </a:pPr>
            <a:r>
              <a:rPr lang="tr-TR" sz="2800" b="1" dirty="0">
                <a:solidFill>
                  <a:srgbClr val="FF0000"/>
                </a:solidFill>
                <a:latin typeface="Comic Sans MS" pitchFamily="66" charset="0"/>
                <a:cs typeface="Arial" pitchFamily="34" charset="0"/>
              </a:rPr>
              <a:t>Hizmet Süreleri</a:t>
            </a:r>
            <a:endParaRPr lang="tr-TR" sz="2800" b="1" noProof="1">
              <a:solidFill>
                <a:srgbClr val="FF0000"/>
              </a:solidFill>
              <a:latin typeface="Comic Sans MS" pitchFamily="66" charset="0"/>
              <a:cs typeface="Arial" pitchFamily="34" charset="0"/>
            </a:endParaRPr>
          </a:p>
        </p:txBody>
      </p:sp>
      <p:sp>
        <p:nvSpPr>
          <p:cNvPr id="3" name="Dikdörtgen 2"/>
          <p:cNvSpPr/>
          <p:nvPr/>
        </p:nvSpPr>
        <p:spPr>
          <a:xfrm>
            <a:off x="1722268" y="1987677"/>
            <a:ext cx="7779767" cy="2492990"/>
          </a:xfrm>
          <a:prstGeom prst="rect">
            <a:avLst/>
          </a:prstGeom>
        </p:spPr>
        <p:txBody>
          <a:bodyPr wrap="square">
            <a:spAutoFit/>
          </a:bodyPr>
          <a:lstStyle/>
          <a:p>
            <a:r>
              <a:rPr lang="tr-TR" sz="2400" dirty="0">
                <a:solidFill>
                  <a:srgbClr val="0070C0"/>
                </a:solidFill>
                <a:latin typeface="Comic Sans MS" pitchFamily="66" charset="0"/>
              </a:rPr>
              <a:t>İşyeri Hekimleri Çalışma Süreleri:</a:t>
            </a:r>
          </a:p>
          <a:p>
            <a:endParaRPr lang="tr-TR" sz="2400" dirty="0">
              <a:latin typeface="Comic Sans MS" pitchFamily="66" charset="0"/>
            </a:endParaRPr>
          </a:p>
          <a:p>
            <a:pPr>
              <a:lnSpc>
                <a:spcPct val="150000"/>
              </a:lnSpc>
            </a:pPr>
            <a:r>
              <a:rPr lang="tr-TR" sz="2400" dirty="0">
                <a:latin typeface="Comic Sans MS" pitchFamily="66" charset="0"/>
              </a:rPr>
              <a:t>1) Az Tehlikeli	: Çalışan başına </a:t>
            </a:r>
            <a:r>
              <a:rPr lang="tr-TR" sz="2400" dirty="0">
                <a:solidFill>
                  <a:srgbClr val="FF0000"/>
                </a:solidFill>
                <a:latin typeface="Comic Sans MS" pitchFamily="66" charset="0"/>
              </a:rPr>
              <a:t>ayda 5 dk.</a:t>
            </a:r>
          </a:p>
          <a:p>
            <a:pPr>
              <a:lnSpc>
                <a:spcPct val="150000"/>
              </a:lnSpc>
            </a:pPr>
            <a:r>
              <a:rPr lang="tr-TR" sz="2400" dirty="0">
                <a:latin typeface="Comic Sans MS" pitchFamily="66" charset="0"/>
              </a:rPr>
              <a:t>2) Tehlikeli	       : Çalışan başına </a:t>
            </a:r>
            <a:r>
              <a:rPr lang="tr-TR" sz="2400" dirty="0">
                <a:solidFill>
                  <a:srgbClr val="FF0000"/>
                </a:solidFill>
                <a:latin typeface="Comic Sans MS" pitchFamily="66" charset="0"/>
              </a:rPr>
              <a:t>ayda 10 dk.</a:t>
            </a:r>
          </a:p>
          <a:p>
            <a:pPr>
              <a:lnSpc>
                <a:spcPct val="150000"/>
              </a:lnSpc>
            </a:pPr>
            <a:r>
              <a:rPr lang="tr-TR" sz="2400" dirty="0">
                <a:latin typeface="Comic Sans MS" pitchFamily="66" charset="0"/>
              </a:rPr>
              <a:t>3) Çok Tehlikeli	: Çalışan başına </a:t>
            </a:r>
            <a:r>
              <a:rPr lang="tr-TR" sz="2400" dirty="0">
                <a:solidFill>
                  <a:srgbClr val="FF0000"/>
                </a:solidFill>
                <a:latin typeface="Comic Sans MS" pitchFamily="66" charset="0"/>
              </a:rPr>
              <a:t>ayda 15 dk.</a:t>
            </a:r>
          </a:p>
        </p:txBody>
      </p:sp>
      <p:sp>
        <p:nvSpPr>
          <p:cNvPr id="4" name="Dikdörtgen 3"/>
          <p:cNvSpPr/>
          <p:nvPr/>
        </p:nvSpPr>
        <p:spPr>
          <a:xfrm>
            <a:off x="1471376" y="5101963"/>
            <a:ext cx="9449909" cy="707886"/>
          </a:xfrm>
          <a:prstGeom prst="rect">
            <a:avLst/>
          </a:prstGeom>
        </p:spPr>
        <p:txBody>
          <a:bodyPr wrap="square">
            <a:spAutoFit/>
          </a:bodyPr>
          <a:lstStyle/>
          <a:p>
            <a:pPr>
              <a:defRPr/>
            </a:pPr>
            <a:r>
              <a:rPr lang="tr-TR" sz="2000" b="1" dirty="0">
                <a:latin typeface="Arial Unicode MS" pitchFamily="34" charset="-128"/>
                <a:ea typeface="Arial Unicode MS" pitchFamily="34" charset="-128"/>
                <a:cs typeface="Arial Unicode MS" pitchFamily="34" charset="-128"/>
              </a:rPr>
              <a:t>Birden fazla işyeri ile kısmi süreli iş sözleşmesi yapıldığı takdirde bu işyerleri arasında yolda geçen süreler, haftalık kanuni çalışma süresinden sayılmaz?!</a:t>
            </a:r>
          </a:p>
        </p:txBody>
      </p:sp>
    </p:spTree>
    <p:extLst>
      <p:ext uri="{BB962C8B-B14F-4D97-AF65-F5344CB8AC3E}">
        <p14:creationId xmlns:p14="http://schemas.microsoft.com/office/powerpoint/2010/main" val="349630149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021677631"/>
              </p:ext>
            </p:extLst>
          </p:nvPr>
        </p:nvGraphicFramePr>
        <p:xfrm>
          <a:off x="1946031" y="1148862"/>
          <a:ext cx="6999633" cy="2701302"/>
        </p:xfrm>
        <a:graphic>
          <a:graphicData uri="http://schemas.openxmlformats.org/drawingml/2006/table">
            <a:tbl>
              <a:tblPr/>
              <a:tblGrid>
                <a:gridCol w="6999633">
                  <a:extLst>
                    <a:ext uri="{9D8B030D-6E8A-4147-A177-3AD203B41FA5}">
                      <a16:colId xmlns:a16="http://schemas.microsoft.com/office/drawing/2014/main" xmlns="" val="20000"/>
                    </a:ext>
                  </a:extLst>
                </a:gridCol>
              </a:tblGrid>
              <a:tr h="900434">
                <a:tc>
                  <a:txBody>
                    <a:bodyPr/>
                    <a:lstStyle/>
                    <a:p>
                      <a:r>
                        <a:rPr lang="tr-TR" sz="2000" b="1" dirty="0">
                          <a:effectLst/>
                        </a:rPr>
                        <a:t>Az Tehlikeli, 60 çalışanı</a:t>
                      </a:r>
                      <a:r>
                        <a:rPr lang="tr-TR" sz="2000" dirty="0">
                          <a:effectLst/>
                        </a:rPr>
                        <a:t> olan bir firma için aylık alınması gereken minimum İSG Hizmet Süresi:</a:t>
                      </a:r>
                    </a:p>
                  </a:txBody>
                  <a:tcPr anchor="ctr">
                    <a:lnL>
                      <a:noFill/>
                    </a:lnL>
                    <a:lnR>
                      <a:noFill/>
                    </a:lnR>
                    <a:lnT>
                      <a:noFill/>
                    </a:lnT>
                    <a:lnB>
                      <a:noFill/>
                    </a:lnB>
                    <a:solidFill>
                      <a:srgbClr val="FFFFFF"/>
                    </a:solidFill>
                  </a:tcPr>
                </a:tc>
                <a:extLst>
                  <a:ext uri="{0D108BD9-81ED-4DB2-BD59-A6C34878D82A}">
                    <a16:rowId xmlns:a16="http://schemas.microsoft.com/office/drawing/2014/main" xmlns="" val="10000"/>
                  </a:ext>
                </a:extLst>
              </a:tr>
              <a:tr h="900434">
                <a:tc>
                  <a:txBody>
                    <a:bodyPr/>
                    <a:lstStyle/>
                    <a:p>
                      <a:r>
                        <a:rPr lang="tr-TR" sz="2000" b="1" dirty="0">
                          <a:effectLst/>
                        </a:rPr>
                        <a:t>İş Güvenliği Uzmanı: </a:t>
                      </a:r>
                      <a:r>
                        <a:rPr lang="tr-TR" sz="2000" dirty="0">
                          <a:effectLst/>
                        </a:rPr>
                        <a:t>10 dakika x 60 çalışan = 600 dakika (10 saat)</a:t>
                      </a:r>
                    </a:p>
                  </a:txBody>
                  <a:tcPr anchor="ctr">
                    <a:lnL>
                      <a:noFill/>
                    </a:lnL>
                    <a:lnR>
                      <a:noFill/>
                    </a:lnR>
                    <a:lnT>
                      <a:noFill/>
                    </a:lnT>
                    <a:lnB>
                      <a:noFill/>
                    </a:lnB>
                    <a:solidFill>
                      <a:srgbClr val="FFFFFF"/>
                    </a:solidFill>
                  </a:tcPr>
                </a:tc>
                <a:extLst>
                  <a:ext uri="{0D108BD9-81ED-4DB2-BD59-A6C34878D82A}">
                    <a16:rowId xmlns:a16="http://schemas.microsoft.com/office/drawing/2014/main" xmlns="" val="10001"/>
                  </a:ext>
                </a:extLst>
              </a:tr>
              <a:tr h="900434">
                <a:tc>
                  <a:txBody>
                    <a:bodyPr/>
                    <a:lstStyle/>
                    <a:p>
                      <a:r>
                        <a:rPr lang="tr-TR" sz="2000" b="1" dirty="0">
                          <a:effectLst/>
                        </a:rPr>
                        <a:t>İş yeri Hekimi: </a:t>
                      </a:r>
                      <a:r>
                        <a:rPr lang="tr-TR" sz="2000" dirty="0">
                          <a:effectLst/>
                        </a:rPr>
                        <a:t>5 dakika x 60 çalışan = 300 dakika (5 Saat)</a:t>
                      </a:r>
                    </a:p>
                  </a:txBody>
                  <a:tcPr anchor="ctr">
                    <a:lnL>
                      <a:noFill/>
                    </a:lnL>
                    <a:lnR>
                      <a:noFill/>
                    </a:lnR>
                    <a:lnT>
                      <a:noFill/>
                    </a:lnT>
                    <a:lnB>
                      <a:noFill/>
                    </a:lnB>
                    <a:solidFill>
                      <a:srgbClr val="FFFFFF"/>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1650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1028551984"/>
              </p:ext>
            </p:extLst>
          </p:nvPr>
        </p:nvGraphicFramePr>
        <p:xfrm>
          <a:off x="1477108" y="1125415"/>
          <a:ext cx="7374771" cy="2666133"/>
        </p:xfrm>
        <a:graphic>
          <a:graphicData uri="http://schemas.openxmlformats.org/drawingml/2006/table">
            <a:tbl>
              <a:tblPr/>
              <a:tblGrid>
                <a:gridCol w="7374771">
                  <a:extLst>
                    <a:ext uri="{9D8B030D-6E8A-4147-A177-3AD203B41FA5}">
                      <a16:colId xmlns:a16="http://schemas.microsoft.com/office/drawing/2014/main" xmlns="" val="20000"/>
                    </a:ext>
                  </a:extLst>
                </a:gridCol>
              </a:tblGrid>
              <a:tr h="888711">
                <a:tc>
                  <a:txBody>
                    <a:bodyPr/>
                    <a:lstStyle/>
                    <a:p>
                      <a:r>
                        <a:rPr lang="tr-TR" sz="2000" b="1" dirty="0">
                          <a:effectLst/>
                        </a:rPr>
                        <a:t>Tehlikeli, 60 çalışanı</a:t>
                      </a:r>
                      <a:r>
                        <a:rPr lang="tr-TR" sz="2000" dirty="0">
                          <a:effectLst/>
                        </a:rPr>
                        <a:t> olan bir firma için aylık alınması gereken minimum İSG Hizmet Süresi:</a:t>
                      </a:r>
                    </a:p>
                  </a:txBody>
                  <a:tcPr anchor="ctr">
                    <a:lnL>
                      <a:noFill/>
                    </a:lnL>
                    <a:lnR>
                      <a:noFill/>
                    </a:lnR>
                    <a:lnT>
                      <a:noFill/>
                    </a:lnT>
                    <a:lnB>
                      <a:noFill/>
                    </a:lnB>
                    <a:solidFill>
                      <a:srgbClr val="FFFFFF"/>
                    </a:solidFill>
                  </a:tcPr>
                </a:tc>
                <a:extLst>
                  <a:ext uri="{0D108BD9-81ED-4DB2-BD59-A6C34878D82A}">
                    <a16:rowId xmlns:a16="http://schemas.microsoft.com/office/drawing/2014/main" xmlns="" val="10000"/>
                  </a:ext>
                </a:extLst>
              </a:tr>
              <a:tr h="888711">
                <a:tc>
                  <a:txBody>
                    <a:bodyPr/>
                    <a:lstStyle/>
                    <a:p>
                      <a:r>
                        <a:rPr lang="tr-TR" sz="2000" b="1" dirty="0">
                          <a:effectLst/>
                        </a:rPr>
                        <a:t>İş Güvenliği Uzmanı: </a:t>
                      </a:r>
                      <a:r>
                        <a:rPr lang="tr-TR" sz="2000" dirty="0">
                          <a:effectLst/>
                        </a:rPr>
                        <a:t>20 dakika x 60 çalışan = 1.200 dakika (20 saat)</a:t>
                      </a:r>
                    </a:p>
                  </a:txBody>
                  <a:tcPr anchor="ctr">
                    <a:lnL>
                      <a:noFill/>
                    </a:lnL>
                    <a:lnR>
                      <a:noFill/>
                    </a:lnR>
                    <a:lnT>
                      <a:noFill/>
                    </a:lnT>
                    <a:lnB>
                      <a:noFill/>
                    </a:lnB>
                    <a:solidFill>
                      <a:srgbClr val="FFFFFF"/>
                    </a:solidFill>
                  </a:tcPr>
                </a:tc>
                <a:extLst>
                  <a:ext uri="{0D108BD9-81ED-4DB2-BD59-A6C34878D82A}">
                    <a16:rowId xmlns:a16="http://schemas.microsoft.com/office/drawing/2014/main" xmlns="" val="10001"/>
                  </a:ext>
                </a:extLst>
              </a:tr>
              <a:tr h="888711">
                <a:tc>
                  <a:txBody>
                    <a:bodyPr/>
                    <a:lstStyle/>
                    <a:p>
                      <a:r>
                        <a:rPr lang="tr-TR" sz="2000" b="1" dirty="0">
                          <a:effectLst/>
                        </a:rPr>
                        <a:t>İş yeri Hekimi: </a:t>
                      </a:r>
                      <a:r>
                        <a:rPr lang="tr-TR" sz="2000" dirty="0">
                          <a:effectLst/>
                        </a:rPr>
                        <a:t>10 dakika x 60 çalışan = 600 dakika (10 Saat)</a:t>
                      </a:r>
                    </a:p>
                  </a:txBody>
                  <a:tcPr anchor="ctr">
                    <a:lnL>
                      <a:noFill/>
                    </a:lnL>
                    <a:lnR>
                      <a:noFill/>
                    </a:lnR>
                    <a:lnT>
                      <a:noFill/>
                    </a:lnT>
                    <a:lnB>
                      <a:noFill/>
                    </a:lnB>
                    <a:solidFill>
                      <a:srgbClr val="FFFFFF"/>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16641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1724471186"/>
              </p:ext>
            </p:extLst>
          </p:nvPr>
        </p:nvGraphicFramePr>
        <p:xfrm>
          <a:off x="1266092" y="984738"/>
          <a:ext cx="7679572" cy="2865426"/>
        </p:xfrm>
        <a:graphic>
          <a:graphicData uri="http://schemas.openxmlformats.org/drawingml/2006/table">
            <a:tbl>
              <a:tblPr/>
              <a:tblGrid>
                <a:gridCol w="7679572">
                  <a:extLst>
                    <a:ext uri="{9D8B030D-6E8A-4147-A177-3AD203B41FA5}">
                      <a16:colId xmlns:a16="http://schemas.microsoft.com/office/drawing/2014/main" xmlns="" val="20000"/>
                    </a:ext>
                  </a:extLst>
                </a:gridCol>
              </a:tblGrid>
              <a:tr h="955142">
                <a:tc>
                  <a:txBody>
                    <a:bodyPr/>
                    <a:lstStyle/>
                    <a:p>
                      <a:r>
                        <a:rPr lang="tr-TR" sz="2000" b="1" dirty="0">
                          <a:effectLst/>
                        </a:rPr>
                        <a:t>Çok Tehlikeli, 60 çalışanı</a:t>
                      </a:r>
                      <a:r>
                        <a:rPr lang="tr-TR" sz="2000" dirty="0">
                          <a:effectLst/>
                        </a:rPr>
                        <a:t> olan bir firma için aylık alınması gereken minimum İSG Hizmet Süresi:</a:t>
                      </a:r>
                    </a:p>
                  </a:txBody>
                  <a:tcPr anchor="ctr">
                    <a:lnL>
                      <a:noFill/>
                    </a:lnL>
                    <a:lnR>
                      <a:noFill/>
                    </a:lnR>
                    <a:lnT>
                      <a:noFill/>
                    </a:lnT>
                    <a:lnB>
                      <a:noFill/>
                    </a:lnB>
                    <a:solidFill>
                      <a:srgbClr val="FFFFFF"/>
                    </a:solidFill>
                  </a:tcPr>
                </a:tc>
                <a:extLst>
                  <a:ext uri="{0D108BD9-81ED-4DB2-BD59-A6C34878D82A}">
                    <a16:rowId xmlns:a16="http://schemas.microsoft.com/office/drawing/2014/main" xmlns="" val="10000"/>
                  </a:ext>
                </a:extLst>
              </a:tr>
              <a:tr h="955142">
                <a:tc>
                  <a:txBody>
                    <a:bodyPr/>
                    <a:lstStyle/>
                    <a:p>
                      <a:r>
                        <a:rPr lang="tr-TR" sz="2000" b="1" dirty="0">
                          <a:effectLst/>
                        </a:rPr>
                        <a:t>İş Güvenliği Uzmanı: </a:t>
                      </a:r>
                      <a:r>
                        <a:rPr lang="tr-TR" sz="2000" dirty="0">
                          <a:effectLst/>
                        </a:rPr>
                        <a:t>40 dakika x 60 çalışan = 2.400 dakika (40 saat)</a:t>
                      </a:r>
                    </a:p>
                  </a:txBody>
                  <a:tcPr anchor="ctr">
                    <a:lnL>
                      <a:noFill/>
                    </a:lnL>
                    <a:lnR>
                      <a:noFill/>
                    </a:lnR>
                    <a:lnT>
                      <a:noFill/>
                    </a:lnT>
                    <a:lnB>
                      <a:noFill/>
                    </a:lnB>
                    <a:solidFill>
                      <a:srgbClr val="FFFFFF"/>
                    </a:solidFill>
                  </a:tcPr>
                </a:tc>
                <a:extLst>
                  <a:ext uri="{0D108BD9-81ED-4DB2-BD59-A6C34878D82A}">
                    <a16:rowId xmlns:a16="http://schemas.microsoft.com/office/drawing/2014/main" xmlns="" val="10001"/>
                  </a:ext>
                </a:extLst>
              </a:tr>
              <a:tr h="955142">
                <a:tc>
                  <a:txBody>
                    <a:bodyPr/>
                    <a:lstStyle/>
                    <a:p>
                      <a:r>
                        <a:rPr lang="tr-TR" sz="2000" b="1" dirty="0">
                          <a:effectLst/>
                        </a:rPr>
                        <a:t>İş yeri Hekimi: </a:t>
                      </a:r>
                      <a:r>
                        <a:rPr lang="tr-TR" sz="2000" dirty="0">
                          <a:effectLst/>
                        </a:rPr>
                        <a:t>15 dakika x 60 çalışan = 900 dakika (15 Saat)</a:t>
                      </a:r>
                    </a:p>
                  </a:txBody>
                  <a:tcPr anchor="ctr">
                    <a:lnL>
                      <a:noFill/>
                    </a:lnL>
                    <a:lnR>
                      <a:noFill/>
                    </a:lnR>
                    <a:lnT>
                      <a:noFill/>
                    </a:lnT>
                    <a:lnB>
                      <a:noFill/>
                    </a:lnB>
                    <a:solidFill>
                      <a:srgbClr val="FFFFFF"/>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16641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nSpc>
                <a:spcPct val="200000"/>
              </a:lnSpc>
            </a:pPr>
            <a:r>
              <a:rPr lang="tr-TR" sz="1800" dirty="0"/>
              <a:t>İSG Profesyonelleri ayda en fazla kaç saat/dakika çalışabilir?</a:t>
            </a:r>
          </a:p>
          <a:p>
            <a:pPr>
              <a:lnSpc>
                <a:spcPct val="200000"/>
              </a:lnSpc>
            </a:pPr>
            <a:r>
              <a:rPr lang="tr-TR" sz="1800" b="0" dirty="0"/>
              <a:t>4857 sayılı iş kanununda çalışanların haftalık 45 saat çalışabileceği belirtilmiştir. Bu hesaba göre ayda 4 hafta üzerinden hesap yapılırsa 180 saat çıkacaktır. İSG Profesyonelleri 180 saate ek olarak aylık 15 saat de fazla mesai yapabilirler. ISG Katip üzerinden görevlendirme yapılırken, sistem 180 normal çalışma süresi 15 saat de fazla mesai süresi olarak toplam 195 saat görevlendirmeye izin vermektedir.</a:t>
            </a:r>
          </a:p>
          <a:p>
            <a:endParaRPr lang="tr-TR" dirty="0"/>
          </a:p>
        </p:txBody>
      </p:sp>
    </p:spTree>
    <p:extLst>
      <p:ext uri="{BB962C8B-B14F-4D97-AF65-F5344CB8AC3E}">
        <p14:creationId xmlns:p14="http://schemas.microsoft.com/office/powerpoint/2010/main" val="316641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1024" y="2084451"/>
            <a:ext cx="11927541" cy="4154984"/>
          </a:xfrm>
          <a:prstGeom prst="rect">
            <a:avLst/>
          </a:prstGeom>
        </p:spPr>
        <p:txBody>
          <a:bodyPr wrap="square">
            <a:spAutoFit/>
          </a:bodyPr>
          <a:lstStyle/>
          <a:p>
            <a:r>
              <a:rPr lang="tr-TR" sz="2400" b="1" dirty="0"/>
              <a:t>MADDE 6 – Aynı Yönetmeliğin 12 </a:t>
            </a:r>
            <a:r>
              <a:rPr lang="tr-TR" sz="2400" b="1" dirty="0" err="1"/>
              <a:t>nci</a:t>
            </a:r>
            <a:r>
              <a:rPr lang="tr-TR" sz="2400" b="1" dirty="0"/>
              <a:t> maddesinin birinci fıkrası aşağıdaki şekilde ve üçüncü fıkrada yer alan “1500” ibareleri “1000”, dördüncü fıkrada yer alan “1000” ibareleri “750” olarak değiştirilmiş ve aynı maddeye aşağıdaki fıkra eklenmiştir.</a:t>
            </a:r>
          </a:p>
          <a:p>
            <a:r>
              <a:rPr lang="tr-TR" sz="2400" b="1" dirty="0">
                <a:solidFill>
                  <a:srgbClr val="FF0000"/>
                </a:solidFill>
              </a:rPr>
              <a:t>“(1) İşyeri hekimleri, bu Yönetmelikte belirtilen görevlerini yerine getirmek için aşağıda belirtilen sürelerde görev yaparlar:</a:t>
            </a:r>
          </a:p>
          <a:p>
            <a:r>
              <a:rPr lang="tr-TR" sz="2400" b="1" dirty="0"/>
              <a:t>a) Az tehlikeli sınıfta yer alanlarda, çalışan başına ayda en az </a:t>
            </a:r>
            <a:r>
              <a:rPr lang="tr-TR" sz="2400" b="1" dirty="0">
                <a:solidFill>
                  <a:srgbClr val="FF0000"/>
                </a:solidFill>
              </a:rPr>
              <a:t>5 dakika.</a:t>
            </a:r>
          </a:p>
          <a:p>
            <a:r>
              <a:rPr lang="tr-TR" sz="2400" b="1" dirty="0"/>
              <a:t>b) Tehlikeli sınıfta yer alanlarda, çalışan başına ayda en az </a:t>
            </a:r>
            <a:r>
              <a:rPr lang="tr-TR" sz="2400" b="1" dirty="0">
                <a:solidFill>
                  <a:srgbClr val="FF0000"/>
                </a:solidFill>
              </a:rPr>
              <a:t>10 dakika.</a:t>
            </a:r>
          </a:p>
          <a:p>
            <a:r>
              <a:rPr lang="tr-TR" sz="2400" b="1" dirty="0"/>
              <a:t>c) Çok tehlikeli sınıfta yer alanlarda, çalışan başına ayda en az </a:t>
            </a:r>
            <a:r>
              <a:rPr lang="tr-TR" sz="2400" b="1" dirty="0">
                <a:solidFill>
                  <a:srgbClr val="FF0000"/>
                </a:solidFill>
              </a:rPr>
              <a:t>15 dakika.”</a:t>
            </a:r>
          </a:p>
          <a:p>
            <a:r>
              <a:rPr lang="tr-TR" sz="2400" b="1" dirty="0"/>
              <a:t>“(6) </a:t>
            </a:r>
            <a:r>
              <a:rPr lang="tr-TR" sz="2400" b="1" dirty="0">
                <a:solidFill>
                  <a:srgbClr val="0070C0"/>
                </a:solidFill>
              </a:rPr>
              <a:t>Kamu kurum ve kuruluşlarında çalışan ve yöneticilik görevi bulunmayan tabipler ile aile hekimleri hariç diğer işyerlerinde çalışan işyeri hekimleri tam gün çalıştığı işyeri dışında fazla çalışma yapamaz.”</a:t>
            </a:r>
          </a:p>
        </p:txBody>
      </p:sp>
      <p:graphicFrame>
        <p:nvGraphicFramePr>
          <p:cNvPr id="3" name="Tablo 2"/>
          <p:cNvGraphicFramePr>
            <a:graphicFrameLocks noGrp="1"/>
          </p:cNvGraphicFramePr>
          <p:nvPr>
            <p:extLst>
              <p:ext uri="{D42A27DB-BD31-4B8C-83A1-F6EECF244321}">
                <p14:modId xmlns:p14="http://schemas.microsoft.com/office/powerpoint/2010/main" val="5245114"/>
              </p:ext>
            </p:extLst>
          </p:nvPr>
        </p:nvGraphicFramePr>
        <p:xfrm>
          <a:off x="0" y="0"/>
          <a:ext cx="12192000" cy="1967753"/>
        </p:xfrm>
        <a:graphic>
          <a:graphicData uri="http://schemas.openxmlformats.org/drawingml/2006/table">
            <a:tbl>
              <a:tblPr/>
              <a:tblGrid>
                <a:gridCol w="4065850">
                  <a:extLst>
                    <a:ext uri="{9D8B030D-6E8A-4147-A177-3AD203B41FA5}">
                      <a16:colId xmlns:a16="http://schemas.microsoft.com/office/drawing/2014/main" xmlns="" val="20000"/>
                    </a:ext>
                  </a:extLst>
                </a:gridCol>
                <a:gridCol w="4065850">
                  <a:extLst>
                    <a:ext uri="{9D8B030D-6E8A-4147-A177-3AD203B41FA5}">
                      <a16:colId xmlns:a16="http://schemas.microsoft.com/office/drawing/2014/main" xmlns="" val="20001"/>
                    </a:ext>
                  </a:extLst>
                </a:gridCol>
                <a:gridCol w="4060300">
                  <a:extLst>
                    <a:ext uri="{9D8B030D-6E8A-4147-A177-3AD203B41FA5}">
                      <a16:colId xmlns:a16="http://schemas.microsoft.com/office/drawing/2014/main" xmlns="" val="20002"/>
                    </a:ext>
                  </a:extLst>
                </a:gridCol>
              </a:tblGrid>
              <a:tr h="443753">
                <a:tc>
                  <a:txBody>
                    <a:bodyPr/>
                    <a:lstStyle/>
                    <a:p>
                      <a:pPr>
                        <a:lnSpc>
                          <a:spcPts val="1200"/>
                        </a:lnSpc>
                        <a:spcAft>
                          <a:spcPts val="0"/>
                        </a:spcAft>
                      </a:pPr>
                      <a:r>
                        <a:rPr lang="tr-TR" sz="2000" b="1" dirty="0">
                          <a:effectLst/>
                          <a:latin typeface="Arial" panose="020B0604020202020204" pitchFamily="34" charset="0"/>
                        </a:rPr>
                        <a:t>18-ARALIK 2014  PERŞEMBE</a:t>
                      </a:r>
                      <a:endParaRPr lang="tr-TR" sz="2000" b="1"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solidFill>
                      <a:srgbClr val="FFC000"/>
                    </a:solidFill>
                  </a:tcPr>
                </a:tc>
                <a:tc>
                  <a:txBody>
                    <a:bodyPr/>
                    <a:lstStyle/>
                    <a:p>
                      <a:pPr algn="ctr">
                        <a:lnSpc>
                          <a:spcPts val="1200"/>
                        </a:lnSpc>
                        <a:spcAft>
                          <a:spcPts val="0"/>
                        </a:spcAft>
                      </a:pPr>
                      <a:r>
                        <a:rPr lang="tr-TR" sz="2000" b="1" dirty="0">
                          <a:solidFill>
                            <a:srgbClr val="800080"/>
                          </a:solidFill>
                          <a:effectLst/>
                          <a:latin typeface="Palatino Linotype" panose="02040502050505030304" pitchFamily="18" charset="0"/>
                        </a:rPr>
                        <a:t>Resmî Gazete</a:t>
                      </a:r>
                      <a:endParaRPr lang="tr-TR" sz="2000" b="1"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solidFill>
                      <a:srgbClr val="FFC000"/>
                    </a:solidFill>
                  </a:tcPr>
                </a:tc>
                <a:tc>
                  <a:txBody>
                    <a:bodyPr/>
                    <a:lstStyle/>
                    <a:p>
                      <a:pPr algn="r"/>
                      <a:r>
                        <a:rPr lang="tr-TR" sz="2400" b="1" dirty="0">
                          <a:effectLst/>
                          <a:latin typeface="Arial" panose="020B0604020202020204" pitchFamily="34" charset="0"/>
                        </a:rPr>
                        <a:t>Sayı : 29209</a:t>
                      </a:r>
                      <a:endParaRPr lang="tr-TR" sz="2400" b="1"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232874">
                <a:tc gridSpan="3">
                  <a:txBody>
                    <a:bodyPr/>
                    <a:lstStyle/>
                    <a:p>
                      <a:pPr algn="ctr"/>
                      <a:r>
                        <a:rPr lang="tr-TR" sz="2000" b="1" dirty="0">
                          <a:solidFill>
                            <a:srgbClr val="000080"/>
                          </a:solidFill>
                          <a:effectLst/>
                          <a:latin typeface="Arial" panose="020B0604020202020204" pitchFamily="34" charset="0"/>
                        </a:rPr>
                        <a:t>YÖNETMELİK</a:t>
                      </a:r>
                      <a:endParaRPr lang="tr-TR" sz="2000" b="1" dirty="0">
                        <a:effectLst/>
                        <a:latin typeface="Times New Roman" panose="02020603050405020304" pitchFamily="18" charset="0"/>
                      </a:endParaRPr>
                    </a:p>
                  </a:txBody>
                  <a:tcPr marL="68580" marR="68580" marT="0" marB="0" anchor="ctr">
                    <a:lnL>
                      <a:noFill/>
                    </a:lnL>
                    <a:lnR>
                      <a:noFill/>
                    </a:lnR>
                    <a:lnT w="12700" cap="flat" cmpd="sng" algn="ctr">
                      <a:solidFill>
                        <a:srgbClr val="660066"/>
                      </a:solidFill>
                      <a:prstDash val="solid"/>
                      <a:round/>
                      <a:headEnd type="none" w="med" len="med"/>
                      <a:tailEnd type="none" w="med" len="med"/>
                    </a:lnT>
                    <a:lnB>
                      <a:noFill/>
                    </a:lnB>
                    <a:solidFill>
                      <a:srgbClr val="FFC00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1"/>
                  </a:ext>
                </a:extLst>
              </a:tr>
              <a:tr h="931495">
                <a:tc gridSpan="3">
                  <a:txBody>
                    <a:bodyPr/>
                    <a:lstStyle/>
                    <a:p>
                      <a:pPr indent="359410" algn="ctr">
                        <a:lnSpc>
                          <a:spcPct val="100000"/>
                        </a:lnSpc>
                      </a:pPr>
                      <a:r>
                        <a:rPr lang="tr-TR" sz="2000" b="1" dirty="0">
                          <a:effectLst/>
                          <a:latin typeface="Times New Roman" panose="02020603050405020304" pitchFamily="18" charset="0"/>
                        </a:rPr>
                        <a:t>Çalışma ve Sosyal Güvenlik Bakanlığından:</a:t>
                      </a:r>
                    </a:p>
                    <a:p>
                      <a:pPr algn="ctr">
                        <a:lnSpc>
                          <a:spcPct val="100000"/>
                        </a:lnSpc>
                      </a:pPr>
                      <a:r>
                        <a:rPr lang="tr-TR" sz="2000" b="1" dirty="0">
                          <a:effectLst/>
                          <a:latin typeface="Times New Roman" panose="02020603050405020304" pitchFamily="18" charset="0"/>
                        </a:rPr>
                        <a:t>İŞYERİ HEKİMİ VE DİĞER SAĞLIK PERSONELİNİN GÖREV, YETKİ,</a:t>
                      </a:r>
                    </a:p>
                    <a:p>
                      <a:pPr algn="ctr">
                        <a:lnSpc>
                          <a:spcPct val="100000"/>
                        </a:lnSpc>
                      </a:pPr>
                      <a:r>
                        <a:rPr lang="tr-TR" sz="2000" b="1" dirty="0">
                          <a:effectLst/>
                          <a:latin typeface="Times New Roman" panose="02020603050405020304" pitchFamily="18" charset="0"/>
                        </a:rPr>
                        <a:t>SORUMLULUK VE EĞİTİMLERİ HAKKINDA YÖNETMELİKTE</a:t>
                      </a:r>
                    </a:p>
                    <a:p>
                      <a:pPr algn="ctr">
                        <a:lnSpc>
                          <a:spcPct val="100000"/>
                        </a:lnSpc>
                      </a:pPr>
                      <a:r>
                        <a:rPr lang="tr-TR" sz="2000" b="1" dirty="0">
                          <a:effectLst/>
                          <a:latin typeface="Times New Roman" panose="02020603050405020304" pitchFamily="18" charset="0"/>
                        </a:rPr>
                        <a:t>DEĞİŞİKLİK YAPILMASINA DAİR YÖNETMELİK</a:t>
                      </a:r>
                    </a:p>
                  </a:txBody>
                  <a:tcPr marL="68580" marR="68580" marT="0" marB="0" anchor="ctr">
                    <a:lnL>
                      <a:noFill/>
                    </a:lnL>
                    <a:lnR>
                      <a:noFill/>
                    </a:lnR>
                    <a:lnT>
                      <a:noFill/>
                    </a:lnT>
                    <a:lnB>
                      <a:noFill/>
                    </a:lnB>
                    <a:solidFill>
                      <a:srgbClr val="FFC00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2"/>
                  </a:ext>
                </a:extLst>
              </a:tr>
            </a:tbl>
          </a:graphicData>
        </a:graphic>
      </p:graphicFrame>
      <p:sp>
        <p:nvSpPr>
          <p:cNvPr id="4" name="Dikdörtgen 3"/>
          <p:cNvSpPr/>
          <p:nvPr/>
        </p:nvSpPr>
        <p:spPr>
          <a:xfrm>
            <a:off x="255494" y="6158752"/>
            <a:ext cx="11793071" cy="646331"/>
          </a:xfrm>
          <a:prstGeom prst="rect">
            <a:avLst/>
          </a:prstGeom>
          <a:solidFill>
            <a:srgbClr val="FFC000"/>
          </a:solidFill>
        </p:spPr>
        <p:txBody>
          <a:bodyPr wrap="square">
            <a:spAutoFit/>
          </a:bodyPr>
          <a:lstStyle/>
          <a:p>
            <a:r>
              <a:rPr lang="tr-TR" dirty="0">
                <a:solidFill>
                  <a:srgbClr val="000000"/>
                </a:solidFill>
                <a:latin typeface="Times New Roman" panose="02020603050405020304" pitchFamily="18" charset="0"/>
              </a:rPr>
              <a:t> </a:t>
            </a:r>
            <a:r>
              <a:rPr lang="tr-TR" b="1" dirty="0">
                <a:solidFill>
                  <a:srgbClr val="000000"/>
                </a:solidFill>
                <a:latin typeface="Times New Roman" panose="02020603050405020304" pitchFamily="18" charset="0"/>
              </a:rPr>
              <a:t>12 </a:t>
            </a:r>
            <a:r>
              <a:rPr lang="tr-TR" b="1" dirty="0" err="1">
                <a:solidFill>
                  <a:srgbClr val="000000"/>
                </a:solidFill>
                <a:latin typeface="Times New Roman" panose="02020603050405020304" pitchFamily="18" charset="0"/>
              </a:rPr>
              <a:t>nci</a:t>
            </a:r>
            <a:r>
              <a:rPr lang="tr-TR" b="1" dirty="0">
                <a:solidFill>
                  <a:srgbClr val="000000"/>
                </a:solidFill>
                <a:latin typeface="Times New Roman" panose="02020603050405020304" pitchFamily="18" charset="0"/>
              </a:rPr>
              <a:t> maddede belirlenen işyeri hekimlerinin çalışma süreleri ile tam gün çalıştırılmasına dair hükümler, 1/1/2016 tarihinde yürürlüğe girer. Bu tarihe kadar mevcut hükümlerin uygulanmasına devam edilir.”</a:t>
            </a:r>
            <a:endParaRPr lang="tr-TR" b="1" dirty="0"/>
          </a:p>
        </p:txBody>
      </p:sp>
    </p:spTree>
    <p:extLst>
      <p:ext uri="{BB962C8B-B14F-4D97-AF65-F5344CB8AC3E}">
        <p14:creationId xmlns:p14="http://schemas.microsoft.com/office/powerpoint/2010/main" val="3151316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1722007" y="217980"/>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innerShdw blurRad="63500" dist="50800" dir="8100000">
                    <a:prstClr val="black">
                      <a:alpha val="50000"/>
                    </a:prstClr>
                  </a:innerShdw>
                </a:effectLst>
                <a:latin typeface="Comic Sans MS" pitchFamily="66" charset="0"/>
                <a:cs typeface="Calibri" pitchFamily="34" charset="0"/>
              </a:rPr>
              <a:t>İşyeri Hekimi –Tam Gün</a:t>
            </a:r>
          </a:p>
        </p:txBody>
      </p:sp>
      <p:sp>
        <p:nvSpPr>
          <p:cNvPr id="2" name="Dikdörtgen 1"/>
          <p:cNvSpPr/>
          <p:nvPr/>
        </p:nvSpPr>
        <p:spPr>
          <a:xfrm>
            <a:off x="1755797" y="778921"/>
            <a:ext cx="2940228" cy="523220"/>
          </a:xfrm>
          <a:prstGeom prst="rect">
            <a:avLst/>
          </a:prstGeom>
        </p:spPr>
        <p:txBody>
          <a:bodyPr wrap="none">
            <a:spAutoFit/>
          </a:bodyPr>
          <a:lstStyle/>
          <a:p>
            <a:pPr defTabSz="801688" eaLnBrk="0" hangingPunct="0">
              <a:defRPr/>
            </a:pPr>
            <a:r>
              <a:rPr lang="tr-TR" sz="2800" b="1" dirty="0">
                <a:solidFill>
                  <a:schemeClr val="accent3">
                    <a:lumMod val="50000"/>
                  </a:schemeClr>
                </a:solidFill>
                <a:latin typeface="Comic Sans MS" pitchFamily="66" charset="0"/>
                <a:cs typeface="Arial" pitchFamily="34" charset="0"/>
              </a:rPr>
              <a:t>Hizmet Süreleri</a:t>
            </a:r>
            <a:endParaRPr lang="tr-TR" sz="2800" b="1" noProof="1">
              <a:solidFill>
                <a:schemeClr val="accent3">
                  <a:lumMod val="50000"/>
                </a:schemeClr>
              </a:solidFill>
              <a:latin typeface="Comic Sans MS" pitchFamily="66" charset="0"/>
              <a:cs typeface="Arial" pitchFamily="34" charset="0"/>
            </a:endParaRPr>
          </a:p>
        </p:txBody>
      </p:sp>
      <p:sp>
        <p:nvSpPr>
          <p:cNvPr id="3" name="Dikdörtgen 2"/>
          <p:cNvSpPr/>
          <p:nvPr/>
        </p:nvSpPr>
        <p:spPr>
          <a:xfrm>
            <a:off x="1030307" y="1302141"/>
            <a:ext cx="10200067" cy="3970318"/>
          </a:xfrm>
          <a:prstGeom prst="rect">
            <a:avLst/>
          </a:prstGeom>
        </p:spPr>
        <p:txBody>
          <a:bodyPr wrap="square">
            <a:spAutoFit/>
          </a:bodyPr>
          <a:lstStyle/>
          <a:p>
            <a:pPr>
              <a:lnSpc>
                <a:spcPct val="150000"/>
              </a:lnSpc>
            </a:pPr>
            <a:r>
              <a:rPr lang="tr-TR" sz="2400" u="sng" dirty="0">
                <a:solidFill>
                  <a:srgbClr val="FF0000"/>
                </a:solidFill>
                <a:latin typeface="Comic Sans MS" pitchFamily="66" charset="0"/>
              </a:rPr>
              <a:t>İşyeri Hekimi TAM GÜN Çalışma Gerekliliği:</a:t>
            </a:r>
          </a:p>
          <a:p>
            <a:pPr>
              <a:lnSpc>
                <a:spcPct val="150000"/>
              </a:lnSpc>
            </a:pPr>
            <a:r>
              <a:rPr lang="tr-TR" sz="2400" dirty="0">
                <a:solidFill>
                  <a:srgbClr val="FF0000"/>
                </a:solidFill>
                <a:latin typeface="Comic Sans MS" pitchFamily="66" charset="0"/>
              </a:rPr>
              <a:t>Az tehlikeli sınıfta yer alan 2000 </a:t>
            </a:r>
            <a:r>
              <a:rPr lang="tr-TR" sz="2400" dirty="0">
                <a:latin typeface="Comic Sans MS" pitchFamily="66" charset="0"/>
              </a:rPr>
              <a:t>ve daha fazla çalışanı olan işyerlerinde her 2000 işçi için tam gün çalışacak en az bir işyeri hekimi görevlendirilir. Fazlası için yeteri kadar(süre hesabı gereği) işyeri hekimi eklenir.</a:t>
            </a:r>
          </a:p>
          <a:p>
            <a:pPr>
              <a:lnSpc>
                <a:spcPct val="150000"/>
              </a:lnSpc>
            </a:pPr>
            <a:r>
              <a:rPr lang="tr-TR" sz="2400" dirty="0">
                <a:solidFill>
                  <a:srgbClr val="FF0000"/>
                </a:solidFill>
                <a:latin typeface="Comic Sans MS" pitchFamily="66" charset="0"/>
              </a:rPr>
              <a:t>Tehlikeli Sınıfta 1000</a:t>
            </a:r>
            <a:endParaRPr lang="tr-TR" sz="2400" dirty="0">
              <a:latin typeface="Comic Sans MS" pitchFamily="66" charset="0"/>
            </a:endParaRPr>
          </a:p>
          <a:p>
            <a:pPr>
              <a:lnSpc>
                <a:spcPct val="150000"/>
              </a:lnSpc>
            </a:pPr>
            <a:r>
              <a:rPr lang="tr-TR" sz="2400" dirty="0">
                <a:solidFill>
                  <a:srgbClr val="FF0000"/>
                </a:solidFill>
                <a:latin typeface="Comic Sans MS" pitchFamily="66" charset="0"/>
              </a:rPr>
              <a:t>Çok Tehlikeli Sınıfta 750</a:t>
            </a:r>
            <a:endParaRPr lang="tr-TR" sz="2400" dirty="0">
              <a:latin typeface="Comic Sans MS" pitchFamily="66" charset="0"/>
            </a:endParaRPr>
          </a:p>
        </p:txBody>
      </p:sp>
      <p:sp>
        <p:nvSpPr>
          <p:cNvPr id="4" name="Dikdörtgen 3"/>
          <p:cNvSpPr/>
          <p:nvPr/>
        </p:nvSpPr>
        <p:spPr>
          <a:xfrm>
            <a:off x="1675759" y="5533097"/>
            <a:ext cx="8816669" cy="830997"/>
          </a:xfrm>
          <a:prstGeom prst="rect">
            <a:avLst/>
          </a:prstGeom>
        </p:spPr>
        <p:txBody>
          <a:bodyPr wrap="square">
            <a:spAutoFit/>
          </a:bodyPr>
          <a:lstStyle/>
          <a:p>
            <a:pPr>
              <a:defRPr/>
            </a:pPr>
            <a:r>
              <a:rPr lang="tr-TR" sz="2800" b="1" dirty="0">
                <a:solidFill>
                  <a:srgbClr val="0070C0"/>
                </a:solidFill>
                <a:latin typeface="Arial Unicode MS" pitchFamily="34" charset="-128"/>
                <a:ea typeface="Arial Unicode MS" pitchFamily="34" charset="-128"/>
                <a:cs typeface="Arial Unicode MS" pitchFamily="34" charset="-128"/>
              </a:rPr>
              <a:t>*</a:t>
            </a:r>
            <a:r>
              <a:rPr lang="tr-TR" sz="2000" b="1" dirty="0">
                <a:latin typeface="Arial Unicode MS" pitchFamily="34" charset="-128"/>
                <a:ea typeface="Arial Unicode MS" pitchFamily="34" charset="-128"/>
                <a:cs typeface="Arial Unicode MS" pitchFamily="34" charset="-128"/>
              </a:rPr>
              <a:t>Tam süreli İşyeri Hekimi görevlendirilen işyerlerinde, Diğer Sağlık Personeli görevlendirilmesi zorunlu değil!</a:t>
            </a:r>
          </a:p>
        </p:txBody>
      </p:sp>
    </p:spTree>
    <p:extLst>
      <p:ext uri="{BB962C8B-B14F-4D97-AF65-F5344CB8AC3E}">
        <p14:creationId xmlns:p14="http://schemas.microsoft.com/office/powerpoint/2010/main" val="310782268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10439" y="912818"/>
            <a:ext cx="10361606"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a:ln>
                  <a:noFill/>
                </a:ln>
                <a:solidFill>
                  <a:srgbClr val="0070C0"/>
                </a:solidFill>
                <a:effectLst/>
                <a:latin typeface="Comic Sans MS" pitchFamily="66" charset="0"/>
                <a:ea typeface="Calibri" pitchFamily="34" charset="0"/>
                <a:cs typeface="Times New Roman" pitchFamily="18" charset="0"/>
              </a:rPr>
              <a:t>DİĞER SAĞLIK PERSONELİNİN ÇALIŞMA SÜRELERİ</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i="0" u="none" strike="noStrike" cap="none" normalizeH="0" baseline="0" dirty="0">
              <a:ln>
                <a:noFill/>
              </a:ln>
              <a:solidFill>
                <a:srgbClr val="0070C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 Diğer sağlık personeli, bu Yönetmelikte belirtilen görevlerini yerine getirmek için aşağıda belirtilen sürelerde görev yaparlar: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2400" i="0" u="none" strike="noStrike" cap="none" normalizeH="0" baseline="0" dirty="0">
              <a:ln>
                <a:noFill/>
              </a:ln>
              <a:solidFill>
                <a:schemeClr val="tx1"/>
              </a:solidFill>
              <a:effectLst/>
              <a:latin typeface="Comic Sans MS" pitchFamily="66" charset="0"/>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Tx/>
              <a:buAutoNum type="alphaLcParenR"/>
              <a:tabLst/>
            </a:pPr>
            <a:r>
              <a:rPr kumimoji="0" lang="tr-TR" sz="2400" i="0" u="none" strike="noStrike" cap="none" normalizeH="0" baseline="0" dirty="0">
                <a:ln>
                  <a:noFill/>
                </a:ln>
                <a:effectLst/>
                <a:latin typeface="Comic Sans MS" pitchFamily="66" charset="0"/>
                <a:ea typeface="Calibri" pitchFamily="34" charset="0"/>
                <a:cs typeface="Times New Roman" pitchFamily="18" charset="0"/>
              </a:rPr>
              <a:t>Çok tehlikeli sınıfta yer alan 10 ila 49 çalışanı olan işyerlerinde çalışan başına ayda en az 10 dakika.</a:t>
            </a:r>
          </a:p>
          <a:p>
            <a:pPr marL="514350" marR="0" lvl="0" indent="-514350" algn="just" defTabSz="914400" rtl="0" eaLnBrk="0" fontAlgn="base" latinLnBrk="0" hangingPunct="0">
              <a:lnSpc>
                <a:spcPct val="100000"/>
              </a:lnSpc>
              <a:spcBef>
                <a:spcPct val="0"/>
              </a:spcBef>
              <a:spcAft>
                <a:spcPct val="0"/>
              </a:spcAft>
              <a:buClrTx/>
              <a:buSzTx/>
              <a:buFontTx/>
              <a:buAutoNum type="alphaLcParenR"/>
              <a:tabLst/>
            </a:pPr>
            <a:endParaRPr kumimoji="0" lang="tr-TR" sz="2400" i="0" u="none" strike="noStrike" cap="none" normalizeH="0" baseline="0" dirty="0">
              <a:ln>
                <a:noFill/>
              </a:ln>
              <a:solidFill>
                <a:srgbClr val="FF0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b) Çok tehlikeli sınıfta yer alan 50 ila 249 çalışanı olan işyerlerinde çalışan başına ayda en az 15 dakika.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2400" i="0" u="none" strike="noStrike" cap="none" normalizeH="0" baseline="0" dirty="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i="0" u="none" strike="noStrike" cap="none" normalizeH="0" baseline="0" dirty="0">
                <a:ln>
                  <a:noFill/>
                </a:ln>
                <a:effectLst/>
                <a:latin typeface="Comic Sans MS" pitchFamily="66" charset="0"/>
                <a:ea typeface="Calibri" pitchFamily="34" charset="0"/>
                <a:cs typeface="Times New Roman" pitchFamily="18" charset="0"/>
              </a:rPr>
              <a:t>c) Çok tehlikeli sınıfta yer alan 250 ve üzeri çalışanı olan işyerlerinde çalışan başına ayda en az 20 dakika.</a:t>
            </a:r>
            <a:endParaRPr kumimoji="0" lang="tr-TR" sz="2400" i="0" u="none" strike="noStrike" cap="none" normalizeH="0" baseline="0" dirty="0">
              <a:ln>
                <a:noFill/>
              </a:ln>
              <a:effectLst/>
              <a:latin typeface="Comic Sans MS" pitchFamily="66"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12"/>
          <p:cNvSpPr>
            <a:spLocks noChangeArrowheads="1"/>
          </p:cNvSpPr>
          <p:nvPr/>
        </p:nvSpPr>
        <p:spPr bwMode="gray">
          <a:xfrm>
            <a:off x="1854709" y="141637"/>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87313"/>
            <a:ext cx="8816669" cy="378174"/>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latin typeface="Comic Sans MS" pitchFamily="66" charset="0"/>
                <a:cs typeface="Calibri" pitchFamily="34" charset="0"/>
              </a:rPr>
              <a:t>İsg Kanunu –İh-igu</a:t>
            </a:r>
          </a:p>
        </p:txBody>
      </p:sp>
      <p:sp>
        <p:nvSpPr>
          <p:cNvPr id="2" name="Dikdörtgen 1"/>
          <p:cNvSpPr/>
          <p:nvPr/>
        </p:nvSpPr>
        <p:spPr>
          <a:xfrm>
            <a:off x="1667094" y="525516"/>
            <a:ext cx="3966150" cy="461665"/>
          </a:xfrm>
          <a:prstGeom prst="rect">
            <a:avLst/>
          </a:prstGeom>
        </p:spPr>
        <p:txBody>
          <a:bodyPr wrap="none">
            <a:spAutoFit/>
          </a:bodyPr>
          <a:lstStyle/>
          <a:p>
            <a:pPr defTabSz="801688" eaLnBrk="0" hangingPunct="0">
              <a:defRPr/>
            </a:pPr>
            <a:r>
              <a:rPr lang="tr-TR" sz="2400" b="1" dirty="0">
                <a:solidFill>
                  <a:schemeClr val="accent3">
                    <a:lumMod val="50000"/>
                  </a:schemeClr>
                </a:solidFill>
                <a:latin typeface="Comic Sans MS" pitchFamily="66" charset="0"/>
                <a:cs typeface="Arial" pitchFamily="34" charset="0"/>
              </a:rPr>
              <a:t>Kamu Çalışanı İH Ve İGU</a:t>
            </a:r>
            <a:endParaRPr lang="tr-TR" sz="2400" b="1" noProof="1">
              <a:solidFill>
                <a:schemeClr val="accent3">
                  <a:lumMod val="50000"/>
                </a:schemeClr>
              </a:solidFill>
              <a:latin typeface="Comic Sans MS" pitchFamily="66" charset="0"/>
              <a:cs typeface="Arial" pitchFamily="34" charset="0"/>
            </a:endParaRPr>
          </a:p>
        </p:txBody>
      </p:sp>
      <p:sp>
        <p:nvSpPr>
          <p:cNvPr id="3" name="Dikdörtgen 2"/>
          <p:cNvSpPr/>
          <p:nvPr/>
        </p:nvSpPr>
        <p:spPr>
          <a:xfrm>
            <a:off x="528034" y="908721"/>
            <a:ext cx="11011436" cy="3785652"/>
          </a:xfrm>
          <a:prstGeom prst="rect">
            <a:avLst/>
          </a:prstGeom>
        </p:spPr>
        <p:txBody>
          <a:bodyPr wrap="square">
            <a:spAutoFit/>
          </a:bodyPr>
          <a:lstStyle/>
          <a:p>
            <a:pPr algn="ctr"/>
            <a:r>
              <a:rPr lang="tr-TR" sz="2400" dirty="0">
                <a:solidFill>
                  <a:srgbClr val="FF0000"/>
                </a:solidFill>
                <a:latin typeface="Comic Sans MS" pitchFamily="66" charset="0"/>
              </a:rPr>
              <a:t>Kamuda çalışan</a:t>
            </a:r>
            <a:r>
              <a:rPr lang="tr-TR" sz="2400" dirty="0">
                <a:latin typeface="Comic Sans MS" pitchFamily="66" charset="0"/>
              </a:rPr>
              <a:t> (geçerli sertifikalı) </a:t>
            </a:r>
            <a:r>
              <a:rPr lang="tr-TR" sz="2400" dirty="0">
                <a:solidFill>
                  <a:srgbClr val="FF0000"/>
                </a:solidFill>
                <a:latin typeface="Comic Sans MS" pitchFamily="66" charset="0"/>
              </a:rPr>
              <a:t>İşyeri Hekimi/İş Güvenliği Uzmanları</a:t>
            </a:r>
            <a:r>
              <a:rPr lang="tr-TR" sz="2400" dirty="0">
                <a:latin typeface="Comic Sans MS" pitchFamily="66" charset="0"/>
              </a:rPr>
              <a:t>;</a:t>
            </a:r>
          </a:p>
          <a:p>
            <a:r>
              <a:rPr lang="tr-TR" sz="2400" dirty="0">
                <a:latin typeface="Comic Sans MS" pitchFamily="66" charset="0"/>
              </a:rPr>
              <a:t>  Aslî görevlerinin yanında, belirlenen çalışma süresine uyarak, </a:t>
            </a:r>
            <a:r>
              <a:rPr lang="tr-TR" sz="2400" dirty="0">
                <a:solidFill>
                  <a:srgbClr val="0066CC"/>
                </a:solidFill>
                <a:latin typeface="Comic Sans MS" pitchFamily="66" charset="0"/>
              </a:rPr>
              <a:t>çalışmakta oldukları kurumda veya</a:t>
            </a:r>
          </a:p>
          <a:p>
            <a:r>
              <a:rPr lang="tr-TR" sz="2400" dirty="0">
                <a:latin typeface="Comic Sans MS" pitchFamily="66" charset="0"/>
              </a:rPr>
              <a:t>(muvafakatleri üst yönetici onayı ile)</a:t>
            </a:r>
          </a:p>
          <a:p>
            <a:r>
              <a:rPr lang="tr-TR" sz="2400" dirty="0">
                <a:solidFill>
                  <a:srgbClr val="0066CC"/>
                </a:solidFill>
                <a:latin typeface="Comic Sans MS" pitchFamily="66" charset="0"/>
              </a:rPr>
              <a:t>diğer kamu kurumlarında görevlendirilebilir</a:t>
            </a:r>
            <a:r>
              <a:rPr lang="tr-TR" sz="2400" dirty="0">
                <a:latin typeface="Comic Sans MS" pitchFamily="66" charset="0"/>
              </a:rPr>
              <a:t>.</a:t>
            </a:r>
          </a:p>
          <a:p>
            <a:r>
              <a:rPr lang="tr-TR" sz="2400" dirty="0">
                <a:latin typeface="Comic Sans MS" pitchFamily="66" charset="0"/>
              </a:rPr>
              <a:t>  Bu şekilde görevlendirilen personele, görev yaptığı her saat için (200) gösterge rakamının memur aylık katsayısı ile çarpımı tutarında ilave ödeme, hizmet alan kurum tarafından yapılır.</a:t>
            </a:r>
          </a:p>
          <a:p>
            <a:r>
              <a:rPr lang="tr-TR" sz="2400" dirty="0">
                <a:latin typeface="Comic Sans MS" pitchFamily="66" charset="0"/>
              </a:rPr>
              <a:t>  Bu hizmete dair ek ödemelerde, günlük mesai saatlerine bağlı kalmak kaydıyla, aylık 80 saatten fazlası dikkate alınmaz.</a:t>
            </a:r>
          </a:p>
        </p:txBody>
      </p:sp>
      <p:sp>
        <p:nvSpPr>
          <p:cNvPr id="4" name="Dikdörtgen 3"/>
          <p:cNvSpPr/>
          <p:nvPr/>
        </p:nvSpPr>
        <p:spPr>
          <a:xfrm>
            <a:off x="1356553" y="5122639"/>
            <a:ext cx="9215914" cy="830997"/>
          </a:xfrm>
          <a:prstGeom prst="rect">
            <a:avLst/>
          </a:prstGeom>
        </p:spPr>
        <p:txBody>
          <a:bodyPr wrap="square">
            <a:spAutoFit/>
          </a:bodyPr>
          <a:lstStyle/>
          <a:p>
            <a:pPr marL="0" lvl="1">
              <a:defRPr/>
            </a:pPr>
            <a:r>
              <a:rPr lang="tr-TR" sz="1600" b="1" dirty="0">
                <a:solidFill>
                  <a:srgbClr val="000000"/>
                </a:solidFill>
                <a:latin typeface="Arial Unicode MS" pitchFamily="34" charset="-128"/>
                <a:ea typeface="Arial Unicode MS" pitchFamily="34" charset="-128"/>
                <a:cs typeface="Arial Unicode MS" pitchFamily="34" charset="-128"/>
              </a:rPr>
              <a:t>Kamu sağlık hizmetlerinde tam süreli çalışmaya ilişkin mevzuat hükümleri saklı kalmak kaydıyla,</a:t>
            </a:r>
          </a:p>
          <a:p>
            <a:pPr marL="0" lvl="1">
              <a:defRPr/>
            </a:pPr>
            <a:r>
              <a:rPr lang="tr-TR" sz="1600" b="1" dirty="0">
                <a:solidFill>
                  <a:srgbClr val="000000"/>
                </a:solidFill>
                <a:latin typeface="Arial Unicode MS" pitchFamily="34" charset="-128"/>
                <a:ea typeface="Arial Unicode MS" pitchFamily="34" charset="-128"/>
                <a:cs typeface="Arial Unicode MS" pitchFamily="34" charset="-128"/>
              </a:rPr>
              <a:t>işyeri hekimlerinin ve diğer sağlık personelinin İSGB veya  OSGB’ </a:t>
            </a:r>
            <a:r>
              <a:rPr lang="tr-TR" sz="1600" b="1" dirty="0" err="1">
                <a:solidFill>
                  <a:srgbClr val="000000"/>
                </a:solidFill>
                <a:latin typeface="Arial Unicode MS" pitchFamily="34" charset="-128"/>
                <a:ea typeface="Arial Unicode MS" pitchFamily="34" charset="-128"/>
                <a:cs typeface="Arial Unicode MS" pitchFamily="34" charset="-128"/>
              </a:rPr>
              <a:t>lerde</a:t>
            </a:r>
            <a:r>
              <a:rPr lang="tr-TR" sz="1600" b="1" dirty="0">
                <a:solidFill>
                  <a:srgbClr val="000000"/>
                </a:solidFill>
                <a:latin typeface="Arial Unicode MS" pitchFamily="34" charset="-128"/>
                <a:ea typeface="Arial Unicode MS" pitchFamily="34" charset="-128"/>
                <a:cs typeface="Arial Unicode MS" pitchFamily="34" charset="-128"/>
              </a:rPr>
              <a:t>  görevlendirilmelerinde,</a:t>
            </a:r>
          </a:p>
          <a:p>
            <a:pPr marL="0" lvl="1">
              <a:defRPr/>
            </a:pPr>
            <a:r>
              <a:rPr lang="tr-TR" sz="1600" b="1" dirty="0">
                <a:solidFill>
                  <a:srgbClr val="000000"/>
                </a:solidFill>
                <a:latin typeface="Arial Unicode MS" pitchFamily="34" charset="-128"/>
                <a:ea typeface="Arial Unicode MS" pitchFamily="34" charset="-128"/>
                <a:cs typeface="Arial Unicode MS" pitchFamily="34" charset="-128"/>
              </a:rPr>
              <a:t>diğer kanunların kısıtlayıcı hükümleri uygulanmaz.</a:t>
            </a:r>
          </a:p>
        </p:txBody>
      </p:sp>
    </p:spTree>
    <p:extLst>
      <p:ext uri="{BB962C8B-B14F-4D97-AF65-F5344CB8AC3E}">
        <p14:creationId xmlns:p14="http://schemas.microsoft.com/office/powerpoint/2010/main" val="199911700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411163"/>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3600" b="1" noProof="1">
                <a:solidFill>
                  <a:srgbClr val="FF0000"/>
                </a:solidFill>
                <a:effectLst>
                  <a:outerShdw blurRad="38100" dist="38100" dir="2700000" algn="tl">
                    <a:srgbClr val="000000">
                      <a:alpha val="43137"/>
                    </a:srgbClr>
                  </a:outerShdw>
                </a:effectLst>
                <a:latin typeface="Comic Sans MS" pitchFamily="66" charset="0"/>
                <a:cs typeface="Calibri" pitchFamily="34" charset="0"/>
              </a:rPr>
              <a:t>Tanımlar</a:t>
            </a:r>
          </a:p>
        </p:txBody>
      </p:sp>
      <p:sp>
        <p:nvSpPr>
          <p:cNvPr id="2" name="Dikdörtgen 1"/>
          <p:cNvSpPr/>
          <p:nvPr/>
        </p:nvSpPr>
        <p:spPr>
          <a:xfrm>
            <a:off x="2314575" y="1035890"/>
            <a:ext cx="1098378" cy="523220"/>
          </a:xfrm>
          <a:prstGeom prst="rect">
            <a:avLst/>
          </a:prstGeom>
        </p:spPr>
        <p:txBody>
          <a:bodyPr wrap="none">
            <a:spAutoFit/>
          </a:bodyPr>
          <a:lstStyle/>
          <a:p>
            <a:pPr defTabSz="801688" eaLnBrk="0" hangingPunct="0">
              <a:defRPr/>
            </a:pPr>
            <a:r>
              <a:rPr lang="tr-TR" sz="2800" b="1" noProof="1">
                <a:solidFill>
                  <a:schemeClr val="accent3">
                    <a:lumMod val="50000"/>
                  </a:schemeClr>
                </a:solidFill>
                <a:latin typeface="Comic Sans MS" pitchFamily="66" charset="0"/>
                <a:cs typeface="Arial" pitchFamily="34" charset="0"/>
              </a:rPr>
              <a:t>İSGB</a:t>
            </a:r>
          </a:p>
        </p:txBody>
      </p:sp>
      <p:sp>
        <p:nvSpPr>
          <p:cNvPr id="3" name="Dikdörtgen 2"/>
          <p:cNvSpPr/>
          <p:nvPr/>
        </p:nvSpPr>
        <p:spPr>
          <a:xfrm>
            <a:off x="2023671" y="1772816"/>
            <a:ext cx="8280920" cy="2247090"/>
          </a:xfrm>
          <a:prstGeom prst="rect">
            <a:avLst/>
          </a:prstGeom>
        </p:spPr>
        <p:txBody>
          <a:bodyPr wrap="square">
            <a:spAutoFit/>
          </a:bodyPr>
          <a:lstStyle/>
          <a:p>
            <a:pPr marL="0" lvl="1" algn="ctr">
              <a:lnSpc>
                <a:spcPct val="150000"/>
              </a:lnSpc>
              <a:buClr>
                <a:srgbClr val="292929"/>
              </a:buClr>
            </a:pPr>
            <a:r>
              <a:rPr lang="tr-TR" sz="2400" dirty="0">
                <a:solidFill>
                  <a:srgbClr val="FF0000"/>
                </a:solidFill>
                <a:latin typeface="Comic Sans MS" pitchFamily="66" charset="0"/>
              </a:rPr>
              <a:t>İşyeri Sağlık ve Güvenlik Birimi:</a:t>
            </a:r>
          </a:p>
          <a:p>
            <a:pPr marL="0" lvl="1" algn="ctr">
              <a:lnSpc>
                <a:spcPct val="150000"/>
              </a:lnSpc>
              <a:buClr>
                <a:srgbClr val="292929"/>
              </a:buClr>
            </a:pPr>
            <a:endParaRPr lang="tr-TR" sz="2400" dirty="0">
              <a:solidFill>
                <a:srgbClr val="FF0000"/>
              </a:solidFill>
              <a:latin typeface="Comic Sans MS" pitchFamily="66" charset="0"/>
            </a:endParaRPr>
          </a:p>
          <a:p>
            <a:pPr marL="0" lvl="1" algn="ctr">
              <a:lnSpc>
                <a:spcPct val="150000"/>
              </a:lnSpc>
              <a:buClr>
                <a:srgbClr val="292929"/>
              </a:buClr>
            </a:pPr>
            <a:r>
              <a:rPr lang="tr-TR" sz="2400" dirty="0">
                <a:latin typeface="Comic Sans MS" pitchFamily="66" charset="0"/>
              </a:rPr>
              <a:t>İşyerinde İSG hizmetlerini yürütmek üzere kurulan,</a:t>
            </a:r>
          </a:p>
          <a:p>
            <a:pPr marL="0" lvl="1" algn="ctr">
              <a:lnSpc>
                <a:spcPct val="150000"/>
              </a:lnSpc>
              <a:buClr>
                <a:srgbClr val="292929"/>
              </a:buClr>
            </a:pPr>
            <a:r>
              <a:rPr lang="tr-TR" sz="2400" dirty="0">
                <a:latin typeface="Comic Sans MS" pitchFamily="66" charset="0"/>
              </a:rPr>
              <a:t>gerekli donanım ve personele sahip olan birim</a:t>
            </a:r>
            <a:r>
              <a:rPr lang="tr-TR" sz="2400" dirty="0">
                <a:effectLst>
                  <a:outerShdw blurRad="38100" dist="38100" dir="2700000" algn="tl">
                    <a:srgbClr val="000000">
                      <a:alpha val="43137"/>
                    </a:srgbClr>
                  </a:outerShdw>
                </a:effectLst>
                <a:latin typeface="Comic Sans MS" pitchFamily="66" charset="0"/>
              </a:rPr>
              <a:t>.</a:t>
            </a:r>
          </a:p>
        </p:txBody>
      </p:sp>
    </p:spTree>
    <p:extLst>
      <p:ext uri="{BB962C8B-B14F-4D97-AF65-F5344CB8AC3E}">
        <p14:creationId xmlns:p14="http://schemas.microsoft.com/office/powerpoint/2010/main" val="34907453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7882" y="435930"/>
            <a:ext cx="11201400" cy="4493538"/>
          </a:xfrm>
          <a:prstGeom prst="rect">
            <a:avLst/>
          </a:prstGeom>
        </p:spPr>
        <p:txBody>
          <a:bodyPr wrap="square">
            <a:spAutoFit/>
          </a:bodyPr>
          <a:lstStyle/>
          <a:p>
            <a:pPr algn="ctr"/>
            <a:r>
              <a:rPr lang="tr-TR" sz="2800" b="1" dirty="0">
                <a:solidFill>
                  <a:srgbClr val="FF0000"/>
                </a:solidFill>
                <a:latin typeface="LucidaGrande-Bold"/>
              </a:rPr>
              <a:t>İ</a:t>
            </a:r>
            <a:r>
              <a:rPr lang="tr-TR" sz="2800" b="1" dirty="0">
                <a:solidFill>
                  <a:srgbClr val="FF0000"/>
                </a:solidFill>
                <a:latin typeface="Arial-Bold"/>
              </a:rPr>
              <a:t>şverenler </a:t>
            </a:r>
            <a:r>
              <a:rPr lang="tr-TR" sz="2800" b="1" dirty="0" err="1">
                <a:solidFill>
                  <a:srgbClr val="FF0000"/>
                </a:solidFill>
                <a:latin typeface="Arial-Bold"/>
              </a:rPr>
              <a:t>OSGB’lerden</a:t>
            </a:r>
            <a:r>
              <a:rPr lang="tr-TR" sz="2800" b="1" dirty="0">
                <a:solidFill>
                  <a:srgbClr val="FF0000"/>
                </a:solidFill>
                <a:latin typeface="Arial-Bold"/>
              </a:rPr>
              <a:t> hizmet alabilir</a:t>
            </a:r>
            <a:r>
              <a:rPr lang="tr-TR" sz="2800" b="1" dirty="0">
                <a:solidFill>
                  <a:srgbClr val="C00000"/>
                </a:solidFill>
                <a:latin typeface="Arial-Bold"/>
              </a:rPr>
              <a:t>.</a:t>
            </a:r>
          </a:p>
          <a:p>
            <a:pPr algn="ctr">
              <a:lnSpc>
                <a:spcPct val="150000"/>
              </a:lnSpc>
            </a:pPr>
            <a:r>
              <a:rPr lang="tr-TR" sz="2800" b="1" u="sng" dirty="0">
                <a:solidFill>
                  <a:srgbClr val="013A82"/>
                </a:solidFill>
                <a:latin typeface="LucidaGrande-Bold"/>
              </a:rPr>
              <a:t>İ</a:t>
            </a:r>
            <a:r>
              <a:rPr lang="tr-TR" sz="2800" b="1" u="sng" dirty="0">
                <a:solidFill>
                  <a:srgbClr val="013A82"/>
                </a:solidFill>
                <a:latin typeface="Arial-Bold"/>
              </a:rPr>
              <a:t>SG Hizmet Modelleri</a:t>
            </a:r>
          </a:p>
          <a:p>
            <a:pPr algn="ctr">
              <a:lnSpc>
                <a:spcPct val="150000"/>
              </a:lnSpc>
            </a:pPr>
            <a:r>
              <a:rPr lang="tr-TR" sz="2400" dirty="0">
                <a:latin typeface="Arial-Bold"/>
              </a:rPr>
              <a:t>Kısmi süreli işyeri hekimi ve iş güvenliği uzmanı istihdamı</a:t>
            </a:r>
          </a:p>
          <a:p>
            <a:pPr algn="ctr">
              <a:lnSpc>
                <a:spcPct val="150000"/>
              </a:lnSpc>
            </a:pPr>
            <a:r>
              <a:rPr lang="tr-TR" sz="2400" dirty="0">
                <a:latin typeface="Arial-Bold"/>
              </a:rPr>
              <a:t>Tam süreli işyeri hekimi ve iş güvenliği uzmanı istihdamı</a:t>
            </a:r>
          </a:p>
          <a:p>
            <a:pPr algn="ctr">
              <a:lnSpc>
                <a:spcPct val="150000"/>
              </a:lnSpc>
            </a:pPr>
            <a:r>
              <a:rPr lang="tr-TR" sz="2400" dirty="0">
                <a:latin typeface="Arial-Bold"/>
              </a:rPr>
              <a:t>Niteliklere sahip işveren</a:t>
            </a:r>
          </a:p>
          <a:p>
            <a:pPr algn="ctr">
              <a:lnSpc>
                <a:spcPct val="150000"/>
              </a:lnSpc>
            </a:pPr>
            <a:r>
              <a:rPr lang="tr-TR" sz="2400" dirty="0">
                <a:latin typeface="Arial-Bold"/>
              </a:rPr>
              <a:t>Ortak Sağlık ve Güvenlik Biriminden hizmet alımı</a:t>
            </a:r>
          </a:p>
          <a:p>
            <a:pPr algn="ctr">
              <a:lnSpc>
                <a:spcPct val="150000"/>
              </a:lnSpc>
            </a:pPr>
            <a:r>
              <a:rPr lang="tr-TR" sz="2400" i="1" dirty="0">
                <a:solidFill>
                  <a:srgbClr val="FF0000"/>
                </a:solidFill>
                <a:latin typeface="Arial-Bold"/>
              </a:rPr>
              <a:t>Tam süreli iş güvenliği uzmanı veya iş yeri hekimim istihdam etmesi gereken işyerlerinde, işyeri sağlık ve güvenlik birimi (İSGB)kurulu</a:t>
            </a:r>
            <a:r>
              <a:rPr lang="tr-TR" sz="2400" dirty="0">
                <a:solidFill>
                  <a:srgbClr val="FF0000"/>
                </a:solidFill>
                <a:latin typeface="ArialMT"/>
              </a:rPr>
              <a:t>r</a:t>
            </a:r>
            <a:endParaRPr lang="tr-TR" sz="2400" dirty="0">
              <a:solidFill>
                <a:srgbClr val="FF0000"/>
              </a:solidFill>
            </a:endParaRPr>
          </a:p>
        </p:txBody>
      </p:sp>
    </p:spTree>
    <p:extLst>
      <p:ext uri="{BB962C8B-B14F-4D97-AF65-F5344CB8AC3E}">
        <p14:creationId xmlns:p14="http://schemas.microsoft.com/office/powerpoint/2010/main" val="163443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116633"/>
            <a:ext cx="8816669" cy="942231"/>
          </a:xfrm>
          <a:prstGeom prst="rect">
            <a:avLst/>
          </a:prstGeom>
          <a:noFill/>
          <a:ln w="9525">
            <a:noFill/>
            <a:miter lim="800000"/>
            <a:headEnd/>
            <a:tailEnd/>
          </a:ln>
        </p:spPr>
        <p:txBody>
          <a:bodyPr lIns="0" rIns="0" anchor="ctr"/>
          <a:lstStyle/>
          <a:p>
            <a:pPr algn="ctr" eaLnBrk="0" hangingPunct="0">
              <a:lnSpc>
                <a:spcPct val="90000"/>
              </a:lnSpc>
              <a:defRPr/>
            </a:pPr>
            <a:r>
              <a:rPr lang="tr-TR" sz="3600" b="1" noProof="1">
                <a:solidFill>
                  <a:srgbClr val="FF0000"/>
                </a:solidFill>
                <a:effectLst>
                  <a:innerShdw blurRad="63500" dist="50800" dir="8100000">
                    <a:prstClr val="black">
                      <a:alpha val="50000"/>
                    </a:prstClr>
                  </a:innerShdw>
                </a:effectLst>
                <a:latin typeface="Comic Sans MS" pitchFamily="66" charset="0"/>
                <a:cs typeface="Calibri" pitchFamily="34" charset="0"/>
              </a:rPr>
              <a:t>İşveren</a:t>
            </a:r>
          </a:p>
        </p:txBody>
      </p:sp>
      <p:sp>
        <p:nvSpPr>
          <p:cNvPr id="37897" name="Metin kutusu 4"/>
          <p:cNvSpPr txBox="1">
            <a:spLocks noChangeArrowheads="1"/>
          </p:cNvSpPr>
          <p:nvPr/>
        </p:nvSpPr>
        <p:spPr bwMode="auto">
          <a:xfrm>
            <a:off x="2108354" y="3861048"/>
            <a:ext cx="701198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dirty="0">
                <a:solidFill>
                  <a:srgbClr val="0070C0"/>
                </a:solidFill>
                <a:effectLst>
                  <a:outerShdw blurRad="38100" dist="38100" dir="2700000" algn="tl">
                    <a:srgbClr val="000000">
                      <a:alpha val="43137"/>
                    </a:srgbClr>
                  </a:outerShdw>
                </a:effectLst>
                <a:latin typeface="+mj-lt"/>
              </a:rPr>
              <a:t>*: </a:t>
            </a:r>
            <a:r>
              <a:rPr lang="tr-TR" sz="2400" dirty="0">
                <a:solidFill>
                  <a:srgbClr val="0070C0"/>
                </a:solidFill>
                <a:latin typeface="+mj-lt"/>
              </a:rPr>
              <a:t>Az Tehlikeli Sınıfta 1000 / 2000 çalışan,</a:t>
            </a:r>
          </a:p>
          <a:p>
            <a:pPr algn="ctr" eaLnBrk="1" hangingPunct="1"/>
            <a:r>
              <a:rPr lang="tr-TR" sz="2400" dirty="0">
                <a:solidFill>
                  <a:srgbClr val="0070C0"/>
                </a:solidFill>
                <a:latin typeface="+mj-lt"/>
              </a:rPr>
              <a:t>Tehlikeli Sınıfta 500 / 750çalışan,</a:t>
            </a:r>
          </a:p>
          <a:p>
            <a:pPr algn="ctr" eaLnBrk="1" hangingPunct="1"/>
            <a:r>
              <a:rPr lang="tr-TR" sz="2400" dirty="0">
                <a:solidFill>
                  <a:srgbClr val="0070C0"/>
                </a:solidFill>
                <a:latin typeface="+mj-lt"/>
              </a:rPr>
              <a:t>Çok Tehlikeli Sınıfta 250 / 500 çalışan</a:t>
            </a:r>
          </a:p>
          <a:p>
            <a:pPr algn="ctr" eaLnBrk="1" hangingPunct="1"/>
            <a:r>
              <a:rPr lang="tr-TR" sz="2400" dirty="0">
                <a:solidFill>
                  <a:srgbClr val="0070C0"/>
                </a:solidFill>
                <a:latin typeface="+mj-lt"/>
              </a:rPr>
              <a:t>TAM SÜRELİ İGU ve İH!</a:t>
            </a:r>
          </a:p>
        </p:txBody>
      </p:sp>
      <p:sp>
        <p:nvSpPr>
          <p:cNvPr id="2" name="Dikdörtgen 1"/>
          <p:cNvSpPr/>
          <p:nvPr/>
        </p:nvSpPr>
        <p:spPr>
          <a:xfrm>
            <a:off x="1991544" y="689531"/>
            <a:ext cx="1098378" cy="523220"/>
          </a:xfrm>
          <a:prstGeom prst="rect">
            <a:avLst/>
          </a:prstGeom>
        </p:spPr>
        <p:txBody>
          <a:bodyPr wrap="none">
            <a:spAutoFit/>
          </a:bodyPr>
          <a:lstStyle/>
          <a:p>
            <a:pPr defTabSz="801688" eaLnBrk="0" hangingPunct="0">
              <a:defRPr/>
            </a:pPr>
            <a:r>
              <a:rPr lang="tr-TR" sz="2800" b="1" noProof="1">
                <a:solidFill>
                  <a:srgbClr val="FF0000"/>
                </a:solidFill>
                <a:effectLst>
                  <a:outerShdw blurRad="38100" dist="38100" dir="2700000" algn="tl">
                    <a:srgbClr val="000000"/>
                  </a:outerShdw>
                </a:effectLst>
                <a:latin typeface="Comic Sans MS" pitchFamily="66" charset="0"/>
                <a:cs typeface="Arial" pitchFamily="34" charset="0"/>
              </a:rPr>
              <a:t>İSGB</a:t>
            </a:r>
          </a:p>
        </p:txBody>
      </p:sp>
      <p:sp>
        <p:nvSpPr>
          <p:cNvPr id="3" name="Dikdörtgen 2"/>
          <p:cNvSpPr/>
          <p:nvPr/>
        </p:nvSpPr>
        <p:spPr>
          <a:xfrm>
            <a:off x="1824038" y="1217706"/>
            <a:ext cx="7899511" cy="2677656"/>
          </a:xfrm>
          <a:prstGeom prst="rect">
            <a:avLst/>
          </a:prstGeom>
        </p:spPr>
        <p:txBody>
          <a:bodyPr wrap="square">
            <a:spAutoFit/>
          </a:bodyPr>
          <a:lstStyle/>
          <a:p>
            <a:pPr marL="0" lvl="1" algn="ctr">
              <a:spcAft>
                <a:spcPts val="1200"/>
              </a:spcAft>
              <a:buClr>
                <a:srgbClr val="292929"/>
              </a:buClr>
            </a:pPr>
            <a:r>
              <a:rPr lang="tr-TR" sz="2400" dirty="0">
                <a:latin typeface="Comic Sans MS" pitchFamily="66" charset="0"/>
              </a:rPr>
              <a:t>Belirlenen çalışma süresi nedeniyle*;</a:t>
            </a:r>
          </a:p>
          <a:p>
            <a:pPr marL="0" lvl="1" algn="ctr">
              <a:spcAft>
                <a:spcPts val="1200"/>
              </a:spcAft>
              <a:buClr>
                <a:srgbClr val="292929"/>
              </a:buClr>
            </a:pPr>
            <a:r>
              <a:rPr lang="tr-TR" sz="2400" dirty="0">
                <a:latin typeface="Comic Sans MS" pitchFamily="66" charset="0"/>
              </a:rPr>
              <a:t>işyeri hekimi ve iş güvenliği uzmanının tam süreli görevlendirilmesi gereken durumlarda;</a:t>
            </a:r>
          </a:p>
          <a:p>
            <a:pPr marL="0" lvl="1" algn="ctr">
              <a:spcAft>
                <a:spcPts val="1200"/>
              </a:spcAft>
              <a:buClr>
                <a:srgbClr val="292929"/>
              </a:buClr>
            </a:pPr>
            <a:r>
              <a:rPr lang="tr-TR" sz="2400" dirty="0">
                <a:latin typeface="Comic Sans MS" pitchFamily="66" charset="0"/>
              </a:rPr>
              <a:t>işveren, İSGB (İşyeri Sağlık ve Güvenlik Birimi) kurar.**</a:t>
            </a:r>
          </a:p>
          <a:p>
            <a:pPr marL="0" lvl="1" algn="ctr">
              <a:spcAft>
                <a:spcPts val="1200"/>
              </a:spcAft>
              <a:buClr>
                <a:srgbClr val="292929"/>
              </a:buClr>
            </a:pPr>
            <a:endParaRPr lang="tr-TR" dirty="0">
              <a:latin typeface="Comic Sans MS" pitchFamily="66" charset="0"/>
            </a:endParaRPr>
          </a:p>
        </p:txBody>
      </p:sp>
      <p:sp>
        <p:nvSpPr>
          <p:cNvPr id="4" name="Dikdörtgen 3"/>
          <p:cNvSpPr/>
          <p:nvPr/>
        </p:nvSpPr>
        <p:spPr>
          <a:xfrm>
            <a:off x="1824038" y="5517232"/>
            <a:ext cx="8448426" cy="830997"/>
          </a:xfrm>
          <a:prstGeom prst="rect">
            <a:avLst/>
          </a:prstGeom>
        </p:spPr>
        <p:txBody>
          <a:bodyPr wrap="square">
            <a:spAutoFit/>
          </a:bodyPr>
          <a:lstStyle/>
          <a:p>
            <a:pPr marL="0" lvl="1">
              <a:defRPr/>
            </a:pPr>
            <a:r>
              <a:rPr lang="tr-TR" sz="2400" b="1" dirty="0">
                <a:solidFill>
                  <a:srgbClr val="C00000"/>
                </a:solidFill>
                <a:latin typeface="Arial Unicode MS" pitchFamily="34" charset="-128"/>
                <a:ea typeface="Arial Unicode MS" pitchFamily="34" charset="-128"/>
                <a:cs typeface="Arial Unicode MS" pitchFamily="34" charset="-128"/>
              </a:rPr>
              <a:t>Tam süreli görev yapanların hizmetinde, İş Kanununa göre belirlenen haftalık çalışma süresi dikkate alınır.</a:t>
            </a:r>
          </a:p>
        </p:txBody>
      </p:sp>
    </p:spTree>
    <p:extLst>
      <p:ext uri="{BB962C8B-B14F-4D97-AF65-F5344CB8AC3E}">
        <p14:creationId xmlns:p14="http://schemas.microsoft.com/office/powerpoint/2010/main" val="126717841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116633"/>
            <a:ext cx="8816669" cy="504056"/>
          </a:xfrm>
          <a:prstGeom prst="rect">
            <a:avLst/>
          </a:prstGeom>
          <a:noFill/>
          <a:ln w="9525">
            <a:noFill/>
            <a:miter lim="800000"/>
            <a:headEnd/>
            <a:tailEnd/>
          </a:ln>
        </p:spPr>
        <p:txBody>
          <a:bodyPr lIns="0" rIns="0" anchor="ctr"/>
          <a:lstStyle/>
          <a:p>
            <a:pPr algn="ctr" eaLnBrk="0" hangingPunct="0">
              <a:lnSpc>
                <a:spcPct val="90000"/>
              </a:lnSpc>
              <a:defRPr/>
            </a:pPr>
            <a:r>
              <a:rPr lang="tr-TR" sz="2800" b="1" noProof="1">
                <a:solidFill>
                  <a:srgbClr val="FF0000"/>
                </a:solidFill>
                <a:latin typeface="Comic Sans MS" pitchFamily="66" charset="0"/>
                <a:cs typeface="Calibri" pitchFamily="34" charset="0"/>
              </a:rPr>
              <a:t>YÖNETMELİKLER –İSGB</a:t>
            </a:r>
            <a:endParaRPr lang="tr-TR" sz="2400" b="1" noProof="1">
              <a:solidFill>
                <a:srgbClr val="FF0000"/>
              </a:solidFill>
              <a:latin typeface="Comic Sans MS" pitchFamily="66" charset="0"/>
              <a:cs typeface="Calibri" pitchFamily="34" charset="0"/>
            </a:endParaRPr>
          </a:p>
        </p:txBody>
      </p:sp>
      <p:sp>
        <p:nvSpPr>
          <p:cNvPr id="2" name="Dikdörtgen 1"/>
          <p:cNvSpPr/>
          <p:nvPr/>
        </p:nvSpPr>
        <p:spPr>
          <a:xfrm>
            <a:off x="1556152" y="535643"/>
            <a:ext cx="5712122" cy="523220"/>
          </a:xfrm>
          <a:prstGeom prst="rect">
            <a:avLst/>
          </a:prstGeom>
        </p:spPr>
        <p:txBody>
          <a:bodyPr wrap="square">
            <a:spAutoFit/>
          </a:bodyPr>
          <a:lstStyle/>
          <a:p>
            <a:pPr defTabSz="801688" eaLnBrk="0" hangingPunct="0">
              <a:defRPr/>
            </a:pPr>
            <a:r>
              <a:rPr lang="tr-TR" sz="2800" b="1" dirty="0">
                <a:solidFill>
                  <a:srgbClr val="FF0000"/>
                </a:solidFill>
                <a:latin typeface="Comic Sans MS" pitchFamily="66" charset="0"/>
                <a:cs typeface="Arial" pitchFamily="34" charset="0"/>
              </a:rPr>
              <a:t>İşyeri Sağlık Ve Güvenlik Birimi</a:t>
            </a:r>
            <a:endParaRPr lang="tr-TR" sz="2800" b="1" noProof="1">
              <a:solidFill>
                <a:srgbClr val="FF0000"/>
              </a:solidFill>
              <a:latin typeface="Comic Sans MS" pitchFamily="66" charset="0"/>
              <a:cs typeface="Arial" pitchFamily="34" charset="0"/>
            </a:endParaRPr>
          </a:p>
        </p:txBody>
      </p:sp>
      <p:sp>
        <p:nvSpPr>
          <p:cNvPr id="3" name="Dikdörtgen 2"/>
          <p:cNvSpPr/>
          <p:nvPr/>
        </p:nvSpPr>
        <p:spPr>
          <a:xfrm>
            <a:off x="1667963" y="1022434"/>
            <a:ext cx="8832261" cy="2677656"/>
          </a:xfrm>
          <a:prstGeom prst="rect">
            <a:avLst/>
          </a:prstGeom>
        </p:spPr>
        <p:txBody>
          <a:bodyPr wrap="square">
            <a:spAutoFit/>
          </a:bodyPr>
          <a:lstStyle/>
          <a:p>
            <a:pPr>
              <a:defRPr/>
            </a:pPr>
            <a:r>
              <a:rPr lang="tr-TR" sz="2400" dirty="0">
                <a:solidFill>
                  <a:srgbClr val="FF0000"/>
                </a:solidFill>
                <a:latin typeface="Comic Sans MS" pitchFamily="66" charset="0"/>
              </a:rPr>
              <a:t>İSGB;</a:t>
            </a:r>
          </a:p>
          <a:p>
            <a:pPr marL="285750" indent="-285750">
              <a:buFont typeface="Wingdings" pitchFamily="2" charset="2"/>
              <a:buChar char="ü"/>
              <a:defRPr/>
            </a:pPr>
            <a:r>
              <a:rPr lang="tr-TR" sz="2400" dirty="0">
                <a:latin typeface="+mj-lt"/>
              </a:rPr>
              <a:t>en az 1(bir) İşyeri Hekimi ile</a:t>
            </a:r>
          </a:p>
          <a:p>
            <a:pPr>
              <a:defRPr/>
            </a:pPr>
            <a:r>
              <a:rPr lang="tr-TR" sz="2400" dirty="0">
                <a:latin typeface="+mj-lt"/>
              </a:rPr>
              <a:t>-işyerinin tehlike sınıfına uygun belgeye sahip-</a:t>
            </a:r>
          </a:p>
          <a:p>
            <a:pPr marL="285750" indent="-285750">
              <a:buFont typeface="Wingdings" pitchFamily="2" charset="2"/>
              <a:buChar char="ü"/>
              <a:defRPr/>
            </a:pPr>
            <a:r>
              <a:rPr lang="tr-TR" sz="2400" dirty="0">
                <a:latin typeface="+mj-lt"/>
              </a:rPr>
              <a:t>en az 1(bir) İş Güvenliği Uzmanının görevlendirilmesi ile!</a:t>
            </a:r>
          </a:p>
          <a:p>
            <a:pPr>
              <a:defRPr/>
            </a:pPr>
            <a:r>
              <a:rPr lang="tr-TR" sz="2400" dirty="0">
                <a:latin typeface="+mj-lt"/>
              </a:rPr>
              <a:t>İşveren, Diğer sağlık personeli de görevlendirebilir.</a:t>
            </a:r>
          </a:p>
          <a:p>
            <a:pPr>
              <a:defRPr/>
            </a:pPr>
            <a:r>
              <a:rPr lang="tr-TR" sz="2400" dirty="0">
                <a:latin typeface="+mj-lt"/>
              </a:rPr>
              <a:t>İSG hizmetleri için ve çalışan pers. sayısına uygun büyüklükte, Asıl işin yürütüldüğü mekânda ve Giriş katta kurulması esastır.</a:t>
            </a:r>
          </a:p>
        </p:txBody>
      </p:sp>
      <p:sp>
        <p:nvSpPr>
          <p:cNvPr id="4" name="Dikdörtgen 3"/>
          <p:cNvSpPr/>
          <p:nvPr/>
        </p:nvSpPr>
        <p:spPr>
          <a:xfrm>
            <a:off x="991673" y="4035894"/>
            <a:ext cx="10612192" cy="1938992"/>
          </a:xfrm>
          <a:prstGeom prst="rect">
            <a:avLst/>
          </a:prstGeom>
        </p:spPr>
        <p:txBody>
          <a:bodyPr wrap="square">
            <a:spAutoFit/>
          </a:bodyPr>
          <a:lstStyle/>
          <a:p>
            <a:r>
              <a:rPr lang="tr-TR" sz="2400" b="1" dirty="0">
                <a:effectLst>
                  <a:outerShdw blurRad="38100" dist="38100" dir="2700000" algn="tl">
                    <a:srgbClr val="000000">
                      <a:alpha val="43137"/>
                    </a:srgbClr>
                  </a:outerShdw>
                </a:effectLst>
                <a:latin typeface="Comic Sans MS" pitchFamily="66" charset="0"/>
              </a:rPr>
              <a:t>≥ </a:t>
            </a:r>
            <a:r>
              <a:rPr lang="tr-TR" sz="2400" dirty="0">
                <a:latin typeface="Comic Sans MS" pitchFamily="66" charset="0"/>
              </a:rPr>
              <a:t>8 m2 İş Güvenliği Uzmanı odası</a:t>
            </a:r>
          </a:p>
          <a:p>
            <a:r>
              <a:rPr lang="tr-TR" sz="2400" dirty="0">
                <a:latin typeface="Comic Sans MS" pitchFamily="66" charset="0"/>
              </a:rPr>
              <a:t>≥ 8 m2 İşyeri Hekimince kullanılacak Muayene odası</a:t>
            </a:r>
          </a:p>
          <a:p>
            <a:r>
              <a:rPr lang="tr-TR" sz="2400" dirty="0">
                <a:latin typeface="Comic Sans MS" pitchFamily="66" charset="0"/>
              </a:rPr>
              <a:t>≥ 12 m2 İlkyardım ve acil müdahale odası</a:t>
            </a:r>
          </a:p>
          <a:p>
            <a:r>
              <a:rPr lang="tr-TR" sz="2400" dirty="0">
                <a:latin typeface="Comic Sans MS" pitchFamily="66" charset="0"/>
              </a:rPr>
              <a:t>Tam zamanlı görevlendirilecek her İH/İGU için, ≥ 8 m2 birer oda!</a:t>
            </a:r>
          </a:p>
          <a:p>
            <a:r>
              <a:rPr lang="tr-TR" sz="2400" dirty="0">
                <a:latin typeface="Comic Sans MS" pitchFamily="66" charset="0"/>
              </a:rPr>
              <a:t>Ek-1’deki araç-gereçler+ acil durumlarda nakil için uygun araç!</a:t>
            </a:r>
          </a:p>
        </p:txBody>
      </p:sp>
    </p:spTree>
    <p:extLst>
      <p:ext uri="{BB962C8B-B14F-4D97-AF65-F5344CB8AC3E}">
        <p14:creationId xmlns:p14="http://schemas.microsoft.com/office/powerpoint/2010/main" val="417037085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828190" y="116632"/>
            <a:ext cx="8816669" cy="504056"/>
          </a:xfrm>
          <a:prstGeom prst="rect">
            <a:avLst/>
          </a:prstGeom>
          <a:noFill/>
          <a:ln w="9525">
            <a:noFill/>
            <a:miter lim="800000"/>
            <a:headEnd/>
            <a:tailEnd/>
          </a:ln>
        </p:spPr>
        <p:txBody>
          <a:bodyPr lIns="0" rIns="0" anchor="ctr"/>
          <a:lstStyle/>
          <a:p>
            <a:pPr algn="ctr" eaLnBrk="0" hangingPunct="0">
              <a:lnSpc>
                <a:spcPct val="90000"/>
              </a:lnSpc>
              <a:defRPr/>
            </a:pPr>
            <a:r>
              <a:rPr lang="tr-TR" sz="2800" b="1" noProof="1">
                <a:solidFill>
                  <a:srgbClr val="FF0000"/>
                </a:solidFill>
                <a:effectLst>
                  <a:innerShdw blurRad="63500" dist="50800" dir="8100000">
                    <a:prstClr val="black">
                      <a:alpha val="50000"/>
                    </a:prstClr>
                  </a:innerShdw>
                </a:effectLst>
                <a:latin typeface="Comic Sans MS" pitchFamily="66" charset="0"/>
                <a:cs typeface="Calibri" pitchFamily="34" charset="0"/>
              </a:rPr>
              <a:t>Yönetmelikler –İsg Hizmet Mekanı</a:t>
            </a:r>
          </a:p>
        </p:txBody>
      </p:sp>
      <p:sp>
        <p:nvSpPr>
          <p:cNvPr id="2" name="Dikdörtgen 1"/>
          <p:cNvSpPr/>
          <p:nvPr/>
        </p:nvSpPr>
        <p:spPr>
          <a:xfrm>
            <a:off x="1524001" y="583454"/>
            <a:ext cx="7148515" cy="461665"/>
          </a:xfrm>
          <a:prstGeom prst="rect">
            <a:avLst/>
          </a:prstGeom>
        </p:spPr>
        <p:txBody>
          <a:bodyPr wrap="square">
            <a:spAutoFit/>
          </a:bodyPr>
          <a:lstStyle/>
          <a:p>
            <a:pPr defTabSz="801688" eaLnBrk="0" hangingPunct="0">
              <a:defRPr/>
            </a:pPr>
            <a:r>
              <a:rPr lang="tr-TR" sz="2400" b="1" dirty="0">
                <a:solidFill>
                  <a:schemeClr val="accent3">
                    <a:lumMod val="50000"/>
                  </a:schemeClr>
                </a:solidFill>
                <a:latin typeface="Comic Sans MS" pitchFamily="66" charset="0"/>
                <a:cs typeface="Arial" pitchFamily="34" charset="0"/>
              </a:rPr>
              <a:t>İşveren -</a:t>
            </a:r>
            <a:r>
              <a:rPr lang="tr-TR" sz="2400" b="1" dirty="0" err="1">
                <a:solidFill>
                  <a:schemeClr val="accent3">
                    <a:lumMod val="50000"/>
                  </a:schemeClr>
                </a:solidFill>
                <a:latin typeface="Comic Sans MS" pitchFamily="66" charset="0"/>
                <a:cs typeface="Arial" pitchFamily="34" charset="0"/>
              </a:rPr>
              <a:t>İsg</a:t>
            </a:r>
            <a:r>
              <a:rPr lang="tr-TR" sz="2400" b="1" dirty="0">
                <a:solidFill>
                  <a:schemeClr val="accent3">
                    <a:lumMod val="50000"/>
                  </a:schemeClr>
                </a:solidFill>
                <a:latin typeface="Comic Sans MS" pitchFamily="66" charset="0"/>
                <a:cs typeface="Arial" pitchFamily="34" charset="0"/>
              </a:rPr>
              <a:t> Hizmetleri Mekan Şartları</a:t>
            </a:r>
            <a:endParaRPr lang="tr-TR" sz="2400" b="1" noProof="1">
              <a:solidFill>
                <a:schemeClr val="accent3">
                  <a:lumMod val="50000"/>
                </a:schemeClr>
              </a:solidFill>
              <a:latin typeface="Comic Sans MS" pitchFamily="66" charset="0"/>
              <a:cs typeface="Arial" pitchFamily="34" charset="0"/>
            </a:endParaRPr>
          </a:p>
        </p:txBody>
      </p:sp>
      <p:sp>
        <p:nvSpPr>
          <p:cNvPr id="3" name="Dikdörtgen 2"/>
          <p:cNvSpPr/>
          <p:nvPr/>
        </p:nvSpPr>
        <p:spPr>
          <a:xfrm>
            <a:off x="875763" y="1053288"/>
            <a:ext cx="10522040" cy="4524315"/>
          </a:xfrm>
          <a:prstGeom prst="rect">
            <a:avLst/>
          </a:prstGeom>
        </p:spPr>
        <p:txBody>
          <a:bodyPr wrap="square">
            <a:spAutoFit/>
          </a:bodyPr>
          <a:lstStyle/>
          <a:p>
            <a:r>
              <a:rPr lang="tr-TR" sz="2400" dirty="0">
                <a:latin typeface="Comic Sans MS" pitchFamily="66" charset="0"/>
              </a:rPr>
              <a:t>Tam süreli İH ve İGU gerekli olmayan hallerde işveren;</a:t>
            </a:r>
          </a:p>
          <a:p>
            <a:r>
              <a:rPr lang="tr-TR" sz="2400" dirty="0">
                <a:solidFill>
                  <a:srgbClr val="FF0000"/>
                </a:solidFill>
                <a:latin typeface="Comic Sans MS" pitchFamily="66" charset="0"/>
              </a:rPr>
              <a:t>≥ 50 çalışanı olan işyerlerinde,</a:t>
            </a:r>
          </a:p>
          <a:p>
            <a:r>
              <a:rPr lang="tr-TR" sz="2400" dirty="0">
                <a:solidFill>
                  <a:srgbClr val="FF0000"/>
                </a:solidFill>
                <a:latin typeface="Comic Sans MS" pitchFamily="66" charset="0"/>
              </a:rPr>
              <a:t>İH ile DSP ve İGU ≥ 8 m2 toplam iki oda! +acil için nakil aracı!</a:t>
            </a:r>
            <a:endParaRPr lang="tr-TR" sz="2400" dirty="0">
              <a:latin typeface="Comic Sans MS" pitchFamily="66" charset="0"/>
            </a:endParaRPr>
          </a:p>
          <a:p>
            <a:r>
              <a:rPr lang="tr-TR" sz="2400" dirty="0">
                <a:solidFill>
                  <a:srgbClr val="0066CC"/>
                </a:solidFill>
                <a:latin typeface="Comic Sans MS" pitchFamily="66" charset="0"/>
              </a:rPr>
              <a:t>&lt; 50 çalışanı olan işyerlerinde,</a:t>
            </a:r>
          </a:p>
          <a:p>
            <a:r>
              <a:rPr lang="tr-TR" sz="2400" dirty="0">
                <a:solidFill>
                  <a:srgbClr val="0066CC"/>
                </a:solidFill>
                <a:latin typeface="Comic Sans MS" pitchFamily="66" charset="0"/>
              </a:rPr>
              <a:t>İH, İGU ve DSP için, çalışma süresince kullanılmak üzere uygun bir yer!</a:t>
            </a:r>
            <a:endParaRPr lang="tr-TR" sz="2400" dirty="0">
              <a:latin typeface="Comic Sans MS" pitchFamily="66" charset="0"/>
            </a:endParaRPr>
          </a:p>
          <a:p>
            <a:r>
              <a:rPr lang="tr-TR" sz="2400" dirty="0">
                <a:latin typeface="Comic Sans MS" pitchFamily="66" charset="0"/>
              </a:rPr>
              <a:t>   Birden fazla işyerinin olduğu iş merkezi, iş hanları gibi yerlerde bulunan ve &lt; 50 çalışanı olan işverenlerin İSG hizmetleri için;</a:t>
            </a:r>
          </a:p>
          <a:p>
            <a:r>
              <a:rPr lang="tr-TR" sz="2400" dirty="0">
                <a:latin typeface="Comic Sans MS" pitchFamily="66" charset="0"/>
              </a:rPr>
              <a:t>   Koordinasyon yönetim tarafından sağlanmak üzere ortaklaşa kullanılabilecek bir mekân oluşturulabilir.</a:t>
            </a:r>
          </a:p>
          <a:p>
            <a:r>
              <a:rPr lang="tr-TR" sz="2400" dirty="0">
                <a:latin typeface="Comic Sans MS" pitchFamily="66" charset="0"/>
              </a:rPr>
              <a:t>   Bu mekândan hizmet sunulacak toplam çalışan sayısına göre, yukarıdaki şartlarda yer sağlanır.</a:t>
            </a:r>
          </a:p>
          <a:p>
            <a:r>
              <a:rPr lang="tr-TR" sz="2400" dirty="0">
                <a:latin typeface="Comic Sans MS" pitchFamily="66" charset="0"/>
              </a:rPr>
              <a:t>  İSGB bölümlerinin aynı alan içerisinde bulunması esastır.</a:t>
            </a:r>
          </a:p>
        </p:txBody>
      </p:sp>
    </p:spTree>
    <p:extLst>
      <p:ext uri="{BB962C8B-B14F-4D97-AF65-F5344CB8AC3E}">
        <p14:creationId xmlns:p14="http://schemas.microsoft.com/office/powerpoint/2010/main" val="356214175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411163"/>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latin typeface="Comic Sans MS" pitchFamily="66" charset="0"/>
                <a:cs typeface="Calibri" pitchFamily="34" charset="0"/>
              </a:rPr>
              <a:t>İsg Kanunu-</a:t>
            </a:r>
            <a:r>
              <a:rPr lang="tr-TR" sz="3600" b="1" noProof="1">
                <a:solidFill>
                  <a:srgbClr val="FF0000"/>
                </a:solidFill>
                <a:latin typeface="Comic Sans MS" pitchFamily="66" charset="0"/>
                <a:cs typeface="Calibri" pitchFamily="34" charset="0"/>
              </a:rPr>
              <a:t>OSGB</a:t>
            </a:r>
          </a:p>
        </p:txBody>
      </p:sp>
      <p:sp>
        <p:nvSpPr>
          <p:cNvPr id="2" name="Dikdörtgen 1"/>
          <p:cNvSpPr/>
          <p:nvPr/>
        </p:nvSpPr>
        <p:spPr>
          <a:xfrm>
            <a:off x="1442433" y="1196752"/>
            <a:ext cx="9221273" cy="4124206"/>
          </a:xfrm>
          <a:prstGeom prst="rect">
            <a:avLst/>
          </a:prstGeom>
        </p:spPr>
        <p:txBody>
          <a:bodyPr wrap="square">
            <a:spAutoFit/>
          </a:bodyPr>
          <a:lstStyle/>
          <a:p>
            <a:pPr marL="0" lvl="1" algn="ctr">
              <a:spcAft>
                <a:spcPts val="1200"/>
              </a:spcAft>
              <a:buClr>
                <a:srgbClr val="292929"/>
              </a:buClr>
            </a:pPr>
            <a:r>
              <a:rPr lang="tr-TR" sz="2400" dirty="0">
                <a:solidFill>
                  <a:srgbClr val="FF0000"/>
                </a:solidFill>
                <a:latin typeface="Comic Sans MS" pitchFamily="66" charset="0"/>
              </a:rPr>
              <a:t>ORTAK SAĞLIK VE GÜVENLİK BİRİMİ:</a:t>
            </a:r>
          </a:p>
          <a:p>
            <a:pPr marL="0" lvl="1" algn="ctr">
              <a:spcAft>
                <a:spcPts val="1200"/>
              </a:spcAft>
              <a:buClr>
                <a:srgbClr val="292929"/>
              </a:buClr>
              <a:buFont typeface="Wingdings" pitchFamily="2" charset="2"/>
              <a:buChar char="Ø"/>
            </a:pPr>
            <a:r>
              <a:rPr lang="tr-TR" sz="2400" dirty="0">
                <a:effectLst>
                  <a:outerShdw blurRad="38100" dist="38100" dir="2700000" algn="tl">
                    <a:srgbClr val="000000">
                      <a:alpha val="43137"/>
                    </a:srgbClr>
                  </a:outerShdw>
                </a:effectLst>
                <a:latin typeface="Comic Sans MS" pitchFamily="66" charset="0"/>
              </a:rPr>
              <a:t>Kamu kurum ve kuruluşları,</a:t>
            </a:r>
          </a:p>
          <a:p>
            <a:pPr marL="0" lvl="1" algn="ctr">
              <a:spcAft>
                <a:spcPts val="1200"/>
              </a:spcAft>
              <a:buClr>
                <a:srgbClr val="292929"/>
              </a:buClr>
              <a:buFont typeface="Wingdings" pitchFamily="2" charset="2"/>
              <a:buChar char="Ø"/>
            </a:pPr>
            <a:r>
              <a:rPr lang="tr-TR" sz="2400" dirty="0">
                <a:effectLst>
                  <a:outerShdw blurRad="38100" dist="38100" dir="2700000" algn="tl">
                    <a:srgbClr val="000000">
                      <a:alpha val="43137"/>
                    </a:srgbClr>
                  </a:outerShdw>
                </a:effectLst>
                <a:latin typeface="Comic Sans MS" pitchFamily="66" charset="0"/>
              </a:rPr>
              <a:t>Organize sanayi bölgeleri,</a:t>
            </a:r>
          </a:p>
          <a:p>
            <a:pPr marL="0" lvl="1" algn="ctr">
              <a:spcAft>
                <a:spcPts val="1200"/>
              </a:spcAft>
              <a:buClr>
                <a:srgbClr val="292929"/>
              </a:buClr>
              <a:buFont typeface="Wingdings" pitchFamily="2" charset="2"/>
              <a:buChar char="Ø"/>
            </a:pPr>
            <a:r>
              <a:rPr lang="tr-TR" sz="2400" dirty="0" err="1">
                <a:effectLst>
                  <a:outerShdw blurRad="38100" dist="38100" dir="2700000" algn="tl">
                    <a:srgbClr val="000000">
                      <a:alpha val="43137"/>
                    </a:srgbClr>
                  </a:outerShdw>
                </a:effectLst>
                <a:latin typeface="Comic Sans MS" pitchFamily="66" charset="0"/>
              </a:rPr>
              <a:t>TTK’na</a:t>
            </a:r>
            <a:r>
              <a:rPr lang="tr-TR" sz="2400" dirty="0">
                <a:effectLst>
                  <a:outerShdw blurRad="38100" dist="38100" dir="2700000" algn="tl">
                    <a:srgbClr val="000000">
                      <a:alpha val="43137"/>
                    </a:srgbClr>
                  </a:outerShdw>
                </a:effectLst>
                <a:latin typeface="Comic Sans MS" pitchFamily="66" charset="0"/>
              </a:rPr>
              <a:t> göre faaliyet gösteren şirketler.</a:t>
            </a:r>
          </a:p>
          <a:p>
            <a:pPr marL="0" lvl="1" algn="ctr">
              <a:spcAft>
                <a:spcPts val="1200"/>
              </a:spcAft>
              <a:buClr>
                <a:srgbClr val="292929"/>
              </a:buClr>
            </a:pPr>
            <a:endParaRPr lang="tr-TR" sz="2400" dirty="0">
              <a:effectLst>
                <a:outerShdw blurRad="38100" dist="38100" dir="2700000" algn="tl">
                  <a:srgbClr val="000000">
                    <a:alpha val="43137"/>
                  </a:srgbClr>
                </a:outerShdw>
              </a:effectLst>
              <a:latin typeface="Comic Sans MS" pitchFamily="66" charset="0"/>
            </a:endParaRPr>
          </a:p>
          <a:p>
            <a:pPr marL="0" lvl="1" algn="ctr">
              <a:spcAft>
                <a:spcPts val="1200"/>
              </a:spcAft>
              <a:buClr>
                <a:srgbClr val="292929"/>
              </a:buClr>
            </a:pPr>
            <a:r>
              <a:rPr lang="tr-TR" sz="2400" dirty="0">
                <a:effectLst>
                  <a:outerShdw blurRad="38100" dist="38100" dir="2700000" algn="tl">
                    <a:srgbClr val="000000">
                      <a:alpha val="43137"/>
                    </a:srgbClr>
                  </a:outerShdw>
                </a:effectLst>
                <a:latin typeface="Comic Sans MS" pitchFamily="66" charset="0"/>
              </a:rPr>
              <a:t>İşyerlerine İSG hizmetlerini sunmak üzere kurulan,</a:t>
            </a:r>
          </a:p>
          <a:p>
            <a:pPr marL="0" lvl="1" algn="ctr">
              <a:spcAft>
                <a:spcPts val="1200"/>
              </a:spcAft>
              <a:buClr>
                <a:srgbClr val="292929"/>
              </a:buClr>
            </a:pPr>
            <a:r>
              <a:rPr lang="tr-TR" sz="2400" dirty="0">
                <a:effectLst>
                  <a:outerShdw blurRad="38100" dist="38100" dir="2700000" algn="tl">
                    <a:srgbClr val="000000">
                      <a:alpha val="43137"/>
                    </a:srgbClr>
                  </a:outerShdw>
                </a:effectLst>
                <a:latin typeface="Comic Sans MS" pitchFamily="66" charset="0"/>
              </a:rPr>
              <a:t>gerekli donanım ve personele sahip olan ve</a:t>
            </a:r>
          </a:p>
          <a:p>
            <a:pPr marL="0" lvl="1" algn="ctr">
              <a:spcAft>
                <a:spcPts val="1200"/>
              </a:spcAft>
              <a:buClr>
                <a:srgbClr val="292929"/>
              </a:buClr>
            </a:pPr>
            <a:r>
              <a:rPr lang="tr-TR" sz="2400" dirty="0">
                <a:effectLst>
                  <a:outerShdw blurRad="38100" dist="38100" dir="2700000" algn="tl">
                    <a:srgbClr val="000000">
                      <a:alpha val="43137"/>
                    </a:srgbClr>
                  </a:outerShdw>
                </a:effectLst>
                <a:latin typeface="Comic Sans MS" pitchFamily="66" charset="0"/>
              </a:rPr>
              <a:t>Bakanlıkça yetkilendirilen birim</a:t>
            </a:r>
            <a:r>
              <a:rPr lang="tr-TR" sz="2400" dirty="0">
                <a:latin typeface="Comic Sans MS" pitchFamily="66" charset="0"/>
              </a:rPr>
              <a:t>!</a:t>
            </a:r>
          </a:p>
        </p:txBody>
      </p:sp>
      <p:sp>
        <p:nvSpPr>
          <p:cNvPr id="3" name="Dikdörtgen 2"/>
          <p:cNvSpPr/>
          <p:nvPr/>
        </p:nvSpPr>
        <p:spPr>
          <a:xfrm>
            <a:off x="1755798" y="5632574"/>
            <a:ext cx="8588352" cy="707886"/>
          </a:xfrm>
          <a:prstGeom prst="rect">
            <a:avLst/>
          </a:prstGeom>
        </p:spPr>
        <p:txBody>
          <a:bodyPr wrap="square">
            <a:spAutoFit/>
          </a:bodyPr>
          <a:lstStyle/>
          <a:p>
            <a:pPr>
              <a:defRPr/>
            </a:pPr>
            <a:r>
              <a:rPr lang="tr-TR" sz="2000" b="1" dirty="0">
                <a:latin typeface="Arial Unicode MS" pitchFamily="34" charset="-128"/>
                <a:ea typeface="Arial Unicode MS" pitchFamily="34" charset="-128"/>
                <a:cs typeface="Arial Unicode MS" pitchFamily="34" charset="-128"/>
              </a:rPr>
              <a:t>Kamu kurumu olarak OSGB yetkisi alabilecek kurum, Toplum Sağlığı Merkezleri’dir.(TSM)</a:t>
            </a:r>
          </a:p>
        </p:txBody>
      </p:sp>
    </p:spTree>
    <p:extLst>
      <p:ext uri="{BB962C8B-B14F-4D97-AF65-F5344CB8AC3E}">
        <p14:creationId xmlns:p14="http://schemas.microsoft.com/office/powerpoint/2010/main" val="252348207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2004344" y="109218"/>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outerShdw blurRad="38100" dist="38100" dir="2700000" algn="tl">
                    <a:srgbClr val="000000">
                      <a:alpha val="43137"/>
                    </a:srgbClr>
                  </a:outerShdw>
                </a:effectLst>
                <a:latin typeface="Comic Sans MS" pitchFamily="66" charset="0"/>
                <a:cs typeface="Calibri" pitchFamily="34" charset="0"/>
              </a:rPr>
              <a:t>OSGB</a:t>
            </a:r>
          </a:p>
        </p:txBody>
      </p:sp>
      <p:sp>
        <p:nvSpPr>
          <p:cNvPr id="2" name="Dikdörtgen 1"/>
          <p:cNvSpPr/>
          <p:nvPr/>
        </p:nvSpPr>
        <p:spPr>
          <a:xfrm>
            <a:off x="978794" y="742977"/>
            <a:ext cx="10354614" cy="5016758"/>
          </a:xfrm>
          <a:prstGeom prst="rect">
            <a:avLst/>
          </a:prstGeom>
        </p:spPr>
        <p:txBody>
          <a:bodyPr wrap="square">
            <a:spAutoFit/>
          </a:bodyPr>
          <a:lstStyle/>
          <a:p>
            <a:pPr marL="0" lvl="1" algn="ctr">
              <a:spcAft>
                <a:spcPts val="1200"/>
              </a:spcAft>
              <a:buClr>
                <a:srgbClr val="292929"/>
              </a:buClr>
              <a:defRPr/>
            </a:pPr>
            <a:r>
              <a:rPr lang="tr-TR" sz="2400" dirty="0">
                <a:solidFill>
                  <a:srgbClr val="FF0000"/>
                </a:solidFill>
                <a:latin typeface="Comic Sans MS" pitchFamily="66" charset="0"/>
              </a:rPr>
              <a:t>Ortak Sağlık Ve Güvenlik Birimi:</a:t>
            </a:r>
          </a:p>
          <a:p>
            <a:pPr marL="0" lvl="1" algn="ctr">
              <a:spcAft>
                <a:spcPts val="1200"/>
              </a:spcAft>
              <a:buClr>
                <a:srgbClr val="292929"/>
              </a:buClr>
              <a:defRPr/>
            </a:pPr>
            <a:r>
              <a:rPr lang="tr-TR" sz="2400" dirty="0">
                <a:latin typeface="Comic Sans MS" pitchFamily="66" charset="0"/>
              </a:rPr>
              <a:t>Tam Süreli İş Sözleşmesi ile çalışan;</a:t>
            </a:r>
          </a:p>
          <a:p>
            <a:pPr marL="285750" indent="-285750">
              <a:lnSpc>
                <a:spcPct val="150000"/>
              </a:lnSpc>
              <a:buFont typeface="Wingdings" pitchFamily="2" charset="2"/>
              <a:buChar char="Ø"/>
              <a:defRPr/>
            </a:pPr>
            <a:r>
              <a:rPr lang="tr-TR" sz="2400" dirty="0">
                <a:latin typeface="Comic Sans MS" pitchFamily="66" charset="0"/>
              </a:rPr>
              <a:t>En az bir </a:t>
            </a:r>
            <a:r>
              <a:rPr lang="tr-TR" sz="2400" dirty="0">
                <a:solidFill>
                  <a:srgbClr val="FF0000"/>
                </a:solidFill>
                <a:latin typeface="Comic Sans MS" pitchFamily="66" charset="0"/>
              </a:rPr>
              <a:t>işyeri hekimi</a:t>
            </a:r>
            <a:r>
              <a:rPr lang="tr-TR" sz="2400" dirty="0">
                <a:latin typeface="Comic Sans MS" pitchFamily="66" charset="0"/>
              </a:rPr>
              <a:t>,</a:t>
            </a:r>
          </a:p>
          <a:p>
            <a:pPr marL="285750" indent="-285750">
              <a:lnSpc>
                <a:spcPct val="150000"/>
              </a:lnSpc>
              <a:buFont typeface="Wingdings" pitchFamily="2" charset="2"/>
              <a:buChar char="Ø"/>
              <a:defRPr/>
            </a:pPr>
            <a:r>
              <a:rPr lang="tr-TR" sz="2400" dirty="0">
                <a:latin typeface="Comic Sans MS" pitchFamily="66" charset="0"/>
              </a:rPr>
              <a:t>En az bir </a:t>
            </a:r>
            <a:r>
              <a:rPr lang="tr-TR" sz="2400" dirty="0">
                <a:solidFill>
                  <a:srgbClr val="FF0000"/>
                </a:solidFill>
                <a:latin typeface="Comic Sans MS" pitchFamily="66" charset="0"/>
              </a:rPr>
              <a:t>iş güvenliği uzmanı</a:t>
            </a:r>
            <a:r>
              <a:rPr lang="tr-TR" sz="2400" dirty="0">
                <a:latin typeface="Comic Sans MS" pitchFamily="66" charset="0"/>
              </a:rPr>
              <a:t>, </a:t>
            </a:r>
          </a:p>
          <a:p>
            <a:pPr marL="285750" indent="-285750">
              <a:lnSpc>
                <a:spcPct val="150000"/>
              </a:lnSpc>
              <a:buFont typeface="Wingdings" pitchFamily="2" charset="2"/>
              <a:buChar char="Ø"/>
              <a:defRPr/>
            </a:pPr>
            <a:r>
              <a:rPr lang="tr-TR" sz="2400" dirty="0">
                <a:latin typeface="Comic Sans MS" pitchFamily="66" charset="0"/>
              </a:rPr>
              <a:t>En az bir </a:t>
            </a:r>
            <a:r>
              <a:rPr lang="tr-TR" sz="2400" dirty="0">
                <a:solidFill>
                  <a:srgbClr val="FF0000"/>
                </a:solidFill>
                <a:latin typeface="Comic Sans MS" pitchFamily="66" charset="0"/>
              </a:rPr>
              <a:t>diğer sağlık personeli</a:t>
            </a:r>
            <a:r>
              <a:rPr lang="tr-TR" sz="2400" dirty="0">
                <a:latin typeface="Comic Sans MS" pitchFamily="66" charset="0"/>
              </a:rPr>
              <a:t> istihdamı zorunludur.</a:t>
            </a:r>
          </a:p>
          <a:p>
            <a:pPr>
              <a:defRPr/>
            </a:pPr>
            <a:r>
              <a:rPr lang="tr-TR" sz="2400" dirty="0">
                <a:latin typeface="Comic Sans MS" pitchFamily="66" charset="0"/>
              </a:rPr>
              <a:t>-En az-;</a:t>
            </a:r>
          </a:p>
          <a:p>
            <a:pPr>
              <a:defRPr/>
            </a:pPr>
            <a:r>
              <a:rPr lang="tr-TR" sz="2400" dirty="0">
                <a:latin typeface="Comic Sans MS" pitchFamily="66" charset="0"/>
              </a:rPr>
              <a:t>10 m2 Muayene, (İşyeri Hekimince kullanılmak üzere)</a:t>
            </a:r>
          </a:p>
          <a:p>
            <a:pPr>
              <a:defRPr/>
            </a:pPr>
            <a:r>
              <a:rPr lang="tr-TR" sz="2400" dirty="0">
                <a:latin typeface="Comic Sans MS" pitchFamily="66" charset="0"/>
              </a:rPr>
              <a:t>15 m2 İlkyardım ve acil müdahale,</a:t>
            </a:r>
          </a:p>
          <a:p>
            <a:pPr>
              <a:defRPr/>
            </a:pPr>
            <a:r>
              <a:rPr lang="tr-TR" sz="2400" dirty="0">
                <a:latin typeface="Comic Sans MS" pitchFamily="66" charset="0"/>
              </a:rPr>
              <a:t>10 m2 İş Güvenliği Uzmanı odası,</a:t>
            </a:r>
          </a:p>
          <a:p>
            <a:pPr>
              <a:defRPr/>
            </a:pPr>
            <a:r>
              <a:rPr lang="tr-TR" sz="2400" dirty="0">
                <a:latin typeface="Comic Sans MS" pitchFamily="66" charset="0"/>
              </a:rPr>
              <a:t>12 m2 Bekleme yeri ,</a:t>
            </a:r>
          </a:p>
          <a:p>
            <a:pPr>
              <a:defRPr/>
            </a:pPr>
            <a:r>
              <a:rPr lang="tr-TR" sz="2400" dirty="0">
                <a:latin typeface="Comic Sans MS" pitchFamily="66" charset="0"/>
              </a:rPr>
              <a:t>uygun büyüklükteki Arşiv odası ve en az bir tuvalet-lavabodan oluşur. *</a:t>
            </a:r>
          </a:p>
        </p:txBody>
      </p:sp>
      <p:sp>
        <p:nvSpPr>
          <p:cNvPr id="3" name="Dikdörtgen 2"/>
          <p:cNvSpPr/>
          <p:nvPr/>
        </p:nvSpPr>
        <p:spPr>
          <a:xfrm>
            <a:off x="2231666" y="5945151"/>
            <a:ext cx="7704856" cy="369332"/>
          </a:xfrm>
          <a:prstGeom prst="rect">
            <a:avLst/>
          </a:prstGeom>
        </p:spPr>
        <p:txBody>
          <a:bodyPr wrap="square">
            <a:spAutoFit/>
          </a:bodyPr>
          <a:lstStyle/>
          <a:p>
            <a:pPr>
              <a:defRPr/>
            </a:pPr>
            <a:r>
              <a:rPr lang="tr-TR" b="1" dirty="0">
                <a:latin typeface="Cambria" pitchFamily="18" charset="0"/>
              </a:rPr>
              <a:t>* OSGB’ </a:t>
            </a:r>
            <a:r>
              <a:rPr lang="tr-TR" b="1" dirty="0" err="1">
                <a:latin typeface="Cambria" pitchFamily="18" charset="0"/>
              </a:rPr>
              <a:t>lerin</a:t>
            </a:r>
            <a:r>
              <a:rPr lang="tr-TR" b="1" dirty="0">
                <a:latin typeface="Cambria" pitchFamily="18" charset="0"/>
              </a:rPr>
              <a:t> zemin katta veya müstakil binalarda kurulması esastır.?</a:t>
            </a:r>
          </a:p>
        </p:txBody>
      </p:sp>
    </p:spTree>
    <p:extLst>
      <p:ext uri="{BB962C8B-B14F-4D97-AF65-F5344CB8AC3E}">
        <p14:creationId xmlns:p14="http://schemas.microsoft.com/office/powerpoint/2010/main" val="248018862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411163"/>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innerShdw blurRad="63500" dist="50800" dir="8100000">
                    <a:prstClr val="black">
                      <a:alpha val="50000"/>
                    </a:prstClr>
                  </a:innerShdw>
                </a:effectLst>
                <a:latin typeface="Comic Sans MS" pitchFamily="66" charset="0"/>
                <a:cs typeface="Calibri" pitchFamily="34" charset="0"/>
              </a:rPr>
              <a:t>OSGB</a:t>
            </a:r>
          </a:p>
        </p:txBody>
      </p:sp>
      <p:sp>
        <p:nvSpPr>
          <p:cNvPr id="2" name="Dikdörtgen 1"/>
          <p:cNvSpPr/>
          <p:nvPr/>
        </p:nvSpPr>
        <p:spPr>
          <a:xfrm>
            <a:off x="1133341" y="1103598"/>
            <a:ext cx="10058400" cy="3939540"/>
          </a:xfrm>
          <a:prstGeom prst="rect">
            <a:avLst/>
          </a:prstGeom>
        </p:spPr>
        <p:txBody>
          <a:bodyPr wrap="square">
            <a:spAutoFit/>
          </a:bodyPr>
          <a:lstStyle/>
          <a:p>
            <a:pPr marL="0" lvl="1" algn="ctr">
              <a:spcAft>
                <a:spcPts val="1200"/>
              </a:spcAft>
              <a:buClr>
                <a:srgbClr val="292929"/>
              </a:buClr>
              <a:defRPr/>
            </a:pPr>
            <a:r>
              <a:rPr lang="tr-TR" sz="2400" dirty="0">
                <a:solidFill>
                  <a:srgbClr val="FF0000"/>
                </a:solidFill>
                <a:latin typeface="Comic Sans MS" pitchFamily="66" charset="0"/>
              </a:rPr>
              <a:t>ORTAK SAĞLIK VE GÜVENLİK BİRİMİ:</a:t>
            </a:r>
          </a:p>
          <a:p>
            <a:pPr marL="342900" indent="-342900">
              <a:lnSpc>
                <a:spcPct val="150000"/>
              </a:lnSpc>
              <a:buFont typeface="Wingdings" pitchFamily="2" charset="2"/>
              <a:buChar char="ü"/>
              <a:defRPr/>
            </a:pPr>
            <a:r>
              <a:rPr lang="tr-TR" sz="2400" dirty="0">
                <a:latin typeface="Comic Sans MS" pitchFamily="66" charset="0"/>
              </a:rPr>
              <a:t>OSGB Yetki belgelerinin, beş yılda bir vize ettirilmesi zorunludur!</a:t>
            </a:r>
          </a:p>
          <a:p>
            <a:pPr marL="342900" indent="-342900">
              <a:lnSpc>
                <a:spcPct val="150000"/>
              </a:lnSpc>
              <a:buFont typeface="Wingdings" pitchFamily="2" charset="2"/>
              <a:buChar char="ü"/>
              <a:defRPr/>
            </a:pPr>
            <a:endParaRPr lang="tr-TR" sz="2400" dirty="0">
              <a:latin typeface="Comic Sans MS" pitchFamily="66" charset="0"/>
            </a:endParaRPr>
          </a:p>
          <a:p>
            <a:pPr marL="342900" indent="-342900">
              <a:lnSpc>
                <a:spcPct val="150000"/>
              </a:lnSpc>
              <a:buFont typeface="Wingdings" pitchFamily="2" charset="2"/>
              <a:buChar char="ü"/>
              <a:defRPr/>
            </a:pPr>
            <a:r>
              <a:rPr lang="tr-TR" sz="2400" dirty="0">
                <a:latin typeface="Comic Sans MS" pitchFamily="66" charset="0"/>
              </a:rPr>
              <a:t>OSGB’ </a:t>
            </a:r>
            <a:r>
              <a:rPr lang="tr-TR" sz="2400" dirty="0" err="1">
                <a:latin typeface="Comic Sans MS" pitchFamily="66" charset="0"/>
              </a:rPr>
              <a:t>ler</a:t>
            </a:r>
            <a:r>
              <a:rPr lang="tr-TR" sz="2400" dirty="0">
                <a:latin typeface="Comic Sans MS" pitchFamily="66" charset="0"/>
              </a:rPr>
              <a:t>; kuruldukları il ve sınır komşusu illerde hizmet sunmaya yetkilidir. </a:t>
            </a:r>
          </a:p>
          <a:p>
            <a:pPr>
              <a:lnSpc>
                <a:spcPct val="150000"/>
              </a:lnSpc>
              <a:defRPr/>
            </a:pPr>
            <a:r>
              <a:rPr lang="tr-TR" sz="2400" dirty="0">
                <a:latin typeface="Comic Sans MS" pitchFamily="66" charset="0"/>
              </a:rPr>
              <a:t>Sınır illerin dışında hizmet verilebilmesi için, bu Yönetmelikte belirtilen şartları sağlayarak o illerde şube açılması zorunludur.</a:t>
            </a:r>
          </a:p>
        </p:txBody>
      </p:sp>
    </p:spTree>
    <p:extLst>
      <p:ext uri="{BB962C8B-B14F-4D97-AF65-F5344CB8AC3E}">
        <p14:creationId xmlns:p14="http://schemas.microsoft.com/office/powerpoint/2010/main" val="323879927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675760" y="663943"/>
            <a:ext cx="8816669" cy="78984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innerShdw blurRad="63500" dist="50800" dir="8100000">
                    <a:prstClr val="black">
                      <a:alpha val="50000"/>
                    </a:prstClr>
                  </a:innerShdw>
                </a:effectLst>
                <a:latin typeface="Comic Sans MS" pitchFamily="66" charset="0"/>
                <a:cs typeface="Calibri" pitchFamily="34" charset="0"/>
              </a:rPr>
              <a:t>Yönetmelikler –İgu Görevleri</a:t>
            </a:r>
          </a:p>
        </p:txBody>
      </p:sp>
      <p:sp>
        <p:nvSpPr>
          <p:cNvPr id="2" name="Dikdörtgen 1"/>
          <p:cNvSpPr/>
          <p:nvPr/>
        </p:nvSpPr>
        <p:spPr>
          <a:xfrm>
            <a:off x="2347707" y="1772817"/>
            <a:ext cx="7632848" cy="3231654"/>
          </a:xfrm>
          <a:prstGeom prst="rect">
            <a:avLst/>
          </a:prstGeom>
        </p:spPr>
        <p:txBody>
          <a:bodyPr wrap="square">
            <a:spAutoFit/>
          </a:bodyPr>
          <a:lstStyle/>
          <a:p>
            <a:pPr>
              <a:defRPr/>
            </a:pPr>
            <a:r>
              <a:rPr lang="tr-TR" sz="2400" dirty="0">
                <a:solidFill>
                  <a:srgbClr val="FF0000"/>
                </a:solidFill>
                <a:latin typeface="Comic Sans MS" pitchFamily="66" charset="0"/>
              </a:rPr>
              <a:t>İş Güvenliği Uzmanlarının Görevleri:</a:t>
            </a:r>
          </a:p>
          <a:p>
            <a:pPr marL="1081088" indent="-366713">
              <a:lnSpc>
                <a:spcPct val="150000"/>
              </a:lnSpc>
              <a:buFont typeface="+mj-lt"/>
              <a:buAutoNum type="arabicPeriod"/>
              <a:defRPr/>
            </a:pPr>
            <a:r>
              <a:rPr lang="tr-TR" sz="2400" dirty="0">
                <a:latin typeface="Comic Sans MS" pitchFamily="66" charset="0"/>
              </a:rPr>
              <a:t>Rehberlik</a:t>
            </a:r>
          </a:p>
          <a:p>
            <a:pPr marL="1081088" indent="-366713">
              <a:lnSpc>
                <a:spcPct val="150000"/>
              </a:lnSpc>
              <a:buFont typeface="+mj-lt"/>
              <a:buAutoNum type="arabicPeriod"/>
              <a:defRPr/>
            </a:pPr>
            <a:r>
              <a:rPr lang="tr-TR" sz="2400" dirty="0">
                <a:latin typeface="Comic Sans MS" pitchFamily="66" charset="0"/>
              </a:rPr>
              <a:t>Risk Değerlendirmesi</a:t>
            </a:r>
          </a:p>
          <a:p>
            <a:pPr marL="1081088" indent="-366713">
              <a:lnSpc>
                <a:spcPct val="150000"/>
              </a:lnSpc>
              <a:buFont typeface="+mj-lt"/>
              <a:buAutoNum type="arabicPeriod"/>
              <a:defRPr/>
            </a:pPr>
            <a:r>
              <a:rPr lang="tr-TR" sz="2400" dirty="0">
                <a:latin typeface="Comic Sans MS" pitchFamily="66" charset="0"/>
              </a:rPr>
              <a:t>Çalışma Ortamı Gözetimi</a:t>
            </a:r>
          </a:p>
          <a:p>
            <a:pPr marL="1081088" indent="-366713">
              <a:lnSpc>
                <a:spcPct val="150000"/>
              </a:lnSpc>
              <a:buFont typeface="+mj-lt"/>
              <a:buAutoNum type="arabicPeriod"/>
              <a:defRPr/>
            </a:pPr>
            <a:r>
              <a:rPr lang="tr-TR" sz="2400" dirty="0">
                <a:latin typeface="Comic Sans MS" pitchFamily="66" charset="0"/>
              </a:rPr>
              <a:t>Eğitim, Bilgilendirme ve Kayıt</a:t>
            </a:r>
          </a:p>
          <a:p>
            <a:pPr marL="1081088" indent="-366713">
              <a:lnSpc>
                <a:spcPct val="150000"/>
              </a:lnSpc>
              <a:buFont typeface="+mj-lt"/>
              <a:buAutoNum type="arabicPeriod"/>
              <a:defRPr/>
            </a:pPr>
            <a:r>
              <a:rPr lang="tr-TR" sz="2400" dirty="0">
                <a:latin typeface="Comic Sans MS" pitchFamily="66" charset="0"/>
              </a:rPr>
              <a:t>İlgili Birimlerle İşbirliği</a:t>
            </a:r>
          </a:p>
        </p:txBody>
      </p:sp>
    </p:spTree>
    <p:extLst>
      <p:ext uri="{BB962C8B-B14F-4D97-AF65-F5344CB8AC3E}">
        <p14:creationId xmlns:p14="http://schemas.microsoft.com/office/powerpoint/2010/main" val="335676469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2063552" y="260649"/>
            <a:ext cx="8136904" cy="584775"/>
          </a:xfrm>
          <a:prstGeom prst="rect">
            <a:avLst/>
          </a:prstGeom>
        </p:spPr>
        <p:txBody>
          <a:bodyPr wrap="square">
            <a:spAutoFit/>
          </a:bodyPr>
          <a:lstStyle/>
          <a:p>
            <a:pPr defTabSz="801688" eaLnBrk="0" hangingPunct="0">
              <a:defRPr/>
            </a:pPr>
            <a:r>
              <a:rPr lang="tr-TR" sz="3200" b="1" dirty="0">
                <a:solidFill>
                  <a:srgbClr val="FF0000"/>
                </a:solidFill>
                <a:latin typeface="Comic Sans MS" pitchFamily="66" charset="0"/>
                <a:cs typeface="Arial" pitchFamily="34" charset="0"/>
              </a:rPr>
              <a:t>İş Güvenliği Uzmanlarının Görevleri</a:t>
            </a:r>
            <a:endParaRPr lang="tr-TR" sz="3200" b="1" noProof="1">
              <a:solidFill>
                <a:srgbClr val="FF0000"/>
              </a:solidFill>
              <a:latin typeface="Comic Sans MS" pitchFamily="66" charset="0"/>
              <a:cs typeface="Arial" pitchFamily="34" charset="0"/>
            </a:endParaRPr>
          </a:p>
        </p:txBody>
      </p:sp>
      <p:sp>
        <p:nvSpPr>
          <p:cNvPr id="3" name="Dikdörtgen 2"/>
          <p:cNvSpPr/>
          <p:nvPr/>
        </p:nvSpPr>
        <p:spPr>
          <a:xfrm>
            <a:off x="759854" y="1307057"/>
            <a:ext cx="10356637" cy="4893647"/>
          </a:xfrm>
          <a:prstGeom prst="rect">
            <a:avLst/>
          </a:prstGeom>
        </p:spPr>
        <p:txBody>
          <a:bodyPr wrap="square">
            <a:spAutoFit/>
          </a:bodyPr>
          <a:lstStyle/>
          <a:p>
            <a:pPr algn="ctr"/>
            <a:r>
              <a:rPr lang="tr-TR" sz="2400" dirty="0">
                <a:solidFill>
                  <a:srgbClr val="FF0000"/>
                </a:solidFill>
                <a:latin typeface="Comic Sans MS" pitchFamily="66" charset="0"/>
              </a:rPr>
              <a:t>1) Rehberlik:</a:t>
            </a:r>
            <a:r>
              <a:rPr lang="tr-TR" sz="2400" dirty="0">
                <a:latin typeface="Comic Sans MS" pitchFamily="66" charset="0"/>
              </a:rPr>
              <a:t> (İşverene Öneriler)</a:t>
            </a:r>
          </a:p>
          <a:p>
            <a:endParaRPr lang="tr-TR" sz="2400" dirty="0">
              <a:latin typeface="Comic Sans MS" pitchFamily="66" charset="0"/>
            </a:endParaRPr>
          </a:p>
          <a:p>
            <a:r>
              <a:rPr lang="tr-TR" sz="2400" dirty="0">
                <a:latin typeface="Comic Sans MS" pitchFamily="66" charset="0"/>
              </a:rPr>
              <a:t>a) İşyerinde yapılan çalışmalar, makine vb. teçhizatın durumu- bakımı-seçimi, KKD seçimi-temini-kullanımının; İSG kurallarına uygun olmasını sağlamak için işverene önerilerde bulunmak.</a:t>
            </a:r>
          </a:p>
          <a:p>
            <a:endParaRPr lang="tr-TR" sz="2400" dirty="0">
              <a:latin typeface="Comic Sans MS" pitchFamily="66" charset="0"/>
            </a:endParaRPr>
          </a:p>
          <a:p>
            <a:r>
              <a:rPr lang="tr-TR" sz="2400" dirty="0">
                <a:latin typeface="Comic Sans MS" pitchFamily="66" charset="0"/>
              </a:rPr>
              <a:t>b) İSG tedbirlerini, İşverene yazılı olarak bildirmek.</a:t>
            </a:r>
          </a:p>
          <a:p>
            <a:endParaRPr lang="tr-TR" sz="2400" dirty="0">
              <a:latin typeface="Comic Sans MS" pitchFamily="66" charset="0"/>
            </a:endParaRPr>
          </a:p>
          <a:p>
            <a:r>
              <a:rPr lang="tr-TR" sz="2400" dirty="0">
                <a:latin typeface="Comic Sans MS" pitchFamily="66" charset="0"/>
              </a:rPr>
              <a:t>c) İşyerinde meydana gelen iş kazası ve meslek hastalıklarının nedenlerinin araştırılması ve önlemler konusunda.</a:t>
            </a:r>
          </a:p>
          <a:p>
            <a:endParaRPr lang="tr-TR" sz="2400" dirty="0">
              <a:latin typeface="Comic Sans MS" pitchFamily="66" charset="0"/>
            </a:endParaRPr>
          </a:p>
          <a:p>
            <a:r>
              <a:rPr lang="tr-TR" sz="2400" dirty="0">
                <a:latin typeface="Comic Sans MS" pitchFamily="66" charset="0"/>
              </a:rPr>
              <a:t>d) İşyerinde çalışana/ işyerine zarar verme potansiyeli olan olayların nedenlerinin araştırılması.</a:t>
            </a:r>
          </a:p>
        </p:txBody>
      </p:sp>
    </p:spTree>
    <p:extLst>
      <p:ext uri="{BB962C8B-B14F-4D97-AF65-F5344CB8AC3E}">
        <p14:creationId xmlns:p14="http://schemas.microsoft.com/office/powerpoint/2010/main" val="275510689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2030649" y="260649"/>
            <a:ext cx="8088386" cy="584775"/>
          </a:xfrm>
          <a:prstGeom prst="rect">
            <a:avLst/>
          </a:prstGeom>
        </p:spPr>
        <p:txBody>
          <a:bodyPr wrap="square">
            <a:spAutoFit/>
          </a:bodyPr>
          <a:lstStyle/>
          <a:p>
            <a:pPr defTabSz="801688" eaLnBrk="0" hangingPunct="0">
              <a:defRPr/>
            </a:pPr>
            <a:r>
              <a:rPr lang="tr-TR" sz="3200" b="1" dirty="0">
                <a:solidFill>
                  <a:srgbClr val="FF0000"/>
                </a:solidFill>
                <a:latin typeface="Comic Sans MS" pitchFamily="66" charset="0"/>
                <a:cs typeface="Arial" pitchFamily="34" charset="0"/>
              </a:rPr>
              <a:t>İş Güvenliği Uzmanlarının Görevleri</a:t>
            </a:r>
            <a:endParaRPr lang="tr-TR" sz="3200" b="1" noProof="1">
              <a:solidFill>
                <a:srgbClr val="FF0000"/>
              </a:solidFill>
              <a:latin typeface="Comic Sans MS" pitchFamily="66" charset="0"/>
              <a:cs typeface="Arial" pitchFamily="34" charset="0"/>
            </a:endParaRPr>
          </a:p>
        </p:txBody>
      </p:sp>
      <p:sp>
        <p:nvSpPr>
          <p:cNvPr id="3" name="Dikdörtgen 2"/>
          <p:cNvSpPr/>
          <p:nvPr/>
        </p:nvSpPr>
        <p:spPr>
          <a:xfrm>
            <a:off x="1262129" y="1091221"/>
            <a:ext cx="9813701" cy="4524315"/>
          </a:xfrm>
          <a:prstGeom prst="rect">
            <a:avLst/>
          </a:prstGeom>
        </p:spPr>
        <p:txBody>
          <a:bodyPr wrap="square">
            <a:spAutoFit/>
          </a:bodyPr>
          <a:lstStyle/>
          <a:p>
            <a:pPr algn="ctr"/>
            <a:r>
              <a:rPr lang="tr-TR" sz="2400" dirty="0">
                <a:solidFill>
                  <a:srgbClr val="FF0000"/>
                </a:solidFill>
                <a:latin typeface="Comic Sans MS" pitchFamily="66" charset="0"/>
              </a:rPr>
              <a:t>2) Risk değerlendirmesi:</a:t>
            </a:r>
          </a:p>
          <a:p>
            <a:r>
              <a:rPr lang="tr-TR" sz="2400" dirty="0">
                <a:latin typeface="Comic Sans MS" pitchFamily="66" charset="0"/>
              </a:rPr>
              <a:t>İSG Risk Değerlendirmesi çalışmalarına ve uygulanmasına katılmak, RD sonucu gereken sağlık ve güvenlik önlemleri konusunda işverene önerilerde bulunmak ve takibini yapmak.</a:t>
            </a:r>
          </a:p>
          <a:p>
            <a:pPr algn="ctr"/>
            <a:r>
              <a:rPr lang="tr-TR" sz="2400" dirty="0">
                <a:solidFill>
                  <a:srgbClr val="FF0000"/>
                </a:solidFill>
                <a:latin typeface="Comic Sans MS" pitchFamily="66" charset="0"/>
              </a:rPr>
              <a:t>3) Çalışma Ortamı Gözetimi:</a:t>
            </a:r>
          </a:p>
          <a:p>
            <a:r>
              <a:rPr lang="tr-TR" sz="2400" dirty="0">
                <a:latin typeface="Comic Sans MS" pitchFamily="66" charset="0"/>
              </a:rPr>
              <a:t>a) Çalışma ortamının gözetiminin yapılması, gereken periyodik bakım, kontrol ve ölçümleri planlamak ve kontrol etmek.</a:t>
            </a:r>
          </a:p>
          <a:p>
            <a:endParaRPr lang="tr-TR" sz="2400" dirty="0">
              <a:latin typeface="Comic Sans MS" pitchFamily="66" charset="0"/>
            </a:endParaRPr>
          </a:p>
          <a:p>
            <a:r>
              <a:rPr lang="tr-TR" sz="2400" dirty="0">
                <a:latin typeface="Comic Sans MS" pitchFamily="66" charset="0"/>
              </a:rPr>
              <a:t>b) İşyerinde kaza, yangın veya patlamaların önlenmesi için yapılan çalışmalara katılmak, uygulamaları takip etmek; Acil Durum Planlarının hazırlanması çalışmalarına katılmak, periyodik eğitimlerin ve tatbikatların yapılmasını sağlamak</a:t>
            </a:r>
            <a:endParaRPr lang="tr-TR" sz="2400" dirty="0"/>
          </a:p>
        </p:txBody>
      </p:sp>
    </p:spTree>
    <p:extLst>
      <p:ext uri="{BB962C8B-B14F-4D97-AF65-F5344CB8AC3E}">
        <p14:creationId xmlns:p14="http://schemas.microsoft.com/office/powerpoint/2010/main" val="200475109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2010047" y="131635"/>
            <a:ext cx="7100021" cy="584775"/>
          </a:xfrm>
          <a:prstGeom prst="rect">
            <a:avLst/>
          </a:prstGeom>
        </p:spPr>
        <p:txBody>
          <a:bodyPr wrap="none">
            <a:spAutoFit/>
          </a:bodyPr>
          <a:lstStyle/>
          <a:p>
            <a:pPr defTabSz="801688" eaLnBrk="0" hangingPunct="0">
              <a:defRPr/>
            </a:pPr>
            <a:r>
              <a:rPr lang="tr-TR" sz="3200" b="1" dirty="0">
                <a:solidFill>
                  <a:srgbClr val="FF0000"/>
                </a:solidFill>
                <a:latin typeface="Comic Sans MS" pitchFamily="66" charset="0"/>
                <a:cs typeface="Arial" pitchFamily="34" charset="0"/>
              </a:rPr>
              <a:t>İş Güvenliği Uzmanlarının Görevleri</a:t>
            </a:r>
            <a:endParaRPr lang="tr-TR" sz="3200" b="1" noProof="1">
              <a:solidFill>
                <a:srgbClr val="FF0000"/>
              </a:solidFill>
              <a:latin typeface="Comic Sans MS" pitchFamily="66" charset="0"/>
              <a:cs typeface="Arial" pitchFamily="34" charset="0"/>
            </a:endParaRPr>
          </a:p>
        </p:txBody>
      </p:sp>
      <p:sp>
        <p:nvSpPr>
          <p:cNvPr id="3" name="Dikdörtgen 2"/>
          <p:cNvSpPr/>
          <p:nvPr/>
        </p:nvSpPr>
        <p:spPr>
          <a:xfrm>
            <a:off x="811369" y="1051284"/>
            <a:ext cx="10586434" cy="5262979"/>
          </a:xfrm>
          <a:prstGeom prst="rect">
            <a:avLst/>
          </a:prstGeom>
        </p:spPr>
        <p:txBody>
          <a:bodyPr wrap="square">
            <a:spAutoFit/>
          </a:bodyPr>
          <a:lstStyle/>
          <a:p>
            <a:pPr algn="ctr"/>
            <a:r>
              <a:rPr lang="tr-TR" sz="2400" dirty="0">
                <a:solidFill>
                  <a:srgbClr val="FF0000"/>
                </a:solidFill>
                <a:latin typeface="Comic Sans MS" pitchFamily="66" charset="0"/>
              </a:rPr>
              <a:t>4) Eğitim, Bilgilendirme ve Kayıt:</a:t>
            </a:r>
          </a:p>
          <a:p>
            <a:r>
              <a:rPr lang="tr-TR" sz="2400" dirty="0">
                <a:latin typeface="Comic Sans MS" pitchFamily="66" charset="0"/>
              </a:rPr>
              <a:t>a) Çalışanların İSG eğitimlerini planlamak, uygulamalarını yapmak veya kontrol etmek.</a:t>
            </a:r>
          </a:p>
          <a:p>
            <a:r>
              <a:rPr lang="tr-TR" sz="2400" dirty="0">
                <a:latin typeface="Comic Sans MS" pitchFamily="66" charset="0"/>
              </a:rPr>
              <a:t>b) Yıllık Değerlendirme Raporu’nu İH ile birlikte hazırlamak.</a:t>
            </a:r>
          </a:p>
          <a:p>
            <a:r>
              <a:rPr lang="tr-TR" sz="2400" dirty="0">
                <a:latin typeface="Comic Sans MS" pitchFamily="66" charset="0"/>
              </a:rPr>
              <a:t>c) Çalışanlara yönelik bilgilendirme faaliyetlerini düzenlemek.</a:t>
            </a:r>
          </a:p>
          <a:p>
            <a:r>
              <a:rPr lang="tr-TR" sz="2400" dirty="0">
                <a:latin typeface="Comic Sans MS" pitchFamily="66" charset="0"/>
              </a:rPr>
              <a:t>d) İSG talimatları ile çalışma izin prosedürlerini hazırlayarak işverenin onayına sunmak ve uygulamasını kontrol etmek.</a:t>
            </a:r>
          </a:p>
          <a:p>
            <a:pPr algn="ctr"/>
            <a:r>
              <a:rPr lang="tr-TR" sz="2400" dirty="0">
                <a:solidFill>
                  <a:srgbClr val="FF0000"/>
                </a:solidFill>
                <a:latin typeface="Comic Sans MS" pitchFamily="66" charset="0"/>
              </a:rPr>
              <a:t>5) İlgili Birimlerle İşbirliği:</a:t>
            </a:r>
          </a:p>
          <a:p>
            <a:r>
              <a:rPr lang="tr-TR" sz="2400" dirty="0">
                <a:latin typeface="Comic Sans MS" pitchFamily="66" charset="0"/>
              </a:rPr>
              <a:t>a) İH ile birlikte; İş kazaları ve meslek hastalıklarıyla ilgili değerlendirme yapmak, önleyici faaliyet planlarını hazırlamak ve uygulamaların takibini yapmak.</a:t>
            </a:r>
          </a:p>
          <a:p>
            <a:r>
              <a:rPr lang="tr-TR" sz="2400" dirty="0">
                <a:latin typeface="Comic Sans MS" pitchFamily="66" charset="0"/>
              </a:rPr>
              <a:t>b) İH ile birlikte; Yıllık Çalışma Planını hazırlamak.</a:t>
            </a:r>
          </a:p>
          <a:p>
            <a:r>
              <a:rPr lang="tr-TR" sz="2400" dirty="0">
                <a:latin typeface="Comic Sans MS" pitchFamily="66" charset="0"/>
              </a:rPr>
              <a:t>c) –Varsa- İSG Kurulu ile işbirliği içinde çalışmak,</a:t>
            </a:r>
          </a:p>
          <a:p>
            <a:r>
              <a:rPr lang="tr-TR" sz="2400" dirty="0">
                <a:latin typeface="Comic Sans MS" pitchFamily="66" charset="0"/>
              </a:rPr>
              <a:t>d) Çalışan temsilcisi ve destek elemanlarına destek sağlamak.</a:t>
            </a:r>
          </a:p>
        </p:txBody>
      </p:sp>
    </p:spTree>
    <p:extLst>
      <p:ext uri="{BB962C8B-B14F-4D97-AF65-F5344CB8AC3E}">
        <p14:creationId xmlns:p14="http://schemas.microsoft.com/office/powerpoint/2010/main" val="33353520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6176" y="165499"/>
            <a:ext cx="11631706" cy="5632311"/>
          </a:xfrm>
          <a:prstGeom prst="rect">
            <a:avLst/>
          </a:prstGeom>
        </p:spPr>
        <p:txBody>
          <a:bodyPr wrap="square">
            <a:spAutoFit/>
          </a:bodyPr>
          <a:lstStyle/>
          <a:p>
            <a:pPr algn="ctr"/>
            <a:r>
              <a:rPr lang="tr-TR" sz="3200" b="1" dirty="0">
                <a:solidFill>
                  <a:srgbClr val="FF0000"/>
                </a:solidFill>
              </a:rPr>
              <a:t>İŞYERİNDE YAPILACAK İŞLEMLER:</a:t>
            </a:r>
          </a:p>
          <a:p>
            <a:pPr marL="1076325">
              <a:lnSpc>
                <a:spcPct val="150000"/>
              </a:lnSpc>
            </a:pPr>
            <a:r>
              <a:rPr lang="tr-TR" sz="2400" dirty="0">
                <a:latin typeface="ArialMT"/>
              </a:rPr>
              <a:t>• </a:t>
            </a:r>
            <a:r>
              <a:rPr lang="tr-TR" sz="2400" dirty="0">
                <a:latin typeface="LucidaGrande-Bold"/>
              </a:rPr>
              <a:t>İ</a:t>
            </a:r>
            <a:r>
              <a:rPr lang="tr-TR" sz="2400" dirty="0">
                <a:latin typeface="Arial-Bold"/>
              </a:rPr>
              <a:t>SG Kurulu kurulur,</a:t>
            </a:r>
          </a:p>
          <a:p>
            <a:pPr marL="1076325">
              <a:lnSpc>
                <a:spcPct val="150000"/>
              </a:lnSpc>
            </a:pPr>
            <a:r>
              <a:rPr lang="tr-TR" sz="2400" dirty="0">
                <a:latin typeface="ArialMT"/>
              </a:rPr>
              <a:t>• </a:t>
            </a:r>
            <a:r>
              <a:rPr lang="tr-TR" sz="2400" dirty="0">
                <a:latin typeface="LucidaGrande-Bold"/>
              </a:rPr>
              <a:t>İ</a:t>
            </a:r>
            <a:r>
              <a:rPr lang="tr-TR" sz="2400" dirty="0">
                <a:latin typeface="Arial-Bold"/>
              </a:rPr>
              <a:t>şyerinde tehlike kaynakları belirlenir,</a:t>
            </a:r>
          </a:p>
          <a:p>
            <a:pPr marL="1076325">
              <a:lnSpc>
                <a:spcPct val="150000"/>
              </a:lnSpc>
            </a:pPr>
            <a:r>
              <a:rPr lang="tr-TR" sz="2400" dirty="0">
                <a:latin typeface="ArialMT"/>
              </a:rPr>
              <a:t>• </a:t>
            </a:r>
            <a:r>
              <a:rPr lang="tr-TR" sz="2400" dirty="0">
                <a:latin typeface="LucidaGrande-Bold"/>
              </a:rPr>
              <a:t>İ</a:t>
            </a:r>
            <a:r>
              <a:rPr lang="tr-TR" sz="2400" dirty="0">
                <a:latin typeface="Arial-Bold"/>
              </a:rPr>
              <a:t>şyerinde risk değerlendirmesi yapılır,</a:t>
            </a:r>
          </a:p>
          <a:p>
            <a:pPr marL="1076325">
              <a:lnSpc>
                <a:spcPct val="150000"/>
              </a:lnSpc>
            </a:pPr>
            <a:r>
              <a:rPr lang="tr-TR" sz="2400" dirty="0">
                <a:latin typeface="ArialMT"/>
              </a:rPr>
              <a:t>• </a:t>
            </a:r>
            <a:r>
              <a:rPr lang="tr-TR" sz="2400" dirty="0">
                <a:latin typeface="Arial-Bold"/>
              </a:rPr>
              <a:t>Risk değerlendirmesinde sorunlu konular, sorumlular ve</a:t>
            </a:r>
          </a:p>
          <a:p>
            <a:pPr marL="1076325">
              <a:lnSpc>
                <a:spcPct val="150000"/>
              </a:lnSpc>
            </a:pPr>
            <a:r>
              <a:rPr lang="tr-TR" sz="2400" dirty="0">
                <a:latin typeface="Arial-Bold"/>
              </a:rPr>
              <a:t>çözüm tarihleri belirlenir ve süreç izlenir,</a:t>
            </a:r>
          </a:p>
          <a:p>
            <a:pPr marL="1076325">
              <a:lnSpc>
                <a:spcPct val="150000"/>
              </a:lnSpc>
            </a:pPr>
            <a:r>
              <a:rPr lang="tr-TR" sz="2400" dirty="0">
                <a:latin typeface="ArialMT"/>
              </a:rPr>
              <a:t>• </a:t>
            </a:r>
            <a:r>
              <a:rPr lang="tr-TR" sz="2400" dirty="0">
                <a:latin typeface="LucidaGrande-Bold"/>
              </a:rPr>
              <a:t>İ</a:t>
            </a:r>
            <a:r>
              <a:rPr lang="tr-TR" sz="2400" dirty="0">
                <a:latin typeface="Arial-Bold"/>
              </a:rPr>
              <a:t>şyeri acil durum planı yapılır,</a:t>
            </a:r>
          </a:p>
          <a:p>
            <a:pPr marL="1076325">
              <a:lnSpc>
                <a:spcPct val="150000"/>
              </a:lnSpc>
            </a:pPr>
            <a:r>
              <a:rPr lang="tr-TR" sz="2400" dirty="0">
                <a:latin typeface="ArialMT"/>
              </a:rPr>
              <a:t>• </a:t>
            </a:r>
            <a:r>
              <a:rPr lang="tr-TR" sz="2400" dirty="0">
                <a:latin typeface="Arial-Bold"/>
              </a:rPr>
              <a:t>Çalışanların işe giriş muayeneleri tamamlanır, dosyalanır.</a:t>
            </a:r>
          </a:p>
          <a:p>
            <a:pPr marL="1076325">
              <a:lnSpc>
                <a:spcPct val="150000"/>
              </a:lnSpc>
            </a:pPr>
            <a:r>
              <a:rPr lang="tr-TR" sz="2400" dirty="0">
                <a:latin typeface="ArialMT"/>
              </a:rPr>
              <a:t>• </a:t>
            </a:r>
            <a:r>
              <a:rPr lang="tr-TR" sz="2400" dirty="0">
                <a:latin typeface="Arial-Bold"/>
              </a:rPr>
              <a:t>Çalışanların </a:t>
            </a:r>
            <a:r>
              <a:rPr lang="tr-TR" sz="2400" dirty="0">
                <a:latin typeface="LucidaGrande-Bold"/>
              </a:rPr>
              <a:t>İ</a:t>
            </a:r>
            <a:r>
              <a:rPr lang="tr-TR" sz="2400" dirty="0">
                <a:latin typeface="Arial-Bold"/>
              </a:rPr>
              <a:t>SG eğitimleri verilir,</a:t>
            </a:r>
          </a:p>
          <a:p>
            <a:pPr marL="1076325">
              <a:lnSpc>
                <a:spcPct val="150000"/>
              </a:lnSpc>
            </a:pPr>
            <a:r>
              <a:rPr lang="tr-TR" sz="2400" dirty="0">
                <a:latin typeface="ArialMT"/>
              </a:rPr>
              <a:t>• </a:t>
            </a:r>
            <a:r>
              <a:rPr lang="tr-TR" sz="2400" dirty="0">
                <a:latin typeface="LucidaGrande-Bold"/>
              </a:rPr>
              <a:t>İ</a:t>
            </a:r>
            <a:r>
              <a:rPr lang="tr-TR" sz="2400" dirty="0">
                <a:latin typeface="Arial-Bold"/>
              </a:rPr>
              <a:t>SG alanında her yapılan işlem kayıt altına alınır.</a:t>
            </a:r>
            <a:endParaRPr lang="tr-TR" sz="2400" dirty="0"/>
          </a:p>
        </p:txBody>
      </p:sp>
    </p:spTree>
    <p:extLst>
      <p:ext uri="{BB962C8B-B14F-4D97-AF65-F5344CB8AC3E}">
        <p14:creationId xmlns:p14="http://schemas.microsoft.com/office/powerpoint/2010/main" val="1159812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73455" y="144945"/>
            <a:ext cx="8816669" cy="532437"/>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innerShdw blurRad="63500" dist="50800" dir="8100000">
                    <a:prstClr val="black">
                      <a:alpha val="50000"/>
                    </a:prstClr>
                  </a:innerShdw>
                </a:effectLst>
                <a:latin typeface="Comic Sans MS" pitchFamily="66" charset="0"/>
                <a:cs typeface="Calibri" pitchFamily="34" charset="0"/>
              </a:rPr>
              <a:t>Yönetmelikler –İgu&amp;ih Yetkileri</a:t>
            </a:r>
          </a:p>
        </p:txBody>
      </p:sp>
      <p:sp>
        <p:nvSpPr>
          <p:cNvPr id="2" name="Dikdörtgen 1"/>
          <p:cNvSpPr/>
          <p:nvPr/>
        </p:nvSpPr>
        <p:spPr>
          <a:xfrm>
            <a:off x="1685469" y="654111"/>
            <a:ext cx="8316038" cy="523220"/>
          </a:xfrm>
          <a:prstGeom prst="rect">
            <a:avLst/>
          </a:prstGeom>
        </p:spPr>
        <p:txBody>
          <a:bodyPr wrap="square">
            <a:spAutoFit/>
          </a:bodyPr>
          <a:lstStyle/>
          <a:p>
            <a:pPr defTabSz="801688" eaLnBrk="0" hangingPunct="0">
              <a:defRPr/>
            </a:pPr>
            <a:r>
              <a:rPr lang="tr-TR" sz="2800" b="1" dirty="0">
                <a:solidFill>
                  <a:schemeClr val="accent3">
                    <a:lumMod val="50000"/>
                  </a:schemeClr>
                </a:solidFill>
                <a:latin typeface="Comic Sans MS" pitchFamily="66" charset="0"/>
                <a:cs typeface="Arial" pitchFamily="34" charset="0"/>
              </a:rPr>
              <a:t>İş Güvenliği Uzmanı ve işyeri Hekimi Yetkileri</a:t>
            </a:r>
            <a:endParaRPr lang="tr-TR" sz="2800" b="1" noProof="1">
              <a:solidFill>
                <a:schemeClr val="accent3">
                  <a:lumMod val="50000"/>
                </a:schemeClr>
              </a:solidFill>
              <a:latin typeface="Comic Sans MS" pitchFamily="66" charset="0"/>
              <a:cs typeface="Arial" pitchFamily="34" charset="0"/>
            </a:endParaRPr>
          </a:p>
        </p:txBody>
      </p:sp>
      <p:sp>
        <p:nvSpPr>
          <p:cNvPr id="3" name="Dikdörtgen 2"/>
          <p:cNvSpPr/>
          <p:nvPr/>
        </p:nvSpPr>
        <p:spPr>
          <a:xfrm>
            <a:off x="837127" y="1151550"/>
            <a:ext cx="10972800" cy="4154984"/>
          </a:xfrm>
          <a:prstGeom prst="rect">
            <a:avLst/>
          </a:prstGeom>
        </p:spPr>
        <p:txBody>
          <a:bodyPr wrap="square">
            <a:spAutoFit/>
          </a:bodyPr>
          <a:lstStyle/>
          <a:p>
            <a:pPr>
              <a:defRPr/>
            </a:pPr>
            <a:r>
              <a:rPr lang="tr-TR" sz="2400" dirty="0">
                <a:solidFill>
                  <a:srgbClr val="FF0000"/>
                </a:solidFill>
                <a:effectLst>
                  <a:outerShdw blurRad="38100" dist="38100" dir="2700000" algn="tl">
                    <a:srgbClr val="000000">
                      <a:alpha val="43137"/>
                    </a:srgbClr>
                  </a:outerShdw>
                </a:effectLst>
                <a:latin typeface="Comic Sans MS" pitchFamily="66" charset="0"/>
              </a:rPr>
              <a:t>YETKİLER:</a:t>
            </a:r>
          </a:p>
          <a:p>
            <a:pPr>
              <a:defRPr/>
            </a:pPr>
            <a:r>
              <a:rPr lang="tr-TR" sz="2400" dirty="0">
                <a:latin typeface="Comic Sans MS" pitchFamily="66" charset="0"/>
              </a:rPr>
              <a:t>1. İşverene yazılı bildirilen İSG tedbirlerinden Hayatî tehlike arz edenlerin, İGU/</a:t>
            </a:r>
            <a:r>
              <a:rPr lang="tr-TR" sz="2400" dirty="0" err="1">
                <a:latin typeface="Comic Sans MS" pitchFamily="66" charset="0"/>
              </a:rPr>
              <a:t>İH’nce</a:t>
            </a:r>
            <a:r>
              <a:rPr lang="tr-TR" sz="2400" dirty="0">
                <a:latin typeface="Comic Sans MS" pitchFamily="66" charset="0"/>
              </a:rPr>
              <a:t> belirlenecek makul süre içinde işveren tarafından yerine getirilmemesi halinde, Çalışma ve İş Kurumu İl Md’ne bildirmek.</a:t>
            </a:r>
          </a:p>
          <a:p>
            <a:pPr>
              <a:defRPr/>
            </a:pPr>
            <a:r>
              <a:rPr lang="tr-TR" sz="2400" dirty="0">
                <a:latin typeface="Comic Sans MS" pitchFamily="66" charset="0"/>
              </a:rPr>
              <a:t>2. İşyerinde belirlediği hayati tehlikenin «ciddi ve önlenemez» olması ve «acil müdahale gerektirmesi» halinde işin durdurulması için işverene başvurmak.</a:t>
            </a:r>
          </a:p>
          <a:p>
            <a:pPr>
              <a:defRPr/>
            </a:pPr>
            <a:r>
              <a:rPr lang="tr-TR" sz="2400" dirty="0">
                <a:latin typeface="Comic Sans MS" pitchFamily="66" charset="0"/>
              </a:rPr>
              <a:t>3. İşyerinin bütün bölümlerinde İSG konusunda inceleme ve araştırma yapmak, gerekli bilgilere ulaşmak ve çalışanlarla görüşmek.</a:t>
            </a:r>
          </a:p>
          <a:p>
            <a:pPr>
              <a:defRPr/>
            </a:pPr>
            <a:r>
              <a:rPr lang="tr-TR" sz="2400" dirty="0">
                <a:latin typeface="Comic Sans MS" pitchFamily="66" charset="0"/>
              </a:rPr>
              <a:t>4. Görevinin gerektirdiği konularda, işverenin bilgisi dahilinde ilgili kuruluşlarla işbirliği yapmak.</a:t>
            </a:r>
          </a:p>
        </p:txBody>
      </p:sp>
      <p:sp>
        <p:nvSpPr>
          <p:cNvPr id="4" name="Dikdörtgen 3"/>
          <p:cNvSpPr/>
          <p:nvPr/>
        </p:nvSpPr>
        <p:spPr>
          <a:xfrm>
            <a:off x="579549" y="5558781"/>
            <a:ext cx="10869769" cy="1323439"/>
          </a:xfrm>
          <a:prstGeom prst="rect">
            <a:avLst/>
          </a:prstGeom>
        </p:spPr>
        <p:txBody>
          <a:bodyPr wrap="square">
            <a:spAutoFit/>
          </a:bodyPr>
          <a:lstStyle/>
          <a:p>
            <a:pPr>
              <a:defRPr/>
            </a:pPr>
            <a:r>
              <a:rPr lang="tr-TR" sz="1600" b="1" dirty="0">
                <a:latin typeface="Cambria" pitchFamily="18" charset="0"/>
              </a:rPr>
              <a:t>Tam süreli İGU, mesleki gelişme için eğitim, seminer ve panel vb. katılma hakkına sahiptir. Burada geçen sürelerden   bir yıl içinde toplam 5 iş günü kadarı çalışma süresinden sayılır, ücretinden kesinti yapılamaz.</a:t>
            </a:r>
          </a:p>
          <a:p>
            <a:pPr>
              <a:defRPr/>
            </a:pPr>
            <a:endParaRPr lang="tr-TR" sz="1600" b="1" dirty="0">
              <a:latin typeface="Cambria" pitchFamily="18" charset="0"/>
            </a:endParaRPr>
          </a:p>
          <a:p>
            <a:pPr>
              <a:defRPr/>
            </a:pPr>
            <a:r>
              <a:rPr lang="tr-TR" sz="1600" b="1" dirty="0">
                <a:latin typeface="Cambria" pitchFamily="18" charset="0"/>
              </a:rPr>
              <a:t>İşyeri hekimi, meslek hastalığı ön tanısı koyduğu vakaları, </a:t>
            </a:r>
            <a:r>
              <a:rPr lang="tr-TR" sz="1600" b="1" dirty="0" err="1">
                <a:latin typeface="Cambria" pitchFamily="18" charset="0"/>
              </a:rPr>
              <a:t>SGK’nca</a:t>
            </a:r>
            <a:r>
              <a:rPr lang="tr-TR" sz="1600" b="1" dirty="0">
                <a:latin typeface="Cambria" pitchFamily="18" charset="0"/>
              </a:rPr>
              <a:t> yetkilendirilen sağlık hizmeti sunucularına </a:t>
            </a:r>
            <a:r>
              <a:rPr lang="tr-TR" sz="1600" b="1" dirty="0" err="1">
                <a:latin typeface="Cambria" pitchFamily="18" charset="0"/>
              </a:rPr>
              <a:t>sevkeder</a:t>
            </a:r>
            <a:r>
              <a:rPr lang="tr-TR" sz="1600" b="1" dirty="0">
                <a:latin typeface="Cambria" pitchFamily="18" charset="0"/>
              </a:rPr>
              <a:t>.</a:t>
            </a:r>
          </a:p>
        </p:txBody>
      </p:sp>
    </p:spTree>
    <p:extLst>
      <p:ext uri="{BB962C8B-B14F-4D97-AF65-F5344CB8AC3E}">
        <p14:creationId xmlns:p14="http://schemas.microsoft.com/office/powerpoint/2010/main" val="387464602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12"/>
          <p:cNvSpPr>
            <a:spLocks noChangeArrowheads="1"/>
          </p:cNvSpPr>
          <p:nvPr/>
        </p:nvSpPr>
        <p:spPr bwMode="gray">
          <a:xfrm>
            <a:off x="1828189" y="188640"/>
            <a:ext cx="852011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eaLnBrk="0" hangingPunct="0">
              <a:lnSpc>
                <a:spcPct val="90000"/>
              </a:lnSpc>
              <a:defRPr/>
            </a:pPr>
            <a:r>
              <a:rPr lang="tr-TR" sz="3200" b="1" noProof="1">
                <a:solidFill>
                  <a:srgbClr val="FF0000"/>
                </a:solidFill>
                <a:latin typeface="Comic Sans MS" pitchFamily="66" charset="0"/>
                <a:cs typeface="Calibri" pitchFamily="34" charset="0"/>
              </a:rPr>
              <a:t>Yönetmelikler –İgu&amp;ih yükümlülükler</a:t>
            </a:r>
          </a:p>
        </p:txBody>
      </p:sp>
      <p:sp>
        <p:nvSpPr>
          <p:cNvPr id="2" name="Dikdörtgen 1"/>
          <p:cNvSpPr/>
          <p:nvPr/>
        </p:nvSpPr>
        <p:spPr>
          <a:xfrm>
            <a:off x="1687424" y="823649"/>
            <a:ext cx="8919615" cy="523220"/>
          </a:xfrm>
          <a:prstGeom prst="rect">
            <a:avLst/>
          </a:prstGeom>
        </p:spPr>
        <p:txBody>
          <a:bodyPr wrap="square">
            <a:spAutoFit/>
          </a:bodyPr>
          <a:lstStyle/>
          <a:p>
            <a:pPr defTabSz="801688" eaLnBrk="0" hangingPunct="0">
              <a:defRPr/>
            </a:pPr>
            <a:r>
              <a:rPr lang="tr-TR" sz="2800" b="1" dirty="0">
                <a:solidFill>
                  <a:srgbClr val="00B0F0"/>
                </a:solidFill>
                <a:latin typeface="Comic Sans MS" pitchFamily="66" charset="0"/>
                <a:cs typeface="Arial" pitchFamily="34" charset="0"/>
              </a:rPr>
              <a:t>İş Güvenliği </a:t>
            </a:r>
            <a:r>
              <a:rPr lang="tr-TR" sz="2800" b="1" dirty="0" err="1">
                <a:solidFill>
                  <a:srgbClr val="00B0F0"/>
                </a:solidFill>
                <a:latin typeface="Comic Sans MS" pitchFamily="66" charset="0"/>
                <a:cs typeface="Arial" pitchFamily="34" charset="0"/>
              </a:rPr>
              <a:t>Uzm</a:t>
            </a:r>
            <a:r>
              <a:rPr lang="tr-TR" sz="2800" b="1" dirty="0">
                <a:solidFill>
                  <a:srgbClr val="00B0F0"/>
                </a:solidFill>
                <a:latin typeface="Comic Sans MS" pitchFamily="66" charset="0"/>
                <a:cs typeface="Arial" pitchFamily="34" charset="0"/>
              </a:rPr>
              <a:t> ve işyeri Hekimi Yükümlülükleri</a:t>
            </a:r>
            <a:endParaRPr lang="tr-TR" sz="2800" b="1" noProof="1">
              <a:solidFill>
                <a:srgbClr val="00B0F0"/>
              </a:solidFill>
              <a:latin typeface="Comic Sans MS" pitchFamily="66" charset="0"/>
              <a:cs typeface="Arial" pitchFamily="34" charset="0"/>
            </a:endParaRPr>
          </a:p>
        </p:txBody>
      </p:sp>
      <p:sp>
        <p:nvSpPr>
          <p:cNvPr id="3" name="Dikdörtgen 2"/>
          <p:cNvSpPr/>
          <p:nvPr/>
        </p:nvSpPr>
        <p:spPr>
          <a:xfrm>
            <a:off x="588966" y="1571540"/>
            <a:ext cx="10998558" cy="3416320"/>
          </a:xfrm>
          <a:prstGeom prst="rect">
            <a:avLst/>
          </a:prstGeom>
        </p:spPr>
        <p:txBody>
          <a:bodyPr wrap="square">
            <a:spAutoFit/>
          </a:bodyPr>
          <a:lstStyle/>
          <a:p>
            <a:pPr marL="342900" indent="-342900">
              <a:buFontTx/>
              <a:buAutoNum type="arabicPeriod"/>
              <a:defRPr/>
            </a:pPr>
            <a:r>
              <a:rPr lang="tr-TR" sz="2400" dirty="0">
                <a:latin typeface="Comic Sans MS" pitchFamily="66" charset="0"/>
              </a:rPr>
              <a:t>İşin normal akışını mümkün olduğunca aksatmamak ve verimli bir çalışma ortamının sağlanmasına katkıda bulunmak, işverenin ve işyerinin meslek sırları, ekonomik durumları ile ilgili bilgileri gizli tutmakla yükümlüdürler.</a:t>
            </a:r>
          </a:p>
          <a:p>
            <a:pPr marL="342900" indent="-342900">
              <a:buFontTx/>
              <a:buAutoNum type="arabicPeriod"/>
              <a:defRPr/>
            </a:pPr>
            <a:r>
              <a:rPr lang="tr-TR" sz="2400" dirty="0">
                <a:latin typeface="Comic Sans MS" pitchFamily="66" charset="0"/>
              </a:rPr>
              <a:t>İSG hizmetlerinin yürütülmesindeki ihmallerinden dolayı, hizmet sundukları işverene karşı sorumludurlar.</a:t>
            </a:r>
          </a:p>
          <a:p>
            <a:pPr marL="342900" indent="-342900">
              <a:buFontTx/>
              <a:buAutoNum type="arabicPeriod"/>
              <a:defRPr/>
            </a:pPr>
            <a:r>
              <a:rPr lang="tr-TR" sz="2400" dirty="0">
                <a:latin typeface="Comic Sans MS" pitchFamily="66" charset="0"/>
              </a:rPr>
              <a:t>Hizmet verdikleri işyerinde yapılan çalışmalara ilişkin     tespit ve tavsiyeleri ile Yönetmelikte «Görevleri» başlığındaki faaliyetlerini, birlikte yapılan çalışmaları ve gerekli gördüğü diğer hususları </a:t>
            </a:r>
            <a:r>
              <a:rPr lang="tr-TR" sz="2400" dirty="0">
                <a:solidFill>
                  <a:srgbClr val="FF0000"/>
                </a:solidFill>
                <a:latin typeface="Comic Sans MS" pitchFamily="66" charset="0"/>
              </a:rPr>
              <a:t>Onaylı Deftere</a:t>
            </a:r>
            <a:r>
              <a:rPr lang="tr-TR" sz="2400" dirty="0">
                <a:latin typeface="Comic Sans MS" pitchFamily="66" charset="0"/>
              </a:rPr>
              <a:t> yazarlar.</a:t>
            </a:r>
          </a:p>
        </p:txBody>
      </p:sp>
    </p:spTree>
    <p:extLst>
      <p:ext uri="{BB962C8B-B14F-4D97-AF65-F5344CB8AC3E}">
        <p14:creationId xmlns:p14="http://schemas.microsoft.com/office/powerpoint/2010/main" val="389899172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51124"/>
            <a:ext cx="8816669" cy="497557"/>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latin typeface="Comic Sans MS" pitchFamily="66" charset="0"/>
                <a:cs typeface="Calibri" pitchFamily="34" charset="0"/>
              </a:rPr>
              <a:t>Yönetmelikler –Onaylı Defter</a:t>
            </a:r>
          </a:p>
        </p:txBody>
      </p:sp>
      <p:sp>
        <p:nvSpPr>
          <p:cNvPr id="2" name="Dikdörtgen 1"/>
          <p:cNvSpPr/>
          <p:nvPr/>
        </p:nvSpPr>
        <p:spPr>
          <a:xfrm>
            <a:off x="682580" y="702327"/>
            <a:ext cx="10792496" cy="4893647"/>
          </a:xfrm>
          <a:prstGeom prst="rect">
            <a:avLst/>
          </a:prstGeom>
        </p:spPr>
        <p:txBody>
          <a:bodyPr wrap="square">
            <a:spAutoFit/>
          </a:bodyPr>
          <a:lstStyle/>
          <a:p>
            <a:pPr>
              <a:defRPr/>
            </a:pPr>
            <a:r>
              <a:rPr lang="tr-TR" sz="2400" dirty="0">
                <a:latin typeface="Comic Sans MS" pitchFamily="66" charset="0"/>
              </a:rPr>
              <a:t>İşyeri hekimi ve iş güvenliği uzmanı tarafından yapılan tespit ve tavsiyeler ile gerekli görülen diğer hususların yazıldığı,</a:t>
            </a:r>
          </a:p>
          <a:p>
            <a:pPr>
              <a:defRPr/>
            </a:pPr>
            <a:r>
              <a:rPr lang="tr-TR" sz="2400" dirty="0">
                <a:latin typeface="Comic Sans MS" pitchFamily="66" charset="0"/>
              </a:rPr>
              <a:t>Seri numaralı ve</a:t>
            </a:r>
          </a:p>
          <a:p>
            <a:pPr>
              <a:defRPr/>
            </a:pPr>
            <a:r>
              <a:rPr lang="tr-TR" sz="2400" dirty="0">
                <a:latin typeface="Comic Sans MS" pitchFamily="66" charset="0"/>
              </a:rPr>
              <a:t>Sayfaları bir asıl iki kopyalı şekilde düzenlenmiş</a:t>
            </a:r>
          </a:p>
          <a:p>
            <a:pPr>
              <a:defRPr/>
            </a:pPr>
            <a:r>
              <a:rPr lang="tr-TR" sz="2400" dirty="0">
                <a:latin typeface="Comic Sans MS" pitchFamily="66" charset="0"/>
              </a:rPr>
              <a:t>her işyeri için tek olan defter. </a:t>
            </a:r>
          </a:p>
          <a:p>
            <a:pPr>
              <a:defRPr/>
            </a:pPr>
            <a:r>
              <a:rPr lang="tr-TR" sz="2400" dirty="0">
                <a:solidFill>
                  <a:srgbClr val="FF0000"/>
                </a:solidFill>
                <a:latin typeface="Comic Sans MS" pitchFamily="66" charset="0"/>
              </a:rPr>
              <a:t>Çalışma ve İş Kurumu İl Müdürlükleri,</a:t>
            </a:r>
          </a:p>
          <a:p>
            <a:pPr>
              <a:defRPr/>
            </a:pPr>
            <a:r>
              <a:rPr lang="tr-TR" sz="2400" dirty="0">
                <a:solidFill>
                  <a:srgbClr val="FF0000"/>
                </a:solidFill>
                <a:latin typeface="Comic Sans MS" pitchFamily="66" charset="0"/>
              </a:rPr>
              <a:t>veya</a:t>
            </a:r>
          </a:p>
          <a:p>
            <a:pPr>
              <a:defRPr/>
            </a:pPr>
            <a:r>
              <a:rPr lang="tr-TR" sz="2400" dirty="0">
                <a:solidFill>
                  <a:srgbClr val="FF0000"/>
                </a:solidFill>
                <a:latin typeface="Comic Sans MS" pitchFamily="66" charset="0"/>
              </a:rPr>
              <a:t>Noter</a:t>
            </a:r>
            <a:r>
              <a:rPr lang="tr-TR" sz="2400" dirty="0">
                <a:latin typeface="Comic Sans MS" pitchFamily="66" charset="0"/>
              </a:rPr>
              <a:t> tarafından her sayfası mühürlenmek suretiyle onaylanır.</a:t>
            </a:r>
          </a:p>
          <a:p>
            <a:pPr marL="285750" indent="-285750">
              <a:buFont typeface="Wingdings" pitchFamily="2" charset="2"/>
              <a:buChar char="Ø"/>
              <a:defRPr/>
            </a:pPr>
            <a:r>
              <a:rPr lang="tr-TR" sz="2400" dirty="0">
                <a:latin typeface="Comic Sans MS" pitchFamily="66" charset="0"/>
              </a:rPr>
              <a:t>Onaylı deftere yazılan tespit ve öneriler işverene tebliğ edilmiş sayılır.</a:t>
            </a:r>
          </a:p>
          <a:p>
            <a:pPr marL="285750" indent="-285750">
              <a:buFont typeface="Wingdings" pitchFamily="2" charset="2"/>
              <a:buChar char="Ø"/>
              <a:defRPr/>
            </a:pPr>
            <a:r>
              <a:rPr lang="tr-TR" sz="2400" dirty="0">
                <a:latin typeface="Comic Sans MS" pitchFamily="66" charset="0"/>
              </a:rPr>
              <a:t>Defterin imzalanması ve düzenli tutulmasından işveren sorumlu!</a:t>
            </a:r>
          </a:p>
          <a:p>
            <a:pPr marL="285750" indent="-285750">
              <a:buFont typeface="Wingdings" pitchFamily="2" charset="2"/>
              <a:buChar char="Ø"/>
              <a:defRPr/>
            </a:pPr>
            <a:r>
              <a:rPr lang="tr-TR" sz="2400" dirty="0">
                <a:latin typeface="Comic Sans MS" pitchFamily="66" charset="0"/>
              </a:rPr>
              <a:t>Onaylı defterin asıl sureti işveren, diğer suretleri ise İGU ve İH tarafından saklanır.</a:t>
            </a:r>
          </a:p>
          <a:p>
            <a:pPr marL="285750" indent="-285750">
              <a:buFont typeface="Wingdings" pitchFamily="2" charset="2"/>
              <a:buChar char="Ø"/>
              <a:defRPr/>
            </a:pPr>
            <a:r>
              <a:rPr lang="tr-TR" sz="2400" dirty="0">
                <a:latin typeface="Comic Sans MS" pitchFamily="66" charset="0"/>
              </a:rPr>
              <a:t>İş müfettişleri istediğinde işveren onaylı defteri göstermek zorundadır.</a:t>
            </a:r>
          </a:p>
        </p:txBody>
      </p:sp>
    </p:spTree>
    <p:extLst>
      <p:ext uri="{BB962C8B-B14F-4D97-AF65-F5344CB8AC3E}">
        <p14:creationId xmlns:p14="http://schemas.microsoft.com/office/powerpoint/2010/main" val="251448615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63367" y="70213"/>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innerShdw blurRad="63500" dist="50800" dir="8100000">
                    <a:prstClr val="black">
                      <a:alpha val="50000"/>
                    </a:prstClr>
                  </a:innerShdw>
                </a:effectLst>
                <a:latin typeface="Comic Sans MS" pitchFamily="66" charset="0"/>
                <a:cs typeface="Calibri" pitchFamily="34" charset="0"/>
              </a:rPr>
              <a:t>İsg Kanunu –İh-igu Sorumlulukları</a:t>
            </a:r>
          </a:p>
        </p:txBody>
      </p:sp>
      <p:sp>
        <p:nvSpPr>
          <p:cNvPr id="2" name="Dikdörtgen 1"/>
          <p:cNvSpPr/>
          <p:nvPr/>
        </p:nvSpPr>
        <p:spPr>
          <a:xfrm>
            <a:off x="1631835" y="664579"/>
            <a:ext cx="6062026" cy="523220"/>
          </a:xfrm>
          <a:prstGeom prst="rect">
            <a:avLst/>
          </a:prstGeom>
        </p:spPr>
        <p:txBody>
          <a:bodyPr wrap="square">
            <a:spAutoFit/>
          </a:bodyPr>
          <a:lstStyle/>
          <a:p>
            <a:pPr defTabSz="801688" eaLnBrk="0" hangingPunct="0">
              <a:defRPr/>
            </a:pPr>
            <a:r>
              <a:rPr lang="tr-TR" sz="2800" b="1" dirty="0">
                <a:solidFill>
                  <a:srgbClr val="0070C0"/>
                </a:solidFill>
                <a:latin typeface="Comic Sans MS" pitchFamily="66" charset="0"/>
                <a:cs typeface="Arial" pitchFamily="34" charset="0"/>
              </a:rPr>
              <a:t>Kanunda Belirtilen Sorumluluklar</a:t>
            </a:r>
            <a:endParaRPr lang="tr-TR" sz="2800" b="1" noProof="1">
              <a:solidFill>
                <a:srgbClr val="0070C0"/>
              </a:solidFill>
              <a:latin typeface="Comic Sans MS" pitchFamily="66" charset="0"/>
              <a:cs typeface="Arial" pitchFamily="34" charset="0"/>
            </a:endParaRPr>
          </a:p>
        </p:txBody>
      </p:sp>
      <p:sp>
        <p:nvSpPr>
          <p:cNvPr id="3" name="Dikdörtgen 2"/>
          <p:cNvSpPr/>
          <p:nvPr/>
        </p:nvSpPr>
        <p:spPr>
          <a:xfrm>
            <a:off x="643944" y="1187799"/>
            <a:ext cx="10779617" cy="2677656"/>
          </a:xfrm>
          <a:prstGeom prst="rect">
            <a:avLst/>
          </a:prstGeom>
        </p:spPr>
        <p:txBody>
          <a:bodyPr wrap="square">
            <a:spAutoFit/>
          </a:bodyPr>
          <a:lstStyle/>
          <a:p>
            <a:pPr marL="285750" indent="-285750">
              <a:buFont typeface="Wingdings" pitchFamily="2" charset="2"/>
              <a:buChar char="Ø"/>
            </a:pPr>
            <a:r>
              <a:rPr lang="tr-TR" sz="2400" dirty="0">
                <a:latin typeface="Comic Sans MS" pitchFamily="66" charset="0"/>
              </a:rPr>
              <a:t>İH ve İGU; işyerlerinde İSG gereken tedbirleri işverene   yazılı olarak bildirir;</a:t>
            </a:r>
          </a:p>
          <a:p>
            <a:pPr marL="285750" indent="-285750">
              <a:buFont typeface="Wingdings" pitchFamily="2" charset="2"/>
              <a:buChar char="Ø"/>
            </a:pPr>
            <a:r>
              <a:rPr lang="tr-TR" sz="2400" dirty="0">
                <a:latin typeface="Comic Sans MS" pitchFamily="66" charset="0"/>
              </a:rPr>
              <a:t>bildirilen hususlardan hayati tehlike arz edenlerin işveren tarafından yerine getirilmemesi halinde, bu hususu Bakanlığın yetkili birimine bildirir.</a:t>
            </a:r>
          </a:p>
          <a:p>
            <a:pPr marL="285750" indent="-285750">
              <a:buFont typeface="Wingdings" pitchFamily="2" charset="2"/>
              <a:buChar char="Ø"/>
            </a:pPr>
            <a:r>
              <a:rPr lang="tr-TR" sz="2400" dirty="0">
                <a:latin typeface="Comic Sans MS" pitchFamily="66" charset="0"/>
              </a:rPr>
              <a:t>İH ve İGU; İSG hizmetlerinin yürütülmesindeki ihmallerinden dolayı, hizmet sundukları işverene karşı sorumludur.</a:t>
            </a:r>
            <a:endParaRPr lang="tr-TR" sz="2400" dirty="0">
              <a:solidFill>
                <a:srgbClr val="FF0000"/>
              </a:solidFill>
              <a:latin typeface="Comic Sans MS" pitchFamily="66" charset="0"/>
            </a:endParaRPr>
          </a:p>
        </p:txBody>
      </p:sp>
      <p:sp>
        <p:nvSpPr>
          <p:cNvPr id="4" name="Dikdörtgen 3"/>
          <p:cNvSpPr/>
          <p:nvPr/>
        </p:nvSpPr>
        <p:spPr>
          <a:xfrm>
            <a:off x="978794" y="4109383"/>
            <a:ext cx="10187189" cy="1569660"/>
          </a:xfrm>
          <a:prstGeom prst="rect">
            <a:avLst/>
          </a:prstGeom>
        </p:spPr>
        <p:txBody>
          <a:bodyPr wrap="square">
            <a:spAutoFit/>
          </a:bodyPr>
          <a:lstStyle/>
          <a:p>
            <a:pPr marL="285750" indent="-285750">
              <a:buFont typeface="Wingdings" pitchFamily="2" charset="2"/>
              <a:buChar char="Ø"/>
            </a:pPr>
            <a:r>
              <a:rPr lang="tr-TR" sz="2400" b="1" dirty="0">
                <a:latin typeface="Comic Sans MS" pitchFamily="66" charset="0"/>
              </a:rPr>
              <a:t>Çalışanın ölümü veya maluliyetiyle sonuçlanacak şekilde vücut bütünlüğünün bozulmasına neden olan iş kazası veya meslek hastalığının meydana gelmesinde, ihmali tespit edilen İH ve İGU yetki belgesi 6 ay süreyle askıya alınır. </a:t>
            </a:r>
            <a:r>
              <a:rPr lang="tr-TR" sz="2400" b="1" dirty="0">
                <a:effectLst>
                  <a:outerShdw blurRad="38100" dist="38100" dir="2700000" algn="tl">
                    <a:srgbClr val="000000">
                      <a:alpha val="43137"/>
                    </a:srgbClr>
                  </a:outerShdw>
                </a:effectLst>
                <a:latin typeface="Comic Sans MS" pitchFamily="66" charset="0"/>
              </a:rPr>
              <a:t>*</a:t>
            </a:r>
          </a:p>
        </p:txBody>
      </p:sp>
      <p:sp>
        <p:nvSpPr>
          <p:cNvPr id="5" name="Dikdörtgen 4"/>
          <p:cNvSpPr/>
          <p:nvPr/>
        </p:nvSpPr>
        <p:spPr>
          <a:xfrm>
            <a:off x="1943795" y="6031616"/>
            <a:ext cx="8588368" cy="707886"/>
          </a:xfrm>
          <a:prstGeom prst="rect">
            <a:avLst/>
          </a:prstGeom>
        </p:spPr>
        <p:txBody>
          <a:bodyPr wrap="square">
            <a:spAutoFit/>
          </a:bodyPr>
          <a:lstStyle/>
          <a:p>
            <a:pPr>
              <a:defRPr/>
            </a:pPr>
            <a:r>
              <a:rPr lang="tr-TR" sz="2000" b="1" dirty="0">
                <a:latin typeface="Arial Unicode MS" pitchFamily="34" charset="-128"/>
                <a:ea typeface="Arial Unicode MS" pitchFamily="34" charset="-128"/>
                <a:cs typeface="Arial Unicode MS" pitchFamily="34" charset="-128"/>
              </a:rPr>
              <a:t>Yönetmelik maddesi: İşveren, ilgili yargı sürecini takip eder ve sonucunu Genel Müdürlüğe bildirir.</a:t>
            </a:r>
          </a:p>
        </p:txBody>
      </p:sp>
    </p:spTree>
    <p:extLst>
      <p:ext uri="{BB962C8B-B14F-4D97-AF65-F5344CB8AC3E}">
        <p14:creationId xmlns:p14="http://schemas.microsoft.com/office/powerpoint/2010/main" val="308046366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583560"/>
            <a:ext cx="8816669" cy="78984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latin typeface="Comic Sans MS" pitchFamily="66" charset="0"/>
                <a:cs typeface="Calibri" pitchFamily="34" charset="0"/>
              </a:rPr>
              <a:t>Yönetmelikler –İgu&amp;ih&amp;dsp Eğitimleri</a:t>
            </a:r>
          </a:p>
        </p:txBody>
      </p:sp>
      <p:sp>
        <p:nvSpPr>
          <p:cNvPr id="2" name="Dikdörtgen 1"/>
          <p:cNvSpPr/>
          <p:nvPr/>
        </p:nvSpPr>
        <p:spPr>
          <a:xfrm>
            <a:off x="1755798" y="1427284"/>
            <a:ext cx="8172400" cy="523220"/>
          </a:xfrm>
          <a:prstGeom prst="rect">
            <a:avLst/>
          </a:prstGeom>
        </p:spPr>
        <p:txBody>
          <a:bodyPr wrap="square">
            <a:spAutoFit/>
          </a:bodyPr>
          <a:lstStyle/>
          <a:p>
            <a:pPr defTabSz="801688" eaLnBrk="0" hangingPunct="0">
              <a:defRPr/>
            </a:pPr>
            <a:r>
              <a:rPr lang="tr-TR" sz="2800" b="1" dirty="0">
                <a:solidFill>
                  <a:schemeClr val="accent3">
                    <a:lumMod val="50000"/>
                  </a:schemeClr>
                </a:solidFill>
                <a:latin typeface="Comic Sans MS" pitchFamily="66" charset="0"/>
                <a:cs typeface="Arial" pitchFamily="34" charset="0"/>
              </a:rPr>
              <a:t>İGU &amp; İH &amp; DSP Temel-yenileme Eğitimleri</a:t>
            </a:r>
            <a:endParaRPr lang="tr-TR" sz="2800" b="1" noProof="1">
              <a:solidFill>
                <a:schemeClr val="accent3">
                  <a:lumMod val="50000"/>
                </a:schemeClr>
              </a:solidFill>
              <a:latin typeface="Comic Sans MS" pitchFamily="66" charset="0"/>
              <a:cs typeface="Arial" pitchFamily="34" charset="0"/>
            </a:endParaRPr>
          </a:p>
        </p:txBody>
      </p:sp>
      <p:sp>
        <p:nvSpPr>
          <p:cNvPr id="3" name="Dikdörtgen 2"/>
          <p:cNvSpPr/>
          <p:nvPr/>
        </p:nvSpPr>
        <p:spPr>
          <a:xfrm>
            <a:off x="837127" y="2294792"/>
            <a:ext cx="10483403" cy="2308324"/>
          </a:xfrm>
          <a:prstGeom prst="rect">
            <a:avLst/>
          </a:prstGeom>
        </p:spPr>
        <p:txBody>
          <a:bodyPr wrap="square">
            <a:spAutoFit/>
          </a:bodyPr>
          <a:lstStyle/>
          <a:p>
            <a:r>
              <a:rPr lang="tr-TR" sz="2400" dirty="0">
                <a:solidFill>
                  <a:srgbClr val="FF0000"/>
                </a:solidFill>
                <a:latin typeface="Comic Sans MS" pitchFamily="66" charset="0"/>
              </a:rPr>
              <a:t>İGU &amp; İH TEMEL EĞİTİMLERİ:</a:t>
            </a:r>
          </a:p>
          <a:p>
            <a:pPr>
              <a:buFont typeface="Wingdings" pitchFamily="2" charset="2"/>
              <a:buNone/>
            </a:pPr>
            <a:r>
              <a:rPr lang="tr-TR" sz="2400" dirty="0">
                <a:latin typeface="Comic Sans MS" pitchFamily="66" charset="0"/>
              </a:rPr>
              <a:t>Teorik kısmı 180 saat, uygulama kısmı 40 saat; toplamda 220 saat</a:t>
            </a:r>
          </a:p>
          <a:p>
            <a:pPr>
              <a:buFont typeface="Wingdings" pitchFamily="2" charset="2"/>
              <a:buNone/>
            </a:pPr>
            <a:r>
              <a:rPr lang="tr-TR" sz="2400" dirty="0">
                <a:latin typeface="Comic Sans MS" pitchFamily="66" charset="0"/>
              </a:rPr>
              <a:t>Teorik eğitimin en fazla yarısı uzaktan eğitim ile verilebilir. Uygulamalı </a:t>
            </a:r>
            <a:r>
              <a:rPr lang="tr-TR" sz="2400" dirty="0" err="1">
                <a:latin typeface="Comic Sans MS" pitchFamily="66" charset="0"/>
              </a:rPr>
              <a:t>eğt</a:t>
            </a:r>
            <a:r>
              <a:rPr lang="tr-TR" sz="2400" dirty="0">
                <a:latin typeface="Comic Sans MS" pitchFamily="66" charset="0"/>
              </a:rPr>
              <a:t>; İGU için </a:t>
            </a:r>
            <a:r>
              <a:rPr lang="tr-TR" sz="2400" dirty="0" err="1">
                <a:latin typeface="Comic Sans MS" pitchFamily="66" charset="0"/>
              </a:rPr>
              <a:t>İGU’nun</a:t>
            </a:r>
            <a:r>
              <a:rPr lang="tr-TR" sz="2400" dirty="0">
                <a:latin typeface="Comic Sans MS" pitchFamily="66" charset="0"/>
              </a:rPr>
              <a:t>, İH için </a:t>
            </a:r>
            <a:r>
              <a:rPr lang="tr-TR" sz="2400" dirty="0" err="1">
                <a:latin typeface="Comic Sans MS" pitchFamily="66" charset="0"/>
              </a:rPr>
              <a:t>İH’nin</a:t>
            </a:r>
            <a:r>
              <a:rPr lang="tr-TR" sz="2400" dirty="0">
                <a:latin typeface="Comic Sans MS" pitchFamily="66" charset="0"/>
              </a:rPr>
              <a:t> olduğu işyerinde!</a:t>
            </a:r>
          </a:p>
          <a:p>
            <a:r>
              <a:rPr lang="tr-TR" sz="2400" dirty="0">
                <a:solidFill>
                  <a:srgbClr val="FF0000"/>
                </a:solidFill>
                <a:latin typeface="Comic Sans MS" pitchFamily="66" charset="0"/>
              </a:rPr>
              <a:t>Diğer Sağlık Personeli Temel Eğitimleri:</a:t>
            </a:r>
          </a:p>
          <a:p>
            <a:pPr>
              <a:buFont typeface="Wingdings" pitchFamily="2" charset="2"/>
              <a:buNone/>
            </a:pPr>
            <a:r>
              <a:rPr lang="tr-TR" sz="2400" dirty="0">
                <a:latin typeface="Comic Sans MS" pitchFamily="66" charset="0"/>
              </a:rPr>
              <a:t>90 saat (en fazla yarısı uzaktan eğitim)</a:t>
            </a:r>
          </a:p>
        </p:txBody>
      </p:sp>
    </p:spTree>
    <p:extLst>
      <p:ext uri="{BB962C8B-B14F-4D97-AF65-F5344CB8AC3E}">
        <p14:creationId xmlns:p14="http://schemas.microsoft.com/office/powerpoint/2010/main" val="367302189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7" y="735013"/>
            <a:ext cx="8816669" cy="78984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innerShdw blurRad="63500" dist="50800" dir="8100000">
                    <a:prstClr val="black">
                      <a:alpha val="50000"/>
                    </a:prstClr>
                  </a:innerShdw>
                </a:effectLst>
                <a:latin typeface="Comic Sans MS" pitchFamily="66" charset="0"/>
                <a:cs typeface="Calibri" pitchFamily="34" charset="0"/>
              </a:rPr>
              <a:t>Yönetmelikler –İhtar Puanları</a:t>
            </a:r>
          </a:p>
        </p:txBody>
      </p:sp>
      <p:sp>
        <p:nvSpPr>
          <p:cNvPr id="2" name="Dikdörtgen 1"/>
          <p:cNvSpPr/>
          <p:nvPr/>
        </p:nvSpPr>
        <p:spPr>
          <a:xfrm>
            <a:off x="721218" y="1524853"/>
            <a:ext cx="9768620" cy="3785652"/>
          </a:xfrm>
          <a:prstGeom prst="rect">
            <a:avLst/>
          </a:prstGeom>
        </p:spPr>
        <p:txBody>
          <a:bodyPr wrap="square">
            <a:spAutoFit/>
          </a:bodyPr>
          <a:lstStyle/>
          <a:p>
            <a:pPr>
              <a:defRPr/>
            </a:pPr>
            <a:r>
              <a:rPr lang="tr-TR" sz="2400" dirty="0">
                <a:solidFill>
                  <a:srgbClr val="FF0000"/>
                </a:solidFill>
                <a:latin typeface="Comic Sans MS" pitchFamily="66" charset="0"/>
              </a:rPr>
              <a:t>İhtarlar</a:t>
            </a:r>
          </a:p>
          <a:p>
            <a:pPr marL="285750" indent="-285750">
              <a:buFont typeface="Wingdings" pitchFamily="2" charset="2"/>
              <a:buChar char="Ø"/>
              <a:defRPr/>
            </a:pPr>
            <a:r>
              <a:rPr lang="tr-TR" sz="2400" dirty="0">
                <a:solidFill>
                  <a:schemeClr val="accent3">
                    <a:lumMod val="50000"/>
                  </a:schemeClr>
                </a:solidFill>
                <a:latin typeface="Comic Sans MS" pitchFamily="66" charset="0"/>
              </a:rPr>
              <a:t>Bir takvim yılı içinde;</a:t>
            </a:r>
          </a:p>
          <a:p>
            <a:pPr>
              <a:defRPr/>
            </a:pPr>
            <a:r>
              <a:rPr lang="tr-TR" sz="2400" dirty="0">
                <a:latin typeface="Comic Sans MS" pitchFamily="66" charset="0"/>
              </a:rPr>
              <a:t>Hafif ihlallerin ihtar puanlarının toplamının 30’a,</a:t>
            </a:r>
          </a:p>
          <a:p>
            <a:pPr>
              <a:defRPr/>
            </a:pPr>
            <a:r>
              <a:rPr lang="tr-TR" sz="2400" dirty="0">
                <a:latin typeface="Comic Sans MS" pitchFamily="66" charset="0"/>
              </a:rPr>
              <a:t>Orta ihlallerin ihtar puanlarının toplamının 60’a ulaşması</a:t>
            </a:r>
          </a:p>
          <a:p>
            <a:pPr>
              <a:defRPr/>
            </a:pPr>
            <a:r>
              <a:rPr lang="tr-TR" sz="2400" dirty="0">
                <a:latin typeface="Comic Sans MS" pitchFamily="66" charset="0"/>
              </a:rPr>
              <a:t>durumunda kişi ve kurumların o yıl işleyecekleri diğer hafif ve orta ihlaller, bir üst derecenin tavan puanı olarak uygulanır.</a:t>
            </a:r>
          </a:p>
          <a:p>
            <a:pPr marL="285750" indent="-285750">
              <a:buFont typeface="Wingdings" pitchFamily="2" charset="2"/>
              <a:buChar char="Ø"/>
              <a:defRPr/>
            </a:pPr>
            <a:endParaRPr lang="tr-TR" sz="2400" dirty="0">
              <a:latin typeface="Comic Sans MS" pitchFamily="66" charset="0"/>
            </a:endParaRPr>
          </a:p>
          <a:p>
            <a:pPr marL="285750" indent="-285750">
              <a:buFont typeface="Wingdings" pitchFamily="2" charset="2"/>
              <a:buChar char="Ø"/>
              <a:defRPr/>
            </a:pPr>
            <a:r>
              <a:rPr lang="tr-TR" sz="2400" dirty="0">
                <a:latin typeface="Comic Sans MS" pitchFamily="66" charset="0"/>
              </a:rPr>
              <a:t>5 yıl sonunda vize işlemini tamamlayan kişi ve kurumların; </a:t>
            </a:r>
          </a:p>
          <a:p>
            <a:pPr>
              <a:defRPr/>
            </a:pPr>
            <a:r>
              <a:rPr lang="tr-TR" sz="2400" dirty="0">
                <a:latin typeface="Comic Sans MS" pitchFamily="66" charset="0"/>
              </a:rPr>
              <a:t>    uygulanmasının üzerinden en az bir yıl  geçmiş olan  tüm ihtar puanları silinir.</a:t>
            </a:r>
          </a:p>
        </p:txBody>
      </p:sp>
    </p:spTree>
    <p:extLst>
      <p:ext uri="{BB962C8B-B14F-4D97-AF65-F5344CB8AC3E}">
        <p14:creationId xmlns:p14="http://schemas.microsoft.com/office/powerpoint/2010/main" val="10990740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586107" y="133830"/>
            <a:ext cx="8995974" cy="940355"/>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innerShdw blurRad="63500" dist="50800" dir="8100000">
                    <a:prstClr val="black">
                      <a:alpha val="50000"/>
                    </a:prstClr>
                  </a:innerShdw>
                </a:effectLst>
                <a:latin typeface="Comic Sans MS" pitchFamily="66" charset="0"/>
                <a:cs typeface="Calibri" pitchFamily="34" charset="0"/>
              </a:rPr>
              <a:t>Yönetmelikler</a:t>
            </a:r>
          </a:p>
          <a:p>
            <a:pPr algn="ctr" eaLnBrk="0" hangingPunct="0">
              <a:lnSpc>
                <a:spcPct val="90000"/>
              </a:lnSpc>
              <a:defRPr/>
            </a:pPr>
            <a:r>
              <a:rPr lang="tr-TR" sz="3200" b="1" noProof="1">
                <a:solidFill>
                  <a:srgbClr val="FF0000"/>
                </a:solidFill>
                <a:effectLst>
                  <a:innerShdw blurRad="63500" dist="50800" dir="8100000">
                    <a:prstClr val="black">
                      <a:alpha val="50000"/>
                    </a:prstClr>
                  </a:innerShdw>
                </a:effectLst>
                <a:latin typeface="Comic Sans MS" pitchFamily="66" charset="0"/>
                <a:cs typeface="Calibri" pitchFamily="34" charset="0"/>
              </a:rPr>
              <a:t>Yetki Askıya Alınma/İptali</a:t>
            </a:r>
          </a:p>
        </p:txBody>
      </p:sp>
      <p:sp>
        <p:nvSpPr>
          <p:cNvPr id="2" name="Dikdörtgen 1"/>
          <p:cNvSpPr/>
          <p:nvPr/>
        </p:nvSpPr>
        <p:spPr>
          <a:xfrm>
            <a:off x="837127" y="1196753"/>
            <a:ext cx="10367493" cy="5324535"/>
          </a:xfrm>
          <a:prstGeom prst="rect">
            <a:avLst/>
          </a:prstGeom>
        </p:spPr>
        <p:txBody>
          <a:bodyPr wrap="square">
            <a:spAutoFit/>
          </a:bodyPr>
          <a:lstStyle/>
          <a:p>
            <a:pPr>
              <a:defRPr/>
            </a:pPr>
            <a:r>
              <a:rPr lang="tr-TR" sz="2000" dirty="0">
                <a:solidFill>
                  <a:srgbClr val="FF0000"/>
                </a:solidFill>
                <a:latin typeface="Comic Sans MS" pitchFamily="66" charset="0"/>
              </a:rPr>
              <a:t>YETKİLERİN ASKIYA ALINMASI</a:t>
            </a:r>
            <a:endParaRPr lang="tr-TR" sz="2000" dirty="0">
              <a:latin typeface="Comic Sans MS" pitchFamily="66" charset="0"/>
            </a:endParaRPr>
          </a:p>
          <a:p>
            <a:pPr>
              <a:defRPr/>
            </a:pPr>
            <a:r>
              <a:rPr lang="tr-TR" sz="2000" dirty="0">
                <a:latin typeface="Comic Sans MS" pitchFamily="66" charset="0"/>
              </a:rPr>
              <a:t>Kişi ve kurumların belgelerinin geçerliliği;</a:t>
            </a:r>
          </a:p>
          <a:p>
            <a:pPr>
              <a:defRPr/>
            </a:pPr>
            <a:r>
              <a:rPr lang="tr-TR" sz="2000" dirty="0">
                <a:latin typeface="Comic Sans MS" pitchFamily="66" charset="0"/>
              </a:rPr>
              <a:t>a) İhtar puan toplamı; kişilerde 100, kurumlarda 200’e ulaşması,</a:t>
            </a:r>
          </a:p>
          <a:p>
            <a:pPr>
              <a:defRPr/>
            </a:pPr>
            <a:r>
              <a:rPr lang="tr-TR" sz="2000" dirty="0">
                <a:latin typeface="Comic Sans MS" pitchFamily="66" charset="0"/>
              </a:rPr>
              <a:t>b) Teftişlerde tespit edilen noksanlıkların giderilmesi için verilen en fazla 30 günlük süre sonunda noksanlıkların devam etmesi,</a:t>
            </a:r>
          </a:p>
          <a:p>
            <a:pPr>
              <a:defRPr/>
            </a:pPr>
            <a:r>
              <a:rPr lang="tr-TR" sz="2000" dirty="0">
                <a:latin typeface="Comic Sans MS" pitchFamily="66" charset="0"/>
              </a:rPr>
              <a:t>hallerinden birinin gerçekleşmesi durumunda 6 ay askıya alınır.</a:t>
            </a:r>
          </a:p>
          <a:p>
            <a:pPr marL="285750" indent="-285750">
              <a:buFont typeface="Wingdings" pitchFamily="2" charset="2"/>
              <a:buChar char="Ø"/>
              <a:defRPr/>
            </a:pPr>
            <a:r>
              <a:rPr lang="tr-TR" sz="2000" dirty="0">
                <a:latin typeface="Comic Sans MS" pitchFamily="66" charset="0"/>
              </a:rPr>
              <a:t>Yetki belgesi geçerliliğinin 6 ay askıya alınmasını gerektiren durumların, bir vize süresi içinde tekrarında 1 yıl askıya alınır.</a:t>
            </a:r>
          </a:p>
          <a:p>
            <a:pPr>
              <a:defRPr/>
            </a:pPr>
            <a:endParaRPr lang="tr-TR" sz="2000" dirty="0">
              <a:solidFill>
                <a:srgbClr val="FF0000"/>
              </a:solidFill>
              <a:latin typeface="Comic Sans MS" pitchFamily="66" charset="0"/>
            </a:endParaRPr>
          </a:p>
          <a:p>
            <a:pPr>
              <a:defRPr/>
            </a:pPr>
            <a:r>
              <a:rPr lang="tr-TR" sz="2000" dirty="0">
                <a:solidFill>
                  <a:srgbClr val="FF0000"/>
                </a:solidFill>
                <a:latin typeface="Comic Sans MS" pitchFamily="66" charset="0"/>
              </a:rPr>
              <a:t>YETKİLERİN DOĞRUDAN İPTALİ</a:t>
            </a:r>
            <a:endParaRPr lang="tr-TR" sz="2000" dirty="0">
              <a:latin typeface="Comic Sans MS" pitchFamily="66" charset="0"/>
            </a:endParaRPr>
          </a:p>
          <a:p>
            <a:pPr>
              <a:defRPr/>
            </a:pPr>
            <a:r>
              <a:rPr lang="tr-TR" sz="2000" dirty="0">
                <a:latin typeface="Comic Sans MS" pitchFamily="66" charset="0"/>
              </a:rPr>
              <a:t>Kişi ve kurumların yetki belgeleri;</a:t>
            </a:r>
          </a:p>
          <a:p>
            <a:pPr>
              <a:defRPr/>
            </a:pPr>
            <a:r>
              <a:rPr lang="tr-TR" sz="2000" dirty="0">
                <a:latin typeface="Comic Sans MS" pitchFamily="66" charset="0"/>
              </a:rPr>
              <a:t>a) Yetki aldığı adres veya il sınırları dışında hizmet vermeleri,</a:t>
            </a:r>
          </a:p>
          <a:p>
            <a:pPr>
              <a:defRPr/>
            </a:pPr>
            <a:r>
              <a:rPr lang="tr-TR" sz="2000" dirty="0">
                <a:latin typeface="Comic Sans MS" pitchFamily="66" charset="0"/>
              </a:rPr>
              <a:t>b) Sunmakla yükümlü oldukları hizmetleri devretmeleri,</a:t>
            </a:r>
          </a:p>
          <a:p>
            <a:pPr>
              <a:defRPr/>
            </a:pPr>
            <a:r>
              <a:rPr lang="tr-TR" sz="2000" dirty="0">
                <a:latin typeface="Comic Sans MS" pitchFamily="66" charset="0"/>
              </a:rPr>
              <a:t>c) Bir vize döneminde 3. kez yetki belgesinin askıya alınması,</a:t>
            </a:r>
          </a:p>
          <a:p>
            <a:pPr>
              <a:defRPr/>
            </a:pPr>
            <a:r>
              <a:rPr lang="tr-TR" sz="2000" dirty="0">
                <a:latin typeface="Comic Sans MS" pitchFamily="66" charset="0"/>
              </a:rPr>
              <a:t>d) Yetki belgesinin amacı dışında kullanılması,</a:t>
            </a:r>
          </a:p>
          <a:p>
            <a:pPr>
              <a:defRPr/>
            </a:pPr>
            <a:r>
              <a:rPr lang="tr-TR" sz="2000" dirty="0">
                <a:latin typeface="Comic Sans MS" pitchFamily="66" charset="0"/>
              </a:rPr>
              <a:t>e) Belgesi askıda iken sözleşme/hizmet vermelerinin tespiti,</a:t>
            </a:r>
          </a:p>
          <a:p>
            <a:pPr>
              <a:defRPr/>
            </a:pPr>
            <a:r>
              <a:rPr lang="tr-TR" sz="2000" dirty="0">
                <a:latin typeface="Comic Sans MS" pitchFamily="66" charset="0"/>
              </a:rPr>
              <a:t>hallerinden birinin varlığı halinde </a:t>
            </a:r>
            <a:r>
              <a:rPr lang="tr-TR" sz="2000" dirty="0">
                <a:solidFill>
                  <a:srgbClr val="FF0000"/>
                </a:solidFill>
                <a:latin typeface="Comic Sans MS" pitchFamily="66" charset="0"/>
              </a:rPr>
              <a:t>DOĞRUDAN İPTAL EDİLİR.</a:t>
            </a:r>
          </a:p>
        </p:txBody>
      </p:sp>
    </p:spTree>
    <p:extLst>
      <p:ext uri="{BB962C8B-B14F-4D97-AF65-F5344CB8AC3E}">
        <p14:creationId xmlns:p14="http://schemas.microsoft.com/office/powerpoint/2010/main" val="281833686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31596" y="269023"/>
            <a:ext cx="8816669" cy="789840"/>
          </a:xfrm>
          <a:prstGeom prst="rect">
            <a:avLst/>
          </a:prstGeom>
          <a:noFill/>
          <a:ln w="9525">
            <a:noFill/>
            <a:miter lim="800000"/>
            <a:headEnd/>
            <a:tailEnd/>
          </a:ln>
        </p:spPr>
        <p:txBody>
          <a:bodyPr lIns="0" rIns="0" anchor="ctr"/>
          <a:lstStyle/>
          <a:p>
            <a:pPr algn="ctr" eaLnBrk="0" hangingPunct="0">
              <a:lnSpc>
                <a:spcPct val="90000"/>
              </a:lnSpc>
              <a:defRPr/>
            </a:pPr>
            <a:r>
              <a:rPr lang="tr-TR" sz="2800" b="1" noProof="1">
                <a:solidFill>
                  <a:srgbClr val="FF0000"/>
                </a:solidFill>
                <a:effectLst>
                  <a:innerShdw blurRad="63500" dist="50800" dir="8100000">
                    <a:prstClr val="black">
                      <a:alpha val="50000"/>
                    </a:prstClr>
                  </a:innerShdw>
                </a:effectLst>
                <a:latin typeface="Comic Sans MS" pitchFamily="66" charset="0"/>
                <a:cs typeface="Calibri" pitchFamily="34" charset="0"/>
              </a:rPr>
              <a:t>Yönetmelikler </a:t>
            </a:r>
          </a:p>
          <a:p>
            <a:pPr algn="ctr" eaLnBrk="0" hangingPunct="0">
              <a:lnSpc>
                <a:spcPct val="90000"/>
              </a:lnSpc>
              <a:defRPr/>
            </a:pPr>
            <a:r>
              <a:rPr lang="tr-TR" sz="2800" b="1" noProof="1">
                <a:solidFill>
                  <a:srgbClr val="FF0000"/>
                </a:solidFill>
                <a:effectLst>
                  <a:innerShdw blurRad="63500" dist="50800" dir="8100000">
                    <a:prstClr val="black">
                      <a:alpha val="50000"/>
                    </a:prstClr>
                  </a:innerShdw>
                </a:effectLst>
                <a:latin typeface="Comic Sans MS" pitchFamily="66" charset="0"/>
                <a:cs typeface="Calibri" pitchFamily="34" charset="0"/>
              </a:rPr>
              <a:t>Meslekî Bağımsızlık-etik</a:t>
            </a:r>
            <a:endParaRPr lang="tr-TR" sz="2400" b="1" noProof="1">
              <a:solidFill>
                <a:srgbClr val="FF0000"/>
              </a:solidFill>
              <a:effectLst>
                <a:innerShdw blurRad="63500" dist="50800" dir="8100000">
                  <a:prstClr val="black">
                    <a:alpha val="50000"/>
                  </a:prstClr>
                </a:innerShdw>
              </a:effectLst>
              <a:latin typeface="Comic Sans MS" pitchFamily="66" charset="0"/>
              <a:cs typeface="Calibri" pitchFamily="34" charset="0"/>
            </a:endParaRPr>
          </a:p>
        </p:txBody>
      </p:sp>
      <p:sp>
        <p:nvSpPr>
          <p:cNvPr id="2" name="Dikdörtgen 1"/>
          <p:cNvSpPr/>
          <p:nvPr/>
        </p:nvSpPr>
        <p:spPr>
          <a:xfrm>
            <a:off x="734096" y="1217152"/>
            <a:ext cx="10354614" cy="3785652"/>
          </a:xfrm>
          <a:prstGeom prst="rect">
            <a:avLst/>
          </a:prstGeom>
        </p:spPr>
        <p:txBody>
          <a:bodyPr wrap="square">
            <a:spAutoFit/>
          </a:bodyPr>
          <a:lstStyle/>
          <a:p>
            <a:r>
              <a:rPr lang="tr-TR" sz="2400" dirty="0">
                <a:solidFill>
                  <a:srgbClr val="0070C0"/>
                </a:solidFill>
                <a:effectLst>
                  <a:outerShdw blurRad="38100" dist="38100" dir="2700000" algn="tl">
                    <a:srgbClr val="000000">
                      <a:alpha val="43137"/>
                    </a:srgbClr>
                  </a:outerShdw>
                </a:effectLst>
                <a:latin typeface="Comic Sans MS" pitchFamily="66" charset="0"/>
              </a:rPr>
              <a:t>İş sağlığı ve güvenliği hizmetleri verenler;</a:t>
            </a:r>
          </a:p>
          <a:p>
            <a:pPr marL="357188" indent="-357188"/>
            <a:r>
              <a:rPr lang="tr-TR" sz="2400" dirty="0">
                <a:latin typeface="Comic Sans MS" pitchFamily="66" charset="0"/>
              </a:rPr>
              <a:t>1) Sağlık ve güvenlik riskleri konusunda, işveren ve çalışanlara öneride bulunurken hiçbir etki altında kalmazlar.</a:t>
            </a:r>
          </a:p>
          <a:p>
            <a:pPr marL="357188" indent="-357188"/>
            <a:r>
              <a:rPr lang="tr-TR" sz="2400" dirty="0">
                <a:latin typeface="Comic Sans MS" pitchFamily="66" charset="0"/>
              </a:rPr>
              <a:t>2) Hizmet sundukları kişilerle güven, gizlilik ve eşitliğe dayanan bir ilişki kurar ve tümünü eşit olarak değerlendirirler.</a:t>
            </a:r>
          </a:p>
          <a:p>
            <a:pPr marL="357188" indent="-357188"/>
            <a:r>
              <a:rPr lang="tr-TR" sz="2400" dirty="0">
                <a:latin typeface="Comic Sans MS" pitchFamily="66" charset="0"/>
              </a:rPr>
              <a:t>3) Çalışma koşullarının düzenlenmesinde, kendi aralarında, yönetici ve çalışanlarla iletişime açık ve işbirliği içerisinde.</a:t>
            </a:r>
          </a:p>
          <a:p>
            <a:pPr marL="357188" indent="-357188"/>
            <a:r>
              <a:rPr lang="tr-TR" sz="2400" dirty="0">
                <a:latin typeface="Comic Sans MS" pitchFamily="66" charset="0"/>
              </a:rPr>
              <a:t>4) Sözleşmelerde mesleki olarak bağımsız çalışmayı kısıtlayabilecek şartlar konulamaz.</a:t>
            </a:r>
          </a:p>
          <a:p>
            <a:pPr marL="357188" indent="-357188"/>
            <a:r>
              <a:rPr lang="tr-TR" sz="2400" dirty="0">
                <a:latin typeface="Comic Sans MS" pitchFamily="66" charset="0"/>
              </a:rPr>
              <a:t>5) Hak/yetkileri, görevlerini yerine getirmesi nedeniyle kısıtlanamaz.</a:t>
            </a:r>
          </a:p>
        </p:txBody>
      </p:sp>
    </p:spTree>
    <p:extLst>
      <p:ext uri="{BB962C8B-B14F-4D97-AF65-F5344CB8AC3E}">
        <p14:creationId xmlns:p14="http://schemas.microsoft.com/office/powerpoint/2010/main" val="3950586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12"/>
          <p:cNvSpPr>
            <a:spLocks noChangeArrowheads="1"/>
          </p:cNvSpPr>
          <p:nvPr/>
        </p:nvSpPr>
        <p:spPr bwMode="gray">
          <a:xfrm>
            <a:off x="1675759" y="87313"/>
            <a:ext cx="872300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675760" y="188640"/>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2800" b="1" noProof="1">
                <a:solidFill>
                  <a:srgbClr val="FF0000"/>
                </a:solidFill>
                <a:effectLst>
                  <a:innerShdw blurRad="63500" dist="50800" dir="8100000">
                    <a:prstClr val="black">
                      <a:alpha val="50000"/>
                    </a:prstClr>
                  </a:innerShdw>
                </a:effectLst>
                <a:latin typeface="Comic Sans MS" pitchFamily="66" charset="0"/>
                <a:cs typeface="Calibri" pitchFamily="34" charset="0"/>
              </a:rPr>
              <a:t>İSG KANUNU –İşveren(sağlık Gözetimi</a:t>
            </a:r>
            <a:r>
              <a:rPr lang="tr-TR" sz="3600" b="1" noProof="1">
                <a:solidFill>
                  <a:srgbClr val="FF0000"/>
                </a:solidFill>
                <a:effectLst>
                  <a:innerShdw blurRad="63500" dist="50800" dir="8100000">
                    <a:prstClr val="black">
                      <a:alpha val="50000"/>
                    </a:prstClr>
                  </a:innerShdw>
                </a:effectLst>
                <a:latin typeface="Comic Sans MS" pitchFamily="66" charset="0"/>
                <a:cs typeface="Calibri" pitchFamily="34" charset="0"/>
              </a:rPr>
              <a:t>)</a:t>
            </a:r>
          </a:p>
        </p:txBody>
      </p:sp>
      <p:pic>
        <p:nvPicPr>
          <p:cNvPr id="604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066" y="3738564"/>
            <a:ext cx="5289018"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5"/>
          <p:cNvSpPr>
            <a:spLocks noChangeArrowheads="1"/>
          </p:cNvSpPr>
          <p:nvPr/>
        </p:nvSpPr>
        <p:spPr bwMode="auto">
          <a:xfrm>
            <a:off x="1675760" y="1320783"/>
            <a:ext cx="7450484" cy="2246769"/>
          </a:xfrm>
          <a:prstGeom prst="rect">
            <a:avLst/>
          </a:prstGeom>
          <a:solidFill>
            <a:schemeClr val="bg1">
              <a:alpha val="77000"/>
            </a:schemeClr>
          </a:solidFill>
          <a:ln>
            <a:noFill/>
          </a:ln>
        </p:spPr>
        <p:txBody>
          <a:bodyPr wrap="square">
            <a:spAutoFit/>
          </a:bodyPr>
          <a:lstStyle/>
          <a:p>
            <a:pPr>
              <a:defRPr/>
            </a:pPr>
            <a:r>
              <a:rPr lang="tr-TR" sz="2000" dirty="0">
                <a:latin typeface="Comic Sans MS" pitchFamily="66" charset="0"/>
              </a:rPr>
              <a:t>Bütün çalışanlar için sağlık muayeneleri;</a:t>
            </a:r>
          </a:p>
          <a:p>
            <a:pPr marL="285750" indent="-285750">
              <a:buFont typeface="Wingdings" pitchFamily="2" charset="2"/>
              <a:buChar char="Ø"/>
              <a:defRPr/>
            </a:pPr>
            <a:r>
              <a:rPr lang="tr-TR" sz="2000" dirty="0">
                <a:latin typeface="Comic Sans MS" pitchFamily="66" charset="0"/>
              </a:rPr>
              <a:t>İşe giriş,</a:t>
            </a:r>
          </a:p>
          <a:p>
            <a:pPr marL="285750" indent="-285750">
              <a:buFont typeface="Wingdings" pitchFamily="2" charset="2"/>
              <a:buChar char="Ø"/>
              <a:defRPr/>
            </a:pPr>
            <a:r>
              <a:rPr lang="tr-TR" sz="2000" dirty="0">
                <a:latin typeface="Comic Sans MS" pitchFamily="66" charset="0"/>
              </a:rPr>
              <a:t>İş değişikliği,</a:t>
            </a:r>
          </a:p>
          <a:p>
            <a:pPr marL="285750" indent="-285750">
              <a:buFont typeface="Wingdings" pitchFamily="2" charset="2"/>
              <a:buChar char="Ø"/>
              <a:defRPr/>
            </a:pPr>
            <a:r>
              <a:rPr lang="tr-TR" sz="2000" dirty="0">
                <a:latin typeface="Comic Sans MS" pitchFamily="66" charset="0"/>
              </a:rPr>
              <a:t>İş kazası, meslek hastalığı veya</a:t>
            </a:r>
          </a:p>
          <a:p>
            <a:pPr>
              <a:defRPr/>
            </a:pPr>
            <a:r>
              <a:rPr lang="tr-TR" sz="2000" dirty="0">
                <a:latin typeface="Comic Sans MS" pitchFamily="66" charset="0"/>
              </a:rPr>
              <a:t>sağlık nedenli işten uzak kalma sonrası işe dönüşte talep halinde,</a:t>
            </a:r>
          </a:p>
          <a:p>
            <a:pPr marL="285750" indent="-285750">
              <a:buFont typeface="Wingdings" pitchFamily="2" charset="2"/>
              <a:buChar char="Ø"/>
              <a:defRPr/>
            </a:pPr>
            <a:r>
              <a:rPr lang="tr-TR" sz="2000" dirty="0">
                <a:latin typeface="Comic Sans MS" pitchFamily="66" charset="0"/>
              </a:rPr>
              <a:t>Bakanlıkça belirlenen düzenli periyotlar **</a:t>
            </a:r>
          </a:p>
        </p:txBody>
      </p:sp>
      <p:sp>
        <p:nvSpPr>
          <p:cNvPr id="60426" name="Rectangle 6"/>
          <p:cNvSpPr>
            <a:spLocks noChangeArrowheads="1"/>
          </p:cNvSpPr>
          <p:nvPr/>
        </p:nvSpPr>
        <p:spPr bwMode="auto">
          <a:xfrm>
            <a:off x="8152565" y="3240547"/>
            <a:ext cx="3528392" cy="1323439"/>
          </a:xfrm>
          <a:prstGeom prst="rect">
            <a:avLst/>
          </a:prstGeom>
          <a:solidFill>
            <a:schemeClr val="tx1">
              <a:alpha val="7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sz="2000" b="1" dirty="0">
                <a:solidFill>
                  <a:schemeClr val="bg1"/>
                </a:solidFill>
                <a:latin typeface="Comic Sans MS" pitchFamily="66" charset="0"/>
              </a:rPr>
              <a:t>Tehlikeli ve Çok Tehlikeli sınıfta;</a:t>
            </a:r>
          </a:p>
          <a:p>
            <a:pPr algn="ctr"/>
            <a:r>
              <a:rPr lang="tr-TR" sz="2000" b="1" dirty="0">
                <a:solidFill>
                  <a:schemeClr val="bg1"/>
                </a:solidFill>
                <a:latin typeface="Comic Sans MS" pitchFamily="66" charset="0"/>
              </a:rPr>
              <a:t>işe başlamadan önce sağlık raporu zorunlu!*</a:t>
            </a:r>
            <a:endParaRPr lang="tr-TR" sz="2400" b="1" dirty="0">
              <a:solidFill>
                <a:schemeClr val="bg1"/>
              </a:solidFill>
              <a:latin typeface="Comic Sans MS" pitchFamily="66" charset="0"/>
            </a:endParaRPr>
          </a:p>
        </p:txBody>
      </p:sp>
      <p:sp>
        <p:nvSpPr>
          <p:cNvPr id="2" name="Dikdörtgen 1"/>
          <p:cNvSpPr/>
          <p:nvPr/>
        </p:nvSpPr>
        <p:spPr>
          <a:xfrm>
            <a:off x="1525357" y="859118"/>
            <a:ext cx="2973891" cy="461665"/>
          </a:xfrm>
          <a:prstGeom prst="rect">
            <a:avLst/>
          </a:prstGeom>
        </p:spPr>
        <p:txBody>
          <a:bodyPr wrap="none">
            <a:spAutoFit/>
          </a:bodyPr>
          <a:lstStyle/>
          <a:p>
            <a:pPr defTabSz="801688" eaLnBrk="0" hangingPunct="0">
              <a:defRPr/>
            </a:pPr>
            <a:r>
              <a:rPr lang="tr-TR" sz="2400" b="1" dirty="0">
                <a:solidFill>
                  <a:schemeClr val="accent3">
                    <a:lumMod val="50000"/>
                  </a:schemeClr>
                </a:solidFill>
                <a:latin typeface="Comic Sans MS" pitchFamily="66" charset="0"/>
                <a:cs typeface="Arial" pitchFamily="34" charset="0"/>
              </a:rPr>
              <a:t>Sağlık Muayeneleri</a:t>
            </a:r>
            <a:endParaRPr lang="tr-TR" sz="2400" b="1" noProof="1">
              <a:solidFill>
                <a:schemeClr val="accent3">
                  <a:lumMod val="50000"/>
                </a:schemeClr>
              </a:solidFill>
              <a:latin typeface="Comic Sans MS" pitchFamily="66" charset="0"/>
              <a:cs typeface="Arial" pitchFamily="34" charset="0"/>
            </a:endParaRPr>
          </a:p>
        </p:txBody>
      </p:sp>
      <p:sp>
        <p:nvSpPr>
          <p:cNvPr id="3" name="Dikdörtgen 2"/>
          <p:cNvSpPr/>
          <p:nvPr/>
        </p:nvSpPr>
        <p:spPr>
          <a:xfrm>
            <a:off x="7032104" y="5102342"/>
            <a:ext cx="4262668" cy="1200329"/>
          </a:xfrm>
          <a:prstGeom prst="rect">
            <a:avLst/>
          </a:prstGeom>
        </p:spPr>
        <p:txBody>
          <a:bodyPr wrap="square">
            <a:spAutoFit/>
          </a:bodyPr>
          <a:lstStyle/>
          <a:p>
            <a:pPr>
              <a:defRPr/>
            </a:pPr>
            <a:r>
              <a:rPr lang="tr-TR" sz="2400" b="1" dirty="0">
                <a:solidFill>
                  <a:srgbClr val="000000"/>
                </a:solidFill>
                <a:latin typeface="Cambria" pitchFamily="18" charset="0"/>
              </a:rPr>
              <a:t>**: Az </a:t>
            </a:r>
            <a:r>
              <a:rPr lang="tr-TR" sz="2400" b="1" dirty="0" err="1">
                <a:solidFill>
                  <a:srgbClr val="000000"/>
                </a:solidFill>
                <a:latin typeface="Cambria" pitchFamily="18" charset="0"/>
              </a:rPr>
              <a:t>Tehlikeli’de</a:t>
            </a:r>
            <a:r>
              <a:rPr lang="tr-TR" sz="2400" b="1" dirty="0">
                <a:solidFill>
                  <a:srgbClr val="000000"/>
                </a:solidFill>
                <a:latin typeface="Cambria" pitchFamily="18" charset="0"/>
              </a:rPr>
              <a:t> 5 yılda 1,</a:t>
            </a:r>
          </a:p>
          <a:p>
            <a:pPr>
              <a:defRPr/>
            </a:pPr>
            <a:r>
              <a:rPr lang="tr-TR" sz="2400" b="1" dirty="0">
                <a:solidFill>
                  <a:srgbClr val="000000"/>
                </a:solidFill>
                <a:latin typeface="Cambria" pitchFamily="18" charset="0"/>
              </a:rPr>
              <a:t>Tehlikeli </a:t>
            </a:r>
            <a:r>
              <a:rPr lang="tr-TR" sz="2400" b="1" dirty="0" err="1">
                <a:solidFill>
                  <a:srgbClr val="000000"/>
                </a:solidFill>
                <a:latin typeface="Cambria" pitchFamily="18" charset="0"/>
              </a:rPr>
              <a:t>İşler’de</a:t>
            </a:r>
            <a:r>
              <a:rPr lang="tr-TR" sz="2400" b="1" dirty="0">
                <a:solidFill>
                  <a:srgbClr val="000000"/>
                </a:solidFill>
                <a:latin typeface="Cambria" pitchFamily="18" charset="0"/>
              </a:rPr>
              <a:t> 3 yılda 1,</a:t>
            </a:r>
          </a:p>
          <a:p>
            <a:pPr>
              <a:defRPr/>
            </a:pPr>
            <a:r>
              <a:rPr lang="tr-TR" sz="2400" b="1" dirty="0">
                <a:solidFill>
                  <a:srgbClr val="000000"/>
                </a:solidFill>
                <a:latin typeface="Cambria" pitchFamily="18" charset="0"/>
              </a:rPr>
              <a:t>Çok Tehlikeli </a:t>
            </a:r>
            <a:r>
              <a:rPr lang="tr-TR" sz="2400" b="1" dirty="0" err="1">
                <a:solidFill>
                  <a:srgbClr val="000000"/>
                </a:solidFill>
                <a:latin typeface="Cambria" pitchFamily="18" charset="0"/>
              </a:rPr>
              <a:t>İşler’de</a:t>
            </a:r>
            <a:r>
              <a:rPr lang="tr-TR" sz="2400" b="1" dirty="0">
                <a:solidFill>
                  <a:srgbClr val="000000"/>
                </a:solidFill>
                <a:latin typeface="Cambria" pitchFamily="18" charset="0"/>
              </a:rPr>
              <a:t> Yılda 1</a:t>
            </a:r>
            <a:r>
              <a:rPr lang="tr-TR" b="1" dirty="0">
                <a:solidFill>
                  <a:srgbClr val="000000"/>
                </a:solidFill>
                <a:latin typeface="Cambria" pitchFamily="18" charset="0"/>
              </a:rPr>
              <a:t>.</a:t>
            </a:r>
          </a:p>
        </p:txBody>
      </p:sp>
    </p:spTree>
    <p:extLst>
      <p:ext uri="{BB962C8B-B14F-4D97-AF65-F5344CB8AC3E}">
        <p14:creationId xmlns:p14="http://schemas.microsoft.com/office/powerpoint/2010/main" val="250037982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2386608" y="619103"/>
            <a:ext cx="7394971" cy="3293209"/>
          </a:xfrm>
          <a:prstGeom prst="rect">
            <a:avLst/>
          </a:prstGeom>
        </p:spPr>
        <p:txBody>
          <a:bodyPr wrap="square">
            <a:spAutoFit/>
          </a:bodyPr>
          <a:lstStyle/>
          <a:p>
            <a:pPr>
              <a:defRPr/>
            </a:pPr>
            <a:r>
              <a:rPr lang="tr-TR" sz="2800" dirty="0">
                <a:solidFill>
                  <a:srgbClr val="FF0000"/>
                </a:solidFill>
                <a:effectLst>
                  <a:outerShdw blurRad="38100" dist="38100" dir="2700000" algn="tl">
                    <a:srgbClr val="000000">
                      <a:alpha val="43137"/>
                    </a:srgbClr>
                  </a:outerShdw>
                </a:effectLst>
                <a:latin typeface="Comic Sans MS" pitchFamily="66" charset="0"/>
              </a:rPr>
              <a:t>İşyeri Hekimlerinin Görevleri:</a:t>
            </a:r>
          </a:p>
          <a:p>
            <a:pPr marL="1077913" indent="-342900">
              <a:lnSpc>
                <a:spcPct val="150000"/>
              </a:lnSpc>
              <a:buFont typeface="+mj-lt"/>
              <a:buAutoNum type="arabicPeriod"/>
              <a:defRPr/>
            </a:pPr>
            <a:r>
              <a:rPr lang="tr-TR" sz="2400" dirty="0">
                <a:latin typeface="Comic Sans MS" pitchFamily="66" charset="0"/>
              </a:rPr>
              <a:t>Rehberlik</a:t>
            </a:r>
          </a:p>
          <a:p>
            <a:pPr marL="1077913" indent="-342900">
              <a:lnSpc>
                <a:spcPct val="150000"/>
              </a:lnSpc>
              <a:buFont typeface="+mj-lt"/>
              <a:buAutoNum type="arabicPeriod"/>
              <a:defRPr/>
            </a:pPr>
            <a:r>
              <a:rPr lang="tr-TR" sz="2400" dirty="0">
                <a:latin typeface="Comic Sans MS" pitchFamily="66" charset="0"/>
              </a:rPr>
              <a:t>Risk Değerlendirmesi</a:t>
            </a:r>
          </a:p>
          <a:p>
            <a:pPr marL="1077913" indent="-342900">
              <a:lnSpc>
                <a:spcPct val="150000"/>
              </a:lnSpc>
              <a:buFont typeface="+mj-lt"/>
              <a:buAutoNum type="arabicPeriod"/>
              <a:defRPr/>
            </a:pPr>
            <a:r>
              <a:rPr lang="tr-TR" sz="2400" dirty="0">
                <a:latin typeface="Comic Sans MS" pitchFamily="66" charset="0"/>
              </a:rPr>
              <a:t>Sağlık Gözetimi</a:t>
            </a:r>
          </a:p>
          <a:p>
            <a:pPr marL="1077913" indent="-342900">
              <a:lnSpc>
                <a:spcPct val="150000"/>
              </a:lnSpc>
              <a:buFont typeface="+mj-lt"/>
              <a:buAutoNum type="arabicPeriod"/>
              <a:defRPr/>
            </a:pPr>
            <a:r>
              <a:rPr lang="tr-TR" sz="2400" dirty="0">
                <a:latin typeface="Comic Sans MS" pitchFamily="66" charset="0"/>
              </a:rPr>
              <a:t>Eğitim, Bilgilendirme ve Kayıt</a:t>
            </a:r>
          </a:p>
          <a:p>
            <a:pPr marL="1077913" indent="-342900">
              <a:lnSpc>
                <a:spcPct val="150000"/>
              </a:lnSpc>
              <a:buFont typeface="+mj-lt"/>
              <a:buAutoNum type="arabicPeriod"/>
              <a:defRPr/>
            </a:pPr>
            <a:r>
              <a:rPr lang="tr-TR" sz="2400" dirty="0">
                <a:latin typeface="Comic Sans MS" pitchFamily="66" charset="0"/>
              </a:rPr>
              <a:t>İlgili Birimlerle İşbirliği</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159" y="4028222"/>
            <a:ext cx="6171354" cy="221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020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3070" y="152105"/>
            <a:ext cx="11658600" cy="5016758"/>
          </a:xfrm>
          <a:prstGeom prst="rect">
            <a:avLst/>
          </a:prstGeom>
        </p:spPr>
        <p:txBody>
          <a:bodyPr wrap="square">
            <a:spAutoFit/>
          </a:bodyPr>
          <a:lstStyle/>
          <a:p>
            <a:pPr algn="ctr"/>
            <a:r>
              <a:rPr lang="tr-TR" sz="3200" b="1" dirty="0">
                <a:solidFill>
                  <a:srgbClr val="FF0000"/>
                </a:solidFill>
                <a:latin typeface="LucidaGrande-Bold"/>
              </a:rPr>
              <a:t>İ</a:t>
            </a:r>
            <a:r>
              <a:rPr lang="tr-TR" sz="3200" b="1" dirty="0">
                <a:solidFill>
                  <a:srgbClr val="FF0000"/>
                </a:solidFill>
                <a:latin typeface="Arial-Bold"/>
              </a:rPr>
              <a:t>SG Profesyonellerinin Yetkileri</a:t>
            </a:r>
            <a:endParaRPr lang="tr-TR" sz="3200" dirty="0">
              <a:solidFill>
                <a:srgbClr val="FF0000"/>
              </a:solidFill>
              <a:latin typeface="ArialMT"/>
            </a:endParaRPr>
          </a:p>
          <a:p>
            <a:pPr marL="363538" indent="-363538">
              <a:lnSpc>
                <a:spcPct val="150000"/>
              </a:lnSpc>
            </a:pPr>
            <a:r>
              <a:rPr lang="tr-TR" sz="2400" dirty="0">
                <a:latin typeface="ArialMT"/>
              </a:rPr>
              <a:t>• </a:t>
            </a:r>
            <a:r>
              <a:rPr lang="tr-TR" sz="2400" dirty="0">
                <a:latin typeface="LucidaGrande-Bold"/>
              </a:rPr>
              <a:t>İ</a:t>
            </a:r>
            <a:r>
              <a:rPr lang="tr-TR" sz="2400" dirty="0">
                <a:latin typeface="Arial-Bold"/>
              </a:rPr>
              <a:t>SG ile ilgili alınması gereken hayati tehlike arz eden </a:t>
            </a:r>
            <a:r>
              <a:rPr lang="da-DK" sz="2400" dirty="0">
                <a:latin typeface="Arial-Bold"/>
              </a:rPr>
              <a:t>tedbirlerin yerine</a:t>
            </a:r>
            <a:r>
              <a:rPr lang="tr-TR" sz="2400" dirty="0">
                <a:latin typeface="Arial-Bold"/>
              </a:rPr>
              <a:t> </a:t>
            </a:r>
            <a:r>
              <a:rPr lang="da-DK" sz="2400" dirty="0">
                <a:latin typeface="Arial-Bold"/>
              </a:rPr>
              <a:t>getirilmemesi halinde, bu hususu </a:t>
            </a:r>
            <a:r>
              <a:rPr lang="tr-TR" sz="2400" dirty="0">
                <a:latin typeface="Arial-Bold"/>
              </a:rPr>
              <a:t> Çalışma ve İ</a:t>
            </a:r>
            <a:r>
              <a:rPr lang="da-DK" sz="2400" dirty="0">
                <a:latin typeface="Arial-Bold"/>
              </a:rPr>
              <a:t>ş</a:t>
            </a:r>
            <a:r>
              <a:rPr lang="tr-TR" sz="2400" dirty="0">
                <a:latin typeface="Arial-Bold"/>
              </a:rPr>
              <a:t> Kurumu İl Müdürlüğü’ne bildirmek (</a:t>
            </a:r>
            <a:r>
              <a:rPr lang="tr-TR" sz="2400" dirty="0">
                <a:latin typeface="LucidaGrande-Bold"/>
              </a:rPr>
              <a:t>İ</a:t>
            </a:r>
            <a:r>
              <a:rPr lang="tr-TR" sz="2400" dirty="0">
                <a:latin typeface="Arial-Bold"/>
              </a:rPr>
              <a:t>H+</a:t>
            </a:r>
            <a:r>
              <a:rPr lang="tr-TR" sz="2400" dirty="0">
                <a:latin typeface="LucidaGrande-Bold"/>
              </a:rPr>
              <a:t>İ</a:t>
            </a:r>
            <a:r>
              <a:rPr lang="tr-TR" sz="2400" dirty="0">
                <a:latin typeface="Arial-Bold"/>
              </a:rPr>
              <a:t>GU)</a:t>
            </a:r>
          </a:p>
          <a:p>
            <a:pPr marL="363538" indent="-363538">
              <a:lnSpc>
                <a:spcPct val="150000"/>
              </a:lnSpc>
            </a:pPr>
            <a:r>
              <a:rPr lang="tr-TR" sz="2400" dirty="0">
                <a:latin typeface="ArialMT"/>
              </a:rPr>
              <a:t>• </a:t>
            </a:r>
            <a:r>
              <a:rPr lang="tr-TR" sz="2400" dirty="0">
                <a:latin typeface="Arial-Bold"/>
              </a:rPr>
              <a:t>Hayati tehlikenin ciddi ve önlenemez olması halinde, işin durdurulması için işverene başvurmak (</a:t>
            </a:r>
            <a:r>
              <a:rPr lang="tr-TR" sz="2400" dirty="0">
                <a:latin typeface="LucidaGrande-Bold"/>
              </a:rPr>
              <a:t>İ</a:t>
            </a:r>
            <a:r>
              <a:rPr lang="tr-TR" sz="2400" dirty="0">
                <a:latin typeface="Arial-Bold"/>
              </a:rPr>
              <a:t>H+</a:t>
            </a:r>
            <a:r>
              <a:rPr lang="tr-TR" sz="2400" dirty="0">
                <a:latin typeface="LucidaGrande-Bold"/>
              </a:rPr>
              <a:t>İ</a:t>
            </a:r>
            <a:r>
              <a:rPr lang="tr-TR" sz="2400" dirty="0">
                <a:latin typeface="Arial-Bold"/>
              </a:rPr>
              <a:t>GU)</a:t>
            </a:r>
          </a:p>
          <a:p>
            <a:pPr marL="363538" indent="-363538">
              <a:lnSpc>
                <a:spcPct val="150000"/>
              </a:lnSpc>
            </a:pPr>
            <a:r>
              <a:rPr lang="tr-TR" sz="2400" dirty="0">
                <a:latin typeface="ArialMT"/>
              </a:rPr>
              <a:t>• </a:t>
            </a:r>
            <a:r>
              <a:rPr lang="tr-TR" sz="2400" dirty="0">
                <a:latin typeface="LucidaGrande-Bold"/>
              </a:rPr>
              <a:t>İ</a:t>
            </a:r>
            <a:r>
              <a:rPr lang="tr-TR" sz="2400" dirty="0">
                <a:latin typeface="Arial-Bold"/>
              </a:rPr>
              <a:t>şyerinin bütününde </a:t>
            </a:r>
            <a:r>
              <a:rPr lang="tr-TR" sz="2400" dirty="0">
                <a:latin typeface="LucidaGrande-Bold"/>
              </a:rPr>
              <a:t>İ</a:t>
            </a:r>
            <a:r>
              <a:rPr lang="tr-TR" sz="2400" dirty="0">
                <a:latin typeface="Arial-Bold"/>
              </a:rPr>
              <a:t>SG konusunda inceleme </a:t>
            </a:r>
            <a:r>
              <a:rPr lang="tr-TR" sz="2400" dirty="0" err="1">
                <a:latin typeface="Arial-Bold"/>
              </a:rPr>
              <a:t>yapmak,bilgi</a:t>
            </a:r>
            <a:r>
              <a:rPr lang="tr-TR" sz="2400" dirty="0">
                <a:latin typeface="Arial-Bold"/>
              </a:rPr>
              <a:t> ve belgelere ulaşmak, çalışanlarla görüşmek (</a:t>
            </a:r>
            <a:r>
              <a:rPr lang="tr-TR" sz="2400" dirty="0">
                <a:latin typeface="LucidaGrande-Bold"/>
              </a:rPr>
              <a:t>İ</a:t>
            </a:r>
            <a:r>
              <a:rPr lang="tr-TR" sz="2400" dirty="0">
                <a:latin typeface="Arial-Bold"/>
              </a:rPr>
              <a:t>H+</a:t>
            </a:r>
            <a:r>
              <a:rPr lang="tr-TR" sz="2400" dirty="0">
                <a:latin typeface="LucidaGrande-Bold"/>
              </a:rPr>
              <a:t>İ</a:t>
            </a:r>
            <a:r>
              <a:rPr lang="tr-TR" sz="2400" dirty="0">
                <a:latin typeface="Arial-Bold"/>
              </a:rPr>
              <a:t>GU+DSP)</a:t>
            </a:r>
          </a:p>
          <a:p>
            <a:pPr marL="363538" indent="-363538">
              <a:lnSpc>
                <a:spcPct val="150000"/>
              </a:lnSpc>
            </a:pPr>
            <a:r>
              <a:rPr lang="tr-TR" sz="2400" dirty="0">
                <a:latin typeface="ArialMT"/>
              </a:rPr>
              <a:t>• </a:t>
            </a:r>
            <a:r>
              <a:rPr lang="tr-TR" sz="2400" dirty="0">
                <a:latin typeface="LucidaGrande-Bold"/>
              </a:rPr>
              <a:t>İ</a:t>
            </a:r>
            <a:r>
              <a:rPr lang="tr-TR" sz="2400" dirty="0">
                <a:latin typeface="Arial-Bold"/>
              </a:rPr>
              <a:t>lgili kurum ve kuruluşlarla işbirliği yapmak (</a:t>
            </a:r>
            <a:r>
              <a:rPr lang="tr-TR" sz="2400" dirty="0">
                <a:latin typeface="LucidaGrande-Bold"/>
              </a:rPr>
              <a:t>İ</a:t>
            </a:r>
            <a:r>
              <a:rPr lang="tr-TR" sz="2400" dirty="0">
                <a:latin typeface="Arial-Bold"/>
              </a:rPr>
              <a:t>H+</a:t>
            </a:r>
            <a:r>
              <a:rPr lang="tr-TR" sz="2400" dirty="0">
                <a:latin typeface="LucidaGrande-Bold"/>
              </a:rPr>
              <a:t>İ</a:t>
            </a:r>
            <a:r>
              <a:rPr lang="tr-TR" sz="2400" dirty="0">
                <a:latin typeface="Arial-Bold"/>
              </a:rPr>
              <a:t>GU+DSP)</a:t>
            </a:r>
            <a:endParaRPr lang="tr-TR" sz="2400" dirty="0"/>
          </a:p>
        </p:txBody>
      </p:sp>
    </p:spTree>
    <p:extLst>
      <p:ext uri="{BB962C8B-B14F-4D97-AF65-F5344CB8AC3E}">
        <p14:creationId xmlns:p14="http://schemas.microsoft.com/office/powerpoint/2010/main" val="3948050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2772931" y="87998"/>
            <a:ext cx="5910592" cy="584775"/>
          </a:xfrm>
          <a:prstGeom prst="rect">
            <a:avLst/>
          </a:prstGeom>
        </p:spPr>
        <p:txBody>
          <a:bodyPr wrap="none">
            <a:spAutoFit/>
          </a:bodyPr>
          <a:lstStyle/>
          <a:p>
            <a:r>
              <a:rPr lang="tr-TR" sz="3200" b="1" dirty="0">
                <a:solidFill>
                  <a:srgbClr val="FF0000"/>
                </a:solidFill>
                <a:latin typeface="Comic Sans MS" pitchFamily="66" charset="0"/>
              </a:rPr>
              <a:t>İşyeri Hekimlerinin Görevleri</a:t>
            </a:r>
            <a:endParaRPr lang="tr-TR" sz="3200" dirty="0"/>
          </a:p>
        </p:txBody>
      </p:sp>
      <p:sp>
        <p:nvSpPr>
          <p:cNvPr id="3" name="Dikdörtgen 2"/>
          <p:cNvSpPr/>
          <p:nvPr/>
        </p:nvSpPr>
        <p:spPr>
          <a:xfrm>
            <a:off x="565496" y="735013"/>
            <a:ext cx="11037195" cy="5262979"/>
          </a:xfrm>
          <a:prstGeom prst="rect">
            <a:avLst/>
          </a:prstGeom>
        </p:spPr>
        <p:txBody>
          <a:bodyPr wrap="square">
            <a:spAutoFit/>
          </a:bodyPr>
          <a:lstStyle/>
          <a:p>
            <a:pPr>
              <a:defRPr/>
            </a:pPr>
            <a:r>
              <a:rPr lang="tr-TR" sz="2400" dirty="0">
                <a:solidFill>
                  <a:srgbClr val="FF0000"/>
                </a:solidFill>
                <a:effectLst>
                  <a:outerShdw blurRad="38100" dist="38100" dir="2700000" algn="tl">
                    <a:srgbClr val="000000">
                      <a:alpha val="43137"/>
                    </a:srgbClr>
                  </a:outerShdw>
                </a:effectLst>
                <a:latin typeface="Comic Sans MS" pitchFamily="66" charset="0"/>
              </a:rPr>
              <a:t>A- Rehberlik:</a:t>
            </a:r>
          </a:p>
          <a:p>
            <a:pPr>
              <a:defRPr/>
            </a:pPr>
            <a:r>
              <a:rPr lang="tr-TR" sz="2400" dirty="0">
                <a:latin typeface="Comic Sans MS" pitchFamily="66" charset="0"/>
              </a:rPr>
              <a:t>1) Çalışanların sağlık/çalışma </a:t>
            </a:r>
            <a:r>
              <a:rPr lang="tr-TR" sz="2400" dirty="0" err="1">
                <a:latin typeface="Comic Sans MS" pitchFamily="66" charset="0"/>
              </a:rPr>
              <a:t>ort.</a:t>
            </a:r>
            <a:r>
              <a:rPr lang="tr-TR" sz="2400" dirty="0">
                <a:latin typeface="Comic Sans MS" pitchFamily="66" charset="0"/>
              </a:rPr>
              <a:t> gözetimi </a:t>
            </a:r>
            <a:r>
              <a:rPr lang="tr-TR" sz="2400" dirty="0" err="1">
                <a:latin typeface="Comic Sans MS" pitchFamily="66" charset="0"/>
              </a:rPr>
              <a:t>hk</a:t>
            </a:r>
            <a:r>
              <a:rPr lang="tr-TR" sz="2400" dirty="0">
                <a:latin typeface="Comic Sans MS" pitchFamily="66" charset="0"/>
              </a:rPr>
              <a:t>. işverene rehberlik</a:t>
            </a:r>
          </a:p>
          <a:p>
            <a:pPr>
              <a:defRPr/>
            </a:pPr>
            <a:r>
              <a:rPr lang="tr-TR" sz="2400" dirty="0">
                <a:latin typeface="Comic Sans MS" pitchFamily="66" charset="0"/>
              </a:rPr>
              <a:t>2) İşyerinde yapılan çalışmalar, KKD seçimi vb. İSG mevzuatına uygun sürdürülmesini sağlamak için işverene öneriler</a:t>
            </a:r>
          </a:p>
          <a:p>
            <a:pPr>
              <a:defRPr/>
            </a:pPr>
            <a:r>
              <a:rPr lang="tr-TR" sz="2400" dirty="0">
                <a:latin typeface="Comic Sans MS" pitchFamily="66" charset="0"/>
              </a:rPr>
              <a:t>3) Çalışanların sağlığının geliştirilmesi için işverene tavsiyeler</a:t>
            </a:r>
          </a:p>
          <a:p>
            <a:pPr>
              <a:defRPr/>
            </a:pPr>
            <a:r>
              <a:rPr lang="tr-TR" sz="2400" dirty="0">
                <a:latin typeface="Comic Sans MS" pitchFamily="66" charset="0"/>
              </a:rPr>
              <a:t>4) Ergonomik/</a:t>
            </a:r>
            <a:r>
              <a:rPr lang="tr-TR" sz="2400" dirty="0" err="1">
                <a:latin typeface="Comic Sans MS" pitchFamily="66" charset="0"/>
              </a:rPr>
              <a:t>psikososyal</a:t>
            </a:r>
            <a:r>
              <a:rPr lang="tr-TR" sz="2400" dirty="0">
                <a:latin typeface="Comic Sans MS" pitchFamily="66" charset="0"/>
              </a:rPr>
              <a:t> riskleri ve çalışanların fiziksel ve zihinsel kapasiteleri ile iş-çalışan uyumu ve ortam stres korunma çalışması</a:t>
            </a:r>
          </a:p>
          <a:p>
            <a:pPr>
              <a:defRPr/>
            </a:pPr>
            <a:r>
              <a:rPr lang="tr-TR" sz="2400" dirty="0">
                <a:latin typeface="Comic Sans MS" pitchFamily="66" charset="0"/>
              </a:rPr>
              <a:t>5) Yemekhane vb., işyeri bina ve eklentilerinin hijyenini denetlemek, çalışanlara beslenme-uygun içme suyu tavsiyeleri</a:t>
            </a:r>
          </a:p>
          <a:p>
            <a:pPr>
              <a:defRPr/>
            </a:pPr>
            <a:r>
              <a:rPr lang="tr-TR" sz="2400" dirty="0">
                <a:latin typeface="Comic Sans MS" pitchFamily="66" charset="0"/>
              </a:rPr>
              <a:t>6) İşyerinde meydana gelen iş kazası/meslek hastalıkları nedenleri araştırılması ve önlemler konusunda işverene öneriler</a:t>
            </a:r>
          </a:p>
          <a:p>
            <a:pPr>
              <a:defRPr/>
            </a:pPr>
            <a:r>
              <a:rPr lang="tr-TR" sz="2400" dirty="0">
                <a:latin typeface="Comic Sans MS" pitchFamily="66" charset="0"/>
              </a:rPr>
              <a:t>7) İşyerinde meydana gelen çalışana, ekipmana veya işyerine zarar verme potansiyeli olan olayların önlemleri </a:t>
            </a:r>
            <a:r>
              <a:rPr lang="tr-TR" sz="2400" dirty="0" err="1">
                <a:latin typeface="Comic Sans MS" pitchFamily="66" charset="0"/>
              </a:rPr>
              <a:t>hk</a:t>
            </a:r>
            <a:r>
              <a:rPr lang="tr-TR" sz="2400" dirty="0">
                <a:latin typeface="Comic Sans MS" pitchFamily="66" charset="0"/>
              </a:rPr>
              <a:t>. işverene öneriler.</a:t>
            </a:r>
          </a:p>
          <a:p>
            <a:pPr>
              <a:defRPr/>
            </a:pPr>
            <a:r>
              <a:rPr lang="tr-TR" sz="2400" dirty="0">
                <a:latin typeface="Comic Sans MS" pitchFamily="66" charset="0"/>
              </a:rPr>
              <a:t>8) İSG alınması gereken tedbirleri işverene yazılı olarak bildirmek.</a:t>
            </a:r>
          </a:p>
        </p:txBody>
      </p:sp>
    </p:spTree>
    <p:extLst>
      <p:ext uri="{BB962C8B-B14F-4D97-AF65-F5344CB8AC3E}">
        <p14:creationId xmlns:p14="http://schemas.microsoft.com/office/powerpoint/2010/main" val="418899717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2744825" y="260649"/>
            <a:ext cx="5910592" cy="584775"/>
          </a:xfrm>
          <a:prstGeom prst="rect">
            <a:avLst/>
          </a:prstGeom>
        </p:spPr>
        <p:txBody>
          <a:bodyPr wrap="none">
            <a:spAutoFit/>
          </a:bodyPr>
          <a:lstStyle/>
          <a:p>
            <a:r>
              <a:rPr lang="tr-TR" sz="3200" b="1" dirty="0">
                <a:solidFill>
                  <a:srgbClr val="FF0000"/>
                </a:solidFill>
                <a:latin typeface="Comic Sans MS" pitchFamily="66" charset="0"/>
              </a:rPr>
              <a:t>İşyeri Hekimlerinin Görevleri</a:t>
            </a:r>
            <a:endParaRPr lang="tr-TR" sz="3200" dirty="0"/>
          </a:p>
        </p:txBody>
      </p:sp>
      <p:sp>
        <p:nvSpPr>
          <p:cNvPr id="3" name="Dikdörtgen 2"/>
          <p:cNvSpPr/>
          <p:nvPr/>
        </p:nvSpPr>
        <p:spPr>
          <a:xfrm>
            <a:off x="1468191" y="1166843"/>
            <a:ext cx="9375819" cy="4154984"/>
          </a:xfrm>
          <a:prstGeom prst="rect">
            <a:avLst/>
          </a:prstGeom>
        </p:spPr>
        <p:txBody>
          <a:bodyPr wrap="square">
            <a:spAutoFit/>
          </a:bodyPr>
          <a:lstStyle/>
          <a:p>
            <a:pPr>
              <a:defRPr/>
            </a:pPr>
            <a:r>
              <a:rPr lang="tr-TR" sz="2400" dirty="0">
                <a:solidFill>
                  <a:srgbClr val="FF0000"/>
                </a:solidFill>
                <a:effectLst>
                  <a:outerShdw blurRad="38100" dist="38100" dir="2700000" algn="tl">
                    <a:srgbClr val="000000">
                      <a:alpha val="43137"/>
                    </a:srgbClr>
                  </a:outerShdw>
                </a:effectLst>
                <a:latin typeface="Comic Sans MS" pitchFamily="66" charset="0"/>
              </a:rPr>
              <a:t>B-Risk Değerlendirmesi:</a:t>
            </a:r>
          </a:p>
          <a:p>
            <a:pPr>
              <a:defRPr/>
            </a:pPr>
            <a:endParaRPr lang="tr-TR" sz="2400" dirty="0">
              <a:latin typeface="Comic Sans MS" pitchFamily="66" charset="0"/>
            </a:endParaRPr>
          </a:p>
          <a:p>
            <a:pPr>
              <a:defRPr/>
            </a:pPr>
            <a:r>
              <a:rPr lang="tr-TR" sz="2400" dirty="0">
                <a:latin typeface="Comic Sans MS" pitchFamily="66" charset="0"/>
              </a:rPr>
              <a:t>1) İSG Risk Değerlendirmesi çalışmalarına ve uygulanmasına katılmak, RD sonucunda alınması gereken sağlık güvenlik önlemleri </a:t>
            </a:r>
            <a:r>
              <a:rPr lang="tr-TR" sz="2400" dirty="0" err="1">
                <a:latin typeface="Comic Sans MS" pitchFamily="66" charset="0"/>
              </a:rPr>
              <a:t>hk</a:t>
            </a:r>
            <a:r>
              <a:rPr lang="tr-TR" sz="2400" dirty="0">
                <a:latin typeface="Comic Sans MS" pitchFamily="66" charset="0"/>
              </a:rPr>
              <a:t>. işverene önerilerde bulunmak ve takibini yapmak.</a:t>
            </a:r>
          </a:p>
          <a:p>
            <a:pPr>
              <a:defRPr/>
            </a:pPr>
            <a:endParaRPr lang="tr-TR" sz="2400" dirty="0">
              <a:latin typeface="Comic Sans MS" pitchFamily="66" charset="0"/>
            </a:endParaRPr>
          </a:p>
          <a:p>
            <a:pPr>
              <a:defRPr/>
            </a:pPr>
            <a:r>
              <a:rPr lang="tr-TR" sz="2400" dirty="0">
                <a:latin typeface="Comic Sans MS" pitchFamily="66" charset="0"/>
              </a:rPr>
              <a:t>2) Gebe/emziren kadınlar, 18 yaşından küçükler, meslek hastalığı tanısı/ön tanısı olanlar, kronik hastalığı olanlar, yaşlılar, malul ve engelliler, alkol, ilaç ve uyuşturucu bağımlılığı olanlar, birden fazla iş kazası geçirmiş olanlar gibi özel politika gerektiren grupları yakın takip altına almak, bilgilendirmek</a:t>
            </a:r>
            <a:r>
              <a:rPr lang="tr-TR" sz="2400" b="1" dirty="0">
                <a:latin typeface="Comic Sans MS" pitchFamily="66" charset="0"/>
              </a:rPr>
              <a:t>.</a:t>
            </a:r>
          </a:p>
        </p:txBody>
      </p:sp>
    </p:spTree>
    <p:extLst>
      <p:ext uri="{BB962C8B-B14F-4D97-AF65-F5344CB8AC3E}">
        <p14:creationId xmlns:p14="http://schemas.microsoft.com/office/powerpoint/2010/main" val="171057163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2927648" y="260649"/>
            <a:ext cx="5910592" cy="584775"/>
          </a:xfrm>
          <a:prstGeom prst="rect">
            <a:avLst/>
          </a:prstGeom>
        </p:spPr>
        <p:txBody>
          <a:bodyPr wrap="none">
            <a:spAutoFit/>
          </a:bodyPr>
          <a:lstStyle/>
          <a:p>
            <a:r>
              <a:rPr lang="tr-TR" sz="3200" b="1" dirty="0">
                <a:solidFill>
                  <a:srgbClr val="FF0000"/>
                </a:solidFill>
                <a:latin typeface="Comic Sans MS" pitchFamily="66" charset="0"/>
              </a:rPr>
              <a:t>İşyeri Hekimlerinin Görevleri</a:t>
            </a:r>
            <a:endParaRPr lang="tr-TR" sz="3200" dirty="0"/>
          </a:p>
        </p:txBody>
      </p:sp>
      <p:sp>
        <p:nvSpPr>
          <p:cNvPr id="3" name="Dikdörtgen 2"/>
          <p:cNvSpPr/>
          <p:nvPr/>
        </p:nvSpPr>
        <p:spPr>
          <a:xfrm>
            <a:off x="1262130" y="1088666"/>
            <a:ext cx="9826580" cy="4524315"/>
          </a:xfrm>
          <a:prstGeom prst="rect">
            <a:avLst/>
          </a:prstGeom>
        </p:spPr>
        <p:txBody>
          <a:bodyPr wrap="square">
            <a:spAutoFit/>
          </a:bodyPr>
          <a:lstStyle/>
          <a:p>
            <a:pPr>
              <a:defRPr/>
            </a:pPr>
            <a:r>
              <a:rPr lang="tr-TR" sz="2400" dirty="0">
                <a:solidFill>
                  <a:srgbClr val="FF0000"/>
                </a:solidFill>
                <a:effectLst>
                  <a:outerShdw blurRad="38100" dist="38100" dir="2700000" algn="tl">
                    <a:srgbClr val="000000">
                      <a:alpha val="43137"/>
                    </a:srgbClr>
                  </a:outerShdw>
                </a:effectLst>
                <a:latin typeface="Comic Sans MS" pitchFamily="66" charset="0"/>
              </a:rPr>
              <a:t>C-Sağlık Gözetimi:</a:t>
            </a:r>
          </a:p>
          <a:p>
            <a:pPr>
              <a:defRPr/>
            </a:pPr>
            <a:r>
              <a:rPr lang="tr-TR" sz="2400" dirty="0">
                <a:latin typeface="Comic Sans MS" pitchFamily="66" charset="0"/>
              </a:rPr>
              <a:t>1) İşe giriş/PM ve tetkiklerle ilgili çalışanları bilgilendirmek</a:t>
            </a:r>
          </a:p>
          <a:p>
            <a:pPr>
              <a:defRPr/>
            </a:pPr>
            <a:r>
              <a:rPr lang="tr-TR" sz="2400" dirty="0">
                <a:latin typeface="Comic Sans MS" pitchFamily="66" charset="0"/>
              </a:rPr>
              <a:t>2) Çalışanların sağlık gözetimini yapmak.</a:t>
            </a:r>
          </a:p>
          <a:p>
            <a:pPr>
              <a:defRPr/>
            </a:pPr>
            <a:endParaRPr lang="tr-TR" sz="2400" dirty="0">
              <a:latin typeface="Comic Sans MS" pitchFamily="66" charset="0"/>
            </a:endParaRPr>
          </a:p>
          <a:p>
            <a:pPr>
              <a:defRPr/>
            </a:pPr>
            <a:r>
              <a:rPr lang="tr-TR" sz="2400" dirty="0">
                <a:latin typeface="Comic Sans MS" pitchFamily="66" charset="0"/>
              </a:rPr>
              <a:t>3) RD sonuçları doğrultusunda;</a:t>
            </a:r>
          </a:p>
          <a:p>
            <a:pPr>
              <a:defRPr/>
            </a:pPr>
            <a:r>
              <a:rPr lang="tr-TR" sz="2400" dirty="0">
                <a:latin typeface="Comic Sans MS" pitchFamily="66" charset="0"/>
              </a:rPr>
              <a:t>  a) </a:t>
            </a:r>
            <a:r>
              <a:rPr lang="tr-TR" sz="2400" dirty="0">
                <a:solidFill>
                  <a:srgbClr val="FF0000"/>
                </a:solidFill>
                <a:latin typeface="Comic Sans MS" pitchFamily="66" charset="0"/>
              </a:rPr>
              <a:t>Az tehlikeli sınıfta</a:t>
            </a:r>
            <a:r>
              <a:rPr lang="tr-TR" sz="2400" dirty="0">
                <a:latin typeface="Comic Sans MS" pitchFamily="66" charset="0"/>
              </a:rPr>
              <a:t>ki işyerlerinde en geç </a:t>
            </a:r>
            <a:r>
              <a:rPr lang="tr-TR" sz="2400" dirty="0">
                <a:solidFill>
                  <a:srgbClr val="FF0000"/>
                </a:solidFill>
                <a:latin typeface="Comic Sans MS" pitchFamily="66" charset="0"/>
              </a:rPr>
              <a:t>5 yılda bir</a:t>
            </a:r>
            <a:r>
              <a:rPr lang="tr-TR" sz="2400" dirty="0">
                <a:latin typeface="Comic Sans MS" pitchFamily="66" charset="0"/>
              </a:rPr>
              <a:t>,</a:t>
            </a:r>
          </a:p>
          <a:p>
            <a:pPr>
              <a:defRPr/>
            </a:pPr>
            <a:r>
              <a:rPr lang="tr-TR" sz="2400" dirty="0">
                <a:latin typeface="Comic Sans MS" pitchFamily="66" charset="0"/>
              </a:rPr>
              <a:t>  b) </a:t>
            </a:r>
            <a:r>
              <a:rPr lang="tr-TR" sz="2400" dirty="0">
                <a:solidFill>
                  <a:srgbClr val="FF0000"/>
                </a:solidFill>
                <a:latin typeface="Comic Sans MS" pitchFamily="66" charset="0"/>
              </a:rPr>
              <a:t>Tehlikeli sınıfta</a:t>
            </a:r>
            <a:r>
              <a:rPr lang="tr-TR" sz="2400" dirty="0">
                <a:latin typeface="Comic Sans MS" pitchFamily="66" charset="0"/>
              </a:rPr>
              <a:t>ki işyerlerinde en geç </a:t>
            </a:r>
            <a:r>
              <a:rPr lang="tr-TR" sz="2400" dirty="0">
                <a:solidFill>
                  <a:srgbClr val="FF0000"/>
                </a:solidFill>
                <a:latin typeface="Comic Sans MS" pitchFamily="66" charset="0"/>
              </a:rPr>
              <a:t>3 yılda bir</a:t>
            </a:r>
            <a:r>
              <a:rPr lang="tr-TR" sz="2400" dirty="0">
                <a:latin typeface="Comic Sans MS" pitchFamily="66" charset="0"/>
              </a:rPr>
              <a:t>,</a:t>
            </a:r>
          </a:p>
          <a:p>
            <a:pPr>
              <a:defRPr/>
            </a:pPr>
            <a:r>
              <a:rPr lang="tr-TR" sz="2400" dirty="0">
                <a:latin typeface="Comic Sans MS" pitchFamily="66" charset="0"/>
              </a:rPr>
              <a:t>  c) </a:t>
            </a:r>
            <a:r>
              <a:rPr lang="tr-TR" sz="2400" dirty="0">
                <a:solidFill>
                  <a:srgbClr val="FF0000"/>
                </a:solidFill>
                <a:latin typeface="Comic Sans MS" pitchFamily="66" charset="0"/>
              </a:rPr>
              <a:t>Çok tehlikeli sınıfta</a:t>
            </a:r>
            <a:r>
              <a:rPr lang="tr-TR" sz="2400" dirty="0">
                <a:latin typeface="Comic Sans MS" pitchFamily="66" charset="0"/>
              </a:rPr>
              <a:t>ki işyerlerinde en geç </a:t>
            </a:r>
            <a:r>
              <a:rPr lang="tr-TR" sz="2400" dirty="0">
                <a:solidFill>
                  <a:srgbClr val="FF0000"/>
                </a:solidFill>
                <a:latin typeface="Comic Sans MS" pitchFamily="66" charset="0"/>
              </a:rPr>
              <a:t>yılda bir</a:t>
            </a:r>
            <a:r>
              <a:rPr lang="tr-TR" sz="2400" dirty="0">
                <a:latin typeface="Comic Sans MS" pitchFamily="66" charset="0"/>
              </a:rPr>
              <a:t>,</a:t>
            </a:r>
          </a:p>
          <a:p>
            <a:pPr>
              <a:defRPr/>
            </a:pPr>
            <a:r>
              <a:rPr lang="tr-TR" sz="2400" dirty="0">
                <a:latin typeface="Comic Sans MS" pitchFamily="66" charset="0"/>
              </a:rPr>
              <a:t>defa olmak üzere </a:t>
            </a:r>
            <a:r>
              <a:rPr lang="tr-TR" sz="2400" dirty="0">
                <a:solidFill>
                  <a:srgbClr val="FF0000"/>
                </a:solidFill>
                <a:effectLst>
                  <a:outerShdw blurRad="38100" dist="38100" dir="2700000" algn="tl">
                    <a:srgbClr val="000000">
                      <a:alpha val="43137"/>
                    </a:srgbClr>
                  </a:outerShdw>
                </a:effectLst>
                <a:latin typeface="Comic Sans MS" pitchFamily="66" charset="0"/>
              </a:rPr>
              <a:t>periyodik muayene </a:t>
            </a:r>
            <a:r>
              <a:rPr lang="tr-TR" sz="2400" dirty="0">
                <a:latin typeface="Comic Sans MS" pitchFamily="66" charset="0"/>
              </a:rPr>
              <a:t>tekrarlanır.</a:t>
            </a:r>
          </a:p>
          <a:p>
            <a:pPr>
              <a:defRPr/>
            </a:pPr>
            <a:r>
              <a:rPr lang="tr-TR" sz="2400" dirty="0">
                <a:latin typeface="Comic Sans MS" pitchFamily="66" charset="0"/>
              </a:rPr>
              <a:t>  Ancak işyeri hekiminin gerek görmesi halinde bu süreler kısaltılır.</a:t>
            </a:r>
          </a:p>
          <a:p>
            <a:pPr>
              <a:defRPr/>
            </a:pPr>
            <a:endParaRPr lang="tr-TR" sz="2400" dirty="0">
              <a:latin typeface="Comic Sans MS" pitchFamily="66" charset="0"/>
            </a:endParaRPr>
          </a:p>
          <a:p>
            <a:pPr>
              <a:defRPr/>
            </a:pPr>
            <a:r>
              <a:rPr lang="tr-TR" sz="2400" dirty="0">
                <a:latin typeface="Comic Sans MS" pitchFamily="66" charset="0"/>
              </a:rPr>
              <a:t>4) İşe giriş/PM ile gerekli tetkik sonuçlarını işyerinde saklamak</a:t>
            </a:r>
          </a:p>
        </p:txBody>
      </p:sp>
    </p:spTree>
    <p:extLst>
      <p:ext uri="{BB962C8B-B14F-4D97-AF65-F5344CB8AC3E}">
        <p14:creationId xmlns:p14="http://schemas.microsoft.com/office/powerpoint/2010/main" val="248189350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12"/>
          <p:cNvSpPr>
            <a:spLocks noChangeArrowheads="1"/>
          </p:cNvSpPr>
          <p:nvPr/>
        </p:nvSpPr>
        <p:spPr bwMode="gray">
          <a:xfrm>
            <a:off x="1840641" y="116632"/>
            <a:ext cx="852011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r>
              <a:rPr lang="tr-TR" sz="3200" b="1" dirty="0">
                <a:solidFill>
                  <a:srgbClr val="FF0000"/>
                </a:solidFill>
                <a:latin typeface="Comic Sans MS" pitchFamily="66" charset="0"/>
              </a:rPr>
              <a:t>İşyeri Hekimlerinin Görevleri</a:t>
            </a:r>
            <a:endParaRPr lang="tr-TR" sz="3200" dirty="0"/>
          </a:p>
        </p:txBody>
      </p:sp>
      <p:sp>
        <p:nvSpPr>
          <p:cNvPr id="2" name="Dikdörtgen 1"/>
          <p:cNvSpPr/>
          <p:nvPr/>
        </p:nvSpPr>
        <p:spPr>
          <a:xfrm>
            <a:off x="579549" y="836713"/>
            <a:ext cx="10908406" cy="4893647"/>
          </a:xfrm>
          <a:prstGeom prst="rect">
            <a:avLst/>
          </a:prstGeom>
        </p:spPr>
        <p:txBody>
          <a:bodyPr wrap="square">
            <a:spAutoFit/>
          </a:bodyPr>
          <a:lstStyle/>
          <a:p>
            <a:pPr>
              <a:defRPr/>
            </a:pPr>
            <a:r>
              <a:rPr lang="tr-TR" sz="2400" dirty="0">
                <a:solidFill>
                  <a:srgbClr val="FF0000"/>
                </a:solidFill>
                <a:effectLst>
                  <a:outerShdw blurRad="38100" dist="38100" dir="2700000" algn="tl">
                    <a:srgbClr val="000000">
                      <a:alpha val="43137"/>
                    </a:srgbClr>
                  </a:outerShdw>
                </a:effectLst>
                <a:latin typeface="Comic Sans MS" pitchFamily="66" charset="0"/>
              </a:rPr>
              <a:t>Sağlık Gözetimi-devam:</a:t>
            </a:r>
          </a:p>
          <a:p>
            <a:pPr>
              <a:defRPr/>
            </a:pPr>
            <a:r>
              <a:rPr lang="tr-TR" sz="2400" dirty="0">
                <a:latin typeface="Comic Sans MS" pitchFamily="66" charset="0"/>
              </a:rPr>
              <a:t>5) Özel politika gerektiren grupların, uygun işe yerleştirilmeleri için gerekli sağlık muayenelerini yaparak rapor düzenlemek, meslek hastalığı tanısı/ön tanısı almış çalışan varsa, ortamdaki diğer çalışanların sağlık muayenelerini yapmak</a:t>
            </a:r>
          </a:p>
          <a:p>
            <a:pPr>
              <a:defRPr/>
            </a:pPr>
            <a:r>
              <a:rPr lang="tr-TR" sz="2400" dirty="0">
                <a:latin typeface="Comic Sans MS" pitchFamily="66" charset="0"/>
              </a:rPr>
              <a:t>6) Sağlık sorunları ile işe devamsızlık-işyerinde sağlık tehlikeleri ilişkisi tespiti, ortam ölçümleri yaptırmak-değerlendirmek.</a:t>
            </a:r>
          </a:p>
          <a:p>
            <a:pPr>
              <a:defRPr/>
            </a:pPr>
            <a:r>
              <a:rPr lang="tr-TR" sz="2400" dirty="0">
                <a:latin typeface="Comic Sans MS" pitchFamily="66" charset="0"/>
              </a:rPr>
              <a:t>7) Çalışanların sağlık nedeniyle tekrarlanan işten uzaklaşmalarından sonra işe dönüşlerinde talep etmeleri halinde işe dönüş muayenesi yapmak</a:t>
            </a:r>
          </a:p>
          <a:p>
            <a:pPr>
              <a:defRPr/>
            </a:pPr>
            <a:r>
              <a:rPr lang="tr-TR" sz="2400" dirty="0">
                <a:latin typeface="Comic Sans MS" pitchFamily="66" charset="0"/>
              </a:rPr>
              <a:t>8) Bulaşıcı hastalıkların kontrolü için bağışıklama çalışmaları, hijyen eğitimlerini vermek, gerekli muayene-tetkiklerini yaptırmak</a:t>
            </a:r>
          </a:p>
          <a:p>
            <a:pPr>
              <a:defRPr/>
            </a:pPr>
            <a:r>
              <a:rPr lang="tr-TR" sz="2400" dirty="0">
                <a:latin typeface="Comic Sans MS" pitchFamily="66" charset="0"/>
              </a:rPr>
              <a:t>9) İGU ile Yıllık Çalışma Planını hazırlayarak işverenin onayına sunmak, Yönetmelik ekine uygun </a:t>
            </a:r>
            <a:r>
              <a:rPr lang="tr-TR" sz="2400" dirty="0">
                <a:solidFill>
                  <a:srgbClr val="FF0000"/>
                </a:solidFill>
                <a:latin typeface="Comic Sans MS" pitchFamily="66" charset="0"/>
              </a:rPr>
              <a:t>Yıllık Değerlendirme Raporu</a:t>
            </a:r>
            <a:r>
              <a:rPr lang="tr-TR" sz="2400" dirty="0">
                <a:latin typeface="Comic Sans MS" pitchFamily="66" charset="0"/>
              </a:rPr>
              <a:t>nu hazırlamak.</a:t>
            </a:r>
          </a:p>
        </p:txBody>
      </p:sp>
    </p:spTree>
    <p:extLst>
      <p:ext uri="{BB962C8B-B14F-4D97-AF65-F5344CB8AC3E}">
        <p14:creationId xmlns:p14="http://schemas.microsoft.com/office/powerpoint/2010/main" val="183195580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12"/>
          <p:cNvSpPr>
            <a:spLocks noChangeArrowheads="1"/>
          </p:cNvSpPr>
          <p:nvPr/>
        </p:nvSpPr>
        <p:spPr bwMode="gray">
          <a:xfrm>
            <a:off x="1824038" y="376277"/>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3128798" y="499284"/>
            <a:ext cx="5910592" cy="584775"/>
          </a:xfrm>
          <a:prstGeom prst="rect">
            <a:avLst/>
          </a:prstGeom>
        </p:spPr>
        <p:txBody>
          <a:bodyPr wrap="none">
            <a:spAutoFit/>
          </a:bodyPr>
          <a:lstStyle/>
          <a:p>
            <a:pPr algn="ctr"/>
            <a:r>
              <a:rPr lang="tr-TR" sz="3200" b="1" dirty="0">
                <a:solidFill>
                  <a:srgbClr val="FF0000"/>
                </a:solidFill>
                <a:latin typeface="Comic Sans MS" pitchFamily="66" charset="0"/>
              </a:rPr>
              <a:t>İşyeri Hekimlerinin Görevleri</a:t>
            </a:r>
            <a:endParaRPr lang="tr-TR" sz="3200" dirty="0"/>
          </a:p>
        </p:txBody>
      </p:sp>
      <p:sp>
        <p:nvSpPr>
          <p:cNvPr id="3" name="Dikdörtgen 2"/>
          <p:cNvSpPr/>
          <p:nvPr/>
        </p:nvSpPr>
        <p:spPr>
          <a:xfrm>
            <a:off x="1210614" y="1340768"/>
            <a:ext cx="9277874" cy="4524315"/>
          </a:xfrm>
          <a:prstGeom prst="rect">
            <a:avLst/>
          </a:prstGeom>
        </p:spPr>
        <p:txBody>
          <a:bodyPr wrap="square">
            <a:spAutoFit/>
          </a:bodyPr>
          <a:lstStyle/>
          <a:p>
            <a:pPr>
              <a:defRPr/>
            </a:pPr>
            <a:r>
              <a:rPr lang="tr-TR" sz="2400" dirty="0">
                <a:solidFill>
                  <a:srgbClr val="FF0000"/>
                </a:solidFill>
                <a:effectLst>
                  <a:outerShdw blurRad="38100" dist="38100" dir="2700000" algn="tl">
                    <a:srgbClr val="000000">
                      <a:alpha val="43137"/>
                    </a:srgbClr>
                  </a:outerShdw>
                </a:effectLst>
                <a:latin typeface="Comic Sans MS" pitchFamily="66" charset="0"/>
              </a:rPr>
              <a:t>D-Eğitim, Bilgilendirme ve Kayıt:</a:t>
            </a:r>
          </a:p>
          <a:p>
            <a:pPr>
              <a:defRPr/>
            </a:pPr>
            <a:endParaRPr lang="tr-TR" sz="2400" dirty="0">
              <a:latin typeface="Comic Sans MS" pitchFamily="66" charset="0"/>
            </a:endParaRPr>
          </a:p>
          <a:p>
            <a:pPr marL="623888" indent="-623888">
              <a:defRPr/>
            </a:pPr>
            <a:r>
              <a:rPr lang="tr-TR" sz="2400" dirty="0">
                <a:latin typeface="Comic Sans MS" pitchFamily="66" charset="0"/>
              </a:rPr>
              <a:t>1) Çalışanların İSG eğitimlerinin planlanması ve uygulanması</a:t>
            </a:r>
          </a:p>
          <a:p>
            <a:pPr marL="623888" indent="-623888">
              <a:defRPr/>
            </a:pPr>
            <a:r>
              <a:rPr lang="tr-TR" sz="2400" dirty="0">
                <a:latin typeface="Comic Sans MS" pitchFamily="66" charset="0"/>
              </a:rPr>
              <a:t>2) İşyerinde ilkyardım ve acil müdahale hizmetlerinin organizasyonu ve personelin eğitimi</a:t>
            </a:r>
          </a:p>
          <a:p>
            <a:pPr marL="623888" indent="-623888">
              <a:defRPr/>
            </a:pPr>
            <a:r>
              <a:rPr lang="tr-TR" sz="2400" dirty="0">
                <a:latin typeface="Comic Sans MS" pitchFamily="66" charset="0"/>
              </a:rPr>
              <a:t>3) Yöneticilere, varsa İSİG Kurulu üyelerine ve çalışanlara genel sağlık, İSG, hijyen, bağımlılık yapan maddelerin kullanımının zararları, KKD-korunma yöntemleri konularında eğitim vermek</a:t>
            </a:r>
          </a:p>
          <a:p>
            <a:pPr marL="623888" indent="-623888">
              <a:defRPr/>
            </a:pPr>
            <a:r>
              <a:rPr lang="tr-TR" sz="2400" dirty="0">
                <a:latin typeface="Comic Sans MS" pitchFamily="66" charset="0"/>
              </a:rPr>
              <a:t>4) Çalışanları işyerindeki sağlık riskleri, işe giriş ve periyodik muayeneler konusunda bilgilendirmek.</a:t>
            </a:r>
          </a:p>
          <a:p>
            <a:pPr marL="623888" indent="-623888">
              <a:defRPr/>
            </a:pPr>
            <a:r>
              <a:rPr lang="tr-TR" sz="2400" dirty="0">
                <a:latin typeface="Comic Sans MS" pitchFamily="66" charset="0"/>
              </a:rPr>
              <a:t>5) Yıllık değerlendirme raporunu İGU ile hazırlamak.</a:t>
            </a:r>
          </a:p>
        </p:txBody>
      </p:sp>
    </p:spTree>
    <p:extLst>
      <p:ext uri="{BB962C8B-B14F-4D97-AF65-F5344CB8AC3E}">
        <p14:creationId xmlns:p14="http://schemas.microsoft.com/office/powerpoint/2010/main" val="392322065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3067491" y="80941"/>
            <a:ext cx="5910592" cy="584775"/>
          </a:xfrm>
          <a:prstGeom prst="rect">
            <a:avLst/>
          </a:prstGeom>
        </p:spPr>
        <p:txBody>
          <a:bodyPr wrap="none">
            <a:spAutoFit/>
          </a:bodyPr>
          <a:lstStyle/>
          <a:p>
            <a:pPr algn="ctr"/>
            <a:r>
              <a:rPr lang="tr-TR" sz="3200" b="1" dirty="0">
                <a:solidFill>
                  <a:srgbClr val="FF0000"/>
                </a:solidFill>
                <a:latin typeface="Comic Sans MS" pitchFamily="66" charset="0"/>
              </a:rPr>
              <a:t>İşyeri Hekimlerinin Görevleri</a:t>
            </a:r>
            <a:endParaRPr lang="tr-TR" sz="3200" dirty="0"/>
          </a:p>
        </p:txBody>
      </p:sp>
      <p:sp>
        <p:nvSpPr>
          <p:cNvPr id="4" name="Dikdörtgen 3"/>
          <p:cNvSpPr/>
          <p:nvPr/>
        </p:nvSpPr>
        <p:spPr>
          <a:xfrm>
            <a:off x="605307" y="904023"/>
            <a:ext cx="10470524" cy="4893647"/>
          </a:xfrm>
          <a:prstGeom prst="rect">
            <a:avLst/>
          </a:prstGeom>
        </p:spPr>
        <p:txBody>
          <a:bodyPr wrap="square">
            <a:spAutoFit/>
          </a:bodyPr>
          <a:lstStyle/>
          <a:p>
            <a:pPr>
              <a:defRPr/>
            </a:pPr>
            <a:r>
              <a:rPr lang="tr-TR" sz="2400" dirty="0">
                <a:solidFill>
                  <a:srgbClr val="FF0000"/>
                </a:solidFill>
                <a:effectLst>
                  <a:outerShdw blurRad="38100" dist="38100" dir="2700000" algn="tl">
                    <a:srgbClr val="000000">
                      <a:alpha val="43137"/>
                    </a:srgbClr>
                  </a:outerShdw>
                </a:effectLst>
                <a:latin typeface="Comic Sans MS" pitchFamily="66" charset="0"/>
              </a:rPr>
              <a:t>E-İlgili Birimlerle İşbirliği:</a:t>
            </a:r>
          </a:p>
          <a:p>
            <a:pPr>
              <a:defRPr/>
            </a:pPr>
            <a:r>
              <a:rPr lang="tr-TR" sz="2400" dirty="0">
                <a:latin typeface="Comic Sans MS" pitchFamily="66" charset="0"/>
              </a:rPr>
              <a:t>1) Gözetimler sonucuna göre; İGU ile birlikte gerekli ölçümleri önermek, sonuçlarını değerlendirmek.</a:t>
            </a:r>
          </a:p>
          <a:p>
            <a:pPr>
              <a:defRPr/>
            </a:pPr>
            <a:r>
              <a:rPr lang="tr-TR" sz="2400" dirty="0">
                <a:latin typeface="Comic Sans MS" pitchFamily="66" charset="0"/>
              </a:rPr>
              <a:t>2) Varsa İSG Kuruluyla işbirliği içinde çalışmak.</a:t>
            </a:r>
          </a:p>
          <a:p>
            <a:pPr>
              <a:defRPr/>
            </a:pPr>
            <a:r>
              <a:rPr lang="tr-TR" sz="2400" dirty="0">
                <a:latin typeface="Comic Sans MS" pitchFamily="66" charset="0"/>
              </a:rPr>
              <a:t>3) İşyerinde İSG eğitimleri için ilgili taraflarla işbirliği yapmak.</a:t>
            </a:r>
          </a:p>
          <a:p>
            <a:pPr>
              <a:defRPr/>
            </a:pPr>
            <a:r>
              <a:rPr lang="tr-TR" sz="2400" dirty="0">
                <a:latin typeface="Comic Sans MS" pitchFamily="66" charset="0"/>
              </a:rPr>
              <a:t>4) İş kazaları/meslek hastalıklarının analizi, yeni teknoloji ve donanımın sağlık açısından değerlendirilmesi vb. çalışmalar.</a:t>
            </a:r>
          </a:p>
          <a:p>
            <a:pPr>
              <a:defRPr/>
            </a:pPr>
            <a:r>
              <a:rPr lang="tr-TR" sz="2400" dirty="0">
                <a:latin typeface="Comic Sans MS" pitchFamily="66" charset="0"/>
              </a:rPr>
              <a:t>5) Meslek hastalığı ile yetkili hastaneleriyle işbirliği.</a:t>
            </a:r>
          </a:p>
          <a:p>
            <a:pPr>
              <a:defRPr/>
            </a:pPr>
            <a:r>
              <a:rPr lang="tr-TR" sz="2400" dirty="0">
                <a:latin typeface="Comic Sans MS" pitchFamily="66" charset="0"/>
              </a:rPr>
              <a:t>6) İSG alanında yapılacak araştırmalara katılmak.</a:t>
            </a:r>
          </a:p>
          <a:p>
            <a:pPr>
              <a:defRPr/>
            </a:pPr>
            <a:r>
              <a:rPr lang="tr-TR" sz="2400" dirty="0">
                <a:latin typeface="Comic Sans MS" pitchFamily="66" charset="0"/>
              </a:rPr>
              <a:t>7) İSG talimatları ile çalışma izin prosedürlerinin hazırlanmasında </a:t>
            </a:r>
            <a:r>
              <a:rPr lang="tr-TR" sz="2400" dirty="0" err="1">
                <a:latin typeface="Comic Sans MS" pitchFamily="66" charset="0"/>
              </a:rPr>
              <a:t>İGU’na</a:t>
            </a:r>
            <a:r>
              <a:rPr lang="tr-TR" sz="2400" dirty="0">
                <a:latin typeface="Comic Sans MS" pitchFamily="66" charset="0"/>
              </a:rPr>
              <a:t> katkı vermek.</a:t>
            </a:r>
          </a:p>
          <a:p>
            <a:pPr>
              <a:defRPr/>
            </a:pPr>
            <a:r>
              <a:rPr lang="tr-TR" sz="2400" dirty="0">
                <a:latin typeface="Comic Sans MS" pitchFamily="66" charset="0"/>
              </a:rPr>
              <a:t>8) Yıllık çalışma planını İGU ile birlikte hazırlamak.</a:t>
            </a:r>
          </a:p>
          <a:p>
            <a:pPr>
              <a:defRPr/>
            </a:pPr>
            <a:r>
              <a:rPr lang="tr-TR" sz="2400" dirty="0">
                <a:latin typeface="Comic Sans MS" pitchFamily="66" charset="0"/>
              </a:rPr>
              <a:t>9) İşyerindeki çalışan temsilcisi ve destek elemanı ile işbirliği.</a:t>
            </a:r>
          </a:p>
        </p:txBody>
      </p:sp>
    </p:spTree>
    <p:extLst>
      <p:ext uri="{BB962C8B-B14F-4D97-AF65-F5344CB8AC3E}">
        <p14:creationId xmlns:p14="http://schemas.microsoft.com/office/powerpoint/2010/main" val="103333194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851332" y="70131"/>
            <a:ext cx="8816669" cy="550557"/>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innerShdw blurRad="63500" dist="50800" dir="8100000">
                    <a:prstClr val="black">
                      <a:alpha val="50000"/>
                    </a:prstClr>
                  </a:innerShdw>
                </a:effectLst>
                <a:latin typeface="Comic Sans MS" pitchFamily="66" charset="0"/>
                <a:cs typeface="Calibri" pitchFamily="34" charset="0"/>
              </a:rPr>
              <a:t>Yönetmelikler –Dsp Görevleri</a:t>
            </a:r>
          </a:p>
        </p:txBody>
      </p:sp>
      <p:sp>
        <p:nvSpPr>
          <p:cNvPr id="2" name="Dikdörtgen 1"/>
          <p:cNvSpPr/>
          <p:nvPr/>
        </p:nvSpPr>
        <p:spPr>
          <a:xfrm>
            <a:off x="900347" y="1041009"/>
            <a:ext cx="10367493" cy="3785652"/>
          </a:xfrm>
          <a:prstGeom prst="rect">
            <a:avLst/>
          </a:prstGeom>
        </p:spPr>
        <p:txBody>
          <a:bodyPr wrap="square">
            <a:spAutoFit/>
          </a:bodyPr>
          <a:lstStyle/>
          <a:p>
            <a:pPr marL="357188" indent="-357188"/>
            <a:r>
              <a:rPr lang="tr-TR" sz="2400" dirty="0">
                <a:latin typeface="Comic Sans MS" pitchFamily="66" charset="0"/>
              </a:rPr>
              <a:t>1) İSG hizmetlerinin planlanması, değerlendirilmesi vb.nde İH ile birlikte çalışmak, veri ve kayıtları tutmak</a:t>
            </a:r>
          </a:p>
          <a:p>
            <a:pPr marL="357188" indent="-357188"/>
            <a:r>
              <a:rPr lang="tr-TR" sz="2400" dirty="0">
                <a:latin typeface="Comic Sans MS" pitchFamily="66" charset="0"/>
              </a:rPr>
              <a:t>2) Çalışanların sağlık ve çalışma öykülerini işe giriş/PM formuna yazmak ve </a:t>
            </a:r>
            <a:r>
              <a:rPr lang="tr-TR" sz="2400" dirty="0" err="1">
                <a:latin typeface="Comic Sans MS" pitchFamily="66" charset="0"/>
              </a:rPr>
              <a:t>İH’nin</a:t>
            </a:r>
            <a:r>
              <a:rPr lang="tr-TR" sz="2400" dirty="0">
                <a:latin typeface="Comic Sans MS" pitchFamily="66" charset="0"/>
              </a:rPr>
              <a:t> muayenesine yardımcı olmak</a:t>
            </a:r>
          </a:p>
          <a:p>
            <a:pPr marL="357188" indent="-357188"/>
            <a:r>
              <a:rPr lang="tr-TR" sz="2400" dirty="0">
                <a:latin typeface="Comic Sans MS" pitchFamily="66" charset="0"/>
              </a:rPr>
              <a:t>3) Özel politika gerektiren grupların takibi</a:t>
            </a:r>
          </a:p>
          <a:p>
            <a:pPr marL="357188" indent="-357188"/>
            <a:r>
              <a:rPr lang="tr-TR" sz="2400" dirty="0">
                <a:latin typeface="Comic Sans MS" pitchFamily="66" charset="0"/>
              </a:rPr>
              <a:t>4) İlkyardım organizasyonu - yürütümünde İH ile birlikte çalışmak</a:t>
            </a:r>
          </a:p>
          <a:p>
            <a:pPr marL="357188" indent="-357188"/>
            <a:r>
              <a:rPr lang="tr-TR" sz="2400" dirty="0">
                <a:latin typeface="Comic Sans MS" pitchFamily="66" charset="0"/>
              </a:rPr>
              <a:t>5) Çalışanların sağlık eğitiminde görev almak</a:t>
            </a:r>
          </a:p>
          <a:p>
            <a:pPr marL="357188" indent="-357188"/>
            <a:r>
              <a:rPr lang="tr-TR" sz="2400" dirty="0">
                <a:latin typeface="Comic Sans MS" pitchFamily="66" charset="0"/>
              </a:rPr>
              <a:t>6) İşyeri hijyen şartlarının denetiminde İH ile birlikte çalışmak</a:t>
            </a:r>
          </a:p>
          <a:p>
            <a:pPr marL="357188" indent="-357188"/>
            <a:r>
              <a:rPr lang="tr-TR" sz="2400" dirty="0">
                <a:latin typeface="Comic Sans MS" pitchFamily="66" charset="0"/>
              </a:rPr>
              <a:t>7) </a:t>
            </a:r>
            <a:r>
              <a:rPr lang="tr-TR" sz="2400" dirty="0" err="1">
                <a:latin typeface="Comic Sans MS" pitchFamily="66" charset="0"/>
              </a:rPr>
              <a:t>İH’nce</a:t>
            </a:r>
            <a:r>
              <a:rPr lang="tr-TR" sz="2400" dirty="0">
                <a:latin typeface="Comic Sans MS" pitchFamily="66" charset="0"/>
              </a:rPr>
              <a:t> verilecek İSG ile ilgili diğer görevleri yürütmek</a:t>
            </a:r>
          </a:p>
          <a:p>
            <a:pPr marL="357188" indent="-357188"/>
            <a:r>
              <a:rPr lang="tr-TR" sz="2400" dirty="0">
                <a:latin typeface="Comic Sans MS" pitchFamily="66" charset="0"/>
              </a:rPr>
              <a:t>8) Çalışan temsilcisi ve destek elemanlarına destek, işbirliği.</a:t>
            </a:r>
          </a:p>
        </p:txBody>
      </p:sp>
      <p:sp>
        <p:nvSpPr>
          <p:cNvPr id="3" name="Dikdörtgen 2"/>
          <p:cNvSpPr/>
          <p:nvPr/>
        </p:nvSpPr>
        <p:spPr>
          <a:xfrm>
            <a:off x="3719414" y="6005714"/>
            <a:ext cx="6624736" cy="400110"/>
          </a:xfrm>
          <a:prstGeom prst="rect">
            <a:avLst/>
          </a:prstGeom>
        </p:spPr>
        <p:txBody>
          <a:bodyPr wrap="square">
            <a:spAutoFit/>
          </a:bodyPr>
          <a:lstStyle/>
          <a:p>
            <a:pPr>
              <a:defRPr/>
            </a:pPr>
            <a:r>
              <a:rPr lang="tr-TR" sz="2000" b="1" dirty="0">
                <a:solidFill>
                  <a:srgbClr val="FF0000"/>
                </a:solidFill>
                <a:latin typeface="Cambria" pitchFamily="18" charset="0"/>
              </a:rPr>
              <a:t>Diğer Sağlık Personeli, İşyeri Hekimi ile birlikte çalışır</a:t>
            </a:r>
            <a:r>
              <a:rPr lang="tr-TR" sz="2000" b="1" dirty="0">
                <a:latin typeface="Cambria" pitchFamily="18" charset="0"/>
              </a:rPr>
              <a:t>.</a:t>
            </a:r>
          </a:p>
        </p:txBody>
      </p:sp>
    </p:spTree>
    <p:extLst>
      <p:ext uri="{BB962C8B-B14F-4D97-AF65-F5344CB8AC3E}">
        <p14:creationId xmlns:p14="http://schemas.microsoft.com/office/powerpoint/2010/main" val="63057474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116632"/>
            <a:ext cx="8816669" cy="78984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innerShdw blurRad="63500" dist="50800" dir="8100000">
                    <a:prstClr val="black">
                      <a:alpha val="50000"/>
                    </a:prstClr>
                  </a:innerShdw>
                </a:effectLst>
                <a:latin typeface="Comic Sans MS" pitchFamily="66" charset="0"/>
                <a:cs typeface="Calibri" pitchFamily="34" charset="0"/>
              </a:rPr>
              <a:t>Dsp Yetkileri</a:t>
            </a:r>
          </a:p>
        </p:txBody>
      </p:sp>
      <p:sp>
        <p:nvSpPr>
          <p:cNvPr id="2" name="Dikdörtgen 1"/>
          <p:cNvSpPr/>
          <p:nvPr/>
        </p:nvSpPr>
        <p:spPr>
          <a:xfrm>
            <a:off x="656823" y="1049256"/>
            <a:ext cx="10740980" cy="4585871"/>
          </a:xfrm>
          <a:prstGeom prst="rect">
            <a:avLst/>
          </a:prstGeom>
        </p:spPr>
        <p:txBody>
          <a:bodyPr wrap="square">
            <a:spAutoFit/>
          </a:bodyPr>
          <a:lstStyle/>
          <a:p>
            <a:r>
              <a:rPr lang="tr-TR" sz="2400" dirty="0">
                <a:solidFill>
                  <a:srgbClr val="FF0000"/>
                </a:solidFill>
                <a:latin typeface="Comic Sans MS" pitchFamily="66" charset="0"/>
              </a:rPr>
              <a:t>Diğer Sağlık </a:t>
            </a:r>
            <a:r>
              <a:rPr lang="tr-TR" sz="2400" dirty="0" err="1">
                <a:solidFill>
                  <a:srgbClr val="FF0000"/>
                </a:solidFill>
                <a:latin typeface="Comic Sans MS" pitchFamily="66" charset="0"/>
              </a:rPr>
              <a:t>Personeli’nin</a:t>
            </a:r>
            <a:r>
              <a:rPr lang="tr-TR" sz="2400" dirty="0">
                <a:solidFill>
                  <a:srgbClr val="FF0000"/>
                </a:solidFill>
                <a:latin typeface="Comic Sans MS" pitchFamily="66" charset="0"/>
              </a:rPr>
              <a:t> Yetkileri:</a:t>
            </a:r>
          </a:p>
          <a:p>
            <a:endParaRPr lang="tr-TR" sz="2400" dirty="0">
              <a:latin typeface="Comic Sans MS" pitchFamily="66" charset="0"/>
            </a:endParaRPr>
          </a:p>
          <a:p>
            <a:r>
              <a:rPr lang="tr-TR" sz="2400" dirty="0">
                <a:latin typeface="Comic Sans MS" pitchFamily="66" charset="0"/>
              </a:rPr>
              <a:t>1) İşyerinin tamamında İSG </a:t>
            </a:r>
            <a:r>
              <a:rPr lang="tr-TR" sz="2400" dirty="0" err="1">
                <a:latin typeface="Comic Sans MS" pitchFamily="66" charset="0"/>
              </a:rPr>
              <a:t>hk</a:t>
            </a:r>
            <a:r>
              <a:rPr lang="tr-TR" sz="2400" dirty="0">
                <a:latin typeface="Comic Sans MS" pitchFamily="66" charset="0"/>
              </a:rPr>
              <a:t>. inceleme ve araştırma yapmak, gerekli bilgilere ulaşmak ve çalışanlarla görüşmek.</a:t>
            </a:r>
          </a:p>
          <a:p>
            <a:endParaRPr lang="tr-TR" sz="2400" dirty="0">
              <a:latin typeface="Comic Sans MS" pitchFamily="66" charset="0"/>
            </a:endParaRPr>
          </a:p>
          <a:p>
            <a:r>
              <a:rPr lang="tr-TR" sz="2400" dirty="0">
                <a:latin typeface="Comic Sans MS" pitchFamily="66" charset="0"/>
              </a:rPr>
              <a:t>2) Görevinin gerektirdiği konularda işveren ve işyeri hekiminin bilgisi dahilinde, ilgili kurum ve kuruluşlarla işbirliği yapmak.</a:t>
            </a:r>
          </a:p>
          <a:p>
            <a:endParaRPr lang="tr-TR" sz="2400" dirty="0">
              <a:latin typeface="Comic Sans MS" pitchFamily="66" charset="0"/>
            </a:endParaRPr>
          </a:p>
          <a:p>
            <a:r>
              <a:rPr lang="tr-TR" sz="2400" dirty="0">
                <a:latin typeface="Comic Sans MS" pitchFamily="66" charset="0"/>
              </a:rPr>
              <a:t>3) Tam süreli DSP, mesleki gelişmeye yönelik eğitim, seminer ve panel vb. katılma hakkına sahiptir.</a:t>
            </a:r>
          </a:p>
          <a:p>
            <a:r>
              <a:rPr lang="tr-TR" sz="2400" dirty="0">
                <a:latin typeface="Comic Sans MS" pitchFamily="66" charset="0"/>
              </a:rPr>
              <a:t>Burada geçen sürelerden, 1 yıl içinde 5 işgünü,</a:t>
            </a:r>
          </a:p>
          <a:p>
            <a:r>
              <a:rPr lang="tr-TR" sz="2400" dirty="0">
                <a:latin typeface="Comic Sans MS" pitchFamily="66" charset="0"/>
              </a:rPr>
              <a:t>çalışma süresinden sayılır ve ücretinden kesinti yapılamaz.</a:t>
            </a:r>
          </a:p>
        </p:txBody>
      </p:sp>
    </p:spTree>
    <p:extLst>
      <p:ext uri="{BB962C8B-B14F-4D97-AF65-F5344CB8AC3E}">
        <p14:creationId xmlns:p14="http://schemas.microsoft.com/office/powerpoint/2010/main" val="6413747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2"/>
          <p:cNvSpPr>
            <a:spLocks noChangeArrowheads="1"/>
          </p:cNvSpPr>
          <p:nvPr/>
        </p:nvSpPr>
        <p:spPr bwMode="gray">
          <a:xfrm>
            <a:off x="1826289" y="116632"/>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71100" y="116632"/>
            <a:ext cx="8816669" cy="78984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innerShdw blurRad="63500" dist="50800" dir="8100000">
                    <a:prstClr val="black">
                      <a:alpha val="50000"/>
                    </a:prstClr>
                  </a:innerShdw>
                </a:effectLst>
                <a:latin typeface="Comic Sans MS" pitchFamily="66" charset="0"/>
                <a:cs typeface="Calibri" pitchFamily="34" charset="0"/>
              </a:rPr>
              <a:t>Dsp Yükümlülükleri</a:t>
            </a:r>
          </a:p>
        </p:txBody>
      </p:sp>
      <p:sp>
        <p:nvSpPr>
          <p:cNvPr id="2" name="Dikdörtgen 1"/>
          <p:cNvSpPr/>
          <p:nvPr/>
        </p:nvSpPr>
        <p:spPr>
          <a:xfrm>
            <a:off x="940158" y="764332"/>
            <a:ext cx="10200067" cy="5016758"/>
          </a:xfrm>
          <a:prstGeom prst="rect">
            <a:avLst/>
          </a:prstGeom>
        </p:spPr>
        <p:txBody>
          <a:bodyPr wrap="square">
            <a:spAutoFit/>
          </a:bodyPr>
          <a:lstStyle/>
          <a:p>
            <a:pPr>
              <a:defRPr/>
            </a:pPr>
            <a:r>
              <a:rPr lang="tr-TR" sz="2400" dirty="0">
                <a:solidFill>
                  <a:srgbClr val="FF0000"/>
                </a:solidFill>
                <a:latin typeface="Comic Sans MS" pitchFamily="66" charset="0"/>
              </a:rPr>
              <a:t>Diğer Sağlık </a:t>
            </a:r>
            <a:r>
              <a:rPr lang="tr-TR" sz="2400" dirty="0" err="1">
                <a:solidFill>
                  <a:srgbClr val="FF0000"/>
                </a:solidFill>
                <a:latin typeface="Comic Sans MS" pitchFamily="66" charset="0"/>
              </a:rPr>
              <a:t>Personeli’nin</a:t>
            </a:r>
            <a:r>
              <a:rPr lang="tr-TR" sz="2400" dirty="0">
                <a:solidFill>
                  <a:srgbClr val="FF0000"/>
                </a:solidFill>
                <a:latin typeface="Comic Sans MS" pitchFamily="66" charset="0"/>
              </a:rPr>
              <a:t> Yükümlülükleri</a:t>
            </a:r>
          </a:p>
          <a:p>
            <a:pPr marL="342900" indent="-342900">
              <a:buFontTx/>
              <a:buAutoNum type="arabicParenR"/>
              <a:defRPr/>
            </a:pPr>
            <a:endParaRPr lang="tr-TR" sz="2400" dirty="0">
              <a:latin typeface="Comic Sans MS" pitchFamily="66" charset="0"/>
            </a:endParaRPr>
          </a:p>
          <a:p>
            <a:pPr marL="342900" indent="-342900">
              <a:buFontTx/>
              <a:buAutoNum type="arabicParenR"/>
              <a:defRPr/>
            </a:pPr>
            <a:r>
              <a:rPr lang="tr-TR" sz="2400" dirty="0">
                <a:latin typeface="Comic Sans MS" pitchFamily="66" charset="0"/>
              </a:rPr>
              <a:t>Görevlerini yaparken, işin normal akışını mümkün olduğu kadar aksatmamak ve çalışma ortamının verimine katkıda bulunmak,</a:t>
            </a:r>
          </a:p>
          <a:p>
            <a:pPr marL="342900" indent="-342900">
              <a:buFontTx/>
              <a:buAutoNum type="arabicParenR"/>
              <a:defRPr/>
            </a:pPr>
            <a:endParaRPr lang="tr-TR" sz="2400" dirty="0">
              <a:latin typeface="Comic Sans MS" pitchFamily="66" charset="0"/>
            </a:endParaRPr>
          </a:p>
          <a:p>
            <a:pPr marL="342900" indent="-342900">
              <a:buFontTx/>
              <a:buAutoNum type="arabicParenR"/>
              <a:defRPr/>
            </a:pPr>
            <a:r>
              <a:rPr lang="tr-TR" sz="2400" dirty="0">
                <a:latin typeface="Comic Sans MS" pitchFamily="66" charset="0"/>
              </a:rPr>
              <a:t>İşverenin meslek sırları, ticari sırlarını ve çalışanların kişisel sağlık dosyasındaki bilgileri gizli tutmakla yükümlüdürler.</a:t>
            </a:r>
          </a:p>
          <a:p>
            <a:pPr marL="342900" indent="-342900">
              <a:buFontTx/>
              <a:buAutoNum type="arabicParenR"/>
              <a:defRPr/>
            </a:pPr>
            <a:endParaRPr lang="tr-TR" sz="2400" dirty="0">
              <a:latin typeface="Comic Sans MS" pitchFamily="66" charset="0"/>
            </a:endParaRPr>
          </a:p>
          <a:p>
            <a:pPr marL="342900" indent="-342900">
              <a:buFontTx/>
              <a:buAutoNum type="arabicParenR"/>
              <a:defRPr/>
            </a:pPr>
            <a:r>
              <a:rPr lang="tr-TR" sz="2400" dirty="0">
                <a:latin typeface="Comic Sans MS" pitchFamily="66" charset="0"/>
              </a:rPr>
              <a:t>DSP, İSG hizmetlerinin yürütülmesindeki ihmallerinden dolayı, hizmet sundukları işverene karşı sorumludur.</a:t>
            </a:r>
          </a:p>
          <a:p>
            <a:pPr marL="342900" indent="-342900">
              <a:buFontTx/>
              <a:buAutoNum type="arabicParenR"/>
              <a:defRPr/>
            </a:pPr>
            <a:endParaRPr lang="tr-TR" sz="2400" dirty="0">
              <a:latin typeface="Comic Sans MS" pitchFamily="66" charset="0"/>
            </a:endParaRPr>
          </a:p>
          <a:p>
            <a:pPr marL="342900" indent="-342900">
              <a:buFontTx/>
              <a:buAutoNum type="arabicParenR"/>
              <a:defRPr/>
            </a:pPr>
            <a:r>
              <a:rPr lang="tr-TR" sz="2400" dirty="0">
                <a:latin typeface="Comic Sans MS" pitchFamily="66" charset="0"/>
              </a:rPr>
              <a:t>DSP, görevlendirildiği işyerinde </a:t>
            </a:r>
            <a:r>
              <a:rPr lang="tr-TR" sz="2400" dirty="0" err="1">
                <a:latin typeface="Comic Sans MS" pitchFamily="66" charset="0"/>
              </a:rPr>
              <a:t>İSG’e</a:t>
            </a:r>
            <a:r>
              <a:rPr lang="tr-TR" sz="2400" dirty="0">
                <a:latin typeface="Comic Sans MS" pitchFamily="66" charset="0"/>
              </a:rPr>
              <a:t> dair tespit ve tavsiyelerini İşyeri hekimine iletmekle yükümlüdür.</a:t>
            </a:r>
          </a:p>
        </p:txBody>
      </p:sp>
    </p:spTree>
    <p:extLst>
      <p:ext uri="{BB962C8B-B14F-4D97-AF65-F5344CB8AC3E}">
        <p14:creationId xmlns:p14="http://schemas.microsoft.com/office/powerpoint/2010/main" val="1280853620"/>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2047" y="3488666"/>
            <a:ext cx="11766177" cy="2677656"/>
          </a:xfrm>
          <a:prstGeom prst="rect">
            <a:avLst/>
          </a:prstGeom>
          <a:solidFill>
            <a:schemeClr val="accent6">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Çok tehlikeli sınıfta yer alan 10 ila 49 çalışanı olan işyerlerinde çalışan başına ayda en az 10 dakika.</a:t>
            </a:r>
            <a:endParaRPr kumimoji="0" lang="tr-TR" altLang="tr-TR" sz="2800" b="0" i="0" u="none" strike="noStrike" cap="none" normalizeH="0" baseline="0" dirty="0">
              <a:ln>
                <a:noFill/>
              </a:ln>
              <a:solidFill>
                <a:schemeClr val="tx1"/>
              </a:solidFill>
              <a:effectLs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Çok tehlikeli sınıfta yer alan 50 ila 249 çalışanı olan işyerlerinde çalışan başına ayda en az 15 dakika.</a:t>
            </a:r>
            <a:endParaRPr kumimoji="0" lang="tr-TR" altLang="tr-TR" sz="2800" b="0" i="0" u="none" strike="noStrike" cap="none" normalizeH="0" baseline="0" dirty="0">
              <a:ln>
                <a:noFill/>
              </a:ln>
              <a:solidFill>
                <a:schemeClr val="tx1"/>
              </a:solidFill>
              <a:effectLst/>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 Çok tehlikeli sınıfta yer alan 250 ve üzeri çalışanı olan işyerlerinde çalışan başına ayda en az 20 dakika.”</a:t>
            </a:r>
            <a:endParaRPr kumimoji="0" lang="tr-TR" altLang="tr-TR" sz="2800" b="0" i="0" u="none" strike="noStrike" cap="none" normalizeH="0" baseline="0" dirty="0">
              <a:ln>
                <a:noFill/>
              </a:ln>
              <a:solidFill>
                <a:schemeClr val="tx1"/>
              </a:solidFill>
              <a:effectLst/>
            </a:endParaRPr>
          </a:p>
        </p:txBody>
      </p:sp>
      <p:graphicFrame>
        <p:nvGraphicFramePr>
          <p:cNvPr id="3" name="Tablo 2"/>
          <p:cNvGraphicFramePr>
            <a:graphicFrameLocks noGrp="1"/>
          </p:cNvGraphicFramePr>
          <p:nvPr>
            <p:extLst>
              <p:ext uri="{D42A27DB-BD31-4B8C-83A1-F6EECF244321}">
                <p14:modId xmlns:p14="http://schemas.microsoft.com/office/powerpoint/2010/main" val="1867663289"/>
              </p:ext>
            </p:extLst>
          </p:nvPr>
        </p:nvGraphicFramePr>
        <p:xfrm>
          <a:off x="134472" y="1"/>
          <a:ext cx="11846860" cy="2915011"/>
        </p:xfrm>
        <a:graphic>
          <a:graphicData uri="http://schemas.openxmlformats.org/drawingml/2006/table">
            <a:tbl>
              <a:tblPr/>
              <a:tblGrid>
                <a:gridCol w="3950751">
                  <a:extLst>
                    <a:ext uri="{9D8B030D-6E8A-4147-A177-3AD203B41FA5}">
                      <a16:colId xmlns:a16="http://schemas.microsoft.com/office/drawing/2014/main" xmlns="" val="20000"/>
                    </a:ext>
                  </a:extLst>
                </a:gridCol>
                <a:gridCol w="3950751">
                  <a:extLst>
                    <a:ext uri="{9D8B030D-6E8A-4147-A177-3AD203B41FA5}">
                      <a16:colId xmlns:a16="http://schemas.microsoft.com/office/drawing/2014/main" xmlns="" val="20001"/>
                    </a:ext>
                  </a:extLst>
                </a:gridCol>
                <a:gridCol w="3945358">
                  <a:extLst>
                    <a:ext uri="{9D8B030D-6E8A-4147-A177-3AD203B41FA5}">
                      <a16:colId xmlns:a16="http://schemas.microsoft.com/office/drawing/2014/main" xmlns="" val="20002"/>
                    </a:ext>
                  </a:extLst>
                </a:gridCol>
              </a:tblGrid>
              <a:tr h="958334">
                <a:tc>
                  <a:txBody>
                    <a:bodyPr/>
                    <a:lstStyle/>
                    <a:p>
                      <a:pPr>
                        <a:lnSpc>
                          <a:spcPts val="1200"/>
                        </a:lnSpc>
                        <a:spcAft>
                          <a:spcPts val="0"/>
                        </a:spcAft>
                      </a:pPr>
                      <a:endParaRPr lang="tr-TR" sz="2000" b="1" dirty="0">
                        <a:effectLst/>
                        <a:latin typeface="Arial" panose="020B0604020202020204" pitchFamily="34" charset="0"/>
                      </a:endParaRPr>
                    </a:p>
                    <a:p>
                      <a:pPr>
                        <a:lnSpc>
                          <a:spcPts val="1200"/>
                        </a:lnSpc>
                        <a:spcAft>
                          <a:spcPts val="0"/>
                        </a:spcAft>
                      </a:pPr>
                      <a:endParaRPr lang="tr-TR" sz="2000" b="1" dirty="0">
                        <a:effectLst/>
                        <a:latin typeface="Arial" panose="020B0604020202020204" pitchFamily="34" charset="0"/>
                      </a:endParaRPr>
                    </a:p>
                    <a:p>
                      <a:pPr>
                        <a:lnSpc>
                          <a:spcPts val="1200"/>
                        </a:lnSpc>
                        <a:spcAft>
                          <a:spcPts val="0"/>
                        </a:spcAft>
                      </a:pPr>
                      <a:endParaRPr lang="tr-TR" sz="2000" b="1" dirty="0">
                        <a:effectLst/>
                        <a:latin typeface="Arial" panose="020B0604020202020204" pitchFamily="34" charset="0"/>
                      </a:endParaRPr>
                    </a:p>
                    <a:p>
                      <a:pPr>
                        <a:lnSpc>
                          <a:spcPts val="1200"/>
                        </a:lnSpc>
                        <a:spcAft>
                          <a:spcPts val="0"/>
                        </a:spcAft>
                      </a:pPr>
                      <a:endParaRPr lang="tr-TR" sz="2000" b="1" dirty="0">
                        <a:effectLst/>
                        <a:latin typeface="Arial" panose="020B0604020202020204" pitchFamily="34" charset="0"/>
                      </a:endParaRPr>
                    </a:p>
                    <a:p>
                      <a:pPr>
                        <a:lnSpc>
                          <a:spcPts val="1200"/>
                        </a:lnSpc>
                        <a:spcAft>
                          <a:spcPts val="0"/>
                        </a:spcAft>
                      </a:pPr>
                      <a:endParaRPr lang="tr-TR" sz="2000" b="1" dirty="0">
                        <a:effectLst/>
                        <a:latin typeface="Arial" panose="020B0604020202020204" pitchFamily="34" charset="0"/>
                      </a:endParaRPr>
                    </a:p>
                    <a:p>
                      <a:pPr>
                        <a:lnSpc>
                          <a:spcPts val="1200"/>
                        </a:lnSpc>
                        <a:spcAft>
                          <a:spcPts val="0"/>
                        </a:spcAft>
                      </a:pPr>
                      <a:endParaRPr lang="tr-TR" sz="2000" b="1" dirty="0">
                        <a:effectLst/>
                        <a:latin typeface="Arial" panose="020B0604020202020204" pitchFamily="34" charset="0"/>
                      </a:endParaRPr>
                    </a:p>
                    <a:p>
                      <a:pPr>
                        <a:lnSpc>
                          <a:spcPts val="1200"/>
                        </a:lnSpc>
                        <a:spcAft>
                          <a:spcPts val="0"/>
                        </a:spcAft>
                      </a:pPr>
                      <a:r>
                        <a:rPr lang="tr-TR" sz="2000" b="1" dirty="0">
                          <a:effectLst/>
                          <a:latin typeface="Arial" panose="020B0604020202020204" pitchFamily="34" charset="0"/>
                        </a:rPr>
                        <a:t>    18-ARALIK 2014  PERŞEMBE</a:t>
                      </a:r>
                      <a:endParaRPr lang="tr-TR" sz="2000" b="1"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solidFill>
                      <a:srgbClr val="FFC000"/>
                    </a:solidFill>
                  </a:tcPr>
                </a:tc>
                <a:tc>
                  <a:txBody>
                    <a:bodyPr/>
                    <a:lstStyle/>
                    <a:p>
                      <a:pPr algn="ctr">
                        <a:lnSpc>
                          <a:spcPts val="1200"/>
                        </a:lnSpc>
                        <a:spcAft>
                          <a:spcPts val="0"/>
                        </a:spcAft>
                      </a:pPr>
                      <a:r>
                        <a:rPr lang="tr-TR" sz="2000" b="1" dirty="0">
                          <a:solidFill>
                            <a:srgbClr val="800080"/>
                          </a:solidFill>
                          <a:effectLst/>
                          <a:latin typeface="Palatino Linotype" panose="02040502050505030304" pitchFamily="18" charset="0"/>
                        </a:rPr>
                        <a:t>Resmî Gazete</a:t>
                      </a:r>
                      <a:endParaRPr lang="tr-TR" sz="2000" b="1"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solidFill>
                      <a:srgbClr val="FFC000"/>
                    </a:solidFill>
                  </a:tcPr>
                </a:tc>
                <a:tc>
                  <a:txBody>
                    <a:bodyPr/>
                    <a:lstStyle/>
                    <a:p>
                      <a:pPr algn="r"/>
                      <a:r>
                        <a:rPr lang="tr-TR" sz="2400" b="1" dirty="0">
                          <a:effectLst/>
                          <a:latin typeface="Arial" panose="020B0604020202020204" pitchFamily="34" charset="0"/>
                        </a:rPr>
                        <a:t>Sayı : 29209</a:t>
                      </a:r>
                      <a:endParaRPr lang="tr-TR" sz="2400" b="1"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385171">
                <a:tc gridSpan="3">
                  <a:txBody>
                    <a:bodyPr/>
                    <a:lstStyle/>
                    <a:p>
                      <a:pPr algn="ctr"/>
                      <a:r>
                        <a:rPr lang="tr-TR" sz="2400" b="1" dirty="0">
                          <a:solidFill>
                            <a:srgbClr val="000080"/>
                          </a:solidFill>
                          <a:effectLst/>
                          <a:latin typeface="Arial" panose="020B0604020202020204" pitchFamily="34" charset="0"/>
                        </a:rPr>
                        <a:t>YÖNETMELİK</a:t>
                      </a:r>
                      <a:endParaRPr lang="tr-TR" sz="2400" b="1" dirty="0">
                        <a:effectLst/>
                        <a:latin typeface="Times New Roman" panose="02020603050405020304" pitchFamily="18" charset="0"/>
                      </a:endParaRPr>
                    </a:p>
                  </a:txBody>
                  <a:tcPr marL="68580" marR="68580" marT="0" marB="0" anchor="ctr">
                    <a:lnL>
                      <a:noFill/>
                    </a:lnL>
                    <a:lnR>
                      <a:noFill/>
                    </a:lnR>
                    <a:lnT w="12700" cap="flat" cmpd="sng" algn="ctr">
                      <a:solidFill>
                        <a:srgbClr val="660066"/>
                      </a:solidFill>
                      <a:prstDash val="solid"/>
                      <a:round/>
                      <a:headEnd type="none" w="med" len="med"/>
                      <a:tailEnd type="none" w="med" len="med"/>
                    </a:lnT>
                    <a:lnB>
                      <a:noFill/>
                    </a:lnB>
                    <a:solidFill>
                      <a:srgbClr val="FFC00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1"/>
                  </a:ext>
                </a:extLst>
              </a:tr>
              <a:tr h="1319012">
                <a:tc gridSpan="3">
                  <a:txBody>
                    <a:bodyPr/>
                    <a:lstStyle/>
                    <a:p>
                      <a:pPr indent="359410" algn="ctr">
                        <a:lnSpc>
                          <a:spcPct val="100000"/>
                        </a:lnSpc>
                      </a:pPr>
                      <a:r>
                        <a:rPr lang="tr-TR" sz="2400" b="1" dirty="0">
                          <a:effectLst/>
                          <a:latin typeface="Times New Roman" panose="02020603050405020304" pitchFamily="18" charset="0"/>
                        </a:rPr>
                        <a:t>Çalışma ve Sosyal Güvenlik Bakanlığından:</a:t>
                      </a:r>
                    </a:p>
                    <a:p>
                      <a:pPr algn="ctr">
                        <a:lnSpc>
                          <a:spcPct val="100000"/>
                        </a:lnSpc>
                      </a:pPr>
                      <a:r>
                        <a:rPr lang="tr-TR" sz="2400" b="1" dirty="0">
                          <a:effectLst/>
                          <a:latin typeface="Times New Roman" panose="02020603050405020304" pitchFamily="18" charset="0"/>
                        </a:rPr>
                        <a:t>İŞYERİ HEKİMİ VE DİĞER SAĞLIK PERSONELİNİN GÖREV, YETKİ,</a:t>
                      </a:r>
                    </a:p>
                    <a:p>
                      <a:pPr algn="ctr">
                        <a:lnSpc>
                          <a:spcPct val="100000"/>
                        </a:lnSpc>
                      </a:pPr>
                      <a:r>
                        <a:rPr lang="tr-TR" sz="2400" b="1" dirty="0">
                          <a:effectLst/>
                          <a:latin typeface="Times New Roman" panose="02020603050405020304" pitchFamily="18" charset="0"/>
                        </a:rPr>
                        <a:t>SORUMLULUK VE EĞİTİMLERİ HAKKINDA YÖNETMELİKTE</a:t>
                      </a:r>
                    </a:p>
                    <a:p>
                      <a:pPr algn="ctr">
                        <a:lnSpc>
                          <a:spcPct val="100000"/>
                        </a:lnSpc>
                      </a:pPr>
                      <a:r>
                        <a:rPr lang="tr-TR" sz="2400" b="1" dirty="0">
                          <a:effectLst/>
                          <a:latin typeface="Times New Roman" panose="02020603050405020304" pitchFamily="18" charset="0"/>
                        </a:rPr>
                        <a:t>DEĞİŞİKLİK YAPILMASINA DAİR YÖNETMELİK</a:t>
                      </a:r>
                    </a:p>
                  </a:txBody>
                  <a:tcPr marL="68580" marR="68580" marT="0" marB="0" anchor="ctr">
                    <a:lnL>
                      <a:noFill/>
                    </a:lnL>
                    <a:lnR>
                      <a:noFill/>
                    </a:lnR>
                    <a:lnT>
                      <a:noFill/>
                    </a:lnT>
                    <a:lnB>
                      <a:noFill/>
                    </a:lnB>
                    <a:solidFill>
                      <a:srgbClr val="FFC00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08863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2046" y="1201970"/>
            <a:ext cx="11725835" cy="4456476"/>
          </a:xfrm>
          <a:prstGeom prst="rect">
            <a:avLst/>
          </a:prstGeom>
        </p:spPr>
        <p:txBody>
          <a:bodyPr wrap="square">
            <a:spAutoFit/>
          </a:bodyPr>
          <a:lstStyle/>
          <a:p>
            <a:pPr marL="342900" indent="-342900">
              <a:lnSpc>
                <a:spcPct val="150000"/>
              </a:lnSpc>
              <a:buFont typeface="Arial" panose="020B0604020202020204" pitchFamily="34" charset="0"/>
              <a:buChar char="•"/>
            </a:pPr>
            <a:r>
              <a:rPr lang="tr-TR" sz="2400" dirty="0">
                <a:latin typeface="LucidaGrande-Bold"/>
              </a:rPr>
              <a:t>İ</a:t>
            </a:r>
            <a:r>
              <a:rPr lang="tr-TR" sz="2400" dirty="0">
                <a:latin typeface="Arial-Bold"/>
              </a:rPr>
              <a:t>şin akışını aksatmamak ve işyerine ilişkin bilgileri gizli tutmak (</a:t>
            </a:r>
            <a:r>
              <a:rPr lang="tr-TR" sz="2400" dirty="0">
                <a:latin typeface="LucidaGrande-Bold"/>
              </a:rPr>
              <a:t>İ</a:t>
            </a:r>
            <a:r>
              <a:rPr lang="tr-TR" sz="2400" dirty="0">
                <a:latin typeface="Arial-Bold"/>
              </a:rPr>
              <a:t>H+</a:t>
            </a:r>
            <a:r>
              <a:rPr lang="tr-TR" sz="2400" dirty="0">
                <a:latin typeface="LucidaGrande-Bold"/>
              </a:rPr>
              <a:t>İ</a:t>
            </a:r>
            <a:r>
              <a:rPr lang="tr-TR" sz="2400" dirty="0">
                <a:latin typeface="Arial-Bold"/>
              </a:rPr>
              <a:t>GU+DSP)</a:t>
            </a:r>
          </a:p>
          <a:p>
            <a:pPr marL="342900" indent="-342900">
              <a:lnSpc>
                <a:spcPct val="150000"/>
              </a:lnSpc>
              <a:buFont typeface="Arial" panose="020B0604020202020204" pitchFamily="34" charset="0"/>
              <a:buChar char="•"/>
            </a:pPr>
            <a:r>
              <a:rPr lang="tr-TR" sz="2400" dirty="0">
                <a:latin typeface="ArialMT"/>
              </a:rPr>
              <a:t> </a:t>
            </a:r>
            <a:r>
              <a:rPr lang="tr-TR" sz="2400" dirty="0">
                <a:latin typeface="LucidaGrande-Bold"/>
              </a:rPr>
              <a:t>İ</a:t>
            </a:r>
            <a:r>
              <a:rPr lang="tr-TR" sz="2400" dirty="0">
                <a:latin typeface="Arial-Bold"/>
              </a:rPr>
              <a:t>SG Hizmetlerinin yürütülmesindeki ihmallerinde işverene karşı sorumludur (</a:t>
            </a:r>
            <a:r>
              <a:rPr lang="tr-TR" sz="2400" dirty="0">
                <a:latin typeface="LucidaGrande-Bold"/>
              </a:rPr>
              <a:t>İ</a:t>
            </a:r>
            <a:r>
              <a:rPr lang="tr-TR" sz="2400" dirty="0">
                <a:latin typeface="Arial-Bold"/>
              </a:rPr>
              <a:t>H+</a:t>
            </a:r>
            <a:r>
              <a:rPr lang="tr-TR" sz="2400" dirty="0">
                <a:latin typeface="LucidaGrande-Bold"/>
              </a:rPr>
              <a:t>İ</a:t>
            </a:r>
            <a:r>
              <a:rPr lang="tr-TR" sz="2400" dirty="0">
                <a:latin typeface="Arial-Bold"/>
              </a:rPr>
              <a:t>GU+DSP)</a:t>
            </a:r>
          </a:p>
          <a:p>
            <a:pPr marL="342900" indent="-342900">
              <a:lnSpc>
                <a:spcPct val="150000"/>
              </a:lnSpc>
              <a:buFont typeface="Arial" panose="020B0604020202020204" pitchFamily="34" charset="0"/>
              <a:buChar char="•"/>
            </a:pPr>
            <a:r>
              <a:rPr lang="tr-TR" sz="2400" dirty="0">
                <a:latin typeface="ArialMT"/>
              </a:rPr>
              <a:t> </a:t>
            </a:r>
            <a:r>
              <a:rPr lang="tr-TR" sz="2400" dirty="0">
                <a:latin typeface="Arial-Bold"/>
              </a:rPr>
              <a:t>Ölüm ve maluliyetle sonuçlanacak iş kazası ve meslek hastalığında ihmali tespit edilmesi halinde yetki belgesi 6 ay süreyle askıya alınır. (</a:t>
            </a:r>
            <a:r>
              <a:rPr lang="tr-TR" sz="2400" dirty="0">
                <a:latin typeface="LucidaGrande-Bold"/>
              </a:rPr>
              <a:t>İ</a:t>
            </a:r>
            <a:r>
              <a:rPr lang="tr-TR" sz="2400" dirty="0">
                <a:latin typeface="Arial-Bold"/>
              </a:rPr>
              <a:t>H+</a:t>
            </a:r>
            <a:r>
              <a:rPr lang="tr-TR" sz="2400" dirty="0">
                <a:latin typeface="LucidaGrande-Bold"/>
              </a:rPr>
              <a:t>İ</a:t>
            </a:r>
            <a:r>
              <a:rPr lang="tr-TR" sz="2400" dirty="0">
                <a:latin typeface="Arial-Bold"/>
              </a:rPr>
              <a:t>GU)</a:t>
            </a:r>
          </a:p>
          <a:p>
            <a:pPr marL="342900" indent="-342900">
              <a:lnSpc>
                <a:spcPct val="150000"/>
              </a:lnSpc>
              <a:buFont typeface="Arial" panose="020B0604020202020204" pitchFamily="34" charset="0"/>
              <a:buChar char="•"/>
            </a:pPr>
            <a:r>
              <a:rPr lang="tr-TR" sz="2400" dirty="0">
                <a:latin typeface="ArialMT"/>
              </a:rPr>
              <a:t> </a:t>
            </a:r>
            <a:r>
              <a:rPr lang="tr-TR" sz="2400" dirty="0">
                <a:latin typeface="Arial-Bold"/>
              </a:rPr>
              <a:t>Tespit tavsiye ve faaliyetlerini onaylı deftere yazar (</a:t>
            </a:r>
            <a:r>
              <a:rPr lang="tr-TR" sz="2400" dirty="0">
                <a:latin typeface="LucidaGrande-Bold"/>
              </a:rPr>
              <a:t>İ</a:t>
            </a:r>
            <a:r>
              <a:rPr lang="tr-TR" sz="2400" dirty="0">
                <a:latin typeface="Arial-Bold"/>
              </a:rPr>
              <a:t>H+</a:t>
            </a:r>
            <a:r>
              <a:rPr lang="tr-TR" sz="2400" dirty="0">
                <a:latin typeface="LucidaGrande-Bold"/>
              </a:rPr>
              <a:t>İ</a:t>
            </a:r>
            <a:r>
              <a:rPr lang="tr-TR" sz="2400" dirty="0">
                <a:latin typeface="Arial-Bold"/>
              </a:rPr>
              <a:t>GU+DSP işverene iletir)</a:t>
            </a:r>
          </a:p>
          <a:p>
            <a:pPr marL="342900" indent="-342900">
              <a:lnSpc>
                <a:spcPct val="150000"/>
              </a:lnSpc>
              <a:buFont typeface="Arial" panose="020B0604020202020204" pitchFamily="34" charset="0"/>
              <a:buChar char="•"/>
            </a:pPr>
            <a:r>
              <a:rPr lang="tr-TR" sz="2400" dirty="0">
                <a:latin typeface="ArialMT"/>
              </a:rPr>
              <a:t> </a:t>
            </a:r>
            <a:r>
              <a:rPr lang="tr-TR" sz="2400" dirty="0">
                <a:latin typeface="Arial-Bold"/>
              </a:rPr>
              <a:t>Meslek hastalığı ön tanısı koyduğu vakaları, sağlık hizmeti sunucularına sevk eder (</a:t>
            </a:r>
            <a:r>
              <a:rPr lang="tr-TR" sz="2400" dirty="0">
                <a:latin typeface="LucidaGrande-Bold"/>
              </a:rPr>
              <a:t>İ</a:t>
            </a:r>
            <a:r>
              <a:rPr lang="tr-TR" sz="2400" dirty="0">
                <a:latin typeface="Arial-Bold"/>
              </a:rPr>
              <a:t>H)</a:t>
            </a:r>
            <a:endParaRPr lang="tr-TR" dirty="0"/>
          </a:p>
        </p:txBody>
      </p:sp>
      <p:sp>
        <p:nvSpPr>
          <p:cNvPr id="3" name="Dikdörtgen 2"/>
          <p:cNvSpPr/>
          <p:nvPr/>
        </p:nvSpPr>
        <p:spPr>
          <a:xfrm>
            <a:off x="1420905" y="273895"/>
            <a:ext cx="8919883" cy="523220"/>
          </a:xfrm>
          <a:prstGeom prst="rect">
            <a:avLst/>
          </a:prstGeom>
        </p:spPr>
        <p:txBody>
          <a:bodyPr wrap="square">
            <a:spAutoFit/>
          </a:bodyPr>
          <a:lstStyle/>
          <a:p>
            <a:pPr algn="ctr"/>
            <a:r>
              <a:rPr lang="tr-TR" sz="2800" b="1" dirty="0">
                <a:solidFill>
                  <a:srgbClr val="FF0000"/>
                </a:solidFill>
                <a:latin typeface="LucidaGrande-Bold"/>
              </a:rPr>
              <a:t>İ</a:t>
            </a:r>
            <a:r>
              <a:rPr lang="tr-TR" sz="2800" b="1" dirty="0">
                <a:solidFill>
                  <a:srgbClr val="FF0000"/>
                </a:solidFill>
                <a:latin typeface="Arial-Bold"/>
              </a:rPr>
              <a:t>SG Profesyonellerinin Yükümlülükleri</a:t>
            </a:r>
            <a:endParaRPr lang="tr-TR" sz="1400" dirty="0">
              <a:solidFill>
                <a:srgbClr val="FF0000"/>
              </a:solidFill>
            </a:endParaRPr>
          </a:p>
        </p:txBody>
      </p:sp>
    </p:spTree>
    <p:extLst>
      <p:ext uri="{BB962C8B-B14F-4D97-AF65-F5344CB8AC3E}">
        <p14:creationId xmlns:p14="http://schemas.microsoft.com/office/powerpoint/2010/main" val="2012990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18" name="Rectangle 31"/>
          <p:cNvSpPr txBox="1">
            <a:spLocks noChangeArrowheads="1"/>
          </p:cNvSpPr>
          <p:nvPr/>
        </p:nvSpPr>
        <p:spPr bwMode="gray">
          <a:xfrm>
            <a:off x="1696163" y="260648"/>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2800" b="1" noProof="1">
                <a:solidFill>
                  <a:srgbClr val="FF0000"/>
                </a:solidFill>
                <a:effectLst>
                  <a:innerShdw blurRad="63500" dist="50800" dir="8100000">
                    <a:prstClr val="black">
                      <a:alpha val="50000"/>
                    </a:prstClr>
                  </a:innerShdw>
                </a:effectLst>
                <a:latin typeface="Comic Sans MS" pitchFamily="66" charset="0"/>
                <a:cs typeface="Calibri" pitchFamily="34" charset="0"/>
              </a:rPr>
              <a:t>İsg Kanunu –İşveren(sağlık Gözetimi)</a:t>
            </a:r>
          </a:p>
        </p:txBody>
      </p:sp>
      <p:sp>
        <p:nvSpPr>
          <p:cNvPr id="2" name="Dikdörtgen 1"/>
          <p:cNvSpPr/>
          <p:nvPr/>
        </p:nvSpPr>
        <p:spPr>
          <a:xfrm>
            <a:off x="1048455" y="1239167"/>
            <a:ext cx="10071278" cy="3785652"/>
          </a:xfrm>
          <a:prstGeom prst="rect">
            <a:avLst/>
          </a:prstGeom>
        </p:spPr>
        <p:txBody>
          <a:bodyPr wrap="square">
            <a:spAutoFit/>
          </a:bodyPr>
          <a:lstStyle/>
          <a:p>
            <a:pPr>
              <a:buFont typeface="Wingdings" pitchFamily="2" charset="2"/>
              <a:buNone/>
            </a:pPr>
            <a:r>
              <a:rPr lang="tr-TR" sz="2400" dirty="0">
                <a:solidFill>
                  <a:srgbClr val="FF0000"/>
                </a:solidFill>
                <a:latin typeface="Comic Sans MS" pitchFamily="66" charset="0"/>
              </a:rPr>
              <a:t>Sağlık raporları;</a:t>
            </a:r>
          </a:p>
          <a:p>
            <a:pPr>
              <a:buFont typeface="Wingdings" pitchFamily="2" charset="2"/>
              <a:buNone/>
            </a:pPr>
            <a:r>
              <a:rPr lang="tr-TR" sz="2400" dirty="0">
                <a:solidFill>
                  <a:srgbClr val="FF0000"/>
                </a:solidFill>
                <a:latin typeface="Comic Sans MS" pitchFamily="66" charset="0"/>
              </a:rPr>
              <a:t>İSGB veya </a:t>
            </a:r>
            <a:r>
              <a:rPr lang="tr-TR" sz="2400" dirty="0" err="1">
                <a:solidFill>
                  <a:srgbClr val="FF0000"/>
                </a:solidFill>
                <a:latin typeface="Comic Sans MS" pitchFamily="66" charset="0"/>
              </a:rPr>
              <a:t>OSGB’de</a:t>
            </a:r>
            <a:r>
              <a:rPr lang="tr-TR" sz="2400" dirty="0">
                <a:solidFill>
                  <a:srgbClr val="FF0000"/>
                </a:solidFill>
                <a:latin typeface="Comic Sans MS" pitchFamily="66" charset="0"/>
              </a:rPr>
              <a:t> görevli olan İşyeri Hekiminden alınır.</a:t>
            </a:r>
          </a:p>
          <a:p>
            <a:pPr>
              <a:buFont typeface="Wingdings" pitchFamily="2" charset="2"/>
              <a:buNone/>
            </a:pPr>
            <a:endParaRPr lang="tr-TR" sz="2400" dirty="0">
              <a:latin typeface="Comic Sans MS" pitchFamily="66" charset="0"/>
            </a:endParaRPr>
          </a:p>
          <a:p>
            <a:pPr>
              <a:buFont typeface="Wingdings" pitchFamily="2" charset="2"/>
              <a:buNone/>
            </a:pPr>
            <a:r>
              <a:rPr lang="tr-TR" sz="2400" dirty="0">
                <a:latin typeface="Comic Sans MS" pitchFamily="66" charset="0"/>
              </a:rPr>
              <a:t>Raporlara itirazlar Sağlık Bakanlığı’nın belirlediği hakem hastanelere yapılır.</a:t>
            </a:r>
          </a:p>
          <a:p>
            <a:pPr>
              <a:buFont typeface="Wingdings" pitchFamily="2" charset="2"/>
              <a:buNone/>
            </a:pPr>
            <a:endParaRPr lang="tr-TR" sz="2400" dirty="0">
              <a:latin typeface="Comic Sans MS" pitchFamily="66" charset="0"/>
            </a:endParaRPr>
          </a:p>
          <a:p>
            <a:pPr>
              <a:buFont typeface="Wingdings" pitchFamily="2" charset="2"/>
              <a:buNone/>
            </a:pPr>
            <a:r>
              <a:rPr lang="tr-TR" sz="2400" dirty="0">
                <a:latin typeface="Comic Sans MS" pitchFamily="66" charset="0"/>
              </a:rPr>
              <a:t>Sağlık gözetiminden doğan maliyet ve bu gözetimden kaynaklı her türlü ek maliyet işverence karşılanır, çalışana yansıtılamaz.</a:t>
            </a:r>
          </a:p>
          <a:p>
            <a:pPr>
              <a:buFont typeface="Wingdings" pitchFamily="2" charset="2"/>
              <a:buNone/>
            </a:pPr>
            <a:endParaRPr lang="tr-TR" sz="2400" dirty="0">
              <a:latin typeface="Comic Sans MS" pitchFamily="66" charset="0"/>
            </a:endParaRPr>
          </a:p>
          <a:p>
            <a:pPr>
              <a:buFont typeface="Wingdings" pitchFamily="2" charset="2"/>
              <a:buNone/>
            </a:pPr>
            <a:r>
              <a:rPr lang="tr-TR" sz="2400" dirty="0">
                <a:latin typeface="Comic Sans MS" pitchFamily="66" charset="0"/>
              </a:rPr>
              <a:t>Sağlık muayenesi yaptırılan çalışanın sağlık bilgileri gizli tutulur.</a:t>
            </a:r>
          </a:p>
        </p:txBody>
      </p:sp>
    </p:spTree>
    <p:extLst>
      <p:ext uri="{BB962C8B-B14F-4D97-AF65-F5344CB8AC3E}">
        <p14:creationId xmlns:p14="http://schemas.microsoft.com/office/powerpoint/2010/main" val="2500105314"/>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7" y="87313"/>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outerShdw blurRad="38100" dist="38100" dir="2700000" algn="tl">
                    <a:srgbClr val="000000">
                      <a:alpha val="43137"/>
                    </a:srgbClr>
                  </a:outerShdw>
                </a:effectLst>
                <a:latin typeface="Comic Sans MS" pitchFamily="66" charset="0"/>
                <a:cs typeface="Calibri" pitchFamily="34" charset="0"/>
              </a:rPr>
              <a:t>İsg Kanunu –Tanımlar</a:t>
            </a:r>
          </a:p>
        </p:txBody>
      </p:sp>
      <p:sp>
        <p:nvSpPr>
          <p:cNvPr id="2" name="Dikdörtgen 1"/>
          <p:cNvSpPr/>
          <p:nvPr/>
        </p:nvSpPr>
        <p:spPr>
          <a:xfrm>
            <a:off x="1710386" y="840013"/>
            <a:ext cx="5477782" cy="523220"/>
          </a:xfrm>
          <a:prstGeom prst="rect">
            <a:avLst/>
          </a:prstGeom>
        </p:spPr>
        <p:txBody>
          <a:bodyPr wrap="none">
            <a:spAutoFit/>
          </a:bodyPr>
          <a:lstStyle/>
          <a:p>
            <a:pPr defTabSz="801688" eaLnBrk="0" hangingPunct="0">
              <a:defRPr/>
            </a:pPr>
            <a:r>
              <a:rPr lang="tr-TR" sz="2800" b="1" noProof="1">
                <a:solidFill>
                  <a:schemeClr val="accent3">
                    <a:lumMod val="50000"/>
                  </a:schemeClr>
                </a:solidFill>
                <a:latin typeface="Comic Sans MS" pitchFamily="66" charset="0"/>
                <a:cs typeface="Arial" pitchFamily="34" charset="0"/>
              </a:rPr>
              <a:t>Çalışan Tanımı ve Genç Çalışan</a:t>
            </a:r>
          </a:p>
        </p:txBody>
      </p:sp>
      <p:sp>
        <p:nvSpPr>
          <p:cNvPr id="3" name="Dikdörtgen 2"/>
          <p:cNvSpPr/>
          <p:nvPr/>
        </p:nvSpPr>
        <p:spPr>
          <a:xfrm>
            <a:off x="1859881" y="1361173"/>
            <a:ext cx="8448426" cy="2801088"/>
          </a:xfrm>
          <a:prstGeom prst="rect">
            <a:avLst/>
          </a:prstGeom>
        </p:spPr>
        <p:txBody>
          <a:bodyPr wrap="square">
            <a:spAutoFit/>
          </a:bodyPr>
          <a:lstStyle/>
          <a:p>
            <a:pPr marL="0" lvl="1" algn="ctr">
              <a:lnSpc>
                <a:spcPct val="150000"/>
              </a:lnSpc>
              <a:buClr>
                <a:srgbClr val="292929"/>
              </a:buClr>
            </a:pPr>
            <a:r>
              <a:rPr lang="tr-TR" sz="2400" dirty="0">
                <a:solidFill>
                  <a:srgbClr val="FF0000"/>
                </a:solidFill>
                <a:latin typeface="Comic Sans MS" pitchFamily="66" charset="0"/>
              </a:rPr>
              <a:t>Çalışan:</a:t>
            </a:r>
          </a:p>
          <a:p>
            <a:pPr marL="0" lvl="1" algn="ctr">
              <a:lnSpc>
                <a:spcPct val="150000"/>
              </a:lnSpc>
              <a:buClr>
                <a:srgbClr val="292929"/>
              </a:buClr>
            </a:pPr>
            <a:r>
              <a:rPr lang="tr-TR" sz="2400" dirty="0">
                <a:latin typeface="Comic Sans MS" pitchFamily="66" charset="0"/>
              </a:rPr>
              <a:t>Kendi Özel Kanunlarındaki Statülerine Bakılmaksızın</a:t>
            </a:r>
          </a:p>
          <a:p>
            <a:pPr marL="0" lvl="1" algn="ctr">
              <a:lnSpc>
                <a:spcPct val="150000"/>
              </a:lnSpc>
              <a:buClr>
                <a:srgbClr val="292929"/>
              </a:buClr>
            </a:pPr>
            <a:r>
              <a:rPr lang="tr-TR" sz="2400" dirty="0">
                <a:latin typeface="Comic Sans MS" pitchFamily="66" charset="0"/>
              </a:rPr>
              <a:t>Kamu Veya Özel İşyerlerinde İstihdam Edilen Gerçek Kişi.</a:t>
            </a:r>
          </a:p>
          <a:p>
            <a:pPr marL="0" lvl="1" algn="ctr">
              <a:lnSpc>
                <a:spcPct val="150000"/>
              </a:lnSpc>
              <a:buClr>
                <a:srgbClr val="292929"/>
              </a:buClr>
            </a:pPr>
            <a:r>
              <a:rPr lang="tr-TR" sz="2400" dirty="0">
                <a:solidFill>
                  <a:srgbClr val="FF0000"/>
                </a:solidFill>
                <a:latin typeface="Comic Sans MS" pitchFamily="66" charset="0"/>
              </a:rPr>
              <a:t>Genç Çalışan:</a:t>
            </a:r>
          </a:p>
          <a:p>
            <a:pPr marL="0" lvl="1" algn="ctr">
              <a:lnSpc>
                <a:spcPct val="150000"/>
              </a:lnSpc>
              <a:buClr>
                <a:srgbClr val="292929"/>
              </a:buClr>
            </a:pPr>
            <a:r>
              <a:rPr lang="tr-TR" sz="2400" dirty="0">
                <a:latin typeface="Comic Sans MS" pitchFamily="66" charset="0"/>
              </a:rPr>
              <a:t>15 Yaşını Bitirmiş ,18 Yaşını Doldurmamış Çalışan.</a:t>
            </a:r>
          </a:p>
        </p:txBody>
      </p:sp>
    </p:spTree>
    <p:extLst>
      <p:ext uri="{BB962C8B-B14F-4D97-AF65-F5344CB8AC3E}">
        <p14:creationId xmlns:p14="http://schemas.microsoft.com/office/powerpoint/2010/main" val="3429063919"/>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1824038" y="332657"/>
            <a:ext cx="8448426" cy="584775"/>
          </a:xfrm>
          <a:prstGeom prst="rect">
            <a:avLst/>
          </a:prstGeom>
        </p:spPr>
        <p:txBody>
          <a:bodyPr wrap="square">
            <a:spAutoFit/>
          </a:bodyPr>
          <a:lstStyle/>
          <a:p>
            <a:pPr defTabSz="801688" eaLnBrk="0" hangingPunct="0">
              <a:defRPr/>
            </a:pPr>
            <a:r>
              <a:rPr lang="tr-TR" sz="3200" b="1" noProof="1">
                <a:solidFill>
                  <a:srgbClr val="FF0000"/>
                </a:solidFill>
                <a:latin typeface="Comic Sans MS" pitchFamily="66" charset="0"/>
                <a:cs typeface="Arial" pitchFamily="34" charset="0"/>
              </a:rPr>
              <a:t>Çalışan Temsilcisi – Destek Elemanı</a:t>
            </a:r>
          </a:p>
        </p:txBody>
      </p:sp>
      <p:sp>
        <p:nvSpPr>
          <p:cNvPr id="3" name="Dikdörtgen 2"/>
          <p:cNvSpPr/>
          <p:nvPr/>
        </p:nvSpPr>
        <p:spPr>
          <a:xfrm>
            <a:off x="1081825" y="1374592"/>
            <a:ext cx="10032643" cy="3600986"/>
          </a:xfrm>
          <a:prstGeom prst="rect">
            <a:avLst/>
          </a:prstGeom>
        </p:spPr>
        <p:txBody>
          <a:bodyPr wrap="square">
            <a:spAutoFit/>
          </a:bodyPr>
          <a:lstStyle/>
          <a:p>
            <a:pPr>
              <a:defRPr/>
            </a:pPr>
            <a:r>
              <a:rPr lang="tr-TR" sz="2400" dirty="0">
                <a:solidFill>
                  <a:srgbClr val="FF0000"/>
                </a:solidFill>
                <a:effectLst>
                  <a:outerShdw blurRad="38100" dist="38100" dir="2700000" algn="tl">
                    <a:srgbClr val="000000">
                      <a:alpha val="43137"/>
                    </a:srgbClr>
                  </a:outerShdw>
                </a:effectLst>
                <a:latin typeface="Comic Sans MS" pitchFamily="66" charset="0"/>
              </a:rPr>
              <a:t>Çalışan temsilcisi:</a:t>
            </a:r>
          </a:p>
          <a:p>
            <a:pPr>
              <a:defRPr/>
            </a:pPr>
            <a:r>
              <a:rPr lang="tr-TR" sz="2400" dirty="0">
                <a:latin typeface="Comic Sans MS" pitchFamily="66" charset="0"/>
              </a:rPr>
              <a:t>İş sağlığı ve güvenliği ile ilgili çalışmalara katılma,</a:t>
            </a:r>
          </a:p>
          <a:p>
            <a:pPr>
              <a:defRPr/>
            </a:pPr>
            <a:r>
              <a:rPr lang="tr-TR" sz="2400" dirty="0">
                <a:latin typeface="Comic Sans MS" pitchFamily="66" charset="0"/>
              </a:rPr>
              <a:t>çalışmaları izleme, tedbir alınmasını isteme, tekliflerde bulunma vb. konularda çalışanları temsil etmeye yetkili çalışan.</a:t>
            </a:r>
          </a:p>
          <a:p>
            <a:pPr>
              <a:lnSpc>
                <a:spcPct val="150000"/>
              </a:lnSpc>
              <a:defRPr/>
            </a:pPr>
            <a:endParaRPr lang="tr-TR" sz="2400" dirty="0">
              <a:latin typeface="Comic Sans MS" pitchFamily="66" charset="0"/>
            </a:endParaRPr>
          </a:p>
          <a:p>
            <a:pPr>
              <a:defRPr/>
            </a:pPr>
            <a:r>
              <a:rPr lang="tr-TR" sz="2400" dirty="0">
                <a:solidFill>
                  <a:srgbClr val="FF0000"/>
                </a:solidFill>
                <a:effectLst>
                  <a:outerShdw blurRad="38100" dist="38100" dir="2700000" algn="tl">
                    <a:srgbClr val="000000">
                      <a:alpha val="43137"/>
                    </a:srgbClr>
                  </a:outerShdw>
                </a:effectLst>
                <a:latin typeface="Comic Sans MS" pitchFamily="66" charset="0"/>
              </a:rPr>
              <a:t>Destek elemanı:</a:t>
            </a:r>
          </a:p>
          <a:p>
            <a:pPr>
              <a:defRPr/>
            </a:pPr>
            <a:r>
              <a:rPr lang="tr-TR" sz="2400" dirty="0">
                <a:latin typeface="Comic Sans MS" pitchFamily="66" charset="0"/>
              </a:rPr>
              <a:t>Aslî görevinin yanında; İSG ile ilgili önleme, koruma, tahliye, yangınla mücadele, ilkyardım vb. konularda özel görevlendirilmiş uygun donanım ve yeterli eğitime sahip kişi.</a:t>
            </a:r>
            <a:endParaRPr lang="tr-TR" sz="2400" i="1" dirty="0">
              <a:solidFill>
                <a:srgbClr val="000000"/>
              </a:solidFill>
              <a:latin typeface="Comic Sans MS" pitchFamily="66" charset="0"/>
            </a:endParaRPr>
          </a:p>
        </p:txBody>
      </p:sp>
    </p:spTree>
    <p:extLst>
      <p:ext uri="{BB962C8B-B14F-4D97-AF65-F5344CB8AC3E}">
        <p14:creationId xmlns:p14="http://schemas.microsoft.com/office/powerpoint/2010/main" val="154090287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1275008" y="860689"/>
            <a:ext cx="10315978" cy="4062651"/>
          </a:xfrm>
          <a:prstGeom prst="rect">
            <a:avLst/>
          </a:prstGeom>
        </p:spPr>
        <p:txBody>
          <a:bodyPr wrap="square">
            <a:spAutoFit/>
          </a:bodyPr>
          <a:lstStyle/>
          <a:p>
            <a:pPr marL="0" lvl="1" algn="ctr">
              <a:lnSpc>
                <a:spcPct val="150000"/>
              </a:lnSpc>
              <a:buClr>
                <a:srgbClr val="292929"/>
              </a:buClr>
            </a:pPr>
            <a:r>
              <a:rPr lang="tr-TR" sz="2800" b="1" dirty="0">
                <a:solidFill>
                  <a:srgbClr val="FF0000"/>
                </a:solidFill>
                <a:latin typeface="Comic Sans MS" pitchFamily="66" charset="0"/>
              </a:rPr>
              <a:t>İŞVEREN:</a:t>
            </a:r>
          </a:p>
          <a:p>
            <a:pPr lvl="1" indent="-457200" algn="ctr">
              <a:lnSpc>
                <a:spcPct val="150000"/>
              </a:lnSpc>
              <a:buClr>
                <a:srgbClr val="292929"/>
              </a:buClr>
              <a:buFont typeface="Wingdings" pitchFamily="2" charset="2"/>
              <a:buChar char="Ø"/>
            </a:pPr>
            <a:r>
              <a:rPr lang="tr-TR" sz="2400" dirty="0">
                <a:latin typeface="Comic Sans MS" pitchFamily="66" charset="0"/>
              </a:rPr>
              <a:t>Çalışan istihdam eden gerçek veya tüzel kişi</a:t>
            </a:r>
          </a:p>
          <a:p>
            <a:pPr lvl="1" indent="-457200" algn="ctr">
              <a:lnSpc>
                <a:spcPct val="150000"/>
              </a:lnSpc>
              <a:buClr>
                <a:srgbClr val="292929"/>
              </a:buClr>
              <a:buFont typeface="Wingdings" pitchFamily="2" charset="2"/>
              <a:buChar char="Ø"/>
            </a:pPr>
            <a:r>
              <a:rPr lang="tr-TR" sz="2400" dirty="0">
                <a:latin typeface="Comic Sans MS" pitchFamily="66" charset="0"/>
              </a:rPr>
              <a:t>Tüzel kişiliği olmayan kurum ve kuruluşlar</a:t>
            </a:r>
          </a:p>
          <a:p>
            <a:pPr marL="0" lvl="1" algn="ctr">
              <a:lnSpc>
                <a:spcPct val="150000"/>
              </a:lnSpc>
              <a:buClr>
                <a:srgbClr val="292929"/>
              </a:buClr>
            </a:pPr>
            <a:endParaRPr lang="tr-TR" sz="2400" dirty="0">
              <a:latin typeface="Comic Sans MS" pitchFamily="66" charset="0"/>
            </a:endParaRPr>
          </a:p>
          <a:p>
            <a:pPr lvl="1" indent="-457200">
              <a:lnSpc>
                <a:spcPct val="150000"/>
              </a:lnSpc>
              <a:buClr>
                <a:srgbClr val="292929"/>
              </a:buClr>
              <a:buFont typeface="Wingdings" pitchFamily="2" charset="2"/>
              <a:buChar char="Ø"/>
            </a:pPr>
            <a:r>
              <a:rPr lang="tr-TR" sz="2400" dirty="0">
                <a:latin typeface="Comic Sans MS" pitchFamily="66" charset="0"/>
              </a:rPr>
              <a:t>İşveren adına hareket eden,</a:t>
            </a:r>
          </a:p>
          <a:p>
            <a:pPr marL="0" lvl="1">
              <a:lnSpc>
                <a:spcPct val="150000"/>
              </a:lnSpc>
              <a:buClr>
                <a:srgbClr val="292929"/>
              </a:buClr>
            </a:pPr>
            <a:r>
              <a:rPr lang="tr-TR" sz="2400" dirty="0">
                <a:latin typeface="Comic Sans MS" pitchFamily="66" charset="0"/>
              </a:rPr>
              <a:t>   işin ve işyerinin yönetiminde görev alan işveren vekilleri,</a:t>
            </a:r>
          </a:p>
          <a:p>
            <a:pPr marL="0" lvl="1">
              <a:lnSpc>
                <a:spcPct val="150000"/>
              </a:lnSpc>
              <a:buClr>
                <a:srgbClr val="292929"/>
              </a:buClr>
            </a:pPr>
            <a:r>
              <a:rPr lang="tr-TR" sz="2400" dirty="0">
                <a:latin typeface="Comic Sans MS" pitchFamily="66" charset="0"/>
              </a:rPr>
              <a:t>   bu Kanunun uygulanması bakımından </a:t>
            </a:r>
            <a:r>
              <a:rPr lang="tr-TR" sz="2400" dirty="0">
                <a:solidFill>
                  <a:srgbClr val="FF0000"/>
                </a:solidFill>
                <a:latin typeface="Comic Sans MS" pitchFamily="66" charset="0"/>
              </a:rPr>
              <a:t>işveren sayılır</a:t>
            </a:r>
            <a:endParaRPr lang="tr-TR" sz="2400" dirty="0">
              <a:solidFill>
                <a:srgbClr val="FF0000"/>
              </a:solidFill>
            </a:endParaRPr>
          </a:p>
        </p:txBody>
      </p:sp>
    </p:spTree>
    <p:extLst>
      <p:ext uri="{BB962C8B-B14F-4D97-AF65-F5344CB8AC3E}">
        <p14:creationId xmlns:p14="http://schemas.microsoft.com/office/powerpoint/2010/main" val="4098918554"/>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3499893" y="514112"/>
            <a:ext cx="4612160" cy="584775"/>
          </a:xfrm>
          <a:prstGeom prst="rect">
            <a:avLst/>
          </a:prstGeom>
        </p:spPr>
        <p:txBody>
          <a:bodyPr wrap="none">
            <a:spAutoFit/>
          </a:bodyPr>
          <a:lstStyle/>
          <a:p>
            <a:pPr defTabSz="801688" eaLnBrk="0" hangingPunct="0">
              <a:defRPr/>
            </a:pPr>
            <a:r>
              <a:rPr lang="tr-TR" sz="3200" b="1" noProof="1">
                <a:solidFill>
                  <a:srgbClr val="FF0000"/>
                </a:solidFill>
                <a:latin typeface="Comic Sans MS" pitchFamily="66" charset="0"/>
                <a:cs typeface="Arial" pitchFamily="34" charset="0"/>
              </a:rPr>
              <a:t>İşveren Yükümlülükleri</a:t>
            </a:r>
          </a:p>
        </p:txBody>
      </p:sp>
      <p:sp>
        <p:nvSpPr>
          <p:cNvPr id="3" name="Dikdörtgen 2"/>
          <p:cNvSpPr/>
          <p:nvPr/>
        </p:nvSpPr>
        <p:spPr>
          <a:xfrm>
            <a:off x="2915741" y="1138574"/>
            <a:ext cx="6336704" cy="3847207"/>
          </a:xfrm>
          <a:prstGeom prst="rect">
            <a:avLst/>
          </a:prstGeom>
        </p:spPr>
        <p:txBody>
          <a:bodyPr wrap="square">
            <a:spAutoFit/>
          </a:bodyPr>
          <a:lstStyle/>
          <a:p>
            <a:pPr marL="914400" lvl="1" indent="-457200">
              <a:buFont typeface="Arial" charset="0"/>
              <a:buAutoNum type="arabicPeriod"/>
            </a:pPr>
            <a:r>
              <a:rPr lang="tr-TR" sz="2800" b="1" dirty="0">
                <a:latin typeface="Comic Sans MS" pitchFamily="66" charset="0"/>
              </a:rPr>
              <a:t> </a:t>
            </a:r>
            <a:r>
              <a:rPr lang="tr-TR" sz="2400" dirty="0">
                <a:latin typeface="Comic Sans MS" pitchFamily="66" charset="0"/>
              </a:rPr>
              <a:t>İ.S.G. Hizmetleri</a:t>
            </a:r>
          </a:p>
          <a:p>
            <a:pPr marL="914400" lvl="1" indent="-457200">
              <a:buFont typeface="Arial" charset="0"/>
              <a:buAutoNum type="arabicPeriod"/>
            </a:pPr>
            <a:r>
              <a:rPr lang="tr-TR" sz="2400" dirty="0">
                <a:latin typeface="Comic Sans MS" pitchFamily="66" charset="0"/>
              </a:rPr>
              <a:t> Denetim</a:t>
            </a:r>
          </a:p>
          <a:p>
            <a:pPr marL="914400" lvl="1" indent="-457200">
              <a:buFont typeface="Arial" charset="0"/>
              <a:buAutoNum type="arabicPeriod"/>
            </a:pPr>
            <a:r>
              <a:rPr lang="tr-TR" sz="2400" dirty="0">
                <a:latin typeface="Comic Sans MS" pitchFamily="66" charset="0"/>
              </a:rPr>
              <a:t> Eğitim</a:t>
            </a:r>
          </a:p>
          <a:p>
            <a:pPr marL="914400" lvl="1" indent="-457200">
              <a:buFont typeface="Arial" charset="0"/>
              <a:buAutoNum type="arabicPeriod"/>
            </a:pPr>
            <a:r>
              <a:rPr lang="tr-TR" sz="2400" dirty="0">
                <a:latin typeface="Comic Sans MS" pitchFamily="66" charset="0"/>
              </a:rPr>
              <a:t> Risk Değerlendirmesi</a:t>
            </a:r>
          </a:p>
          <a:p>
            <a:pPr marL="914400" lvl="1" indent="-457200">
              <a:buFont typeface="Arial" charset="0"/>
              <a:buAutoNum type="arabicPeriod"/>
            </a:pPr>
            <a:r>
              <a:rPr lang="tr-TR" sz="2400" dirty="0">
                <a:latin typeface="Comic Sans MS" pitchFamily="66" charset="0"/>
              </a:rPr>
              <a:t> Acil Durum Planları, Yangınla Mücadele Ve İlkyardım</a:t>
            </a:r>
          </a:p>
          <a:p>
            <a:pPr marL="914400" lvl="1" indent="-457200">
              <a:buFont typeface="Arial" charset="0"/>
              <a:buAutoNum type="arabicPeriod"/>
            </a:pPr>
            <a:r>
              <a:rPr lang="tr-TR" sz="2400" dirty="0">
                <a:latin typeface="Comic Sans MS" pitchFamily="66" charset="0"/>
              </a:rPr>
              <a:t> Tahliye</a:t>
            </a:r>
          </a:p>
          <a:p>
            <a:pPr marL="914400" lvl="1" indent="-457200">
              <a:buFont typeface="Arial" charset="0"/>
              <a:buAutoNum type="arabicPeriod"/>
            </a:pPr>
            <a:r>
              <a:rPr lang="tr-TR" sz="2400" dirty="0">
                <a:latin typeface="Comic Sans MS" pitchFamily="66" charset="0"/>
              </a:rPr>
              <a:t> Sağlık Gözetimi</a:t>
            </a:r>
          </a:p>
          <a:p>
            <a:pPr marL="914400" lvl="1" indent="-457200">
              <a:buFont typeface="Arial" charset="0"/>
              <a:buAutoNum type="arabicPeriod"/>
            </a:pPr>
            <a:r>
              <a:rPr lang="tr-TR" sz="2400" dirty="0">
                <a:latin typeface="Comic Sans MS" pitchFamily="66" charset="0"/>
              </a:rPr>
              <a:t> Koordinasyon</a:t>
            </a:r>
          </a:p>
          <a:p>
            <a:pPr marL="914400" lvl="1" indent="-457200">
              <a:buFont typeface="Arial" charset="0"/>
              <a:buAutoNum type="arabicPeriod"/>
            </a:pPr>
            <a:r>
              <a:rPr lang="tr-TR" sz="2400" dirty="0">
                <a:latin typeface="Comic Sans MS" pitchFamily="66" charset="0"/>
              </a:rPr>
              <a:t> Görüş Alma Ve Katılım</a:t>
            </a:r>
          </a:p>
        </p:txBody>
      </p:sp>
    </p:spTree>
    <p:extLst>
      <p:ext uri="{BB962C8B-B14F-4D97-AF65-F5344CB8AC3E}">
        <p14:creationId xmlns:p14="http://schemas.microsoft.com/office/powerpoint/2010/main" val="2818500274"/>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defTabSz="801688" eaLnBrk="0" hangingPunct="0">
              <a:defRPr/>
            </a:pPr>
            <a:r>
              <a:rPr lang="tr-TR" sz="3200" b="1" noProof="1">
                <a:solidFill>
                  <a:srgbClr val="FF0000"/>
                </a:solidFill>
                <a:latin typeface="Comic Sans MS" pitchFamily="66" charset="0"/>
                <a:cs typeface="Arial" pitchFamily="34" charset="0"/>
              </a:rPr>
              <a:t>İşveren Yükümlülükleri</a:t>
            </a:r>
          </a:p>
        </p:txBody>
      </p:sp>
      <p:sp>
        <p:nvSpPr>
          <p:cNvPr id="2" name="Dikdörtgen 1"/>
          <p:cNvSpPr/>
          <p:nvPr/>
        </p:nvSpPr>
        <p:spPr>
          <a:xfrm>
            <a:off x="772732" y="1268760"/>
            <a:ext cx="10612192" cy="3724096"/>
          </a:xfrm>
          <a:prstGeom prst="rect">
            <a:avLst/>
          </a:prstGeom>
        </p:spPr>
        <p:txBody>
          <a:bodyPr wrap="square">
            <a:spAutoFit/>
          </a:bodyPr>
          <a:lstStyle/>
          <a:p>
            <a:pPr marL="360363" lvl="1" indent="-360363">
              <a:spcAft>
                <a:spcPts val="600"/>
              </a:spcAft>
              <a:buClr>
                <a:srgbClr val="292929"/>
              </a:buClr>
              <a:buFont typeface="Wingdings" pitchFamily="2" charset="2"/>
              <a:buChar char="Ø"/>
            </a:pPr>
            <a:r>
              <a:rPr lang="tr-TR" sz="2400" dirty="0">
                <a:solidFill>
                  <a:srgbClr val="0070C0"/>
                </a:solidFill>
                <a:latin typeface="Comic Sans MS" pitchFamily="66" charset="0"/>
              </a:rPr>
              <a:t>OSGB’ den hizmet alınması, işverenin sorumluluklarını ortadan kaldırmaz.</a:t>
            </a:r>
          </a:p>
          <a:p>
            <a:pPr marL="360363" indent="-360363">
              <a:spcAft>
                <a:spcPts val="600"/>
              </a:spcAft>
              <a:buFont typeface="Wingdings" pitchFamily="2" charset="2"/>
              <a:buChar char="Ø"/>
            </a:pPr>
            <a:r>
              <a:rPr lang="tr-TR" sz="2400" dirty="0">
                <a:latin typeface="Comic Sans MS" pitchFamily="66" charset="0"/>
              </a:rPr>
              <a:t>İSG ile ilgili mevzuata uygun olan ve yazılı olarak bildirilen tedbirleri yerine getirir. *</a:t>
            </a:r>
          </a:p>
          <a:p>
            <a:pPr marL="360363" indent="-360363">
              <a:spcAft>
                <a:spcPts val="600"/>
              </a:spcAft>
              <a:buFont typeface="Wingdings" pitchFamily="2" charset="2"/>
              <a:buChar char="Ø"/>
            </a:pPr>
            <a:r>
              <a:rPr lang="tr-TR" sz="2400" dirty="0">
                <a:solidFill>
                  <a:srgbClr val="0070C0"/>
                </a:solidFill>
                <a:latin typeface="Comic Sans MS" pitchFamily="66" charset="0"/>
              </a:rPr>
              <a:t>Çalışanların İSG alanındaki yükümlülükleri, işverenin sorumluluklarını etkilemez.</a:t>
            </a:r>
          </a:p>
          <a:p>
            <a:pPr marL="360363" indent="-360363">
              <a:spcAft>
                <a:spcPts val="600"/>
              </a:spcAft>
              <a:buFont typeface="Wingdings" pitchFamily="2" charset="2"/>
              <a:buChar char="Ø"/>
            </a:pPr>
            <a:r>
              <a:rPr lang="tr-TR" sz="2400" dirty="0">
                <a:latin typeface="Comic Sans MS" pitchFamily="66" charset="0"/>
              </a:rPr>
              <a:t>İSG Hizmeti verenlerin araç, gereç, mekân ve zaman vb. gerekli ihtiyaçlarını karşılar. **</a:t>
            </a:r>
          </a:p>
          <a:p>
            <a:pPr marL="360363" indent="-360363">
              <a:spcAft>
                <a:spcPts val="600"/>
              </a:spcAft>
              <a:buFont typeface="Wingdings" pitchFamily="2" charset="2"/>
              <a:buChar char="Ø"/>
            </a:pPr>
            <a:r>
              <a:rPr lang="tr-TR" sz="2400" dirty="0">
                <a:solidFill>
                  <a:srgbClr val="0070C0"/>
                </a:solidFill>
                <a:latin typeface="Comic Sans MS" pitchFamily="66" charset="0"/>
              </a:rPr>
              <a:t>İşveren, İSG tedbirlerinin maliyetini çalışanlara yansıtamaz.</a:t>
            </a:r>
          </a:p>
        </p:txBody>
      </p:sp>
      <p:sp>
        <p:nvSpPr>
          <p:cNvPr id="3" name="Dikdörtgen 2"/>
          <p:cNvSpPr/>
          <p:nvPr/>
        </p:nvSpPr>
        <p:spPr>
          <a:xfrm>
            <a:off x="1004552" y="5148821"/>
            <a:ext cx="10251583" cy="1200329"/>
          </a:xfrm>
          <a:prstGeom prst="rect">
            <a:avLst/>
          </a:prstGeom>
        </p:spPr>
        <p:txBody>
          <a:bodyPr wrap="square">
            <a:spAutoFit/>
          </a:bodyPr>
          <a:lstStyle/>
          <a:p>
            <a:pPr marL="0" lvl="1">
              <a:defRPr/>
            </a:pPr>
            <a:r>
              <a:rPr lang="tr-TR" b="1" dirty="0">
                <a:solidFill>
                  <a:srgbClr val="000000"/>
                </a:solidFill>
                <a:latin typeface="Cambria" pitchFamily="18" charset="0"/>
              </a:rPr>
              <a:t>*: Yerine getirilmeyen hususlar varsa, gerekçesi ile birlikte talepte bulunan kişiye yazılı olarak bildirir ve bu yazışmaları arşivler.</a:t>
            </a:r>
          </a:p>
          <a:p>
            <a:pPr marL="0" lvl="1">
              <a:defRPr/>
            </a:pPr>
            <a:r>
              <a:rPr lang="tr-TR" b="1" dirty="0">
                <a:solidFill>
                  <a:srgbClr val="000000"/>
                </a:solidFill>
                <a:latin typeface="Cambria" pitchFamily="18" charset="0"/>
              </a:rPr>
              <a:t>Yerine getirilmeyen her tedbir için 1000 TL para cezası!</a:t>
            </a:r>
          </a:p>
          <a:p>
            <a:pPr marL="0" lvl="1">
              <a:defRPr/>
            </a:pPr>
            <a:r>
              <a:rPr lang="tr-TR" b="1" dirty="0">
                <a:solidFill>
                  <a:srgbClr val="000000"/>
                </a:solidFill>
                <a:latin typeface="Cambria" pitchFamily="18" charset="0"/>
              </a:rPr>
              <a:t>**: Bu yükümlülüğün yerine getirilmemesini halinde 1.500 TL para cezası!</a:t>
            </a:r>
          </a:p>
        </p:txBody>
      </p:sp>
    </p:spTree>
    <p:extLst>
      <p:ext uri="{BB962C8B-B14F-4D97-AF65-F5344CB8AC3E}">
        <p14:creationId xmlns:p14="http://schemas.microsoft.com/office/powerpoint/2010/main" val="3060737917"/>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3778014" y="896979"/>
            <a:ext cx="4612160" cy="584775"/>
          </a:xfrm>
          <a:prstGeom prst="rect">
            <a:avLst/>
          </a:prstGeom>
        </p:spPr>
        <p:txBody>
          <a:bodyPr wrap="none">
            <a:spAutoFit/>
          </a:bodyPr>
          <a:lstStyle/>
          <a:p>
            <a:pPr algn="ctr" defTabSz="801688" eaLnBrk="0" hangingPunct="0">
              <a:defRPr/>
            </a:pPr>
            <a:r>
              <a:rPr lang="tr-TR" sz="3200" b="1" noProof="1">
                <a:solidFill>
                  <a:srgbClr val="FF0000"/>
                </a:solidFill>
                <a:latin typeface="Comic Sans MS" pitchFamily="66" charset="0"/>
                <a:cs typeface="Arial" pitchFamily="34" charset="0"/>
              </a:rPr>
              <a:t>İşveren Yükümlülükleri</a:t>
            </a:r>
          </a:p>
        </p:txBody>
      </p:sp>
      <p:sp>
        <p:nvSpPr>
          <p:cNvPr id="3" name="Dikdörtgen 2"/>
          <p:cNvSpPr/>
          <p:nvPr/>
        </p:nvSpPr>
        <p:spPr>
          <a:xfrm>
            <a:off x="695459" y="1788008"/>
            <a:ext cx="10972800" cy="2769989"/>
          </a:xfrm>
          <a:prstGeom prst="rect">
            <a:avLst/>
          </a:prstGeom>
        </p:spPr>
        <p:txBody>
          <a:bodyPr wrap="square">
            <a:spAutoFit/>
          </a:bodyPr>
          <a:lstStyle/>
          <a:p>
            <a:pPr marL="0" lvl="1" algn="ctr">
              <a:spcAft>
                <a:spcPts val="1200"/>
              </a:spcAft>
              <a:buClr>
                <a:srgbClr val="292929"/>
              </a:buClr>
            </a:pPr>
            <a:r>
              <a:rPr lang="tr-TR" sz="2400" dirty="0">
                <a:solidFill>
                  <a:srgbClr val="FF0000"/>
                </a:solidFill>
                <a:latin typeface="Comic Sans MS" pitchFamily="66" charset="0"/>
              </a:rPr>
              <a:t>İşveren, çalışanların işle ilgili sağlık ve güvenliğini sağlamakla yükümlü</a:t>
            </a:r>
          </a:p>
          <a:p>
            <a:pPr marL="268288" lvl="1" indent="-268288">
              <a:spcAft>
                <a:spcPts val="600"/>
              </a:spcAft>
              <a:buClr>
                <a:srgbClr val="292929"/>
              </a:buClr>
              <a:buFont typeface="Wingdings" panose="05000000000000000000" pitchFamily="2" charset="2"/>
              <a:buChar char="Ø"/>
            </a:pPr>
            <a:r>
              <a:rPr lang="tr-TR" sz="2400" dirty="0">
                <a:latin typeface="Comic Sans MS" pitchFamily="66" charset="0"/>
              </a:rPr>
              <a:t> </a:t>
            </a:r>
            <a:r>
              <a:rPr lang="tr-TR" sz="2400" dirty="0">
                <a:solidFill>
                  <a:srgbClr val="0070C0"/>
                </a:solidFill>
                <a:latin typeface="Comic Sans MS" pitchFamily="66" charset="0"/>
              </a:rPr>
              <a:t>Mesleki risklerin önlenmesi, eğitim, organizasyon, iyileştirme*</a:t>
            </a:r>
          </a:p>
          <a:p>
            <a:pPr marL="268288" lvl="1" indent="-268288">
              <a:spcAft>
                <a:spcPts val="600"/>
              </a:spcAft>
              <a:buClr>
                <a:srgbClr val="292929"/>
              </a:buClr>
              <a:buFont typeface="Wingdings" panose="05000000000000000000" pitchFamily="2" charset="2"/>
              <a:buChar char="Ø"/>
            </a:pPr>
            <a:r>
              <a:rPr lang="tr-TR" sz="2400" dirty="0">
                <a:latin typeface="Comic Sans MS" pitchFamily="66" charset="0"/>
              </a:rPr>
              <a:t> Denetim(İSG tedbirlerinin takibi, uygunsuzlukların giderilmesi)*</a:t>
            </a:r>
          </a:p>
          <a:p>
            <a:pPr marL="268288" lvl="1" indent="-268288">
              <a:spcAft>
                <a:spcPts val="600"/>
              </a:spcAft>
              <a:buClr>
                <a:srgbClr val="292929"/>
              </a:buClr>
              <a:buFont typeface="Wingdings" panose="05000000000000000000" pitchFamily="2" charset="2"/>
              <a:buChar char="Ø"/>
            </a:pPr>
            <a:r>
              <a:rPr lang="tr-TR" sz="2400" dirty="0">
                <a:latin typeface="Comic Sans MS" pitchFamily="66" charset="0"/>
              </a:rPr>
              <a:t> </a:t>
            </a:r>
            <a:r>
              <a:rPr lang="tr-TR" sz="2400" dirty="0">
                <a:solidFill>
                  <a:srgbClr val="0070C0"/>
                </a:solidFill>
                <a:latin typeface="Comic Sans MS" pitchFamily="66" charset="0"/>
              </a:rPr>
              <a:t>Risk değerlendirmesi</a:t>
            </a:r>
          </a:p>
          <a:p>
            <a:pPr marL="268288" lvl="1" indent="-268288">
              <a:spcAft>
                <a:spcPts val="600"/>
              </a:spcAft>
              <a:buClr>
                <a:srgbClr val="292929"/>
              </a:buClr>
              <a:buFont typeface="Wingdings" panose="05000000000000000000" pitchFamily="2" charset="2"/>
              <a:buChar char="Ø"/>
            </a:pPr>
            <a:r>
              <a:rPr lang="tr-TR" sz="2400" dirty="0">
                <a:solidFill>
                  <a:srgbClr val="0070C0"/>
                </a:solidFill>
                <a:latin typeface="Comic Sans MS" pitchFamily="66" charset="0"/>
              </a:rPr>
              <a:t> </a:t>
            </a:r>
            <a:r>
              <a:rPr lang="tr-TR" sz="2400" dirty="0">
                <a:latin typeface="Comic Sans MS" pitchFamily="66" charset="0"/>
              </a:rPr>
              <a:t>Çalışanın sağlık ve güvenlik yönünden işe uygunluğu</a:t>
            </a:r>
          </a:p>
          <a:p>
            <a:pPr marL="268288" lvl="1" indent="-268288">
              <a:spcAft>
                <a:spcPts val="600"/>
              </a:spcAft>
              <a:buClr>
                <a:srgbClr val="292929"/>
              </a:buClr>
              <a:buFont typeface="Wingdings" panose="05000000000000000000" pitchFamily="2" charset="2"/>
              <a:buChar char="Ø"/>
            </a:pPr>
            <a:r>
              <a:rPr lang="tr-TR" sz="2400" dirty="0">
                <a:latin typeface="Comic Sans MS" pitchFamily="66" charset="0"/>
              </a:rPr>
              <a:t> </a:t>
            </a:r>
            <a:r>
              <a:rPr lang="tr-TR" sz="2400" dirty="0">
                <a:solidFill>
                  <a:srgbClr val="0070C0"/>
                </a:solidFill>
                <a:latin typeface="Comic Sans MS" pitchFamily="66" charset="0"/>
              </a:rPr>
              <a:t>Hayati ve özel tehlike bulunan yerlere girişlerin engellenmesi</a:t>
            </a:r>
          </a:p>
        </p:txBody>
      </p:sp>
      <p:sp>
        <p:nvSpPr>
          <p:cNvPr id="4" name="Dikdörtgen 3"/>
          <p:cNvSpPr/>
          <p:nvPr/>
        </p:nvSpPr>
        <p:spPr>
          <a:xfrm>
            <a:off x="1691606" y="5216701"/>
            <a:ext cx="8784975" cy="707886"/>
          </a:xfrm>
          <a:prstGeom prst="rect">
            <a:avLst/>
          </a:prstGeom>
        </p:spPr>
        <p:txBody>
          <a:bodyPr wrap="square">
            <a:spAutoFit/>
          </a:bodyPr>
          <a:lstStyle/>
          <a:p>
            <a:pPr>
              <a:defRPr/>
            </a:pPr>
            <a:r>
              <a:rPr lang="tr-TR" sz="2000" b="1" dirty="0">
                <a:solidFill>
                  <a:srgbClr val="000000"/>
                </a:solidFill>
                <a:latin typeface="Cambria" pitchFamily="18" charset="0"/>
              </a:rPr>
              <a:t>*: Bu konularda, yerine getirilmeyen her yükümlülük için ayrı ayrı </a:t>
            </a:r>
          </a:p>
          <a:p>
            <a:pPr>
              <a:defRPr/>
            </a:pPr>
            <a:r>
              <a:rPr lang="tr-TR" sz="2000" b="1" dirty="0">
                <a:solidFill>
                  <a:srgbClr val="000000"/>
                </a:solidFill>
                <a:latin typeface="Cambria" pitchFamily="18" charset="0"/>
              </a:rPr>
              <a:t>    2.000 TL idari para cezası!</a:t>
            </a:r>
          </a:p>
        </p:txBody>
      </p:sp>
    </p:spTree>
    <p:extLst>
      <p:ext uri="{BB962C8B-B14F-4D97-AF65-F5344CB8AC3E}">
        <p14:creationId xmlns:p14="http://schemas.microsoft.com/office/powerpoint/2010/main" val="3658604945"/>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3571504" y="474088"/>
            <a:ext cx="4612160" cy="584775"/>
          </a:xfrm>
          <a:prstGeom prst="rect">
            <a:avLst/>
          </a:prstGeom>
        </p:spPr>
        <p:txBody>
          <a:bodyPr wrap="none">
            <a:spAutoFit/>
          </a:bodyPr>
          <a:lstStyle/>
          <a:p>
            <a:pPr algn="ctr" defTabSz="801688" eaLnBrk="0" hangingPunct="0">
              <a:defRPr/>
            </a:pPr>
            <a:r>
              <a:rPr lang="tr-TR" sz="3200" b="1" noProof="1">
                <a:solidFill>
                  <a:srgbClr val="FF0000"/>
                </a:solidFill>
                <a:latin typeface="Comic Sans MS" pitchFamily="66" charset="0"/>
                <a:cs typeface="Arial" pitchFamily="34" charset="0"/>
              </a:rPr>
              <a:t>İşveren Yükümlülükleri</a:t>
            </a:r>
          </a:p>
        </p:txBody>
      </p:sp>
      <p:sp>
        <p:nvSpPr>
          <p:cNvPr id="3" name="Dikdörtgen 2"/>
          <p:cNvSpPr/>
          <p:nvPr/>
        </p:nvSpPr>
        <p:spPr>
          <a:xfrm>
            <a:off x="1004553" y="1226290"/>
            <a:ext cx="10277340" cy="4154984"/>
          </a:xfrm>
          <a:prstGeom prst="rect">
            <a:avLst/>
          </a:prstGeom>
        </p:spPr>
        <p:txBody>
          <a:bodyPr wrap="square">
            <a:spAutoFit/>
          </a:bodyPr>
          <a:lstStyle/>
          <a:p>
            <a:pPr marL="357188" indent="-357188"/>
            <a:r>
              <a:rPr lang="tr-TR" sz="2400" dirty="0">
                <a:latin typeface="Comic Sans MS" pitchFamily="66" charset="0"/>
              </a:rPr>
              <a:t>1) İSG görevlilerinin etkin çalışması için kolaylık sağlamakla,</a:t>
            </a:r>
          </a:p>
          <a:p>
            <a:pPr marL="357188" indent="-357188"/>
            <a:r>
              <a:rPr lang="tr-TR" sz="2400" dirty="0">
                <a:latin typeface="Comic Sans MS" pitchFamily="66" charset="0"/>
              </a:rPr>
              <a:t>2) İSG görevlilerinin görevlerini yerine getirmeleri için araç, gereç, mekan ve zaman gibi bütün ihtiyaçlarını karşılamakla,</a:t>
            </a:r>
          </a:p>
          <a:p>
            <a:pPr marL="357188" indent="-357188"/>
            <a:r>
              <a:rPr lang="tr-TR" sz="2400" dirty="0">
                <a:latin typeface="Comic Sans MS" pitchFamily="66" charset="0"/>
              </a:rPr>
              <a:t>3) İSG görevlilerinin işbirliği ve koordinasyonunu sağlamakla,</a:t>
            </a:r>
          </a:p>
          <a:p>
            <a:pPr marL="357188" indent="-357188"/>
            <a:r>
              <a:rPr lang="tr-TR" sz="2400" dirty="0">
                <a:latin typeface="Comic Sans MS" pitchFamily="66" charset="0"/>
              </a:rPr>
              <a:t>4) İSG ile ilgili mevzuata uygun olan ve yazılı olarak bildirilen tedbirleri yerine getirmekle,</a:t>
            </a:r>
          </a:p>
          <a:p>
            <a:pPr marL="357188" indent="-357188"/>
            <a:r>
              <a:rPr lang="tr-TR" sz="2400" dirty="0">
                <a:latin typeface="Comic Sans MS" pitchFamily="66" charset="0"/>
              </a:rPr>
              <a:t>5) İH, İGU ve DSP’ne yeterli çalışma süresini sağlamakla,</a:t>
            </a:r>
          </a:p>
          <a:p>
            <a:pPr marL="357188" indent="-357188"/>
            <a:r>
              <a:rPr lang="tr-TR" sz="2400" dirty="0">
                <a:latin typeface="Comic Sans MS" pitchFamily="66" charset="0"/>
              </a:rPr>
              <a:t>yükümlüdür.</a:t>
            </a:r>
          </a:p>
          <a:p>
            <a:pPr marL="357188" indent="-357188"/>
            <a:r>
              <a:rPr lang="tr-TR" sz="2400" dirty="0">
                <a:latin typeface="Comic Sans MS" pitchFamily="66" charset="0"/>
              </a:rPr>
              <a:t>İşveren; İH, İGU ve DSP’nin ve hizmet alınan </a:t>
            </a:r>
            <a:r>
              <a:rPr lang="tr-TR" sz="2400" dirty="0" err="1">
                <a:latin typeface="Comic Sans MS" pitchFamily="66" charset="0"/>
              </a:rPr>
              <a:t>OSGB’nin</a:t>
            </a:r>
            <a:r>
              <a:rPr lang="tr-TR" sz="2400" dirty="0">
                <a:latin typeface="Comic Sans MS" pitchFamily="66" charset="0"/>
              </a:rPr>
              <a:t> geçerli yetki belgesi ile görevlendirilmesinden sorumludur.</a:t>
            </a:r>
          </a:p>
          <a:p>
            <a:pPr marL="357188" indent="-357188"/>
            <a:endParaRPr lang="tr-TR" sz="2400" dirty="0">
              <a:latin typeface="Comic Sans MS" pitchFamily="66" charset="0"/>
            </a:endParaRPr>
          </a:p>
        </p:txBody>
      </p:sp>
    </p:spTree>
    <p:extLst>
      <p:ext uri="{BB962C8B-B14F-4D97-AF65-F5344CB8AC3E}">
        <p14:creationId xmlns:p14="http://schemas.microsoft.com/office/powerpoint/2010/main" val="3259515486"/>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2709802" y="98402"/>
            <a:ext cx="6312947" cy="584775"/>
          </a:xfrm>
          <a:prstGeom prst="rect">
            <a:avLst/>
          </a:prstGeom>
        </p:spPr>
        <p:txBody>
          <a:bodyPr wrap="none">
            <a:spAutoFit/>
          </a:bodyPr>
          <a:lstStyle/>
          <a:p>
            <a:pPr defTabSz="801688" eaLnBrk="0" hangingPunct="0">
              <a:defRPr/>
            </a:pPr>
            <a:r>
              <a:rPr lang="tr-TR" sz="3200" b="1" dirty="0">
                <a:solidFill>
                  <a:srgbClr val="FF0000"/>
                </a:solidFill>
                <a:latin typeface="Comic Sans MS" pitchFamily="66" charset="0"/>
                <a:cs typeface="Arial" pitchFamily="34" charset="0"/>
              </a:rPr>
              <a:t>İşveren Yükümlülükleri -Devam</a:t>
            </a:r>
            <a:endParaRPr lang="tr-TR" sz="3200" b="1" noProof="1">
              <a:solidFill>
                <a:srgbClr val="FF0000"/>
              </a:solidFill>
              <a:latin typeface="Comic Sans MS" pitchFamily="66" charset="0"/>
              <a:cs typeface="Arial" pitchFamily="34" charset="0"/>
            </a:endParaRPr>
          </a:p>
        </p:txBody>
      </p:sp>
      <p:sp>
        <p:nvSpPr>
          <p:cNvPr id="3" name="Dikdörtgen 2"/>
          <p:cNvSpPr/>
          <p:nvPr/>
        </p:nvSpPr>
        <p:spPr>
          <a:xfrm>
            <a:off x="811369" y="735013"/>
            <a:ext cx="10612192" cy="4893647"/>
          </a:xfrm>
          <a:prstGeom prst="rect">
            <a:avLst/>
          </a:prstGeom>
        </p:spPr>
        <p:txBody>
          <a:bodyPr wrap="square">
            <a:spAutoFit/>
          </a:bodyPr>
          <a:lstStyle/>
          <a:p>
            <a:pPr marL="357188" indent="-357188"/>
            <a:r>
              <a:rPr lang="tr-TR" sz="2400" dirty="0">
                <a:latin typeface="Comic Sans MS" pitchFamily="66" charset="0"/>
              </a:rPr>
              <a:t>6) Görevlendirdiği/hizmet aldığı </a:t>
            </a:r>
            <a:r>
              <a:rPr lang="tr-TR" sz="2400" dirty="0" err="1">
                <a:latin typeface="Comic Sans MS" pitchFamily="66" charset="0"/>
              </a:rPr>
              <a:t>OSGB’de</a:t>
            </a:r>
            <a:r>
              <a:rPr lang="tr-TR" sz="2400" dirty="0">
                <a:latin typeface="Comic Sans MS" pitchFamily="66" charset="0"/>
              </a:rPr>
              <a:t> görev yapan kişiler ile bunların çalışma saatleri, </a:t>
            </a:r>
            <a:r>
              <a:rPr lang="tr-TR" sz="2400" dirty="0" err="1">
                <a:latin typeface="Comic Sans MS" pitchFamily="66" charset="0"/>
              </a:rPr>
              <a:t>görev,yetki</a:t>
            </a:r>
            <a:r>
              <a:rPr lang="tr-TR" sz="2400" dirty="0">
                <a:latin typeface="Comic Sans MS" pitchFamily="66" charset="0"/>
              </a:rPr>
              <a:t> ve sorumlulukları hakkında çalışan temsilcisi ve çalışanları bilgilendirir.</a:t>
            </a:r>
          </a:p>
          <a:p>
            <a:pPr marL="357188" indent="-357188"/>
            <a:r>
              <a:rPr lang="tr-TR" sz="2400" dirty="0">
                <a:latin typeface="Comic Sans MS" pitchFamily="66" charset="0"/>
              </a:rPr>
              <a:t>7) Çalışanların sağlık ve güvenliğini etkileyen veya etkilemesi muhtemel konular hakkında; görevlendirdiği kişi veya hizmet aldığı </a:t>
            </a:r>
            <a:r>
              <a:rPr lang="tr-TR" sz="2400" dirty="0" err="1">
                <a:latin typeface="Comic Sans MS" pitchFamily="66" charset="0"/>
              </a:rPr>
              <a:t>OSGB’yi</a:t>
            </a:r>
            <a:r>
              <a:rPr lang="tr-TR" sz="2400" dirty="0">
                <a:latin typeface="Comic Sans MS" pitchFamily="66" charset="0"/>
              </a:rPr>
              <a:t>, başka işyerlerinden çalışmak üzere kendi işyerine gelen çalışanları ve bunların işverenlerini </a:t>
            </a:r>
            <a:r>
              <a:rPr lang="tr-TR" sz="2400" dirty="0">
                <a:solidFill>
                  <a:srgbClr val="FF0000"/>
                </a:solidFill>
                <a:latin typeface="Comic Sans MS" pitchFamily="66" charset="0"/>
              </a:rPr>
              <a:t>bilgilendirir.</a:t>
            </a:r>
            <a:endParaRPr lang="tr-TR" sz="2400" dirty="0">
              <a:latin typeface="Comic Sans MS" pitchFamily="66" charset="0"/>
            </a:endParaRPr>
          </a:p>
          <a:p>
            <a:pPr marL="357188" indent="-357188"/>
            <a:r>
              <a:rPr lang="tr-TR" sz="2400" dirty="0">
                <a:latin typeface="Comic Sans MS" pitchFamily="66" charset="0"/>
              </a:rPr>
              <a:t>8) Başka bir işyerinden kendi işyerine çalışmak üzere gelen çalışanların sağlık bilgilerine, görevlendirdiği kişi veya hizmet aldığı </a:t>
            </a:r>
            <a:r>
              <a:rPr lang="tr-TR" sz="2400" dirty="0" err="1">
                <a:latin typeface="Comic Sans MS" pitchFamily="66" charset="0"/>
              </a:rPr>
              <a:t>OSGB’lerin</a:t>
            </a:r>
            <a:r>
              <a:rPr lang="tr-TR" sz="2400" dirty="0">
                <a:latin typeface="Comic Sans MS" pitchFamily="66" charset="0"/>
              </a:rPr>
              <a:t> ulaşabilmesini sağlar.</a:t>
            </a:r>
          </a:p>
          <a:p>
            <a:pPr marL="357188" indent="-357188"/>
            <a:r>
              <a:rPr lang="tr-TR" sz="2400" dirty="0">
                <a:latin typeface="Comic Sans MS" pitchFamily="66" charset="0"/>
              </a:rPr>
              <a:t>9) İSG mevzuatı gereği yükümlü olduğu kayıt ve bildirimleri, görevlendirdiği kişi/hizmet aldığı OSGB ile işbirliği içinde yapar</a:t>
            </a:r>
            <a:r>
              <a:rPr lang="tr-TR" sz="2400" b="1" dirty="0">
                <a:latin typeface="Comic Sans MS" pitchFamily="66" charset="0"/>
              </a:rPr>
              <a:t>.</a:t>
            </a:r>
          </a:p>
          <a:p>
            <a:endParaRPr lang="tr-TR" sz="2400" b="1" dirty="0">
              <a:latin typeface="Comic Sans MS" pitchFamily="66" charset="0"/>
            </a:endParaRPr>
          </a:p>
        </p:txBody>
      </p:sp>
    </p:spTree>
    <p:extLst>
      <p:ext uri="{BB962C8B-B14F-4D97-AF65-F5344CB8AC3E}">
        <p14:creationId xmlns:p14="http://schemas.microsoft.com/office/powerpoint/2010/main" val="3979631253"/>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12"/>
          <p:cNvSpPr>
            <a:spLocks noChangeArrowheads="1"/>
          </p:cNvSpPr>
          <p:nvPr/>
        </p:nvSpPr>
        <p:spPr bwMode="gray">
          <a:xfrm>
            <a:off x="2639616" y="188641"/>
            <a:ext cx="7200800" cy="54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 name="Dikdörtgen 1"/>
          <p:cNvSpPr/>
          <p:nvPr/>
        </p:nvSpPr>
        <p:spPr>
          <a:xfrm>
            <a:off x="2639616" y="260649"/>
            <a:ext cx="6312947" cy="584775"/>
          </a:xfrm>
          <a:prstGeom prst="rect">
            <a:avLst/>
          </a:prstGeom>
        </p:spPr>
        <p:txBody>
          <a:bodyPr wrap="none">
            <a:spAutoFit/>
          </a:bodyPr>
          <a:lstStyle/>
          <a:p>
            <a:pPr defTabSz="801688" eaLnBrk="0" hangingPunct="0">
              <a:defRPr/>
            </a:pPr>
            <a:r>
              <a:rPr lang="tr-TR" sz="3200" b="1" dirty="0">
                <a:solidFill>
                  <a:srgbClr val="FF0000"/>
                </a:solidFill>
                <a:latin typeface="Comic Sans MS" pitchFamily="66" charset="0"/>
                <a:cs typeface="Arial" pitchFamily="34" charset="0"/>
              </a:rPr>
              <a:t>İşveren Yükümlülükleri -Devam</a:t>
            </a:r>
            <a:endParaRPr lang="tr-TR" sz="3200" b="1" noProof="1">
              <a:solidFill>
                <a:srgbClr val="FF0000"/>
              </a:solidFill>
              <a:latin typeface="Comic Sans MS" pitchFamily="66" charset="0"/>
              <a:cs typeface="Arial" pitchFamily="34" charset="0"/>
            </a:endParaRPr>
          </a:p>
        </p:txBody>
      </p:sp>
      <p:sp>
        <p:nvSpPr>
          <p:cNvPr id="3" name="Dikdörtgen 2"/>
          <p:cNvSpPr/>
          <p:nvPr/>
        </p:nvSpPr>
        <p:spPr>
          <a:xfrm>
            <a:off x="669701" y="1028344"/>
            <a:ext cx="10560676" cy="4154984"/>
          </a:xfrm>
          <a:prstGeom prst="rect">
            <a:avLst/>
          </a:prstGeom>
        </p:spPr>
        <p:txBody>
          <a:bodyPr wrap="square">
            <a:spAutoFit/>
          </a:bodyPr>
          <a:lstStyle/>
          <a:p>
            <a:pPr marL="358775" indent="-358775">
              <a:defRPr/>
            </a:pPr>
            <a:r>
              <a:rPr lang="tr-TR" sz="2400" dirty="0">
                <a:latin typeface="Comic Sans MS" pitchFamily="66" charset="0"/>
              </a:rPr>
              <a:t>10) </a:t>
            </a:r>
            <a:r>
              <a:rPr lang="tr-TR" sz="2400" i="1" dirty="0">
                <a:latin typeface="Comic Sans MS" pitchFamily="66" charset="0"/>
              </a:rPr>
              <a:t>İlgili mevzuatta belirlenen süreler </a:t>
            </a:r>
            <a:r>
              <a:rPr lang="tr-TR" sz="2400" dirty="0">
                <a:latin typeface="Comic Sans MS" pitchFamily="66" charset="0"/>
              </a:rPr>
              <a:t>saklı kalmak kaydıyla;</a:t>
            </a:r>
          </a:p>
          <a:p>
            <a:pPr marL="358775" indent="-358775">
              <a:defRPr/>
            </a:pPr>
            <a:r>
              <a:rPr lang="tr-TR" sz="2400" dirty="0">
                <a:latin typeface="Comic Sans MS" pitchFamily="66" charset="0"/>
              </a:rPr>
              <a:t>a) İşyerindeki İSG faaliyetlerine ilişkin her türlü kaydı,</a:t>
            </a:r>
          </a:p>
          <a:p>
            <a:pPr marL="358775" indent="-358775">
              <a:defRPr/>
            </a:pPr>
            <a:r>
              <a:rPr lang="tr-TR" sz="2400" dirty="0">
                <a:latin typeface="Comic Sans MS" pitchFamily="66" charset="0"/>
              </a:rPr>
              <a:t>b) İşten ayrılma tarihinden itibaren </a:t>
            </a:r>
            <a:r>
              <a:rPr lang="tr-TR" sz="2400" dirty="0">
                <a:solidFill>
                  <a:srgbClr val="FF0000"/>
                </a:solidFill>
                <a:latin typeface="Comic Sans MS" pitchFamily="66" charset="0"/>
              </a:rPr>
              <a:t>en az 15 yıl süreyle</a:t>
            </a:r>
            <a:r>
              <a:rPr lang="tr-TR" sz="2400" dirty="0">
                <a:latin typeface="Comic Sans MS" pitchFamily="66" charset="0"/>
              </a:rPr>
              <a:t>, çalışanların kişisel sağlık dosyalarını saklar.</a:t>
            </a:r>
          </a:p>
          <a:p>
            <a:pPr marL="358775" indent="-358775">
              <a:defRPr/>
            </a:pPr>
            <a:endParaRPr lang="tr-TR" sz="2400" dirty="0">
              <a:latin typeface="Comic Sans MS" pitchFamily="66" charset="0"/>
            </a:endParaRPr>
          </a:p>
          <a:p>
            <a:pPr marL="358775" indent="-358775">
              <a:defRPr/>
            </a:pPr>
            <a:r>
              <a:rPr lang="tr-TR" sz="2400" dirty="0">
                <a:latin typeface="Comic Sans MS" pitchFamily="66" charset="0"/>
              </a:rPr>
              <a:t>11) Çalışanın, işyerinden ayrılarak başka bir işyerinde çalışmaya başlaması halinde, yeni işveren çalışanın kişisel sağlık dosyasını yazılı olarak talep eder, önceki işveren dosyanın bir örneğini onaylayarak 1 ay içinde gönderir.</a:t>
            </a:r>
          </a:p>
          <a:p>
            <a:pPr marL="358775" indent="-358775">
              <a:defRPr/>
            </a:pPr>
            <a:endParaRPr lang="tr-TR" sz="2400" dirty="0">
              <a:latin typeface="Comic Sans MS" pitchFamily="66" charset="0"/>
            </a:endParaRPr>
          </a:p>
          <a:p>
            <a:pPr marL="358775" indent="-358775">
              <a:buFont typeface="Wingdings" pitchFamily="2" charset="2"/>
              <a:buChar char="Ø"/>
              <a:defRPr/>
            </a:pPr>
            <a:r>
              <a:rPr lang="tr-TR" sz="2400" dirty="0">
                <a:latin typeface="Comic Sans MS" pitchFamily="66" charset="0"/>
              </a:rPr>
              <a:t>İSG hizmetleri, çalışanlara mali yük getirmeyecek şekilde sunulur.</a:t>
            </a:r>
          </a:p>
        </p:txBody>
      </p:sp>
    </p:spTree>
    <p:extLst>
      <p:ext uri="{BB962C8B-B14F-4D97-AF65-F5344CB8AC3E}">
        <p14:creationId xmlns:p14="http://schemas.microsoft.com/office/powerpoint/2010/main" val="25590883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333375"/>
            <a:ext cx="8816669" cy="91440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innerShdw blurRad="63500" dist="50800" dir="8100000">
                    <a:prstClr val="black">
                      <a:alpha val="50000"/>
                    </a:prstClr>
                  </a:innerShdw>
                </a:effectLst>
                <a:latin typeface="Comic Sans MS" pitchFamily="66" charset="0"/>
                <a:cs typeface="Calibri" pitchFamily="34" charset="0"/>
              </a:rPr>
              <a:t>İş Sağlığı Ve Güvenliği –Kanun Süreci</a:t>
            </a:r>
          </a:p>
        </p:txBody>
      </p:sp>
      <p:sp>
        <p:nvSpPr>
          <p:cNvPr id="12296" name="Rectangle 4"/>
          <p:cNvSpPr>
            <a:spLocks/>
          </p:cNvSpPr>
          <p:nvPr/>
        </p:nvSpPr>
        <p:spPr bwMode="auto">
          <a:xfrm>
            <a:off x="1774825" y="3213100"/>
            <a:ext cx="4248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0" hangingPunct="0"/>
            <a:r>
              <a:rPr lang="tr-TR" sz="2400" b="1" dirty="0">
                <a:solidFill>
                  <a:srgbClr val="013A81"/>
                </a:solidFill>
              </a:rPr>
              <a:t>   </a:t>
            </a:r>
          </a:p>
        </p:txBody>
      </p:sp>
      <p:sp>
        <p:nvSpPr>
          <p:cNvPr id="2" name="Dikdörtgen 1"/>
          <p:cNvSpPr/>
          <p:nvPr/>
        </p:nvSpPr>
        <p:spPr>
          <a:xfrm>
            <a:off x="1378039" y="1614775"/>
            <a:ext cx="9749307" cy="3416320"/>
          </a:xfrm>
          <a:prstGeom prst="rect">
            <a:avLst/>
          </a:prstGeom>
        </p:spPr>
        <p:txBody>
          <a:bodyPr wrap="square">
            <a:spAutoFit/>
          </a:bodyPr>
          <a:lstStyle/>
          <a:p>
            <a:pPr eaLnBrk="0" hangingPunct="0"/>
            <a:r>
              <a:rPr lang="tr-TR" sz="2400" dirty="0">
                <a:latin typeface="Comic Sans MS" pitchFamily="66" charset="0"/>
              </a:rPr>
              <a:t>İş Kanunu;</a:t>
            </a:r>
          </a:p>
          <a:p>
            <a:pPr eaLnBrk="0" hangingPunct="0">
              <a:buFontTx/>
              <a:buBlip>
                <a:blip r:embed="rId3"/>
              </a:buBlip>
            </a:pPr>
            <a:r>
              <a:rPr lang="tr-TR" sz="2400" dirty="0">
                <a:latin typeface="Comic Sans MS" pitchFamily="66" charset="0"/>
              </a:rPr>
              <a:t> 4857 sayılı, 2003</a:t>
            </a:r>
          </a:p>
          <a:p>
            <a:pPr eaLnBrk="0" hangingPunct="0"/>
            <a:endParaRPr lang="tr-TR" sz="2400" dirty="0">
              <a:latin typeface="Comic Sans MS" pitchFamily="66" charset="0"/>
            </a:endParaRPr>
          </a:p>
          <a:p>
            <a:pPr eaLnBrk="0" hangingPunct="0"/>
            <a:r>
              <a:rPr lang="tr-TR" sz="2400" dirty="0">
                <a:latin typeface="Comic Sans MS" pitchFamily="66" charset="0"/>
              </a:rPr>
              <a:t>İş sağlığı ve güvenliği ilk kez müstakil bir kanunda:</a:t>
            </a:r>
          </a:p>
          <a:p>
            <a:pPr eaLnBrk="0" hangingPunct="0"/>
            <a:r>
              <a:rPr lang="tr-TR" sz="2400" dirty="0">
                <a:latin typeface="Comic Sans MS" pitchFamily="66" charset="0"/>
              </a:rPr>
              <a:t>		        </a:t>
            </a:r>
          </a:p>
          <a:p>
            <a:pPr algn="ctr" eaLnBrk="0" hangingPunct="0"/>
            <a:r>
              <a:rPr lang="tr-TR" sz="2400" dirty="0">
                <a:solidFill>
                  <a:srgbClr val="0066CC"/>
                </a:solidFill>
                <a:latin typeface="Comic Sans MS" pitchFamily="66" charset="0"/>
              </a:rPr>
              <a:t>6331 sayılı </a:t>
            </a:r>
          </a:p>
          <a:p>
            <a:pPr algn="ctr">
              <a:spcBef>
                <a:spcPct val="50000"/>
              </a:spcBef>
            </a:pPr>
            <a:r>
              <a:rPr lang="tr-TR" sz="2400" dirty="0">
                <a:solidFill>
                  <a:srgbClr val="0066CC"/>
                </a:solidFill>
                <a:latin typeface="Comic Sans MS" pitchFamily="66" charset="0"/>
              </a:rPr>
              <a:t>“İş Sağlığı ve Güvenliği Kanunu”</a:t>
            </a:r>
          </a:p>
          <a:p>
            <a:pPr algn="ctr">
              <a:spcBef>
                <a:spcPct val="50000"/>
              </a:spcBef>
            </a:pPr>
            <a:r>
              <a:rPr lang="tr-TR" sz="2400" dirty="0">
                <a:solidFill>
                  <a:srgbClr val="0066CC"/>
                </a:solidFill>
                <a:latin typeface="Comic Sans MS" pitchFamily="66" charset="0"/>
              </a:rPr>
              <a:t>Kabul Tarihi: 20 Haziran 2012</a:t>
            </a:r>
          </a:p>
        </p:txBody>
      </p:sp>
    </p:spTree>
    <p:extLst>
      <p:ext uri="{BB962C8B-B14F-4D97-AF65-F5344CB8AC3E}">
        <p14:creationId xmlns:p14="http://schemas.microsoft.com/office/powerpoint/2010/main" val="2126182964"/>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02281" y="137868"/>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latin typeface="Comic Sans MS" pitchFamily="66" charset="0"/>
                <a:cs typeface="Calibri" pitchFamily="34" charset="0"/>
              </a:rPr>
              <a:t>İsg Kanunu –Tanımlar</a:t>
            </a:r>
          </a:p>
        </p:txBody>
      </p:sp>
      <p:sp>
        <p:nvSpPr>
          <p:cNvPr id="2" name="Dikdörtgen 1"/>
          <p:cNvSpPr/>
          <p:nvPr/>
        </p:nvSpPr>
        <p:spPr>
          <a:xfrm>
            <a:off x="1604983" y="805077"/>
            <a:ext cx="4479111" cy="523220"/>
          </a:xfrm>
          <a:prstGeom prst="rect">
            <a:avLst/>
          </a:prstGeom>
        </p:spPr>
        <p:txBody>
          <a:bodyPr wrap="none">
            <a:spAutoFit/>
          </a:bodyPr>
          <a:lstStyle/>
          <a:p>
            <a:pPr defTabSz="801688" eaLnBrk="0" hangingPunct="0">
              <a:defRPr/>
            </a:pPr>
            <a:r>
              <a:rPr lang="tr-TR" sz="2800" b="1" noProof="1">
                <a:solidFill>
                  <a:srgbClr val="FF0000"/>
                </a:solidFill>
                <a:effectLst>
                  <a:outerShdw blurRad="38100" dist="38100" dir="2700000" algn="tl">
                    <a:srgbClr val="000000"/>
                  </a:outerShdw>
                </a:effectLst>
                <a:latin typeface="Comic Sans MS" pitchFamily="66" charset="0"/>
                <a:cs typeface="Arial" pitchFamily="34" charset="0"/>
              </a:rPr>
              <a:t>Tehlike &amp; Risk &amp; Önleme</a:t>
            </a:r>
          </a:p>
        </p:txBody>
      </p:sp>
      <p:sp>
        <p:nvSpPr>
          <p:cNvPr id="3" name="Dikdörtgen 2"/>
          <p:cNvSpPr/>
          <p:nvPr/>
        </p:nvSpPr>
        <p:spPr>
          <a:xfrm>
            <a:off x="540913" y="1390572"/>
            <a:ext cx="11359166" cy="3662541"/>
          </a:xfrm>
          <a:prstGeom prst="rect">
            <a:avLst/>
          </a:prstGeom>
        </p:spPr>
        <p:txBody>
          <a:bodyPr wrap="square">
            <a:spAutoFit/>
          </a:bodyPr>
          <a:lstStyle/>
          <a:p>
            <a:pPr marL="0" lvl="1">
              <a:spcAft>
                <a:spcPts val="1200"/>
              </a:spcAft>
              <a:buClr>
                <a:srgbClr val="292929"/>
              </a:buClr>
            </a:pPr>
            <a:r>
              <a:rPr lang="tr-TR" sz="2400" dirty="0">
                <a:solidFill>
                  <a:srgbClr val="FF0000"/>
                </a:solidFill>
                <a:latin typeface="Comic Sans MS" pitchFamily="66" charset="0"/>
              </a:rPr>
              <a:t>TEHLİKE:</a:t>
            </a:r>
            <a:r>
              <a:rPr lang="tr-TR" sz="2400" dirty="0">
                <a:latin typeface="Comic Sans MS" pitchFamily="66" charset="0"/>
              </a:rPr>
              <a:t> İşyerinde var olan ya da dışarıdan gelebilecek, </a:t>
            </a:r>
            <a:r>
              <a:rPr lang="tr-TR" sz="2400" dirty="0">
                <a:solidFill>
                  <a:srgbClr val="0070C0"/>
                </a:solidFill>
                <a:latin typeface="Comic Sans MS" pitchFamily="66" charset="0"/>
              </a:rPr>
              <a:t>çalışanı veya işyerini etkileyebilecek zarar veya hasar verme potansiyeli</a:t>
            </a:r>
            <a:r>
              <a:rPr lang="tr-TR" sz="2400" dirty="0">
                <a:latin typeface="Comic Sans MS" pitchFamily="66" charset="0"/>
              </a:rPr>
              <a:t>.</a:t>
            </a:r>
          </a:p>
          <a:p>
            <a:pPr marL="0" lvl="1">
              <a:spcAft>
                <a:spcPts val="1200"/>
              </a:spcAft>
              <a:buClr>
                <a:srgbClr val="292929"/>
              </a:buClr>
            </a:pPr>
            <a:endParaRPr lang="tr-TR" sz="2400" dirty="0">
              <a:latin typeface="Comic Sans MS" pitchFamily="66" charset="0"/>
            </a:endParaRPr>
          </a:p>
          <a:p>
            <a:pPr marL="0" lvl="1">
              <a:spcAft>
                <a:spcPts val="1200"/>
              </a:spcAft>
              <a:buClr>
                <a:srgbClr val="292929"/>
              </a:buClr>
            </a:pPr>
            <a:r>
              <a:rPr lang="tr-TR" sz="2400" dirty="0">
                <a:solidFill>
                  <a:srgbClr val="FF0000"/>
                </a:solidFill>
                <a:latin typeface="Comic Sans MS" pitchFamily="66" charset="0"/>
              </a:rPr>
              <a:t>RİSK:</a:t>
            </a:r>
            <a:r>
              <a:rPr lang="tr-TR" sz="2400" dirty="0">
                <a:latin typeface="Comic Sans MS" pitchFamily="66" charset="0"/>
              </a:rPr>
              <a:t> Tehlikeden kaynaklanacak kayıp, yaralanma ya da başka </a:t>
            </a:r>
            <a:r>
              <a:rPr lang="tr-TR" sz="2400" dirty="0">
                <a:solidFill>
                  <a:srgbClr val="0070C0"/>
                </a:solidFill>
                <a:latin typeface="Comic Sans MS" pitchFamily="66" charset="0"/>
              </a:rPr>
              <a:t>zararlı sonuç meydana gelme ihtimali.</a:t>
            </a:r>
          </a:p>
          <a:p>
            <a:pPr marL="0" lvl="1">
              <a:spcAft>
                <a:spcPts val="1200"/>
              </a:spcAft>
              <a:buClr>
                <a:srgbClr val="292929"/>
              </a:buClr>
            </a:pPr>
            <a:endParaRPr lang="tr-TR" sz="2400" dirty="0">
              <a:latin typeface="Comic Sans MS" pitchFamily="66" charset="0"/>
            </a:endParaRPr>
          </a:p>
          <a:p>
            <a:pPr marL="0" lvl="1">
              <a:spcAft>
                <a:spcPts val="1200"/>
              </a:spcAft>
              <a:buClr>
                <a:srgbClr val="292929"/>
              </a:buClr>
            </a:pPr>
            <a:r>
              <a:rPr lang="tr-TR" sz="2400" dirty="0">
                <a:solidFill>
                  <a:srgbClr val="0066CC"/>
                </a:solidFill>
                <a:latin typeface="Comic Sans MS" pitchFamily="66" charset="0"/>
              </a:rPr>
              <a:t>ÖNLEME:</a:t>
            </a:r>
            <a:r>
              <a:rPr lang="tr-TR" sz="2400" dirty="0">
                <a:latin typeface="Comic Sans MS" pitchFamily="66" charset="0"/>
              </a:rPr>
              <a:t> İşyerinde yürütülen işlerin bütün safhalarında İSG ile ilgili riskleri ortadan kaldırmak veya azaltmak için </a:t>
            </a:r>
            <a:r>
              <a:rPr lang="tr-TR" sz="2400" dirty="0">
                <a:solidFill>
                  <a:srgbClr val="0070C0"/>
                </a:solidFill>
                <a:latin typeface="Comic Sans MS" pitchFamily="66" charset="0"/>
              </a:rPr>
              <a:t>planlanan ve alınan tedbirlerin tümü</a:t>
            </a:r>
            <a:r>
              <a:rPr lang="tr-TR" sz="2400" b="1" dirty="0">
                <a:solidFill>
                  <a:srgbClr val="0070C0"/>
                </a:solidFill>
                <a:latin typeface="Comic Sans MS" pitchFamily="66" charset="0"/>
              </a:rPr>
              <a:t>.</a:t>
            </a:r>
          </a:p>
        </p:txBody>
      </p:sp>
    </p:spTree>
    <p:extLst>
      <p:ext uri="{BB962C8B-B14F-4D97-AF65-F5344CB8AC3E}">
        <p14:creationId xmlns:p14="http://schemas.microsoft.com/office/powerpoint/2010/main" val="794634682"/>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2324886" y="24797"/>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3200" b="1" noProof="1">
                <a:solidFill>
                  <a:srgbClr val="FF0000"/>
                </a:solidFill>
                <a:effectLst>
                  <a:innerShdw blurRad="63500" dist="50800" dir="8100000">
                    <a:prstClr val="black">
                      <a:alpha val="50000"/>
                    </a:prstClr>
                  </a:innerShdw>
                </a:effectLst>
                <a:latin typeface="Comic Sans MS" pitchFamily="66" charset="0"/>
                <a:cs typeface="Calibri" pitchFamily="34" charset="0"/>
              </a:rPr>
              <a:t>İsg Kanunu -İşveren</a:t>
            </a:r>
          </a:p>
        </p:txBody>
      </p:sp>
      <p:pic>
        <p:nvPicPr>
          <p:cNvPr id="85000" name="Picture 7" descr="risk-yonetim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339" y="1547813"/>
            <a:ext cx="1030553"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670472" y="627988"/>
            <a:ext cx="4958409" cy="523220"/>
          </a:xfrm>
          <a:prstGeom prst="rect">
            <a:avLst/>
          </a:prstGeom>
        </p:spPr>
        <p:txBody>
          <a:bodyPr wrap="none">
            <a:spAutoFit/>
          </a:bodyPr>
          <a:lstStyle/>
          <a:p>
            <a:pPr defTabSz="801688" eaLnBrk="0" hangingPunct="0">
              <a:defRPr/>
            </a:pPr>
            <a:r>
              <a:rPr lang="tr-TR" sz="2800" b="1" dirty="0">
                <a:solidFill>
                  <a:schemeClr val="accent3">
                    <a:lumMod val="50000"/>
                  </a:schemeClr>
                </a:solidFill>
                <a:latin typeface="Comic Sans MS" pitchFamily="66" charset="0"/>
                <a:cs typeface="Arial" pitchFamily="34" charset="0"/>
              </a:rPr>
              <a:t>Risklerden Korunma İlkeleri</a:t>
            </a:r>
            <a:endParaRPr lang="tr-TR" sz="2800" b="1" noProof="1">
              <a:solidFill>
                <a:schemeClr val="accent3">
                  <a:lumMod val="50000"/>
                </a:schemeClr>
              </a:solidFill>
              <a:latin typeface="Comic Sans MS" pitchFamily="66" charset="0"/>
              <a:cs typeface="Arial" pitchFamily="34" charset="0"/>
            </a:endParaRPr>
          </a:p>
        </p:txBody>
      </p:sp>
      <p:sp>
        <p:nvSpPr>
          <p:cNvPr id="3" name="Dikdörtgen 2"/>
          <p:cNvSpPr/>
          <p:nvPr/>
        </p:nvSpPr>
        <p:spPr>
          <a:xfrm>
            <a:off x="2324886" y="1412775"/>
            <a:ext cx="9407768" cy="3170099"/>
          </a:xfrm>
          <a:prstGeom prst="rect">
            <a:avLst/>
          </a:prstGeom>
        </p:spPr>
        <p:txBody>
          <a:bodyPr wrap="square">
            <a:spAutoFit/>
          </a:bodyPr>
          <a:lstStyle/>
          <a:p>
            <a:r>
              <a:rPr lang="tr-TR" sz="2000" dirty="0">
                <a:latin typeface="Comic Sans MS" pitchFamily="66" charset="0"/>
              </a:rPr>
              <a:t> </a:t>
            </a:r>
            <a:r>
              <a:rPr lang="tr-TR" sz="2000" dirty="0">
                <a:solidFill>
                  <a:srgbClr val="FF0000"/>
                </a:solidFill>
                <a:latin typeface="Comic Sans MS" pitchFamily="66" charset="0"/>
              </a:rPr>
              <a:t>Risklerden kaçınmak</a:t>
            </a:r>
          </a:p>
          <a:p>
            <a:r>
              <a:rPr lang="tr-TR" sz="2000" dirty="0">
                <a:latin typeface="Comic Sans MS" pitchFamily="66" charset="0"/>
              </a:rPr>
              <a:t> Kaçınılması mümkün olmayan </a:t>
            </a:r>
            <a:r>
              <a:rPr lang="tr-TR" sz="2000" dirty="0">
                <a:solidFill>
                  <a:srgbClr val="FF0000"/>
                </a:solidFill>
                <a:latin typeface="Comic Sans MS" pitchFamily="66" charset="0"/>
              </a:rPr>
              <a:t>riskleri analiz etmek</a:t>
            </a:r>
          </a:p>
          <a:p>
            <a:r>
              <a:rPr lang="tr-TR" sz="2000" dirty="0">
                <a:latin typeface="Comic Sans MS" pitchFamily="66" charset="0"/>
              </a:rPr>
              <a:t> Risklerle, </a:t>
            </a:r>
            <a:r>
              <a:rPr lang="tr-TR" sz="2000" dirty="0">
                <a:solidFill>
                  <a:srgbClr val="FF0000"/>
                </a:solidFill>
                <a:latin typeface="Comic Sans MS" pitchFamily="66" charset="0"/>
              </a:rPr>
              <a:t>kaynağında mücadele etmek</a:t>
            </a:r>
            <a:r>
              <a:rPr lang="tr-TR" sz="2000" dirty="0">
                <a:latin typeface="Comic Sans MS" pitchFamily="66" charset="0"/>
              </a:rPr>
              <a:t> *</a:t>
            </a:r>
          </a:p>
          <a:p>
            <a:r>
              <a:rPr lang="tr-TR" sz="2000" dirty="0">
                <a:latin typeface="Comic Sans MS" pitchFamily="66" charset="0"/>
              </a:rPr>
              <a:t> İşin kişilere uygun hale getirilmesi için işyeri tasarımı, iş ekipmanı, çalışma şekli ve üretim metotlarını özenle seçim**</a:t>
            </a:r>
          </a:p>
          <a:p>
            <a:r>
              <a:rPr lang="tr-TR" sz="2000" dirty="0">
                <a:latin typeface="Comic Sans MS" pitchFamily="66" charset="0"/>
              </a:rPr>
              <a:t> Teknik gelişmelere uyum</a:t>
            </a:r>
          </a:p>
          <a:p>
            <a:r>
              <a:rPr lang="tr-TR" sz="2000" dirty="0">
                <a:latin typeface="Comic Sans MS" pitchFamily="66" charset="0"/>
              </a:rPr>
              <a:t> </a:t>
            </a:r>
            <a:r>
              <a:rPr lang="tr-TR" sz="2000" dirty="0">
                <a:solidFill>
                  <a:srgbClr val="FF0000"/>
                </a:solidFill>
                <a:latin typeface="Comic Sans MS" pitchFamily="66" charset="0"/>
              </a:rPr>
              <a:t>Tehlikeli olanı, tehlikesiz veya az tehlikeli olanla değiştirmek</a:t>
            </a:r>
          </a:p>
          <a:p>
            <a:r>
              <a:rPr lang="tr-TR" sz="2000" dirty="0">
                <a:latin typeface="Comic Sans MS" pitchFamily="66" charset="0"/>
              </a:rPr>
              <a:t> Tüm faktörlerin etkilerini kapsayan tutarlı ve genel bir önleme politikası</a:t>
            </a:r>
          </a:p>
          <a:p>
            <a:r>
              <a:rPr lang="tr-TR" sz="2000" dirty="0">
                <a:latin typeface="Comic Sans MS" pitchFamily="66" charset="0"/>
              </a:rPr>
              <a:t> </a:t>
            </a:r>
            <a:r>
              <a:rPr lang="tr-TR" sz="2000" dirty="0">
                <a:solidFill>
                  <a:srgbClr val="FF0000"/>
                </a:solidFill>
                <a:latin typeface="Comic Sans MS" pitchFamily="66" charset="0"/>
              </a:rPr>
              <a:t>Toplu korunma tedbirlerine, kişisel korunma tedbirlerine göre öncelik</a:t>
            </a:r>
          </a:p>
          <a:p>
            <a:r>
              <a:rPr lang="tr-TR" sz="2000" dirty="0">
                <a:latin typeface="Comic Sans MS" pitchFamily="66" charset="0"/>
              </a:rPr>
              <a:t> Çalışanlara uygun talimatlar vermek</a:t>
            </a:r>
            <a:endParaRPr lang="tr-TR" sz="2000" dirty="0"/>
          </a:p>
        </p:txBody>
      </p:sp>
      <p:sp>
        <p:nvSpPr>
          <p:cNvPr id="4" name="Dikdörtgen 3"/>
          <p:cNvSpPr/>
          <p:nvPr/>
        </p:nvSpPr>
        <p:spPr>
          <a:xfrm>
            <a:off x="2774483" y="5593016"/>
            <a:ext cx="7708796" cy="1015663"/>
          </a:xfrm>
          <a:prstGeom prst="rect">
            <a:avLst/>
          </a:prstGeom>
        </p:spPr>
        <p:txBody>
          <a:bodyPr wrap="square">
            <a:spAutoFit/>
          </a:bodyPr>
          <a:lstStyle/>
          <a:p>
            <a:pPr>
              <a:defRPr/>
            </a:pPr>
            <a:r>
              <a:rPr lang="tr-TR" sz="2000" b="1" dirty="0">
                <a:solidFill>
                  <a:srgbClr val="000000"/>
                </a:solidFill>
                <a:latin typeface="Cambria" pitchFamily="18" charset="0"/>
              </a:rPr>
              <a:t>*: Riskleri önlemek, önlenemiyor ise en aza indirmek</a:t>
            </a:r>
          </a:p>
          <a:p>
            <a:pPr>
              <a:defRPr/>
            </a:pPr>
            <a:r>
              <a:rPr lang="tr-TR" sz="2000" b="1" dirty="0">
                <a:solidFill>
                  <a:srgbClr val="000000"/>
                </a:solidFill>
                <a:latin typeface="Cambria" pitchFamily="18" charset="0"/>
              </a:rPr>
              <a:t>**: Özellikle tekdüze çalışma ve üretim temposunun, sağlık ve güvenliğe olumsuz etkilerini önlemek!</a:t>
            </a:r>
          </a:p>
        </p:txBody>
      </p:sp>
    </p:spTree>
    <p:extLst>
      <p:ext uri="{BB962C8B-B14F-4D97-AF65-F5344CB8AC3E}">
        <p14:creationId xmlns:p14="http://schemas.microsoft.com/office/powerpoint/2010/main" val="2238844714"/>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2004832"/>
          </a:xfrm>
        </p:spPr>
        <p:txBody>
          <a:bodyPr>
            <a:normAutofit fontScale="90000"/>
          </a:bodyPr>
          <a:lstStyle/>
          <a:p>
            <a:r>
              <a:rPr lang="tr-TR" b="1" dirty="0"/>
              <a:t/>
            </a:r>
            <a:br>
              <a:rPr lang="tr-TR" b="1" dirty="0"/>
            </a:br>
            <a:r>
              <a:rPr lang="tr-TR" b="1" dirty="0"/>
              <a:t/>
            </a:r>
            <a:br>
              <a:rPr lang="tr-TR" b="1" dirty="0"/>
            </a:br>
            <a:r>
              <a:rPr lang="tr-TR" b="1" dirty="0"/>
              <a:t>  </a:t>
            </a:r>
            <a:br>
              <a:rPr lang="tr-TR" b="1" dirty="0"/>
            </a:br>
            <a:r>
              <a:rPr lang="tr-TR" b="1" dirty="0"/>
              <a:t/>
            </a:r>
            <a:br>
              <a:rPr lang="tr-TR" b="1" dirty="0"/>
            </a:br>
            <a:r>
              <a:rPr lang="tr-TR" sz="3100" b="1" dirty="0">
                <a:solidFill>
                  <a:srgbClr val="0070C0"/>
                </a:solidFill>
              </a:rPr>
              <a:t>İşverenin yükümlülüğü</a:t>
            </a:r>
            <a:r>
              <a:rPr lang="tr-TR" dirty="0"/>
              <a:t/>
            </a:r>
            <a:br>
              <a:rPr lang="tr-TR" dirty="0"/>
            </a:br>
            <a:endParaRPr lang="tr-TR" dirty="0"/>
          </a:p>
        </p:txBody>
      </p:sp>
      <p:sp>
        <p:nvSpPr>
          <p:cNvPr id="3" name="2 İçerik Yer Tutucusu"/>
          <p:cNvSpPr>
            <a:spLocks noGrp="1"/>
          </p:cNvSpPr>
          <p:nvPr>
            <p:ph idx="1"/>
          </p:nvPr>
        </p:nvSpPr>
        <p:spPr>
          <a:xfrm>
            <a:off x="431371" y="2594248"/>
            <a:ext cx="10972800" cy="4263752"/>
          </a:xfrm>
        </p:spPr>
        <p:txBody>
          <a:bodyPr>
            <a:normAutofit/>
          </a:bodyPr>
          <a:lstStyle/>
          <a:p>
            <a:r>
              <a:rPr lang="tr-TR" sz="2400" b="0" dirty="0">
                <a:solidFill>
                  <a:srgbClr val="FF0000"/>
                </a:solidFill>
              </a:rPr>
              <a:t>Elli ve daha fazla</a:t>
            </a:r>
            <a:r>
              <a:rPr lang="tr-TR" sz="2400" b="0" dirty="0"/>
              <a:t> çalışanın bulunduğu ve </a:t>
            </a:r>
            <a:r>
              <a:rPr lang="tr-TR" sz="2400" b="0" dirty="0">
                <a:solidFill>
                  <a:srgbClr val="FF0000"/>
                </a:solidFill>
              </a:rPr>
              <a:t>altı aydan </a:t>
            </a:r>
            <a:r>
              <a:rPr lang="tr-TR" sz="2400" b="0" dirty="0"/>
              <a:t>fazla süren sürekli işlerin yapıldığı işyerlerinde işveren, iş sağlığı ve güvenliği ile ilgili çalışmalarda bulunmak üzere kurul oluşturur.</a:t>
            </a:r>
          </a:p>
          <a:p>
            <a:endParaRPr lang="tr-TR" dirty="0"/>
          </a:p>
        </p:txBody>
      </p:sp>
      <p:sp>
        <p:nvSpPr>
          <p:cNvPr id="6" name="1 Başlık"/>
          <p:cNvSpPr txBox="1">
            <a:spLocks/>
          </p:cNvSpPr>
          <p:nvPr/>
        </p:nvSpPr>
        <p:spPr>
          <a:xfrm>
            <a:off x="609600" y="704088"/>
            <a:ext cx="10972800" cy="1143000"/>
          </a:xfrm>
          <a:prstGeom prst="rect">
            <a:avLst/>
          </a:prstGeom>
        </p:spPr>
        <p:txBody>
          <a:bodyPr vert="horz" lIns="0" rIns="0" bIns="0" anchor="b">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a:ln>
                  <a:noFill/>
                </a:ln>
                <a:solidFill>
                  <a:srgbClr val="FF0000"/>
                </a:solidFill>
                <a:effectLst/>
                <a:uLnTx/>
                <a:uFillTx/>
                <a:latin typeface="+mj-lt"/>
                <a:ea typeface="+mj-ea"/>
                <a:cs typeface="+mj-cs"/>
              </a:rPr>
              <a:t>İŞ SAĞLIĞI VE GÜVENLİĞİ KURULLARI</a:t>
            </a:r>
            <a:r>
              <a:rPr kumimoji="0" lang="tr-TR" sz="5000" b="0" i="0" u="none" strike="noStrike" kern="1200" cap="none" spc="0" normalizeH="0" baseline="0" noProof="0" dirty="0">
                <a:ln>
                  <a:noFill/>
                </a:ln>
                <a:solidFill>
                  <a:schemeClr val="tx2"/>
                </a:solidFill>
                <a:effectLst/>
                <a:uLnTx/>
                <a:uFillTx/>
                <a:latin typeface="+mj-lt"/>
                <a:ea typeface="+mj-ea"/>
                <a:cs typeface="+mj-cs"/>
              </a:rPr>
              <a:t/>
            </a:r>
            <a:br>
              <a:rPr kumimoji="0" lang="tr-TR" sz="5000" b="0" i="0" u="none" strike="noStrike" kern="1200" cap="none" spc="0" normalizeH="0" baseline="0" noProof="0" dirty="0">
                <a:ln>
                  <a:noFill/>
                </a:ln>
                <a:solidFill>
                  <a:schemeClr val="tx2"/>
                </a:solidFill>
                <a:effectLst/>
                <a:uLnTx/>
                <a:uFillTx/>
                <a:latin typeface="+mj-lt"/>
                <a:ea typeface="+mj-ea"/>
                <a:cs typeface="+mj-cs"/>
              </a:rPr>
            </a:br>
            <a:endParaRPr kumimoji="0" lang="tr-TR" sz="50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8651742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3487" y="824249"/>
            <a:ext cx="11191741" cy="5182754"/>
          </a:xfrm>
        </p:spPr>
        <p:txBody>
          <a:bodyPr>
            <a:normAutofit/>
          </a:bodyPr>
          <a:lstStyle/>
          <a:p>
            <a:pPr lvl="0"/>
            <a:r>
              <a:rPr lang="tr-TR" sz="2400" b="0" dirty="0">
                <a:solidFill>
                  <a:srgbClr val="000000"/>
                </a:solidFill>
              </a:rPr>
              <a:t>Altı aydan fazla süren asıl işveren-alt işveren ilişkisinin bulunduğu hallerde;</a:t>
            </a:r>
          </a:p>
          <a:p>
            <a:pPr marL="514350" lvl="0" indent="-514350">
              <a:buFont typeface="Arial" pitchFamily="34" charset="0"/>
              <a:buAutoNum type="alphaLcParenR"/>
            </a:pPr>
            <a:r>
              <a:rPr lang="tr-TR" sz="2400" b="0" dirty="0">
                <a:solidFill>
                  <a:srgbClr val="000000"/>
                </a:solidFill>
              </a:rPr>
              <a:t>Asıl işveren alt işverenin </a:t>
            </a:r>
            <a:r>
              <a:rPr lang="tr-TR" sz="2400" b="0" dirty="0"/>
              <a:t>çalışan sayıları ayrı ayrı elli ve daha fazla </a:t>
            </a:r>
            <a:r>
              <a:rPr lang="tr-TR" sz="2400" b="0" dirty="0">
                <a:solidFill>
                  <a:srgbClr val="000000"/>
                </a:solidFill>
              </a:rPr>
              <a:t>ise asıl işveren ve alt işveren ayrı ayrı kurul kurar. İş sağlığı ve güvenliği faaliyetlerinin yürütülmesi ve kurullarca alınan kararların uygulanması konusunda </a:t>
            </a:r>
            <a:r>
              <a:rPr lang="tr-TR" sz="2400" b="0" dirty="0">
                <a:solidFill>
                  <a:srgbClr val="FF0000"/>
                </a:solidFill>
              </a:rPr>
              <a:t>işbirliği ve koordinasyon asıl işverence </a:t>
            </a:r>
            <a:r>
              <a:rPr lang="tr-TR" sz="2400" b="0" dirty="0">
                <a:solidFill>
                  <a:srgbClr val="000000"/>
                </a:solidFill>
              </a:rPr>
              <a:t>sağlanır.</a:t>
            </a:r>
          </a:p>
          <a:p>
            <a:r>
              <a:rPr lang="tr-TR" sz="2400" b="0" dirty="0"/>
              <a:t>b) Bir işyerinde sadece asıl işverenin çalışan sayısı</a:t>
            </a:r>
            <a:r>
              <a:rPr lang="tr-TR" sz="2400" b="0" dirty="0">
                <a:solidFill>
                  <a:srgbClr val="00B0F0"/>
                </a:solidFill>
              </a:rPr>
              <a:t> elli ve daha fazla ise </a:t>
            </a:r>
            <a:r>
              <a:rPr lang="tr-TR" sz="2400" b="0" dirty="0"/>
              <a:t>bu durumda kurul asıl işverence kurulur. Kurul oluşturma yükümlülüğü bulunmayan alt işveren, kurul tarafından alınan kararların uygulanması ile ilgili olarak koordinasyonu sağlamak üzere vekâleten yetkili bir temsilci atar.</a:t>
            </a:r>
          </a:p>
          <a:p>
            <a:endParaRPr lang="tr-TR" dirty="0"/>
          </a:p>
        </p:txBody>
      </p:sp>
    </p:spTree>
    <p:extLst>
      <p:ext uri="{BB962C8B-B14F-4D97-AF65-F5344CB8AC3E}">
        <p14:creationId xmlns:p14="http://schemas.microsoft.com/office/powerpoint/2010/main" val="3989693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66712" y="1393946"/>
            <a:ext cx="10959008" cy="4382228"/>
          </a:xfrm>
        </p:spPr>
        <p:txBody>
          <a:bodyPr>
            <a:normAutofit/>
          </a:bodyPr>
          <a:lstStyle/>
          <a:p>
            <a:r>
              <a:rPr lang="tr-TR" sz="2400" b="0" dirty="0"/>
              <a:t>c) Alt işverenin çalışan </a:t>
            </a:r>
            <a:r>
              <a:rPr lang="tr-TR" sz="2400" b="0" dirty="0">
                <a:solidFill>
                  <a:srgbClr val="0070C0"/>
                </a:solidFill>
              </a:rPr>
              <a:t>sayısı elli ve daha fazla</a:t>
            </a:r>
            <a:r>
              <a:rPr lang="tr-TR" sz="2400" b="0" dirty="0"/>
              <a:t>, </a:t>
            </a:r>
            <a:r>
              <a:rPr lang="tr-TR" sz="2400" b="0" dirty="0">
                <a:solidFill>
                  <a:srgbClr val="FF0000"/>
                </a:solidFill>
              </a:rPr>
              <a:t>asıl işverenin çalışan sayısı ellinin altında ise </a:t>
            </a:r>
            <a:r>
              <a:rPr lang="tr-TR" sz="2400" b="0" u="sng" dirty="0"/>
              <a:t>işyerinde kurul alt işverence oluşturulur. </a:t>
            </a:r>
            <a:r>
              <a:rPr lang="tr-TR" sz="2400" b="0" dirty="0"/>
              <a:t>Asıl işveren alt işverenin oluşturduğu kurula işbirliği ve koordinasyonu sağlamak üzere vekâleten yetkili bir temsilci atar.</a:t>
            </a:r>
          </a:p>
          <a:p>
            <a:pPr lvl="0"/>
            <a:r>
              <a:rPr lang="tr-TR" sz="2400" b="0" dirty="0">
                <a:solidFill>
                  <a:srgbClr val="000000"/>
                </a:solidFill>
              </a:rPr>
              <a:t>ç) Asıl işveren ve alt işverenin çalışan sayıları ayrı ayrı </a:t>
            </a:r>
            <a:r>
              <a:rPr lang="tr-TR" sz="2400" b="0" dirty="0">
                <a:solidFill>
                  <a:srgbClr val="0070C0"/>
                </a:solidFill>
              </a:rPr>
              <a:t>ellinin altında </a:t>
            </a:r>
            <a:r>
              <a:rPr lang="tr-TR" sz="2400" b="0" dirty="0">
                <a:solidFill>
                  <a:srgbClr val="000000"/>
                </a:solidFill>
              </a:rPr>
              <a:t>ve </a:t>
            </a:r>
            <a:r>
              <a:rPr lang="tr-TR" sz="2400" b="0" dirty="0">
                <a:solidFill>
                  <a:srgbClr val="0070C0"/>
                </a:solidFill>
              </a:rPr>
              <a:t>toplam çalışan sayısı elliden fazla </a:t>
            </a:r>
            <a:r>
              <a:rPr lang="tr-TR" sz="2400" b="0" dirty="0">
                <a:solidFill>
                  <a:srgbClr val="000000"/>
                </a:solidFill>
              </a:rPr>
              <a:t>bulunduğu durumlarda ise koordinasyon asıl işverence yapılmak kaydıyla, asıl işveren ve alt işveren tarafından birlikte bir kurul oluşturulur. Kurulun oluşumunda üyeler </a:t>
            </a:r>
            <a:r>
              <a:rPr lang="tr-TR" sz="2400" b="0" dirty="0" smtClean="0">
                <a:solidFill>
                  <a:srgbClr val="0070C0"/>
                </a:solidFill>
              </a:rPr>
              <a:t>her </a:t>
            </a:r>
            <a:r>
              <a:rPr lang="tr-TR" sz="2400" b="0" dirty="0">
                <a:solidFill>
                  <a:srgbClr val="0070C0"/>
                </a:solidFill>
              </a:rPr>
              <a:t>iki işverenin ortak kararı ile atanır.</a:t>
            </a:r>
          </a:p>
          <a:p>
            <a:pPr>
              <a:buNone/>
            </a:pPr>
            <a:endParaRPr lang="tr-TR" dirty="0"/>
          </a:p>
        </p:txBody>
      </p:sp>
    </p:spTree>
    <p:extLst>
      <p:ext uri="{BB962C8B-B14F-4D97-AF65-F5344CB8AC3E}">
        <p14:creationId xmlns:p14="http://schemas.microsoft.com/office/powerpoint/2010/main" val="8206215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4096" y="1100629"/>
            <a:ext cx="10391104" cy="3844858"/>
          </a:xfrm>
        </p:spPr>
        <p:txBody>
          <a:bodyPr>
            <a:normAutofit fontScale="92500"/>
          </a:bodyPr>
          <a:lstStyle/>
          <a:p>
            <a:pPr marL="514350" indent="-514350">
              <a:buAutoNum type="arabicParenBoth"/>
            </a:pPr>
            <a:r>
              <a:rPr lang="tr-TR" sz="2800" b="0" dirty="0"/>
              <a:t>İşverene bağlı, fabrika, müessese, işletme veya işletmeler grubu gibi birden çok işyeri bulunduğu </a:t>
            </a:r>
            <a:r>
              <a:rPr lang="tr-TR" sz="2800" b="0" dirty="0">
                <a:solidFill>
                  <a:srgbClr val="0070C0"/>
                </a:solidFill>
              </a:rPr>
              <a:t>hallerde elli ve daha fazla çalışanın bulunduğu her bir işyerinde ayrı ayrı kurul kurulur.</a:t>
            </a:r>
          </a:p>
          <a:p>
            <a:r>
              <a:rPr lang="tr-TR" sz="2800" b="0" dirty="0"/>
              <a:t>(2) Birinci fıkrada belirtilen durumlarda ihtiyaç duyulması halinde kurullar arasında koordinasyon ve bilgi alış verişi işverence sağlanır. İşveren, birden çok işyerinin her birinde kurulacak kurulların çalışma usullerini düzenlemek, iş ve görüş birliğini sağlamak amacıyla bu işyerlerine ait iş sağlığı ve güvenliği ile ilgili raporların, en az üç ayda bir, ilgili teknik eleman ve uzmanlarca incelenmesini sağlar. </a:t>
            </a:r>
          </a:p>
          <a:p>
            <a:endParaRPr lang="tr-TR" dirty="0"/>
          </a:p>
        </p:txBody>
      </p:sp>
    </p:spTree>
    <p:extLst>
      <p:ext uri="{BB962C8B-B14F-4D97-AF65-F5344CB8AC3E}">
        <p14:creationId xmlns:p14="http://schemas.microsoft.com/office/powerpoint/2010/main" val="36131927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sz="2800" b="0" dirty="0"/>
              <a:t>(3) Asıl işveren alt işveren ilişkisi bulunmayan ve aynı çalışma alanında birden fazla işverenin bulunması ve bu işverenlerce birden fazla kurulun oluşturulması hâlinde işverenler, birbirlerinin çalışmalarını etkileyebilecek kurul kararları hakkında diğer işverenleri bilgilendirir.</a:t>
            </a:r>
          </a:p>
          <a:p>
            <a:r>
              <a:rPr lang="tr-TR" sz="2800" b="0" dirty="0"/>
              <a:t>(4) İşverenler, iş sağlığı ve güvenliği </a:t>
            </a:r>
            <a:r>
              <a:rPr lang="tr-TR" sz="2800" b="0" dirty="0">
                <a:solidFill>
                  <a:srgbClr val="0070C0"/>
                </a:solidFill>
              </a:rPr>
              <a:t>mevzuatına uygun </a:t>
            </a:r>
            <a:r>
              <a:rPr lang="tr-TR" sz="2800" b="0" dirty="0"/>
              <a:t>kurul kararlarını uygular.</a:t>
            </a:r>
          </a:p>
          <a:p>
            <a:endParaRPr lang="tr-TR" dirty="0"/>
          </a:p>
        </p:txBody>
      </p:sp>
    </p:spTree>
    <p:extLst>
      <p:ext uri="{BB962C8B-B14F-4D97-AF65-F5344CB8AC3E}">
        <p14:creationId xmlns:p14="http://schemas.microsoft.com/office/powerpoint/2010/main" val="15103703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0457" y="353654"/>
            <a:ext cx="11317954" cy="4746380"/>
          </a:xfrm>
        </p:spPr>
        <p:txBody>
          <a:bodyPr>
            <a:normAutofit/>
          </a:bodyPr>
          <a:lstStyle/>
          <a:p>
            <a:r>
              <a:rPr lang="tr-TR" sz="2400" dirty="0"/>
              <a:t>1) Kurul aşağıda belirtilen kişilerden oluşur:</a:t>
            </a:r>
          </a:p>
          <a:p>
            <a:r>
              <a:rPr lang="tr-TR" sz="2400" b="0" dirty="0"/>
              <a:t>a) İşveren veya işveren vekili,</a:t>
            </a:r>
          </a:p>
          <a:p>
            <a:r>
              <a:rPr lang="tr-TR" sz="2400" b="0" dirty="0"/>
              <a:t>b) İş güvenliği uzmanı,-ATAMA</a:t>
            </a:r>
          </a:p>
          <a:p>
            <a:r>
              <a:rPr lang="tr-TR" sz="2400" b="0" dirty="0"/>
              <a:t>c) İşyeri hekimi,-ATAMA</a:t>
            </a:r>
          </a:p>
          <a:p>
            <a:r>
              <a:rPr lang="tr-TR" sz="2400" b="0" dirty="0"/>
              <a:t>ç) İnsan kaynakları, personel, sosyal işler veya idari ve mali işleri yürütmekle görevli bir kişi,-ATAMA</a:t>
            </a:r>
          </a:p>
          <a:p>
            <a:r>
              <a:rPr lang="tr-TR" sz="2400" b="0" dirty="0"/>
              <a:t>d) Bulunması halinde sivil savunma uzmanı,-ATAMA</a:t>
            </a:r>
          </a:p>
          <a:p>
            <a:r>
              <a:rPr lang="tr-TR" sz="2400" b="0" dirty="0"/>
              <a:t>e) Bulunması halinde formen, ustabaşı veya usta,-SEÇİM /ATAMA-(yedekleri de seçilir)</a:t>
            </a:r>
          </a:p>
          <a:p>
            <a:r>
              <a:rPr lang="tr-TR" sz="2400" b="0" dirty="0"/>
              <a:t>f) Çalışan temsilcisi, işyerinde birden çok çalışan temsilcisi olması halinde baş temsilci. SEÇİM/ATAMA -(yedekleri de seçilir)</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522" y="345472"/>
            <a:ext cx="302418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0463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31818" y="141667"/>
            <a:ext cx="11616745" cy="5937161"/>
          </a:xfrm>
        </p:spPr>
        <p:txBody>
          <a:bodyPr>
            <a:normAutofit/>
          </a:bodyPr>
          <a:lstStyle/>
          <a:p>
            <a:r>
              <a:rPr lang="tr-TR" sz="3000" dirty="0">
                <a:solidFill>
                  <a:srgbClr val="FF0000"/>
                </a:solidFill>
              </a:rPr>
              <a:t>(1) Kurulun görev ve yetkileri şunlardır;</a:t>
            </a:r>
          </a:p>
          <a:p>
            <a:r>
              <a:rPr lang="tr-TR" sz="2400" b="0" dirty="0"/>
              <a:t>a) İşyerinin niteliğine uygun bir iş sağlığı ve güvenliği </a:t>
            </a:r>
            <a:r>
              <a:rPr lang="tr-TR" sz="2400" b="0" dirty="0">
                <a:solidFill>
                  <a:srgbClr val="002060"/>
                </a:solidFill>
              </a:rPr>
              <a:t>iç yönerge taslağı</a:t>
            </a:r>
            <a:r>
              <a:rPr lang="tr-TR" sz="2400" b="0" dirty="0"/>
              <a:t> hazırlamak, işverenin veya işveren vekilinin onayına sunmak ve yönergenin uygulanmasını izlemek, izleme sonuçlarını rapor haline getirip alınması gereken tedbirleri belirlemek ve kurul gündemine almak,</a:t>
            </a:r>
          </a:p>
          <a:p>
            <a:r>
              <a:rPr lang="tr-TR" sz="2400" b="0" dirty="0"/>
              <a:t>b) İş sağlığı ve güvenliği konularında o işyerinde </a:t>
            </a:r>
            <a:r>
              <a:rPr lang="tr-TR" sz="2400" b="0" dirty="0">
                <a:solidFill>
                  <a:srgbClr val="00B0F0"/>
                </a:solidFill>
              </a:rPr>
              <a:t>çalışanlara yol göstermek,</a:t>
            </a:r>
          </a:p>
          <a:p>
            <a:r>
              <a:rPr lang="tr-TR" sz="2400" b="0" dirty="0"/>
              <a:t>c) İşyerinde iş sağlığı ve güvenliğine ilişkin tehlikeleri ve önlemleri değerlendirmek, tedbirleri belirlemek, </a:t>
            </a:r>
            <a:r>
              <a:rPr lang="tr-TR" sz="2400" b="0" dirty="0">
                <a:solidFill>
                  <a:srgbClr val="00B0F0"/>
                </a:solidFill>
              </a:rPr>
              <a:t>işveren veya işveren vekiline bildirimde bulunmak,</a:t>
            </a:r>
          </a:p>
          <a:p>
            <a:r>
              <a:rPr lang="tr-TR" sz="2400" b="0" dirty="0"/>
              <a:t>d) İşyerinde iş sağlığı ve güvenliği eğitim ve öğretimini planlamak, bu konu ve kurallarla ilgili programları hazırlamak, işveren veya işveren vekilinin onayına sunmak ve bu programların uygulanmasını izlemek ve eksiklik görülmesi halinde geri bildirimde bulunmak,</a:t>
            </a:r>
          </a:p>
          <a:p>
            <a:r>
              <a:rPr lang="tr-TR" sz="2400" b="0" dirty="0"/>
              <a:t>e) İşyerinde yapılacak bakım ve onarım çalışmalarında gerekli güvenlik tedbirlerini planlamak ve bu tedbirlerin uygulamalarını kontrol etmek,</a:t>
            </a:r>
          </a:p>
          <a:p>
            <a:endParaRPr lang="tr-TR" dirty="0"/>
          </a:p>
        </p:txBody>
      </p:sp>
    </p:spTree>
    <p:extLst>
      <p:ext uri="{BB962C8B-B14F-4D97-AF65-F5344CB8AC3E}">
        <p14:creationId xmlns:p14="http://schemas.microsoft.com/office/powerpoint/2010/main" val="40857966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0305" y="257576"/>
            <a:ext cx="11665683" cy="6065951"/>
          </a:xfrm>
        </p:spPr>
        <p:txBody>
          <a:bodyPr>
            <a:normAutofit/>
          </a:bodyPr>
          <a:lstStyle/>
          <a:p>
            <a:r>
              <a:rPr lang="tr-TR" sz="2400" b="0" dirty="0"/>
              <a:t>f) İşyerinde </a:t>
            </a:r>
            <a:r>
              <a:rPr lang="tr-TR" sz="2400" b="0" dirty="0">
                <a:solidFill>
                  <a:srgbClr val="00B0F0"/>
                </a:solidFill>
              </a:rPr>
              <a:t>yangın, doğal afet, sabotaj ve benzeri tehlikeler</a:t>
            </a:r>
            <a:r>
              <a:rPr lang="tr-TR" sz="2400" b="0" dirty="0"/>
              <a:t> için alınan tedbirlerin yeterliliğini ve ekiplerin çalışmalarını izlemek,</a:t>
            </a:r>
          </a:p>
          <a:p>
            <a:r>
              <a:rPr lang="tr-TR" sz="2400" b="0" dirty="0"/>
              <a:t>g) İşyerinin iş sağlığı ve güvenliği durumuyla ilgili </a:t>
            </a:r>
            <a:r>
              <a:rPr lang="tr-TR" sz="2400" b="0" dirty="0">
                <a:solidFill>
                  <a:srgbClr val="00B0F0"/>
                </a:solidFill>
              </a:rPr>
              <a:t>yıllık bir rapor hazırlamak</a:t>
            </a:r>
            <a:r>
              <a:rPr lang="tr-TR" sz="2400" b="0" dirty="0"/>
              <a:t>, o yılki çalışmaları değerlendirmek, elde edilen tecrübeye göre ertesi yılın çalışma programında yer alacak hususları değerlendirerek belirlemek ve işverene teklifte bulunmak,</a:t>
            </a:r>
          </a:p>
          <a:p>
            <a:r>
              <a:rPr lang="tr-TR" sz="2400" b="0" dirty="0"/>
              <a:t>ğ) 6331 sayılı İş Sağlığı ve Güvenliği Kanununun 13 üncü maddesinde belirtilen çalışmaktan kaçınma hakkı talepleri ile ilgili acilen toplanarak karar vermek,</a:t>
            </a:r>
          </a:p>
          <a:p>
            <a:r>
              <a:rPr lang="tr-TR" sz="2400" b="0" dirty="0"/>
              <a:t>h) İşyerinde teknoloji, iş organizasyonu, çalışma şartları, sosyal ilişkiler ve çalışma ortamı ile ilgili faktörlerin etkilerini kapsayan tutarlı ve genel bir önleme politikası geliştirmeye yönelik çalışmalar yapmak.</a:t>
            </a:r>
          </a:p>
          <a:p>
            <a:endParaRPr lang="tr-TR" sz="2800" dirty="0"/>
          </a:p>
        </p:txBody>
      </p:sp>
    </p:spTree>
    <p:extLst>
      <p:ext uri="{BB962C8B-B14F-4D97-AF65-F5344CB8AC3E}">
        <p14:creationId xmlns:p14="http://schemas.microsoft.com/office/powerpoint/2010/main" val="336742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5" name="Rectangle 31"/>
          <p:cNvSpPr txBox="1">
            <a:spLocks noChangeArrowheads="1"/>
          </p:cNvSpPr>
          <p:nvPr/>
        </p:nvSpPr>
        <p:spPr bwMode="gray">
          <a:xfrm>
            <a:off x="1755798" y="411163"/>
            <a:ext cx="8816669" cy="914400"/>
          </a:xfrm>
          <a:prstGeom prst="rect">
            <a:avLst/>
          </a:prstGeom>
          <a:noFill/>
          <a:ln w="9525">
            <a:noFill/>
            <a:miter lim="800000"/>
            <a:headEnd/>
            <a:tailEnd/>
          </a:ln>
        </p:spPr>
        <p:txBody>
          <a:bodyPr lIns="0" rIns="0" anchor="ctr"/>
          <a:lstStyle/>
          <a:p>
            <a:pPr algn="ctr" eaLnBrk="0" hangingPunct="0">
              <a:lnSpc>
                <a:spcPct val="90000"/>
              </a:lnSpc>
              <a:defRPr/>
            </a:pPr>
            <a:r>
              <a:rPr lang="tr-TR" sz="2800" b="1" noProof="1">
                <a:solidFill>
                  <a:srgbClr val="FF0000"/>
                </a:solidFill>
                <a:latin typeface="Comic Sans MS" pitchFamily="66" charset="0"/>
                <a:cs typeface="Calibri" pitchFamily="34" charset="0"/>
              </a:rPr>
              <a:t>İş Sağlığı Ve Güvenliği Kanunu</a:t>
            </a:r>
          </a:p>
          <a:p>
            <a:pPr algn="ctr" eaLnBrk="0" hangingPunct="0">
              <a:lnSpc>
                <a:spcPct val="90000"/>
              </a:lnSpc>
              <a:defRPr/>
            </a:pPr>
            <a:r>
              <a:rPr lang="tr-TR" sz="2800" b="1" noProof="1">
                <a:solidFill>
                  <a:srgbClr val="FF0000"/>
                </a:solidFill>
                <a:latin typeface="Comic Sans MS" pitchFamily="66" charset="0"/>
                <a:cs typeface="Calibri" pitchFamily="34" charset="0"/>
              </a:rPr>
              <a:t>(Tarih: 30.06.2012 Sayı: 6331)</a:t>
            </a:r>
          </a:p>
        </p:txBody>
      </p:sp>
      <p:pic>
        <p:nvPicPr>
          <p:cNvPr id="13320" name="Picture 4" descr="http://www.kobiden.com/d/news/17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3993" y="4031087"/>
            <a:ext cx="2778460" cy="185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5416273" y="1431280"/>
            <a:ext cx="1096775" cy="461665"/>
          </a:xfrm>
          <a:prstGeom prst="rect">
            <a:avLst/>
          </a:prstGeom>
        </p:spPr>
        <p:txBody>
          <a:bodyPr wrap="none">
            <a:spAutoFit/>
          </a:bodyPr>
          <a:lstStyle/>
          <a:p>
            <a:pPr defTabSz="801688" eaLnBrk="0" hangingPunct="0">
              <a:defRPr/>
            </a:pPr>
            <a:r>
              <a:rPr lang="tr-TR" sz="2400" b="1" noProof="1">
                <a:solidFill>
                  <a:srgbClr val="FF0000"/>
                </a:solidFill>
                <a:effectLst>
                  <a:outerShdw blurRad="38100" dist="38100" dir="2700000" algn="tl">
                    <a:srgbClr val="000000">
                      <a:alpha val="43137"/>
                    </a:srgbClr>
                  </a:outerShdw>
                </a:effectLst>
                <a:latin typeface="Comic Sans MS" pitchFamily="66" charset="0"/>
                <a:cs typeface="Calibri" pitchFamily="34" charset="0"/>
              </a:rPr>
              <a:t>AMAÇ</a:t>
            </a:r>
            <a:endParaRPr lang="de-DE" sz="2400" b="1" noProof="1">
              <a:solidFill>
                <a:srgbClr val="FF0000"/>
              </a:solidFill>
              <a:effectLst>
                <a:outerShdw blurRad="38100" dist="38100" dir="2700000" algn="tl">
                  <a:srgbClr val="000000">
                    <a:alpha val="43137"/>
                  </a:srgbClr>
                </a:outerShdw>
              </a:effectLst>
              <a:latin typeface="Comic Sans MS" pitchFamily="66" charset="0"/>
              <a:cs typeface="Calibri" pitchFamily="34" charset="0"/>
            </a:endParaRPr>
          </a:p>
        </p:txBody>
      </p:sp>
      <p:sp>
        <p:nvSpPr>
          <p:cNvPr id="3" name="Dikdörtgen 2"/>
          <p:cNvSpPr/>
          <p:nvPr/>
        </p:nvSpPr>
        <p:spPr>
          <a:xfrm>
            <a:off x="1991544" y="1916832"/>
            <a:ext cx="8352606" cy="2308324"/>
          </a:xfrm>
          <a:prstGeom prst="rect">
            <a:avLst/>
          </a:prstGeom>
        </p:spPr>
        <p:txBody>
          <a:bodyPr wrap="square">
            <a:spAutoFit/>
          </a:bodyPr>
          <a:lstStyle/>
          <a:p>
            <a:pPr marL="0" lvl="1">
              <a:lnSpc>
                <a:spcPct val="150000"/>
              </a:lnSpc>
              <a:buClr>
                <a:srgbClr val="292929"/>
              </a:buClr>
            </a:pPr>
            <a:r>
              <a:rPr lang="tr-TR" sz="2400" b="1" dirty="0">
                <a:latin typeface="Comic Sans MS" pitchFamily="66" charset="0"/>
              </a:rPr>
              <a:t>  </a:t>
            </a:r>
            <a:r>
              <a:rPr lang="tr-TR" sz="2400" dirty="0">
                <a:latin typeface="Comic Sans MS" pitchFamily="66" charset="0"/>
              </a:rPr>
              <a:t>İşyerlerinde iş sağlığı ve güvenliğinin sağlanması ve mevcut sağlık ve güvenlik şartlarının iyileştirilmesi için; işveren ve çalışanların görev, yetki, sorumluluk, hak ve yükümlülüklerini düzenlemek.</a:t>
            </a:r>
          </a:p>
        </p:txBody>
      </p:sp>
    </p:spTree>
    <p:extLst>
      <p:ext uri="{BB962C8B-B14F-4D97-AF65-F5344CB8AC3E}">
        <p14:creationId xmlns:p14="http://schemas.microsoft.com/office/powerpoint/2010/main" val="3260511131"/>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724780"/>
          </a:xfrm>
        </p:spPr>
        <p:txBody>
          <a:bodyPr>
            <a:normAutofit/>
          </a:bodyPr>
          <a:lstStyle/>
          <a:p>
            <a:r>
              <a:rPr lang="tr-TR" sz="3200" b="1" dirty="0"/>
              <a:t>Çalışma usulleri</a:t>
            </a:r>
            <a:r>
              <a:rPr lang="tr-TR" dirty="0"/>
              <a:t/>
            </a:r>
            <a:br>
              <a:rPr lang="tr-TR" dirty="0"/>
            </a:br>
            <a:endParaRPr lang="tr-TR" dirty="0"/>
          </a:p>
        </p:txBody>
      </p:sp>
      <p:sp>
        <p:nvSpPr>
          <p:cNvPr id="3" name="2 İçerik Yer Tutucusu"/>
          <p:cNvSpPr>
            <a:spLocks noGrp="1"/>
          </p:cNvSpPr>
          <p:nvPr>
            <p:ph idx="1"/>
          </p:nvPr>
        </p:nvSpPr>
        <p:spPr>
          <a:xfrm>
            <a:off x="623392" y="1412776"/>
            <a:ext cx="10945216" cy="5184576"/>
          </a:xfrm>
        </p:spPr>
        <p:txBody>
          <a:bodyPr>
            <a:normAutofit/>
          </a:bodyPr>
          <a:lstStyle/>
          <a:p>
            <a:endParaRPr lang="tr-TR" sz="2400" b="0" dirty="0"/>
          </a:p>
          <a:p>
            <a:r>
              <a:rPr lang="tr-TR" sz="2400" b="0" dirty="0"/>
              <a:t>(1) Kurul </a:t>
            </a:r>
            <a:r>
              <a:rPr lang="tr-TR" sz="2400" b="0" dirty="0">
                <a:solidFill>
                  <a:srgbClr val="0070C0"/>
                </a:solidFill>
              </a:rPr>
              <a:t>inceleme, izleme ve uyarmayı öngören </a:t>
            </a:r>
            <a:r>
              <a:rPr lang="tr-TR" sz="2400" b="0" dirty="0"/>
              <a:t>bir düzen içinde ve aşağıdaki esasları göz önünde bulundurarak çalışır.</a:t>
            </a:r>
          </a:p>
          <a:p>
            <a:r>
              <a:rPr lang="tr-TR" sz="2400" b="0" dirty="0"/>
              <a:t>a) Kurullar ayda </a:t>
            </a:r>
            <a:r>
              <a:rPr lang="tr-TR" sz="2400" b="0" dirty="0">
                <a:solidFill>
                  <a:srgbClr val="0070C0"/>
                </a:solidFill>
              </a:rPr>
              <a:t>en az bir kere </a:t>
            </a:r>
            <a:r>
              <a:rPr lang="tr-TR" sz="2400" b="0" dirty="0"/>
              <a:t>toplanır. Ancak kurul, işyerinin tehlike sınıfını dikkate alarak, tehlikeli işyerlerinde bu sürenin </a:t>
            </a:r>
            <a:r>
              <a:rPr lang="tr-TR" sz="2400" b="0" dirty="0">
                <a:solidFill>
                  <a:srgbClr val="0070C0"/>
                </a:solidFill>
              </a:rPr>
              <a:t>iki ay</a:t>
            </a:r>
            <a:r>
              <a:rPr lang="tr-TR" sz="2400" b="0" dirty="0">
                <a:solidFill>
                  <a:srgbClr val="00B0F0"/>
                </a:solidFill>
              </a:rPr>
              <a:t>, </a:t>
            </a:r>
            <a:r>
              <a:rPr lang="tr-TR" sz="2400" b="0" dirty="0"/>
              <a:t>az tehlikeli işyerlerinde ise </a:t>
            </a:r>
            <a:r>
              <a:rPr lang="tr-TR" sz="2400" b="0" dirty="0">
                <a:solidFill>
                  <a:srgbClr val="0070C0"/>
                </a:solidFill>
              </a:rPr>
              <a:t>üç ay </a:t>
            </a:r>
            <a:r>
              <a:rPr lang="tr-TR" sz="2400" b="0" dirty="0"/>
              <a:t>olarak belirlenmesine karar verebilir.</a:t>
            </a:r>
          </a:p>
          <a:p>
            <a:r>
              <a:rPr lang="tr-TR" sz="2400" b="0" dirty="0"/>
              <a:t>b) Toplantının gündemi, yeri, günü ve saati toplantıdan </a:t>
            </a:r>
            <a:r>
              <a:rPr lang="tr-TR" sz="2400" b="0" dirty="0">
                <a:solidFill>
                  <a:srgbClr val="0070C0"/>
                </a:solidFill>
              </a:rPr>
              <a:t>en az kırk sekiz </a:t>
            </a:r>
            <a:r>
              <a:rPr lang="tr-TR" sz="2400" b="0" dirty="0"/>
              <a:t>saat önce kurul üyelerine bildirilir. Kurul üyeleri gündemde değişiklik isteyebilirler. </a:t>
            </a:r>
          </a:p>
        </p:txBody>
      </p:sp>
      <p:sp>
        <p:nvSpPr>
          <p:cNvPr id="6" name="1 Başlık"/>
          <p:cNvSpPr txBox="1">
            <a:spLocks/>
          </p:cNvSpPr>
          <p:nvPr/>
        </p:nvSpPr>
        <p:spPr>
          <a:xfrm>
            <a:off x="609600" y="704088"/>
            <a:ext cx="10972800" cy="867524"/>
          </a:xfrm>
          <a:prstGeom prst="rect">
            <a:avLst/>
          </a:prstGeom>
        </p:spPr>
        <p:txBody>
          <a:bodyPr vert="horz" lIns="0" rIns="0" bIns="0" anchor="b">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a:ln>
                  <a:noFill/>
                </a:ln>
                <a:solidFill>
                  <a:srgbClr val="FF0000"/>
                </a:solidFill>
                <a:effectLst/>
                <a:uLnTx/>
                <a:uFillTx/>
                <a:latin typeface="+mj-lt"/>
                <a:ea typeface="+mj-ea"/>
                <a:cs typeface="+mj-cs"/>
              </a:rPr>
              <a:t>İŞ SAĞLIĞI VE GÜVENLİĞİ KURULLARI</a:t>
            </a:r>
            <a:r>
              <a:rPr kumimoji="0" lang="tr-TR" sz="5000" b="0" i="0" u="none" strike="noStrike" kern="1200" cap="none" spc="0" normalizeH="0" baseline="0" noProof="0">
                <a:ln>
                  <a:noFill/>
                </a:ln>
                <a:solidFill>
                  <a:schemeClr val="tx2"/>
                </a:solidFill>
                <a:effectLst/>
                <a:uLnTx/>
                <a:uFillTx/>
                <a:latin typeface="+mj-lt"/>
                <a:ea typeface="+mj-ea"/>
                <a:cs typeface="+mj-cs"/>
              </a:rPr>
              <a:t/>
            </a:r>
            <a:br>
              <a:rPr kumimoji="0" lang="tr-TR" sz="5000" b="0" i="0" u="none" strike="noStrike" kern="1200" cap="none" spc="0" normalizeH="0" baseline="0" noProof="0">
                <a:ln>
                  <a:noFill/>
                </a:ln>
                <a:solidFill>
                  <a:schemeClr val="tx2"/>
                </a:solidFill>
                <a:effectLst/>
                <a:uLnTx/>
                <a:uFillTx/>
                <a:latin typeface="+mj-lt"/>
                <a:ea typeface="+mj-ea"/>
                <a:cs typeface="+mj-cs"/>
              </a:rPr>
            </a:br>
            <a:endParaRPr kumimoji="0" lang="tr-TR" sz="50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42065676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97541" y="1935068"/>
            <a:ext cx="11322424" cy="1015663"/>
          </a:xfrm>
          <a:prstGeom prst="rect">
            <a:avLst/>
          </a:prstGeom>
          <a:solidFill>
            <a:srgbClr val="7030A0"/>
          </a:solidFill>
        </p:spPr>
        <p:txBody>
          <a:bodyPr wrap="square">
            <a:spAutoFit/>
          </a:bodyPr>
          <a:lstStyle/>
          <a:p>
            <a:pPr lvl="0" algn="ctr"/>
            <a:r>
              <a:rPr lang="tr-TR" sz="6000" b="1" spc="300" dirty="0">
                <a:solidFill>
                  <a:srgbClr val="FFC000"/>
                </a:solidFill>
                <a:effectLst>
                  <a:outerShdw blurRad="38100" dist="38100" dir="2700000" algn="tl">
                    <a:srgbClr val="000000">
                      <a:alpha val="43137"/>
                    </a:srgbClr>
                  </a:outerShdw>
                </a:effectLst>
                <a:latin typeface="Viner Hand ITC" panose="03070502030502020203" pitchFamily="66" charset="0"/>
                <a:cs typeface="Times New Roman" panose="02020603050405020304" pitchFamily="18" charset="0"/>
              </a:rPr>
              <a:t>TEŞEKKÜRLER...</a:t>
            </a:r>
          </a:p>
        </p:txBody>
      </p:sp>
      <p:pic>
        <p:nvPicPr>
          <p:cNvPr id="4" name="Picture 2" descr="http://www.dogadan.com.tr/files/ansiklopedi/38_o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333" y="3085201"/>
            <a:ext cx="5278796" cy="3057434"/>
          </a:xfrm>
          <a:prstGeom prst="rect">
            <a:avLst/>
          </a:prstGeom>
          <a:solidFill>
            <a:srgbClr val="FFFF00"/>
          </a:solidFill>
          <a:effectLst>
            <a:glow rad="228600">
              <a:schemeClr val="accent4">
                <a:satMod val="175000"/>
                <a:alpha val="40000"/>
              </a:schemeClr>
            </a:glow>
          </a:effectLst>
        </p:spPr>
      </p:pic>
    </p:spTree>
    <p:extLst>
      <p:ext uri="{BB962C8B-B14F-4D97-AF65-F5344CB8AC3E}">
        <p14:creationId xmlns:p14="http://schemas.microsoft.com/office/powerpoint/2010/main" val="200851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2"/>
          <p:cNvSpPr>
            <a:spLocks noChangeArrowheads="1"/>
          </p:cNvSpPr>
          <p:nvPr/>
        </p:nvSpPr>
        <p:spPr bwMode="gray">
          <a:xfrm>
            <a:off x="1824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19" name="Rectangle 31"/>
          <p:cNvSpPr txBox="1">
            <a:spLocks noChangeArrowheads="1"/>
          </p:cNvSpPr>
          <p:nvPr/>
        </p:nvSpPr>
        <p:spPr bwMode="gray">
          <a:xfrm>
            <a:off x="1755797" y="548680"/>
            <a:ext cx="8816669" cy="647700"/>
          </a:xfrm>
          <a:prstGeom prst="rect">
            <a:avLst/>
          </a:prstGeom>
          <a:noFill/>
          <a:ln w="9525">
            <a:noFill/>
            <a:miter lim="800000"/>
            <a:headEnd/>
            <a:tailEnd/>
          </a:ln>
        </p:spPr>
        <p:txBody>
          <a:bodyPr lIns="0" rIns="0" anchor="ctr"/>
          <a:lstStyle/>
          <a:p>
            <a:pPr algn="ctr" eaLnBrk="0" hangingPunct="0">
              <a:lnSpc>
                <a:spcPct val="90000"/>
              </a:lnSpc>
              <a:defRPr/>
            </a:pPr>
            <a:r>
              <a:rPr lang="tr-TR" sz="2800" b="1" noProof="1">
                <a:solidFill>
                  <a:srgbClr val="FF0000"/>
                </a:solidFill>
                <a:latin typeface="Comic Sans MS" pitchFamily="66" charset="0"/>
                <a:cs typeface="Calibri" pitchFamily="34" charset="0"/>
              </a:rPr>
              <a:t>İsg Kanunu –Kapsam</a:t>
            </a:r>
          </a:p>
        </p:txBody>
      </p:sp>
      <p:sp>
        <p:nvSpPr>
          <p:cNvPr id="2" name="Dikdörtgen 1"/>
          <p:cNvSpPr/>
          <p:nvPr/>
        </p:nvSpPr>
        <p:spPr>
          <a:xfrm>
            <a:off x="1951824" y="1412777"/>
            <a:ext cx="8424614" cy="4339650"/>
          </a:xfrm>
          <a:prstGeom prst="rect">
            <a:avLst/>
          </a:prstGeom>
        </p:spPr>
        <p:txBody>
          <a:bodyPr wrap="square">
            <a:spAutoFit/>
          </a:bodyPr>
          <a:lstStyle/>
          <a:p>
            <a:pPr marL="285750" lvl="1" indent="-285750">
              <a:lnSpc>
                <a:spcPct val="150000"/>
              </a:lnSpc>
              <a:buClr>
                <a:srgbClr val="292929"/>
              </a:buClr>
              <a:buFont typeface="Wingdings" pitchFamily="2" charset="2"/>
              <a:buChar char="Ø"/>
            </a:pPr>
            <a:r>
              <a:rPr lang="tr-TR" sz="2400" dirty="0">
                <a:latin typeface="Comic Sans MS" pitchFamily="66" charset="0"/>
              </a:rPr>
              <a:t>Kamu ve özel sektördeki bütün işler ve işyerleri</a:t>
            </a:r>
          </a:p>
          <a:p>
            <a:pPr marL="285750" lvl="1" indent="-285750">
              <a:lnSpc>
                <a:spcPct val="150000"/>
              </a:lnSpc>
              <a:buClr>
                <a:srgbClr val="292929"/>
              </a:buClr>
              <a:buFont typeface="Wingdings" pitchFamily="2" charset="2"/>
              <a:buChar char="Ø"/>
            </a:pPr>
            <a:r>
              <a:rPr lang="tr-TR" sz="2400" dirty="0">
                <a:latin typeface="Comic Sans MS" pitchFamily="66" charset="0"/>
              </a:rPr>
              <a:t>Tüm çalışanlara (çıraklar, stajyerler dahil)</a:t>
            </a:r>
          </a:p>
          <a:p>
            <a:pPr marL="285750" lvl="1" indent="-285750">
              <a:lnSpc>
                <a:spcPct val="150000"/>
              </a:lnSpc>
              <a:buClr>
                <a:srgbClr val="292929"/>
              </a:buClr>
              <a:buFont typeface="Wingdings" pitchFamily="2" charset="2"/>
              <a:buChar char="Ø"/>
            </a:pPr>
            <a:r>
              <a:rPr lang="tr-TR" sz="2400" dirty="0">
                <a:latin typeface="Comic Sans MS" pitchFamily="66" charset="0"/>
              </a:rPr>
              <a:t>Tüm faaliyet konularında (sanayi-hizmet-ticaret vb.)</a:t>
            </a:r>
          </a:p>
          <a:p>
            <a:pPr marL="285750" lvl="1" indent="-285750" algn="ctr">
              <a:buClr>
                <a:srgbClr val="292929"/>
              </a:buClr>
            </a:pPr>
            <a:endParaRPr lang="tr-TR" sz="2400" dirty="0">
              <a:latin typeface="Comic Sans MS" pitchFamily="66" charset="0"/>
            </a:endParaRPr>
          </a:p>
          <a:p>
            <a:pPr marL="285750" lvl="1" indent="-285750" algn="ctr">
              <a:buClr>
                <a:srgbClr val="292929"/>
              </a:buClr>
            </a:pPr>
            <a:r>
              <a:rPr lang="tr-TR" sz="2400" dirty="0">
                <a:solidFill>
                  <a:srgbClr val="FF0000"/>
                </a:solidFill>
                <a:latin typeface="Comic Sans MS" pitchFamily="66" charset="0"/>
              </a:rPr>
              <a:t>İstisnalar:</a:t>
            </a:r>
          </a:p>
          <a:p>
            <a:pPr marL="285750" lvl="1" indent="-285750" algn="ctr">
              <a:buClr>
                <a:srgbClr val="292929"/>
              </a:buClr>
              <a:buFont typeface="Wingdings" pitchFamily="2" charset="2"/>
              <a:buChar char="ü"/>
            </a:pPr>
            <a:r>
              <a:rPr lang="tr-TR" sz="2400" dirty="0">
                <a:latin typeface="Comic Sans MS" pitchFamily="66" charset="0"/>
              </a:rPr>
              <a:t>TSK, Kolluk kuvvetleri, MİT,</a:t>
            </a:r>
          </a:p>
          <a:p>
            <a:pPr marL="285750" lvl="1" indent="-285750" algn="ctr">
              <a:buClr>
                <a:srgbClr val="292929"/>
              </a:buClr>
              <a:buFont typeface="Wingdings" pitchFamily="2" charset="2"/>
              <a:buChar char="ü"/>
            </a:pPr>
            <a:r>
              <a:rPr lang="tr-TR" sz="2400" dirty="0">
                <a:latin typeface="Comic Sans MS" pitchFamily="66" charset="0"/>
              </a:rPr>
              <a:t>Afet ve acil durum birimleri,</a:t>
            </a:r>
          </a:p>
          <a:p>
            <a:pPr marL="285750" lvl="1" indent="-285750" algn="ctr">
              <a:buClr>
                <a:srgbClr val="292929"/>
              </a:buClr>
              <a:buFont typeface="Wingdings" pitchFamily="2" charset="2"/>
              <a:buChar char="ü"/>
            </a:pPr>
            <a:r>
              <a:rPr lang="tr-TR" sz="2400" dirty="0">
                <a:latin typeface="Comic Sans MS" pitchFamily="66" charset="0"/>
              </a:rPr>
              <a:t>Ev hizmetleri,</a:t>
            </a:r>
          </a:p>
          <a:p>
            <a:pPr marL="285750" lvl="1" indent="-285750" algn="ctr">
              <a:buClr>
                <a:srgbClr val="292929"/>
              </a:buClr>
              <a:buFont typeface="Wingdings" pitchFamily="2" charset="2"/>
              <a:buChar char="ü"/>
            </a:pPr>
            <a:r>
              <a:rPr lang="tr-TR" sz="2400" dirty="0">
                <a:latin typeface="Comic Sans MS" pitchFamily="66" charset="0"/>
              </a:rPr>
              <a:t>Hükümlü ve tutuklulara yönelik hizmetler,</a:t>
            </a:r>
          </a:p>
          <a:p>
            <a:pPr marL="285750" lvl="1" indent="-285750" algn="ctr">
              <a:buClr>
                <a:srgbClr val="292929"/>
              </a:buClr>
              <a:buFont typeface="Wingdings" pitchFamily="2" charset="2"/>
              <a:buChar char="ü"/>
            </a:pPr>
            <a:r>
              <a:rPr lang="tr-TR" sz="2400" dirty="0">
                <a:latin typeface="Comic Sans MS" pitchFamily="66" charset="0"/>
              </a:rPr>
              <a:t>Kendi nam ve hesabına mal ve hizmet üretimi yapanlar*</a:t>
            </a:r>
          </a:p>
        </p:txBody>
      </p:sp>
      <p:sp>
        <p:nvSpPr>
          <p:cNvPr id="3" name="Dikdörtgen 2"/>
          <p:cNvSpPr/>
          <p:nvPr/>
        </p:nvSpPr>
        <p:spPr>
          <a:xfrm>
            <a:off x="4014905" y="5774508"/>
            <a:ext cx="4138377" cy="369332"/>
          </a:xfrm>
          <a:prstGeom prst="rect">
            <a:avLst/>
          </a:prstGeom>
        </p:spPr>
        <p:txBody>
          <a:bodyPr wrap="none">
            <a:spAutoFit/>
          </a:bodyPr>
          <a:lstStyle/>
          <a:p>
            <a:pPr>
              <a:defRPr/>
            </a:pPr>
            <a:r>
              <a:rPr lang="tr-TR" b="1" dirty="0">
                <a:solidFill>
                  <a:srgbClr val="FF0000"/>
                </a:solidFill>
                <a:latin typeface="Cambria" pitchFamily="18" charset="0"/>
              </a:rPr>
              <a:t>*  Çalışan istihdam etmemek şartıyla!</a:t>
            </a:r>
          </a:p>
        </p:txBody>
      </p:sp>
    </p:spTree>
    <p:extLst>
      <p:ext uri="{BB962C8B-B14F-4D97-AF65-F5344CB8AC3E}">
        <p14:creationId xmlns:p14="http://schemas.microsoft.com/office/powerpoint/2010/main" val="3752593948"/>
      </p:ext>
    </p:extLst>
  </p:cSld>
  <p:clrMapOvr>
    <a:masterClrMapping/>
  </p:clrMapOvr>
  <p:transition>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2006</TotalTime>
  <Words>4112</Words>
  <Application>Microsoft Office PowerPoint</Application>
  <PresentationFormat>Özel</PresentationFormat>
  <Paragraphs>767</Paragraphs>
  <Slides>81</Slides>
  <Notes>58</Notes>
  <HiddenSlides>0</HiddenSlides>
  <MMClips>0</MMClips>
  <ScaleCrop>false</ScaleCrop>
  <HeadingPairs>
    <vt:vector size="4" baseType="variant">
      <vt:variant>
        <vt:lpstr>Tema</vt:lpstr>
      </vt:variant>
      <vt:variant>
        <vt:i4>1</vt:i4>
      </vt:variant>
      <vt:variant>
        <vt:lpstr>Slayt Başlıkları</vt:lpstr>
      </vt:variant>
      <vt:variant>
        <vt:i4>81</vt:i4>
      </vt:variant>
    </vt:vector>
  </HeadingPairs>
  <TitlesOfParts>
    <vt:vector size="82" baseType="lpstr">
      <vt:lpstr>Açılar</vt:lpstr>
      <vt:lpstr>PowerPoint Sunusu</vt:lpstr>
      <vt:lpstr> Konunun genel amacI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İşverenin yükümlülüğü </vt:lpstr>
      <vt:lpstr>PowerPoint Sunusu</vt:lpstr>
      <vt:lpstr>PowerPoint Sunusu</vt:lpstr>
      <vt:lpstr>PowerPoint Sunusu</vt:lpstr>
      <vt:lpstr>PowerPoint Sunusu</vt:lpstr>
      <vt:lpstr>PowerPoint Sunusu</vt:lpstr>
      <vt:lpstr>PowerPoint Sunusu</vt:lpstr>
      <vt:lpstr>PowerPoint Sunusu</vt:lpstr>
      <vt:lpstr>Çalışma usulleri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İŞYERİ SAĞLIK VE GÜVENLİK HİZMETLERİ</dc:title>
  <dc:creator>Ev</dc:creator>
  <cp:lastModifiedBy>Ayse ERCAN</cp:lastModifiedBy>
  <cp:revision>74</cp:revision>
  <dcterms:created xsi:type="dcterms:W3CDTF">2015-01-04T07:49:46Z</dcterms:created>
  <dcterms:modified xsi:type="dcterms:W3CDTF">2025-10-12T22:23:52Z</dcterms:modified>
</cp:coreProperties>
</file>