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391" r:id="rId3"/>
    <p:sldId id="392" r:id="rId4"/>
    <p:sldId id="257" r:id="rId5"/>
    <p:sldId id="306" r:id="rId6"/>
    <p:sldId id="258" r:id="rId7"/>
    <p:sldId id="360" r:id="rId8"/>
    <p:sldId id="396" r:id="rId9"/>
    <p:sldId id="397" r:id="rId10"/>
    <p:sldId id="259" r:id="rId11"/>
    <p:sldId id="398" r:id="rId12"/>
    <p:sldId id="361" r:id="rId13"/>
    <p:sldId id="418" r:id="rId14"/>
    <p:sldId id="399" r:id="rId15"/>
    <p:sldId id="400" r:id="rId16"/>
    <p:sldId id="362" r:id="rId17"/>
    <p:sldId id="408" r:id="rId18"/>
    <p:sldId id="311" r:id="rId19"/>
    <p:sldId id="412" r:id="rId20"/>
    <p:sldId id="359" r:id="rId21"/>
    <p:sldId id="371" r:id="rId22"/>
    <p:sldId id="370" r:id="rId23"/>
    <p:sldId id="369" r:id="rId24"/>
    <p:sldId id="372" r:id="rId25"/>
    <p:sldId id="413" r:id="rId26"/>
    <p:sldId id="358" r:id="rId27"/>
    <p:sldId id="376" r:id="rId28"/>
    <p:sldId id="377" r:id="rId29"/>
    <p:sldId id="414" r:id="rId30"/>
    <p:sldId id="374" r:id="rId31"/>
    <p:sldId id="380" r:id="rId32"/>
    <p:sldId id="381" r:id="rId33"/>
    <p:sldId id="401" r:id="rId34"/>
    <p:sldId id="379" r:id="rId35"/>
    <p:sldId id="382" r:id="rId36"/>
    <p:sldId id="383" r:id="rId37"/>
    <p:sldId id="378" r:id="rId38"/>
    <p:sldId id="375" r:id="rId39"/>
    <p:sldId id="384" r:id="rId40"/>
    <p:sldId id="402" r:id="rId41"/>
    <p:sldId id="415" r:id="rId42"/>
    <p:sldId id="373" r:id="rId43"/>
    <p:sldId id="348" r:id="rId44"/>
    <p:sldId id="313" r:id="rId45"/>
    <p:sldId id="276" r:id="rId46"/>
    <p:sldId id="315" r:id="rId47"/>
    <p:sldId id="393" r:id="rId48"/>
    <p:sldId id="275" r:id="rId49"/>
    <p:sldId id="409" r:id="rId50"/>
    <p:sldId id="274" r:id="rId51"/>
    <p:sldId id="273" r:id="rId52"/>
    <p:sldId id="416" r:id="rId53"/>
    <p:sldId id="270" r:id="rId54"/>
    <p:sldId id="410" r:id="rId55"/>
    <p:sldId id="318" r:id="rId56"/>
    <p:sldId id="281" r:id="rId57"/>
    <p:sldId id="280" r:id="rId58"/>
    <p:sldId id="423" r:id="rId59"/>
    <p:sldId id="279" r:id="rId60"/>
    <p:sldId id="319" r:id="rId61"/>
    <p:sldId id="320" r:id="rId62"/>
    <p:sldId id="417" r:id="rId63"/>
    <p:sldId id="271" r:id="rId64"/>
    <p:sldId id="420" r:id="rId65"/>
    <p:sldId id="352" r:id="rId66"/>
    <p:sldId id="394" r:id="rId67"/>
    <p:sldId id="321" r:id="rId68"/>
    <p:sldId id="421" r:id="rId69"/>
    <p:sldId id="422" r:id="rId70"/>
    <p:sldId id="419" r:id="rId71"/>
    <p:sldId id="322" r:id="rId72"/>
    <p:sldId id="404" r:id="rId73"/>
    <p:sldId id="386" r:id="rId74"/>
    <p:sldId id="286" r:id="rId75"/>
    <p:sldId id="405" r:id="rId76"/>
    <p:sldId id="355" r:id="rId77"/>
    <p:sldId id="395" r:id="rId78"/>
    <p:sldId id="292" r:id="rId79"/>
    <p:sldId id="356" r:id="rId80"/>
    <p:sldId id="406" r:id="rId81"/>
    <p:sldId id="330" r:id="rId82"/>
    <p:sldId id="407" r:id="rId83"/>
    <p:sldId id="357" r:id="rId84"/>
    <p:sldId id="331" r:id="rId8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E317C-1F34-4151-B561-803C48CD6424}" type="datetimeFigureOut">
              <a:rPr lang="tr-TR" smtClean="0"/>
              <a:pPr/>
              <a:t>31.01.2023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7D300-6754-4ED2-8258-66AB1B3392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7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0E70-300F-43B2-AE0A-8EDEA5936962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2C62-C7F9-40A9-934B-D9B31FCACA01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22E3-A181-4B05-8F40-F17B71BAFA11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213B-FD4F-4708-AA8E-56CAE4CA5F46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C474-DD0A-4AAE-A76A-803451E83455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5929-FF36-437B-B81E-0B6A851B907C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6D4F-E561-48BE-809E-7BCB5F06DDA9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39D7-4CBB-4CD3-99C1-589F42863E6B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3239-DD1C-4651-B6EC-1498E1AD9573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9BF7-615D-46DB-9A52-DB2841E9E6BD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B3DC-3EF0-4FAE-A681-2A1BE0FFB180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818D-30EC-4EC2-AA99-44C93787EAE2}" type="datetime1">
              <a:rPr lang="tr-TR" smtClean="0"/>
              <a:pPr/>
              <a:t>31.01.2023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THE ROLE OF GOVERNMENT </a:t>
            </a:r>
            <a:br>
              <a:rPr lang="tr-TR" b="1" dirty="0"/>
            </a:br>
            <a:r>
              <a:rPr lang="en-US" b="1" dirty="0"/>
              <a:t>AND NON-MARKET </a:t>
            </a:r>
            <a:br>
              <a:rPr lang="tr-TR" b="1" dirty="0"/>
            </a:br>
            <a:r>
              <a:rPr lang="en-US" b="1" dirty="0"/>
              <a:t>RESOURCE ALLOCATION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state has been </a:t>
            </a:r>
            <a:r>
              <a:rPr lang="en-US" dirty="0">
                <a:solidFill>
                  <a:srgbClr val="0070C0"/>
                </a:solidFill>
              </a:rPr>
              <a:t>a basic player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in the evolution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rules of the game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State organizations provide </a:t>
            </a:r>
            <a:r>
              <a:rPr lang="en-US" dirty="0">
                <a:solidFill>
                  <a:srgbClr val="0070C0"/>
                </a:solidFill>
              </a:rPr>
              <a:t>the overall rules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act as </a:t>
            </a:r>
            <a:r>
              <a:rPr lang="en-US" dirty="0">
                <a:solidFill>
                  <a:srgbClr val="0070C0"/>
                </a:solidFill>
              </a:rPr>
              <a:t>coordinators</a:t>
            </a:r>
            <a:r>
              <a:rPr lang="en-US" dirty="0"/>
              <a:t>; </a:t>
            </a:r>
            <a:r>
              <a:rPr lang="tr-TR" dirty="0"/>
              <a:t>                                                 </a:t>
            </a:r>
            <a:r>
              <a:rPr lang="en-US" dirty="0"/>
              <a:t>they </a:t>
            </a:r>
            <a:r>
              <a:rPr lang="en-US" dirty="0">
                <a:solidFill>
                  <a:srgbClr val="0070C0"/>
                </a:solidFill>
              </a:rPr>
              <a:t>legitimize and coerce, tax,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spend.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often act also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producers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market players.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Moreover,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try to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change the distribution of income and wealth </a:t>
            </a:r>
            <a:r>
              <a:rPr lang="en-US" dirty="0"/>
              <a:t>through </a:t>
            </a:r>
            <a:r>
              <a:rPr lang="en-US" dirty="0">
                <a:solidFill>
                  <a:srgbClr val="0070C0"/>
                </a:solidFill>
              </a:rPr>
              <a:t>taxation and subsidies.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emphasize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economic development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growth.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Despite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efforts</a:t>
            </a:r>
            <a:r>
              <a:rPr lang="en-US" dirty="0"/>
              <a:t> since 1970s </a:t>
            </a:r>
            <a:r>
              <a:rPr lang="tr-TR" dirty="0"/>
              <a:t>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reducing the state role and privatization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still </a:t>
            </a:r>
            <a:r>
              <a:rPr lang="en-US" dirty="0">
                <a:solidFill>
                  <a:srgbClr val="0070C0"/>
                </a:solidFill>
              </a:rPr>
              <a:t>act as both regulators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market players.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Government </a:t>
            </a:r>
            <a:r>
              <a:rPr lang="en-US" dirty="0">
                <a:solidFill>
                  <a:srgbClr val="0070C0"/>
                </a:solidFill>
              </a:rPr>
              <a:t>organizations operate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as</a:t>
            </a:r>
            <a:r>
              <a:rPr lang="en-US" dirty="0">
                <a:solidFill>
                  <a:srgbClr val="0070C0"/>
                </a:solidFill>
              </a:rPr>
              <a:t> customers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competitors of business firms.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Governments </a:t>
            </a:r>
            <a:r>
              <a:rPr lang="en-US" dirty="0">
                <a:solidFill>
                  <a:srgbClr val="0070C0"/>
                </a:solidFill>
              </a:rPr>
              <a:t>operate in productive capacities </a:t>
            </a:r>
            <a:r>
              <a:rPr lang="en-US" dirty="0"/>
              <a:t>in some services.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Many functions in the social life are directly </a:t>
            </a:r>
            <a:r>
              <a:rPr lang="en-US" dirty="0">
                <a:solidFill>
                  <a:srgbClr val="0070C0"/>
                </a:solidFill>
              </a:rPr>
              <a:t>funded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controlled by governments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21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Privatization includes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sale of state-owned assets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private business.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includes also deregulation</a:t>
            </a:r>
            <a:r>
              <a:rPr lang="en-US" dirty="0"/>
              <a:t>, </a:t>
            </a:r>
            <a:r>
              <a:rPr lang="tr-TR" dirty="0"/>
              <a:t>                                </a:t>
            </a:r>
            <a:r>
              <a:rPr lang="en-US" dirty="0"/>
              <a:t>encouraging competition, for example, </a:t>
            </a:r>
            <a:r>
              <a:rPr lang="tr-TR" dirty="0"/>
              <a:t>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contracting out of services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previously provided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by government organizations.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privatization principle emphasizes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private ownership,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 use of markets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competition.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For this principle,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business firms should supply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</a:t>
            </a:r>
            <a:r>
              <a:rPr lang="en-US" sz="3200" dirty="0"/>
              <a:t>where</a:t>
            </a:r>
            <a:r>
              <a:rPr lang="en-US" sz="3200" dirty="0">
                <a:solidFill>
                  <a:srgbClr val="0070C0"/>
                </a:solidFill>
              </a:rPr>
              <a:t> they can,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competition and price mechanism should be used more widely.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Global Financial Crisis </a:t>
            </a:r>
            <a:r>
              <a:rPr lang="en-US" dirty="0"/>
              <a:t>in 2008-2009 reminded us</a:t>
            </a:r>
            <a:r>
              <a:rPr lang="tr-TR" dirty="0"/>
              <a:t>,</a:t>
            </a:r>
            <a:r>
              <a:rPr lang="en-US" dirty="0"/>
              <a:t> however, that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markets </a:t>
            </a:r>
            <a:r>
              <a:rPr lang="en-US" dirty="0"/>
              <a:t>by themselves </a:t>
            </a:r>
            <a:r>
              <a:rPr lang="en-US" dirty="0">
                <a:solidFill>
                  <a:srgbClr val="0070C0"/>
                </a:solidFill>
              </a:rPr>
              <a:t>are not </a:t>
            </a:r>
            <a:r>
              <a:rPr lang="en-US" dirty="0"/>
              <a:t>necessarily</a:t>
            </a:r>
            <a:r>
              <a:rPr lang="en-US" dirty="0">
                <a:solidFill>
                  <a:srgbClr val="0070C0"/>
                </a:solidFill>
              </a:rPr>
              <a:t> efficient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stable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self-correcting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do not in general lead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socially acceptable outcomes.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r>
              <a:rPr lang="en-US" dirty="0"/>
              <a:t>The government has a </a:t>
            </a:r>
            <a:r>
              <a:rPr lang="en-US" dirty="0">
                <a:solidFill>
                  <a:srgbClr val="0070C0"/>
                </a:solidFill>
              </a:rPr>
              <a:t>basic role</a:t>
            </a:r>
            <a:r>
              <a:rPr lang="en-US" dirty="0"/>
              <a:t> </a:t>
            </a:r>
            <a:r>
              <a:rPr lang="tr-TR" dirty="0"/>
              <a:t>                                         </a:t>
            </a:r>
            <a:r>
              <a:rPr lang="en-US" dirty="0"/>
              <a:t>in the provision of </a:t>
            </a:r>
            <a:r>
              <a:rPr lang="en-US" dirty="0">
                <a:solidFill>
                  <a:srgbClr val="0070C0"/>
                </a:solidFill>
              </a:rPr>
              <a:t>economic stability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improvement of living conditions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of people.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Where there are </a:t>
            </a:r>
            <a:r>
              <a:rPr lang="en-US" dirty="0">
                <a:solidFill>
                  <a:srgbClr val="0070C0"/>
                </a:solidFill>
              </a:rPr>
              <a:t>market failures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there would be </a:t>
            </a:r>
            <a:r>
              <a:rPr lang="en-US" dirty="0">
                <a:solidFill>
                  <a:srgbClr val="0070C0"/>
                </a:solidFill>
              </a:rPr>
              <a:t>government intervention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en-US" dirty="0">
                <a:solidFill>
                  <a:srgbClr val="0070C0"/>
                </a:solidFill>
              </a:rPr>
              <a:t> of the government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the economy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may be summarized under </a:t>
            </a:r>
            <a:r>
              <a:rPr lang="en-US" dirty="0">
                <a:solidFill>
                  <a:srgbClr val="0070C0"/>
                </a:solidFill>
              </a:rPr>
              <a:t>three headings</a:t>
            </a:r>
            <a:r>
              <a:rPr lang="tr-TR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Government is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a rule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maker (regulator),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a market player,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a policy-maker and interferer.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92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 is not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only allocation mechanism</a:t>
            </a:r>
            <a:r>
              <a:rPr lang="en-US" dirty="0"/>
              <a:t>, </a:t>
            </a:r>
            <a:r>
              <a:rPr lang="tr-TR" dirty="0"/>
              <a:t>                                      </a:t>
            </a:r>
            <a:r>
              <a:rPr lang="en-US" dirty="0"/>
              <a:t>even in a market economy.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goods and services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not provided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Markets</a:t>
            </a:r>
            <a:r>
              <a:rPr lang="en-US" dirty="0"/>
              <a:t>, to function efficiently,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must be  based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institutionalized rules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must be organized.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Markets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need </a:t>
            </a:r>
            <a:r>
              <a:rPr lang="en-US" dirty="0">
                <a:solidFill>
                  <a:srgbClr val="0070C0"/>
                </a:solidFill>
              </a:rPr>
              <a:t>rules of the game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function in a well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ordered fashion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coordinate the plans of buyers and sellers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 players</a:t>
            </a:r>
            <a:r>
              <a:rPr lang="en-US" dirty="0"/>
              <a:t> are required </a:t>
            </a:r>
            <a:r>
              <a:rPr lang="tr-TR" dirty="0"/>
              <a:t>                                               </a:t>
            </a:r>
            <a:r>
              <a:rPr lang="en-US" dirty="0"/>
              <a:t>to abide</a:t>
            </a:r>
            <a:r>
              <a:rPr lang="tr-TR" dirty="0"/>
              <a:t> </a:t>
            </a:r>
            <a:r>
              <a:rPr lang="en-US" dirty="0"/>
              <a:t>by the rules.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Markets must provide security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 effectively</a:t>
            </a:r>
            <a:r>
              <a:rPr lang="en-US">
                <a:solidFill>
                  <a:srgbClr val="0070C0"/>
                </a:solidFill>
              </a:rPr>
              <a:t>.</a:t>
            </a:r>
            <a:r>
              <a:rPr lang="en-US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are expected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to convince market traders of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justice and market fairness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</a:t>
            </a:r>
            <a:r>
              <a:rPr lang="en-US" dirty="0">
                <a:solidFill>
                  <a:srgbClr val="0070C0"/>
                </a:solidFill>
              </a:rPr>
              <a:t>makes</a:t>
            </a:r>
            <a:r>
              <a:rPr lang="en-US" dirty="0"/>
              <a:t> </a:t>
            </a:r>
            <a:r>
              <a:rPr lang="tr-TR" dirty="0"/>
              <a:t>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changes the rules.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It has a vital role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setting the legal framework </a:t>
            </a:r>
            <a:r>
              <a:rPr lang="en-US" dirty="0"/>
              <a:t>for the market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recasting and influencing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some of the rules of the game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as the economy evolves.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rationale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for the government’s legislation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policing</a:t>
            </a:r>
            <a:r>
              <a:rPr lang="en-US" dirty="0"/>
              <a:t> </a:t>
            </a:r>
            <a:r>
              <a:rPr lang="tr-TR" dirty="0"/>
              <a:t>   </a:t>
            </a:r>
            <a:r>
              <a:rPr lang="en-US" dirty="0"/>
              <a:t>is that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people must have confidence</a:t>
            </a:r>
            <a:r>
              <a:rPr lang="en-US" dirty="0"/>
              <a:t> </a:t>
            </a:r>
            <a:r>
              <a:rPr lang="tr-TR" dirty="0"/>
              <a:t>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product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they buy. 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Market players </a:t>
            </a:r>
            <a:r>
              <a:rPr lang="en-US" dirty="0">
                <a:solidFill>
                  <a:srgbClr val="0070C0"/>
                </a:solidFill>
              </a:rPr>
              <a:t>do not have perfect knowledge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the necessary specialized expertise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evaluate the information available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Particularly,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consumers are buying complex goods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committing large amounts of money,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they need protection.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Rules provide participants </a:t>
            </a:r>
            <a:r>
              <a:rPr lang="tr-TR" dirty="0"/>
              <a:t>  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confidence</a:t>
            </a:r>
            <a:r>
              <a:rPr lang="en-US" dirty="0"/>
              <a:t> that </a:t>
            </a:r>
            <a:r>
              <a:rPr lang="en-US" dirty="0">
                <a:solidFill>
                  <a:srgbClr val="0070C0"/>
                </a:solidFill>
              </a:rPr>
              <a:t>they will not be cheated</a:t>
            </a:r>
            <a:r>
              <a:rPr lang="en-US" dirty="0"/>
              <a:t>;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official recourse to government bodies</a:t>
            </a:r>
            <a:r>
              <a:rPr lang="en-US" dirty="0"/>
              <a:t> should there be a dispute.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888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Government organizations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market players;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they may act as </a:t>
            </a:r>
            <a:r>
              <a:rPr lang="en-US" dirty="0">
                <a:solidFill>
                  <a:srgbClr val="0070C0"/>
                </a:solidFill>
              </a:rPr>
              <a:t>buyers and sellers.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the producers </a:t>
            </a:r>
            <a:r>
              <a:rPr lang="en-US" dirty="0"/>
              <a:t>of </a:t>
            </a:r>
            <a:r>
              <a:rPr lang="tr-TR" dirty="0"/>
              <a:t>                                                </a:t>
            </a:r>
            <a:r>
              <a:rPr lang="en-US" dirty="0"/>
              <a:t>many </a:t>
            </a:r>
            <a:r>
              <a:rPr lang="en-US" dirty="0">
                <a:solidFill>
                  <a:srgbClr val="0070C0"/>
                </a:solidFill>
              </a:rPr>
              <a:t>goods and services</a:t>
            </a:r>
            <a:r>
              <a:rPr lang="en-US" dirty="0"/>
              <a:t>, </a:t>
            </a:r>
            <a:r>
              <a:rPr lang="tr-TR" dirty="0"/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buyers </a:t>
            </a:r>
            <a:r>
              <a:rPr lang="en-US" dirty="0"/>
              <a:t>of many </a:t>
            </a:r>
            <a:r>
              <a:rPr lang="en-US" dirty="0">
                <a:solidFill>
                  <a:srgbClr val="0070C0"/>
                </a:solidFill>
              </a:rPr>
              <a:t>other goods and services</a:t>
            </a:r>
            <a:r>
              <a:rPr lang="en-US" dirty="0"/>
              <a:t>.  </a:t>
            </a:r>
            <a:endParaRPr lang="tr-TR" dirty="0"/>
          </a:p>
          <a:p>
            <a:r>
              <a:rPr lang="en-US" dirty="0"/>
              <a:t>Public sector is </a:t>
            </a:r>
            <a:r>
              <a:rPr lang="en-US" dirty="0">
                <a:solidFill>
                  <a:srgbClr val="0070C0"/>
                </a:solidFill>
              </a:rPr>
              <a:t>the biggest buyer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example, in </a:t>
            </a:r>
            <a:r>
              <a:rPr lang="en-US" dirty="0">
                <a:solidFill>
                  <a:srgbClr val="0070C0"/>
                </a:solidFill>
              </a:rPr>
              <a:t>Turkey</a:t>
            </a:r>
            <a:r>
              <a:rPr lang="en-US" dirty="0"/>
              <a:t>, </a:t>
            </a:r>
            <a:r>
              <a:rPr lang="tr-TR" dirty="0"/>
              <a:t>                                                         </a:t>
            </a:r>
            <a:r>
              <a:rPr lang="en-US" dirty="0"/>
              <a:t>the ratio of </a:t>
            </a:r>
            <a:r>
              <a:rPr lang="en-US" dirty="0">
                <a:solidFill>
                  <a:srgbClr val="0070C0"/>
                </a:solidFill>
              </a:rPr>
              <a:t>the total public spending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national income </a:t>
            </a:r>
            <a:r>
              <a:rPr lang="en-US" dirty="0"/>
              <a:t>is about </a:t>
            </a:r>
            <a:r>
              <a:rPr lang="tr-TR" dirty="0">
                <a:solidFill>
                  <a:srgbClr val="0070C0"/>
                </a:solidFill>
              </a:rPr>
              <a:t>35</a:t>
            </a:r>
            <a:r>
              <a:rPr lang="en-US" dirty="0">
                <a:solidFill>
                  <a:srgbClr val="0070C0"/>
                </a:solidFill>
              </a:rPr>
              <a:t>%.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 important part of the industrial products ha</a:t>
            </a:r>
            <a:r>
              <a:rPr lang="tr-TR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 been produced and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by the government in Turkey, </a:t>
            </a:r>
            <a:r>
              <a:rPr lang="tr-TR" dirty="0"/>
              <a:t>                                          </a:t>
            </a:r>
            <a:r>
              <a:rPr lang="en-US" dirty="0"/>
              <a:t>until recently.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/>
              <a:t>Additionally,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state banks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other public financial institutions </a:t>
            </a:r>
            <a:r>
              <a:rPr lang="en-US" dirty="0"/>
              <a:t>play a critical role </a:t>
            </a:r>
            <a:r>
              <a:rPr lang="tr-TR" dirty="0"/>
              <a:t>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provision of financial services.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8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government plays a significant role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provision of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has an important hand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not only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provision and allocation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of some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but in</a:t>
            </a:r>
            <a:r>
              <a:rPr lang="en-US" dirty="0">
                <a:solidFill>
                  <a:srgbClr val="0070C0"/>
                </a:solidFill>
              </a:rPr>
              <a:t> setting and policing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rules of the game.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en-US" dirty="0">
                <a:solidFill>
                  <a:srgbClr val="0070C0"/>
                </a:solidFill>
              </a:rPr>
              <a:t>it acts as a major market player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/>
          <a:lstStyle/>
          <a:p>
            <a:r>
              <a:rPr lang="en-US" dirty="0"/>
              <a:t>Government intervenes in the market process, interceding by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imposing taxes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providing subsidies,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controlling prices </a:t>
            </a:r>
          </a:p>
          <a:p>
            <a:pPr lvl="1"/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stepping in where markets fail.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primary purpose for setting taxes </a:t>
            </a:r>
            <a:r>
              <a:rPr lang="tr-TR" dirty="0"/>
              <a:t>                                       </a:t>
            </a:r>
            <a:r>
              <a:rPr lang="en-US" dirty="0"/>
              <a:t>in the market is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raise tax revenue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Taxation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is the main way </a:t>
            </a:r>
            <a:r>
              <a:rPr lang="en-US" dirty="0"/>
              <a:t>of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financing government expenditure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taxation may be used also </a:t>
            </a:r>
            <a:r>
              <a:rPr lang="tr-TR" dirty="0"/>
              <a:t>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reduce the adverse effects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of some economic activities.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taxing the polluters</a:t>
            </a:r>
            <a:r>
              <a:rPr lang="en-US" dirty="0"/>
              <a:t> may make them </a:t>
            </a:r>
            <a:r>
              <a:rPr lang="tr-TR" dirty="0"/>
              <a:t>                               </a:t>
            </a:r>
            <a:r>
              <a:rPr lang="en-US" dirty="0"/>
              <a:t>seek </a:t>
            </a:r>
            <a:r>
              <a:rPr lang="en-US" dirty="0">
                <a:solidFill>
                  <a:srgbClr val="0070C0"/>
                </a:solidFill>
              </a:rPr>
              <a:t>the ways of reducing pollution</a:t>
            </a:r>
            <a:r>
              <a:rPr lang="en-US" dirty="0"/>
              <a:t>. 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Subsidies </a:t>
            </a:r>
            <a:r>
              <a:rPr lang="en-US" dirty="0"/>
              <a:t>may be given </a:t>
            </a:r>
            <a:r>
              <a:rPr lang="tr-TR" dirty="0"/>
              <a:t>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increase the production and consumption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some goods and services</a:t>
            </a:r>
            <a:r>
              <a:rPr lang="en-US" dirty="0"/>
              <a:t>,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interest of the whole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society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Moreover,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may directly intercede </a:t>
            </a:r>
            <a:r>
              <a:rPr lang="tr-TR" dirty="0"/>
              <a:t>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price controls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They may set price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above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below the market equilibrium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especially during </a:t>
            </a:r>
            <a:r>
              <a:rPr lang="en-US" dirty="0">
                <a:solidFill>
                  <a:srgbClr val="0070C0"/>
                </a:solidFill>
              </a:rPr>
              <a:t>economic crises </a:t>
            </a:r>
            <a:r>
              <a:rPr lang="en-US" dirty="0"/>
              <a:t>and </a:t>
            </a:r>
            <a:r>
              <a:rPr lang="tr-TR" dirty="0"/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war times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Additionally,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transferring state monopolies into the private sector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privatization of public utilities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has been accompanied by </a:t>
            </a:r>
            <a:r>
              <a:rPr lang="en-US" dirty="0">
                <a:solidFill>
                  <a:srgbClr val="0070C0"/>
                </a:solidFill>
              </a:rPr>
              <a:t>a regulatory framework,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which involves </a:t>
            </a:r>
            <a:r>
              <a:rPr lang="en-US" dirty="0">
                <a:solidFill>
                  <a:srgbClr val="0070C0"/>
                </a:solidFill>
              </a:rPr>
              <a:t>price regulation.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industry regulator puts </a:t>
            </a:r>
            <a:r>
              <a:rPr lang="en-US" dirty="0">
                <a:solidFill>
                  <a:srgbClr val="0070C0"/>
                </a:solidFill>
              </a:rPr>
              <a:t>an upper limit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selling prices </a:t>
            </a:r>
            <a:r>
              <a:rPr lang="en-US" dirty="0"/>
              <a:t>of private monopoles.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purpose of these controls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prevent private companies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increasing prices to levels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which</a:t>
            </a:r>
            <a:r>
              <a:rPr lang="en-US" dirty="0">
                <a:solidFill>
                  <a:srgbClr val="0070C0"/>
                </a:solidFill>
              </a:rPr>
              <a:t> the market might bear. 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/>
          <a:lstStyle/>
          <a:p>
            <a:r>
              <a:rPr lang="en-US" dirty="0"/>
              <a:t>In addition to </a:t>
            </a:r>
            <a:r>
              <a:rPr lang="en-US" dirty="0">
                <a:solidFill>
                  <a:srgbClr val="0070C0"/>
                </a:solidFill>
              </a:rPr>
              <a:t>its role of market player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rule maker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government affects the decisions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other consumers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producers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its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economic policies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that we will examine in the following chapters.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dirty="0">
                <a:solidFill>
                  <a:schemeClr val="tx1"/>
                </a:solidFill>
                <a:latin typeface="+mj-lt"/>
              </a:rPr>
              <a:t>MARKET FAILURE</a:t>
            </a:r>
            <a:br>
              <a:rPr lang="tr-TR" sz="4400" dirty="0">
                <a:solidFill>
                  <a:schemeClr val="tx1"/>
                </a:solidFill>
                <a:latin typeface="+mj-lt"/>
              </a:rPr>
            </a:br>
            <a:endParaRPr lang="tr-TR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>
                <a:latin typeface="+mj-lt"/>
              </a:rPr>
            </a:br>
            <a:r>
              <a:rPr lang="tr-TR" sz="3600" b="1" dirty="0">
                <a:solidFill>
                  <a:schemeClr val="tx1"/>
                </a:solidFill>
                <a:latin typeface="+mj-lt"/>
              </a:rPr>
              <a:t>MARKET FAILURE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market mechanism cannot provide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some goods and services demanded.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Additionally,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way of provision </a:t>
            </a:r>
            <a:r>
              <a:rPr lang="en-US" dirty="0"/>
              <a:t>of some other goods </a:t>
            </a:r>
            <a:r>
              <a:rPr lang="tr-TR" dirty="0"/>
              <a:t>                       </a:t>
            </a:r>
            <a:r>
              <a:rPr lang="en-US" dirty="0"/>
              <a:t>and services by the market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may not be acceptable for the society.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Governments take the responsibility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of the provision in both situations.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In this lesson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we will </a:t>
            </a:r>
            <a:r>
              <a:rPr lang="en-US" dirty="0">
                <a:solidFill>
                  <a:srgbClr val="0070C0"/>
                </a:solidFill>
              </a:rPr>
              <a:t>clarify the role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significance of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government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a market economy,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and examine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non-market means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of providing and allocating resources.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WHY GOVERNMENT?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 goods supplied by governments </a:t>
            </a:r>
            <a:r>
              <a:rPr lang="tr-TR" dirty="0"/>
              <a:t>                                     </a:t>
            </a:r>
            <a:r>
              <a:rPr lang="en-US" dirty="0"/>
              <a:t>may be categorized as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public goods,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quasi-public goods,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merit goods.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Public Goods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9549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Public Goods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Pure public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communal goods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                                    cannot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price mechanism.</a:t>
            </a:r>
          </a:p>
          <a:p>
            <a:pPr>
              <a:spcBef>
                <a:spcPts val="1200"/>
              </a:spcBef>
            </a:pPr>
            <a:r>
              <a:rPr lang="en-US" dirty="0"/>
              <a:t>Some examples of public goods: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defense,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law and order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public administration.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Public Goods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Public goods are consumed </a:t>
            </a:r>
            <a:r>
              <a:rPr lang="en-US" dirty="0">
                <a:solidFill>
                  <a:srgbClr val="0070C0"/>
                </a:solidFill>
              </a:rPr>
              <a:t>communally</a:t>
            </a:r>
            <a:r>
              <a:rPr lang="en-US" dirty="0"/>
              <a:t>,</a:t>
            </a:r>
            <a:r>
              <a:rPr lang="en-US" u="sng" dirty="0"/>
              <a:t>      </a:t>
            </a:r>
            <a:r>
              <a:rPr lang="en-US" dirty="0"/>
              <a:t>not </a:t>
            </a:r>
            <a:r>
              <a:rPr lang="en-US" dirty="0">
                <a:solidFill>
                  <a:srgbClr val="0070C0"/>
                </a:solidFill>
              </a:rPr>
              <a:t>individually.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not bought and sold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markets.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Markets simply </a:t>
            </a:r>
            <a:r>
              <a:rPr lang="en-US" dirty="0">
                <a:solidFill>
                  <a:srgbClr val="0070C0"/>
                </a:solidFill>
              </a:rPr>
              <a:t>do not exist </a:t>
            </a:r>
            <a:r>
              <a:rPr lang="en-US" dirty="0"/>
              <a:t>for them.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 provides these goods.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Public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supplied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entire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community 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without </a:t>
            </a:r>
            <a:r>
              <a:rPr lang="en-US" dirty="0">
                <a:solidFill>
                  <a:srgbClr val="0070C0"/>
                </a:solidFill>
              </a:rPr>
              <a:t>direct charge related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individual use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Their provision is</a:t>
            </a:r>
            <a:r>
              <a:rPr lang="en-US" dirty="0">
                <a:solidFill>
                  <a:srgbClr val="0070C0"/>
                </a:solidFill>
              </a:rPr>
              <a:t> independent of an individual’s income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desire.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Decisions</a:t>
            </a:r>
            <a:r>
              <a:rPr lang="en-US" dirty="0"/>
              <a:t> about the amount</a:t>
            </a:r>
            <a:r>
              <a:rPr lang="tr-TR" dirty="0"/>
              <a:t>s</a:t>
            </a:r>
            <a:r>
              <a:rPr lang="en-US" dirty="0"/>
              <a:t> of resources used for these goods are made </a:t>
            </a:r>
            <a:r>
              <a:rPr lang="tr-TR" dirty="0"/>
              <a:t>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 political process, </a:t>
            </a: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by the market.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0982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857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following attributes </a:t>
            </a:r>
            <a:r>
              <a:rPr lang="en-US" dirty="0">
                <a:solidFill>
                  <a:srgbClr val="0070C0"/>
                </a:solidFill>
              </a:rPr>
              <a:t>make public goods impossible to allocate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n-US" i="1" dirty="0">
                <a:solidFill>
                  <a:srgbClr val="0070C0"/>
                </a:solidFill>
              </a:rPr>
              <a:t>Non-excludability </a:t>
            </a:r>
            <a:endParaRPr lang="en-US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i="1" dirty="0">
                <a:solidFill>
                  <a:srgbClr val="0070C0"/>
                </a:solidFill>
              </a:rPr>
              <a:t>Non-rivalry</a:t>
            </a:r>
            <a:endParaRPr lang="en-US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i="1" dirty="0">
                <a:solidFill>
                  <a:srgbClr val="0070C0"/>
                </a:solidFill>
              </a:rPr>
              <a:t>Non-</a:t>
            </a:r>
            <a:r>
              <a:rPr lang="en-US" i="1" dirty="0" err="1">
                <a:solidFill>
                  <a:srgbClr val="0070C0"/>
                </a:solidFill>
              </a:rPr>
              <a:t>rejectability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087611"/>
          </a:xfrm>
        </p:spPr>
        <p:txBody>
          <a:bodyPr>
            <a:normAutofit/>
          </a:bodyPr>
          <a:lstStyle/>
          <a:p>
            <a:pPr lvl="0"/>
            <a:r>
              <a:rPr lang="en-US" b="1" i="1" dirty="0"/>
              <a:t>(a) Non-excludability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No one can be excluded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sz="3200" dirty="0"/>
              <a:t>from </a:t>
            </a:r>
            <a:r>
              <a:rPr lang="en-US" sz="3200" dirty="0">
                <a:solidFill>
                  <a:srgbClr val="0070C0"/>
                </a:solidFill>
              </a:rPr>
              <a:t>the benefits provided by public services.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They are </a:t>
            </a:r>
            <a:r>
              <a:rPr lang="en-US" sz="3200" dirty="0">
                <a:solidFill>
                  <a:srgbClr val="0070C0"/>
                </a:solidFill>
              </a:rPr>
              <a:t>expensive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            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cannot be divided up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restricted</a:t>
            </a:r>
            <a:r>
              <a:rPr lang="en-US" sz="3200" dirty="0"/>
              <a:t> for </a:t>
            </a:r>
            <a:r>
              <a:rPr lang="en-US" sz="3200" dirty="0">
                <a:solidFill>
                  <a:srgbClr val="0070C0"/>
                </a:solidFill>
              </a:rPr>
              <a:t>individual use. 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For example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all citizens </a:t>
            </a:r>
            <a:r>
              <a:rPr lang="en-US" sz="3200" dirty="0"/>
              <a:t>have </a:t>
            </a:r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protection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of the armed forces</a:t>
            </a:r>
            <a:r>
              <a:rPr lang="en-US" sz="3200" dirty="0"/>
              <a:t>. 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83602"/>
          </a:xfrm>
        </p:spPr>
        <p:txBody>
          <a:bodyPr>
            <a:normAutofit/>
          </a:bodyPr>
          <a:lstStyle/>
          <a:p>
            <a:pPr lvl="0"/>
            <a:r>
              <a:rPr lang="en-US" sz="4000" b="1" i="1" dirty="0"/>
              <a:t>(a) Non-excludability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They don’t have to make a direct payment </a:t>
            </a:r>
            <a:r>
              <a:rPr lang="tr-TR" sz="3200" dirty="0">
                <a:solidFill>
                  <a:srgbClr val="0070C0"/>
                </a:solidFill>
              </a:rPr>
              <a:t>                  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receive a benefit. 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There is no way of stopping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sz="3200" dirty="0"/>
              <a:t>their consumption. </a:t>
            </a:r>
            <a:endParaRPr lang="tr-TR" sz="3200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Therefore, </a:t>
            </a:r>
            <a:r>
              <a:rPr lang="en-US" sz="3200" dirty="0">
                <a:solidFill>
                  <a:srgbClr val="0070C0"/>
                </a:solidFill>
              </a:rPr>
              <a:t>private business firms could not produce and sell </a:t>
            </a:r>
            <a:r>
              <a:rPr lang="en-US" sz="3200" dirty="0"/>
              <a:t>such public goods </a:t>
            </a:r>
            <a:r>
              <a:rPr lang="tr-TR" sz="3200" dirty="0"/>
              <a:t>  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make a profit</a:t>
            </a:r>
            <a:r>
              <a:rPr lang="en-US" sz="3200" dirty="0"/>
              <a:t>.</a:t>
            </a:r>
            <a:endParaRPr lang="tr-TR" sz="3200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Many people </a:t>
            </a:r>
            <a:r>
              <a:rPr lang="en-US" sz="3200" dirty="0">
                <a:solidFill>
                  <a:srgbClr val="0070C0"/>
                </a:solidFill>
              </a:rPr>
              <a:t>benefit</a:t>
            </a:r>
            <a:r>
              <a:rPr lang="en-US" sz="3200" dirty="0"/>
              <a:t> from the security </a:t>
            </a:r>
            <a:r>
              <a:rPr lang="en-US" sz="3200" dirty="0">
                <a:solidFill>
                  <a:srgbClr val="0070C0"/>
                </a:solidFill>
              </a:rPr>
              <a:t>without paying </a:t>
            </a:r>
            <a:r>
              <a:rPr lang="en-US" sz="3200" dirty="0"/>
              <a:t>for its provision.</a:t>
            </a:r>
            <a:endParaRPr lang="tr-TR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(b) Non-rivalry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are not rivals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consumption of pure common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defense is supplied</a:t>
            </a:r>
            <a:r>
              <a:rPr lang="en-US" dirty="0"/>
              <a:t>,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degree of protection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given to one family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does not reduce the availability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such benefits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others.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(b) Non-rivalry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no need to ration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by the price mechanism, </a:t>
            </a:r>
            <a:r>
              <a:rPr lang="tr-TR" dirty="0"/>
              <a:t>                                                     </a:t>
            </a:r>
            <a:r>
              <a:rPr lang="en-US" dirty="0"/>
              <a:t>even if that were possible. </a:t>
            </a:r>
            <a:endParaRPr lang="tr-TR" dirty="0"/>
          </a:p>
          <a:p>
            <a:pPr lvl="0"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Benefits are for everyone,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whether wanted or not.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We will study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non-market resource allocation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and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show </a:t>
            </a:r>
            <a:r>
              <a:rPr lang="en-US" dirty="0">
                <a:solidFill>
                  <a:srgbClr val="0070C0"/>
                </a:solidFill>
              </a:rPr>
              <a:t>in what situations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market mechanism fails </a:t>
            </a:r>
            <a:r>
              <a:rPr lang="en-US" dirty="0"/>
              <a:t>or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simply </a:t>
            </a:r>
            <a:r>
              <a:rPr lang="en-US" dirty="0">
                <a:solidFill>
                  <a:srgbClr val="0070C0"/>
                </a:solidFill>
              </a:rPr>
              <a:t>does not exist.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i="1" dirty="0"/>
              <a:t> (c) Non-</a:t>
            </a:r>
            <a:r>
              <a:rPr lang="en-US" b="1" i="1" dirty="0" err="1"/>
              <a:t>rejectability</a:t>
            </a:r>
            <a:r>
              <a:rPr lang="en-US" b="1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public good cannot be rejected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like any private good for own consumption.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those </a:t>
            </a:r>
            <a:r>
              <a:rPr lang="en-US" dirty="0">
                <a:solidFill>
                  <a:srgbClr val="0070C0"/>
                </a:solidFill>
              </a:rPr>
              <a:t>who do not wish to be defended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by armed forces </a:t>
            </a:r>
            <a:r>
              <a:rPr lang="en-US" dirty="0">
                <a:solidFill>
                  <a:srgbClr val="0070C0"/>
                </a:solidFill>
              </a:rPr>
              <a:t>are not able to opt out.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1" dirty="0"/>
              <a:t> </a:t>
            </a:r>
            <a:br>
              <a:rPr lang="tr-TR" b="1" i="1" dirty="0"/>
            </a:br>
            <a:r>
              <a:rPr lang="en-US" sz="4000" b="1" dirty="0"/>
              <a:t>Public Goods </a:t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these reasons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public goods are </a:t>
            </a:r>
            <a:r>
              <a:rPr lang="en-US" dirty="0">
                <a:solidFill>
                  <a:srgbClr val="0070C0"/>
                </a:solidFill>
              </a:rPr>
              <a:t>provided centrally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government </a:t>
            </a: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no direct price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people who benefit.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cost of producing </a:t>
            </a:r>
            <a:r>
              <a:rPr lang="en-US" dirty="0"/>
              <a:t>such goods</a:t>
            </a:r>
            <a:r>
              <a:rPr lang="tr-TR" dirty="0"/>
              <a:t>                                    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paid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the public funds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5830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Quasi-public goods have elements of </a:t>
            </a:r>
            <a:r>
              <a:rPr lang="tr-TR" dirty="0"/>
              <a:t>    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a public good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private good.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commodities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which potentially </a:t>
            </a:r>
            <a:r>
              <a:rPr lang="en-US" dirty="0">
                <a:solidFill>
                  <a:srgbClr val="0070C0"/>
                </a:solidFill>
              </a:rPr>
              <a:t>could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price mechanism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</a:t>
            </a:r>
            <a:r>
              <a:rPr lang="en-US" dirty="0"/>
              <a:t>nevertheless</a:t>
            </a:r>
            <a:r>
              <a:rPr lang="en-US" dirty="0">
                <a:solidFill>
                  <a:srgbClr val="0070C0"/>
                </a:solidFill>
              </a:rPr>
              <a:t> provided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state.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These goods are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without</a:t>
            </a:r>
            <a:r>
              <a:rPr lang="en-US" dirty="0">
                <a:solidFill>
                  <a:srgbClr val="0070C0"/>
                </a:solidFill>
              </a:rPr>
              <a:t> a specific charge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related to </a:t>
            </a:r>
            <a:r>
              <a:rPr lang="en-US" dirty="0">
                <a:solidFill>
                  <a:srgbClr val="0070C0"/>
                </a:solidFill>
              </a:rPr>
              <a:t>the amount used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an individual.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provision of roads, pavements, public parks, and recreation grounds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are examples of such quasi-public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</a:t>
            </a:r>
            <a:r>
              <a:rPr lang="en-US" dirty="0">
                <a:solidFill>
                  <a:srgbClr val="0070C0"/>
                </a:solidFill>
              </a:rPr>
              <a:t>do not pay directly for </a:t>
            </a:r>
            <a:r>
              <a:rPr lang="en-US" dirty="0"/>
              <a:t>a walk in any park or our use of any road </a:t>
            </a:r>
            <a:r>
              <a:rPr lang="tr-TR" dirty="0"/>
              <a:t>                                                   </a:t>
            </a: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we pay indirectly through taxes.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Very often these goods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do not display rivalry and excludability.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when these facilities are </a:t>
            </a:r>
            <a:r>
              <a:rPr lang="en-US" dirty="0">
                <a:solidFill>
                  <a:srgbClr val="0070C0"/>
                </a:solidFill>
              </a:rPr>
              <a:t>used to capacity and over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used, </a:t>
            </a:r>
            <a:r>
              <a:rPr lang="en-US" dirty="0"/>
              <a:t>then</a:t>
            </a:r>
            <a:r>
              <a:rPr lang="en-US" dirty="0">
                <a:solidFill>
                  <a:srgbClr val="0070C0"/>
                </a:solidFill>
              </a:rPr>
              <a:t> rivalry exists.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Consumption for one person reduces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what </a:t>
            </a:r>
            <a:r>
              <a:rPr lang="en-US" dirty="0">
                <a:solidFill>
                  <a:srgbClr val="0070C0"/>
                </a:solidFill>
              </a:rPr>
              <a:t>is available for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may be the possibility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excluding people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the goods are only partially divisible.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42026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These goods are allocated </a:t>
            </a:r>
            <a:r>
              <a:rPr lang="en-US" dirty="0"/>
              <a:t>primarily </a:t>
            </a:r>
            <a:r>
              <a:rPr lang="tr-TR" dirty="0"/>
              <a:t>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non-market means.</a:t>
            </a:r>
          </a:p>
          <a:p>
            <a:pPr>
              <a:spcBef>
                <a:spcPts val="1200"/>
              </a:spcBef>
            </a:pPr>
            <a:r>
              <a:rPr lang="en-US" dirty="0"/>
              <a:t>But,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in some situation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is possible to charge a price 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exclude those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who were </a:t>
            </a:r>
            <a:r>
              <a:rPr lang="en-US" dirty="0">
                <a:solidFill>
                  <a:srgbClr val="0070C0"/>
                </a:solidFill>
              </a:rPr>
              <a:t>unwilling </a:t>
            </a:r>
            <a:r>
              <a:rPr lang="en-US" dirty="0"/>
              <a:t>and/or </a:t>
            </a:r>
            <a:r>
              <a:rPr lang="en-US" dirty="0">
                <a:solidFill>
                  <a:srgbClr val="0070C0"/>
                </a:solidFill>
              </a:rPr>
              <a:t>unable to pay.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42775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example,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price is charged for the use of some roads.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are barred </a:t>
            </a: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they don’t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cannot pay.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4632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Although everyone might agree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the need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providing and maintaining pavements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and roads,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private business suppliers</a:t>
            </a:r>
            <a:r>
              <a:rPr lang="en-US" dirty="0"/>
              <a:t>, in general,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could not make a profit from their provision.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GOVERNMENT’S ROLE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Firms</a:t>
            </a:r>
            <a:r>
              <a:rPr lang="en-US" dirty="0">
                <a:solidFill>
                  <a:srgbClr val="0070C0"/>
                </a:solidFill>
              </a:rPr>
              <a:t> could not effectively exclude users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divide these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charge a price sufficient to make profit.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Such goods provide </a:t>
            </a:r>
            <a:r>
              <a:rPr lang="en-US" dirty="0">
                <a:solidFill>
                  <a:srgbClr val="0070C0"/>
                </a:solidFill>
              </a:rPr>
              <a:t>social benefits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over and above any </a:t>
            </a:r>
            <a:r>
              <a:rPr lang="en-US" dirty="0">
                <a:solidFill>
                  <a:srgbClr val="0070C0"/>
                </a:solidFill>
              </a:rPr>
              <a:t>private benefits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in production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consumption.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market mechanism cannot provide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allocate quasi-public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Without communal provision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our road and pavement network </a:t>
            </a:r>
            <a:r>
              <a:rPr lang="tr-TR" dirty="0"/>
              <a:t>                                        </a:t>
            </a:r>
            <a:r>
              <a:rPr lang="en-US" dirty="0"/>
              <a:t>would be </a:t>
            </a:r>
            <a:r>
              <a:rPr lang="en-US" dirty="0">
                <a:solidFill>
                  <a:srgbClr val="0070C0"/>
                </a:solidFill>
              </a:rPr>
              <a:t>insufficient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meet the needs of a modern community.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Overall resources are allocated for these quasi-public goods </a:t>
            </a:r>
            <a:r>
              <a:rPr lang="en-US" dirty="0">
                <a:solidFill>
                  <a:srgbClr val="0070C0"/>
                </a:solidFill>
              </a:rPr>
              <a:t>by a political decision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4744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33661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Merit goods are goods </a:t>
            </a:r>
            <a:r>
              <a:rPr lang="tr-TR" dirty="0"/>
              <a:t>                              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can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 mechanism</a:t>
            </a:r>
            <a:r>
              <a:rPr lang="en-US" dirty="0"/>
              <a:t> to individuals.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consumption of these goods creates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more social benefit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 sum of the individual benefits.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social interest requires more production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consumption of merit goods</a:t>
            </a:r>
            <a:r>
              <a:rPr lang="en-US" dirty="0"/>
              <a:t> </a:t>
            </a:r>
            <a:r>
              <a:rPr lang="tr-TR" dirty="0"/>
              <a:t>                                                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that would be provided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market mechanism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based on </a:t>
            </a:r>
            <a:r>
              <a:rPr lang="en-US" dirty="0">
                <a:solidFill>
                  <a:srgbClr val="0070C0"/>
                </a:solidFill>
              </a:rPr>
              <a:t>individual interests and preferences.  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982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Health care and education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are the examples of merit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are consumed by individuals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can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through</a:t>
            </a:r>
            <a:r>
              <a:rPr lang="en-US" dirty="0">
                <a:solidFill>
                  <a:srgbClr val="0070C0"/>
                </a:solidFill>
              </a:rPr>
              <a:t> the market mechanism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they also have attributes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the public good.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Their acquisition can provide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considerable </a:t>
            </a:r>
            <a:r>
              <a:rPr lang="en-US" dirty="0">
                <a:solidFill>
                  <a:srgbClr val="0070C0"/>
                </a:solidFill>
              </a:rPr>
              <a:t>social benefits.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choices about the acquisition of education,</a:t>
            </a:r>
            <a:r>
              <a:rPr lang="en-US" dirty="0"/>
              <a:t> </a:t>
            </a:r>
            <a:r>
              <a:rPr lang="tr-TR" dirty="0"/>
              <a:t>                   </a:t>
            </a:r>
            <a:r>
              <a:rPr lang="en-US" dirty="0"/>
              <a:t>for example,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rarely left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free choice of the individual.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All people are expected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have a minimum level of education.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94123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Merit goods are as </a:t>
            </a:r>
            <a:r>
              <a:rPr lang="en-US" dirty="0">
                <a:solidFill>
                  <a:srgbClr val="0070C0"/>
                </a:solidFill>
              </a:rPr>
              <a:t>important both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individuals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 whole society.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Left to their own devices,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people may have an inability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insufficient desire to buy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enough </a:t>
            </a:r>
            <a:r>
              <a:rPr lang="en-US" dirty="0"/>
              <a:t>of these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do not have full information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may be ignorant</a:t>
            </a:r>
            <a:r>
              <a:rPr lang="en-US" dirty="0"/>
              <a:t>, for example, </a:t>
            </a:r>
            <a:r>
              <a:rPr lang="tr-TR" dirty="0"/>
              <a:t>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the benefits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nature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different types of education.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may not be prepared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able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buy enough of a good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confers benefits to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such circumstances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market mechanism would lead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an insufficient production and consumption.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4131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This is the reason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why </a:t>
            </a:r>
            <a:r>
              <a:rPr lang="en-US" dirty="0">
                <a:solidFill>
                  <a:srgbClr val="0070C0"/>
                </a:solidFill>
              </a:rPr>
              <a:t>most countries insist on children receiving education to a certain level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the compulsory treatment of infectious diseases.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98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state played a crucial role</a:t>
            </a:r>
            <a:r>
              <a:rPr lang="en-US" dirty="0"/>
              <a:t> </a:t>
            </a:r>
            <a:r>
              <a:rPr lang="tr-TR" dirty="0"/>
              <a:t>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emergence of capitalism</a:t>
            </a:r>
            <a:r>
              <a:rPr lang="en-US" dirty="0"/>
              <a:t>, </a:t>
            </a:r>
            <a:r>
              <a:rPr lang="tr-TR" dirty="0"/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strong central government</a:t>
            </a:r>
            <a:r>
              <a:rPr lang="en-US" dirty="0"/>
              <a:t> has guided it.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State actively supported </a:t>
            </a:r>
            <a:r>
              <a:rPr lang="en-US" dirty="0">
                <a:solidFill>
                  <a:srgbClr val="0070C0"/>
                </a:solidFill>
              </a:rPr>
              <a:t>private-sector investment and production.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Merit goods are as important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also for </a:t>
            </a:r>
            <a:r>
              <a:rPr lang="en-US" dirty="0">
                <a:solidFill>
                  <a:srgbClr val="0070C0"/>
                </a:solidFill>
              </a:rPr>
              <a:t>the development of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overall economy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They are mostly funded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government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distributed largely independently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the ability and willingness to pay.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4676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 has an important hand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providing these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produce such important benefits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whole society.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Even where private schools exist</a:t>
            </a:r>
            <a:r>
              <a:rPr lang="en-US" dirty="0"/>
              <a:t>,</a:t>
            </a:r>
            <a:r>
              <a:rPr lang="tr-TR" dirty="0"/>
              <a:t>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they are often supported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public funds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</a:t>
            </a:r>
            <a:r>
              <a:rPr lang="en-US" dirty="0"/>
              <a:t>in many countries. 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Societies do not rely </a:t>
            </a:r>
            <a:r>
              <a:rPr lang="en-US" dirty="0"/>
              <a:t>extensively </a:t>
            </a:r>
            <a:r>
              <a:rPr lang="tr-TR" dirty="0"/>
              <a:t>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market mechanism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provide and allocate education.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bulk of education,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including university education,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provided in the public sector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paid for out of government funds</a:t>
            </a:r>
            <a:r>
              <a:rPr lang="en-US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ALLOCATION OF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NON-MARKET GOODS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quantity of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devoted to </a:t>
            </a:r>
            <a:r>
              <a:rPr lang="en-US" dirty="0">
                <a:solidFill>
                  <a:srgbClr val="0070C0"/>
                </a:solidFill>
              </a:rPr>
              <a:t>the provision of pure public goods is decided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 political process.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Once provided,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pure public good </a:t>
            </a:r>
            <a:r>
              <a:rPr lang="en-US" dirty="0"/>
              <a:t>presents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no problem of allocation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an individual.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protection</a:t>
            </a:r>
            <a:r>
              <a:rPr lang="en-US" dirty="0"/>
              <a:t> derived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early warning air strike mechanism</a:t>
            </a:r>
            <a:r>
              <a:rPr lang="en-US" dirty="0"/>
              <a:t> </a:t>
            </a:r>
            <a:r>
              <a:rPr lang="tr-TR" dirty="0"/>
              <a:t>     </a:t>
            </a:r>
            <a:r>
              <a:rPr lang="en-US" dirty="0">
                <a:solidFill>
                  <a:srgbClr val="0070C0"/>
                </a:solidFill>
              </a:rPr>
              <a:t>needs </a:t>
            </a:r>
            <a:r>
              <a:rPr lang="en-US" dirty="0"/>
              <a:t>no</a:t>
            </a:r>
            <a:r>
              <a:rPr lang="en-US" dirty="0">
                <a:solidFill>
                  <a:srgbClr val="0070C0"/>
                </a:solidFill>
              </a:rPr>
              <a:t> rationing.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enough for all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additions to the population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add </a:t>
            </a:r>
            <a:r>
              <a:rPr lang="en-US" dirty="0"/>
              <a:t>no</a:t>
            </a:r>
            <a:r>
              <a:rPr lang="en-US" dirty="0">
                <a:solidFill>
                  <a:srgbClr val="0070C0"/>
                </a:solidFill>
              </a:rPr>
              <a:t> extra costs.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provision of quasi-public goods </a:t>
            </a:r>
            <a:r>
              <a:rPr lang="en-US" dirty="0"/>
              <a:t>overall </a:t>
            </a:r>
            <a:r>
              <a:rPr lang="tr-TR" dirty="0"/>
              <a:t>          </a:t>
            </a:r>
            <a:r>
              <a:rPr lang="en-US" dirty="0">
                <a:solidFill>
                  <a:srgbClr val="0070C0"/>
                </a:solidFill>
              </a:rPr>
              <a:t>has also often been decided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through</a:t>
            </a:r>
            <a:r>
              <a:rPr lang="en-US" dirty="0">
                <a:solidFill>
                  <a:srgbClr val="0070C0"/>
                </a:solidFill>
              </a:rPr>
              <a:t> the political process.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allocation of such goods</a:t>
            </a:r>
            <a:r>
              <a:rPr lang="en-US" dirty="0"/>
              <a:t> may </a:t>
            </a:r>
            <a:r>
              <a:rPr lang="en-US" dirty="0">
                <a:solidFill>
                  <a:srgbClr val="0070C0"/>
                </a:solidFill>
              </a:rPr>
              <a:t>be made </a:t>
            </a:r>
            <a:r>
              <a:rPr lang="tr-TR" dirty="0">
                <a:solidFill>
                  <a:srgbClr val="0070C0"/>
                </a:solidFill>
              </a:rPr>
              <a:t>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a first-come-first-served basis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no charge.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Public parks </a:t>
            </a:r>
            <a:r>
              <a:rPr lang="en-US" dirty="0"/>
              <a:t>are free.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Roads </a:t>
            </a:r>
            <a:r>
              <a:rPr lang="en-US" dirty="0"/>
              <a:t>are largely </a:t>
            </a:r>
            <a:r>
              <a:rPr lang="en-US" dirty="0">
                <a:solidFill>
                  <a:srgbClr val="0070C0"/>
                </a:solidFill>
              </a:rPr>
              <a:t>free of charge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at the point of use.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is only when </a:t>
            </a:r>
            <a:r>
              <a:rPr lang="en-US" dirty="0">
                <a:solidFill>
                  <a:srgbClr val="0070C0"/>
                </a:solidFill>
              </a:rPr>
              <a:t>such facilities are used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limit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rivalry becomes an issue.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in contrast,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merit goods display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both</a:t>
            </a:r>
            <a:r>
              <a:rPr lang="en-US" dirty="0">
                <a:solidFill>
                  <a:srgbClr val="0070C0"/>
                </a:solidFill>
              </a:rPr>
              <a:t> rivalry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excludability.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must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an individual basis.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Primary and secondary education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provided free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at the point of delivery.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All children have the right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primary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secondary education. </a:t>
            </a:r>
            <a:r>
              <a:rPr lang="tr-TR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any time,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there are </a:t>
            </a:r>
            <a:r>
              <a:rPr lang="en-US" dirty="0">
                <a:solidFill>
                  <a:srgbClr val="0070C0"/>
                </a:solidFill>
              </a:rPr>
              <a:t>a fixed number of places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in any school.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State schools are free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and for </a:t>
            </a:r>
            <a:r>
              <a:rPr lang="en-US" dirty="0">
                <a:solidFill>
                  <a:srgbClr val="0070C0"/>
                </a:solidFill>
              </a:rPr>
              <a:t>an over-subscribed school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there is an excess quantity demanded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the quantity demanded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exceeds</a:t>
            </a:r>
            <a:r>
              <a:rPr lang="en-US" dirty="0"/>
              <a:t>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the availability of places </a:t>
            </a:r>
            <a:r>
              <a:rPr lang="en-US" dirty="0"/>
              <a:t>in a school </a:t>
            </a:r>
            <a:r>
              <a:rPr lang="tr-TR" dirty="0"/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there is rivalry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It used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tariffs and trade policies,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capital subsidies and public ownership,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extensive regulations,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labor market measures,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military force to foster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establishment and growth of capitalism. 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it helped to establish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private ownership rights.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There must be </a:t>
            </a:r>
            <a:r>
              <a:rPr lang="en-US" dirty="0">
                <a:solidFill>
                  <a:srgbClr val="0070C0"/>
                </a:solidFill>
              </a:rPr>
              <a:t>rationing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Places are assigned to individuals</a:t>
            </a:r>
            <a:r>
              <a:rPr lang="en-US" dirty="0"/>
              <a:t>, </a:t>
            </a:r>
            <a:r>
              <a:rPr lang="tr-TR" dirty="0"/>
              <a:t>                        </a:t>
            </a:r>
            <a:r>
              <a:rPr lang="en-US" dirty="0"/>
              <a:t>so </a:t>
            </a:r>
            <a:r>
              <a:rPr lang="en-US" dirty="0">
                <a:solidFill>
                  <a:srgbClr val="0070C0"/>
                </a:solidFill>
              </a:rPr>
              <a:t>any individual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who </a:t>
            </a:r>
            <a:r>
              <a:rPr lang="en-US" dirty="0">
                <a:solidFill>
                  <a:srgbClr val="0070C0"/>
                </a:solidFill>
              </a:rPr>
              <a:t>is not assigned a place 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excluded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A method to allocate limited places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must be used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some applicants will have to be rejected </a:t>
            </a:r>
            <a:r>
              <a:rPr lang="en-US" dirty="0"/>
              <a:t>given the excess quantity demanded.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Non-market administrative procedures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                     </a:t>
            </a:r>
            <a:r>
              <a:rPr lang="en-US" dirty="0"/>
              <a:t>are used </a:t>
            </a:r>
            <a:r>
              <a:rPr lang="en-US" dirty="0">
                <a:solidFill>
                  <a:srgbClr val="0070C0"/>
                </a:solidFill>
              </a:rPr>
              <a:t>to allocate school places</a:t>
            </a:r>
            <a:r>
              <a:rPr lang="tr-TR" dirty="0"/>
              <a:t>,                                  </a:t>
            </a:r>
            <a:r>
              <a:rPr lang="en-US" dirty="0"/>
              <a:t>such as 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/>
              <a:t>a straightforward </a:t>
            </a:r>
            <a:r>
              <a:rPr lang="tr-TR" sz="3200" dirty="0"/>
              <a:t>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first-come-first-served method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other administrative procedures </a:t>
            </a:r>
            <a:r>
              <a:rPr lang="tr-TR" sz="3200" dirty="0">
                <a:solidFill>
                  <a:srgbClr val="0070C0"/>
                </a:solidFill>
              </a:rPr>
              <a:t>                         </a:t>
            </a:r>
            <a:r>
              <a:rPr lang="en-US" sz="3200" dirty="0"/>
              <a:t>based on different criteria.</a:t>
            </a:r>
            <a:endParaRPr lang="tr-TR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Professional judgment</a:t>
            </a:r>
            <a:r>
              <a:rPr lang="en-US" dirty="0"/>
              <a:t>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examination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custom and practice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all may have a part to play.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Households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non-profit organizations,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like voluntary groups or charities,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also </a:t>
            </a:r>
            <a:r>
              <a:rPr lang="en-US" dirty="0">
                <a:solidFill>
                  <a:srgbClr val="0070C0"/>
                </a:solidFill>
              </a:rPr>
              <a:t>have a very significant role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allocation of non-market goods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and services.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Their activities do not fit an orthodox market paradigm.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essential goods and services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are produced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within</a:t>
            </a:r>
            <a:r>
              <a:rPr lang="en-US" dirty="0">
                <a:solidFill>
                  <a:srgbClr val="0070C0"/>
                </a:solidFill>
              </a:rPr>
              <a:t> the household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allocated </a:t>
            </a:r>
            <a:r>
              <a:rPr lang="en-US" dirty="0"/>
              <a:t>outside</a:t>
            </a:r>
            <a:r>
              <a:rPr lang="en-US" dirty="0">
                <a:solidFill>
                  <a:srgbClr val="0070C0"/>
                </a:solidFill>
              </a:rPr>
              <a:t> the market.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Cooking, house cleaning, washing, bearing and growing up children, care for elderly and disable</a:t>
            </a:r>
            <a:r>
              <a:rPr lang="tr-TR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 people </a:t>
            </a:r>
            <a:r>
              <a:rPr lang="en-US" dirty="0"/>
              <a:t>are some examples of goods and services provided within the household.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It also created </a:t>
            </a:r>
            <a:r>
              <a:rPr lang="en-US" dirty="0">
                <a:solidFill>
                  <a:srgbClr val="0070C0"/>
                </a:solidFill>
              </a:rPr>
              <a:t>a unified market </a:t>
            </a:r>
            <a:r>
              <a:rPr lang="en-US" dirty="0"/>
              <a:t>at home by: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breaking down local barriers,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standardizing weights and measures,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providing passable and safe transportation routes.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11033</TotalTime>
  <Words>3091</Words>
  <Application>Microsoft Office PowerPoint</Application>
  <PresentationFormat>On-screen Show (4:3)</PresentationFormat>
  <Paragraphs>382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7" baseType="lpstr">
      <vt:lpstr>Arial</vt:lpstr>
      <vt:lpstr>Calibri</vt:lpstr>
      <vt:lpstr>Ofis Teması</vt:lpstr>
      <vt:lpstr>THE ROLE OF GOVERNMENT  AND NON-MARKET  RESOURCE ALLOCATION  </vt:lpstr>
      <vt:lpstr> INTRODUCTION </vt:lpstr>
      <vt:lpstr> INTRODUCTION </vt:lpstr>
      <vt:lpstr> INTRODUCTION </vt:lpstr>
      <vt:lpstr> INTRODUCTION </vt:lpstr>
      <vt:lpstr>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 GOVERNMENT’S ROLE  </vt:lpstr>
      <vt:lpstr>Government is  a Rule-Maker (Regulator)</vt:lpstr>
      <vt:lpstr> Government is  a Rule-Maker (Regulator) </vt:lpstr>
      <vt:lpstr> Government is  a Rule-Maker (Regulator) </vt:lpstr>
      <vt:lpstr> Government is  a Rule-Maker (Regulator) </vt:lpstr>
      <vt:lpstr> Government is  a Rule-Maker (Regulator) </vt:lpstr>
      <vt:lpstr> Government is  a Rule-Maker (Regulator) </vt:lpstr>
      <vt:lpstr>Government is  a Market Player </vt:lpstr>
      <vt:lpstr> Government is  a Market Player </vt:lpstr>
      <vt:lpstr> Government is  a Market Player </vt:lpstr>
      <vt:lpstr> Government is  a Market Player </vt:lpstr>
      <vt:lpstr>Government is  a Policy-Maker and Interferer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MARKET FAILURE </vt:lpstr>
      <vt:lpstr> MARKET FAILURE </vt:lpstr>
      <vt:lpstr> WHY GOVERNMENT? </vt:lpstr>
      <vt:lpstr>Public Goods</vt:lpstr>
      <vt:lpstr>Public Goods</vt:lpstr>
      <vt:lpstr> Public Goods </vt:lpstr>
      <vt:lpstr>Public Goods</vt:lpstr>
      <vt:lpstr> Public goods </vt:lpstr>
      <vt:lpstr>(a) Non-excludability </vt:lpstr>
      <vt:lpstr>(a) Non-excludability </vt:lpstr>
      <vt:lpstr> (b) Non-rivalry </vt:lpstr>
      <vt:lpstr> (b) Non-rivalry </vt:lpstr>
      <vt:lpstr>  (c) Non-rejectability  </vt:lpstr>
      <vt:lpstr>  Public Goods 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 Quasi-public Goods  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GOVERNMENT,  PRICING  AND NON-MARKET ALLOCATION </dc:title>
  <dc:creator>PC</dc:creator>
  <cp:lastModifiedBy>Cemil Günay</cp:lastModifiedBy>
  <cp:revision>143</cp:revision>
  <dcterms:created xsi:type="dcterms:W3CDTF">2015-01-13T17:13:11Z</dcterms:created>
  <dcterms:modified xsi:type="dcterms:W3CDTF">2023-01-31T07:22:57Z</dcterms:modified>
</cp:coreProperties>
</file>