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5F175E-D79B-44E8-9089-D06E33EEC907}" type="datetimeFigureOut">
              <a:rPr lang="tr-TR" smtClean="0"/>
              <a:t>6.12.2016</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98339-708F-450E-A9D0-905E4110FA46}" type="slidenum">
              <a:rPr lang="tr-TR" smtClean="0"/>
              <a:t>‹#›</a:t>
            </a:fld>
            <a:endParaRPr lang="tr-TR"/>
          </a:p>
        </p:txBody>
      </p:sp>
    </p:spTree>
    <p:extLst>
      <p:ext uri="{BB962C8B-B14F-4D97-AF65-F5344CB8AC3E}">
        <p14:creationId xmlns:p14="http://schemas.microsoft.com/office/powerpoint/2010/main" val="1577170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ea typeface="ＭＳ Ｐゴシック" pitchFamily="34" charset="-128"/>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0BCB196-335D-42A2-BD6F-80D3956796AB}" type="slidenum">
              <a:rPr lang="tr-TR" sz="1200"/>
              <a:pPr eaLnBrk="1" hangingPunct="1"/>
              <a:t>19</a:t>
            </a:fld>
            <a:endParaRPr lang="tr-T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2B3C3CB9-0DE3-4E76-9A43-184DF060F83A}" type="datetimeFigureOut">
              <a:rPr lang="tr-TR" smtClean="0"/>
              <a:t>6.12.2016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C1F7B0E-ACA2-4EE6-B512-B467D8E21AF3}" type="slidenum">
              <a:rPr lang="tr-TR" smtClean="0"/>
              <a:t>‹#›</a:t>
            </a:fld>
            <a:endParaRPr lang="tr-TR"/>
          </a:p>
        </p:txBody>
      </p:sp>
    </p:spTree>
    <p:extLst>
      <p:ext uri="{BB962C8B-B14F-4D97-AF65-F5344CB8AC3E}">
        <p14:creationId xmlns:p14="http://schemas.microsoft.com/office/powerpoint/2010/main" val="283577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2B3C3CB9-0DE3-4E76-9A43-184DF060F83A}" type="datetimeFigureOut">
              <a:rPr lang="tr-TR" smtClean="0"/>
              <a:t>6.12.2016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C1F7B0E-ACA2-4EE6-B512-B467D8E21AF3}" type="slidenum">
              <a:rPr lang="tr-TR" smtClean="0"/>
              <a:t>‹#›</a:t>
            </a:fld>
            <a:endParaRPr lang="tr-TR"/>
          </a:p>
        </p:txBody>
      </p:sp>
    </p:spTree>
    <p:extLst>
      <p:ext uri="{BB962C8B-B14F-4D97-AF65-F5344CB8AC3E}">
        <p14:creationId xmlns:p14="http://schemas.microsoft.com/office/powerpoint/2010/main" val="328520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2B3C3CB9-0DE3-4E76-9A43-184DF060F83A}" type="datetimeFigureOut">
              <a:rPr lang="tr-TR" smtClean="0"/>
              <a:t>6.12.2016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C1F7B0E-ACA2-4EE6-B512-B467D8E21AF3}" type="slidenum">
              <a:rPr lang="tr-TR" smtClean="0"/>
              <a:t>‹#›</a:t>
            </a:fld>
            <a:endParaRPr lang="tr-TR"/>
          </a:p>
        </p:txBody>
      </p:sp>
    </p:spTree>
    <p:extLst>
      <p:ext uri="{BB962C8B-B14F-4D97-AF65-F5344CB8AC3E}">
        <p14:creationId xmlns:p14="http://schemas.microsoft.com/office/powerpoint/2010/main" val="55640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2B3C3CB9-0DE3-4E76-9A43-184DF060F83A}" type="datetimeFigureOut">
              <a:rPr lang="tr-TR" smtClean="0"/>
              <a:t>6.12.2016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C1F7B0E-ACA2-4EE6-B512-B467D8E21AF3}" type="slidenum">
              <a:rPr lang="tr-TR" smtClean="0"/>
              <a:t>‹#›</a:t>
            </a:fld>
            <a:endParaRPr lang="tr-TR"/>
          </a:p>
        </p:txBody>
      </p:sp>
    </p:spTree>
    <p:extLst>
      <p:ext uri="{BB962C8B-B14F-4D97-AF65-F5344CB8AC3E}">
        <p14:creationId xmlns:p14="http://schemas.microsoft.com/office/powerpoint/2010/main" val="299781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3C3CB9-0DE3-4E76-9A43-184DF060F83A}" type="datetimeFigureOut">
              <a:rPr lang="tr-TR" smtClean="0"/>
              <a:t>6.12.2016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C1F7B0E-ACA2-4EE6-B512-B467D8E21AF3}" type="slidenum">
              <a:rPr lang="tr-TR" smtClean="0"/>
              <a:t>‹#›</a:t>
            </a:fld>
            <a:endParaRPr lang="tr-TR"/>
          </a:p>
        </p:txBody>
      </p:sp>
    </p:spTree>
    <p:extLst>
      <p:ext uri="{BB962C8B-B14F-4D97-AF65-F5344CB8AC3E}">
        <p14:creationId xmlns:p14="http://schemas.microsoft.com/office/powerpoint/2010/main" val="180596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2B3C3CB9-0DE3-4E76-9A43-184DF060F83A}" type="datetimeFigureOut">
              <a:rPr lang="tr-TR" smtClean="0"/>
              <a:t>6.12.2016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C1F7B0E-ACA2-4EE6-B512-B467D8E21AF3}" type="slidenum">
              <a:rPr lang="tr-TR" smtClean="0"/>
              <a:t>‹#›</a:t>
            </a:fld>
            <a:endParaRPr lang="tr-TR"/>
          </a:p>
        </p:txBody>
      </p:sp>
    </p:spTree>
    <p:extLst>
      <p:ext uri="{BB962C8B-B14F-4D97-AF65-F5344CB8AC3E}">
        <p14:creationId xmlns:p14="http://schemas.microsoft.com/office/powerpoint/2010/main" val="243484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2B3C3CB9-0DE3-4E76-9A43-184DF060F83A}" type="datetimeFigureOut">
              <a:rPr lang="tr-TR" smtClean="0"/>
              <a:t>6.12.2016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C1F7B0E-ACA2-4EE6-B512-B467D8E21AF3}" type="slidenum">
              <a:rPr lang="tr-TR" smtClean="0"/>
              <a:t>‹#›</a:t>
            </a:fld>
            <a:endParaRPr lang="tr-TR"/>
          </a:p>
        </p:txBody>
      </p:sp>
    </p:spTree>
    <p:extLst>
      <p:ext uri="{BB962C8B-B14F-4D97-AF65-F5344CB8AC3E}">
        <p14:creationId xmlns:p14="http://schemas.microsoft.com/office/powerpoint/2010/main" val="2787343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2B3C3CB9-0DE3-4E76-9A43-184DF060F83A}" type="datetimeFigureOut">
              <a:rPr lang="tr-TR" smtClean="0"/>
              <a:t>6.12.2016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C1F7B0E-ACA2-4EE6-B512-B467D8E21AF3}" type="slidenum">
              <a:rPr lang="tr-TR" smtClean="0"/>
              <a:t>‹#›</a:t>
            </a:fld>
            <a:endParaRPr lang="tr-TR"/>
          </a:p>
        </p:txBody>
      </p:sp>
    </p:spTree>
    <p:extLst>
      <p:ext uri="{BB962C8B-B14F-4D97-AF65-F5344CB8AC3E}">
        <p14:creationId xmlns:p14="http://schemas.microsoft.com/office/powerpoint/2010/main" val="414245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C3CB9-0DE3-4E76-9A43-184DF060F83A}" type="datetimeFigureOut">
              <a:rPr lang="tr-TR" smtClean="0"/>
              <a:t>6.12.2016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C1F7B0E-ACA2-4EE6-B512-B467D8E21AF3}" type="slidenum">
              <a:rPr lang="tr-TR" smtClean="0"/>
              <a:t>‹#›</a:t>
            </a:fld>
            <a:endParaRPr lang="tr-TR"/>
          </a:p>
        </p:txBody>
      </p:sp>
    </p:spTree>
    <p:extLst>
      <p:ext uri="{BB962C8B-B14F-4D97-AF65-F5344CB8AC3E}">
        <p14:creationId xmlns:p14="http://schemas.microsoft.com/office/powerpoint/2010/main" val="125114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3C3CB9-0DE3-4E76-9A43-184DF060F83A}" type="datetimeFigureOut">
              <a:rPr lang="tr-TR" smtClean="0"/>
              <a:t>6.12.2016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C1F7B0E-ACA2-4EE6-B512-B467D8E21AF3}" type="slidenum">
              <a:rPr lang="tr-TR" smtClean="0"/>
              <a:t>‹#›</a:t>
            </a:fld>
            <a:endParaRPr lang="tr-TR"/>
          </a:p>
        </p:txBody>
      </p:sp>
    </p:spTree>
    <p:extLst>
      <p:ext uri="{BB962C8B-B14F-4D97-AF65-F5344CB8AC3E}">
        <p14:creationId xmlns:p14="http://schemas.microsoft.com/office/powerpoint/2010/main" val="712644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3C3CB9-0DE3-4E76-9A43-184DF060F83A}" type="datetimeFigureOut">
              <a:rPr lang="tr-TR" smtClean="0"/>
              <a:t>6.12.2016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C1F7B0E-ACA2-4EE6-B512-B467D8E21AF3}" type="slidenum">
              <a:rPr lang="tr-TR" smtClean="0"/>
              <a:t>‹#›</a:t>
            </a:fld>
            <a:endParaRPr lang="tr-TR"/>
          </a:p>
        </p:txBody>
      </p:sp>
    </p:spTree>
    <p:extLst>
      <p:ext uri="{BB962C8B-B14F-4D97-AF65-F5344CB8AC3E}">
        <p14:creationId xmlns:p14="http://schemas.microsoft.com/office/powerpoint/2010/main" val="4293824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C3CB9-0DE3-4E76-9A43-184DF060F83A}" type="datetimeFigureOut">
              <a:rPr lang="tr-TR" smtClean="0"/>
              <a:t>6.12.2016</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F7B0E-ACA2-4EE6-B512-B467D8E21AF3}" type="slidenum">
              <a:rPr lang="tr-TR" smtClean="0"/>
              <a:t>‹#›</a:t>
            </a:fld>
            <a:endParaRPr lang="tr-TR"/>
          </a:p>
        </p:txBody>
      </p:sp>
    </p:spTree>
    <p:extLst>
      <p:ext uri="{BB962C8B-B14F-4D97-AF65-F5344CB8AC3E}">
        <p14:creationId xmlns:p14="http://schemas.microsoft.com/office/powerpoint/2010/main" val="2171481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aranti.com.tr/tr/garanti_hakkinda/garantiyi_taniyin/vizyon_misyon_degerler.page" TargetMode="External"/><Relationship Id="rId2" Type="http://schemas.openxmlformats.org/officeDocument/2006/relationships/hyperlink" Target="http://www.ziraatbank.com.tr/tr/YatirimciIliskileri/KurumsalYonetim/Sayfalar/VizyonVeMisyon.aspx" TargetMode="External"/><Relationship Id="rId1" Type="http://schemas.openxmlformats.org/officeDocument/2006/relationships/slideLayout" Target="../slideLayouts/slideLayout2.xml"/><Relationship Id="rId5" Type="http://schemas.openxmlformats.org/officeDocument/2006/relationships/hyperlink" Target="http://www.cag.edu.tr/universite.html" TargetMode="External"/><Relationship Id="rId4" Type="http://schemas.openxmlformats.org/officeDocument/2006/relationships/hyperlink" Target="http://www.turkishairlines.com/tr-tr/kurumsal/vizyon-degerle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apital.com.tr/yonetim/insan-kaynaklari/buyuk-sirketleri-kiskandiran-model-haberdetay-3322" TargetMode="External"/><Relationship Id="rId7" Type="http://schemas.openxmlformats.org/officeDocument/2006/relationships/hyperlink" Target="https://www.youtube.com/watch?v=ODexy0t7XF4" TargetMode="External"/><Relationship Id="rId2" Type="http://schemas.openxmlformats.org/officeDocument/2006/relationships/hyperlink" Target="http://www.ikmagazin.com/n-132-sirketlerden-ornek-motivasyon-uygulamalari.html" TargetMode="External"/><Relationship Id="rId1" Type="http://schemas.openxmlformats.org/officeDocument/2006/relationships/slideLayout" Target="../slideLayouts/slideLayout2.xml"/><Relationship Id="rId6" Type="http://schemas.openxmlformats.org/officeDocument/2006/relationships/hyperlink" Target="https://www.youtube.com/watch?v=w2GxbEe0dp4" TargetMode="External"/><Relationship Id="rId5" Type="http://schemas.openxmlformats.org/officeDocument/2006/relationships/hyperlink" Target="http://www.myfikirler.org/calisanlara-yonelik-ilginc-sirket-etkinlikleri.html" TargetMode="External"/><Relationship Id="rId4" Type="http://schemas.openxmlformats.org/officeDocument/2006/relationships/hyperlink" Target="http://www.gigbi.com/blog/kurumsal-etkinlik/sirket-ici-etkinlikler/"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564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260350"/>
            <a:ext cx="8507412" cy="5865813"/>
          </a:xfrm>
        </p:spPr>
        <p:txBody>
          <a:bodyPr/>
          <a:lstStyle/>
          <a:p>
            <a:r>
              <a:rPr lang="tr-TR" sz="2200" smtClean="0">
                <a:ea typeface="ＭＳ Ｐゴシック" pitchFamily="34" charset="-128"/>
              </a:rPr>
              <a:t>Pegasus firmasının resmi web sitesinde açıkladığı Misyon ve Vizyon (24.10.2013) bildirgesine göz atalım:</a:t>
            </a:r>
          </a:p>
          <a:p>
            <a:r>
              <a:rPr lang="tr-TR" sz="2200" b="1" smtClean="0">
                <a:ea typeface="ＭＳ Ｐゴシック" pitchFamily="34" charset="-128"/>
              </a:rPr>
              <a:t>Misyonumuz</a:t>
            </a:r>
            <a:r>
              <a:rPr lang="tr-TR" sz="2200" b="1" i="1" smtClean="0">
                <a:ea typeface="ＭＳ Ｐゴシック" pitchFamily="34" charset="-128"/>
              </a:rPr>
              <a:t>: </a:t>
            </a:r>
            <a:r>
              <a:rPr lang="tr-TR" sz="2200" i="1" smtClean="0">
                <a:ea typeface="ＭＳ Ｐゴシック" pitchFamily="34" charset="-128"/>
              </a:rPr>
              <a:t>Havayoluyla yolculuğun herkesin hakkı olduğuna inanıyoruz. Pegasus Ailesi, tedarikçilerimiz ve iş ortaklarımız hep birlikte bunun için çalışıyoruz.</a:t>
            </a:r>
          </a:p>
          <a:p>
            <a:r>
              <a:rPr lang="tr-TR" sz="2200" b="1" smtClean="0">
                <a:ea typeface="ＭＳ Ｐゴシック" pitchFamily="34" charset="-128"/>
              </a:rPr>
              <a:t>Vizyonumuz: </a:t>
            </a:r>
            <a:r>
              <a:rPr lang="tr-TR" sz="2200" smtClean="0">
                <a:ea typeface="ＭＳ Ｐゴシック" pitchFamily="34" charset="-128"/>
              </a:rPr>
              <a:t> </a:t>
            </a:r>
            <a:r>
              <a:rPr lang="tr-TR" sz="2200" i="1" smtClean="0">
                <a:ea typeface="ＭＳ Ｐゴシック" pitchFamily="34" charset="-128"/>
              </a:rPr>
              <a:t>Yenilikçi, akılcı, ilkeli ve sorumlu yaklaşımımızla bölgemizde lider ekonomik havayolu olmak.</a:t>
            </a:r>
          </a:p>
          <a:p>
            <a:r>
              <a:rPr lang="tr-TR" sz="2200" smtClean="0">
                <a:ea typeface="ＭＳ Ｐゴシック" pitchFamily="34" charset="-128"/>
              </a:rPr>
              <a:t>Dikkat ederseniz Pegasus firması misyon bildirgesinde </a:t>
            </a:r>
            <a:r>
              <a:rPr lang="tr-TR" altLang="tr-TR" sz="2200" smtClean="0">
                <a:ea typeface="ＭＳ Ｐゴシック" pitchFamily="34" charset="-128"/>
              </a:rPr>
              <a:t>“</a:t>
            </a:r>
            <a:r>
              <a:rPr lang="tr-TR" sz="2200" smtClean="0">
                <a:ea typeface="ＭＳ Ｐゴシック" pitchFamily="34" charset="-128"/>
              </a:rPr>
              <a:t>Herkesin uçak seyahati yapabilmesi için varız</a:t>
            </a:r>
            <a:r>
              <a:rPr lang="tr-TR" altLang="tr-TR" sz="2200" smtClean="0">
                <a:ea typeface="ＭＳ Ｐゴシック" pitchFamily="34" charset="-128"/>
              </a:rPr>
              <a:t>”</a:t>
            </a:r>
            <a:r>
              <a:rPr lang="tr-TR" sz="2200" smtClean="0">
                <a:ea typeface="ＭＳ Ｐゴシック" pitchFamily="34" charset="-128"/>
              </a:rPr>
              <a:t> diyerek </a:t>
            </a:r>
            <a:r>
              <a:rPr lang="tr-TR" altLang="tr-TR" sz="2200" smtClean="0">
                <a:ea typeface="ＭＳ Ｐゴシック" pitchFamily="34" charset="-128"/>
              </a:rPr>
              <a:t>“</a:t>
            </a:r>
            <a:r>
              <a:rPr lang="tr-TR" sz="2200" smtClean="0">
                <a:ea typeface="ＭＳ Ｐゴシック" pitchFamily="34" charset="-128"/>
              </a:rPr>
              <a:t>neden varız</a:t>
            </a:r>
            <a:r>
              <a:rPr lang="tr-TR" altLang="tr-TR" sz="2200" smtClean="0">
                <a:ea typeface="ＭＳ Ｐゴシック" pitchFamily="34" charset="-128"/>
              </a:rPr>
              <a:t>”</a:t>
            </a:r>
            <a:r>
              <a:rPr lang="tr-TR" sz="2200" smtClean="0">
                <a:ea typeface="ＭＳ Ｐゴシック" pitchFamily="34" charset="-128"/>
              </a:rPr>
              <a:t> sorusuna cevap veriyor.</a:t>
            </a:r>
          </a:p>
          <a:p>
            <a:r>
              <a:rPr lang="tr-TR" sz="2200" smtClean="0">
                <a:ea typeface="ＭＳ Ｐゴシック" pitchFamily="34" charset="-128"/>
              </a:rPr>
              <a:t> Vizyon bildirgesinde ise </a:t>
            </a:r>
            <a:r>
              <a:rPr lang="tr-TR" altLang="tr-TR" sz="2200" smtClean="0">
                <a:ea typeface="ＭＳ Ｐゴシック" pitchFamily="34" charset="-128"/>
              </a:rPr>
              <a:t>“</a:t>
            </a:r>
            <a:r>
              <a:rPr lang="tr-TR" sz="2200" smtClean="0">
                <a:ea typeface="ＭＳ Ｐゴシック" pitchFamily="34" charset="-128"/>
              </a:rPr>
              <a:t>ekonomik olma özelliğimiz ile lider firma olmayı amaçlıyoruz</a:t>
            </a:r>
            <a:r>
              <a:rPr lang="tr-TR" altLang="tr-TR" sz="2200" smtClean="0">
                <a:ea typeface="ＭＳ Ｐゴシック" pitchFamily="34" charset="-128"/>
              </a:rPr>
              <a:t>”</a:t>
            </a:r>
            <a:r>
              <a:rPr lang="tr-TR" sz="2200" smtClean="0">
                <a:ea typeface="ＭＳ Ｐゴシック" pitchFamily="34" charset="-128"/>
              </a:rPr>
              <a:t> diyerek </a:t>
            </a:r>
            <a:r>
              <a:rPr lang="tr-TR" altLang="tr-TR" sz="2200" smtClean="0">
                <a:ea typeface="ＭＳ Ｐゴシック" pitchFamily="34" charset="-128"/>
              </a:rPr>
              <a:t>“</a:t>
            </a:r>
            <a:r>
              <a:rPr lang="tr-TR" sz="2200" smtClean="0">
                <a:ea typeface="ＭＳ Ｐゴシック" pitchFamily="34" charset="-128"/>
              </a:rPr>
              <a:t>gelecekte hangi konumdayız?</a:t>
            </a:r>
            <a:r>
              <a:rPr lang="tr-TR" altLang="tr-TR" sz="2200" smtClean="0">
                <a:ea typeface="ＭＳ Ｐゴシック" pitchFamily="34" charset="-128"/>
              </a:rPr>
              <a:t>”</a:t>
            </a:r>
            <a:r>
              <a:rPr lang="tr-TR" sz="2200" smtClean="0">
                <a:ea typeface="ＭＳ Ｐゴシック" pitchFamily="34" charset="-128"/>
              </a:rPr>
              <a:t> sorusunu yanıtlıyor.</a:t>
            </a:r>
          </a:p>
          <a:p>
            <a:endParaRPr lang="tr-TR" sz="2200" smtClean="0">
              <a:ea typeface="ＭＳ Ｐゴシック" pitchFamily="34" charset="-128"/>
            </a:endParaRPr>
          </a:p>
        </p:txBody>
      </p:sp>
      <p:pic>
        <p:nvPicPr>
          <p:cNvPr id="6656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775" y="5013325"/>
            <a:ext cx="327660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551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sz="3200" i="1" smtClean="0">
                <a:solidFill>
                  <a:srgbClr val="3366FF"/>
                </a:solidFill>
                <a:ea typeface="ＭＳ Ｐゴシック" pitchFamily="34" charset="-128"/>
              </a:rPr>
              <a:t>Misyon örnekleri</a:t>
            </a:r>
          </a:p>
        </p:txBody>
      </p:sp>
      <p:sp>
        <p:nvSpPr>
          <p:cNvPr id="3" name="Content Placeholder 2"/>
          <p:cNvSpPr>
            <a:spLocks noGrp="1"/>
          </p:cNvSpPr>
          <p:nvPr>
            <p:ph idx="1"/>
          </p:nvPr>
        </p:nvSpPr>
        <p:spPr>
          <a:xfrm>
            <a:off x="107950" y="1125538"/>
            <a:ext cx="8578850" cy="5000625"/>
          </a:xfrm>
        </p:spPr>
        <p:txBody>
          <a:bodyPr/>
          <a:lstStyle/>
          <a:p>
            <a:pPr>
              <a:defRPr/>
            </a:pPr>
            <a:r>
              <a:rPr lang="tr-TR" sz="2400" dirty="0" smtClean="0">
                <a:hlinkClick r:id="rId2"/>
              </a:rPr>
              <a:t>http://www.starbucks.com.tr/about-us/company-information/mission-statement</a:t>
            </a:r>
          </a:p>
          <a:p>
            <a:pPr>
              <a:defRPr/>
            </a:pPr>
            <a:r>
              <a:rPr lang="tr-TR" sz="2400" dirty="0" smtClean="0">
                <a:hlinkClick r:id="rId2"/>
              </a:rPr>
              <a:t>http://www.vodafone.com.tr/VodafoneHakkinda/Vodafone_Surdurulebilirlik_Raporu_2012_13.pdf</a:t>
            </a:r>
          </a:p>
          <a:p>
            <a:pPr>
              <a:defRPr/>
            </a:pPr>
            <a:r>
              <a:rPr lang="tr-TR" sz="2400" dirty="0" smtClean="0">
                <a:hlinkClick r:id="rId3"/>
              </a:rPr>
              <a:t>http://www.garanti.com.tr/tr/garanti_hakkinda/garantiyi_taniyin/vizyon_misyon_degerler.page</a:t>
            </a:r>
            <a:endParaRPr lang="tr-TR" sz="2400" dirty="0" smtClean="0"/>
          </a:p>
          <a:p>
            <a:pPr>
              <a:defRPr/>
            </a:pPr>
            <a:r>
              <a:rPr lang="tr-TR" sz="2400" dirty="0" smtClean="0">
                <a:hlinkClick r:id="rId4"/>
              </a:rPr>
              <a:t>http://www.turkishairlines.com/tr-tr/kurumsal/vizyon-degerler</a:t>
            </a:r>
            <a:endParaRPr lang="tr-TR" sz="2400" dirty="0" smtClean="0"/>
          </a:p>
          <a:p>
            <a:pPr>
              <a:defRPr/>
            </a:pPr>
            <a:r>
              <a:rPr lang="tr-TR" sz="2400" dirty="0" smtClean="0">
                <a:hlinkClick r:id="rId5"/>
              </a:rPr>
              <a:t>http://www.cag.edu.tr/universite.html</a:t>
            </a:r>
            <a:endParaRPr lang="tr-TR" sz="2400" dirty="0" smtClean="0"/>
          </a:p>
          <a:p>
            <a:pPr>
              <a:defRPr/>
            </a:pPr>
            <a:endParaRPr lang="tr-TR" sz="2400" dirty="0" smtClean="0"/>
          </a:p>
          <a:p>
            <a:pPr>
              <a:defRPr/>
            </a:pPr>
            <a:endParaRPr lang="tr-TR" sz="2400" dirty="0"/>
          </a:p>
        </p:txBody>
      </p:sp>
    </p:spTree>
    <p:extLst>
      <p:ext uri="{BB962C8B-B14F-4D97-AF65-F5344CB8AC3E}">
        <p14:creationId xmlns:p14="http://schemas.microsoft.com/office/powerpoint/2010/main" val="354520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tr-TR" smtClean="0">
                <a:solidFill>
                  <a:srgbClr val="993366"/>
                </a:solidFill>
                <a:ea typeface="ＭＳ Ｐゴシック" pitchFamily="34" charset="-128"/>
              </a:rPr>
              <a:t>Amaçlar </a:t>
            </a:r>
          </a:p>
        </p:txBody>
      </p:sp>
      <p:sp>
        <p:nvSpPr>
          <p:cNvPr id="3" name="Content Placeholder 2"/>
          <p:cNvSpPr>
            <a:spLocks noGrp="1"/>
          </p:cNvSpPr>
          <p:nvPr>
            <p:ph idx="1"/>
          </p:nvPr>
        </p:nvSpPr>
        <p:spPr>
          <a:xfrm>
            <a:off x="457200" y="1412875"/>
            <a:ext cx="8229600" cy="4713288"/>
          </a:xfrm>
        </p:spPr>
        <p:txBody>
          <a:bodyPr>
            <a:normAutofit lnSpcReduction="10000"/>
          </a:bodyPr>
          <a:lstStyle/>
          <a:p>
            <a:r>
              <a:rPr lang="tr-TR" smtClean="0">
                <a:ea typeface="ＭＳ Ｐゴシック" pitchFamily="34" charset="-128"/>
              </a:rPr>
              <a:t>Üst yönetim tarafından belirlenen misyona dayalı olarak amaçlar belirlenir. İşletmenin ulaşmak istediği hedeflerdir. </a:t>
            </a:r>
          </a:p>
          <a:p>
            <a:r>
              <a:rPr lang="tr-TR" smtClean="0">
                <a:ea typeface="ＭＳ Ｐゴシック" pitchFamily="34" charset="-128"/>
              </a:rPr>
              <a:t>Hedeflerin açık, net, ulaşılabilir olması, belirli zamanı içermesi, ilgisiz konuları içermemesi gibi özellikleri olmalıdır. </a:t>
            </a:r>
          </a:p>
          <a:p>
            <a:r>
              <a:rPr lang="tr-TR" smtClean="0">
                <a:ea typeface="ＭＳ Ｐゴシック" pitchFamily="34" charset="-128"/>
              </a:rPr>
              <a:t>Üst yönetim; stratejik amaçlar</a:t>
            </a:r>
          </a:p>
          <a:p>
            <a:r>
              <a:rPr lang="tr-TR" smtClean="0">
                <a:ea typeface="ＭＳ Ｐゴシック" pitchFamily="34" charset="-128"/>
              </a:rPr>
              <a:t>Orta yönetim; taktik amaçlar</a:t>
            </a:r>
          </a:p>
          <a:p>
            <a:r>
              <a:rPr lang="tr-TR" smtClean="0">
                <a:ea typeface="ＭＳ Ｐゴシック" pitchFamily="34" charset="-128"/>
              </a:rPr>
              <a:t>Alt yönetim; operasyonel amaçlar </a:t>
            </a:r>
          </a:p>
          <a:p>
            <a:endParaRPr lang="tr-TR" smtClean="0">
              <a:ea typeface="ＭＳ Ｐゴシック" pitchFamily="34" charset="-128"/>
            </a:endParaRPr>
          </a:p>
        </p:txBody>
      </p:sp>
    </p:spTree>
    <p:extLst>
      <p:ext uri="{BB962C8B-B14F-4D97-AF65-F5344CB8AC3E}">
        <p14:creationId xmlns:p14="http://schemas.microsoft.com/office/powerpoint/2010/main" val="3708302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defRPr/>
            </a:pPr>
            <a:r>
              <a:rPr lang="tr-TR" dirty="0">
                <a:solidFill>
                  <a:srgbClr val="008000"/>
                </a:solidFill>
                <a:cs typeface="+mj-cs"/>
              </a:rPr>
              <a:t>Planlar </a:t>
            </a:r>
          </a:p>
        </p:txBody>
      </p:sp>
      <p:sp>
        <p:nvSpPr>
          <p:cNvPr id="3" name="Content Placeholder 2"/>
          <p:cNvSpPr>
            <a:spLocks noGrp="1"/>
          </p:cNvSpPr>
          <p:nvPr>
            <p:ph idx="1"/>
          </p:nvPr>
        </p:nvSpPr>
        <p:spPr/>
        <p:txBody>
          <a:bodyPr/>
          <a:lstStyle/>
          <a:p>
            <a:r>
              <a:rPr lang="tr-TR" smtClean="0">
                <a:ea typeface="ＭＳ Ｐゴシック" pitchFamily="34" charset="-128"/>
              </a:rPr>
              <a:t>Misyona dayalı olarak tespit edilen amaçlara ulaşabilmek için planlar kullanılır.</a:t>
            </a:r>
          </a:p>
          <a:p>
            <a:r>
              <a:rPr lang="tr-TR" smtClean="0">
                <a:ea typeface="ＭＳ Ｐゴシック" pitchFamily="34" charset="-128"/>
              </a:rPr>
              <a:t>Stratejik amaçlar; uzun süreli planlar</a:t>
            </a:r>
          </a:p>
          <a:p>
            <a:r>
              <a:rPr lang="tr-TR" smtClean="0">
                <a:ea typeface="ＭＳ Ｐゴシック" pitchFamily="34" charset="-128"/>
              </a:rPr>
              <a:t>Taktiksel amaçlar; orta süreli planlar</a:t>
            </a:r>
          </a:p>
          <a:p>
            <a:r>
              <a:rPr lang="tr-TR" smtClean="0">
                <a:ea typeface="ＭＳ Ｐゴシック" pitchFamily="34" charset="-128"/>
              </a:rPr>
              <a:t>Operasyonel amaçlar; kısa süreli planlar</a:t>
            </a:r>
          </a:p>
          <a:p>
            <a:pPr>
              <a:buFontTx/>
              <a:buNone/>
            </a:pPr>
            <a:r>
              <a:rPr lang="tr-TR" smtClean="0">
                <a:ea typeface="ＭＳ Ｐゴシック" pitchFamily="34" charset="-128"/>
              </a:rPr>
              <a:t>geliştirilir.</a:t>
            </a:r>
          </a:p>
        </p:txBody>
      </p:sp>
    </p:spTree>
    <p:extLst>
      <p:ext uri="{BB962C8B-B14F-4D97-AF65-F5344CB8AC3E}">
        <p14:creationId xmlns:p14="http://schemas.microsoft.com/office/powerpoint/2010/main" val="1175239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700" y="381000"/>
            <a:ext cx="810260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672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geyiklerorgsemasi1hg7pa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8424863"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901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tr-TR" sz="2400" b="1" smtClean="0">
                <a:solidFill>
                  <a:srgbClr val="FF0000"/>
                </a:solidFill>
                <a:ea typeface="ＭＳ Ｐゴシック" pitchFamily="34" charset="-128"/>
              </a:rPr>
              <a:t>YÖNETİM SÜRECİNİN TEMEL FONKSİYONLARI</a:t>
            </a:r>
            <a:br>
              <a:rPr lang="tr-TR" sz="2400" b="1" smtClean="0">
                <a:solidFill>
                  <a:srgbClr val="FF0000"/>
                </a:solidFill>
                <a:ea typeface="ＭＳ Ｐゴシック" pitchFamily="34" charset="-128"/>
              </a:rPr>
            </a:br>
            <a:r>
              <a:rPr lang="tr-TR" smtClean="0">
                <a:solidFill>
                  <a:srgbClr val="FF0000"/>
                </a:solidFill>
                <a:ea typeface="ＭＳ Ｐゴシック" pitchFamily="34" charset="-128"/>
              </a:rPr>
              <a:t>2.Örgütleme </a:t>
            </a:r>
          </a:p>
        </p:txBody>
      </p:sp>
      <p:sp>
        <p:nvSpPr>
          <p:cNvPr id="33795" name="Content Placeholder 2"/>
          <p:cNvSpPr>
            <a:spLocks noGrp="1"/>
          </p:cNvSpPr>
          <p:nvPr>
            <p:ph idx="1"/>
          </p:nvPr>
        </p:nvSpPr>
        <p:spPr>
          <a:xfrm>
            <a:off x="250825" y="1341438"/>
            <a:ext cx="8723313" cy="5072062"/>
          </a:xfrm>
        </p:spPr>
        <p:txBody>
          <a:bodyPr/>
          <a:lstStyle/>
          <a:p>
            <a:r>
              <a:rPr lang="tr-TR" sz="2800" smtClean="0">
                <a:ea typeface="ＭＳ Ｐゴシック" pitchFamily="34" charset="-128"/>
              </a:rPr>
              <a:t>Planlamanın işletme amaçlarına ulaşabilmek için eldeki insan, makine, para ve diğer imkan ve şartların  belirlenmesinin sağlanması ve uygun bir şekilde bir araya getirilerek birleştirilmesidir. </a:t>
            </a:r>
          </a:p>
          <a:p>
            <a:r>
              <a:rPr lang="tr-TR" sz="2400" i="1" smtClean="0">
                <a:ea typeface="ＭＳ Ｐゴシック" pitchFamily="34" charset="-128"/>
              </a:rPr>
              <a:t>Yani eldeki kıt kaynakların en karlı ve yararlı şekilde dağılım ve kullanımını sağlayarak, işletme amaçlarının gerçekleştirilmesi</a:t>
            </a:r>
          </a:p>
          <a:p>
            <a:r>
              <a:rPr lang="tr-TR" sz="2800" smtClean="0">
                <a:ea typeface="ＭＳ Ｐゴシック" pitchFamily="34" charset="-128"/>
              </a:rPr>
              <a:t>Örgütleme süreci de planlama süreci gibi dinamik bir özelliğe sahiptir. Koşullar değiştiğinde örgütleme faaliyetleri de yeni koşullara göre tekrar düzenlenmelidir </a:t>
            </a:r>
          </a:p>
          <a:p>
            <a:endParaRPr lang="tr-TR" smtClean="0">
              <a:ea typeface="ＭＳ Ｐゴシック" pitchFamily="34" charset="-128"/>
            </a:endParaRPr>
          </a:p>
        </p:txBody>
      </p:sp>
    </p:spTree>
    <p:extLst>
      <p:ext uri="{BB962C8B-B14F-4D97-AF65-F5344CB8AC3E}">
        <p14:creationId xmlns:p14="http://schemas.microsoft.com/office/powerpoint/2010/main" val="2250506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260350"/>
            <a:ext cx="8569325" cy="6264275"/>
          </a:xfrm>
        </p:spPr>
        <p:txBody>
          <a:bodyPr/>
          <a:lstStyle/>
          <a:p>
            <a:r>
              <a:rPr lang="en-US" sz="2400" b="1" smtClean="0">
                <a:solidFill>
                  <a:srgbClr val="FF0000"/>
                </a:solidFill>
                <a:ea typeface="ＭＳ Ｐゴシック" pitchFamily="34" charset="-128"/>
              </a:rPr>
              <a:t>Örgütleme</a:t>
            </a:r>
            <a:r>
              <a:rPr lang="en-US" sz="2400" smtClean="0">
                <a:solidFill>
                  <a:srgbClr val="FF0000"/>
                </a:solidFill>
                <a:ea typeface="ＭＳ Ｐゴシック" pitchFamily="34" charset="-128"/>
              </a:rPr>
              <a:t> </a:t>
            </a:r>
            <a:r>
              <a:rPr lang="en-US" sz="2400" smtClean="0">
                <a:ea typeface="ＭＳ Ｐゴシック" pitchFamily="34" charset="-128"/>
              </a:rPr>
              <a:t>fonksiyonunda yapılması gereken işler, bu işleri yapacak olan kişiler ve işlerin yapılacağı yer arasındaki ilişkilerin kurulması söz konusudur. </a:t>
            </a:r>
            <a:endParaRPr lang="en-US" sz="2800" smtClean="0">
              <a:ea typeface="ＭＳ Ｐゴシック" pitchFamily="34" charset="-128"/>
            </a:endParaRPr>
          </a:p>
          <a:p>
            <a:pPr marL="457200" lvl="1" indent="0">
              <a:lnSpc>
                <a:spcPct val="120000"/>
              </a:lnSpc>
              <a:buFontTx/>
              <a:buNone/>
            </a:pPr>
            <a:r>
              <a:rPr lang="en-US" sz="2400" smtClean="0">
                <a:ea typeface="ＭＳ Ｐゴシック" pitchFamily="34" charset="-128"/>
              </a:rPr>
              <a:t>• Yapılacak işlerin belirlenmesi</a:t>
            </a:r>
            <a:br>
              <a:rPr lang="en-US" sz="2400" smtClean="0">
                <a:ea typeface="ＭＳ Ｐゴシック" pitchFamily="34" charset="-128"/>
              </a:rPr>
            </a:br>
            <a:r>
              <a:rPr lang="en-US" sz="2400" smtClean="0">
                <a:ea typeface="ＭＳ Ｐゴシック" pitchFamily="34" charset="-128"/>
              </a:rPr>
              <a:t>• İşi yapacak olan kişilerin sahip olması gereken özeliklerin belirlenmesi</a:t>
            </a:r>
            <a:br>
              <a:rPr lang="en-US" sz="2400" smtClean="0">
                <a:ea typeface="ＭＳ Ｐゴシック" pitchFamily="34" charset="-128"/>
              </a:rPr>
            </a:br>
            <a:r>
              <a:rPr lang="en-US" sz="2400" smtClean="0">
                <a:ea typeface="ＭＳ Ｐゴシック" pitchFamily="34" charset="-128"/>
              </a:rPr>
              <a:t>• Benzer ve değişik işleri yapacak olan kişiler arasındaki ilişkilerin, yetki ve sorumluluk yapısının belirlenmesi</a:t>
            </a:r>
            <a:br>
              <a:rPr lang="en-US" sz="2400" smtClean="0">
                <a:ea typeface="ＭＳ Ｐゴシック" pitchFamily="34" charset="-128"/>
              </a:rPr>
            </a:br>
            <a:r>
              <a:rPr lang="en-US" sz="2400" smtClean="0">
                <a:ea typeface="ＭＳ Ｐゴシック" pitchFamily="34" charset="-128"/>
              </a:rPr>
              <a:t>• Haberleşme kanallarının belirlenmesi, bir başka ifadeyle kimlerin, kimlerle ve hangi kanallar aracılığıyla haberleşeceklerinin belirlenmesi</a:t>
            </a:r>
            <a:br>
              <a:rPr lang="en-US" sz="2400" smtClean="0">
                <a:ea typeface="ＭＳ Ｐゴシック" pitchFamily="34" charset="-128"/>
              </a:rPr>
            </a:br>
            <a:r>
              <a:rPr lang="en-US" sz="2400" smtClean="0">
                <a:ea typeface="ＭＳ Ｐゴシック" pitchFamily="34" charset="-128"/>
              </a:rPr>
              <a:t>• Fiziki bakımdan kimlerin nerede, ne zaman ve nasıl çalışacaklarının belirlenmesi </a:t>
            </a:r>
          </a:p>
          <a:p>
            <a:pPr>
              <a:buFontTx/>
              <a:buNone/>
            </a:pPr>
            <a:endParaRPr lang="tr-TR" smtClean="0">
              <a:ea typeface="ＭＳ Ｐゴシック" pitchFamily="34" charset="-128"/>
            </a:endParaRPr>
          </a:p>
        </p:txBody>
      </p:sp>
    </p:spTree>
    <p:extLst>
      <p:ext uri="{BB962C8B-B14F-4D97-AF65-F5344CB8AC3E}">
        <p14:creationId xmlns:p14="http://schemas.microsoft.com/office/powerpoint/2010/main" val="192842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468313" y="188913"/>
            <a:ext cx="8207375"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tr-TR" sz="1600" b="1">
                <a:solidFill>
                  <a:srgbClr val="FF0000"/>
                </a:solidFill>
              </a:rPr>
              <a:t>YÖNETİM SÜRECİNİN TEMEL FONKSİYONLARI</a:t>
            </a:r>
            <a:br>
              <a:rPr lang="tr-TR" sz="1600" b="1">
                <a:solidFill>
                  <a:srgbClr val="FF0000"/>
                </a:solidFill>
              </a:rPr>
            </a:br>
            <a:r>
              <a:rPr lang="tr-TR" sz="3400" b="1">
                <a:solidFill>
                  <a:srgbClr val="FF0000"/>
                </a:solidFill>
              </a:rPr>
              <a:t>3. Yürütme / Yöneltme</a:t>
            </a:r>
          </a:p>
        </p:txBody>
      </p:sp>
      <p:sp>
        <p:nvSpPr>
          <p:cNvPr id="12294" name="Text Box 6"/>
          <p:cNvSpPr txBox="1">
            <a:spLocks noChangeArrowheads="1"/>
          </p:cNvSpPr>
          <p:nvPr/>
        </p:nvSpPr>
        <p:spPr bwMode="auto">
          <a:xfrm>
            <a:off x="179388" y="1125538"/>
            <a:ext cx="8640762"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buFont typeface="Arial" pitchFamily="34" charset="0"/>
              <a:buChar char="•"/>
            </a:pPr>
            <a:r>
              <a:rPr lang="tr-TR" sz="2000" b="1"/>
              <a:t>Örgütsel amaçlar doğrultusunda insan davranışlarının yönlendirilmesi sürecidir.</a:t>
            </a:r>
          </a:p>
          <a:p>
            <a:pPr eaLnBrk="1" hangingPunct="1">
              <a:spcBef>
                <a:spcPct val="50000"/>
              </a:spcBef>
              <a:buFont typeface="Arial" pitchFamily="34" charset="0"/>
              <a:buChar char="•"/>
            </a:pPr>
            <a:r>
              <a:rPr lang="tr-TR" sz="2000" b="1"/>
              <a:t>Yürütmenin başarıya ulaşabilmesi için</a:t>
            </a:r>
            <a:r>
              <a:rPr lang="tr-TR" sz="2000" b="1">
                <a:solidFill>
                  <a:srgbClr val="993366"/>
                </a:solidFill>
              </a:rPr>
              <a:t> </a:t>
            </a:r>
            <a:r>
              <a:rPr lang="tr-TR" sz="2000" b="1" i="1">
                <a:solidFill>
                  <a:srgbClr val="FF6600"/>
                </a:solidFill>
              </a:rPr>
              <a:t>motivasyon, liderlik ve iletişim</a:t>
            </a:r>
            <a:r>
              <a:rPr lang="tr-TR" sz="2000" b="1"/>
              <a:t> konularında gerekli bilgi ve birikime sahip yöneticilere ihtiyaç vardır. </a:t>
            </a:r>
          </a:p>
        </p:txBody>
      </p:sp>
      <p:sp>
        <p:nvSpPr>
          <p:cNvPr id="12300" name="Text Box 12"/>
          <p:cNvSpPr txBox="1">
            <a:spLocks noChangeArrowheads="1"/>
          </p:cNvSpPr>
          <p:nvPr/>
        </p:nvSpPr>
        <p:spPr bwMode="auto">
          <a:xfrm>
            <a:off x="179388" y="2884488"/>
            <a:ext cx="90360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buFont typeface="Arial" pitchFamily="34" charset="0"/>
              <a:buChar char="•"/>
            </a:pPr>
            <a:r>
              <a:rPr lang="tr-TR" sz="2000" b="1">
                <a:solidFill>
                  <a:srgbClr val="0000FF"/>
                </a:solidFill>
              </a:rPr>
              <a:t>Planlama ve Örgütlemeyle kurulan düzenin</a:t>
            </a:r>
            <a:r>
              <a:rPr lang="tr-TR" sz="2000" b="1">
                <a:solidFill>
                  <a:srgbClr val="660066"/>
                </a:solidFill>
              </a:rPr>
              <a:t>, uygulamaya aktarılmasıdır.</a:t>
            </a:r>
          </a:p>
        </p:txBody>
      </p:sp>
      <p:sp>
        <p:nvSpPr>
          <p:cNvPr id="12301" name="Text Box 13"/>
          <p:cNvSpPr txBox="1">
            <a:spLocks noChangeArrowheads="1"/>
          </p:cNvSpPr>
          <p:nvPr/>
        </p:nvSpPr>
        <p:spPr bwMode="auto">
          <a:xfrm>
            <a:off x="684213" y="3286125"/>
            <a:ext cx="63373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buFont typeface="Wingdings" pitchFamily="2" charset="2"/>
              <a:buChar char="ü"/>
            </a:pPr>
            <a:r>
              <a:rPr lang="tr-TR" sz="1800" b="1" u="sng">
                <a:solidFill>
                  <a:srgbClr val="FF0000"/>
                </a:solidFill>
              </a:rPr>
              <a:t>Dinamik bir süreçtir ve aşağıdaki faaliyetlerden oluşur.</a:t>
            </a:r>
          </a:p>
        </p:txBody>
      </p:sp>
      <p:sp>
        <p:nvSpPr>
          <p:cNvPr id="12302" name="Text Box 14"/>
          <p:cNvSpPr txBox="1">
            <a:spLocks noChangeArrowheads="1"/>
          </p:cNvSpPr>
          <p:nvPr/>
        </p:nvSpPr>
        <p:spPr bwMode="auto">
          <a:xfrm>
            <a:off x="684213" y="3860800"/>
            <a:ext cx="489585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buFont typeface="Wingdings" pitchFamily="2" charset="2"/>
              <a:buChar char="Ø"/>
            </a:pPr>
            <a:r>
              <a:rPr lang="tr-TR" sz="1800" b="1"/>
              <a:t>Faaliyetlerin başlatılması ve yürütülmesi</a:t>
            </a:r>
          </a:p>
          <a:p>
            <a:pPr eaLnBrk="1" hangingPunct="1">
              <a:spcBef>
                <a:spcPct val="50000"/>
              </a:spcBef>
              <a:buFont typeface="Wingdings" pitchFamily="2" charset="2"/>
              <a:buChar char="Ø"/>
            </a:pPr>
            <a:r>
              <a:rPr lang="tr-TR" sz="1800" b="1"/>
              <a:t>Emir ve Talimatların hazırlanması</a:t>
            </a:r>
          </a:p>
          <a:p>
            <a:pPr eaLnBrk="1" hangingPunct="1">
              <a:spcBef>
                <a:spcPct val="50000"/>
              </a:spcBef>
              <a:buFont typeface="Wingdings" pitchFamily="2" charset="2"/>
              <a:buChar char="Ø"/>
            </a:pPr>
            <a:r>
              <a:rPr lang="tr-TR" sz="1800" b="1"/>
              <a:t>Liderlik</a:t>
            </a:r>
          </a:p>
          <a:p>
            <a:pPr eaLnBrk="1" hangingPunct="1">
              <a:spcBef>
                <a:spcPct val="50000"/>
              </a:spcBef>
              <a:buFont typeface="Wingdings" pitchFamily="2" charset="2"/>
              <a:buChar char="Ø"/>
            </a:pPr>
            <a:r>
              <a:rPr lang="tr-TR" sz="1800" b="1"/>
              <a:t>Astların teşvik edilmesi</a:t>
            </a:r>
          </a:p>
          <a:p>
            <a:pPr eaLnBrk="1" hangingPunct="1">
              <a:spcBef>
                <a:spcPct val="50000"/>
              </a:spcBef>
              <a:buFont typeface="Wingdings" pitchFamily="2" charset="2"/>
              <a:buChar char="Ø"/>
            </a:pPr>
            <a:r>
              <a:rPr lang="tr-TR" sz="1800" b="1"/>
              <a:t>Etkileyici bir iletişim</a:t>
            </a:r>
          </a:p>
        </p:txBody>
      </p:sp>
    </p:spTree>
    <p:extLst>
      <p:ext uri="{BB962C8B-B14F-4D97-AF65-F5344CB8AC3E}">
        <p14:creationId xmlns:p14="http://schemas.microsoft.com/office/powerpoint/2010/main" val="3610318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770" decel="100000"/>
                                        <p:tgtEl>
                                          <p:spTgt spid="12293"/>
                                        </p:tgtEl>
                                      </p:cBhvr>
                                    </p:animEffect>
                                    <p:animScale>
                                      <p:cBhvr>
                                        <p:cTn id="8" dur="770" decel="100000"/>
                                        <p:tgtEl>
                                          <p:spTgt spid="12293"/>
                                        </p:tgtEl>
                                      </p:cBhvr>
                                      <p:from x="10000" y="10000"/>
                                      <p:to x="200000" y="450000"/>
                                    </p:animScale>
                                    <p:animScale>
                                      <p:cBhvr>
                                        <p:cTn id="9" dur="1230" accel="100000" fill="hold">
                                          <p:stCondLst>
                                            <p:cond delay="770"/>
                                          </p:stCondLst>
                                        </p:cTn>
                                        <p:tgtEl>
                                          <p:spTgt spid="12293"/>
                                        </p:tgtEl>
                                      </p:cBhvr>
                                      <p:from x="200000" y="450000"/>
                                      <p:to x="100000" y="100000"/>
                                    </p:animScale>
                                    <p:set>
                                      <p:cBhvr>
                                        <p:cTn id="10" dur="770" fill="hold"/>
                                        <p:tgtEl>
                                          <p:spTgt spid="12293"/>
                                        </p:tgtEl>
                                        <p:attrNameLst>
                                          <p:attrName>ppt_x</p:attrName>
                                        </p:attrNameLst>
                                      </p:cBhvr>
                                      <p:to>
                                        <p:strVal val="(0.5)"/>
                                      </p:to>
                                    </p:set>
                                    <p:anim from="(0.5)" to="(#ppt_x)" calcmode="lin" valueType="num">
                                      <p:cBhvr>
                                        <p:cTn id="11" dur="1230" accel="100000" fill="hold">
                                          <p:stCondLst>
                                            <p:cond delay="770"/>
                                          </p:stCondLst>
                                        </p:cTn>
                                        <p:tgtEl>
                                          <p:spTgt spid="12293"/>
                                        </p:tgtEl>
                                        <p:attrNameLst>
                                          <p:attrName>ppt_x</p:attrName>
                                        </p:attrNameLst>
                                      </p:cBhvr>
                                    </p:anim>
                                    <p:set>
                                      <p:cBhvr>
                                        <p:cTn id="12" dur="770" fill="hold"/>
                                        <p:tgtEl>
                                          <p:spTgt spid="12293"/>
                                        </p:tgtEl>
                                        <p:attrNameLst>
                                          <p:attrName>ppt_y</p:attrName>
                                        </p:attrNameLst>
                                      </p:cBhvr>
                                      <p:to>
                                        <p:strVal val="(#ppt_y+0.4)"/>
                                      </p:to>
                                    </p:set>
                                    <p:anim from="(#ppt_y+0.4)" to="(#ppt_y)" calcmode="lin" valueType="num">
                                      <p:cBhvr>
                                        <p:cTn id="13" dur="1230" accel="100000" fill="hold">
                                          <p:stCondLst>
                                            <p:cond delay="770"/>
                                          </p:stCondLst>
                                        </p:cTn>
                                        <p:tgtEl>
                                          <p:spTgt spid="12293"/>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12294"/>
                                        </p:tgtEl>
                                        <p:attrNameLst>
                                          <p:attrName>style.visibility</p:attrName>
                                        </p:attrNameLst>
                                      </p:cBhvr>
                                      <p:to>
                                        <p:strVal val="visible"/>
                                      </p:to>
                                    </p:set>
                                    <p:animEffect transition="in" filter="fade">
                                      <p:cBhvr>
                                        <p:cTn id="16" dur="770" decel="100000"/>
                                        <p:tgtEl>
                                          <p:spTgt spid="12294"/>
                                        </p:tgtEl>
                                      </p:cBhvr>
                                    </p:animEffect>
                                    <p:animScale>
                                      <p:cBhvr>
                                        <p:cTn id="17" dur="770" decel="100000"/>
                                        <p:tgtEl>
                                          <p:spTgt spid="12294"/>
                                        </p:tgtEl>
                                      </p:cBhvr>
                                      <p:from x="10000" y="10000"/>
                                      <p:to x="200000" y="450000"/>
                                    </p:animScale>
                                    <p:animScale>
                                      <p:cBhvr>
                                        <p:cTn id="18" dur="1230" accel="100000" fill="hold">
                                          <p:stCondLst>
                                            <p:cond delay="770"/>
                                          </p:stCondLst>
                                        </p:cTn>
                                        <p:tgtEl>
                                          <p:spTgt spid="12294"/>
                                        </p:tgtEl>
                                      </p:cBhvr>
                                      <p:from x="200000" y="450000"/>
                                      <p:to x="100000" y="100000"/>
                                    </p:animScale>
                                    <p:set>
                                      <p:cBhvr>
                                        <p:cTn id="19" dur="770" fill="hold"/>
                                        <p:tgtEl>
                                          <p:spTgt spid="12294"/>
                                        </p:tgtEl>
                                        <p:attrNameLst>
                                          <p:attrName>ppt_x</p:attrName>
                                        </p:attrNameLst>
                                      </p:cBhvr>
                                      <p:to>
                                        <p:strVal val="(0.5)"/>
                                      </p:to>
                                    </p:set>
                                    <p:anim from="(0.5)" to="(#ppt_x)" calcmode="lin" valueType="num">
                                      <p:cBhvr>
                                        <p:cTn id="20" dur="1230" accel="100000" fill="hold">
                                          <p:stCondLst>
                                            <p:cond delay="770"/>
                                          </p:stCondLst>
                                        </p:cTn>
                                        <p:tgtEl>
                                          <p:spTgt spid="12294"/>
                                        </p:tgtEl>
                                        <p:attrNameLst>
                                          <p:attrName>ppt_x</p:attrName>
                                        </p:attrNameLst>
                                      </p:cBhvr>
                                    </p:anim>
                                    <p:set>
                                      <p:cBhvr>
                                        <p:cTn id="21" dur="770" fill="hold"/>
                                        <p:tgtEl>
                                          <p:spTgt spid="12294"/>
                                        </p:tgtEl>
                                        <p:attrNameLst>
                                          <p:attrName>ppt_y</p:attrName>
                                        </p:attrNameLst>
                                      </p:cBhvr>
                                      <p:to>
                                        <p:strVal val="(#ppt_y+0.4)"/>
                                      </p:to>
                                    </p:set>
                                    <p:anim from="(#ppt_y+0.4)" to="(#ppt_y)" calcmode="lin" valueType="num">
                                      <p:cBhvr>
                                        <p:cTn id="22" dur="1230" accel="100000" fill="hold">
                                          <p:stCondLst>
                                            <p:cond delay="770"/>
                                          </p:stCondLst>
                                        </p:cTn>
                                        <p:tgtEl>
                                          <p:spTgt spid="12294"/>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12300"/>
                                        </p:tgtEl>
                                        <p:attrNameLst>
                                          <p:attrName>style.visibility</p:attrName>
                                        </p:attrNameLst>
                                      </p:cBhvr>
                                      <p:to>
                                        <p:strVal val="visible"/>
                                      </p:to>
                                    </p:set>
                                    <p:animEffect transition="in" filter="fade">
                                      <p:cBhvr>
                                        <p:cTn id="25" dur="770" decel="100000"/>
                                        <p:tgtEl>
                                          <p:spTgt spid="12300"/>
                                        </p:tgtEl>
                                      </p:cBhvr>
                                    </p:animEffect>
                                    <p:animScale>
                                      <p:cBhvr>
                                        <p:cTn id="26" dur="770" decel="100000"/>
                                        <p:tgtEl>
                                          <p:spTgt spid="12300"/>
                                        </p:tgtEl>
                                      </p:cBhvr>
                                      <p:from x="10000" y="10000"/>
                                      <p:to x="200000" y="450000"/>
                                    </p:animScale>
                                    <p:animScale>
                                      <p:cBhvr>
                                        <p:cTn id="27" dur="1230" accel="100000" fill="hold">
                                          <p:stCondLst>
                                            <p:cond delay="770"/>
                                          </p:stCondLst>
                                        </p:cTn>
                                        <p:tgtEl>
                                          <p:spTgt spid="12300"/>
                                        </p:tgtEl>
                                      </p:cBhvr>
                                      <p:from x="200000" y="450000"/>
                                      <p:to x="100000" y="100000"/>
                                    </p:animScale>
                                    <p:set>
                                      <p:cBhvr>
                                        <p:cTn id="28" dur="770" fill="hold"/>
                                        <p:tgtEl>
                                          <p:spTgt spid="12300"/>
                                        </p:tgtEl>
                                        <p:attrNameLst>
                                          <p:attrName>ppt_x</p:attrName>
                                        </p:attrNameLst>
                                      </p:cBhvr>
                                      <p:to>
                                        <p:strVal val="(0.5)"/>
                                      </p:to>
                                    </p:set>
                                    <p:anim from="(0.5)" to="(#ppt_x)" calcmode="lin" valueType="num">
                                      <p:cBhvr>
                                        <p:cTn id="29" dur="1230" accel="100000" fill="hold">
                                          <p:stCondLst>
                                            <p:cond delay="770"/>
                                          </p:stCondLst>
                                        </p:cTn>
                                        <p:tgtEl>
                                          <p:spTgt spid="12300"/>
                                        </p:tgtEl>
                                        <p:attrNameLst>
                                          <p:attrName>ppt_x</p:attrName>
                                        </p:attrNameLst>
                                      </p:cBhvr>
                                    </p:anim>
                                    <p:set>
                                      <p:cBhvr>
                                        <p:cTn id="30" dur="770" fill="hold"/>
                                        <p:tgtEl>
                                          <p:spTgt spid="12300"/>
                                        </p:tgtEl>
                                        <p:attrNameLst>
                                          <p:attrName>ppt_y</p:attrName>
                                        </p:attrNameLst>
                                      </p:cBhvr>
                                      <p:to>
                                        <p:strVal val="(#ppt_y+0.4)"/>
                                      </p:to>
                                    </p:set>
                                    <p:anim from="(#ppt_y+0.4)" to="(#ppt_y)" calcmode="lin" valueType="num">
                                      <p:cBhvr>
                                        <p:cTn id="31" dur="1230" accel="100000" fill="hold">
                                          <p:stCondLst>
                                            <p:cond delay="770"/>
                                          </p:stCondLst>
                                        </p:cTn>
                                        <p:tgtEl>
                                          <p:spTgt spid="12300"/>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12301"/>
                                        </p:tgtEl>
                                        <p:attrNameLst>
                                          <p:attrName>style.visibility</p:attrName>
                                        </p:attrNameLst>
                                      </p:cBhvr>
                                      <p:to>
                                        <p:strVal val="visible"/>
                                      </p:to>
                                    </p:set>
                                    <p:animEffect transition="in" filter="fade">
                                      <p:cBhvr>
                                        <p:cTn id="34" dur="770" decel="100000"/>
                                        <p:tgtEl>
                                          <p:spTgt spid="12301"/>
                                        </p:tgtEl>
                                      </p:cBhvr>
                                    </p:animEffect>
                                    <p:animScale>
                                      <p:cBhvr>
                                        <p:cTn id="35" dur="770" decel="100000"/>
                                        <p:tgtEl>
                                          <p:spTgt spid="12301"/>
                                        </p:tgtEl>
                                      </p:cBhvr>
                                      <p:from x="10000" y="10000"/>
                                      <p:to x="200000" y="450000"/>
                                    </p:animScale>
                                    <p:animScale>
                                      <p:cBhvr>
                                        <p:cTn id="36" dur="1230" accel="100000" fill="hold">
                                          <p:stCondLst>
                                            <p:cond delay="770"/>
                                          </p:stCondLst>
                                        </p:cTn>
                                        <p:tgtEl>
                                          <p:spTgt spid="12301"/>
                                        </p:tgtEl>
                                      </p:cBhvr>
                                      <p:from x="200000" y="450000"/>
                                      <p:to x="100000" y="100000"/>
                                    </p:animScale>
                                    <p:set>
                                      <p:cBhvr>
                                        <p:cTn id="37" dur="770" fill="hold"/>
                                        <p:tgtEl>
                                          <p:spTgt spid="12301"/>
                                        </p:tgtEl>
                                        <p:attrNameLst>
                                          <p:attrName>ppt_x</p:attrName>
                                        </p:attrNameLst>
                                      </p:cBhvr>
                                      <p:to>
                                        <p:strVal val="(0.5)"/>
                                      </p:to>
                                    </p:set>
                                    <p:anim from="(0.5)" to="(#ppt_x)" calcmode="lin" valueType="num">
                                      <p:cBhvr>
                                        <p:cTn id="38" dur="1230" accel="100000" fill="hold">
                                          <p:stCondLst>
                                            <p:cond delay="770"/>
                                          </p:stCondLst>
                                        </p:cTn>
                                        <p:tgtEl>
                                          <p:spTgt spid="12301"/>
                                        </p:tgtEl>
                                        <p:attrNameLst>
                                          <p:attrName>ppt_x</p:attrName>
                                        </p:attrNameLst>
                                      </p:cBhvr>
                                    </p:anim>
                                    <p:set>
                                      <p:cBhvr>
                                        <p:cTn id="39" dur="770" fill="hold"/>
                                        <p:tgtEl>
                                          <p:spTgt spid="12301"/>
                                        </p:tgtEl>
                                        <p:attrNameLst>
                                          <p:attrName>ppt_y</p:attrName>
                                        </p:attrNameLst>
                                      </p:cBhvr>
                                      <p:to>
                                        <p:strVal val="(#ppt_y+0.4)"/>
                                      </p:to>
                                    </p:set>
                                    <p:anim from="(#ppt_y+0.4)" to="(#ppt_y)" calcmode="lin" valueType="num">
                                      <p:cBhvr>
                                        <p:cTn id="40" dur="1230" accel="100000" fill="hold">
                                          <p:stCondLst>
                                            <p:cond delay="770"/>
                                          </p:stCondLst>
                                        </p:cTn>
                                        <p:tgtEl>
                                          <p:spTgt spid="12301"/>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12302"/>
                                        </p:tgtEl>
                                        <p:attrNameLst>
                                          <p:attrName>style.visibility</p:attrName>
                                        </p:attrNameLst>
                                      </p:cBhvr>
                                      <p:to>
                                        <p:strVal val="visible"/>
                                      </p:to>
                                    </p:set>
                                    <p:animEffect transition="in" filter="fade">
                                      <p:cBhvr>
                                        <p:cTn id="43" dur="770" decel="100000"/>
                                        <p:tgtEl>
                                          <p:spTgt spid="12302"/>
                                        </p:tgtEl>
                                      </p:cBhvr>
                                    </p:animEffect>
                                    <p:animScale>
                                      <p:cBhvr>
                                        <p:cTn id="44" dur="770" decel="100000"/>
                                        <p:tgtEl>
                                          <p:spTgt spid="12302"/>
                                        </p:tgtEl>
                                      </p:cBhvr>
                                      <p:from x="10000" y="10000"/>
                                      <p:to x="200000" y="450000"/>
                                    </p:animScale>
                                    <p:animScale>
                                      <p:cBhvr>
                                        <p:cTn id="45" dur="1230" accel="100000" fill="hold">
                                          <p:stCondLst>
                                            <p:cond delay="770"/>
                                          </p:stCondLst>
                                        </p:cTn>
                                        <p:tgtEl>
                                          <p:spTgt spid="12302"/>
                                        </p:tgtEl>
                                      </p:cBhvr>
                                      <p:from x="200000" y="450000"/>
                                      <p:to x="100000" y="100000"/>
                                    </p:animScale>
                                    <p:set>
                                      <p:cBhvr>
                                        <p:cTn id="46" dur="770" fill="hold"/>
                                        <p:tgtEl>
                                          <p:spTgt spid="12302"/>
                                        </p:tgtEl>
                                        <p:attrNameLst>
                                          <p:attrName>ppt_x</p:attrName>
                                        </p:attrNameLst>
                                      </p:cBhvr>
                                      <p:to>
                                        <p:strVal val="(0.5)"/>
                                      </p:to>
                                    </p:set>
                                    <p:anim from="(0.5)" to="(#ppt_x)" calcmode="lin" valueType="num">
                                      <p:cBhvr>
                                        <p:cTn id="47" dur="1230" accel="100000" fill="hold">
                                          <p:stCondLst>
                                            <p:cond delay="770"/>
                                          </p:stCondLst>
                                        </p:cTn>
                                        <p:tgtEl>
                                          <p:spTgt spid="12302"/>
                                        </p:tgtEl>
                                        <p:attrNameLst>
                                          <p:attrName>ppt_x</p:attrName>
                                        </p:attrNameLst>
                                      </p:cBhvr>
                                    </p:anim>
                                    <p:set>
                                      <p:cBhvr>
                                        <p:cTn id="48" dur="770" fill="hold"/>
                                        <p:tgtEl>
                                          <p:spTgt spid="12302"/>
                                        </p:tgtEl>
                                        <p:attrNameLst>
                                          <p:attrName>ppt_y</p:attrName>
                                        </p:attrNameLst>
                                      </p:cBhvr>
                                      <p:to>
                                        <p:strVal val="(#ppt_y+0.4)"/>
                                      </p:to>
                                    </p:set>
                                    <p:anim from="(#ppt_y+0.4)" to="(#ppt_y)" calcmode="lin" valueType="num">
                                      <p:cBhvr>
                                        <p:cTn id="49" dur="1230" accel="100000" fill="hold">
                                          <p:stCondLst>
                                            <p:cond delay="770"/>
                                          </p:stCondLst>
                                        </p:cTn>
                                        <p:tgtEl>
                                          <p:spTgt spid="12302"/>
                                        </p:tgtEl>
                                        <p:attrNameLst>
                                          <p:attrName>ppt_y</p:attrName>
                                        </p:attrNameLst>
                                      </p:cBhvr>
                                    </p:anim>
                                  </p:childTnLst>
                                </p:cTn>
                              </p:par>
                            </p:childTnLst>
                          </p:cTn>
                        </p:par>
                        <p:par>
                          <p:cTn id="50" fill="hold" nodeType="afterGroup">
                            <p:stCondLst>
                              <p:cond delay="2000"/>
                            </p:stCondLst>
                            <p:childTnLst>
                              <p:par>
                                <p:cTn id="51" presetID="30" presetClass="entr" presetSubtype="0" fill="hold" grpId="1" nodeType="afterEffect">
                                  <p:stCondLst>
                                    <p:cond delay="0"/>
                                  </p:stCondLst>
                                  <p:childTnLst>
                                    <p:set>
                                      <p:cBhvr>
                                        <p:cTn id="52" dur="1" fill="hold">
                                          <p:stCondLst>
                                            <p:cond delay="0"/>
                                          </p:stCondLst>
                                        </p:cTn>
                                        <p:tgtEl>
                                          <p:spTgt spid="12293"/>
                                        </p:tgtEl>
                                        <p:attrNameLst>
                                          <p:attrName>style.visibility</p:attrName>
                                        </p:attrNameLst>
                                      </p:cBhvr>
                                      <p:to>
                                        <p:strVal val="visible"/>
                                      </p:to>
                                    </p:set>
                                    <p:animEffect transition="in" filter="fade">
                                      <p:cBhvr>
                                        <p:cTn id="53" dur="800" decel="100000"/>
                                        <p:tgtEl>
                                          <p:spTgt spid="12293"/>
                                        </p:tgtEl>
                                      </p:cBhvr>
                                    </p:animEffect>
                                    <p:anim calcmode="lin" valueType="num">
                                      <p:cBhvr>
                                        <p:cTn id="54" dur="800" decel="100000" fill="hold"/>
                                        <p:tgtEl>
                                          <p:spTgt spid="12293"/>
                                        </p:tgtEl>
                                        <p:attrNameLst>
                                          <p:attrName>style.rotation</p:attrName>
                                        </p:attrNameLst>
                                      </p:cBhvr>
                                      <p:tavLst>
                                        <p:tav tm="0">
                                          <p:val>
                                            <p:fltVal val="-90"/>
                                          </p:val>
                                        </p:tav>
                                        <p:tav tm="100000">
                                          <p:val>
                                            <p:fltVal val="0"/>
                                          </p:val>
                                        </p:tav>
                                      </p:tavLst>
                                    </p:anim>
                                    <p:anim calcmode="lin" valueType="num">
                                      <p:cBhvr>
                                        <p:cTn id="55" dur="800" decel="100000" fill="hold"/>
                                        <p:tgtEl>
                                          <p:spTgt spid="12293"/>
                                        </p:tgtEl>
                                        <p:attrNameLst>
                                          <p:attrName>ppt_x</p:attrName>
                                        </p:attrNameLst>
                                      </p:cBhvr>
                                      <p:tavLst>
                                        <p:tav tm="0">
                                          <p:val>
                                            <p:strVal val="#ppt_x+0.4"/>
                                          </p:val>
                                        </p:tav>
                                        <p:tav tm="100000">
                                          <p:val>
                                            <p:strVal val="#ppt_x-0.05"/>
                                          </p:val>
                                        </p:tav>
                                      </p:tavLst>
                                    </p:anim>
                                    <p:anim calcmode="lin" valueType="num">
                                      <p:cBhvr>
                                        <p:cTn id="56" dur="800" decel="100000" fill="hold"/>
                                        <p:tgtEl>
                                          <p:spTgt spid="12293"/>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2293"/>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2293"/>
                                        </p:tgtEl>
                                        <p:attrNameLst>
                                          <p:attrName>ppt_y</p:attrName>
                                        </p:attrNameLst>
                                      </p:cBhvr>
                                      <p:tavLst>
                                        <p:tav tm="0">
                                          <p:val>
                                            <p:strVal val="#ppt_y+0.1"/>
                                          </p:val>
                                        </p:tav>
                                        <p:tav tm="100000">
                                          <p:val>
                                            <p:strVal val="#ppt_y"/>
                                          </p:val>
                                        </p:tav>
                                      </p:tavLst>
                                    </p:anim>
                                  </p:childTnLst>
                                </p:cTn>
                              </p:par>
                            </p:childTnLst>
                          </p:cTn>
                        </p:par>
                        <p:par>
                          <p:cTn id="59" fill="hold" nodeType="afterGroup">
                            <p:stCondLst>
                              <p:cond delay="3000"/>
                            </p:stCondLst>
                            <p:childTnLst>
                              <p:par>
                                <p:cTn id="60" presetID="30" presetClass="entr" presetSubtype="0" fill="hold" grpId="1" nodeType="afterEffect">
                                  <p:stCondLst>
                                    <p:cond delay="0"/>
                                  </p:stCondLst>
                                  <p:childTnLst>
                                    <p:set>
                                      <p:cBhvr>
                                        <p:cTn id="61" dur="1" fill="hold">
                                          <p:stCondLst>
                                            <p:cond delay="0"/>
                                          </p:stCondLst>
                                        </p:cTn>
                                        <p:tgtEl>
                                          <p:spTgt spid="12294"/>
                                        </p:tgtEl>
                                        <p:attrNameLst>
                                          <p:attrName>style.visibility</p:attrName>
                                        </p:attrNameLst>
                                      </p:cBhvr>
                                      <p:to>
                                        <p:strVal val="visible"/>
                                      </p:to>
                                    </p:set>
                                    <p:animEffect transition="in" filter="fade">
                                      <p:cBhvr>
                                        <p:cTn id="62" dur="800" decel="100000"/>
                                        <p:tgtEl>
                                          <p:spTgt spid="12294"/>
                                        </p:tgtEl>
                                      </p:cBhvr>
                                    </p:animEffect>
                                    <p:anim calcmode="lin" valueType="num">
                                      <p:cBhvr>
                                        <p:cTn id="63" dur="800" decel="100000" fill="hold"/>
                                        <p:tgtEl>
                                          <p:spTgt spid="12294"/>
                                        </p:tgtEl>
                                        <p:attrNameLst>
                                          <p:attrName>style.rotation</p:attrName>
                                        </p:attrNameLst>
                                      </p:cBhvr>
                                      <p:tavLst>
                                        <p:tav tm="0">
                                          <p:val>
                                            <p:fltVal val="-90"/>
                                          </p:val>
                                        </p:tav>
                                        <p:tav tm="100000">
                                          <p:val>
                                            <p:fltVal val="0"/>
                                          </p:val>
                                        </p:tav>
                                      </p:tavLst>
                                    </p:anim>
                                    <p:anim calcmode="lin" valueType="num">
                                      <p:cBhvr>
                                        <p:cTn id="64" dur="800" decel="100000" fill="hold"/>
                                        <p:tgtEl>
                                          <p:spTgt spid="12294"/>
                                        </p:tgtEl>
                                        <p:attrNameLst>
                                          <p:attrName>ppt_x</p:attrName>
                                        </p:attrNameLst>
                                      </p:cBhvr>
                                      <p:tavLst>
                                        <p:tav tm="0">
                                          <p:val>
                                            <p:strVal val="#ppt_x+0.4"/>
                                          </p:val>
                                        </p:tav>
                                        <p:tav tm="100000">
                                          <p:val>
                                            <p:strVal val="#ppt_x-0.05"/>
                                          </p:val>
                                        </p:tav>
                                      </p:tavLst>
                                    </p:anim>
                                    <p:anim calcmode="lin" valueType="num">
                                      <p:cBhvr>
                                        <p:cTn id="65" dur="800" decel="100000" fill="hold"/>
                                        <p:tgtEl>
                                          <p:spTgt spid="12294"/>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12294"/>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12294"/>
                                        </p:tgtEl>
                                        <p:attrNameLst>
                                          <p:attrName>ppt_y</p:attrName>
                                        </p:attrNameLst>
                                      </p:cBhvr>
                                      <p:tavLst>
                                        <p:tav tm="0">
                                          <p:val>
                                            <p:strVal val="#ppt_y+0.1"/>
                                          </p:val>
                                        </p:tav>
                                        <p:tav tm="100000">
                                          <p:val>
                                            <p:strVal val="#ppt_y"/>
                                          </p:val>
                                        </p:tav>
                                      </p:tavLst>
                                    </p:anim>
                                  </p:childTnLst>
                                </p:cTn>
                              </p:par>
                            </p:childTnLst>
                          </p:cTn>
                        </p:par>
                        <p:par>
                          <p:cTn id="68" fill="hold" nodeType="afterGroup">
                            <p:stCondLst>
                              <p:cond delay="4000"/>
                            </p:stCondLst>
                            <p:childTnLst>
                              <p:par>
                                <p:cTn id="69" presetID="30" presetClass="entr" presetSubtype="0" fill="hold" grpId="1" nodeType="afterEffect">
                                  <p:stCondLst>
                                    <p:cond delay="0"/>
                                  </p:stCondLst>
                                  <p:childTnLst>
                                    <p:set>
                                      <p:cBhvr>
                                        <p:cTn id="70" dur="1" fill="hold">
                                          <p:stCondLst>
                                            <p:cond delay="0"/>
                                          </p:stCondLst>
                                        </p:cTn>
                                        <p:tgtEl>
                                          <p:spTgt spid="12300"/>
                                        </p:tgtEl>
                                        <p:attrNameLst>
                                          <p:attrName>style.visibility</p:attrName>
                                        </p:attrNameLst>
                                      </p:cBhvr>
                                      <p:to>
                                        <p:strVal val="visible"/>
                                      </p:to>
                                    </p:set>
                                    <p:animEffect transition="in" filter="fade">
                                      <p:cBhvr>
                                        <p:cTn id="71" dur="800" decel="100000"/>
                                        <p:tgtEl>
                                          <p:spTgt spid="12300"/>
                                        </p:tgtEl>
                                      </p:cBhvr>
                                    </p:animEffect>
                                    <p:anim calcmode="lin" valueType="num">
                                      <p:cBhvr>
                                        <p:cTn id="72" dur="800" decel="100000" fill="hold"/>
                                        <p:tgtEl>
                                          <p:spTgt spid="12300"/>
                                        </p:tgtEl>
                                        <p:attrNameLst>
                                          <p:attrName>style.rotation</p:attrName>
                                        </p:attrNameLst>
                                      </p:cBhvr>
                                      <p:tavLst>
                                        <p:tav tm="0">
                                          <p:val>
                                            <p:fltVal val="-90"/>
                                          </p:val>
                                        </p:tav>
                                        <p:tav tm="100000">
                                          <p:val>
                                            <p:fltVal val="0"/>
                                          </p:val>
                                        </p:tav>
                                      </p:tavLst>
                                    </p:anim>
                                    <p:anim calcmode="lin" valueType="num">
                                      <p:cBhvr>
                                        <p:cTn id="73" dur="800" decel="100000" fill="hold"/>
                                        <p:tgtEl>
                                          <p:spTgt spid="12300"/>
                                        </p:tgtEl>
                                        <p:attrNameLst>
                                          <p:attrName>ppt_x</p:attrName>
                                        </p:attrNameLst>
                                      </p:cBhvr>
                                      <p:tavLst>
                                        <p:tav tm="0">
                                          <p:val>
                                            <p:strVal val="#ppt_x+0.4"/>
                                          </p:val>
                                        </p:tav>
                                        <p:tav tm="100000">
                                          <p:val>
                                            <p:strVal val="#ppt_x-0.05"/>
                                          </p:val>
                                        </p:tav>
                                      </p:tavLst>
                                    </p:anim>
                                    <p:anim calcmode="lin" valueType="num">
                                      <p:cBhvr>
                                        <p:cTn id="74" dur="800" decel="100000" fill="hold"/>
                                        <p:tgtEl>
                                          <p:spTgt spid="12300"/>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12300"/>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12300"/>
                                        </p:tgtEl>
                                        <p:attrNameLst>
                                          <p:attrName>ppt_y</p:attrName>
                                        </p:attrNameLst>
                                      </p:cBhvr>
                                      <p:tavLst>
                                        <p:tav tm="0">
                                          <p:val>
                                            <p:strVal val="#ppt_y+0.1"/>
                                          </p:val>
                                        </p:tav>
                                        <p:tav tm="100000">
                                          <p:val>
                                            <p:strVal val="#ppt_y"/>
                                          </p:val>
                                        </p:tav>
                                      </p:tavLst>
                                    </p:anim>
                                  </p:childTnLst>
                                </p:cTn>
                              </p:par>
                            </p:childTnLst>
                          </p:cTn>
                        </p:par>
                        <p:par>
                          <p:cTn id="77" fill="hold" nodeType="afterGroup">
                            <p:stCondLst>
                              <p:cond delay="5000"/>
                            </p:stCondLst>
                            <p:childTnLst>
                              <p:par>
                                <p:cTn id="78" presetID="30" presetClass="entr" presetSubtype="0" fill="hold" grpId="1" nodeType="afterEffect">
                                  <p:stCondLst>
                                    <p:cond delay="0"/>
                                  </p:stCondLst>
                                  <p:childTnLst>
                                    <p:set>
                                      <p:cBhvr>
                                        <p:cTn id="79" dur="1" fill="hold">
                                          <p:stCondLst>
                                            <p:cond delay="0"/>
                                          </p:stCondLst>
                                        </p:cTn>
                                        <p:tgtEl>
                                          <p:spTgt spid="12301"/>
                                        </p:tgtEl>
                                        <p:attrNameLst>
                                          <p:attrName>style.visibility</p:attrName>
                                        </p:attrNameLst>
                                      </p:cBhvr>
                                      <p:to>
                                        <p:strVal val="visible"/>
                                      </p:to>
                                    </p:set>
                                    <p:animEffect transition="in" filter="fade">
                                      <p:cBhvr>
                                        <p:cTn id="80" dur="800" decel="100000"/>
                                        <p:tgtEl>
                                          <p:spTgt spid="12301"/>
                                        </p:tgtEl>
                                      </p:cBhvr>
                                    </p:animEffect>
                                    <p:anim calcmode="lin" valueType="num">
                                      <p:cBhvr>
                                        <p:cTn id="81" dur="800" decel="100000" fill="hold"/>
                                        <p:tgtEl>
                                          <p:spTgt spid="12301"/>
                                        </p:tgtEl>
                                        <p:attrNameLst>
                                          <p:attrName>style.rotation</p:attrName>
                                        </p:attrNameLst>
                                      </p:cBhvr>
                                      <p:tavLst>
                                        <p:tav tm="0">
                                          <p:val>
                                            <p:fltVal val="-90"/>
                                          </p:val>
                                        </p:tav>
                                        <p:tav tm="100000">
                                          <p:val>
                                            <p:fltVal val="0"/>
                                          </p:val>
                                        </p:tav>
                                      </p:tavLst>
                                    </p:anim>
                                    <p:anim calcmode="lin" valueType="num">
                                      <p:cBhvr>
                                        <p:cTn id="82" dur="800" decel="100000" fill="hold"/>
                                        <p:tgtEl>
                                          <p:spTgt spid="12301"/>
                                        </p:tgtEl>
                                        <p:attrNameLst>
                                          <p:attrName>ppt_x</p:attrName>
                                        </p:attrNameLst>
                                      </p:cBhvr>
                                      <p:tavLst>
                                        <p:tav tm="0">
                                          <p:val>
                                            <p:strVal val="#ppt_x+0.4"/>
                                          </p:val>
                                        </p:tav>
                                        <p:tav tm="100000">
                                          <p:val>
                                            <p:strVal val="#ppt_x-0.05"/>
                                          </p:val>
                                        </p:tav>
                                      </p:tavLst>
                                    </p:anim>
                                    <p:anim calcmode="lin" valueType="num">
                                      <p:cBhvr>
                                        <p:cTn id="83" dur="800" decel="100000" fill="hold"/>
                                        <p:tgtEl>
                                          <p:spTgt spid="12301"/>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01"/>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01"/>
                                        </p:tgtEl>
                                        <p:attrNameLst>
                                          <p:attrName>ppt_y</p:attrName>
                                        </p:attrNameLst>
                                      </p:cBhvr>
                                      <p:tavLst>
                                        <p:tav tm="0">
                                          <p:val>
                                            <p:strVal val="#ppt_y+0.1"/>
                                          </p:val>
                                        </p:tav>
                                        <p:tav tm="100000">
                                          <p:val>
                                            <p:strVal val="#ppt_y"/>
                                          </p:val>
                                        </p:tav>
                                      </p:tavLst>
                                    </p:anim>
                                  </p:childTnLst>
                                </p:cTn>
                              </p:par>
                            </p:childTnLst>
                          </p:cTn>
                        </p:par>
                        <p:par>
                          <p:cTn id="86" fill="hold" nodeType="afterGroup">
                            <p:stCondLst>
                              <p:cond delay="6000"/>
                            </p:stCondLst>
                            <p:childTnLst>
                              <p:par>
                                <p:cTn id="87" presetID="30" presetClass="entr" presetSubtype="0" fill="hold" grpId="1" nodeType="afterEffect">
                                  <p:stCondLst>
                                    <p:cond delay="0"/>
                                  </p:stCondLst>
                                  <p:childTnLst>
                                    <p:set>
                                      <p:cBhvr>
                                        <p:cTn id="88" dur="1" fill="hold">
                                          <p:stCondLst>
                                            <p:cond delay="0"/>
                                          </p:stCondLst>
                                        </p:cTn>
                                        <p:tgtEl>
                                          <p:spTgt spid="12302"/>
                                        </p:tgtEl>
                                        <p:attrNameLst>
                                          <p:attrName>style.visibility</p:attrName>
                                        </p:attrNameLst>
                                      </p:cBhvr>
                                      <p:to>
                                        <p:strVal val="visible"/>
                                      </p:to>
                                    </p:set>
                                    <p:animEffect transition="in" filter="fade">
                                      <p:cBhvr>
                                        <p:cTn id="89" dur="800" decel="100000"/>
                                        <p:tgtEl>
                                          <p:spTgt spid="12302"/>
                                        </p:tgtEl>
                                      </p:cBhvr>
                                    </p:animEffect>
                                    <p:anim calcmode="lin" valueType="num">
                                      <p:cBhvr>
                                        <p:cTn id="90" dur="800" decel="100000" fill="hold"/>
                                        <p:tgtEl>
                                          <p:spTgt spid="12302"/>
                                        </p:tgtEl>
                                        <p:attrNameLst>
                                          <p:attrName>style.rotation</p:attrName>
                                        </p:attrNameLst>
                                      </p:cBhvr>
                                      <p:tavLst>
                                        <p:tav tm="0">
                                          <p:val>
                                            <p:fltVal val="-90"/>
                                          </p:val>
                                        </p:tav>
                                        <p:tav tm="100000">
                                          <p:val>
                                            <p:fltVal val="0"/>
                                          </p:val>
                                        </p:tav>
                                      </p:tavLst>
                                    </p:anim>
                                    <p:anim calcmode="lin" valueType="num">
                                      <p:cBhvr>
                                        <p:cTn id="91" dur="800" decel="100000" fill="hold"/>
                                        <p:tgtEl>
                                          <p:spTgt spid="12302"/>
                                        </p:tgtEl>
                                        <p:attrNameLst>
                                          <p:attrName>ppt_x</p:attrName>
                                        </p:attrNameLst>
                                      </p:cBhvr>
                                      <p:tavLst>
                                        <p:tav tm="0">
                                          <p:val>
                                            <p:strVal val="#ppt_x+0.4"/>
                                          </p:val>
                                        </p:tav>
                                        <p:tav tm="100000">
                                          <p:val>
                                            <p:strVal val="#ppt_x-0.05"/>
                                          </p:val>
                                        </p:tav>
                                      </p:tavLst>
                                    </p:anim>
                                    <p:anim calcmode="lin" valueType="num">
                                      <p:cBhvr>
                                        <p:cTn id="92" dur="800" decel="100000" fill="hold"/>
                                        <p:tgtEl>
                                          <p:spTgt spid="12302"/>
                                        </p:tgtEl>
                                        <p:attrNameLst>
                                          <p:attrName>ppt_y</p:attrName>
                                        </p:attrNameLst>
                                      </p:cBhvr>
                                      <p:tavLst>
                                        <p:tav tm="0">
                                          <p:val>
                                            <p:strVal val="#ppt_y-0.4"/>
                                          </p:val>
                                        </p:tav>
                                        <p:tav tm="100000">
                                          <p:val>
                                            <p:strVal val="#ppt_y+0.1"/>
                                          </p:val>
                                        </p:tav>
                                      </p:tavLst>
                                    </p:anim>
                                    <p:anim calcmode="lin" valueType="num">
                                      <p:cBhvr>
                                        <p:cTn id="93" dur="200" accel="100000" fill="hold">
                                          <p:stCondLst>
                                            <p:cond delay="800"/>
                                          </p:stCondLst>
                                        </p:cTn>
                                        <p:tgtEl>
                                          <p:spTgt spid="12302"/>
                                        </p:tgtEl>
                                        <p:attrNameLst>
                                          <p:attrName>ppt_x</p:attrName>
                                        </p:attrNameLst>
                                      </p:cBhvr>
                                      <p:tavLst>
                                        <p:tav tm="0">
                                          <p:val>
                                            <p:strVal val="#ppt_x-0.05"/>
                                          </p:val>
                                        </p:tav>
                                        <p:tav tm="100000">
                                          <p:val>
                                            <p:strVal val="#ppt_x"/>
                                          </p:val>
                                        </p:tav>
                                      </p:tavLst>
                                    </p:anim>
                                    <p:anim calcmode="lin" valueType="num">
                                      <p:cBhvr>
                                        <p:cTn id="94" dur="200" accel="100000" fill="hold">
                                          <p:stCondLst>
                                            <p:cond delay="800"/>
                                          </p:stCondLst>
                                        </p:cTn>
                                        <p:tgtEl>
                                          <p:spTgt spid="1230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3" grpId="1"/>
      <p:bldP spid="12294" grpId="0"/>
      <p:bldP spid="12294" grpId="1"/>
      <p:bldP spid="12300" grpId="0"/>
      <p:bldP spid="12300" grpId="1"/>
      <p:bldP spid="12301" grpId="0"/>
      <p:bldP spid="12301" grpId="1"/>
      <p:bldP spid="12302" grpId="0"/>
      <p:bldP spid="1230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107950" y="981075"/>
            <a:ext cx="8785225" cy="430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tr-TR" b="1">
                <a:solidFill>
                  <a:srgbClr val="0000FF"/>
                </a:solidFill>
              </a:rPr>
              <a:t>MOTİVASYON: </a:t>
            </a:r>
            <a:r>
              <a:rPr lang="tr-TR" sz="2000"/>
              <a:t>İnsan davranışlarını harekete geçiren içsel durum, bir amaca ulaşmak için içten gelen dürtü, insan davranışlarını amaçlara doğru harekete geçiren bir içsel durum.	           </a:t>
            </a:r>
          </a:p>
          <a:p>
            <a:pPr eaLnBrk="1" hangingPunct="1">
              <a:spcBef>
                <a:spcPct val="50000"/>
              </a:spcBef>
              <a:buFont typeface="Arial" pitchFamily="34" charset="0"/>
              <a:buChar char="•"/>
            </a:pPr>
            <a:r>
              <a:rPr lang="tr-TR" sz="2000"/>
              <a:t>İş ortamında motivasyon, insanları çalışmaya istekli kılma, özendirme, ikna, telkin, zorlama 	</a:t>
            </a:r>
          </a:p>
          <a:p>
            <a:pPr eaLnBrk="1" hangingPunct="1">
              <a:spcBef>
                <a:spcPct val="50000"/>
              </a:spcBef>
              <a:buFont typeface="Wingdings" pitchFamily="2" charset="2"/>
              <a:buChar char="ü"/>
            </a:pPr>
            <a:r>
              <a:rPr lang="tr-TR" sz="2000"/>
              <a:t>İşletme verimliliği üzerinden rolü önemlidir. </a:t>
            </a:r>
          </a:p>
          <a:p>
            <a:pPr eaLnBrk="1" hangingPunct="1">
              <a:spcBef>
                <a:spcPct val="50000"/>
              </a:spcBef>
              <a:buFont typeface="Wingdings" pitchFamily="2" charset="2"/>
              <a:buChar char="ü"/>
            </a:pPr>
            <a:r>
              <a:rPr lang="tr-TR" sz="2000"/>
              <a:t>İşletmede görev alana kişilerin işletme amaçları doğrultusunda hareket ederek görevlerini başarıyla yapabilmelerini motivasyonu sağlamadan yapmak mümkün değildir. </a:t>
            </a:r>
          </a:p>
          <a:p>
            <a:pPr eaLnBrk="1" hangingPunct="1">
              <a:spcBef>
                <a:spcPct val="50000"/>
              </a:spcBef>
              <a:buFont typeface="Wingdings" pitchFamily="2" charset="2"/>
              <a:buChar char="ü"/>
            </a:pPr>
            <a:r>
              <a:rPr lang="tr-TR" sz="2000" i="1">
                <a:solidFill>
                  <a:srgbClr val="FF0000"/>
                </a:solidFill>
              </a:rPr>
              <a:t>İnsanları sadece emir ve talimatlar vererek etkileyemeyiz!</a:t>
            </a:r>
          </a:p>
          <a:p>
            <a:pPr eaLnBrk="1" hangingPunct="1">
              <a:spcBef>
                <a:spcPct val="50000"/>
              </a:spcBef>
            </a:pPr>
            <a:endParaRPr lang="tr-TR" sz="2000"/>
          </a:p>
        </p:txBody>
      </p:sp>
      <p:sp>
        <p:nvSpPr>
          <p:cNvPr id="19" name="Rectangle 5"/>
          <p:cNvSpPr>
            <a:spLocks noChangeArrowheads="1"/>
          </p:cNvSpPr>
          <p:nvPr/>
        </p:nvSpPr>
        <p:spPr bwMode="auto">
          <a:xfrm>
            <a:off x="468313" y="188913"/>
            <a:ext cx="8207375"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tr-TR" sz="1600" b="1">
                <a:solidFill>
                  <a:srgbClr val="FF0000"/>
                </a:solidFill>
              </a:rPr>
              <a:t>YÖNETİM SÜRECİNİN TEMEL FONKSİYONLARI</a:t>
            </a:r>
            <a:br>
              <a:rPr lang="tr-TR" sz="1600" b="1">
                <a:solidFill>
                  <a:srgbClr val="FF0000"/>
                </a:solidFill>
              </a:rPr>
            </a:br>
            <a:r>
              <a:rPr lang="tr-TR" sz="3400" b="1">
                <a:solidFill>
                  <a:srgbClr val="FF0000"/>
                </a:solidFill>
              </a:rPr>
              <a:t>3. Yürütme / Yöneltme</a:t>
            </a:r>
          </a:p>
        </p:txBody>
      </p:sp>
    </p:spTree>
    <p:extLst>
      <p:ext uri="{BB962C8B-B14F-4D97-AF65-F5344CB8AC3E}">
        <p14:creationId xmlns:p14="http://schemas.microsoft.com/office/powerpoint/2010/main" val="3417260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770" decel="100000"/>
                                        <p:tgtEl>
                                          <p:spTgt spid="13317"/>
                                        </p:tgtEl>
                                      </p:cBhvr>
                                    </p:animEffect>
                                    <p:animScale>
                                      <p:cBhvr>
                                        <p:cTn id="8" dur="770" decel="100000"/>
                                        <p:tgtEl>
                                          <p:spTgt spid="13317"/>
                                        </p:tgtEl>
                                      </p:cBhvr>
                                      <p:from x="10000" y="10000"/>
                                      <p:to x="200000" y="450000"/>
                                    </p:animScale>
                                    <p:animScale>
                                      <p:cBhvr>
                                        <p:cTn id="9" dur="1230" accel="100000" fill="hold">
                                          <p:stCondLst>
                                            <p:cond delay="770"/>
                                          </p:stCondLst>
                                        </p:cTn>
                                        <p:tgtEl>
                                          <p:spTgt spid="13317"/>
                                        </p:tgtEl>
                                      </p:cBhvr>
                                      <p:from x="200000" y="450000"/>
                                      <p:to x="100000" y="100000"/>
                                    </p:animScale>
                                    <p:set>
                                      <p:cBhvr>
                                        <p:cTn id="10" dur="770" fill="hold"/>
                                        <p:tgtEl>
                                          <p:spTgt spid="13317"/>
                                        </p:tgtEl>
                                        <p:attrNameLst>
                                          <p:attrName>ppt_x</p:attrName>
                                        </p:attrNameLst>
                                      </p:cBhvr>
                                      <p:to>
                                        <p:strVal val="(0.5)"/>
                                      </p:to>
                                    </p:set>
                                    <p:anim from="(0.5)" to="(#ppt_x)" calcmode="lin" valueType="num">
                                      <p:cBhvr>
                                        <p:cTn id="11" dur="1230" accel="100000" fill="hold">
                                          <p:stCondLst>
                                            <p:cond delay="770"/>
                                          </p:stCondLst>
                                        </p:cTn>
                                        <p:tgtEl>
                                          <p:spTgt spid="13317"/>
                                        </p:tgtEl>
                                        <p:attrNameLst>
                                          <p:attrName>ppt_x</p:attrName>
                                        </p:attrNameLst>
                                      </p:cBhvr>
                                    </p:anim>
                                    <p:set>
                                      <p:cBhvr>
                                        <p:cTn id="12" dur="770" fill="hold"/>
                                        <p:tgtEl>
                                          <p:spTgt spid="13317"/>
                                        </p:tgtEl>
                                        <p:attrNameLst>
                                          <p:attrName>ppt_y</p:attrName>
                                        </p:attrNameLst>
                                      </p:cBhvr>
                                      <p:to>
                                        <p:strVal val="(#ppt_y+0.4)"/>
                                      </p:to>
                                    </p:set>
                                    <p:anim from="(#ppt_y+0.4)" to="(#ppt_y)" calcmode="lin" valueType="num">
                                      <p:cBhvr>
                                        <p:cTn id="13" dur="1230" accel="100000" fill="hold">
                                          <p:stCondLst>
                                            <p:cond delay="770"/>
                                          </p:stCondLst>
                                        </p:cTn>
                                        <p:tgtEl>
                                          <p:spTgt spid="13317"/>
                                        </p:tgtEl>
                                        <p:attrNameLst>
                                          <p:attrName>ppt_y</p:attrName>
                                        </p:attrNameLst>
                                      </p:cBhvr>
                                    </p:anim>
                                  </p:childTnLst>
                                </p:cTn>
                              </p:par>
                              <p:par>
                                <p:cTn id="14" presetID="30" presetClass="entr" presetSubtype="0" fill="hold" grpId="1" nodeType="withEffect">
                                  <p:stCondLst>
                                    <p:cond delay="0"/>
                                  </p:stCondLst>
                                  <p:childTnLst>
                                    <p:set>
                                      <p:cBhvr>
                                        <p:cTn id="15" dur="1" fill="hold">
                                          <p:stCondLst>
                                            <p:cond delay="0"/>
                                          </p:stCondLst>
                                        </p:cTn>
                                        <p:tgtEl>
                                          <p:spTgt spid="13317"/>
                                        </p:tgtEl>
                                        <p:attrNameLst>
                                          <p:attrName>style.visibility</p:attrName>
                                        </p:attrNameLst>
                                      </p:cBhvr>
                                      <p:to>
                                        <p:strVal val="visible"/>
                                      </p:to>
                                    </p:set>
                                    <p:animEffect transition="in" filter="fade">
                                      <p:cBhvr>
                                        <p:cTn id="16" dur="800" decel="100000"/>
                                        <p:tgtEl>
                                          <p:spTgt spid="13317"/>
                                        </p:tgtEl>
                                      </p:cBhvr>
                                    </p:animEffect>
                                    <p:anim calcmode="lin" valueType="num">
                                      <p:cBhvr>
                                        <p:cTn id="17" dur="800" decel="100000" fill="hold"/>
                                        <p:tgtEl>
                                          <p:spTgt spid="13317"/>
                                        </p:tgtEl>
                                        <p:attrNameLst>
                                          <p:attrName>style.rotation</p:attrName>
                                        </p:attrNameLst>
                                      </p:cBhvr>
                                      <p:tavLst>
                                        <p:tav tm="0">
                                          <p:val>
                                            <p:fltVal val="-90"/>
                                          </p:val>
                                        </p:tav>
                                        <p:tav tm="100000">
                                          <p:val>
                                            <p:fltVal val="0"/>
                                          </p:val>
                                        </p:tav>
                                      </p:tavLst>
                                    </p:anim>
                                    <p:anim calcmode="lin" valueType="num">
                                      <p:cBhvr>
                                        <p:cTn id="18" dur="800" decel="100000" fill="hold"/>
                                        <p:tgtEl>
                                          <p:spTgt spid="13317"/>
                                        </p:tgtEl>
                                        <p:attrNameLst>
                                          <p:attrName>ppt_x</p:attrName>
                                        </p:attrNameLst>
                                      </p:cBhvr>
                                      <p:tavLst>
                                        <p:tav tm="0">
                                          <p:val>
                                            <p:strVal val="#ppt_x+0.4"/>
                                          </p:val>
                                        </p:tav>
                                        <p:tav tm="100000">
                                          <p:val>
                                            <p:strVal val="#ppt_x-0.05"/>
                                          </p:val>
                                        </p:tav>
                                      </p:tavLst>
                                    </p:anim>
                                    <p:anim calcmode="lin" valueType="num">
                                      <p:cBhvr>
                                        <p:cTn id="19" dur="800" decel="100000" fill="hold"/>
                                        <p:tgtEl>
                                          <p:spTgt spid="13317"/>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3317"/>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3317"/>
                                        </p:tgtEl>
                                        <p:attrNameLst>
                                          <p:attrName>ppt_y</p:attrName>
                                        </p:attrNameLst>
                                      </p:cBhvr>
                                      <p:tavLst>
                                        <p:tav tm="0">
                                          <p:val>
                                            <p:strVal val="#ppt_y+0.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770" decel="100000"/>
                                        <p:tgtEl>
                                          <p:spTgt spid="19"/>
                                        </p:tgtEl>
                                      </p:cBhvr>
                                    </p:animEffect>
                                    <p:animScale>
                                      <p:cBhvr>
                                        <p:cTn id="27" dur="770" decel="100000"/>
                                        <p:tgtEl>
                                          <p:spTgt spid="19"/>
                                        </p:tgtEl>
                                      </p:cBhvr>
                                      <p:from x="10000" y="10000"/>
                                      <p:to x="200000" y="450000"/>
                                    </p:animScale>
                                    <p:animScale>
                                      <p:cBhvr>
                                        <p:cTn id="28" dur="1230" accel="100000" fill="hold">
                                          <p:stCondLst>
                                            <p:cond delay="770"/>
                                          </p:stCondLst>
                                        </p:cTn>
                                        <p:tgtEl>
                                          <p:spTgt spid="19"/>
                                        </p:tgtEl>
                                      </p:cBhvr>
                                      <p:from x="200000" y="450000"/>
                                      <p:to x="100000" y="100000"/>
                                    </p:animScale>
                                    <p:set>
                                      <p:cBhvr>
                                        <p:cTn id="29" dur="770" fill="hold"/>
                                        <p:tgtEl>
                                          <p:spTgt spid="19"/>
                                        </p:tgtEl>
                                        <p:attrNameLst>
                                          <p:attrName>ppt_x</p:attrName>
                                        </p:attrNameLst>
                                      </p:cBhvr>
                                      <p:to>
                                        <p:strVal val="(0.5)"/>
                                      </p:to>
                                    </p:set>
                                    <p:anim from="(0.5)" to="(#ppt_x)" calcmode="lin" valueType="num">
                                      <p:cBhvr>
                                        <p:cTn id="30" dur="1230" accel="100000" fill="hold">
                                          <p:stCondLst>
                                            <p:cond delay="770"/>
                                          </p:stCondLst>
                                        </p:cTn>
                                        <p:tgtEl>
                                          <p:spTgt spid="19"/>
                                        </p:tgtEl>
                                        <p:attrNameLst>
                                          <p:attrName>ppt_x</p:attrName>
                                        </p:attrNameLst>
                                      </p:cBhvr>
                                    </p:anim>
                                    <p:set>
                                      <p:cBhvr>
                                        <p:cTn id="31" dur="770" fill="hold"/>
                                        <p:tgtEl>
                                          <p:spTgt spid="19"/>
                                        </p:tgtEl>
                                        <p:attrNameLst>
                                          <p:attrName>ppt_y</p:attrName>
                                        </p:attrNameLst>
                                      </p:cBhvr>
                                      <p:to>
                                        <p:strVal val="(#ppt_y+0.4)"/>
                                      </p:to>
                                    </p:set>
                                    <p:anim from="(#ppt_y+0.4)" to="(#ppt_y)" calcmode="lin" valueType="num">
                                      <p:cBhvr>
                                        <p:cTn id="32" dur="1230" accel="100000" fill="hold">
                                          <p:stCondLst>
                                            <p:cond delay="770"/>
                                          </p:stCondLst>
                                        </p:cTn>
                                        <p:tgtEl>
                                          <p:spTgt spid="19"/>
                                        </p:tgtEl>
                                        <p:attrNameLst>
                                          <p:attrName>ppt_y</p:attrName>
                                        </p:attrNameLst>
                                      </p:cBhvr>
                                    </p:anim>
                                  </p:childTnLst>
                                </p:cTn>
                              </p:par>
                            </p:childTnLst>
                          </p:cTn>
                        </p:par>
                        <p:par>
                          <p:cTn id="33" fill="hold" nodeType="afterGroup">
                            <p:stCondLst>
                              <p:cond delay="2000"/>
                            </p:stCondLst>
                            <p:childTnLst>
                              <p:par>
                                <p:cTn id="34" presetID="30" presetClass="entr" presetSubtype="0" fill="hold" grpId="1"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800" decel="100000"/>
                                        <p:tgtEl>
                                          <p:spTgt spid="19"/>
                                        </p:tgtEl>
                                      </p:cBhvr>
                                    </p:animEffect>
                                    <p:anim calcmode="lin" valueType="num">
                                      <p:cBhvr>
                                        <p:cTn id="37" dur="800" decel="100000" fill="hold"/>
                                        <p:tgtEl>
                                          <p:spTgt spid="19"/>
                                        </p:tgtEl>
                                        <p:attrNameLst>
                                          <p:attrName>style.rotation</p:attrName>
                                        </p:attrNameLst>
                                      </p:cBhvr>
                                      <p:tavLst>
                                        <p:tav tm="0">
                                          <p:val>
                                            <p:fltVal val="-90"/>
                                          </p:val>
                                        </p:tav>
                                        <p:tav tm="100000">
                                          <p:val>
                                            <p:fltVal val="0"/>
                                          </p:val>
                                        </p:tav>
                                      </p:tavLst>
                                    </p:anim>
                                    <p:anim calcmode="lin" valueType="num">
                                      <p:cBhvr>
                                        <p:cTn id="38" dur="800" decel="100000" fill="hold"/>
                                        <p:tgtEl>
                                          <p:spTgt spid="19"/>
                                        </p:tgtEl>
                                        <p:attrNameLst>
                                          <p:attrName>ppt_x</p:attrName>
                                        </p:attrNameLst>
                                      </p:cBhvr>
                                      <p:tavLst>
                                        <p:tav tm="0">
                                          <p:val>
                                            <p:strVal val="#ppt_x+0.4"/>
                                          </p:val>
                                        </p:tav>
                                        <p:tav tm="100000">
                                          <p:val>
                                            <p:strVal val="#ppt_x-0.05"/>
                                          </p:val>
                                        </p:tav>
                                      </p:tavLst>
                                    </p:anim>
                                    <p:anim calcmode="lin" valueType="num">
                                      <p:cBhvr>
                                        <p:cTn id="39" dur="800" decel="100000" fill="hold"/>
                                        <p:tgtEl>
                                          <p:spTgt spid="19"/>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7" grpId="1"/>
      <p:bldP spid="19" grpId="0"/>
      <p:bldP spid="1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050" cy="490537"/>
          </a:xfrm>
        </p:spPr>
        <p:txBody>
          <a:bodyPr>
            <a:normAutofit fontScale="90000"/>
          </a:bodyPr>
          <a:lstStyle/>
          <a:p>
            <a:pPr>
              <a:defRPr/>
            </a:pPr>
            <a:r>
              <a:rPr lang="tr-TR" dirty="0" smtClean="0">
                <a:solidFill>
                  <a:srgbClr val="3366FF"/>
                </a:solidFill>
              </a:rPr>
              <a:t>Strateji nedir?</a:t>
            </a:r>
            <a:endParaRPr lang="tr-TR" dirty="0">
              <a:solidFill>
                <a:srgbClr val="3366FF"/>
              </a:solidFill>
            </a:endParaRPr>
          </a:p>
        </p:txBody>
      </p:sp>
      <p:sp>
        <p:nvSpPr>
          <p:cNvPr id="3" name="Content Placeholder 2"/>
          <p:cNvSpPr>
            <a:spLocks noGrp="1"/>
          </p:cNvSpPr>
          <p:nvPr>
            <p:ph idx="1"/>
          </p:nvPr>
        </p:nvSpPr>
        <p:spPr>
          <a:xfrm>
            <a:off x="323850" y="1052513"/>
            <a:ext cx="8362950" cy="5073650"/>
          </a:xfrm>
        </p:spPr>
        <p:txBody>
          <a:bodyPr/>
          <a:lstStyle/>
          <a:p>
            <a:r>
              <a:rPr lang="en-US" sz="2200" smtClean="0">
                <a:ea typeface="ＭＳ Ｐゴシック" pitchFamily="34" charset="-128"/>
              </a:rPr>
              <a:t>Türkçe</a:t>
            </a:r>
            <a:r>
              <a:rPr lang="en-US" altLang="tr-TR" sz="2200" smtClean="0">
                <a:ea typeface="ＭＳ Ｐゴシック" pitchFamily="34" charset="-128"/>
              </a:rPr>
              <a:t>’</a:t>
            </a:r>
            <a:r>
              <a:rPr lang="en-US" sz="2200" smtClean="0">
                <a:ea typeface="ＭＳ Ｐゴシック" pitchFamily="34" charset="-128"/>
              </a:rPr>
              <a:t>de strateji; sürme, gönderme, götürme ve gütme anlamında kullanılmaktadır </a:t>
            </a:r>
          </a:p>
          <a:p>
            <a:pPr>
              <a:buFontTx/>
              <a:buNone/>
            </a:pPr>
            <a:endParaRPr lang="en-US" sz="2200" smtClean="0">
              <a:ea typeface="ＭＳ Ｐゴシック" pitchFamily="34" charset="-128"/>
            </a:endParaRPr>
          </a:p>
          <a:p>
            <a:r>
              <a:rPr lang="en-US" sz="2200" smtClean="0">
                <a:ea typeface="ＭＳ Ｐゴシック" pitchFamily="34" charset="-128"/>
              </a:rPr>
              <a:t>Yönetim alanında strateji ise bir kişi ve kuruluşun bir vizyona sahip olması ve buna ulaşmak için bütün kaynak ve enerjisini yoğunlaşmış bir irade ile hareket geçirmesidir. </a:t>
            </a:r>
          </a:p>
          <a:p>
            <a:pPr lvl="1"/>
            <a:r>
              <a:rPr lang="en-US" sz="1800" smtClean="0">
                <a:ea typeface="ＭＳ Ｐゴシック" pitchFamily="34" charset="-128"/>
              </a:rPr>
              <a:t>İşletmenin önceden belirlediği hedeflerine ulaşmada, kendisine bir </a:t>
            </a:r>
            <a:r>
              <a:rPr lang="en-US" sz="1800" b="1" i="1" smtClean="0">
                <a:ea typeface="ＭＳ Ｐゴシック" pitchFamily="34" charset="-128"/>
              </a:rPr>
              <a:t>strateji belirleyerek</a:t>
            </a:r>
            <a:r>
              <a:rPr lang="en-US" sz="1800" smtClean="0">
                <a:ea typeface="ＭＳ Ｐゴシック" pitchFamily="34" charset="-128"/>
              </a:rPr>
              <a:t> amaca yönelmesi, önceden takip etmesi gereken yolu çizmesi, ne yapması gerektiğini planlaması ve her türlü tedbiri alması, her fırsatı değerlendirmesi süreci ile geleceğe odaklanması gerekmektedir </a:t>
            </a:r>
          </a:p>
          <a:p>
            <a:pPr>
              <a:buFontTx/>
              <a:buNone/>
            </a:pPr>
            <a:endParaRPr lang="en-US" sz="2200" smtClean="0">
              <a:ea typeface="ＭＳ Ｐゴシック" pitchFamily="34" charset="-128"/>
            </a:endParaRPr>
          </a:p>
          <a:p>
            <a:r>
              <a:rPr lang="en-US" sz="2200" i="1" smtClean="0">
                <a:ea typeface="ＭＳ Ｐゴシック" pitchFamily="34" charset="-128"/>
              </a:rPr>
              <a:t>Strateji geleceğe yöneliktir. En önemlisi, strateji değişimi içinde barındırmaktadır. </a:t>
            </a:r>
          </a:p>
          <a:p>
            <a:endParaRPr lang="tr-TR" smtClean="0">
              <a:ea typeface="ＭＳ Ｐゴシック" pitchFamily="34" charset="-128"/>
            </a:endParaRPr>
          </a:p>
        </p:txBody>
      </p:sp>
    </p:spTree>
    <p:extLst>
      <p:ext uri="{BB962C8B-B14F-4D97-AF65-F5344CB8AC3E}">
        <p14:creationId xmlns:p14="http://schemas.microsoft.com/office/powerpoint/2010/main" val="1079133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600" i="1" smtClean="0">
                <a:solidFill>
                  <a:srgbClr val="993366"/>
                </a:solidFill>
                <a:ea typeface="ＭＳ Ｐゴシック" pitchFamily="34" charset="-128"/>
              </a:rPr>
              <a:t>İş yerinde motivasyon nasıl sağlanır?</a:t>
            </a:r>
          </a:p>
        </p:txBody>
      </p:sp>
      <p:sp>
        <p:nvSpPr>
          <p:cNvPr id="3" name="Content Placeholder 2"/>
          <p:cNvSpPr>
            <a:spLocks noGrp="1"/>
          </p:cNvSpPr>
          <p:nvPr>
            <p:ph idx="1"/>
          </p:nvPr>
        </p:nvSpPr>
        <p:spPr/>
        <p:txBody>
          <a:bodyPr/>
          <a:lstStyle/>
          <a:p>
            <a:r>
              <a:rPr lang="tr-TR" sz="2600" smtClean="0">
                <a:ea typeface="ＭＳ Ｐゴシック" pitchFamily="34" charset="-128"/>
              </a:rPr>
              <a:t>İstekli ve üretken çalışmayı teşvik eden çalışma ortamı</a:t>
            </a:r>
          </a:p>
          <a:p>
            <a:r>
              <a:rPr lang="tr-TR" sz="2600" smtClean="0">
                <a:ea typeface="ＭＳ Ｐゴシック" pitchFamily="34" charset="-128"/>
              </a:rPr>
              <a:t>Yöneticinin tavır ve davranışları</a:t>
            </a:r>
          </a:p>
          <a:p>
            <a:r>
              <a:rPr lang="tr-TR" sz="2600" smtClean="0">
                <a:ea typeface="ＭＳ Ｐゴシック" pitchFamily="34" charset="-128"/>
              </a:rPr>
              <a:t>Bireysel gelişim imkanları / eğitimler</a:t>
            </a:r>
          </a:p>
          <a:p>
            <a:r>
              <a:rPr lang="tr-TR" sz="2600" smtClean="0">
                <a:ea typeface="ＭＳ Ｐゴシック" pitchFamily="34" charset="-128"/>
              </a:rPr>
              <a:t>Ücretlendirme politikası</a:t>
            </a:r>
          </a:p>
          <a:p>
            <a:r>
              <a:rPr lang="tr-TR" sz="2600" smtClean="0">
                <a:ea typeface="ＭＳ Ｐゴシック" pitchFamily="34" charset="-128"/>
              </a:rPr>
              <a:t>Çalışanların kararlara katılabilmesi</a:t>
            </a:r>
          </a:p>
          <a:p>
            <a:r>
              <a:rPr lang="tr-TR" sz="2600" smtClean="0">
                <a:ea typeface="ＭＳ Ｐゴシック" pitchFamily="34" charset="-128"/>
              </a:rPr>
              <a:t>Etkin ve verimli performans değerlendirmesi</a:t>
            </a:r>
          </a:p>
          <a:p>
            <a:r>
              <a:rPr lang="tr-TR" sz="2600" smtClean="0">
                <a:ea typeface="ＭＳ Ｐゴシック" pitchFamily="34" charset="-128"/>
              </a:rPr>
              <a:t>İşletmeye güven duyma, geleceğe umutla bakmak</a:t>
            </a:r>
          </a:p>
        </p:txBody>
      </p:sp>
    </p:spTree>
    <p:extLst>
      <p:ext uri="{BB962C8B-B14F-4D97-AF65-F5344CB8AC3E}">
        <p14:creationId xmlns:p14="http://schemas.microsoft.com/office/powerpoint/2010/main" val="425126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 y="1268413"/>
            <a:ext cx="8928100" cy="5329237"/>
          </a:xfrm>
        </p:spPr>
        <p:txBody>
          <a:bodyPr/>
          <a:lstStyle/>
          <a:p>
            <a:r>
              <a:rPr lang="en-US" sz="2200" u="sng" smtClean="0">
                <a:solidFill>
                  <a:srgbClr val="FF0000"/>
                </a:solidFill>
                <a:ea typeface="ＭＳ Ｐゴシック" pitchFamily="34" charset="-128"/>
              </a:rPr>
              <a:t>Ekonomik araçlar</a:t>
            </a:r>
            <a:r>
              <a:rPr lang="en-US" sz="2200" smtClean="0">
                <a:ea typeface="ＭＳ Ｐゴシック" pitchFamily="34" charset="-128"/>
              </a:rPr>
              <a:t>: Ücret artışı, kara katılma, ekonomik ödül, prim, sosyal yardımlar/kolaylıklar (daha iyi çalışma ve yaşam olanağı sağlayan ekonomik yararlar; servis, öğle yemeği, çay-kahve servisi, özel sağlık sigortası, giyecek yardımı), </a:t>
            </a:r>
          </a:p>
          <a:p>
            <a:r>
              <a:rPr lang="en-US" sz="2200" u="sng" smtClean="0">
                <a:solidFill>
                  <a:srgbClr val="FF0000"/>
                </a:solidFill>
                <a:ea typeface="ＭＳ Ｐゴシック" pitchFamily="34" charset="-128"/>
              </a:rPr>
              <a:t>Psiko-sosyal araçlar</a:t>
            </a:r>
            <a:r>
              <a:rPr lang="en-US" sz="2200" smtClean="0">
                <a:solidFill>
                  <a:srgbClr val="FF0000"/>
                </a:solidFill>
                <a:ea typeface="ＭＳ Ｐゴシック" pitchFamily="34" charset="-128"/>
              </a:rPr>
              <a:t>: </a:t>
            </a:r>
            <a:r>
              <a:rPr lang="en-US" sz="2200" smtClean="0">
                <a:ea typeface="ＭＳ Ｐゴシック" pitchFamily="34" charset="-128"/>
              </a:rPr>
              <a:t>Çalışmada bağımsızlık, sosyal statü ve katılım, takdir edilme, gelişme ve başarı, çevreye uyum, üstlerle doğrudan görüşme, psikolojik güvence, sosyal faaliyetler, yetki devri, danışmanlık hizmeti. </a:t>
            </a:r>
          </a:p>
          <a:p>
            <a:r>
              <a:rPr lang="en-US" sz="2200" u="sng" smtClean="0">
                <a:solidFill>
                  <a:srgbClr val="FF0000"/>
                </a:solidFill>
                <a:ea typeface="ＭＳ Ｐゴシック" pitchFamily="34" charset="-128"/>
              </a:rPr>
              <a:t>Örgütsel ve yönetsel araçlar</a:t>
            </a:r>
            <a:r>
              <a:rPr lang="en-US" sz="2200" smtClean="0">
                <a:solidFill>
                  <a:srgbClr val="FF0000"/>
                </a:solidFill>
                <a:ea typeface="ＭＳ Ｐゴシック" pitchFamily="34" charset="-128"/>
              </a:rPr>
              <a:t>: </a:t>
            </a:r>
            <a:r>
              <a:rPr lang="en-US" sz="2200" smtClean="0">
                <a:ea typeface="ＭＳ Ｐゴシック" pitchFamily="34" charset="-128"/>
              </a:rPr>
              <a:t>Amaç birliği, yetki ve sorumluluk dengesi, eğitim, kararlara katılma, iş güvencesi, iletişim sistemi, işi çekici kılma, fiziksel çalışma şartları, iş genişletme, iş zenginleştirme, iş rotasyonu, ekip çalışması, müzik eşliğinde çalışma, fiziksel koşulların iyileştirilmesi, terfi ve kariyer geliştirme olanakları, açık yönetim politikası, adaletli ve sürekli disiplin sistemi vs. </a:t>
            </a:r>
          </a:p>
          <a:p>
            <a:endParaRPr lang="tr-TR" smtClean="0">
              <a:ea typeface="ＭＳ Ｐゴシック" pitchFamily="34" charset="-128"/>
            </a:endParaRPr>
          </a:p>
        </p:txBody>
      </p:sp>
      <p:sp>
        <p:nvSpPr>
          <p:cNvPr id="77826" name="TextBox 3"/>
          <p:cNvSpPr txBox="1">
            <a:spLocks noChangeArrowheads="1"/>
          </p:cNvSpPr>
          <p:nvPr/>
        </p:nvSpPr>
        <p:spPr bwMode="auto">
          <a:xfrm>
            <a:off x="250825" y="260350"/>
            <a:ext cx="88931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tr-TR" sz="3200">
                <a:solidFill>
                  <a:srgbClr val="FF0000"/>
                </a:solidFill>
              </a:rPr>
              <a:t>Motivasyon Araçları</a:t>
            </a:r>
          </a:p>
        </p:txBody>
      </p:sp>
    </p:spTree>
    <p:extLst>
      <p:ext uri="{BB962C8B-B14F-4D97-AF65-F5344CB8AC3E}">
        <p14:creationId xmlns:p14="http://schemas.microsoft.com/office/powerpoint/2010/main" val="2164921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9050"/>
            <a:ext cx="8229600" cy="1143000"/>
          </a:xfrm>
        </p:spPr>
        <p:txBody>
          <a:bodyPr/>
          <a:lstStyle/>
          <a:p>
            <a:r>
              <a:rPr lang="tr-TR" sz="3200" i="1" smtClean="0">
                <a:solidFill>
                  <a:srgbClr val="3366FF"/>
                </a:solidFill>
                <a:ea typeface="ＭＳ Ｐゴシック" pitchFamily="34" charset="-128"/>
              </a:rPr>
              <a:t>Şirketlerde motivasyon çalışmaları </a:t>
            </a:r>
          </a:p>
        </p:txBody>
      </p:sp>
      <p:sp>
        <p:nvSpPr>
          <p:cNvPr id="3" name="Content Placeholder 2"/>
          <p:cNvSpPr>
            <a:spLocks noGrp="1"/>
          </p:cNvSpPr>
          <p:nvPr>
            <p:ph idx="1"/>
          </p:nvPr>
        </p:nvSpPr>
        <p:spPr>
          <a:xfrm>
            <a:off x="0" y="836613"/>
            <a:ext cx="9144000" cy="5289550"/>
          </a:xfrm>
        </p:spPr>
        <p:txBody>
          <a:bodyPr/>
          <a:lstStyle/>
          <a:p>
            <a:pPr>
              <a:defRPr/>
            </a:pPr>
            <a:r>
              <a:rPr lang="tr-TR" sz="2400" dirty="0" smtClean="0">
                <a:hlinkClick r:id="rId2"/>
              </a:rPr>
              <a:t>http://www.ikmagazin.com/n-132-sirketlerden-ornek-motivasyon-uygulamalari.html</a:t>
            </a:r>
            <a:endParaRPr lang="tr-TR" sz="2400" dirty="0" smtClean="0"/>
          </a:p>
          <a:p>
            <a:pPr>
              <a:defRPr/>
            </a:pPr>
            <a:r>
              <a:rPr lang="tr-TR" sz="2400" dirty="0" smtClean="0">
                <a:hlinkClick r:id="rId3"/>
              </a:rPr>
              <a:t>http://www.capital.com.tr/yonetim/insan-kaynaklari/buyuk-sirketleri-kiskandiran-model-haberdetay-3322</a:t>
            </a:r>
            <a:endParaRPr lang="tr-TR" sz="2400" dirty="0" smtClean="0"/>
          </a:p>
          <a:p>
            <a:pPr>
              <a:defRPr/>
            </a:pPr>
            <a:r>
              <a:rPr lang="tr-TR" sz="2400" dirty="0" smtClean="0"/>
              <a:t>http://</a:t>
            </a:r>
            <a:r>
              <a:rPr lang="tr-TR" sz="2400" dirty="0" err="1" smtClean="0"/>
              <a:t>www.capital.com.tr</a:t>
            </a:r>
            <a:r>
              <a:rPr lang="tr-TR" sz="2400" dirty="0" smtClean="0"/>
              <a:t>/</a:t>
            </a:r>
            <a:r>
              <a:rPr lang="tr-TR" sz="2400" dirty="0" err="1" smtClean="0"/>
              <a:t>yonetim</a:t>
            </a:r>
            <a:r>
              <a:rPr lang="tr-TR" sz="2400" dirty="0" smtClean="0"/>
              <a:t>/insan-</a:t>
            </a:r>
            <a:r>
              <a:rPr lang="tr-TR" sz="2400" dirty="0" err="1" smtClean="0"/>
              <a:t>kaynaklari</a:t>
            </a:r>
            <a:r>
              <a:rPr lang="tr-TR" sz="2400" dirty="0" smtClean="0"/>
              <a:t>/buyuk-sirketleri-kiskandiran-model-haberdetay-3322</a:t>
            </a:r>
          </a:p>
          <a:p>
            <a:pPr>
              <a:defRPr/>
            </a:pPr>
            <a:r>
              <a:rPr lang="tr-TR" sz="2400" dirty="0" smtClean="0">
                <a:hlinkClick r:id="rId4"/>
              </a:rPr>
              <a:t>http://www.gigbi.com/blog/kurumsal-etkinlik/sirket-ici-etkinlikler/</a:t>
            </a:r>
            <a:endParaRPr lang="tr-TR" sz="2400" dirty="0" smtClean="0"/>
          </a:p>
          <a:p>
            <a:pPr>
              <a:defRPr/>
            </a:pPr>
            <a:r>
              <a:rPr lang="tr-TR" sz="2400" dirty="0" smtClean="0">
                <a:hlinkClick r:id="rId5"/>
              </a:rPr>
              <a:t>http://www.myfikirler.org/calisanlara-yonelik-ilginc-sirket-etkinlikleri.html</a:t>
            </a:r>
            <a:endParaRPr lang="tr-TR" sz="2400" dirty="0" smtClean="0"/>
          </a:p>
          <a:p>
            <a:pPr>
              <a:defRPr/>
            </a:pPr>
            <a:r>
              <a:rPr lang="tr-TR" sz="2400" dirty="0" smtClean="0">
                <a:hlinkClick r:id="rId6"/>
              </a:rPr>
              <a:t>https://www.youtube.com/watch?v=w2GxbEe0dp4</a:t>
            </a:r>
            <a:endParaRPr lang="tr-TR" sz="2400" dirty="0" smtClean="0"/>
          </a:p>
          <a:p>
            <a:pPr>
              <a:defRPr/>
            </a:pPr>
            <a:r>
              <a:rPr lang="tr-TR" sz="2400" dirty="0" smtClean="0">
                <a:hlinkClick r:id="rId7"/>
              </a:rPr>
              <a:t>https://www.youtube.com/watch?v=ODexy0t7XF4</a:t>
            </a:r>
            <a:endParaRPr lang="tr-TR" sz="2400" dirty="0" smtClean="0"/>
          </a:p>
          <a:p>
            <a:pPr>
              <a:defRPr/>
            </a:pPr>
            <a:r>
              <a:rPr lang="tr-TR" sz="2400" dirty="0" err="1" smtClean="0"/>
              <a:t>https</a:t>
            </a:r>
            <a:r>
              <a:rPr lang="tr-TR" sz="2400" dirty="0" smtClean="0"/>
              <a:t>://</a:t>
            </a:r>
            <a:r>
              <a:rPr lang="tr-TR" sz="2400" dirty="0" err="1" smtClean="0"/>
              <a:t>www.youtube.com</a:t>
            </a:r>
            <a:r>
              <a:rPr lang="tr-TR" sz="2400" dirty="0" smtClean="0"/>
              <a:t>/</a:t>
            </a:r>
            <a:r>
              <a:rPr lang="tr-TR" sz="2400" dirty="0" err="1" smtClean="0"/>
              <a:t>watch?v</a:t>
            </a:r>
            <a:r>
              <a:rPr lang="tr-TR" sz="2400" dirty="0" smtClean="0"/>
              <a:t>=1wgIRUepFHo</a:t>
            </a:r>
          </a:p>
          <a:p>
            <a:pPr>
              <a:defRPr/>
            </a:pPr>
            <a:endParaRPr lang="tr-TR" sz="2400" dirty="0" smtClean="0"/>
          </a:p>
          <a:p>
            <a:pPr>
              <a:defRPr/>
            </a:pPr>
            <a:endParaRPr lang="tr-TR" sz="2400" dirty="0"/>
          </a:p>
        </p:txBody>
      </p:sp>
    </p:spTree>
    <p:extLst>
      <p:ext uri="{BB962C8B-B14F-4D97-AF65-F5344CB8AC3E}">
        <p14:creationId xmlns:p14="http://schemas.microsoft.com/office/powerpoint/2010/main" val="56794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ChangeArrowheads="1"/>
          </p:cNvSpPr>
          <p:nvPr/>
        </p:nvSpPr>
        <p:spPr bwMode="auto">
          <a:xfrm>
            <a:off x="971550" y="1125538"/>
            <a:ext cx="6696075" cy="1511300"/>
          </a:xfrm>
          <a:prstGeom prst="rect">
            <a:avLst/>
          </a:prstGeom>
          <a:solidFill>
            <a:schemeClr val="bg1"/>
          </a:solidFill>
          <a:ln>
            <a:noFill/>
          </a:ln>
          <a:effectLst/>
          <a:extLst/>
        </p:spPr>
        <p:txBody>
          <a:bodyPr wrap="none" anchor="ctr"/>
          <a:lstStyle/>
          <a:p>
            <a:pPr algn="just"/>
            <a:endParaRPr lang="tr-TR" b="1" u="sng">
              <a:solidFill>
                <a:srgbClr val="993366"/>
              </a:solidFill>
            </a:endParaRPr>
          </a:p>
          <a:p>
            <a:pPr algn="just"/>
            <a:r>
              <a:rPr lang="tr-TR" b="1" u="sng">
                <a:solidFill>
                  <a:srgbClr val="993366"/>
                </a:solidFill>
              </a:rPr>
              <a:t>YÖNETİM: </a:t>
            </a:r>
            <a:r>
              <a:rPr lang="tr-TR" b="1">
                <a:solidFill>
                  <a:srgbClr val="993366"/>
                </a:solidFill>
              </a:rPr>
              <a:t>İnsan, makine, malzeme, para, zaman ve yer </a:t>
            </a:r>
          </a:p>
          <a:p>
            <a:pPr algn="just"/>
            <a:r>
              <a:rPr lang="tr-TR" b="1">
                <a:solidFill>
                  <a:srgbClr val="993366"/>
                </a:solidFill>
              </a:rPr>
              <a:t>	    faktörlerini koordine etmekle ilgilenir.</a:t>
            </a:r>
          </a:p>
          <a:p>
            <a:pPr algn="just"/>
            <a:r>
              <a:rPr lang="tr-TR" b="1" u="sng">
                <a:solidFill>
                  <a:srgbClr val="3366FF"/>
                </a:solidFill>
              </a:rPr>
              <a:t>LİDERLİK: </a:t>
            </a:r>
            <a:r>
              <a:rPr lang="tr-TR" b="1">
                <a:solidFill>
                  <a:srgbClr val="3366FF"/>
                </a:solidFill>
              </a:rPr>
              <a:t>Bireylerin, grupların ve organizasyonların</a:t>
            </a:r>
          </a:p>
          <a:p>
            <a:pPr algn="just"/>
            <a:r>
              <a:rPr lang="tr-TR" b="1">
                <a:solidFill>
                  <a:srgbClr val="3366FF"/>
                </a:solidFill>
              </a:rPr>
              <a:t>	     davranışlarını etkileme sistemidir.</a:t>
            </a:r>
            <a:endParaRPr lang="tr-TR" b="1" u="sng">
              <a:solidFill>
                <a:srgbClr val="3366FF"/>
              </a:solidFill>
            </a:endParaRPr>
          </a:p>
          <a:p>
            <a:pPr algn="just"/>
            <a:endParaRPr lang="tr-TR" b="1" u="sng">
              <a:solidFill>
                <a:srgbClr val="993366"/>
              </a:solidFill>
            </a:endParaRPr>
          </a:p>
        </p:txBody>
      </p:sp>
      <p:sp>
        <p:nvSpPr>
          <p:cNvPr id="15367" name="Oval 7"/>
          <p:cNvSpPr>
            <a:spLocks noChangeArrowheads="1"/>
          </p:cNvSpPr>
          <p:nvPr/>
        </p:nvSpPr>
        <p:spPr bwMode="auto">
          <a:xfrm>
            <a:off x="1042988" y="2781300"/>
            <a:ext cx="5041900" cy="2087563"/>
          </a:xfrm>
          <a:prstGeom prst="ellipse">
            <a:avLst/>
          </a:prstGeom>
          <a:gradFill rotWithShape="1">
            <a:gsLst>
              <a:gs pos="0">
                <a:srgbClr val="FF99FF"/>
              </a:gs>
              <a:gs pos="50000">
                <a:srgbClr val="764776"/>
              </a:gs>
              <a:gs pos="100000">
                <a:srgbClr val="FF99FF"/>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tr-TR" b="1" u="sng">
                <a:solidFill>
                  <a:srgbClr val="99FFCC"/>
                </a:solidFill>
              </a:rPr>
              <a:t>Liderlik Kavramı</a:t>
            </a:r>
            <a:endParaRPr lang="tr-TR" b="1">
              <a:solidFill>
                <a:srgbClr val="99FFCC"/>
              </a:solidFill>
            </a:endParaRPr>
          </a:p>
          <a:p>
            <a:pPr algn="ctr">
              <a:buFont typeface="Wingdings" pitchFamily="2" charset="2"/>
              <a:buChar char="Ø"/>
            </a:pPr>
            <a:r>
              <a:rPr lang="tr-TR" b="1" u="sng">
                <a:solidFill>
                  <a:srgbClr val="99FFCC"/>
                </a:solidFill>
              </a:rPr>
              <a:t>Statü Gurubu </a:t>
            </a:r>
            <a:r>
              <a:rPr lang="tr-TR" b="1">
                <a:solidFill>
                  <a:srgbClr val="99FFCC"/>
                </a:solidFill>
              </a:rPr>
              <a:t>(seçkin mevkiler)</a:t>
            </a:r>
          </a:p>
          <a:p>
            <a:pPr algn="ctr">
              <a:buFont typeface="Wingdings" pitchFamily="2" charset="2"/>
              <a:buChar char="Ø"/>
            </a:pPr>
            <a:r>
              <a:rPr lang="tr-TR" b="1">
                <a:solidFill>
                  <a:srgbClr val="99FFCC"/>
                </a:solidFill>
              </a:rPr>
              <a:t>Odak Kişi ( Özellikler ve davranışlar)</a:t>
            </a:r>
          </a:p>
          <a:p>
            <a:pPr algn="ctr">
              <a:buFont typeface="Wingdings" pitchFamily="2" charset="2"/>
              <a:buChar char="Ø"/>
            </a:pPr>
            <a:r>
              <a:rPr lang="tr-TR" b="1">
                <a:solidFill>
                  <a:srgbClr val="99FFCC"/>
                </a:solidFill>
              </a:rPr>
              <a:t>İşlev (grup amaçlarını gerçekleştirme)</a:t>
            </a:r>
          </a:p>
          <a:p>
            <a:pPr algn="ctr">
              <a:buFont typeface="Wingdings" pitchFamily="2" charset="2"/>
              <a:buChar char="Ø"/>
            </a:pPr>
            <a:r>
              <a:rPr lang="tr-TR" b="1">
                <a:solidFill>
                  <a:srgbClr val="99FFCC"/>
                </a:solidFill>
              </a:rPr>
              <a:t>Süreç (zaman içinde sosyal değişme)</a:t>
            </a:r>
          </a:p>
        </p:txBody>
      </p:sp>
      <p:sp>
        <p:nvSpPr>
          <p:cNvPr id="15368" name="Text Box 8"/>
          <p:cNvSpPr txBox="1">
            <a:spLocks noChangeArrowheads="1"/>
          </p:cNvSpPr>
          <p:nvPr/>
        </p:nvSpPr>
        <p:spPr bwMode="auto">
          <a:xfrm>
            <a:off x="539750" y="4941888"/>
            <a:ext cx="5329238"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tr-TR" sz="1800" b="1" u="sng">
                <a:solidFill>
                  <a:srgbClr val="FF0000"/>
                </a:solidFill>
              </a:rPr>
              <a:t>LİDERLİK</a:t>
            </a:r>
          </a:p>
          <a:p>
            <a:pPr algn="ctr" eaLnBrk="1" hangingPunct="1">
              <a:spcBef>
                <a:spcPct val="50000"/>
              </a:spcBef>
            </a:pPr>
            <a:r>
              <a:rPr lang="tr-TR" sz="1800" b="1">
                <a:solidFill>
                  <a:srgbClr val="FF0000"/>
                </a:solidFill>
              </a:rPr>
              <a:t>İnsanlarda belirti göstermeyen yetenekleri kıpırdatma ve insanlararası ilişkileri genişletme becerisidir.</a:t>
            </a:r>
          </a:p>
        </p:txBody>
      </p:sp>
      <p:sp>
        <p:nvSpPr>
          <p:cNvPr id="114" name="Rectangle 5"/>
          <p:cNvSpPr>
            <a:spLocks noChangeArrowheads="1"/>
          </p:cNvSpPr>
          <p:nvPr/>
        </p:nvSpPr>
        <p:spPr bwMode="auto">
          <a:xfrm>
            <a:off x="468313" y="188913"/>
            <a:ext cx="8207375"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tr-TR" sz="1600" b="1">
                <a:solidFill>
                  <a:srgbClr val="FF0000"/>
                </a:solidFill>
              </a:rPr>
              <a:t>YÖNETİM SÜRECİNİN TEMEL FONKSİYONLARI</a:t>
            </a:r>
            <a:br>
              <a:rPr lang="tr-TR" sz="1600" b="1">
                <a:solidFill>
                  <a:srgbClr val="FF0000"/>
                </a:solidFill>
              </a:rPr>
            </a:br>
            <a:r>
              <a:rPr lang="tr-TR" sz="3400" b="1">
                <a:solidFill>
                  <a:srgbClr val="FF0000"/>
                </a:solidFill>
              </a:rPr>
              <a:t>3. Yürütme / Yöneltme</a:t>
            </a:r>
          </a:p>
        </p:txBody>
      </p:sp>
      <p:pic>
        <p:nvPicPr>
          <p:cNvPr id="7885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3141663"/>
            <a:ext cx="2843212"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118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iterate type="wd">
                                    <p:tmPct val="10000"/>
                                  </p:iterate>
                                  <p:childTnLst>
                                    <p:set>
                                      <p:cBhvr>
                                        <p:cTn id="6" dur="1" fill="hold">
                                          <p:stCondLst>
                                            <p:cond delay="0"/>
                                          </p:stCondLst>
                                        </p:cTn>
                                        <p:tgtEl>
                                          <p:spTgt spid="15366"/>
                                        </p:tgtEl>
                                        <p:attrNameLst>
                                          <p:attrName>style.visibility</p:attrName>
                                        </p:attrNameLst>
                                      </p:cBhvr>
                                      <p:to>
                                        <p:strVal val="visible"/>
                                      </p:to>
                                    </p:set>
                                    <p:animEffect transition="in" filter="fade">
                                      <p:cBhvr>
                                        <p:cTn id="7" dur="770" decel="100000"/>
                                        <p:tgtEl>
                                          <p:spTgt spid="15366"/>
                                        </p:tgtEl>
                                      </p:cBhvr>
                                    </p:animEffect>
                                    <p:animScale>
                                      <p:cBhvr>
                                        <p:cTn id="8" dur="770" decel="100000"/>
                                        <p:tgtEl>
                                          <p:spTgt spid="15366"/>
                                        </p:tgtEl>
                                      </p:cBhvr>
                                      <p:from x="10000" y="10000"/>
                                      <p:to x="200000" y="450000"/>
                                    </p:animScale>
                                    <p:animScale>
                                      <p:cBhvr>
                                        <p:cTn id="9" dur="1230" accel="100000" fill="hold">
                                          <p:stCondLst>
                                            <p:cond delay="770"/>
                                          </p:stCondLst>
                                        </p:cTn>
                                        <p:tgtEl>
                                          <p:spTgt spid="15366"/>
                                        </p:tgtEl>
                                      </p:cBhvr>
                                      <p:from x="200000" y="450000"/>
                                      <p:to x="100000" y="100000"/>
                                    </p:animScale>
                                    <p:set>
                                      <p:cBhvr>
                                        <p:cTn id="10" dur="770" fill="hold"/>
                                        <p:tgtEl>
                                          <p:spTgt spid="15366"/>
                                        </p:tgtEl>
                                        <p:attrNameLst>
                                          <p:attrName>ppt_x</p:attrName>
                                        </p:attrNameLst>
                                      </p:cBhvr>
                                      <p:to>
                                        <p:strVal val="(0.5)"/>
                                      </p:to>
                                    </p:set>
                                    <p:anim from="(0.5)" to="(#ppt_x)" calcmode="lin" valueType="num">
                                      <p:cBhvr>
                                        <p:cTn id="11" dur="1230" accel="100000" fill="hold">
                                          <p:stCondLst>
                                            <p:cond delay="770"/>
                                          </p:stCondLst>
                                        </p:cTn>
                                        <p:tgtEl>
                                          <p:spTgt spid="15366"/>
                                        </p:tgtEl>
                                        <p:attrNameLst>
                                          <p:attrName>ppt_x</p:attrName>
                                        </p:attrNameLst>
                                      </p:cBhvr>
                                    </p:anim>
                                    <p:set>
                                      <p:cBhvr>
                                        <p:cTn id="12" dur="770" fill="hold"/>
                                        <p:tgtEl>
                                          <p:spTgt spid="15366"/>
                                        </p:tgtEl>
                                        <p:attrNameLst>
                                          <p:attrName>ppt_y</p:attrName>
                                        </p:attrNameLst>
                                      </p:cBhvr>
                                      <p:to>
                                        <p:strVal val="(#ppt_y+0.4)"/>
                                      </p:to>
                                    </p:set>
                                    <p:anim from="(#ppt_y+0.4)" to="(#ppt_y)" calcmode="lin" valueType="num">
                                      <p:cBhvr>
                                        <p:cTn id="13" dur="1230" accel="100000" fill="hold">
                                          <p:stCondLst>
                                            <p:cond delay="770"/>
                                          </p:stCondLst>
                                        </p:cTn>
                                        <p:tgtEl>
                                          <p:spTgt spid="15366"/>
                                        </p:tgtEl>
                                        <p:attrNameLst>
                                          <p:attrName>ppt_y</p:attrName>
                                        </p:attrNameLst>
                                      </p:cBhvr>
                                    </p:anim>
                                  </p:childTnLst>
                                </p:cTn>
                              </p:par>
                              <p:par>
                                <p:cTn id="14" presetID="51" presetClass="entr" presetSubtype="0" fill="hold" grpId="0" nodeType="withEffect">
                                  <p:stCondLst>
                                    <p:cond delay="0"/>
                                  </p:stCondLst>
                                  <p:iterate type="wd">
                                    <p:tmPct val="10000"/>
                                  </p:iterate>
                                  <p:childTnLst>
                                    <p:set>
                                      <p:cBhvr>
                                        <p:cTn id="15" dur="1" fill="hold">
                                          <p:stCondLst>
                                            <p:cond delay="0"/>
                                          </p:stCondLst>
                                        </p:cTn>
                                        <p:tgtEl>
                                          <p:spTgt spid="15367"/>
                                        </p:tgtEl>
                                        <p:attrNameLst>
                                          <p:attrName>style.visibility</p:attrName>
                                        </p:attrNameLst>
                                      </p:cBhvr>
                                      <p:to>
                                        <p:strVal val="visible"/>
                                      </p:to>
                                    </p:set>
                                    <p:animEffect transition="in" filter="fade">
                                      <p:cBhvr>
                                        <p:cTn id="16" dur="770" decel="100000"/>
                                        <p:tgtEl>
                                          <p:spTgt spid="15367"/>
                                        </p:tgtEl>
                                      </p:cBhvr>
                                    </p:animEffect>
                                    <p:animScale>
                                      <p:cBhvr>
                                        <p:cTn id="17" dur="770" decel="100000"/>
                                        <p:tgtEl>
                                          <p:spTgt spid="15367"/>
                                        </p:tgtEl>
                                      </p:cBhvr>
                                      <p:from x="10000" y="10000"/>
                                      <p:to x="200000" y="450000"/>
                                    </p:animScale>
                                    <p:animScale>
                                      <p:cBhvr>
                                        <p:cTn id="18" dur="1230" accel="100000" fill="hold">
                                          <p:stCondLst>
                                            <p:cond delay="770"/>
                                          </p:stCondLst>
                                        </p:cTn>
                                        <p:tgtEl>
                                          <p:spTgt spid="15367"/>
                                        </p:tgtEl>
                                      </p:cBhvr>
                                      <p:from x="200000" y="450000"/>
                                      <p:to x="100000" y="100000"/>
                                    </p:animScale>
                                    <p:set>
                                      <p:cBhvr>
                                        <p:cTn id="19" dur="770" fill="hold"/>
                                        <p:tgtEl>
                                          <p:spTgt spid="15367"/>
                                        </p:tgtEl>
                                        <p:attrNameLst>
                                          <p:attrName>ppt_x</p:attrName>
                                        </p:attrNameLst>
                                      </p:cBhvr>
                                      <p:to>
                                        <p:strVal val="(0.5)"/>
                                      </p:to>
                                    </p:set>
                                    <p:anim from="(0.5)" to="(#ppt_x)" calcmode="lin" valueType="num">
                                      <p:cBhvr>
                                        <p:cTn id="20" dur="1230" accel="100000" fill="hold">
                                          <p:stCondLst>
                                            <p:cond delay="770"/>
                                          </p:stCondLst>
                                        </p:cTn>
                                        <p:tgtEl>
                                          <p:spTgt spid="15367"/>
                                        </p:tgtEl>
                                        <p:attrNameLst>
                                          <p:attrName>ppt_x</p:attrName>
                                        </p:attrNameLst>
                                      </p:cBhvr>
                                    </p:anim>
                                    <p:set>
                                      <p:cBhvr>
                                        <p:cTn id="21" dur="770" fill="hold"/>
                                        <p:tgtEl>
                                          <p:spTgt spid="15367"/>
                                        </p:tgtEl>
                                        <p:attrNameLst>
                                          <p:attrName>ppt_y</p:attrName>
                                        </p:attrNameLst>
                                      </p:cBhvr>
                                      <p:to>
                                        <p:strVal val="(#ppt_y+0.4)"/>
                                      </p:to>
                                    </p:set>
                                    <p:anim from="(#ppt_y+0.4)" to="(#ppt_y)" calcmode="lin" valueType="num">
                                      <p:cBhvr>
                                        <p:cTn id="22" dur="1230" accel="100000" fill="hold">
                                          <p:stCondLst>
                                            <p:cond delay="770"/>
                                          </p:stCondLst>
                                        </p:cTn>
                                        <p:tgtEl>
                                          <p:spTgt spid="15367"/>
                                        </p:tgtEl>
                                        <p:attrNameLst>
                                          <p:attrName>ppt_y</p:attrName>
                                        </p:attrNameLst>
                                      </p:cBhvr>
                                    </p:anim>
                                  </p:childTnLst>
                                </p:cTn>
                              </p:par>
                              <p:par>
                                <p:cTn id="23" presetID="51" presetClass="entr" presetSubtype="0" fill="hold" grpId="0" nodeType="withEffect">
                                  <p:stCondLst>
                                    <p:cond delay="0"/>
                                  </p:stCondLst>
                                  <p:iterate type="wd">
                                    <p:tmPct val="10000"/>
                                  </p:iterate>
                                  <p:childTnLst>
                                    <p:set>
                                      <p:cBhvr>
                                        <p:cTn id="24" dur="1" fill="hold">
                                          <p:stCondLst>
                                            <p:cond delay="0"/>
                                          </p:stCondLst>
                                        </p:cTn>
                                        <p:tgtEl>
                                          <p:spTgt spid="15368"/>
                                        </p:tgtEl>
                                        <p:attrNameLst>
                                          <p:attrName>style.visibility</p:attrName>
                                        </p:attrNameLst>
                                      </p:cBhvr>
                                      <p:to>
                                        <p:strVal val="visible"/>
                                      </p:to>
                                    </p:set>
                                    <p:animEffect transition="in" filter="fade">
                                      <p:cBhvr>
                                        <p:cTn id="25" dur="770" decel="100000"/>
                                        <p:tgtEl>
                                          <p:spTgt spid="15368"/>
                                        </p:tgtEl>
                                      </p:cBhvr>
                                    </p:animEffect>
                                    <p:animScale>
                                      <p:cBhvr>
                                        <p:cTn id="26" dur="770" decel="100000"/>
                                        <p:tgtEl>
                                          <p:spTgt spid="15368"/>
                                        </p:tgtEl>
                                      </p:cBhvr>
                                      <p:from x="10000" y="10000"/>
                                      <p:to x="200000" y="450000"/>
                                    </p:animScale>
                                    <p:animScale>
                                      <p:cBhvr>
                                        <p:cTn id="27" dur="1230" accel="100000" fill="hold">
                                          <p:stCondLst>
                                            <p:cond delay="770"/>
                                          </p:stCondLst>
                                        </p:cTn>
                                        <p:tgtEl>
                                          <p:spTgt spid="15368"/>
                                        </p:tgtEl>
                                      </p:cBhvr>
                                      <p:from x="200000" y="450000"/>
                                      <p:to x="100000" y="100000"/>
                                    </p:animScale>
                                    <p:set>
                                      <p:cBhvr>
                                        <p:cTn id="28" dur="770" fill="hold"/>
                                        <p:tgtEl>
                                          <p:spTgt spid="15368"/>
                                        </p:tgtEl>
                                        <p:attrNameLst>
                                          <p:attrName>ppt_x</p:attrName>
                                        </p:attrNameLst>
                                      </p:cBhvr>
                                      <p:to>
                                        <p:strVal val="(0.5)"/>
                                      </p:to>
                                    </p:set>
                                    <p:anim from="(0.5)" to="(#ppt_x)" calcmode="lin" valueType="num">
                                      <p:cBhvr>
                                        <p:cTn id="29" dur="1230" accel="100000" fill="hold">
                                          <p:stCondLst>
                                            <p:cond delay="770"/>
                                          </p:stCondLst>
                                        </p:cTn>
                                        <p:tgtEl>
                                          <p:spTgt spid="15368"/>
                                        </p:tgtEl>
                                        <p:attrNameLst>
                                          <p:attrName>ppt_x</p:attrName>
                                        </p:attrNameLst>
                                      </p:cBhvr>
                                    </p:anim>
                                    <p:set>
                                      <p:cBhvr>
                                        <p:cTn id="30" dur="770" fill="hold"/>
                                        <p:tgtEl>
                                          <p:spTgt spid="15368"/>
                                        </p:tgtEl>
                                        <p:attrNameLst>
                                          <p:attrName>ppt_y</p:attrName>
                                        </p:attrNameLst>
                                      </p:cBhvr>
                                      <p:to>
                                        <p:strVal val="(#ppt_y+0.4)"/>
                                      </p:to>
                                    </p:set>
                                    <p:anim from="(#ppt_y+0.4)" to="(#ppt_y)" calcmode="lin" valueType="num">
                                      <p:cBhvr>
                                        <p:cTn id="31" dur="1230" accel="100000" fill="hold">
                                          <p:stCondLst>
                                            <p:cond delay="770"/>
                                          </p:stCondLst>
                                        </p:cTn>
                                        <p:tgtEl>
                                          <p:spTgt spid="15368"/>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114"/>
                                        </p:tgtEl>
                                        <p:attrNameLst>
                                          <p:attrName>style.visibility</p:attrName>
                                        </p:attrNameLst>
                                      </p:cBhvr>
                                      <p:to>
                                        <p:strVal val="visible"/>
                                      </p:to>
                                    </p:set>
                                    <p:animEffect transition="in" filter="fade">
                                      <p:cBhvr>
                                        <p:cTn id="36" dur="770" decel="100000"/>
                                        <p:tgtEl>
                                          <p:spTgt spid="114"/>
                                        </p:tgtEl>
                                      </p:cBhvr>
                                    </p:animEffect>
                                    <p:animScale>
                                      <p:cBhvr>
                                        <p:cTn id="37" dur="770" decel="100000"/>
                                        <p:tgtEl>
                                          <p:spTgt spid="114"/>
                                        </p:tgtEl>
                                      </p:cBhvr>
                                      <p:from x="10000" y="10000"/>
                                      <p:to x="200000" y="450000"/>
                                    </p:animScale>
                                    <p:animScale>
                                      <p:cBhvr>
                                        <p:cTn id="38" dur="1230" accel="100000" fill="hold">
                                          <p:stCondLst>
                                            <p:cond delay="770"/>
                                          </p:stCondLst>
                                        </p:cTn>
                                        <p:tgtEl>
                                          <p:spTgt spid="114"/>
                                        </p:tgtEl>
                                      </p:cBhvr>
                                      <p:from x="200000" y="450000"/>
                                      <p:to x="100000" y="100000"/>
                                    </p:animScale>
                                    <p:set>
                                      <p:cBhvr>
                                        <p:cTn id="39" dur="770" fill="hold"/>
                                        <p:tgtEl>
                                          <p:spTgt spid="114"/>
                                        </p:tgtEl>
                                        <p:attrNameLst>
                                          <p:attrName>ppt_x</p:attrName>
                                        </p:attrNameLst>
                                      </p:cBhvr>
                                      <p:to>
                                        <p:strVal val="(0.5)"/>
                                      </p:to>
                                    </p:set>
                                    <p:anim from="(0.5)" to="(#ppt_x)" calcmode="lin" valueType="num">
                                      <p:cBhvr>
                                        <p:cTn id="40" dur="1230" accel="100000" fill="hold">
                                          <p:stCondLst>
                                            <p:cond delay="770"/>
                                          </p:stCondLst>
                                        </p:cTn>
                                        <p:tgtEl>
                                          <p:spTgt spid="114"/>
                                        </p:tgtEl>
                                        <p:attrNameLst>
                                          <p:attrName>ppt_x</p:attrName>
                                        </p:attrNameLst>
                                      </p:cBhvr>
                                    </p:anim>
                                    <p:set>
                                      <p:cBhvr>
                                        <p:cTn id="41" dur="770" fill="hold"/>
                                        <p:tgtEl>
                                          <p:spTgt spid="114"/>
                                        </p:tgtEl>
                                        <p:attrNameLst>
                                          <p:attrName>ppt_y</p:attrName>
                                        </p:attrNameLst>
                                      </p:cBhvr>
                                      <p:to>
                                        <p:strVal val="(#ppt_y+0.4)"/>
                                      </p:to>
                                    </p:set>
                                    <p:anim from="(#ppt_y+0.4)" to="(#ppt_y)" calcmode="lin" valueType="num">
                                      <p:cBhvr>
                                        <p:cTn id="42" dur="1230" accel="100000" fill="hold">
                                          <p:stCondLst>
                                            <p:cond delay="770"/>
                                          </p:stCondLst>
                                        </p:cTn>
                                        <p:tgtEl>
                                          <p:spTgt spid="114"/>
                                        </p:tgtEl>
                                        <p:attrNameLst>
                                          <p:attrName>ppt_y</p:attrName>
                                        </p:attrNameLst>
                                      </p:cBhvr>
                                    </p:anim>
                                  </p:childTnLst>
                                </p:cTn>
                              </p:par>
                            </p:childTnLst>
                          </p:cTn>
                        </p:par>
                        <p:par>
                          <p:cTn id="43" fill="hold" nodeType="afterGroup">
                            <p:stCondLst>
                              <p:cond delay="2000"/>
                            </p:stCondLst>
                            <p:childTnLst>
                              <p:par>
                                <p:cTn id="44" presetID="30" presetClass="entr" presetSubtype="0" fill="hold" grpId="1" nodeType="after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fade">
                                      <p:cBhvr>
                                        <p:cTn id="46" dur="800" decel="100000"/>
                                        <p:tgtEl>
                                          <p:spTgt spid="114"/>
                                        </p:tgtEl>
                                      </p:cBhvr>
                                    </p:animEffect>
                                    <p:anim calcmode="lin" valueType="num">
                                      <p:cBhvr>
                                        <p:cTn id="47" dur="800" decel="100000" fill="hold"/>
                                        <p:tgtEl>
                                          <p:spTgt spid="114"/>
                                        </p:tgtEl>
                                        <p:attrNameLst>
                                          <p:attrName>style.rotation</p:attrName>
                                        </p:attrNameLst>
                                      </p:cBhvr>
                                      <p:tavLst>
                                        <p:tav tm="0">
                                          <p:val>
                                            <p:fltVal val="-90"/>
                                          </p:val>
                                        </p:tav>
                                        <p:tav tm="100000">
                                          <p:val>
                                            <p:fltVal val="0"/>
                                          </p:val>
                                        </p:tav>
                                      </p:tavLst>
                                    </p:anim>
                                    <p:anim calcmode="lin" valueType="num">
                                      <p:cBhvr>
                                        <p:cTn id="48" dur="800" decel="100000" fill="hold"/>
                                        <p:tgtEl>
                                          <p:spTgt spid="114"/>
                                        </p:tgtEl>
                                        <p:attrNameLst>
                                          <p:attrName>ppt_x</p:attrName>
                                        </p:attrNameLst>
                                      </p:cBhvr>
                                      <p:tavLst>
                                        <p:tav tm="0">
                                          <p:val>
                                            <p:strVal val="#ppt_x+0.4"/>
                                          </p:val>
                                        </p:tav>
                                        <p:tav tm="100000">
                                          <p:val>
                                            <p:strVal val="#ppt_x-0.05"/>
                                          </p:val>
                                        </p:tav>
                                      </p:tavLst>
                                    </p:anim>
                                    <p:anim calcmode="lin" valueType="num">
                                      <p:cBhvr>
                                        <p:cTn id="49" dur="800" decel="100000" fill="hold"/>
                                        <p:tgtEl>
                                          <p:spTgt spid="114"/>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114"/>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1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67" grpId="0" animBg="1"/>
      <p:bldP spid="15368" grpId="0"/>
      <p:bldP spid="114" grpId="0"/>
      <p:bldP spid="11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AU" sz="3800" b="1" smtClean="0">
                <a:solidFill>
                  <a:srgbClr val="3366FF"/>
                </a:solidFill>
                <a:ea typeface="ＭＳ Ｐゴシック" pitchFamily="34" charset="-128"/>
              </a:rPr>
              <a:t>İyi bir lider nasıl olmalı?</a:t>
            </a:r>
            <a:endParaRPr lang="en-AU" sz="3800" smtClean="0">
              <a:solidFill>
                <a:srgbClr val="3366FF"/>
              </a:solidFill>
              <a:ea typeface="ＭＳ Ｐゴシック" pitchFamily="34" charset="-128"/>
            </a:endParaRPr>
          </a:p>
        </p:txBody>
      </p:sp>
      <p:sp>
        <p:nvSpPr>
          <p:cNvPr id="8" name="Content Placeholder 7"/>
          <p:cNvSpPr>
            <a:spLocks noGrp="1"/>
          </p:cNvSpPr>
          <p:nvPr>
            <p:ph sz="half" idx="1"/>
          </p:nvPr>
        </p:nvSpPr>
        <p:spPr/>
        <p:txBody>
          <a:bodyPr/>
          <a:lstStyle/>
          <a:p>
            <a:r>
              <a:rPr lang="tr-TR" sz="2200" smtClean="0">
                <a:ea typeface="ＭＳ Ｐゴシック" pitchFamily="34" charset="-128"/>
              </a:rPr>
              <a:t>Vizyon sahibi olmalı</a:t>
            </a:r>
          </a:p>
          <a:p>
            <a:r>
              <a:rPr lang="tr-TR" sz="2200" smtClean="0">
                <a:ea typeface="ＭＳ Ｐゴシック" pitchFamily="34" charset="-128"/>
              </a:rPr>
              <a:t>Tutkulu, fedakar</a:t>
            </a:r>
          </a:p>
          <a:p>
            <a:r>
              <a:rPr lang="tr-TR" sz="2200" smtClean="0">
                <a:ea typeface="ＭＳ Ｐゴシック" pitchFamily="34" charset="-128"/>
              </a:rPr>
              <a:t>İnançlı, kararlı , tutarlı</a:t>
            </a:r>
          </a:p>
          <a:p>
            <a:r>
              <a:rPr lang="tr-TR" sz="2200" smtClean="0">
                <a:ea typeface="ＭＳ Ｐゴシック" pitchFamily="34" charset="-128"/>
              </a:rPr>
              <a:t>Örnek teşkil etmesi</a:t>
            </a:r>
          </a:p>
          <a:p>
            <a:r>
              <a:rPr lang="tr-TR" sz="2200" smtClean="0">
                <a:ea typeface="ＭＳ Ｐゴシック" pitchFamily="34" charset="-128"/>
              </a:rPr>
              <a:t>Güvenilir olması</a:t>
            </a:r>
          </a:p>
          <a:p>
            <a:r>
              <a:rPr lang="tr-TR" sz="2200" smtClean="0">
                <a:ea typeface="ＭＳ Ｐゴシック" pitchFamily="34" charset="-128"/>
              </a:rPr>
              <a:t>Motive etmesi</a:t>
            </a:r>
          </a:p>
          <a:p>
            <a:r>
              <a:rPr lang="tr-TR" sz="2200" smtClean="0">
                <a:ea typeface="ＭＳ Ｐゴシック" pitchFamily="34" charset="-128"/>
              </a:rPr>
              <a:t>İlham vermesi</a:t>
            </a:r>
          </a:p>
          <a:p>
            <a:r>
              <a:rPr lang="tr-TR" sz="2200" smtClean="0">
                <a:ea typeface="ＭＳ Ｐゴシック" pitchFamily="34" charset="-128"/>
              </a:rPr>
              <a:t>Gelişim odaklı olması</a:t>
            </a:r>
          </a:p>
          <a:p>
            <a:r>
              <a:rPr lang="tr-TR" sz="2200" smtClean="0">
                <a:ea typeface="ＭＳ Ｐゴシック" pitchFamily="34" charset="-128"/>
              </a:rPr>
              <a:t>Adalet duygusunun olması</a:t>
            </a:r>
          </a:p>
          <a:p>
            <a:r>
              <a:rPr lang="tr-TR" sz="2200" smtClean="0">
                <a:ea typeface="ＭＳ Ｐゴシック" pitchFamily="34" charset="-128"/>
              </a:rPr>
              <a:t>Mütevazı olması</a:t>
            </a:r>
          </a:p>
          <a:p>
            <a:r>
              <a:rPr lang="tr-TR" sz="2200" smtClean="0">
                <a:ea typeface="ＭＳ Ｐゴシック" pitchFamily="34" charset="-128"/>
              </a:rPr>
              <a:t>İyi bir dinleyici olması</a:t>
            </a:r>
          </a:p>
        </p:txBody>
      </p:sp>
      <p:sp>
        <p:nvSpPr>
          <p:cNvPr id="9" name="Content Placeholder 8"/>
          <p:cNvSpPr>
            <a:spLocks noGrp="1"/>
          </p:cNvSpPr>
          <p:nvPr>
            <p:ph sz="half" idx="2"/>
          </p:nvPr>
        </p:nvSpPr>
        <p:spPr/>
        <p:txBody>
          <a:bodyPr/>
          <a:lstStyle/>
          <a:p>
            <a:r>
              <a:rPr lang="tr-TR" sz="2200" smtClean="0">
                <a:ea typeface="ＭＳ Ｐゴシック" pitchFamily="34" charset="-128"/>
              </a:rPr>
              <a:t>Yenilikçi olmalı</a:t>
            </a:r>
          </a:p>
          <a:p>
            <a:r>
              <a:rPr lang="tr-TR" sz="2200" smtClean="0">
                <a:ea typeface="ＭＳ Ｐゴシック" pitchFamily="34" charset="-128"/>
              </a:rPr>
              <a:t>Açık iletişim kurması</a:t>
            </a:r>
          </a:p>
          <a:p>
            <a:r>
              <a:rPr lang="tr-TR" sz="2200" smtClean="0">
                <a:ea typeface="ＭＳ Ｐゴシック" pitchFamily="34" charset="-128"/>
              </a:rPr>
              <a:t>İnsanlara karşı duyarlı olması</a:t>
            </a:r>
          </a:p>
          <a:p>
            <a:r>
              <a:rPr lang="tr-TR" sz="2200" smtClean="0">
                <a:ea typeface="ＭＳ Ｐゴシック" pitchFamily="34" charset="-128"/>
              </a:rPr>
              <a:t>Hızlı ve etkin karar vermesi</a:t>
            </a:r>
          </a:p>
          <a:p>
            <a:r>
              <a:rPr lang="tr-TR" sz="2200" smtClean="0">
                <a:ea typeface="ＭＳ Ｐゴシック" pitchFamily="34" charset="-128"/>
              </a:rPr>
              <a:t>Esnek olabilmesi</a:t>
            </a:r>
          </a:p>
          <a:p>
            <a:r>
              <a:rPr lang="tr-TR" sz="2200" smtClean="0">
                <a:ea typeface="ＭＳ Ｐゴシック" pitchFamily="34" charset="-128"/>
              </a:rPr>
              <a:t>Sinerjik takım kurabilmesi</a:t>
            </a:r>
          </a:p>
          <a:p>
            <a:r>
              <a:rPr lang="tr-TR" sz="2200" smtClean="0">
                <a:ea typeface="ＭＳ Ｐゴシック" pitchFamily="34" charset="-128"/>
              </a:rPr>
              <a:t>Zamanı etkin kullanabilmeli</a:t>
            </a:r>
          </a:p>
          <a:p>
            <a:r>
              <a:rPr lang="tr-TR" sz="2200" smtClean="0">
                <a:ea typeface="ＭＳ Ｐゴシック" pitchFamily="34" charset="-128"/>
              </a:rPr>
              <a:t>Bilgi sahibi olmalı</a:t>
            </a:r>
          </a:p>
          <a:p>
            <a:pPr>
              <a:buFontTx/>
              <a:buNone/>
            </a:pPr>
            <a:endParaRPr lang="tr-TR" sz="2200" smtClean="0">
              <a:ea typeface="ＭＳ Ｐゴシック" pitchFamily="34" charset="-128"/>
            </a:endParaRPr>
          </a:p>
        </p:txBody>
      </p:sp>
      <p:sp>
        <p:nvSpPr>
          <p:cNvPr id="79876" name="TextBox 9"/>
          <p:cNvSpPr txBox="1">
            <a:spLocks noChangeArrowheads="1"/>
          </p:cNvSpPr>
          <p:nvPr/>
        </p:nvSpPr>
        <p:spPr bwMode="auto">
          <a:xfrm>
            <a:off x="4572000" y="5445125"/>
            <a:ext cx="4032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tr-TR" sz="1800"/>
              <a:t>https://www.youtube.com/watch?v=VpyTXLQCW0s</a:t>
            </a:r>
          </a:p>
        </p:txBody>
      </p:sp>
    </p:spTree>
    <p:extLst>
      <p:ext uri="{BB962C8B-B14F-4D97-AF65-F5344CB8AC3E}">
        <p14:creationId xmlns:p14="http://schemas.microsoft.com/office/powerpoint/2010/main" val="2619167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linds(horizontal)">
                                      <p:cBhvr>
                                        <p:cTn id="27" dur="500"/>
                                        <p:tgtEl>
                                          <p:spTgt spid="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linds(horizontal)">
                                      <p:cBhvr>
                                        <p:cTn id="32" dur="500"/>
                                        <p:tgtEl>
                                          <p:spTgt spid="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blinds(horizontal)">
                                      <p:cBhvr>
                                        <p:cTn id="37" dur="500"/>
                                        <p:tgtEl>
                                          <p:spTgt spid="8">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blinds(horizontal)">
                                      <p:cBhvr>
                                        <p:cTn id="42" dur="500"/>
                                        <p:tgtEl>
                                          <p:spTgt spid="8">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blinds(horizontal)">
                                      <p:cBhvr>
                                        <p:cTn id="47" dur="500"/>
                                        <p:tgtEl>
                                          <p:spTgt spid="8">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blinds(horizontal)">
                                      <p:cBhvr>
                                        <p:cTn id="52" dur="500"/>
                                        <p:tgtEl>
                                          <p:spTgt spid="8">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blinds(horizontal)">
                                      <p:cBhvr>
                                        <p:cTn id="57" dur="500"/>
                                        <p:tgtEl>
                                          <p:spTgt spid="8">
                                            <p:txEl>
                                              <p:pRg st="10" end="10"/>
                                            </p:txEl>
                                          </p:spTgt>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Effect transition="in" filter="blinds(horizontal)">
                                      <p:cBhvr>
                                        <p:cTn id="60" dur="500"/>
                                        <p:tgtEl>
                                          <p:spTgt spid="9">
                                            <p:txEl>
                                              <p:pRg st="0" end="0"/>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9">
                                            <p:txEl>
                                              <p:pRg st="1" end="1"/>
                                            </p:txEl>
                                          </p:spTgt>
                                        </p:tgtEl>
                                        <p:attrNameLst>
                                          <p:attrName>style.visibility</p:attrName>
                                        </p:attrNameLst>
                                      </p:cBhvr>
                                      <p:to>
                                        <p:strVal val="visible"/>
                                      </p:to>
                                    </p:set>
                                    <p:animEffect transition="in" filter="blinds(horizontal)">
                                      <p:cBhvr>
                                        <p:cTn id="65" dur="500"/>
                                        <p:tgtEl>
                                          <p:spTgt spid="9">
                                            <p:txEl>
                                              <p:pRg st="1" end="1"/>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9">
                                            <p:txEl>
                                              <p:pRg st="2" end="2"/>
                                            </p:txEl>
                                          </p:spTgt>
                                        </p:tgtEl>
                                        <p:attrNameLst>
                                          <p:attrName>style.visibility</p:attrName>
                                        </p:attrNameLst>
                                      </p:cBhvr>
                                      <p:to>
                                        <p:strVal val="visible"/>
                                      </p:to>
                                    </p:set>
                                    <p:animEffect transition="in" filter="blinds(horizontal)">
                                      <p:cBhvr>
                                        <p:cTn id="70" dur="500"/>
                                        <p:tgtEl>
                                          <p:spTgt spid="9">
                                            <p:txEl>
                                              <p:pRg st="2" end="2"/>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9">
                                            <p:txEl>
                                              <p:pRg st="3" end="3"/>
                                            </p:txEl>
                                          </p:spTgt>
                                        </p:tgtEl>
                                        <p:attrNameLst>
                                          <p:attrName>style.visibility</p:attrName>
                                        </p:attrNameLst>
                                      </p:cBhvr>
                                      <p:to>
                                        <p:strVal val="visible"/>
                                      </p:to>
                                    </p:set>
                                    <p:animEffect transition="in" filter="blinds(horizontal)">
                                      <p:cBhvr>
                                        <p:cTn id="75" dur="500"/>
                                        <p:tgtEl>
                                          <p:spTgt spid="9">
                                            <p:txEl>
                                              <p:pRg st="3" end="3"/>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9">
                                            <p:txEl>
                                              <p:pRg st="4" end="4"/>
                                            </p:txEl>
                                          </p:spTgt>
                                        </p:tgtEl>
                                        <p:attrNameLst>
                                          <p:attrName>style.visibility</p:attrName>
                                        </p:attrNameLst>
                                      </p:cBhvr>
                                      <p:to>
                                        <p:strVal val="visible"/>
                                      </p:to>
                                    </p:set>
                                    <p:animEffect transition="in" filter="blinds(horizontal)">
                                      <p:cBhvr>
                                        <p:cTn id="80" dur="500"/>
                                        <p:tgtEl>
                                          <p:spTgt spid="9">
                                            <p:txEl>
                                              <p:pRg st="4" end="4"/>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9">
                                            <p:txEl>
                                              <p:pRg st="5" end="5"/>
                                            </p:txEl>
                                          </p:spTgt>
                                        </p:tgtEl>
                                        <p:attrNameLst>
                                          <p:attrName>style.visibility</p:attrName>
                                        </p:attrNameLst>
                                      </p:cBhvr>
                                      <p:to>
                                        <p:strVal val="visible"/>
                                      </p:to>
                                    </p:set>
                                    <p:animEffect transition="in" filter="blinds(horizontal)">
                                      <p:cBhvr>
                                        <p:cTn id="85" dur="500"/>
                                        <p:tgtEl>
                                          <p:spTgt spid="9">
                                            <p:txEl>
                                              <p:pRg st="5" end="5"/>
                                            </p:txEl>
                                          </p:spTgt>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9">
                                            <p:txEl>
                                              <p:pRg st="6" end="6"/>
                                            </p:txEl>
                                          </p:spTgt>
                                        </p:tgtEl>
                                        <p:attrNameLst>
                                          <p:attrName>style.visibility</p:attrName>
                                        </p:attrNameLst>
                                      </p:cBhvr>
                                      <p:to>
                                        <p:strVal val="visible"/>
                                      </p:to>
                                    </p:set>
                                    <p:animEffect transition="in" filter="blinds(horizontal)">
                                      <p:cBhvr>
                                        <p:cTn id="90" dur="500"/>
                                        <p:tgtEl>
                                          <p:spTgt spid="9">
                                            <p:txEl>
                                              <p:pRg st="6" end="6"/>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9">
                                            <p:txEl>
                                              <p:pRg st="7" end="7"/>
                                            </p:txEl>
                                          </p:spTgt>
                                        </p:tgtEl>
                                        <p:attrNameLst>
                                          <p:attrName>style.visibility</p:attrName>
                                        </p:attrNameLst>
                                      </p:cBhvr>
                                      <p:to>
                                        <p:strVal val="visible"/>
                                      </p:to>
                                    </p:set>
                                    <p:animEffect transition="in" filter="blinds(horizontal)">
                                      <p:cBhvr>
                                        <p:cTn id="95"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tr-TR" smtClean="0">
                <a:solidFill>
                  <a:srgbClr val="3366FF"/>
                </a:solidFill>
                <a:ea typeface="ＭＳ Ｐゴシック" pitchFamily="34" charset="-128"/>
              </a:rPr>
              <a:t>Liderlik Çeşitleri</a:t>
            </a:r>
          </a:p>
        </p:txBody>
      </p:sp>
      <p:sp>
        <p:nvSpPr>
          <p:cNvPr id="39939" name="Rectangle 3"/>
          <p:cNvSpPr>
            <a:spLocks noGrp="1" noChangeArrowheads="1"/>
          </p:cNvSpPr>
          <p:nvPr>
            <p:ph type="body" idx="1"/>
          </p:nvPr>
        </p:nvSpPr>
        <p:spPr>
          <a:xfrm>
            <a:off x="809625" y="1557338"/>
            <a:ext cx="7958138" cy="4895850"/>
          </a:xfrm>
        </p:spPr>
        <p:txBody>
          <a:bodyPr/>
          <a:lstStyle/>
          <a:p>
            <a:pPr>
              <a:buFont typeface="Wingdings" pitchFamily="2" charset="2"/>
              <a:buNone/>
            </a:pPr>
            <a:r>
              <a:rPr lang="tr-TR" sz="2800" smtClean="0">
                <a:ea typeface="ＭＳ Ｐゴシック" pitchFamily="34" charset="-128"/>
              </a:rPr>
              <a:t>1- </a:t>
            </a:r>
            <a:r>
              <a:rPr lang="tr-TR" sz="2800" b="1" smtClean="0">
                <a:ea typeface="ＭＳ Ｐゴシック" pitchFamily="34" charset="-128"/>
              </a:rPr>
              <a:t>Otokratik;</a:t>
            </a:r>
            <a:r>
              <a:rPr lang="tr-TR" sz="2800" smtClean="0">
                <a:ea typeface="ＭＳ Ｐゴシック" pitchFamily="34" charset="-128"/>
              </a:rPr>
              <a:t> astlarına danışmadan ve onları</a:t>
            </a:r>
          </a:p>
          <a:p>
            <a:pPr>
              <a:buFont typeface="Wingdings" pitchFamily="2" charset="2"/>
              <a:buNone/>
            </a:pPr>
            <a:r>
              <a:rPr lang="tr-TR" sz="2800" smtClean="0">
                <a:ea typeface="ＭＳ Ｐゴシック" pitchFamily="34" charset="-128"/>
              </a:rPr>
              <a:t>karar süreçlerine katmadan karar verir. Kısa</a:t>
            </a:r>
          </a:p>
          <a:p>
            <a:pPr>
              <a:buFont typeface="Wingdings" pitchFamily="2" charset="2"/>
              <a:buNone/>
            </a:pPr>
            <a:r>
              <a:rPr lang="tr-TR" sz="2800" smtClean="0">
                <a:ea typeface="ＭＳ Ｐゴシック" pitchFamily="34" charset="-128"/>
              </a:rPr>
              <a:t>vadede etkili olsa da uzun vadede uygun</a:t>
            </a:r>
          </a:p>
          <a:p>
            <a:pPr>
              <a:buFont typeface="Wingdings" pitchFamily="2" charset="2"/>
              <a:buNone/>
            </a:pPr>
            <a:r>
              <a:rPr lang="tr-TR" sz="2800" smtClean="0">
                <a:ea typeface="ＭＳ Ｐゴシック" pitchFamily="34" charset="-128"/>
              </a:rPr>
              <a:t>değildir.</a:t>
            </a:r>
          </a:p>
          <a:p>
            <a:pPr>
              <a:buFont typeface="Wingdings" pitchFamily="2" charset="2"/>
              <a:buNone/>
            </a:pPr>
            <a:r>
              <a:rPr lang="tr-TR" sz="2800" smtClean="0">
                <a:ea typeface="ＭＳ Ｐゴシック" pitchFamily="34" charset="-128"/>
              </a:rPr>
              <a:t>2- </a:t>
            </a:r>
            <a:r>
              <a:rPr lang="tr-TR" sz="2800" b="1" smtClean="0">
                <a:ea typeface="ＭＳ Ｐゴシック" pitchFamily="34" charset="-128"/>
              </a:rPr>
              <a:t>Demokratik;</a:t>
            </a:r>
            <a:r>
              <a:rPr lang="tr-TR" sz="2800" smtClean="0">
                <a:ea typeface="ＭＳ Ｐゴシック" pitchFamily="34" charset="-128"/>
              </a:rPr>
              <a:t> astlarına danışır onların fikirlerini</a:t>
            </a:r>
          </a:p>
          <a:p>
            <a:pPr>
              <a:buFont typeface="Wingdings" pitchFamily="2" charset="2"/>
              <a:buNone/>
            </a:pPr>
            <a:r>
              <a:rPr lang="tr-TR" sz="2800" smtClean="0">
                <a:ea typeface="ＭＳ Ｐゴシック" pitchFamily="34" charset="-128"/>
              </a:rPr>
              <a:t>önemser ve karar sürecine onları dahil eder.</a:t>
            </a:r>
          </a:p>
          <a:p>
            <a:pPr>
              <a:buFont typeface="Wingdings" pitchFamily="2" charset="2"/>
              <a:buNone/>
            </a:pPr>
            <a:r>
              <a:rPr lang="tr-TR" sz="2800" smtClean="0">
                <a:ea typeface="ＭＳ Ｐゴシック" pitchFamily="34" charset="-128"/>
              </a:rPr>
              <a:t>3- </a:t>
            </a:r>
            <a:r>
              <a:rPr lang="tr-TR" sz="2800" b="1" smtClean="0">
                <a:ea typeface="ＭＳ Ｐゴシック" pitchFamily="34" charset="-128"/>
              </a:rPr>
              <a:t>Serbestiyetçi;</a:t>
            </a:r>
            <a:r>
              <a:rPr lang="tr-TR" sz="2800" smtClean="0">
                <a:ea typeface="ＭＳ Ｐゴシック" pitchFamily="34" charset="-128"/>
              </a:rPr>
              <a:t> çalışanlara hedef gösterilir ve</a:t>
            </a:r>
          </a:p>
          <a:p>
            <a:pPr>
              <a:buFont typeface="Wingdings" pitchFamily="2" charset="2"/>
              <a:buNone/>
            </a:pPr>
            <a:r>
              <a:rPr lang="tr-TR" sz="2800" smtClean="0">
                <a:ea typeface="ＭＳ Ｐゴシック" pitchFamily="34" charset="-128"/>
              </a:rPr>
              <a:t>kendi yetenekleriyle bunu gerçekleştirilmesi</a:t>
            </a:r>
          </a:p>
          <a:p>
            <a:pPr>
              <a:buFont typeface="Wingdings" pitchFamily="2" charset="2"/>
              <a:buNone/>
            </a:pPr>
            <a:r>
              <a:rPr lang="tr-TR" sz="2800" smtClean="0">
                <a:ea typeface="ＭＳ Ｐゴシック" pitchFamily="34" charset="-128"/>
              </a:rPr>
              <a:t>konusunda serbest bırakılırlar.</a:t>
            </a:r>
          </a:p>
        </p:txBody>
      </p:sp>
    </p:spTree>
    <p:extLst>
      <p:ext uri="{BB962C8B-B14F-4D97-AF65-F5344CB8AC3E}">
        <p14:creationId xmlns:p14="http://schemas.microsoft.com/office/powerpoint/2010/main" val="182808668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tr-TR" smtClean="0">
                <a:solidFill>
                  <a:srgbClr val="3366FF"/>
                </a:solidFill>
                <a:ea typeface="ＭＳ Ｐゴシック" pitchFamily="34" charset="-128"/>
              </a:rPr>
              <a:t>Yöneticilik ve Liderlik</a:t>
            </a:r>
          </a:p>
        </p:txBody>
      </p:sp>
      <p:sp>
        <p:nvSpPr>
          <p:cNvPr id="40963" name="Rectangle 3"/>
          <p:cNvSpPr>
            <a:spLocks noGrp="1" noChangeArrowheads="1"/>
          </p:cNvSpPr>
          <p:nvPr>
            <p:ph type="body" idx="1"/>
          </p:nvPr>
        </p:nvSpPr>
        <p:spPr>
          <a:xfrm>
            <a:off x="809625" y="1557338"/>
            <a:ext cx="7958138" cy="4538662"/>
          </a:xfrm>
        </p:spPr>
        <p:txBody>
          <a:bodyPr>
            <a:normAutofit lnSpcReduction="10000"/>
          </a:bodyPr>
          <a:lstStyle/>
          <a:p>
            <a:pPr>
              <a:buFont typeface="Wingdings" pitchFamily="2" charset="2"/>
              <a:buNone/>
            </a:pPr>
            <a:r>
              <a:rPr lang="tr-TR" sz="2400" smtClean="0">
                <a:ea typeface="ＭＳ Ｐゴシック" pitchFamily="34" charset="-128"/>
              </a:rPr>
              <a:t>Liderlik ve yöneticilik eş anlamlı değildir. Liderlik</a:t>
            </a:r>
          </a:p>
          <a:p>
            <a:pPr>
              <a:buFont typeface="Wingdings" pitchFamily="2" charset="2"/>
              <a:buNone/>
            </a:pPr>
            <a:r>
              <a:rPr lang="tr-TR" sz="2400" smtClean="0">
                <a:ea typeface="ＭＳ Ｐゴシック" pitchFamily="34" charset="-128"/>
              </a:rPr>
              <a:t>yöneticiliğin bir bölümü olup tamamı değildir.</a:t>
            </a:r>
          </a:p>
          <a:p>
            <a:pPr>
              <a:buFont typeface="Wingdings" pitchFamily="2" charset="2"/>
              <a:buNone/>
            </a:pPr>
            <a:r>
              <a:rPr lang="tr-TR" sz="2400" smtClean="0">
                <a:ea typeface="ＭＳ Ｐゴシック" pitchFamily="34" charset="-128"/>
              </a:rPr>
              <a:t>Liderlik belirli amacı gerçekleştirmek için</a:t>
            </a:r>
          </a:p>
          <a:p>
            <a:pPr>
              <a:buFont typeface="Wingdings" pitchFamily="2" charset="2"/>
              <a:buNone/>
            </a:pPr>
            <a:r>
              <a:rPr lang="tr-TR" sz="2400" smtClean="0">
                <a:ea typeface="ＭＳ Ｐゴシック" pitchFamily="34" charset="-128"/>
              </a:rPr>
              <a:t>başkalarını ikna edebilme yeteneğidir. Yönetici</a:t>
            </a:r>
          </a:p>
          <a:p>
            <a:pPr>
              <a:buFont typeface="Wingdings" pitchFamily="2" charset="2"/>
              <a:buNone/>
            </a:pPr>
            <a:r>
              <a:rPr lang="tr-TR" sz="2400" smtClean="0">
                <a:ea typeface="ＭＳ Ｐゴシック" pitchFamily="34" charset="-128"/>
              </a:rPr>
              <a:t>ise; planlama, örgütleme, motive etme ve kontrol</a:t>
            </a:r>
          </a:p>
          <a:p>
            <a:pPr>
              <a:buFont typeface="Wingdings" pitchFamily="2" charset="2"/>
              <a:buNone/>
            </a:pPr>
            <a:r>
              <a:rPr lang="tr-TR" sz="2400" smtClean="0">
                <a:ea typeface="ＭＳ Ｐゴシック" pitchFamily="34" charset="-128"/>
              </a:rPr>
              <a:t>etme gibi yönetsel fonksiyonları yerine getirir.</a:t>
            </a:r>
          </a:p>
          <a:p>
            <a:pPr>
              <a:buFont typeface="Wingdings" pitchFamily="2" charset="2"/>
              <a:buNone/>
            </a:pPr>
            <a:r>
              <a:rPr lang="tr-TR" sz="2400" smtClean="0">
                <a:ea typeface="ＭＳ Ｐゴシック" pitchFamily="34" charset="-128"/>
              </a:rPr>
              <a:t>Yönetici bir makamı işgal etmesi ve bu makamın</a:t>
            </a:r>
          </a:p>
          <a:p>
            <a:pPr>
              <a:buFont typeface="Wingdings" pitchFamily="2" charset="2"/>
              <a:buNone/>
            </a:pPr>
            <a:r>
              <a:rPr lang="tr-TR" sz="2400" smtClean="0">
                <a:ea typeface="ＭＳ Ｐゴシック" pitchFamily="34" charset="-128"/>
              </a:rPr>
              <a:t>yetki ve sorumluluklarına sahip olması gerekir.</a:t>
            </a:r>
          </a:p>
          <a:p>
            <a:r>
              <a:rPr lang="tr-TR" sz="2400" i="1" smtClean="0">
                <a:solidFill>
                  <a:srgbClr val="222268"/>
                </a:solidFill>
                <a:ea typeface="ＭＳ Ｐゴシック" pitchFamily="34" charset="-128"/>
              </a:rPr>
              <a:t>Lider kişi yol gösteren, aydınlatan, ileriyi gören , birlikte çalıştığı kişilerin istek ve ihtiyaçlarını zamanında sezen yaratıcı kişidir. </a:t>
            </a:r>
          </a:p>
        </p:txBody>
      </p:sp>
    </p:spTree>
    <p:extLst>
      <p:ext uri="{BB962C8B-B14F-4D97-AF65-F5344CB8AC3E}">
        <p14:creationId xmlns:p14="http://schemas.microsoft.com/office/powerpoint/2010/main" val="67226418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10" dur="500"/>
                                        <p:tgtEl>
                                          <p:spTgt spid="4096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13" dur="500"/>
                                        <p:tgtEl>
                                          <p:spTgt spid="4096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0963">
                                            <p:txEl>
                                              <p:pRg st="3" end="3"/>
                                            </p:txEl>
                                          </p:spTgt>
                                        </p:tgtEl>
                                        <p:attrNameLst>
                                          <p:attrName>style.visibility</p:attrName>
                                        </p:attrNameLst>
                                      </p:cBhvr>
                                      <p:to>
                                        <p:strVal val="visible"/>
                                      </p:to>
                                    </p:set>
                                    <p:animEffect transition="in" filter="blinds(horizontal)">
                                      <p:cBhvr>
                                        <p:cTn id="16" dur="500"/>
                                        <p:tgtEl>
                                          <p:spTgt spid="4096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animEffect transition="in" filter="blinds(horizontal)">
                                      <p:cBhvr>
                                        <p:cTn id="19" dur="500"/>
                                        <p:tgtEl>
                                          <p:spTgt spid="4096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0963">
                                            <p:txEl>
                                              <p:pRg st="5" end="5"/>
                                            </p:txEl>
                                          </p:spTgt>
                                        </p:tgtEl>
                                        <p:attrNameLst>
                                          <p:attrName>style.visibility</p:attrName>
                                        </p:attrNameLst>
                                      </p:cBhvr>
                                      <p:to>
                                        <p:strVal val="visible"/>
                                      </p:to>
                                    </p:set>
                                    <p:animEffect transition="in" filter="blinds(horizontal)">
                                      <p:cBhvr>
                                        <p:cTn id="22" dur="500"/>
                                        <p:tgtEl>
                                          <p:spTgt spid="4096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0963">
                                            <p:txEl>
                                              <p:pRg st="6" end="6"/>
                                            </p:txEl>
                                          </p:spTgt>
                                        </p:tgtEl>
                                        <p:attrNameLst>
                                          <p:attrName>style.visibility</p:attrName>
                                        </p:attrNameLst>
                                      </p:cBhvr>
                                      <p:to>
                                        <p:strVal val="visible"/>
                                      </p:to>
                                    </p:set>
                                    <p:animEffect transition="in" filter="blinds(horizontal)">
                                      <p:cBhvr>
                                        <p:cTn id="25" dur="500"/>
                                        <p:tgtEl>
                                          <p:spTgt spid="4096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40963">
                                            <p:txEl>
                                              <p:pRg st="7" end="7"/>
                                            </p:txEl>
                                          </p:spTgt>
                                        </p:tgtEl>
                                        <p:attrNameLst>
                                          <p:attrName>style.visibility</p:attrName>
                                        </p:attrNameLst>
                                      </p:cBhvr>
                                      <p:to>
                                        <p:strVal val="visible"/>
                                      </p:to>
                                    </p:set>
                                    <p:animEffect transition="in" filter="blinds(horizontal)">
                                      <p:cBhvr>
                                        <p:cTn id="28" dur="500"/>
                                        <p:tgtEl>
                                          <p:spTgt spid="4096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40963">
                                            <p:txEl>
                                              <p:pRg st="8" end="8"/>
                                            </p:txEl>
                                          </p:spTgt>
                                        </p:tgtEl>
                                        <p:attrNameLst>
                                          <p:attrName>style.visibility</p:attrName>
                                        </p:attrNameLst>
                                      </p:cBhvr>
                                      <p:to>
                                        <p:strVal val="visible"/>
                                      </p:to>
                                    </p:set>
                                    <p:animEffect transition="in" filter="blinds(horizontal)">
                                      <p:cBhvr>
                                        <p:cTn id="31" dur="500"/>
                                        <p:tgtEl>
                                          <p:spTgt spid="409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tr-TR" smtClean="0">
                <a:solidFill>
                  <a:srgbClr val="3366FF"/>
                </a:solidFill>
                <a:ea typeface="ＭＳ Ｐゴシック" pitchFamily="34" charset="-128"/>
              </a:rPr>
              <a:t>Yöneticilik ve Liderlik</a:t>
            </a:r>
          </a:p>
        </p:txBody>
      </p:sp>
      <p:sp>
        <p:nvSpPr>
          <p:cNvPr id="41987" name="Rectangle 3"/>
          <p:cNvSpPr>
            <a:spLocks noGrp="1" noChangeArrowheads="1"/>
          </p:cNvSpPr>
          <p:nvPr>
            <p:ph type="body" idx="1"/>
          </p:nvPr>
        </p:nvSpPr>
        <p:spPr>
          <a:xfrm>
            <a:off x="809625" y="1628775"/>
            <a:ext cx="7958138" cy="4467225"/>
          </a:xfrm>
        </p:spPr>
        <p:txBody>
          <a:bodyPr/>
          <a:lstStyle/>
          <a:p>
            <a:pPr marL="609600" indent="-609600">
              <a:lnSpc>
                <a:spcPct val="90000"/>
              </a:lnSpc>
              <a:buFont typeface="Wingdings" pitchFamily="2" charset="2"/>
              <a:buNone/>
            </a:pPr>
            <a:r>
              <a:rPr lang="tr-TR" sz="2800" smtClean="0">
                <a:ea typeface="ＭＳ Ｐゴシック" pitchFamily="34" charset="-128"/>
              </a:rPr>
              <a:t>Yönetici ve lider arasındaki farklar</a:t>
            </a:r>
          </a:p>
          <a:p>
            <a:pPr marL="609600" indent="-609600">
              <a:lnSpc>
                <a:spcPct val="90000"/>
              </a:lnSpc>
              <a:buFont typeface="Wingdings" pitchFamily="2" charset="2"/>
              <a:buAutoNum type="arabicPeriod"/>
            </a:pPr>
            <a:r>
              <a:rPr lang="tr-TR" sz="2800" smtClean="0">
                <a:ea typeface="ＭＳ Ｐゴシック" pitchFamily="34" charset="-128"/>
              </a:rPr>
              <a:t>Yönetici bir kopyadır, lider ise orijinal</a:t>
            </a:r>
          </a:p>
          <a:p>
            <a:pPr marL="609600" indent="-609600">
              <a:lnSpc>
                <a:spcPct val="90000"/>
              </a:lnSpc>
              <a:buFont typeface="Wingdings" pitchFamily="2" charset="2"/>
              <a:buAutoNum type="arabicPeriod"/>
            </a:pPr>
            <a:r>
              <a:rPr lang="tr-TR" sz="2800" smtClean="0">
                <a:ea typeface="ＭＳ Ｐゴシック" pitchFamily="34" charset="-128"/>
              </a:rPr>
              <a:t>Yönetici muhafazakardır, lider yenilikçi</a:t>
            </a:r>
          </a:p>
          <a:p>
            <a:pPr marL="609600" indent="-609600">
              <a:lnSpc>
                <a:spcPct val="90000"/>
              </a:lnSpc>
              <a:buFont typeface="Wingdings" pitchFamily="2" charset="2"/>
              <a:buAutoNum type="arabicPeriod"/>
            </a:pPr>
            <a:r>
              <a:rPr lang="tr-TR" sz="2800" smtClean="0">
                <a:ea typeface="ＭＳ Ｐゴシック" pitchFamily="34" charset="-128"/>
              </a:rPr>
              <a:t>Yönetici sistemler ve yapılar üzerinde yoğunlaşır, lider insanlar üzerinde</a:t>
            </a:r>
          </a:p>
          <a:p>
            <a:pPr marL="609600" indent="-609600">
              <a:lnSpc>
                <a:spcPct val="90000"/>
              </a:lnSpc>
              <a:buFont typeface="Wingdings" pitchFamily="2" charset="2"/>
              <a:buAutoNum type="arabicPeriod"/>
            </a:pPr>
            <a:r>
              <a:rPr lang="tr-TR" sz="2800" smtClean="0">
                <a:ea typeface="ＭＳ Ｐゴシック" pitchFamily="34" charset="-128"/>
              </a:rPr>
              <a:t>Yönetici kontrole güvenir, lider güven ilham eder</a:t>
            </a:r>
          </a:p>
          <a:p>
            <a:pPr marL="609600" indent="-609600">
              <a:lnSpc>
                <a:spcPct val="90000"/>
              </a:lnSpc>
              <a:buFont typeface="Wingdings" pitchFamily="2" charset="2"/>
              <a:buAutoNum type="arabicPeriod"/>
            </a:pPr>
            <a:r>
              <a:rPr lang="tr-TR" sz="2800" smtClean="0">
                <a:ea typeface="ＭＳ Ｐゴシック" pitchFamily="34" charset="-128"/>
              </a:rPr>
              <a:t>Yönetici daha dar görüşlüdür, liderin geniş perspektifi vardır </a:t>
            </a:r>
          </a:p>
          <a:p>
            <a:pPr marL="609600" indent="-609600">
              <a:lnSpc>
                <a:spcPct val="90000"/>
              </a:lnSpc>
              <a:buFont typeface="Wingdings" pitchFamily="2" charset="2"/>
              <a:buAutoNum type="arabicPeriod"/>
            </a:pPr>
            <a:endParaRPr lang="tr-TR" sz="2800" smtClean="0">
              <a:ea typeface="ＭＳ Ｐゴシック" pitchFamily="34" charset="-128"/>
            </a:endParaRPr>
          </a:p>
        </p:txBody>
      </p:sp>
    </p:spTree>
    <p:extLst>
      <p:ext uri="{BB962C8B-B14F-4D97-AF65-F5344CB8AC3E}">
        <p14:creationId xmlns:p14="http://schemas.microsoft.com/office/powerpoint/2010/main" val="174248373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linds(horizontal)">
                                      <p:cBhvr>
                                        <p:cTn id="7" dur="5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blinds(horizontal)">
                                      <p:cBhvr>
                                        <p:cTn id="12" dur="500"/>
                                        <p:tgtEl>
                                          <p:spTgt spid="41987">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1987">
                                            <p:txEl>
                                              <p:pRg st="1" end="1"/>
                                            </p:txEl>
                                          </p:spTgt>
                                        </p:tgtEl>
                                        <p:attrNameLst>
                                          <p:attrName>style.visibility</p:attrName>
                                        </p:attrNameLst>
                                      </p:cBhvr>
                                      <p:to>
                                        <p:strVal val="visible"/>
                                      </p:to>
                                    </p:set>
                                    <p:animEffect transition="in" filter="blinds(horizontal)">
                                      <p:cBhvr>
                                        <p:cTn id="15" dur="500"/>
                                        <p:tgtEl>
                                          <p:spTgt spid="41987">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1987">
                                            <p:txEl>
                                              <p:pRg st="2" end="2"/>
                                            </p:txEl>
                                          </p:spTgt>
                                        </p:tgtEl>
                                        <p:attrNameLst>
                                          <p:attrName>style.visibility</p:attrName>
                                        </p:attrNameLst>
                                      </p:cBhvr>
                                      <p:to>
                                        <p:strVal val="visible"/>
                                      </p:to>
                                    </p:set>
                                    <p:animEffect transition="in" filter="blinds(horizontal)">
                                      <p:cBhvr>
                                        <p:cTn id="18" dur="500"/>
                                        <p:tgtEl>
                                          <p:spTgt spid="41987">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1987">
                                            <p:txEl>
                                              <p:pRg st="3" end="3"/>
                                            </p:txEl>
                                          </p:spTgt>
                                        </p:tgtEl>
                                        <p:attrNameLst>
                                          <p:attrName>style.visibility</p:attrName>
                                        </p:attrNameLst>
                                      </p:cBhvr>
                                      <p:to>
                                        <p:strVal val="visible"/>
                                      </p:to>
                                    </p:set>
                                    <p:animEffect transition="in" filter="blinds(horizontal)">
                                      <p:cBhvr>
                                        <p:cTn id="21" dur="500"/>
                                        <p:tgtEl>
                                          <p:spTgt spid="41987">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1987">
                                            <p:txEl>
                                              <p:pRg st="4" end="4"/>
                                            </p:txEl>
                                          </p:spTgt>
                                        </p:tgtEl>
                                        <p:attrNameLst>
                                          <p:attrName>style.visibility</p:attrName>
                                        </p:attrNameLst>
                                      </p:cBhvr>
                                      <p:to>
                                        <p:strVal val="visible"/>
                                      </p:to>
                                    </p:set>
                                    <p:animEffect transition="in" filter="blinds(horizontal)">
                                      <p:cBhvr>
                                        <p:cTn id="24" dur="500"/>
                                        <p:tgtEl>
                                          <p:spTgt spid="41987">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animEffect transition="in" filter="blinds(horizontal)">
                                      <p:cBhvr>
                                        <p:cTn id="27" dur="500"/>
                                        <p:tgtEl>
                                          <p:spTgt spid="41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ChangeArrowheads="1"/>
          </p:cNvSpPr>
          <p:nvPr/>
        </p:nvSpPr>
        <p:spPr bwMode="auto">
          <a:xfrm>
            <a:off x="1403350" y="1125538"/>
            <a:ext cx="6192838" cy="1150937"/>
          </a:xfrm>
          <a:prstGeom prst="rect">
            <a:avLst/>
          </a:prstGeom>
          <a:gradFill rotWithShape="1">
            <a:gsLst>
              <a:gs pos="0">
                <a:srgbClr val="CC99FF"/>
              </a:gs>
              <a:gs pos="50000">
                <a:srgbClr val="000000"/>
              </a:gs>
              <a:gs pos="100000">
                <a:srgbClr val="CC99FF"/>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just"/>
            <a:endParaRPr lang="tr-TR" b="1" u="sng">
              <a:solidFill>
                <a:srgbClr val="FFFFCC"/>
              </a:solidFill>
            </a:endParaRPr>
          </a:p>
          <a:p>
            <a:pPr algn="just"/>
            <a:r>
              <a:rPr lang="tr-TR" b="1" u="sng">
                <a:solidFill>
                  <a:srgbClr val="FFFFCC"/>
                </a:solidFill>
              </a:rPr>
              <a:t>İLETİŞİM:</a:t>
            </a:r>
            <a:r>
              <a:rPr lang="tr-TR" b="1">
                <a:solidFill>
                  <a:srgbClr val="FFFFCC"/>
                </a:solidFill>
              </a:rPr>
              <a:t> İnsanlararasında meydana gelen anlamlı </a:t>
            </a:r>
          </a:p>
          <a:p>
            <a:pPr algn="just"/>
            <a:r>
              <a:rPr lang="tr-TR" b="1">
                <a:solidFill>
                  <a:srgbClr val="FFFFCC"/>
                </a:solidFill>
              </a:rPr>
              <a:t>	   bilgi alışverişidir.</a:t>
            </a:r>
          </a:p>
          <a:p>
            <a:pPr algn="just"/>
            <a:endParaRPr lang="tr-TR" b="1" u="sng">
              <a:solidFill>
                <a:srgbClr val="FFFFCC"/>
              </a:solidFill>
            </a:endParaRPr>
          </a:p>
        </p:txBody>
      </p:sp>
      <p:sp>
        <p:nvSpPr>
          <p:cNvPr id="16391" name="AutoShape 7"/>
          <p:cNvSpPr>
            <a:spLocks noChangeArrowheads="1"/>
          </p:cNvSpPr>
          <p:nvPr/>
        </p:nvSpPr>
        <p:spPr bwMode="auto">
          <a:xfrm>
            <a:off x="1187450" y="2636838"/>
            <a:ext cx="1512888" cy="1657350"/>
          </a:xfrm>
          <a:prstGeom prst="rightArrow">
            <a:avLst>
              <a:gd name="adj1" fmla="val 50000"/>
              <a:gd name="adj2" fmla="val 25000"/>
            </a:avLst>
          </a:prstGeom>
          <a:gradFill rotWithShape="1">
            <a:gsLst>
              <a:gs pos="0">
                <a:srgbClr val="CC99FF"/>
              </a:gs>
              <a:gs pos="50000">
                <a:srgbClr val="5E4776"/>
              </a:gs>
              <a:gs pos="100000">
                <a:srgbClr val="CC99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tr-TR" b="1">
                <a:solidFill>
                  <a:schemeClr val="bg1"/>
                </a:solidFill>
              </a:rPr>
              <a:t>Gönderici</a:t>
            </a:r>
          </a:p>
        </p:txBody>
      </p:sp>
      <p:sp>
        <p:nvSpPr>
          <p:cNvPr id="16392" name="AutoShape 8"/>
          <p:cNvSpPr>
            <a:spLocks noChangeArrowheads="1"/>
          </p:cNvSpPr>
          <p:nvPr/>
        </p:nvSpPr>
        <p:spPr bwMode="auto">
          <a:xfrm rot="10800000">
            <a:off x="5867400" y="2565400"/>
            <a:ext cx="1873250" cy="1800225"/>
          </a:xfrm>
          <a:prstGeom prst="rightArrow">
            <a:avLst>
              <a:gd name="adj1" fmla="val 50000"/>
              <a:gd name="adj2" fmla="val 26014"/>
            </a:avLst>
          </a:prstGeom>
          <a:gradFill rotWithShape="1">
            <a:gsLst>
              <a:gs pos="0">
                <a:srgbClr val="CC99FF"/>
              </a:gs>
              <a:gs pos="50000">
                <a:srgbClr val="000000"/>
              </a:gs>
              <a:gs pos="100000">
                <a:srgbClr val="CC99FF"/>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a:r>
              <a:rPr lang="tr-TR" b="1">
                <a:solidFill>
                  <a:schemeClr val="bg1"/>
                </a:solidFill>
              </a:rPr>
              <a:t>Alıcı</a:t>
            </a:r>
          </a:p>
        </p:txBody>
      </p:sp>
      <p:grpSp>
        <p:nvGrpSpPr>
          <p:cNvPr id="16396" name="Group 12"/>
          <p:cNvGrpSpPr>
            <a:grpSpLocks noChangeAspect="1"/>
          </p:cNvGrpSpPr>
          <p:nvPr/>
        </p:nvGrpSpPr>
        <p:grpSpPr bwMode="auto">
          <a:xfrm>
            <a:off x="2987675" y="2636838"/>
            <a:ext cx="2592388" cy="1836737"/>
            <a:chOff x="1882" y="1661"/>
            <a:chExt cx="1633" cy="1157"/>
          </a:xfrm>
        </p:grpSpPr>
        <p:sp>
          <p:nvSpPr>
            <p:cNvPr id="83979" name="AutoShape 11"/>
            <p:cNvSpPr>
              <a:spLocks noChangeAspect="1" noChangeArrowheads="1" noTextEdit="1"/>
            </p:cNvSpPr>
            <p:nvPr/>
          </p:nvSpPr>
          <p:spPr bwMode="auto">
            <a:xfrm>
              <a:off x="1882" y="1661"/>
              <a:ext cx="1633" cy="1157"/>
            </a:xfrm>
            <a:prstGeom prst="rect">
              <a:avLst/>
            </a:prstGeom>
            <a:gradFill rotWithShape="1">
              <a:gsLst>
                <a:gs pos="0">
                  <a:srgbClr val="CC99FF"/>
                </a:gs>
                <a:gs pos="100000">
                  <a:srgbClr val="5E4776"/>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a:p>
          </p:txBody>
        </p:sp>
        <p:sp>
          <p:nvSpPr>
            <p:cNvPr id="83980" name="Freeform 13"/>
            <p:cNvSpPr>
              <a:spLocks/>
            </p:cNvSpPr>
            <p:nvPr/>
          </p:nvSpPr>
          <p:spPr bwMode="auto">
            <a:xfrm>
              <a:off x="2027" y="1730"/>
              <a:ext cx="1390" cy="974"/>
            </a:xfrm>
            <a:custGeom>
              <a:avLst/>
              <a:gdLst>
                <a:gd name="T0" fmla="*/ 1 w 2780"/>
                <a:gd name="T1" fmla="*/ 0 h 1949"/>
                <a:gd name="T2" fmla="*/ 1 w 2780"/>
                <a:gd name="T3" fmla="*/ 0 h 1949"/>
                <a:gd name="T4" fmla="*/ 1 w 2780"/>
                <a:gd name="T5" fmla="*/ 0 h 1949"/>
                <a:gd name="T6" fmla="*/ 1 w 2780"/>
                <a:gd name="T7" fmla="*/ 0 h 1949"/>
                <a:gd name="T8" fmla="*/ 1 w 2780"/>
                <a:gd name="T9" fmla="*/ 0 h 1949"/>
                <a:gd name="T10" fmla="*/ 1 w 2780"/>
                <a:gd name="T11" fmla="*/ 0 h 1949"/>
                <a:gd name="T12" fmla="*/ 1 w 2780"/>
                <a:gd name="T13" fmla="*/ 0 h 1949"/>
                <a:gd name="T14" fmla="*/ 1 w 2780"/>
                <a:gd name="T15" fmla="*/ 0 h 1949"/>
                <a:gd name="T16" fmla="*/ 1 w 2780"/>
                <a:gd name="T17" fmla="*/ 0 h 1949"/>
                <a:gd name="T18" fmla="*/ 1 w 2780"/>
                <a:gd name="T19" fmla="*/ 0 h 1949"/>
                <a:gd name="T20" fmla="*/ 1 w 2780"/>
                <a:gd name="T21" fmla="*/ 0 h 1949"/>
                <a:gd name="T22" fmla="*/ 1 w 2780"/>
                <a:gd name="T23" fmla="*/ 0 h 1949"/>
                <a:gd name="T24" fmla="*/ 1 w 2780"/>
                <a:gd name="T25" fmla="*/ 0 h 1949"/>
                <a:gd name="T26" fmla="*/ 1 w 2780"/>
                <a:gd name="T27" fmla="*/ 0 h 1949"/>
                <a:gd name="T28" fmla="*/ 1 w 2780"/>
                <a:gd name="T29" fmla="*/ 0 h 1949"/>
                <a:gd name="T30" fmla="*/ 1 w 2780"/>
                <a:gd name="T31" fmla="*/ 0 h 1949"/>
                <a:gd name="T32" fmla="*/ 1 w 2780"/>
                <a:gd name="T33" fmla="*/ 0 h 1949"/>
                <a:gd name="T34" fmla="*/ 1 w 2780"/>
                <a:gd name="T35" fmla="*/ 0 h 1949"/>
                <a:gd name="T36" fmla="*/ 1 w 2780"/>
                <a:gd name="T37" fmla="*/ 0 h 1949"/>
                <a:gd name="T38" fmla="*/ 1 w 2780"/>
                <a:gd name="T39" fmla="*/ 0 h 1949"/>
                <a:gd name="T40" fmla="*/ 1 w 2780"/>
                <a:gd name="T41" fmla="*/ 0 h 1949"/>
                <a:gd name="T42" fmla="*/ 1 w 2780"/>
                <a:gd name="T43" fmla="*/ 0 h 1949"/>
                <a:gd name="T44" fmla="*/ 1 w 2780"/>
                <a:gd name="T45" fmla="*/ 0 h 1949"/>
                <a:gd name="T46" fmla="*/ 1 w 2780"/>
                <a:gd name="T47" fmla="*/ 0 h 1949"/>
                <a:gd name="T48" fmla="*/ 1 w 2780"/>
                <a:gd name="T49" fmla="*/ 0 h 1949"/>
                <a:gd name="T50" fmla="*/ 1 w 2780"/>
                <a:gd name="T51" fmla="*/ 0 h 1949"/>
                <a:gd name="T52" fmla="*/ 1 w 2780"/>
                <a:gd name="T53" fmla="*/ 0 h 1949"/>
                <a:gd name="T54" fmla="*/ 1 w 2780"/>
                <a:gd name="T55" fmla="*/ 0 h 1949"/>
                <a:gd name="T56" fmla="*/ 1 w 2780"/>
                <a:gd name="T57" fmla="*/ 0 h 1949"/>
                <a:gd name="T58" fmla="*/ 1 w 2780"/>
                <a:gd name="T59" fmla="*/ 0 h 1949"/>
                <a:gd name="T60" fmla="*/ 1 w 2780"/>
                <a:gd name="T61" fmla="*/ 0 h 1949"/>
                <a:gd name="T62" fmla="*/ 1 w 2780"/>
                <a:gd name="T63" fmla="*/ 0 h 1949"/>
                <a:gd name="T64" fmla="*/ 1 w 2780"/>
                <a:gd name="T65" fmla="*/ 0 h 1949"/>
                <a:gd name="T66" fmla="*/ 1 w 2780"/>
                <a:gd name="T67" fmla="*/ 0 h 1949"/>
                <a:gd name="T68" fmla="*/ 1 w 2780"/>
                <a:gd name="T69" fmla="*/ 0 h 1949"/>
                <a:gd name="T70" fmla="*/ 1 w 2780"/>
                <a:gd name="T71" fmla="*/ 0 h 1949"/>
                <a:gd name="T72" fmla="*/ 1 w 2780"/>
                <a:gd name="T73" fmla="*/ 0 h 1949"/>
                <a:gd name="T74" fmla="*/ 1 w 2780"/>
                <a:gd name="T75" fmla="*/ 0 h 1949"/>
                <a:gd name="T76" fmla="*/ 1 w 2780"/>
                <a:gd name="T77" fmla="*/ 0 h 1949"/>
                <a:gd name="T78" fmla="*/ 1 w 2780"/>
                <a:gd name="T79" fmla="*/ 0 h 1949"/>
                <a:gd name="T80" fmla="*/ 1 w 2780"/>
                <a:gd name="T81" fmla="*/ 0 h 1949"/>
                <a:gd name="T82" fmla="*/ 1 w 2780"/>
                <a:gd name="T83" fmla="*/ 0 h 1949"/>
                <a:gd name="T84" fmla="*/ 1 w 2780"/>
                <a:gd name="T85" fmla="*/ 0 h 1949"/>
                <a:gd name="T86" fmla="*/ 1 w 2780"/>
                <a:gd name="T87" fmla="*/ 0 h 1949"/>
                <a:gd name="T88" fmla="*/ 0 w 2780"/>
                <a:gd name="T89" fmla="*/ 0 h 19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80" h="1949">
                  <a:moveTo>
                    <a:pt x="16" y="581"/>
                  </a:moveTo>
                  <a:lnTo>
                    <a:pt x="31" y="635"/>
                  </a:lnTo>
                  <a:lnTo>
                    <a:pt x="50" y="691"/>
                  </a:lnTo>
                  <a:lnTo>
                    <a:pt x="76" y="747"/>
                  </a:lnTo>
                  <a:lnTo>
                    <a:pt x="105" y="805"/>
                  </a:lnTo>
                  <a:lnTo>
                    <a:pt x="137" y="862"/>
                  </a:lnTo>
                  <a:lnTo>
                    <a:pt x="177" y="921"/>
                  </a:lnTo>
                  <a:lnTo>
                    <a:pt x="219" y="980"/>
                  </a:lnTo>
                  <a:lnTo>
                    <a:pt x="266" y="1039"/>
                  </a:lnTo>
                  <a:lnTo>
                    <a:pt x="317" y="1097"/>
                  </a:lnTo>
                  <a:lnTo>
                    <a:pt x="373" y="1156"/>
                  </a:lnTo>
                  <a:lnTo>
                    <a:pt x="433" y="1214"/>
                  </a:lnTo>
                  <a:lnTo>
                    <a:pt x="497" y="1271"/>
                  </a:lnTo>
                  <a:lnTo>
                    <a:pt x="565" y="1329"/>
                  </a:lnTo>
                  <a:lnTo>
                    <a:pt x="635" y="1384"/>
                  </a:lnTo>
                  <a:lnTo>
                    <a:pt x="712" y="1440"/>
                  </a:lnTo>
                  <a:lnTo>
                    <a:pt x="791" y="1494"/>
                  </a:lnTo>
                  <a:lnTo>
                    <a:pt x="834" y="1521"/>
                  </a:lnTo>
                  <a:lnTo>
                    <a:pt x="877" y="1549"/>
                  </a:lnTo>
                  <a:lnTo>
                    <a:pt x="921" y="1574"/>
                  </a:lnTo>
                  <a:lnTo>
                    <a:pt x="966" y="1600"/>
                  </a:lnTo>
                  <a:lnTo>
                    <a:pt x="1008" y="1624"/>
                  </a:lnTo>
                  <a:lnTo>
                    <a:pt x="1053" y="1648"/>
                  </a:lnTo>
                  <a:lnTo>
                    <a:pt x="1098" y="1671"/>
                  </a:lnTo>
                  <a:lnTo>
                    <a:pt x="1142" y="1693"/>
                  </a:lnTo>
                  <a:lnTo>
                    <a:pt x="1187" y="1714"/>
                  </a:lnTo>
                  <a:lnTo>
                    <a:pt x="1231" y="1733"/>
                  </a:lnTo>
                  <a:lnTo>
                    <a:pt x="1276" y="1753"/>
                  </a:lnTo>
                  <a:lnTo>
                    <a:pt x="1320" y="1772"/>
                  </a:lnTo>
                  <a:lnTo>
                    <a:pt x="1365" y="1790"/>
                  </a:lnTo>
                  <a:lnTo>
                    <a:pt x="1409" y="1806"/>
                  </a:lnTo>
                  <a:lnTo>
                    <a:pt x="1454" y="1822"/>
                  </a:lnTo>
                  <a:lnTo>
                    <a:pt x="1498" y="1837"/>
                  </a:lnTo>
                  <a:lnTo>
                    <a:pt x="1543" y="1851"/>
                  </a:lnTo>
                  <a:lnTo>
                    <a:pt x="1585" y="1864"/>
                  </a:lnTo>
                  <a:lnTo>
                    <a:pt x="1630" y="1876"/>
                  </a:lnTo>
                  <a:lnTo>
                    <a:pt x="1673" y="1887"/>
                  </a:lnTo>
                  <a:lnTo>
                    <a:pt x="1715" y="1897"/>
                  </a:lnTo>
                  <a:lnTo>
                    <a:pt x="1758" y="1907"/>
                  </a:lnTo>
                  <a:lnTo>
                    <a:pt x="1801" y="1916"/>
                  </a:lnTo>
                  <a:lnTo>
                    <a:pt x="1842" y="1924"/>
                  </a:lnTo>
                  <a:lnTo>
                    <a:pt x="1883" y="1929"/>
                  </a:lnTo>
                  <a:lnTo>
                    <a:pt x="1924" y="1935"/>
                  </a:lnTo>
                  <a:lnTo>
                    <a:pt x="1965" y="1940"/>
                  </a:lnTo>
                  <a:lnTo>
                    <a:pt x="2005" y="1943"/>
                  </a:lnTo>
                  <a:lnTo>
                    <a:pt x="2044" y="1947"/>
                  </a:lnTo>
                  <a:lnTo>
                    <a:pt x="2083" y="1948"/>
                  </a:lnTo>
                  <a:lnTo>
                    <a:pt x="2121" y="1949"/>
                  </a:lnTo>
                  <a:lnTo>
                    <a:pt x="2159" y="1949"/>
                  </a:lnTo>
                  <a:lnTo>
                    <a:pt x="2196" y="1948"/>
                  </a:lnTo>
                  <a:lnTo>
                    <a:pt x="2232" y="1946"/>
                  </a:lnTo>
                  <a:lnTo>
                    <a:pt x="2268" y="1942"/>
                  </a:lnTo>
                  <a:lnTo>
                    <a:pt x="2304" y="1937"/>
                  </a:lnTo>
                  <a:lnTo>
                    <a:pt x="2339" y="1933"/>
                  </a:lnTo>
                  <a:lnTo>
                    <a:pt x="2371" y="1926"/>
                  </a:lnTo>
                  <a:lnTo>
                    <a:pt x="2404" y="1918"/>
                  </a:lnTo>
                  <a:lnTo>
                    <a:pt x="2436" y="1910"/>
                  </a:lnTo>
                  <a:lnTo>
                    <a:pt x="2465" y="1899"/>
                  </a:lnTo>
                  <a:lnTo>
                    <a:pt x="2494" y="1889"/>
                  </a:lnTo>
                  <a:lnTo>
                    <a:pt x="2523" y="1876"/>
                  </a:lnTo>
                  <a:lnTo>
                    <a:pt x="2549" y="1864"/>
                  </a:lnTo>
                  <a:lnTo>
                    <a:pt x="2575" y="1849"/>
                  </a:lnTo>
                  <a:lnTo>
                    <a:pt x="2600" y="1834"/>
                  </a:lnTo>
                  <a:lnTo>
                    <a:pt x="2623" y="1816"/>
                  </a:lnTo>
                  <a:lnTo>
                    <a:pt x="2645" y="1799"/>
                  </a:lnTo>
                  <a:lnTo>
                    <a:pt x="2700" y="1742"/>
                  </a:lnTo>
                  <a:lnTo>
                    <a:pt x="2741" y="1678"/>
                  </a:lnTo>
                  <a:lnTo>
                    <a:pt x="2766" y="1608"/>
                  </a:lnTo>
                  <a:lnTo>
                    <a:pt x="2780" y="1532"/>
                  </a:lnTo>
                  <a:lnTo>
                    <a:pt x="2780" y="1452"/>
                  </a:lnTo>
                  <a:lnTo>
                    <a:pt x="2766" y="1368"/>
                  </a:lnTo>
                  <a:lnTo>
                    <a:pt x="2741" y="1281"/>
                  </a:lnTo>
                  <a:lnTo>
                    <a:pt x="2703" y="1191"/>
                  </a:lnTo>
                  <a:lnTo>
                    <a:pt x="2652" y="1099"/>
                  </a:lnTo>
                  <a:lnTo>
                    <a:pt x="2590" y="1005"/>
                  </a:lnTo>
                  <a:lnTo>
                    <a:pt x="2517" y="911"/>
                  </a:lnTo>
                  <a:lnTo>
                    <a:pt x="2433" y="817"/>
                  </a:lnTo>
                  <a:lnTo>
                    <a:pt x="2337" y="724"/>
                  </a:lnTo>
                  <a:lnTo>
                    <a:pt x="2232" y="632"/>
                  </a:lnTo>
                  <a:lnTo>
                    <a:pt x="2116" y="542"/>
                  </a:lnTo>
                  <a:lnTo>
                    <a:pt x="1991" y="455"/>
                  </a:lnTo>
                  <a:lnTo>
                    <a:pt x="1955" y="431"/>
                  </a:lnTo>
                  <a:lnTo>
                    <a:pt x="1917" y="408"/>
                  </a:lnTo>
                  <a:lnTo>
                    <a:pt x="1881" y="386"/>
                  </a:lnTo>
                  <a:lnTo>
                    <a:pt x="1844" y="364"/>
                  </a:lnTo>
                  <a:lnTo>
                    <a:pt x="1806" y="343"/>
                  </a:lnTo>
                  <a:lnTo>
                    <a:pt x="1769" y="322"/>
                  </a:lnTo>
                  <a:lnTo>
                    <a:pt x="1731" y="302"/>
                  </a:lnTo>
                  <a:lnTo>
                    <a:pt x="1693" y="283"/>
                  </a:lnTo>
                  <a:lnTo>
                    <a:pt x="1656" y="263"/>
                  </a:lnTo>
                  <a:lnTo>
                    <a:pt x="1618" y="245"/>
                  </a:lnTo>
                  <a:lnTo>
                    <a:pt x="1579" y="227"/>
                  </a:lnTo>
                  <a:lnTo>
                    <a:pt x="1541" y="210"/>
                  </a:lnTo>
                  <a:lnTo>
                    <a:pt x="1503" y="194"/>
                  </a:lnTo>
                  <a:lnTo>
                    <a:pt x="1466" y="179"/>
                  </a:lnTo>
                  <a:lnTo>
                    <a:pt x="1428" y="164"/>
                  </a:lnTo>
                  <a:lnTo>
                    <a:pt x="1389" y="149"/>
                  </a:lnTo>
                  <a:lnTo>
                    <a:pt x="1351" y="135"/>
                  </a:lnTo>
                  <a:lnTo>
                    <a:pt x="1313" y="122"/>
                  </a:lnTo>
                  <a:lnTo>
                    <a:pt x="1276" y="110"/>
                  </a:lnTo>
                  <a:lnTo>
                    <a:pt x="1238" y="98"/>
                  </a:lnTo>
                  <a:lnTo>
                    <a:pt x="1200" y="87"/>
                  </a:lnTo>
                  <a:lnTo>
                    <a:pt x="1164" y="76"/>
                  </a:lnTo>
                  <a:lnTo>
                    <a:pt x="1127" y="66"/>
                  </a:lnTo>
                  <a:lnTo>
                    <a:pt x="1091" y="57"/>
                  </a:lnTo>
                  <a:lnTo>
                    <a:pt x="1053" y="49"/>
                  </a:lnTo>
                  <a:lnTo>
                    <a:pt x="1017" y="41"/>
                  </a:lnTo>
                  <a:lnTo>
                    <a:pt x="981" y="34"/>
                  </a:lnTo>
                  <a:lnTo>
                    <a:pt x="945" y="27"/>
                  </a:lnTo>
                  <a:lnTo>
                    <a:pt x="911" y="21"/>
                  </a:lnTo>
                  <a:lnTo>
                    <a:pt x="875" y="16"/>
                  </a:lnTo>
                  <a:lnTo>
                    <a:pt x="841" y="12"/>
                  </a:lnTo>
                  <a:lnTo>
                    <a:pt x="807" y="8"/>
                  </a:lnTo>
                  <a:lnTo>
                    <a:pt x="753" y="4"/>
                  </a:lnTo>
                  <a:lnTo>
                    <a:pt x="702" y="1"/>
                  </a:lnTo>
                  <a:lnTo>
                    <a:pt x="652" y="0"/>
                  </a:lnTo>
                  <a:lnTo>
                    <a:pt x="603" y="1"/>
                  </a:lnTo>
                  <a:lnTo>
                    <a:pt x="555" y="4"/>
                  </a:lnTo>
                  <a:lnTo>
                    <a:pt x="509" y="8"/>
                  </a:lnTo>
                  <a:lnTo>
                    <a:pt x="464" y="14"/>
                  </a:lnTo>
                  <a:lnTo>
                    <a:pt x="421" y="22"/>
                  </a:lnTo>
                  <a:lnTo>
                    <a:pt x="379" y="31"/>
                  </a:lnTo>
                  <a:lnTo>
                    <a:pt x="339" y="43"/>
                  </a:lnTo>
                  <a:lnTo>
                    <a:pt x="300" y="57"/>
                  </a:lnTo>
                  <a:lnTo>
                    <a:pt x="264" y="72"/>
                  </a:lnTo>
                  <a:lnTo>
                    <a:pt x="230" y="88"/>
                  </a:lnTo>
                  <a:lnTo>
                    <a:pt x="195" y="106"/>
                  </a:lnTo>
                  <a:lnTo>
                    <a:pt x="166" y="127"/>
                  </a:lnTo>
                  <a:lnTo>
                    <a:pt x="137" y="150"/>
                  </a:lnTo>
                  <a:lnTo>
                    <a:pt x="94" y="193"/>
                  </a:lnTo>
                  <a:lnTo>
                    <a:pt x="60" y="239"/>
                  </a:lnTo>
                  <a:lnTo>
                    <a:pt x="35" y="288"/>
                  </a:lnTo>
                  <a:lnTo>
                    <a:pt x="16" y="341"/>
                  </a:lnTo>
                  <a:lnTo>
                    <a:pt x="4" y="398"/>
                  </a:lnTo>
                  <a:lnTo>
                    <a:pt x="0" y="457"/>
                  </a:lnTo>
                  <a:lnTo>
                    <a:pt x="4" y="518"/>
                  </a:lnTo>
                  <a:lnTo>
                    <a:pt x="16" y="581"/>
                  </a:lnTo>
                  <a:close/>
                </a:path>
              </a:pathLst>
            </a:custGeom>
            <a:gradFill rotWithShape="1">
              <a:gsLst>
                <a:gs pos="0">
                  <a:srgbClr val="A0D1FF"/>
                </a:gs>
                <a:gs pos="100000">
                  <a:srgbClr val="4A617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981" name="Freeform 14"/>
            <p:cNvSpPr>
              <a:spLocks/>
            </p:cNvSpPr>
            <p:nvPr/>
          </p:nvSpPr>
          <p:spPr bwMode="auto">
            <a:xfrm>
              <a:off x="2734" y="2213"/>
              <a:ext cx="378" cy="120"/>
            </a:xfrm>
            <a:custGeom>
              <a:avLst/>
              <a:gdLst>
                <a:gd name="T0" fmla="*/ 1 w 755"/>
                <a:gd name="T1" fmla="*/ 0 h 241"/>
                <a:gd name="T2" fmla="*/ 1 w 755"/>
                <a:gd name="T3" fmla="*/ 0 h 241"/>
                <a:gd name="T4" fmla="*/ 1 w 755"/>
                <a:gd name="T5" fmla="*/ 0 h 241"/>
                <a:gd name="T6" fmla="*/ 1 w 755"/>
                <a:gd name="T7" fmla="*/ 0 h 241"/>
                <a:gd name="T8" fmla="*/ 1 w 755"/>
                <a:gd name="T9" fmla="*/ 0 h 241"/>
                <a:gd name="T10" fmla="*/ 1 w 755"/>
                <a:gd name="T11" fmla="*/ 0 h 241"/>
                <a:gd name="T12" fmla="*/ 1 w 755"/>
                <a:gd name="T13" fmla="*/ 0 h 241"/>
                <a:gd name="T14" fmla="*/ 1 w 755"/>
                <a:gd name="T15" fmla="*/ 0 h 241"/>
                <a:gd name="T16" fmla="*/ 1 w 755"/>
                <a:gd name="T17" fmla="*/ 0 h 241"/>
                <a:gd name="T18" fmla="*/ 1 w 755"/>
                <a:gd name="T19" fmla="*/ 0 h 241"/>
                <a:gd name="T20" fmla="*/ 1 w 755"/>
                <a:gd name="T21" fmla="*/ 0 h 241"/>
                <a:gd name="T22" fmla="*/ 1 w 755"/>
                <a:gd name="T23" fmla="*/ 0 h 241"/>
                <a:gd name="T24" fmla="*/ 1 w 755"/>
                <a:gd name="T25" fmla="*/ 0 h 241"/>
                <a:gd name="T26" fmla="*/ 1 w 755"/>
                <a:gd name="T27" fmla="*/ 0 h 241"/>
                <a:gd name="T28" fmla="*/ 1 w 755"/>
                <a:gd name="T29" fmla="*/ 0 h 241"/>
                <a:gd name="T30" fmla="*/ 1 w 755"/>
                <a:gd name="T31" fmla="*/ 0 h 241"/>
                <a:gd name="T32" fmla="*/ 1 w 755"/>
                <a:gd name="T33" fmla="*/ 0 h 241"/>
                <a:gd name="T34" fmla="*/ 1 w 755"/>
                <a:gd name="T35" fmla="*/ 0 h 241"/>
                <a:gd name="T36" fmla="*/ 1 w 755"/>
                <a:gd name="T37" fmla="*/ 0 h 241"/>
                <a:gd name="T38" fmla="*/ 1 w 755"/>
                <a:gd name="T39" fmla="*/ 0 h 241"/>
                <a:gd name="T40" fmla="*/ 1 w 755"/>
                <a:gd name="T41" fmla="*/ 0 h 241"/>
                <a:gd name="T42" fmla="*/ 1 w 755"/>
                <a:gd name="T43" fmla="*/ 0 h 241"/>
                <a:gd name="T44" fmla="*/ 1 w 755"/>
                <a:gd name="T45" fmla="*/ 0 h 241"/>
                <a:gd name="T46" fmla="*/ 1 w 755"/>
                <a:gd name="T47" fmla="*/ 0 h 241"/>
                <a:gd name="T48" fmla="*/ 1 w 755"/>
                <a:gd name="T49" fmla="*/ 0 h 241"/>
                <a:gd name="T50" fmla="*/ 1 w 755"/>
                <a:gd name="T51" fmla="*/ 0 h 241"/>
                <a:gd name="T52" fmla="*/ 1 w 755"/>
                <a:gd name="T53" fmla="*/ 0 h 241"/>
                <a:gd name="T54" fmla="*/ 1 w 755"/>
                <a:gd name="T55" fmla="*/ 0 h 241"/>
                <a:gd name="T56" fmla="*/ 1 w 755"/>
                <a:gd name="T57" fmla="*/ 0 h 241"/>
                <a:gd name="T58" fmla="*/ 1 w 755"/>
                <a:gd name="T59" fmla="*/ 0 h 241"/>
                <a:gd name="T60" fmla="*/ 1 w 755"/>
                <a:gd name="T61" fmla="*/ 0 h 241"/>
                <a:gd name="T62" fmla="*/ 1 w 755"/>
                <a:gd name="T63" fmla="*/ 0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5" h="241">
                  <a:moveTo>
                    <a:pt x="755" y="71"/>
                  </a:moveTo>
                  <a:lnTo>
                    <a:pt x="748" y="91"/>
                  </a:lnTo>
                  <a:lnTo>
                    <a:pt x="736" y="111"/>
                  </a:lnTo>
                  <a:lnTo>
                    <a:pt x="722" y="128"/>
                  </a:lnTo>
                  <a:lnTo>
                    <a:pt x="707" y="145"/>
                  </a:lnTo>
                  <a:lnTo>
                    <a:pt x="688" y="161"/>
                  </a:lnTo>
                  <a:lnTo>
                    <a:pt x="667" y="176"/>
                  </a:lnTo>
                  <a:lnTo>
                    <a:pt x="644" y="189"/>
                  </a:lnTo>
                  <a:lnTo>
                    <a:pt x="618" y="202"/>
                  </a:lnTo>
                  <a:lnTo>
                    <a:pt x="590" y="212"/>
                  </a:lnTo>
                  <a:lnTo>
                    <a:pt x="561" y="221"/>
                  </a:lnTo>
                  <a:lnTo>
                    <a:pt x="531" y="228"/>
                  </a:lnTo>
                  <a:lnTo>
                    <a:pt x="500" y="234"/>
                  </a:lnTo>
                  <a:lnTo>
                    <a:pt x="465" y="239"/>
                  </a:lnTo>
                  <a:lnTo>
                    <a:pt x="431" y="240"/>
                  </a:lnTo>
                  <a:lnTo>
                    <a:pt x="395" y="241"/>
                  </a:lnTo>
                  <a:lnTo>
                    <a:pt x="359" y="239"/>
                  </a:lnTo>
                  <a:lnTo>
                    <a:pt x="322" y="235"/>
                  </a:lnTo>
                  <a:lnTo>
                    <a:pt x="286" y="229"/>
                  </a:lnTo>
                  <a:lnTo>
                    <a:pt x="252" y="221"/>
                  </a:lnTo>
                  <a:lnTo>
                    <a:pt x="217" y="212"/>
                  </a:lnTo>
                  <a:lnTo>
                    <a:pt x="186" y="201"/>
                  </a:lnTo>
                  <a:lnTo>
                    <a:pt x="157" y="188"/>
                  </a:lnTo>
                  <a:lnTo>
                    <a:pt x="130" y="173"/>
                  </a:lnTo>
                  <a:lnTo>
                    <a:pt x="104" y="158"/>
                  </a:lnTo>
                  <a:lnTo>
                    <a:pt x="80" y="141"/>
                  </a:lnTo>
                  <a:lnTo>
                    <a:pt x="60" y="123"/>
                  </a:lnTo>
                  <a:lnTo>
                    <a:pt x="43" y="105"/>
                  </a:lnTo>
                  <a:lnTo>
                    <a:pt x="27" y="85"/>
                  </a:lnTo>
                  <a:lnTo>
                    <a:pt x="15" y="65"/>
                  </a:lnTo>
                  <a:lnTo>
                    <a:pt x="7" y="44"/>
                  </a:lnTo>
                  <a:lnTo>
                    <a:pt x="2" y="22"/>
                  </a:lnTo>
                  <a:lnTo>
                    <a:pt x="0" y="0"/>
                  </a:lnTo>
                  <a:lnTo>
                    <a:pt x="15" y="13"/>
                  </a:lnTo>
                  <a:lnTo>
                    <a:pt x="32" y="24"/>
                  </a:lnTo>
                  <a:lnTo>
                    <a:pt x="50" y="36"/>
                  </a:lnTo>
                  <a:lnTo>
                    <a:pt x="68" y="47"/>
                  </a:lnTo>
                  <a:lnTo>
                    <a:pt x="89" y="58"/>
                  </a:lnTo>
                  <a:lnTo>
                    <a:pt x="111" y="67"/>
                  </a:lnTo>
                  <a:lnTo>
                    <a:pt x="133" y="76"/>
                  </a:lnTo>
                  <a:lnTo>
                    <a:pt x="157" y="85"/>
                  </a:lnTo>
                  <a:lnTo>
                    <a:pt x="183" y="93"/>
                  </a:lnTo>
                  <a:lnTo>
                    <a:pt x="209" y="101"/>
                  </a:lnTo>
                  <a:lnTo>
                    <a:pt x="234" y="108"/>
                  </a:lnTo>
                  <a:lnTo>
                    <a:pt x="264" y="114"/>
                  </a:lnTo>
                  <a:lnTo>
                    <a:pt x="291" y="119"/>
                  </a:lnTo>
                  <a:lnTo>
                    <a:pt x="320" y="123"/>
                  </a:lnTo>
                  <a:lnTo>
                    <a:pt x="349" y="128"/>
                  </a:lnTo>
                  <a:lnTo>
                    <a:pt x="380" y="130"/>
                  </a:lnTo>
                  <a:lnTo>
                    <a:pt x="407" y="133"/>
                  </a:lnTo>
                  <a:lnTo>
                    <a:pt x="435" y="133"/>
                  </a:lnTo>
                  <a:lnTo>
                    <a:pt x="462" y="133"/>
                  </a:lnTo>
                  <a:lnTo>
                    <a:pt x="489" y="133"/>
                  </a:lnTo>
                  <a:lnTo>
                    <a:pt x="515" y="131"/>
                  </a:lnTo>
                  <a:lnTo>
                    <a:pt x="541" y="129"/>
                  </a:lnTo>
                  <a:lnTo>
                    <a:pt x="565" y="126"/>
                  </a:lnTo>
                  <a:lnTo>
                    <a:pt x="590" y="122"/>
                  </a:lnTo>
                  <a:lnTo>
                    <a:pt x="613" y="119"/>
                  </a:lnTo>
                  <a:lnTo>
                    <a:pt x="637" y="113"/>
                  </a:lnTo>
                  <a:lnTo>
                    <a:pt x="659" y="108"/>
                  </a:lnTo>
                  <a:lnTo>
                    <a:pt x="679" y="101"/>
                  </a:lnTo>
                  <a:lnTo>
                    <a:pt x="700" y="94"/>
                  </a:lnTo>
                  <a:lnTo>
                    <a:pt x="719" y="88"/>
                  </a:lnTo>
                  <a:lnTo>
                    <a:pt x="738" y="80"/>
                  </a:lnTo>
                  <a:lnTo>
                    <a:pt x="755" y="71"/>
                  </a:lnTo>
                  <a:close/>
                </a:path>
              </a:pathLst>
            </a:custGeom>
            <a:gradFill rotWithShape="1">
              <a:gsLst>
                <a:gs pos="0">
                  <a:srgbClr val="000000"/>
                </a:gs>
                <a:gs pos="100000">
                  <a:srgbClr val="00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982" name="Freeform 15"/>
            <p:cNvSpPr>
              <a:spLocks/>
            </p:cNvSpPr>
            <p:nvPr/>
          </p:nvSpPr>
          <p:spPr bwMode="auto">
            <a:xfrm>
              <a:off x="2751" y="2125"/>
              <a:ext cx="378" cy="120"/>
            </a:xfrm>
            <a:custGeom>
              <a:avLst/>
              <a:gdLst>
                <a:gd name="T0" fmla="*/ 0 w 757"/>
                <a:gd name="T1" fmla="*/ 0 h 241"/>
                <a:gd name="T2" fmla="*/ 0 w 757"/>
                <a:gd name="T3" fmla="*/ 0 h 241"/>
                <a:gd name="T4" fmla="*/ 0 w 757"/>
                <a:gd name="T5" fmla="*/ 0 h 241"/>
                <a:gd name="T6" fmla="*/ 0 w 757"/>
                <a:gd name="T7" fmla="*/ 0 h 241"/>
                <a:gd name="T8" fmla="*/ 0 w 757"/>
                <a:gd name="T9" fmla="*/ 0 h 241"/>
                <a:gd name="T10" fmla="*/ 0 w 757"/>
                <a:gd name="T11" fmla="*/ 0 h 241"/>
                <a:gd name="T12" fmla="*/ 0 w 757"/>
                <a:gd name="T13" fmla="*/ 0 h 241"/>
                <a:gd name="T14" fmla="*/ 0 w 757"/>
                <a:gd name="T15" fmla="*/ 0 h 241"/>
                <a:gd name="T16" fmla="*/ 0 w 757"/>
                <a:gd name="T17" fmla="*/ 0 h 241"/>
                <a:gd name="T18" fmla="*/ 0 w 757"/>
                <a:gd name="T19" fmla="*/ 0 h 241"/>
                <a:gd name="T20" fmla="*/ 0 w 757"/>
                <a:gd name="T21" fmla="*/ 0 h 241"/>
                <a:gd name="T22" fmla="*/ 0 w 757"/>
                <a:gd name="T23" fmla="*/ 0 h 241"/>
                <a:gd name="T24" fmla="*/ 0 w 757"/>
                <a:gd name="T25" fmla="*/ 0 h 241"/>
                <a:gd name="T26" fmla="*/ 0 w 757"/>
                <a:gd name="T27" fmla="*/ 0 h 241"/>
                <a:gd name="T28" fmla="*/ 0 w 757"/>
                <a:gd name="T29" fmla="*/ 0 h 241"/>
                <a:gd name="T30" fmla="*/ 0 w 757"/>
                <a:gd name="T31" fmla="*/ 0 h 241"/>
                <a:gd name="T32" fmla="*/ 0 w 757"/>
                <a:gd name="T33" fmla="*/ 0 h 241"/>
                <a:gd name="T34" fmla="*/ 0 w 757"/>
                <a:gd name="T35" fmla="*/ 0 h 241"/>
                <a:gd name="T36" fmla="*/ 0 w 757"/>
                <a:gd name="T37" fmla="*/ 0 h 241"/>
                <a:gd name="T38" fmla="*/ 0 w 757"/>
                <a:gd name="T39" fmla="*/ 0 h 241"/>
                <a:gd name="T40" fmla="*/ 0 w 757"/>
                <a:gd name="T41" fmla="*/ 0 h 241"/>
                <a:gd name="T42" fmla="*/ 0 w 757"/>
                <a:gd name="T43" fmla="*/ 0 h 241"/>
                <a:gd name="T44" fmla="*/ 0 w 757"/>
                <a:gd name="T45" fmla="*/ 0 h 241"/>
                <a:gd name="T46" fmla="*/ 0 w 757"/>
                <a:gd name="T47" fmla="*/ 0 h 241"/>
                <a:gd name="T48" fmla="*/ 0 w 757"/>
                <a:gd name="T49" fmla="*/ 0 h 241"/>
                <a:gd name="T50" fmla="*/ 0 w 757"/>
                <a:gd name="T51" fmla="*/ 0 h 241"/>
                <a:gd name="T52" fmla="*/ 0 w 757"/>
                <a:gd name="T53" fmla="*/ 0 h 241"/>
                <a:gd name="T54" fmla="*/ 0 w 757"/>
                <a:gd name="T55" fmla="*/ 0 h 241"/>
                <a:gd name="T56" fmla="*/ 0 w 757"/>
                <a:gd name="T57" fmla="*/ 0 h 241"/>
                <a:gd name="T58" fmla="*/ 0 w 757"/>
                <a:gd name="T59" fmla="*/ 0 h 241"/>
                <a:gd name="T60" fmla="*/ 0 w 757"/>
                <a:gd name="T61" fmla="*/ 0 h 241"/>
                <a:gd name="T62" fmla="*/ 0 w 757"/>
                <a:gd name="T63" fmla="*/ 0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7" h="241">
                  <a:moveTo>
                    <a:pt x="757" y="71"/>
                  </a:moveTo>
                  <a:lnTo>
                    <a:pt x="748" y="91"/>
                  </a:lnTo>
                  <a:lnTo>
                    <a:pt x="738" y="110"/>
                  </a:lnTo>
                  <a:lnTo>
                    <a:pt x="724" y="128"/>
                  </a:lnTo>
                  <a:lnTo>
                    <a:pt x="707" y="145"/>
                  </a:lnTo>
                  <a:lnTo>
                    <a:pt x="689" y="161"/>
                  </a:lnTo>
                  <a:lnTo>
                    <a:pt x="668" y="176"/>
                  </a:lnTo>
                  <a:lnTo>
                    <a:pt x="644" y="189"/>
                  </a:lnTo>
                  <a:lnTo>
                    <a:pt x="618" y="201"/>
                  </a:lnTo>
                  <a:lnTo>
                    <a:pt x="591" y="212"/>
                  </a:lnTo>
                  <a:lnTo>
                    <a:pt x="562" y="221"/>
                  </a:lnTo>
                  <a:lnTo>
                    <a:pt x="533" y="228"/>
                  </a:lnTo>
                  <a:lnTo>
                    <a:pt x="500" y="234"/>
                  </a:lnTo>
                  <a:lnTo>
                    <a:pt x="468" y="238"/>
                  </a:lnTo>
                  <a:lnTo>
                    <a:pt x="433" y="239"/>
                  </a:lnTo>
                  <a:lnTo>
                    <a:pt x="398" y="241"/>
                  </a:lnTo>
                  <a:lnTo>
                    <a:pt x="362" y="238"/>
                  </a:lnTo>
                  <a:lnTo>
                    <a:pt x="324" y="235"/>
                  </a:lnTo>
                  <a:lnTo>
                    <a:pt x="288" y="229"/>
                  </a:lnTo>
                  <a:lnTo>
                    <a:pt x="252" y="221"/>
                  </a:lnTo>
                  <a:lnTo>
                    <a:pt x="220" y="212"/>
                  </a:lnTo>
                  <a:lnTo>
                    <a:pt x="189" y="200"/>
                  </a:lnTo>
                  <a:lnTo>
                    <a:pt x="158" y="188"/>
                  </a:lnTo>
                  <a:lnTo>
                    <a:pt x="131" y="173"/>
                  </a:lnTo>
                  <a:lnTo>
                    <a:pt x="105" y="158"/>
                  </a:lnTo>
                  <a:lnTo>
                    <a:pt x="83" y="140"/>
                  </a:lnTo>
                  <a:lnTo>
                    <a:pt x="62" y="123"/>
                  </a:lnTo>
                  <a:lnTo>
                    <a:pt x="43" y="105"/>
                  </a:lnTo>
                  <a:lnTo>
                    <a:pt x="30" y="85"/>
                  </a:lnTo>
                  <a:lnTo>
                    <a:pt x="18" y="64"/>
                  </a:lnTo>
                  <a:lnTo>
                    <a:pt x="7" y="43"/>
                  </a:lnTo>
                  <a:lnTo>
                    <a:pt x="2" y="22"/>
                  </a:lnTo>
                  <a:lnTo>
                    <a:pt x="0" y="0"/>
                  </a:lnTo>
                  <a:lnTo>
                    <a:pt x="16" y="12"/>
                  </a:lnTo>
                  <a:lnTo>
                    <a:pt x="33" y="24"/>
                  </a:lnTo>
                  <a:lnTo>
                    <a:pt x="50" y="35"/>
                  </a:lnTo>
                  <a:lnTo>
                    <a:pt x="71" y="47"/>
                  </a:lnTo>
                  <a:lnTo>
                    <a:pt x="91" y="57"/>
                  </a:lnTo>
                  <a:lnTo>
                    <a:pt x="112" y="67"/>
                  </a:lnTo>
                  <a:lnTo>
                    <a:pt x="136" y="76"/>
                  </a:lnTo>
                  <a:lnTo>
                    <a:pt x="160" y="85"/>
                  </a:lnTo>
                  <a:lnTo>
                    <a:pt x="184" y="93"/>
                  </a:lnTo>
                  <a:lnTo>
                    <a:pt x="209" y="101"/>
                  </a:lnTo>
                  <a:lnTo>
                    <a:pt x="237" y="108"/>
                  </a:lnTo>
                  <a:lnTo>
                    <a:pt x="264" y="114"/>
                  </a:lnTo>
                  <a:lnTo>
                    <a:pt x="291" y="118"/>
                  </a:lnTo>
                  <a:lnTo>
                    <a:pt x="321" y="123"/>
                  </a:lnTo>
                  <a:lnTo>
                    <a:pt x="350" y="128"/>
                  </a:lnTo>
                  <a:lnTo>
                    <a:pt x="380" y="130"/>
                  </a:lnTo>
                  <a:lnTo>
                    <a:pt x="408" y="132"/>
                  </a:lnTo>
                  <a:lnTo>
                    <a:pt x="435" y="132"/>
                  </a:lnTo>
                  <a:lnTo>
                    <a:pt x="463" y="132"/>
                  </a:lnTo>
                  <a:lnTo>
                    <a:pt x="490" y="132"/>
                  </a:lnTo>
                  <a:lnTo>
                    <a:pt x="516" y="131"/>
                  </a:lnTo>
                  <a:lnTo>
                    <a:pt x="541" y="129"/>
                  </a:lnTo>
                  <a:lnTo>
                    <a:pt x="565" y="125"/>
                  </a:lnTo>
                  <a:lnTo>
                    <a:pt x="591" y="122"/>
                  </a:lnTo>
                  <a:lnTo>
                    <a:pt x="615" y="118"/>
                  </a:lnTo>
                  <a:lnTo>
                    <a:pt x="637" y="113"/>
                  </a:lnTo>
                  <a:lnTo>
                    <a:pt x="659" y="108"/>
                  </a:lnTo>
                  <a:lnTo>
                    <a:pt x="682" y="101"/>
                  </a:lnTo>
                  <a:lnTo>
                    <a:pt x="701" y="94"/>
                  </a:lnTo>
                  <a:lnTo>
                    <a:pt x="721" y="87"/>
                  </a:lnTo>
                  <a:lnTo>
                    <a:pt x="740" y="79"/>
                  </a:lnTo>
                  <a:lnTo>
                    <a:pt x="757" y="71"/>
                  </a:lnTo>
                  <a:close/>
                </a:path>
              </a:pathLst>
            </a:custGeom>
            <a:gradFill rotWithShape="1">
              <a:gsLst>
                <a:gs pos="0">
                  <a:srgbClr val="000000"/>
                </a:gs>
                <a:gs pos="100000">
                  <a:srgbClr val="00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983" name="Freeform 16"/>
            <p:cNvSpPr>
              <a:spLocks/>
            </p:cNvSpPr>
            <p:nvPr/>
          </p:nvSpPr>
          <p:spPr bwMode="auto">
            <a:xfrm>
              <a:off x="3061" y="2199"/>
              <a:ext cx="249" cy="79"/>
            </a:xfrm>
            <a:custGeom>
              <a:avLst/>
              <a:gdLst>
                <a:gd name="T0" fmla="*/ 1 w 496"/>
                <a:gd name="T1" fmla="*/ 1 h 158"/>
                <a:gd name="T2" fmla="*/ 1 w 496"/>
                <a:gd name="T3" fmla="*/ 1 h 158"/>
                <a:gd name="T4" fmla="*/ 1 w 496"/>
                <a:gd name="T5" fmla="*/ 1 h 158"/>
                <a:gd name="T6" fmla="*/ 1 w 496"/>
                <a:gd name="T7" fmla="*/ 1 h 158"/>
                <a:gd name="T8" fmla="*/ 1 w 496"/>
                <a:gd name="T9" fmla="*/ 1 h 158"/>
                <a:gd name="T10" fmla="*/ 1 w 496"/>
                <a:gd name="T11" fmla="*/ 1 h 158"/>
                <a:gd name="T12" fmla="*/ 1 w 496"/>
                <a:gd name="T13" fmla="*/ 1 h 158"/>
                <a:gd name="T14" fmla="*/ 1 w 496"/>
                <a:gd name="T15" fmla="*/ 1 h 158"/>
                <a:gd name="T16" fmla="*/ 1 w 496"/>
                <a:gd name="T17" fmla="*/ 1 h 158"/>
                <a:gd name="T18" fmla="*/ 1 w 496"/>
                <a:gd name="T19" fmla="*/ 1 h 158"/>
                <a:gd name="T20" fmla="*/ 1 w 496"/>
                <a:gd name="T21" fmla="*/ 1 h 158"/>
                <a:gd name="T22" fmla="*/ 1 w 496"/>
                <a:gd name="T23" fmla="*/ 1 h 158"/>
                <a:gd name="T24" fmla="*/ 1 w 496"/>
                <a:gd name="T25" fmla="*/ 1 h 158"/>
                <a:gd name="T26" fmla="*/ 1 w 496"/>
                <a:gd name="T27" fmla="*/ 1 h 158"/>
                <a:gd name="T28" fmla="*/ 1 w 496"/>
                <a:gd name="T29" fmla="*/ 1 h 158"/>
                <a:gd name="T30" fmla="*/ 1 w 496"/>
                <a:gd name="T31" fmla="*/ 1 h 158"/>
                <a:gd name="T32" fmla="*/ 0 w 496"/>
                <a:gd name="T33" fmla="*/ 0 h 158"/>
                <a:gd name="T34" fmla="*/ 1 w 496"/>
                <a:gd name="T35" fmla="*/ 1 h 158"/>
                <a:gd name="T36" fmla="*/ 1 w 496"/>
                <a:gd name="T37" fmla="*/ 1 h 158"/>
                <a:gd name="T38" fmla="*/ 1 w 496"/>
                <a:gd name="T39" fmla="*/ 1 h 158"/>
                <a:gd name="T40" fmla="*/ 1 w 496"/>
                <a:gd name="T41" fmla="*/ 1 h 158"/>
                <a:gd name="T42" fmla="*/ 1 w 496"/>
                <a:gd name="T43" fmla="*/ 1 h 158"/>
                <a:gd name="T44" fmla="*/ 1 w 496"/>
                <a:gd name="T45" fmla="*/ 1 h 158"/>
                <a:gd name="T46" fmla="*/ 1 w 496"/>
                <a:gd name="T47" fmla="*/ 1 h 158"/>
                <a:gd name="T48" fmla="*/ 1 w 496"/>
                <a:gd name="T49" fmla="*/ 1 h 158"/>
                <a:gd name="T50" fmla="*/ 1 w 496"/>
                <a:gd name="T51" fmla="*/ 1 h 158"/>
                <a:gd name="T52" fmla="*/ 1 w 496"/>
                <a:gd name="T53" fmla="*/ 1 h 158"/>
                <a:gd name="T54" fmla="*/ 1 w 496"/>
                <a:gd name="T55" fmla="*/ 1 h 158"/>
                <a:gd name="T56" fmla="*/ 1 w 496"/>
                <a:gd name="T57" fmla="*/ 1 h 158"/>
                <a:gd name="T58" fmla="*/ 1 w 496"/>
                <a:gd name="T59" fmla="*/ 1 h 158"/>
                <a:gd name="T60" fmla="*/ 1 w 496"/>
                <a:gd name="T61" fmla="*/ 1 h 158"/>
                <a:gd name="T62" fmla="*/ 1 w 496"/>
                <a:gd name="T63" fmla="*/ 1 h 158"/>
                <a:gd name="T64" fmla="*/ 1 w 496"/>
                <a:gd name="T65" fmla="*/ 1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6" h="158">
                  <a:moveTo>
                    <a:pt x="496" y="46"/>
                  </a:moveTo>
                  <a:lnTo>
                    <a:pt x="484" y="72"/>
                  </a:lnTo>
                  <a:lnTo>
                    <a:pt x="464" y="95"/>
                  </a:lnTo>
                  <a:lnTo>
                    <a:pt x="438" y="115"/>
                  </a:lnTo>
                  <a:lnTo>
                    <a:pt x="405" y="132"/>
                  </a:lnTo>
                  <a:lnTo>
                    <a:pt x="368" y="144"/>
                  </a:lnTo>
                  <a:lnTo>
                    <a:pt x="327" y="153"/>
                  </a:lnTo>
                  <a:lnTo>
                    <a:pt x="282" y="158"/>
                  </a:lnTo>
                  <a:lnTo>
                    <a:pt x="236" y="157"/>
                  </a:lnTo>
                  <a:lnTo>
                    <a:pt x="188" y="150"/>
                  </a:lnTo>
                  <a:lnTo>
                    <a:pt x="144" y="138"/>
                  </a:lnTo>
                  <a:lnTo>
                    <a:pt x="102" y="123"/>
                  </a:lnTo>
                  <a:lnTo>
                    <a:pt x="68" y="104"/>
                  </a:lnTo>
                  <a:lnTo>
                    <a:pt x="39" y="81"/>
                  </a:lnTo>
                  <a:lnTo>
                    <a:pt x="19" y="55"/>
                  </a:lnTo>
                  <a:lnTo>
                    <a:pt x="5" y="29"/>
                  </a:lnTo>
                  <a:lnTo>
                    <a:pt x="0" y="0"/>
                  </a:lnTo>
                  <a:lnTo>
                    <a:pt x="20" y="16"/>
                  </a:lnTo>
                  <a:lnTo>
                    <a:pt x="44" y="31"/>
                  </a:lnTo>
                  <a:lnTo>
                    <a:pt x="72" y="44"/>
                  </a:lnTo>
                  <a:lnTo>
                    <a:pt x="102" y="57"/>
                  </a:lnTo>
                  <a:lnTo>
                    <a:pt x="137" y="67"/>
                  </a:lnTo>
                  <a:lnTo>
                    <a:pt x="171" y="75"/>
                  </a:lnTo>
                  <a:lnTo>
                    <a:pt x="209" y="81"/>
                  </a:lnTo>
                  <a:lnTo>
                    <a:pt x="248" y="85"/>
                  </a:lnTo>
                  <a:lnTo>
                    <a:pt x="284" y="87"/>
                  </a:lnTo>
                  <a:lnTo>
                    <a:pt x="320" y="87"/>
                  </a:lnTo>
                  <a:lnTo>
                    <a:pt x="354" y="84"/>
                  </a:lnTo>
                  <a:lnTo>
                    <a:pt x="387" y="80"/>
                  </a:lnTo>
                  <a:lnTo>
                    <a:pt x="417" y="74"/>
                  </a:lnTo>
                  <a:lnTo>
                    <a:pt x="447" y="67"/>
                  </a:lnTo>
                  <a:lnTo>
                    <a:pt x="472" y="57"/>
                  </a:lnTo>
                  <a:lnTo>
                    <a:pt x="496" y="46"/>
                  </a:lnTo>
                  <a:close/>
                </a:path>
              </a:pathLst>
            </a:custGeom>
            <a:gradFill rotWithShape="1">
              <a:gsLst>
                <a:gs pos="0">
                  <a:srgbClr val="000000"/>
                </a:gs>
                <a:gs pos="100000">
                  <a:srgbClr val="00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984" name="Freeform 17"/>
            <p:cNvSpPr>
              <a:spLocks/>
            </p:cNvSpPr>
            <p:nvPr/>
          </p:nvSpPr>
          <p:spPr bwMode="auto">
            <a:xfrm>
              <a:off x="2589" y="2280"/>
              <a:ext cx="248" cy="78"/>
            </a:xfrm>
            <a:custGeom>
              <a:avLst/>
              <a:gdLst>
                <a:gd name="T0" fmla="*/ 1 w 496"/>
                <a:gd name="T1" fmla="*/ 1 h 156"/>
                <a:gd name="T2" fmla="*/ 1 w 496"/>
                <a:gd name="T3" fmla="*/ 1 h 156"/>
                <a:gd name="T4" fmla="*/ 1 w 496"/>
                <a:gd name="T5" fmla="*/ 1 h 156"/>
                <a:gd name="T6" fmla="*/ 1 w 496"/>
                <a:gd name="T7" fmla="*/ 1 h 156"/>
                <a:gd name="T8" fmla="*/ 1 w 496"/>
                <a:gd name="T9" fmla="*/ 1 h 156"/>
                <a:gd name="T10" fmla="*/ 1 w 496"/>
                <a:gd name="T11" fmla="*/ 1 h 156"/>
                <a:gd name="T12" fmla="*/ 1 w 496"/>
                <a:gd name="T13" fmla="*/ 1 h 156"/>
                <a:gd name="T14" fmla="*/ 1 w 496"/>
                <a:gd name="T15" fmla="*/ 1 h 156"/>
                <a:gd name="T16" fmla="*/ 1 w 496"/>
                <a:gd name="T17" fmla="*/ 1 h 156"/>
                <a:gd name="T18" fmla="*/ 1 w 496"/>
                <a:gd name="T19" fmla="*/ 1 h 156"/>
                <a:gd name="T20" fmla="*/ 1 w 496"/>
                <a:gd name="T21" fmla="*/ 1 h 156"/>
                <a:gd name="T22" fmla="*/ 1 w 496"/>
                <a:gd name="T23" fmla="*/ 1 h 156"/>
                <a:gd name="T24" fmla="*/ 1 w 496"/>
                <a:gd name="T25" fmla="*/ 1 h 156"/>
                <a:gd name="T26" fmla="*/ 1 w 496"/>
                <a:gd name="T27" fmla="*/ 1 h 156"/>
                <a:gd name="T28" fmla="*/ 1 w 496"/>
                <a:gd name="T29" fmla="*/ 1 h 156"/>
                <a:gd name="T30" fmla="*/ 1 w 496"/>
                <a:gd name="T31" fmla="*/ 1 h 156"/>
                <a:gd name="T32" fmla="*/ 0 w 496"/>
                <a:gd name="T33" fmla="*/ 0 h 156"/>
                <a:gd name="T34" fmla="*/ 1 w 496"/>
                <a:gd name="T35" fmla="*/ 1 h 156"/>
                <a:gd name="T36" fmla="*/ 1 w 496"/>
                <a:gd name="T37" fmla="*/ 1 h 156"/>
                <a:gd name="T38" fmla="*/ 1 w 496"/>
                <a:gd name="T39" fmla="*/ 1 h 156"/>
                <a:gd name="T40" fmla="*/ 1 w 496"/>
                <a:gd name="T41" fmla="*/ 1 h 156"/>
                <a:gd name="T42" fmla="*/ 1 w 496"/>
                <a:gd name="T43" fmla="*/ 1 h 156"/>
                <a:gd name="T44" fmla="*/ 1 w 496"/>
                <a:gd name="T45" fmla="*/ 1 h 156"/>
                <a:gd name="T46" fmla="*/ 1 w 496"/>
                <a:gd name="T47" fmla="*/ 1 h 156"/>
                <a:gd name="T48" fmla="*/ 1 w 496"/>
                <a:gd name="T49" fmla="*/ 1 h 156"/>
                <a:gd name="T50" fmla="*/ 1 w 496"/>
                <a:gd name="T51" fmla="*/ 1 h 156"/>
                <a:gd name="T52" fmla="*/ 1 w 496"/>
                <a:gd name="T53" fmla="*/ 1 h 156"/>
                <a:gd name="T54" fmla="*/ 1 w 496"/>
                <a:gd name="T55" fmla="*/ 1 h 156"/>
                <a:gd name="T56" fmla="*/ 1 w 496"/>
                <a:gd name="T57" fmla="*/ 1 h 156"/>
                <a:gd name="T58" fmla="*/ 1 w 496"/>
                <a:gd name="T59" fmla="*/ 1 h 156"/>
                <a:gd name="T60" fmla="*/ 1 w 496"/>
                <a:gd name="T61" fmla="*/ 1 h 156"/>
                <a:gd name="T62" fmla="*/ 1 w 496"/>
                <a:gd name="T63" fmla="*/ 1 h 156"/>
                <a:gd name="T64" fmla="*/ 1 w 496"/>
                <a:gd name="T65" fmla="*/ 1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6" h="156">
                  <a:moveTo>
                    <a:pt x="496" y="46"/>
                  </a:moveTo>
                  <a:lnTo>
                    <a:pt x="484" y="71"/>
                  </a:lnTo>
                  <a:lnTo>
                    <a:pt x="464" y="94"/>
                  </a:lnTo>
                  <a:lnTo>
                    <a:pt x="438" y="115"/>
                  </a:lnTo>
                  <a:lnTo>
                    <a:pt x="406" y="131"/>
                  </a:lnTo>
                  <a:lnTo>
                    <a:pt x="368" y="144"/>
                  </a:lnTo>
                  <a:lnTo>
                    <a:pt x="327" y="153"/>
                  </a:lnTo>
                  <a:lnTo>
                    <a:pt x="282" y="156"/>
                  </a:lnTo>
                  <a:lnTo>
                    <a:pt x="236" y="155"/>
                  </a:lnTo>
                  <a:lnTo>
                    <a:pt x="188" y="149"/>
                  </a:lnTo>
                  <a:lnTo>
                    <a:pt x="144" y="138"/>
                  </a:lnTo>
                  <a:lnTo>
                    <a:pt x="103" y="122"/>
                  </a:lnTo>
                  <a:lnTo>
                    <a:pt x="68" y="103"/>
                  </a:lnTo>
                  <a:lnTo>
                    <a:pt x="39" y="80"/>
                  </a:lnTo>
                  <a:lnTo>
                    <a:pt x="19" y="55"/>
                  </a:lnTo>
                  <a:lnTo>
                    <a:pt x="5" y="28"/>
                  </a:lnTo>
                  <a:lnTo>
                    <a:pt x="0" y="0"/>
                  </a:lnTo>
                  <a:lnTo>
                    <a:pt x="20" y="16"/>
                  </a:lnTo>
                  <a:lnTo>
                    <a:pt x="44" y="30"/>
                  </a:lnTo>
                  <a:lnTo>
                    <a:pt x="72" y="43"/>
                  </a:lnTo>
                  <a:lnTo>
                    <a:pt x="103" y="55"/>
                  </a:lnTo>
                  <a:lnTo>
                    <a:pt x="137" y="65"/>
                  </a:lnTo>
                  <a:lnTo>
                    <a:pt x="171" y="73"/>
                  </a:lnTo>
                  <a:lnTo>
                    <a:pt x="209" y="80"/>
                  </a:lnTo>
                  <a:lnTo>
                    <a:pt x="248" y="85"/>
                  </a:lnTo>
                  <a:lnTo>
                    <a:pt x="284" y="86"/>
                  </a:lnTo>
                  <a:lnTo>
                    <a:pt x="320" y="86"/>
                  </a:lnTo>
                  <a:lnTo>
                    <a:pt x="354" y="84"/>
                  </a:lnTo>
                  <a:lnTo>
                    <a:pt x="387" y="79"/>
                  </a:lnTo>
                  <a:lnTo>
                    <a:pt x="418" y="73"/>
                  </a:lnTo>
                  <a:lnTo>
                    <a:pt x="447" y="65"/>
                  </a:lnTo>
                  <a:lnTo>
                    <a:pt x="472" y="56"/>
                  </a:lnTo>
                  <a:lnTo>
                    <a:pt x="496" y="46"/>
                  </a:lnTo>
                  <a:close/>
                </a:path>
              </a:pathLst>
            </a:custGeom>
            <a:gradFill rotWithShape="1">
              <a:gsLst>
                <a:gs pos="0">
                  <a:srgbClr val="000000"/>
                </a:gs>
                <a:gs pos="100000">
                  <a:srgbClr val="00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985" name="Freeform 18"/>
            <p:cNvSpPr>
              <a:spLocks/>
            </p:cNvSpPr>
            <p:nvPr/>
          </p:nvSpPr>
          <p:spPr bwMode="auto">
            <a:xfrm>
              <a:off x="3162" y="2291"/>
              <a:ext cx="249" cy="79"/>
            </a:xfrm>
            <a:custGeom>
              <a:avLst/>
              <a:gdLst>
                <a:gd name="T0" fmla="*/ 1 w 498"/>
                <a:gd name="T1" fmla="*/ 1 h 157"/>
                <a:gd name="T2" fmla="*/ 1 w 498"/>
                <a:gd name="T3" fmla="*/ 1 h 157"/>
                <a:gd name="T4" fmla="*/ 1 w 498"/>
                <a:gd name="T5" fmla="*/ 1 h 157"/>
                <a:gd name="T6" fmla="*/ 1 w 498"/>
                <a:gd name="T7" fmla="*/ 1 h 157"/>
                <a:gd name="T8" fmla="*/ 1 w 498"/>
                <a:gd name="T9" fmla="*/ 1 h 157"/>
                <a:gd name="T10" fmla="*/ 1 w 498"/>
                <a:gd name="T11" fmla="*/ 1 h 157"/>
                <a:gd name="T12" fmla="*/ 1 w 498"/>
                <a:gd name="T13" fmla="*/ 1 h 157"/>
                <a:gd name="T14" fmla="*/ 1 w 498"/>
                <a:gd name="T15" fmla="*/ 1 h 157"/>
                <a:gd name="T16" fmla="*/ 1 w 498"/>
                <a:gd name="T17" fmla="*/ 1 h 157"/>
                <a:gd name="T18" fmla="*/ 1 w 498"/>
                <a:gd name="T19" fmla="*/ 1 h 157"/>
                <a:gd name="T20" fmla="*/ 1 w 498"/>
                <a:gd name="T21" fmla="*/ 1 h 157"/>
                <a:gd name="T22" fmla="*/ 1 w 498"/>
                <a:gd name="T23" fmla="*/ 1 h 157"/>
                <a:gd name="T24" fmla="*/ 1 w 498"/>
                <a:gd name="T25" fmla="*/ 1 h 157"/>
                <a:gd name="T26" fmla="*/ 1 w 498"/>
                <a:gd name="T27" fmla="*/ 1 h 157"/>
                <a:gd name="T28" fmla="*/ 1 w 498"/>
                <a:gd name="T29" fmla="*/ 1 h 157"/>
                <a:gd name="T30" fmla="*/ 1 w 498"/>
                <a:gd name="T31" fmla="*/ 1 h 157"/>
                <a:gd name="T32" fmla="*/ 0 w 498"/>
                <a:gd name="T33" fmla="*/ 0 h 157"/>
                <a:gd name="T34" fmla="*/ 1 w 498"/>
                <a:gd name="T35" fmla="*/ 1 h 157"/>
                <a:gd name="T36" fmla="*/ 1 w 498"/>
                <a:gd name="T37" fmla="*/ 1 h 157"/>
                <a:gd name="T38" fmla="*/ 1 w 498"/>
                <a:gd name="T39" fmla="*/ 1 h 157"/>
                <a:gd name="T40" fmla="*/ 1 w 498"/>
                <a:gd name="T41" fmla="*/ 1 h 157"/>
                <a:gd name="T42" fmla="*/ 1 w 498"/>
                <a:gd name="T43" fmla="*/ 1 h 157"/>
                <a:gd name="T44" fmla="*/ 1 w 498"/>
                <a:gd name="T45" fmla="*/ 1 h 157"/>
                <a:gd name="T46" fmla="*/ 1 w 498"/>
                <a:gd name="T47" fmla="*/ 1 h 157"/>
                <a:gd name="T48" fmla="*/ 1 w 498"/>
                <a:gd name="T49" fmla="*/ 1 h 157"/>
                <a:gd name="T50" fmla="*/ 1 w 498"/>
                <a:gd name="T51" fmla="*/ 1 h 157"/>
                <a:gd name="T52" fmla="*/ 1 w 498"/>
                <a:gd name="T53" fmla="*/ 1 h 157"/>
                <a:gd name="T54" fmla="*/ 1 w 498"/>
                <a:gd name="T55" fmla="*/ 1 h 157"/>
                <a:gd name="T56" fmla="*/ 1 w 498"/>
                <a:gd name="T57" fmla="*/ 1 h 157"/>
                <a:gd name="T58" fmla="*/ 1 w 498"/>
                <a:gd name="T59" fmla="*/ 1 h 157"/>
                <a:gd name="T60" fmla="*/ 1 w 498"/>
                <a:gd name="T61" fmla="*/ 1 h 157"/>
                <a:gd name="T62" fmla="*/ 1 w 498"/>
                <a:gd name="T63" fmla="*/ 1 h 157"/>
                <a:gd name="T64" fmla="*/ 1 w 498"/>
                <a:gd name="T65" fmla="*/ 1 h 1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8" h="157">
                  <a:moveTo>
                    <a:pt x="498" y="46"/>
                  </a:moveTo>
                  <a:lnTo>
                    <a:pt x="486" y="71"/>
                  </a:lnTo>
                  <a:lnTo>
                    <a:pt x="465" y="94"/>
                  </a:lnTo>
                  <a:lnTo>
                    <a:pt x="440" y="115"/>
                  </a:lnTo>
                  <a:lnTo>
                    <a:pt x="407" y="131"/>
                  </a:lnTo>
                  <a:lnTo>
                    <a:pt x="369" y="144"/>
                  </a:lnTo>
                  <a:lnTo>
                    <a:pt x="328" y="153"/>
                  </a:lnTo>
                  <a:lnTo>
                    <a:pt x="284" y="157"/>
                  </a:lnTo>
                  <a:lnTo>
                    <a:pt x="238" y="156"/>
                  </a:lnTo>
                  <a:lnTo>
                    <a:pt x="190" y="149"/>
                  </a:lnTo>
                  <a:lnTo>
                    <a:pt x="145" y="138"/>
                  </a:lnTo>
                  <a:lnTo>
                    <a:pt x="104" y="123"/>
                  </a:lnTo>
                  <a:lnTo>
                    <a:pt x="70" y="103"/>
                  </a:lnTo>
                  <a:lnTo>
                    <a:pt x="41" y="80"/>
                  </a:lnTo>
                  <a:lnTo>
                    <a:pt x="19" y="55"/>
                  </a:lnTo>
                  <a:lnTo>
                    <a:pt x="5" y="28"/>
                  </a:lnTo>
                  <a:lnTo>
                    <a:pt x="0" y="0"/>
                  </a:lnTo>
                  <a:lnTo>
                    <a:pt x="20" y="16"/>
                  </a:lnTo>
                  <a:lnTo>
                    <a:pt x="46" y="31"/>
                  </a:lnTo>
                  <a:lnTo>
                    <a:pt x="73" y="43"/>
                  </a:lnTo>
                  <a:lnTo>
                    <a:pt x="104" y="56"/>
                  </a:lnTo>
                  <a:lnTo>
                    <a:pt x="137" y="66"/>
                  </a:lnTo>
                  <a:lnTo>
                    <a:pt x="173" y="74"/>
                  </a:lnTo>
                  <a:lnTo>
                    <a:pt x="210" y="80"/>
                  </a:lnTo>
                  <a:lnTo>
                    <a:pt x="250" y="85"/>
                  </a:lnTo>
                  <a:lnTo>
                    <a:pt x="286" y="86"/>
                  </a:lnTo>
                  <a:lnTo>
                    <a:pt x="322" y="86"/>
                  </a:lnTo>
                  <a:lnTo>
                    <a:pt x="356" y="84"/>
                  </a:lnTo>
                  <a:lnTo>
                    <a:pt x="388" y="79"/>
                  </a:lnTo>
                  <a:lnTo>
                    <a:pt x="419" y="73"/>
                  </a:lnTo>
                  <a:lnTo>
                    <a:pt x="448" y="66"/>
                  </a:lnTo>
                  <a:lnTo>
                    <a:pt x="474" y="56"/>
                  </a:lnTo>
                  <a:lnTo>
                    <a:pt x="498" y="46"/>
                  </a:lnTo>
                  <a:close/>
                </a:path>
              </a:pathLst>
            </a:custGeom>
            <a:gradFill rotWithShape="1">
              <a:gsLst>
                <a:gs pos="0">
                  <a:srgbClr val="000000"/>
                </a:gs>
                <a:gs pos="100000">
                  <a:srgbClr val="00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986" name="Freeform 19"/>
            <p:cNvSpPr>
              <a:spLocks/>
            </p:cNvSpPr>
            <p:nvPr/>
          </p:nvSpPr>
          <p:spPr bwMode="auto">
            <a:xfrm>
              <a:off x="2088" y="2151"/>
              <a:ext cx="248" cy="79"/>
            </a:xfrm>
            <a:custGeom>
              <a:avLst/>
              <a:gdLst>
                <a:gd name="T0" fmla="*/ 1 w 496"/>
                <a:gd name="T1" fmla="*/ 1 h 158"/>
                <a:gd name="T2" fmla="*/ 1 w 496"/>
                <a:gd name="T3" fmla="*/ 1 h 158"/>
                <a:gd name="T4" fmla="*/ 1 w 496"/>
                <a:gd name="T5" fmla="*/ 1 h 158"/>
                <a:gd name="T6" fmla="*/ 1 w 496"/>
                <a:gd name="T7" fmla="*/ 1 h 158"/>
                <a:gd name="T8" fmla="*/ 1 w 496"/>
                <a:gd name="T9" fmla="*/ 1 h 158"/>
                <a:gd name="T10" fmla="*/ 1 w 496"/>
                <a:gd name="T11" fmla="*/ 1 h 158"/>
                <a:gd name="T12" fmla="*/ 1 w 496"/>
                <a:gd name="T13" fmla="*/ 1 h 158"/>
                <a:gd name="T14" fmla="*/ 1 w 496"/>
                <a:gd name="T15" fmla="*/ 1 h 158"/>
                <a:gd name="T16" fmla="*/ 1 w 496"/>
                <a:gd name="T17" fmla="*/ 1 h 158"/>
                <a:gd name="T18" fmla="*/ 1 w 496"/>
                <a:gd name="T19" fmla="*/ 1 h 158"/>
                <a:gd name="T20" fmla="*/ 1 w 496"/>
                <a:gd name="T21" fmla="*/ 1 h 158"/>
                <a:gd name="T22" fmla="*/ 1 w 496"/>
                <a:gd name="T23" fmla="*/ 1 h 158"/>
                <a:gd name="T24" fmla="*/ 1 w 496"/>
                <a:gd name="T25" fmla="*/ 1 h 158"/>
                <a:gd name="T26" fmla="*/ 1 w 496"/>
                <a:gd name="T27" fmla="*/ 1 h 158"/>
                <a:gd name="T28" fmla="*/ 1 w 496"/>
                <a:gd name="T29" fmla="*/ 1 h 158"/>
                <a:gd name="T30" fmla="*/ 1 w 496"/>
                <a:gd name="T31" fmla="*/ 1 h 158"/>
                <a:gd name="T32" fmla="*/ 0 w 496"/>
                <a:gd name="T33" fmla="*/ 0 h 158"/>
                <a:gd name="T34" fmla="*/ 1 w 496"/>
                <a:gd name="T35" fmla="*/ 1 h 158"/>
                <a:gd name="T36" fmla="*/ 1 w 496"/>
                <a:gd name="T37" fmla="*/ 1 h 158"/>
                <a:gd name="T38" fmla="*/ 1 w 496"/>
                <a:gd name="T39" fmla="*/ 1 h 158"/>
                <a:gd name="T40" fmla="*/ 1 w 496"/>
                <a:gd name="T41" fmla="*/ 1 h 158"/>
                <a:gd name="T42" fmla="*/ 1 w 496"/>
                <a:gd name="T43" fmla="*/ 1 h 158"/>
                <a:gd name="T44" fmla="*/ 1 w 496"/>
                <a:gd name="T45" fmla="*/ 1 h 158"/>
                <a:gd name="T46" fmla="*/ 1 w 496"/>
                <a:gd name="T47" fmla="*/ 1 h 158"/>
                <a:gd name="T48" fmla="*/ 1 w 496"/>
                <a:gd name="T49" fmla="*/ 1 h 158"/>
                <a:gd name="T50" fmla="*/ 1 w 496"/>
                <a:gd name="T51" fmla="*/ 1 h 158"/>
                <a:gd name="T52" fmla="*/ 1 w 496"/>
                <a:gd name="T53" fmla="*/ 1 h 158"/>
                <a:gd name="T54" fmla="*/ 1 w 496"/>
                <a:gd name="T55" fmla="*/ 1 h 158"/>
                <a:gd name="T56" fmla="*/ 1 w 496"/>
                <a:gd name="T57" fmla="*/ 1 h 158"/>
                <a:gd name="T58" fmla="*/ 1 w 496"/>
                <a:gd name="T59" fmla="*/ 1 h 158"/>
                <a:gd name="T60" fmla="*/ 1 w 496"/>
                <a:gd name="T61" fmla="*/ 1 h 158"/>
                <a:gd name="T62" fmla="*/ 1 w 496"/>
                <a:gd name="T63" fmla="*/ 1 h 158"/>
                <a:gd name="T64" fmla="*/ 1 w 496"/>
                <a:gd name="T65" fmla="*/ 1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6" h="158">
                  <a:moveTo>
                    <a:pt x="496" y="46"/>
                  </a:moveTo>
                  <a:lnTo>
                    <a:pt x="484" y="71"/>
                  </a:lnTo>
                  <a:lnTo>
                    <a:pt x="465" y="94"/>
                  </a:lnTo>
                  <a:lnTo>
                    <a:pt x="438" y="115"/>
                  </a:lnTo>
                  <a:lnTo>
                    <a:pt x="407" y="131"/>
                  </a:lnTo>
                  <a:lnTo>
                    <a:pt x="369" y="144"/>
                  </a:lnTo>
                  <a:lnTo>
                    <a:pt x="328" y="153"/>
                  </a:lnTo>
                  <a:lnTo>
                    <a:pt x="284" y="158"/>
                  </a:lnTo>
                  <a:lnTo>
                    <a:pt x="236" y="156"/>
                  </a:lnTo>
                  <a:lnTo>
                    <a:pt x="188" y="149"/>
                  </a:lnTo>
                  <a:lnTo>
                    <a:pt x="143" y="138"/>
                  </a:lnTo>
                  <a:lnTo>
                    <a:pt x="102" y="123"/>
                  </a:lnTo>
                  <a:lnTo>
                    <a:pt x="68" y="103"/>
                  </a:lnTo>
                  <a:lnTo>
                    <a:pt x="39" y="80"/>
                  </a:lnTo>
                  <a:lnTo>
                    <a:pt x="18" y="55"/>
                  </a:lnTo>
                  <a:lnTo>
                    <a:pt x="5" y="28"/>
                  </a:lnTo>
                  <a:lnTo>
                    <a:pt x="0" y="0"/>
                  </a:lnTo>
                  <a:lnTo>
                    <a:pt x="20" y="16"/>
                  </a:lnTo>
                  <a:lnTo>
                    <a:pt x="46" y="31"/>
                  </a:lnTo>
                  <a:lnTo>
                    <a:pt x="73" y="43"/>
                  </a:lnTo>
                  <a:lnTo>
                    <a:pt x="104" y="56"/>
                  </a:lnTo>
                  <a:lnTo>
                    <a:pt x="136" y="67"/>
                  </a:lnTo>
                  <a:lnTo>
                    <a:pt x="172" y="75"/>
                  </a:lnTo>
                  <a:lnTo>
                    <a:pt x="210" y="80"/>
                  </a:lnTo>
                  <a:lnTo>
                    <a:pt x="249" y="85"/>
                  </a:lnTo>
                  <a:lnTo>
                    <a:pt x="285" y="86"/>
                  </a:lnTo>
                  <a:lnTo>
                    <a:pt x="321" y="86"/>
                  </a:lnTo>
                  <a:lnTo>
                    <a:pt x="356" y="84"/>
                  </a:lnTo>
                  <a:lnTo>
                    <a:pt x="388" y="79"/>
                  </a:lnTo>
                  <a:lnTo>
                    <a:pt x="419" y="73"/>
                  </a:lnTo>
                  <a:lnTo>
                    <a:pt x="446" y="67"/>
                  </a:lnTo>
                  <a:lnTo>
                    <a:pt x="472" y="56"/>
                  </a:lnTo>
                  <a:lnTo>
                    <a:pt x="496" y="46"/>
                  </a:lnTo>
                  <a:close/>
                </a:path>
              </a:pathLst>
            </a:custGeom>
            <a:gradFill rotWithShape="1">
              <a:gsLst>
                <a:gs pos="0">
                  <a:srgbClr val="000000"/>
                </a:gs>
                <a:gs pos="100000">
                  <a:srgbClr val="00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987" name="Freeform 20"/>
            <p:cNvSpPr>
              <a:spLocks/>
            </p:cNvSpPr>
            <p:nvPr/>
          </p:nvSpPr>
          <p:spPr bwMode="auto">
            <a:xfrm>
              <a:off x="2412" y="2293"/>
              <a:ext cx="248" cy="79"/>
            </a:xfrm>
            <a:custGeom>
              <a:avLst/>
              <a:gdLst>
                <a:gd name="T0" fmla="*/ 1 w 496"/>
                <a:gd name="T1" fmla="*/ 1 h 158"/>
                <a:gd name="T2" fmla="*/ 1 w 496"/>
                <a:gd name="T3" fmla="*/ 1 h 158"/>
                <a:gd name="T4" fmla="*/ 1 w 496"/>
                <a:gd name="T5" fmla="*/ 1 h 158"/>
                <a:gd name="T6" fmla="*/ 1 w 496"/>
                <a:gd name="T7" fmla="*/ 1 h 158"/>
                <a:gd name="T8" fmla="*/ 1 w 496"/>
                <a:gd name="T9" fmla="*/ 1 h 158"/>
                <a:gd name="T10" fmla="*/ 1 w 496"/>
                <a:gd name="T11" fmla="*/ 1 h 158"/>
                <a:gd name="T12" fmla="*/ 1 w 496"/>
                <a:gd name="T13" fmla="*/ 1 h 158"/>
                <a:gd name="T14" fmla="*/ 1 w 496"/>
                <a:gd name="T15" fmla="*/ 1 h 158"/>
                <a:gd name="T16" fmla="*/ 1 w 496"/>
                <a:gd name="T17" fmla="*/ 1 h 158"/>
                <a:gd name="T18" fmla="*/ 1 w 496"/>
                <a:gd name="T19" fmla="*/ 1 h 158"/>
                <a:gd name="T20" fmla="*/ 1 w 496"/>
                <a:gd name="T21" fmla="*/ 1 h 158"/>
                <a:gd name="T22" fmla="*/ 1 w 496"/>
                <a:gd name="T23" fmla="*/ 1 h 158"/>
                <a:gd name="T24" fmla="*/ 1 w 496"/>
                <a:gd name="T25" fmla="*/ 1 h 158"/>
                <a:gd name="T26" fmla="*/ 1 w 496"/>
                <a:gd name="T27" fmla="*/ 1 h 158"/>
                <a:gd name="T28" fmla="*/ 1 w 496"/>
                <a:gd name="T29" fmla="*/ 1 h 158"/>
                <a:gd name="T30" fmla="*/ 1 w 496"/>
                <a:gd name="T31" fmla="*/ 1 h 158"/>
                <a:gd name="T32" fmla="*/ 0 w 496"/>
                <a:gd name="T33" fmla="*/ 0 h 158"/>
                <a:gd name="T34" fmla="*/ 1 w 496"/>
                <a:gd name="T35" fmla="*/ 1 h 158"/>
                <a:gd name="T36" fmla="*/ 1 w 496"/>
                <a:gd name="T37" fmla="*/ 1 h 158"/>
                <a:gd name="T38" fmla="*/ 1 w 496"/>
                <a:gd name="T39" fmla="*/ 1 h 158"/>
                <a:gd name="T40" fmla="*/ 1 w 496"/>
                <a:gd name="T41" fmla="*/ 1 h 158"/>
                <a:gd name="T42" fmla="*/ 1 w 496"/>
                <a:gd name="T43" fmla="*/ 1 h 158"/>
                <a:gd name="T44" fmla="*/ 1 w 496"/>
                <a:gd name="T45" fmla="*/ 1 h 158"/>
                <a:gd name="T46" fmla="*/ 1 w 496"/>
                <a:gd name="T47" fmla="*/ 1 h 158"/>
                <a:gd name="T48" fmla="*/ 1 w 496"/>
                <a:gd name="T49" fmla="*/ 1 h 158"/>
                <a:gd name="T50" fmla="*/ 1 w 496"/>
                <a:gd name="T51" fmla="*/ 1 h 158"/>
                <a:gd name="T52" fmla="*/ 1 w 496"/>
                <a:gd name="T53" fmla="*/ 1 h 158"/>
                <a:gd name="T54" fmla="*/ 1 w 496"/>
                <a:gd name="T55" fmla="*/ 1 h 158"/>
                <a:gd name="T56" fmla="*/ 1 w 496"/>
                <a:gd name="T57" fmla="*/ 1 h 158"/>
                <a:gd name="T58" fmla="*/ 1 w 496"/>
                <a:gd name="T59" fmla="*/ 1 h 158"/>
                <a:gd name="T60" fmla="*/ 1 w 496"/>
                <a:gd name="T61" fmla="*/ 1 h 158"/>
                <a:gd name="T62" fmla="*/ 1 w 496"/>
                <a:gd name="T63" fmla="*/ 1 h 158"/>
                <a:gd name="T64" fmla="*/ 1 w 496"/>
                <a:gd name="T65" fmla="*/ 1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6" h="158">
                  <a:moveTo>
                    <a:pt x="496" y="46"/>
                  </a:moveTo>
                  <a:lnTo>
                    <a:pt x="484" y="72"/>
                  </a:lnTo>
                  <a:lnTo>
                    <a:pt x="463" y="95"/>
                  </a:lnTo>
                  <a:lnTo>
                    <a:pt x="438" y="115"/>
                  </a:lnTo>
                  <a:lnTo>
                    <a:pt x="405" y="132"/>
                  </a:lnTo>
                  <a:lnTo>
                    <a:pt x="369" y="144"/>
                  </a:lnTo>
                  <a:lnTo>
                    <a:pt x="328" y="153"/>
                  </a:lnTo>
                  <a:lnTo>
                    <a:pt x="284" y="158"/>
                  </a:lnTo>
                  <a:lnTo>
                    <a:pt x="236" y="157"/>
                  </a:lnTo>
                  <a:lnTo>
                    <a:pt x="188" y="150"/>
                  </a:lnTo>
                  <a:lnTo>
                    <a:pt x="143" y="138"/>
                  </a:lnTo>
                  <a:lnTo>
                    <a:pt x="102" y="123"/>
                  </a:lnTo>
                  <a:lnTo>
                    <a:pt x="68" y="104"/>
                  </a:lnTo>
                  <a:lnTo>
                    <a:pt x="39" y="81"/>
                  </a:lnTo>
                  <a:lnTo>
                    <a:pt x="18" y="55"/>
                  </a:lnTo>
                  <a:lnTo>
                    <a:pt x="5" y="29"/>
                  </a:lnTo>
                  <a:lnTo>
                    <a:pt x="0" y="0"/>
                  </a:lnTo>
                  <a:lnTo>
                    <a:pt x="20" y="16"/>
                  </a:lnTo>
                  <a:lnTo>
                    <a:pt x="46" y="31"/>
                  </a:lnTo>
                  <a:lnTo>
                    <a:pt x="73" y="44"/>
                  </a:lnTo>
                  <a:lnTo>
                    <a:pt x="104" y="57"/>
                  </a:lnTo>
                  <a:lnTo>
                    <a:pt x="137" y="67"/>
                  </a:lnTo>
                  <a:lnTo>
                    <a:pt x="171" y="75"/>
                  </a:lnTo>
                  <a:lnTo>
                    <a:pt x="208" y="81"/>
                  </a:lnTo>
                  <a:lnTo>
                    <a:pt x="248" y="85"/>
                  </a:lnTo>
                  <a:lnTo>
                    <a:pt x="284" y="87"/>
                  </a:lnTo>
                  <a:lnTo>
                    <a:pt x="320" y="87"/>
                  </a:lnTo>
                  <a:lnTo>
                    <a:pt x="354" y="84"/>
                  </a:lnTo>
                  <a:lnTo>
                    <a:pt x="386" y="80"/>
                  </a:lnTo>
                  <a:lnTo>
                    <a:pt x="417" y="74"/>
                  </a:lnTo>
                  <a:lnTo>
                    <a:pt x="446" y="67"/>
                  </a:lnTo>
                  <a:lnTo>
                    <a:pt x="472" y="57"/>
                  </a:lnTo>
                  <a:lnTo>
                    <a:pt x="496" y="46"/>
                  </a:lnTo>
                  <a:close/>
                </a:path>
              </a:pathLst>
            </a:custGeom>
            <a:gradFill rotWithShape="1">
              <a:gsLst>
                <a:gs pos="0">
                  <a:srgbClr val="000000"/>
                </a:gs>
                <a:gs pos="100000">
                  <a:srgbClr val="00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988" name="Freeform 21"/>
            <p:cNvSpPr>
              <a:spLocks/>
            </p:cNvSpPr>
            <p:nvPr/>
          </p:nvSpPr>
          <p:spPr bwMode="auto">
            <a:xfrm>
              <a:off x="2966" y="2298"/>
              <a:ext cx="249" cy="79"/>
            </a:xfrm>
            <a:custGeom>
              <a:avLst/>
              <a:gdLst>
                <a:gd name="T0" fmla="*/ 1 w 496"/>
                <a:gd name="T1" fmla="*/ 1 h 158"/>
                <a:gd name="T2" fmla="*/ 1 w 496"/>
                <a:gd name="T3" fmla="*/ 1 h 158"/>
                <a:gd name="T4" fmla="*/ 1 w 496"/>
                <a:gd name="T5" fmla="*/ 1 h 158"/>
                <a:gd name="T6" fmla="*/ 1 w 496"/>
                <a:gd name="T7" fmla="*/ 1 h 158"/>
                <a:gd name="T8" fmla="*/ 1 w 496"/>
                <a:gd name="T9" fmla="*/ 1 h 158"/>
                <a:gd name="T10" fmla="*/ 1 w 496"/>
                <a:gd name="T11" fmla="*/ 1 h 158"/>
                <a:gd name="T12" fmla="*/ 1 w 496"/>
                <a:gd name="T13" fmla="*/ 1 h 158"/>
                <a:gd name="T14" fmla="*/ 1 w 496"/>
                <a:gd name="T15" fmla="*/ 1 h 158"/>
                <a:gd name="T16" fmla="*/ 1 w 496"/>
                <a:gd name="T17" fmla="*/ 1 h 158"/>
                <a:gd name="T18" fmla="*/ 1 w 496"/>
                <a:gd name="T19" fmla="*/ 1 h 158"/>
                <a:gd name="T20" fmla="*/ 1 w 496"/>
                <a:gd name="T21" fmla="*/ 1 h 158"/>
                <a:gd name="T22" fmla="*/ 1 w 496"/>
                <a:gd name="T23" fmla="*/ 1 h 158"/>
                <a:gd name="T24" fmla="*/ 1 w 496"/>
                <a:gd name="T25" fmla="*/ 1 h 158"/>
                <a:gd name="T26" fmla="*/ 1 w 496"/>
                <a:gd name="T27" fmla="*/ 1 h 158"/>
                <a:gd name="T28" fmla="*/ 1 w 496"/>
                <a:gd name="T29" fmla="*/ 1 h 158"/>
                <a:gd name="T30" fmla="*/ 1 w 496"/>
                <a:gd name="T31" fmla="*/ 1 h 158"/>
                <a:gd name="T32" fmla="*/ 0 w 496"/>
                <a:gd name="T33" fmla="*/ 0 h 158"/>
                <a:gd name="T34" fmla="*/ 1 w 496"/>
                <a:gd name="T35" fmla="*/ 1 h 158"/>
                <a:gd name="T36" fmla="*/ 1 w 496"/>
                <a:gd name="T37" fmla="*/ 1 h 158"/>
                <a:gd name="T38" fmla="*/ 1 w 496"/>
                <a:gd name="T39" fmla="*/ 1 h 158"/>
                <a:gd name="T40" fmla="*/ 1 w 496"/>
                <a:gd name="T41" fmla="*/ 1 h 158"/>
                <a:gd name="T42" fmla="*/ 1 w 496"/>
                <a:gd name="T43" fmla="*/ 1 h 158"/>
                <a:gd name="T44" fmla="*/ 1 w 496"/>
                <a:gd name="T45" fmla="*/ 1 h 158"/>
                <a:gd name="T46" fmla="*/ 1 w 496"/>
                <a:gd name="T47" fmla="*/ 1 h 158"/>
                <a:gd name="T48" fmla="*/ 1 w 496"/>
                <a:gd name="T49" fmla="*/ 1 h 158"/>
                <a:gd name="T50" fmla="*/ 1 w 496"/>
                <a:gd name="T51" fmla="*/ 1 h 158"/>
                <a:gd name="T52" fmla="*/ 1 w 496"/>
                <a:gd name="T53" fmla="*/ 1 h 158"/>
                <a:gd name="T54" fmla="*/ 1 w 496"/>
                <a:gd name="T55" fmla="*/ 1 h 158"/>
                <a:gd name="T56" fmla="*/ 1 w 496"/>
                <a:gd name="T57" fmla="*/ 1 h 158"/>
                <a:gd name="T58" fmla="*/ 1 w 496"/>
                <a:gd name="T59" fmla="*/ 1 h 158"/>
                <a:gd name="T60" fmla="*/ 1 w 496"/>
                <a:gd name="T61" fmla="*/ 1 h 158"/>
                <a:gd name="T62" fmla="*/ 1 w 496"/>
                <a:gd name="T63" fmla="*/ 1 h 158"/>
                <a:gd name="T64" fmla="*/ 1 w 496"/>
                <a:gd name="T65" fmla="*/ 1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6" h="158">
                  <a:moveTo>
                    <a:pt x="496" y="48"/>
                  </a:moveTo>
                  <a:lnTo>
                    <a:pt x="484" y="73"/>
                  </a:lnTo>
                  <a:lnTo>
                    <a:pt x="465" y="96"/>
                  </a:lnTo>
                  <a:lnTo>
                    <a:pt x="438" y="116"/>
                  </a:lnTo>
                  <a:lnTo>
                    <a:pt x="407" y="133"/>
                  </a:lnTo>
                  <a:lnTo>
                    <a:pt x="370" y="146"/>
                  </a:lnTo>
                  <a:lnTo>
                    <a:pt x="328" y="154"/>
                  </a:lnTo>
                  <a:lnTo>
                    <a:pt x="284" y="158"/>
                  </a:lnTo>
                  <a:lnTo>
                    <a:pt x="236" y="157"/>
                  </a:lnTo>
                  <a:lnTo>
                    <a:pt x="188" y="150"/>
                  </a:lnTo>
                  <a:lnTo>
                    <a:pt x="144" y="139"/>
                  </a:lnTo>
                  <a:lnTo>
                    <a:pt x="102" y="124"/>
                  </a:lnTo>
                  <a:lnTo>
                    <a:pt x="68" y="104"/>
                  </a:lnTo>
                  <a:lnTo>
                    <a:pt x="39" y="81"/>
                  </a:lnTo>
                  <a:lnTo>
                    <a:pt x="19" y="56"/>
                  </a:lnTo>
                  <a:lnTo>
                    <a:pt x="5" y="29"/>
                  </a:lnTo>
                  <a:lnTo>
                    <a:pt x="0" y="0"/>
                  </a:lnTo>
                  <a:lnTo>
                    <a:pt x="20" y="17"/>
                  </a:lnTo>
                  <a:lnTo>
                    <a:pt x="46" y="32"/>
                  </a:lnTo>
                  <a:lnTo>
                    <a:pt x="73" y="44"/>
                  </a:lnTo>
                  <a:lnTo>
                    <a:pt x="104" y="57"/>
                  </a:lnTo>
                  <a:lnTo>
                    <a:pt x="137" y="67"/>
                  </a:lnTo>
                  <a:lnTo>
                    <a:pt x="173" y="75"/>
                  </a:lnTo>
                  <a:lnTo>
                    <a:pt x="210" y="81"/>
                  </a:lnTo>
                  <a:lnTo>
                    <a:pt x="250" y="86"/>
                  </a:lnTo>
                  <a:lnTo>
                    <a:pt x="286" y="88"/>
                  </a:lnTo>
                  <a:lnTo>
                    <a:pt x="322" y="87"/>
                  </a:lnTo>
                  <a:lnTo>
                    <a:pt x="356" y="85"/>
                  </a:lnTo>
                  <a:lnTo>
                    <a:pt x="388" y="81"/>
                  </a:lnTo>
                  <a:lnTo>
                    <a:pt x="419" y="75"/>
                  </a:lnTo>
                  <a:lnTo>
                    <a:pt x="447" y="67"/>
                  </a:lnTo>
                  <a:lnTo>
                    <a:pt x="472" y="58"/>
                  </a:lnTo>
                  <a:lnTo>
                    <a:pt x="496" y="48"/>
                  </a:lnTo>
                  <a:close/>
                </a:path>
              </a:pathLst>
            </a:custGeom>
            <a:gradFill rotWithShape="1">
              <a:gsLst>
                <a:gs pos="0">
                  <a:srgbClr val="000000"/>
                </a:gs>
                <a:gs pos="100000">
                  <a:srgbClr val="00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989" name="Freeform 22"/>
            <p:cNvSpPr>
              <a:spLocks/>
            </p:cNvSpPr>
            <p:nvPr/>
          </p:nvSpPr>
          <p:spPr bwMode="auto">
            <a:xfrm>
              <a:off x="2234" y="2222"/>
              <a:ext cx="378" cy="116"/>
            </a:xfrm>
            <a:custGeom>
              <a:avLst/>
              <a:gdLst>
                <a:gd name="T0" fmla="*/ 1 w 756"/>
                <a:gd name="T1" fmla="*/ 0 h 233"/>
                <a:gd name="T2" fmla="*/ 1 w 756"/>
                <a:gd name="T3" fmla="*/ 0 h 233"/>
                <a:gd name="T4" fmla="*/ 1 w 756"/>
                <a:gd name="T5" fmla="*/ 0 h 233"/>
                <a:gd name="T6" fmla="*/ 1 w 756"/>
                <a:gd name="T7" fmla="*/ 0 h 233"/>
                <a:gd name="T8" fmla="*/ 1 w 756"/>
                <a:gd name="T9" fmla="*/ 0 h 233"/>
                <a:gd name="T10" fmla="*/ 1 w 756"/>
                <a:gd name="T11" fmla="*/ 0 h 233"/>
                <a:gd name="T12" fmla="*/ 1 w 756"/>
                <a:gd name="T13" fmla="*/ 0 h 233"/>
                <a:gd name="T14" fmla="*/ 1 w 756"/>
                <a:gd name="T15" fmla="*/ 0 h 233"/>
                <a:gd name="T16" fmla="*/ 1 w 756"/>
                <a:gd name="T17" fmla="*/ 0 h 233"/>
                <a:gd name="T18" fmla="*/ 1 w 756"/>
                <a:gd name="T19" fmla="*/ 0 h 233"/>
                <a:gd name="T20" fmla="*/ 1 w 756"/>
                <a:gd name="T21" fmla="*/ 0 h 233"/>
                <a:gd name="T22" fmla="*/ 1 w 756"/>
                <a:gd name="T23" fmla="*/ 0 h 233"/>
                <a:gd name="T24" fmla="*/ 1 w 756"/>
                <a:gd name="T25" fmla="*/ 0 h 233"/>
                <a:gd name="T26" fmla="*/ 1 w 756"/>
                <a:gd name="T27" fmla="*/ 0 h 233"/>
                <a:gd name="T28" fmla="*/ 1 w 756"/>
                <a:gd name="T29" fmla="*/ 0 h 233"/>
                <a:gd name="T30" fmla="*/ 1 w 756"/>
                <a:gd name="T31" fmla="*/ 0 h 233"/>
                <a:gd name="T32" fmla="*/ 1 w 756"/>
                <a:gd name="T33" fmla="*/ 0 h 233"/>
                <a:gd name="T34" fmla="*/ 1 w 756"/>
                <a:gd name="T35" fmla="*/ 0 h 233"/>
                <a:gd name="T36" fmla="*/ 1 w 756"/>
                <a:gd name="T37" fmla="*/ 0 h 233"/>
                <a:gd name="T38" fmla="*/ 1 w 756"/>
                <a:gd name="T39" fmla="*/ 0 h 233"/>
                <a:gd name="T40" fmla="*/ 1 w 756"/>
                <a:gd name="T41" fmla="*/ 0 h 233"/>
                <a:gd name="T42" fmla="*/ 1 w 756"/>
                <a:gd name="T43" fmla="*/ 0 h 233"/>
                <a:gd name="T44" fmla="*/ 1 w 756"/>
                <a:gd name="T45" fmla="*/ 0 h 233"/>
                <a:gd name="T46" fmla="*/ 1 w 756"/>
                <a:gd name="T47" fmla="*/ 0 h 233"/>
                <a:gd name="T48" fmla="*/ 1 w 756"/>
                <a:gd name="T49" fmla="*/ 0 h 233"/>
                <a:gd name="T50" fmla="*/ 1 w 756"/>
                <a:gd name="T51" fmla="*/ 0 h 233"/>
                <a:gd name="T52" fmla="*/ 1 w 756"/>
                <a:gd name="T53" fmla="*/ 0 h 233"/>
                <a:gd name="T54" fmla="*/ 1 w 756"/>
                <a:gd name="T55" fmla="*/ 0 h 233"/>
                <a:gd name="T56" fmla="*/ 1 w 756"/>
                <a:gd name="T57" fmla="*/ 0 h 233"/>
                <a:gd name="T58" fmla="*/ 1 w 756"/>
                <a:gd name="T59" fmla="*/ 0 h 233"/>
                <a:gd name="T60" fmla="*/ 1 w 756"/>
                <a:gd name="T61" fmla="*/ 0 h 233"/>
                <a:gd name="T62" fmla="*/ 1 w 756"/>
                <a:gd name="T63" fmla="*/ 0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6" h="233">
                  <a:moveTo>
                    <a:pt x="756" y="58"/>
                  </a:moveTo>
                  <a:lnTo>
                    <a:pt x="749" y="77"/>
                  </a:lnTo>
                  <a:lnTo>
                    <a:pt x="739" y="97"/>
                  </a:lnTo>
                  <a:lnTo>
                    <a:pt x="725" y="116"/>
                  </a:lnTo>
                  <a:lnTo>
                    <a:pt x="710" y="133"/>
                  </a:lnTo>
                  <a:lnTo>
                    <a:pt x="693" y="149"/>
                  </a:lnTo>
                  <a:lnTo>
                    <a:pt x="671" y="164"/>
                  </a:lnTo>
                  <a:lnTo>
                    <a:pt x="648" y="178"/>
                  </a:lnTo>
                  <a:lnTo>
                    <a:pt x="623" y="190"/>
                  </a:lnTo>
                  <a:lnTo>
                    <a:pt x="597" y="201"/>
                  </a:lnTo>
                  <a:lnTo>
                    <a:pt x="568" y="211"/>
                  </a:lnTo>
                  <a:lnTo>
                    <a:pt x="537" y="219"/>
                  </a:lnTo>
                  <a:lnTo>
                    <a:pt x="504" y="225"/>
                  </a:lnTo>
                  <a:lnTo>
                    <a:pt x="472" y="230"/>
                  </a:lnTo>
                  <a:lnTo>
                    <a:pt x="438" y="232"/>
                  </a:lnTo>
                  <a:lnTo>
                    <a:pt x="402" y="233"/>
                  </a:lnTo>
                  <a:lnTo>
                    <a:pt x="366" y="232"/>
                  </a:lnTo>
                  <a:lnTo>
                    <a:pt x="328" y="228"/>
                  </a:lnTo>
                  <a:lnTo>
                    <a:pt x="292" y="224"/>
                  </a:lnTo>
                  <a:lnTo>
                    <a:pt x="258" y="216"/>
                  </a:lnTo>
                  <a:lnTo>
                    <a:pt x="224" y="208"/>
                  </a:lnTo>
                  <a:lnTo>
                    <a:pt x="191" y="196"/>
                  </a:lnTo>
                  <a:lnTo>
                    <a:pt x="162" y="185"/>
                  </a:lnTo>
                  <a:lnTo>
                    <a:pt x="135" y="171"/>
                  </a:lnTo>
                  <a:lnTo>
                    <a:pt x="109" y="156"/>
                  </a:lnTo>
                  <a:lnTo>
                    <a:pt x="85" y="140"/>
                  </a:lnTo>
                  <a:lnTo>
                    <a:pt x="63" y="122"/>
                  </a:lnTo>
                  <a:lnTo>
                    <a:pt x="46" y="104"/>
                  </a:lnTo>
                  <a:lnTo>
                    <a:pt x="30" y="84"/>
                  </a:lnTo>
                  <a:lnTo>
                    <a:pt x="17" y="65"/>
                  </a:lnTo>
                  <a:lnTo>
                    <a:pt x="8" y="44"/>
                  </a:lnTo>
                  <a:lnTo>
                    <a:pt x="1" y="22"/>
                  </a:lnTo>
                  <a:lnTo>
                    <a:pt x="0" y="0"/>
                  </a:lnTo>
                  <a:lnTo>
                    <a:pt x="15" y="13"/>
                  </a:lnTo>
                  <a:lnTo>
                    <a:pt x="32" y="24"/>
                  </a:lnTo>
                  <a:lnTo>
                    <a:pt x="51" y="35"/>
                  </a:lnTo>
                  <a:lnTo>
                    <a:pt x="70" y="46"/>
                  </a:lnTo>
                  <a:lnTo>
                    <a:pt x="92" y="56"/>
                  </a:lnTo>
                  <a:lnTo>
                    <a:pt x="113" y="66"/>
                  </a:lnTo>
                  <a:lnTo>
                    <a:pt x="136" y="75"/>
                  </a:lnTo>
                  <a:lnTo>
                    <a:pt x="160" y="83"/>
                  </a:lnTo>
                  <a:lnTo>
                    <a:pt x="186" y="91"/>
                  </a:lnTo>
                  <a:lnTo>
                    <a:pt x="212" y="98"/>
                  </a:lnTo>
                  <a:lnTo>
                    <a:pt x="237" y="104"/>
                  </a:lnTo>
                  <a:lnTo>
                    <a:pt x="267" y="110"/>
                  </a:lnTo>
                  <a:lnTo>
                    <a:pt x="294" y="114"/>
                  </a:lnTo>
                  <a:lnTo>
                    <a:pt x="323" y="118"/>
                  </a:lnTo>
                  <a:lnTo>
                    <a:pt x="352" y="121"/>
                  </a:lnTo>
                  <a:lnTo>
                    <a:pt x="383" y="124"/>
                  </a:lnTo>
                  <a:lnTo>
                    <a:pt x="410" y="125"/>
                  </a:lnTo>
                  <a:lnTo>
                    <a:pt x="438" y="125"/>
                  </a:lnTo>
                  <a:lnTo>
                    <a:pt x="465" y="125"/>
                  </a:lnTo>
                  <a:lnTo>
                    <a:pt x="493" y="124"/>
                  </a:lnTo>
                  <a:lnTo>
                    <a:pt x="518" y="121"/>
                  </a:lnTo>
                  <a:lnTo>
                    <a:pt x="544" y="119"/>
                  </a:lnTo>
                  <a:lnTo>
                    <a:pt x="568" y="116"/>
                  </a:lnTo>
                  <a:lnTo>
                    <a:pt x="593" y="112"/>
                  </a:lnTo>
                  <a:lnTo>
                    <a:pt x="616" y="107"/>
                  </a:lnTo>
                  <a:lnTo>
                    <a:pt x="640" y="102"/>
                  </a:lnTo>
                  <a:lnTo>
                    <a:pt x="660" y="96"/>
                  </a:lnTo>
                  <a:lnTo>
                    <a:pt x="683" y="90"/>
                  </a:lnTo>
                  <a:lnTo>
                    <a:pt x="701" y="82"/>
                  </a:lnTo>
                  <a:lnTo>
                    <a:pt x="722" y="75"/>
                  </a:lnTo>
                  <a:lnTo>
                    <a:pt x="739" y="67"/>
                  </a:lnTo>
                  <a:lnTo>
                    <a:pt x="756" y="58"/>
                  </a:lnTo>
                  <a:close/>
                </a:path>
              </a:pathLst>
            </a:custGeom>
            <a:gradFill rotWithShape="1">
              <a:gsLst>
                <a:gs pos="0">
                  <a:srgbClr val="000000"/>
                </a:gs>
                <a:gs pos="100000">
                  <a:srgbClr val="00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990" name="Freeform 23"/>
            <p:cNvSpPr>
              <a:spLocks/>
            </p:cNvSpPr>
            <p:nvPr/>
          </p:nvSpPr>
          <p:spPr bwMode="auto">
            <a:xfrm>
              <a:off x="2319" y="2073"/>
              <a:ext cx="439" cy="140"/>
            </a:xfrm>
            <a:custGeom>
              <a:avLst/>
              <a:gdLst>
                <a:gd name="T0" fmla="*/ 1 w 878"/>
                <a:gd name="T1" fmla="*/ 1 h 280"/>
                <a:gd name="T2" fmla="*/ 1 w 878"/>
                <a:gd name="T3" fmla="*/ 1 h 280"/>
                <a:gd name="T4" fmla="*/ 1 w 878"/>
                <a:gd name="T5" fmla="*/ 1 h 280"/>
                <a:gd name="T6" fmla="*/ 1 w 878"/>
                <a:gd name="T7" fmla="*/ 1 h 280"/>
                <a:gd name="T8" fmla="*/ 1 w 878"/>
                <a:gd name="T9" fmla="*/ 1 h 280"/>
                <a:gd name="T10" fmla="*/ 1 w 878"/>
                <a:gd name="T11" fmla="*/ 1 h 280"/>
                <a:gd name="T12" fmla="*/ 1 w 878"/>
                <a:gd name="T13" fmla="*/ 1 h 280"/>
                <a:gd name="T14" fmla="*/ 1 w 878"/>
                <a:gd name="T15" fmla="*/ 1 h 280"/>
                <a:gd name="T16" fmla="*/ 1 w 878"/>
                <a:gd name="T17" fmla="*/ 1 h 280"/>
                <a:gd name="T18" fmla="*/ 1 w 878"/>
                <a:gd name="T19" fmla="*/ 1 h 280"/>
                <a:gd name="T20" fmla="*/ 1 w 878"/>
                <a:gd name="T21" fmla="*/ 1 h 280"/>
                <a:gd name="T22" fmla="*/ 1 w 878"/>
                <a:gd name="T23" fmla="*/ 1 h 280"/>
                <a:gd name="T24" fmla="*/ 1 w 878"/>
                <a:gd name="T25" fmla="*/ 1 h 280"/>
                <a:gd name="T26" fmla="*/ 1 w 878"/>
                <a:gd name="T27" fmla="*/ 1 h 280"/>
                <a:gd name="T28" fmla="*/ 1 w 878"/>
                <a:gd name="T29" fmla="*/ 1 h 280"/>
                <a:gd name="T30" fmla="*/ 1 w 878"/>
                <a:gd name="T31" fmla="*/ 1 h 280"/>
                <a:gd name="T32" fmla="*/ 1 w 878"/>
                <a:gd name="T33" fmla="*/ 1 h 280"/>
                <a:gd name="T34" fmla="*/ 1 w 878"/>
                <a:gd name="T35" fmla="*/ 1 h 280"/>
                <a:gd name="T36" fmla="*/ 1 w 878"/>
                <a:gd name="T37" fmla="*/ 1 h 280"/>
                <a:gd name="T38" fmla="*/ 1 w 878"/>
                <a:gd name="T39" fmla="*/ 1 h 280"/>
                <a:gd name="T40" fmla="*/ 1 w 878"/>
                <a:gd name="T41" fmla="*/ 1 h 280"/>
                <a:gd name="T42" fmla="*/ 1 w 878"/>
                <a:gd name="T43" fmla="*/ 1 h 280"/>
                <a:gd name="T44" fmla="*/ 1 w 878"/>
                <a:gd name="T45" fmla="*/ 1 h 280"/>
                <a:gd name="T46" fmla="*/ 1 w 878"/>
                <a:gd name="T47" fmla="*/ 1 h 280"/>
                <a:gd name="T48" fmla="*/ 1 w 878"/>
                <a:gd name="T49" fmla="*/ 1 h 280"/>
                <a:gd name="T50" fmla="*/ 1 w 878"/>
                <a:gd name="T51" fmla="*/ 1 h 280"/>
                <a:gd name="T52" fmla="*/ 1 w 878"/>
                <a:gd name="T53" fmla="*/ 1 h 280"/>
                <a:gd name="T54" fmla="*/ 1 w 878"/>
                <a:gd name="T55" fmla="*/ 1 h 280"/>
                <a:gd name="T56" fmla="*/ 1 w 878"/>
                <a:gd name="T57" fmla="*/ 1 h 280"/>
                <a:gd name="T58" fmla="*/ 1 w 878"/>
                <a:gd name="T59" fmla="*/ 1 h 280"/>
                <a:gd name="T60" fmla="*/ 1 w 878"/>
                <a:gd name="T61" fmla="*/ 1 h 280"/>
                <a:gd name="T62" fmla="*/ 1 w 878"/>
                <a:gd name="T63" fmla="*/ 1 h 2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78" h="280">
                  <a:moveTo>
                    <a:pt x="878" y="83"/>
                  </a:moveTo>
                  <a:lnTo>
                    <a:pt x="869" y="106"/>
                  </a:lnTo>
                  <a:lnTo>
                    <a:pt x="857" y="128"/>
                  </a:lnTo>
                  <a:lnTo>
                    <a:pt x="840" y="150"/>
                  </a:lnTo>
                  <a:lnTo>
                    <a:pt x="821" y="169"/>
                  </a:lnTo>
                  <a:lnTo>
                    <a:pt x="801" y="188"/>
                  </a:lnTo>
                  <a:lnTo>
                    <a:pt x="775" y="205"/>
                  </a:lnTo>
                  <a:lnTo>
                    <a:pt x="748" y="220"/>
                  </a:lnTo>
                  <a:lnTo>
                    <a:pt x="719" y="234"/>
                  </a:lnTo>
                  <a:lnTo>
                    <a:pt x="688" y="247"/>
                  </a:lnTo>
                  <a:lnTo>
                    <a:pt x="654" y="257"/>
                  </a:lnTo>
                  <a:lnTo>
                    <a:pt x="618" y="266"/>
                  </a:lnTo>
                  <a:lnTo>
                    <a:pt x="580" y="272"/>
                  </a:lnTo>
                  <a:lnTo>
                    <a:pt x="541" y="277"/>
                  </a:lnTo>
                  <a:lnTo>
                    <a:pt x="501" y="280"/>
                  </a:lnTo>
                  <a:lnTo>
                    <a:pt x="460" y="280"/>
                  </a:lnTo>
                  <a:lnTo>
                    <a:pt x="417" y="278"/>
                  </a:lnTo>
                  <a:lnTo>
                    <a:pt x="375" y="273"/>
                  </a:lnTo>
                  <a:lnTo>
                    <a:pt x="332" y="266"/>
                  </a:lnTo>
                  <a:lnTo>
                    <a:pt x="292" y="257"/>
                  </a:lnTo>
                  <a:lnTo>
                    <a:pt x="253" y="247"/>
                  </a:lnTo>
                  <a:lnTo>
                    <a:pt x="217" y="233"/>
                  </a:lnTo>
                  <a:lnTo>
                    <a:pt x="183" y="219"/>
                  </a:lnTo>
                  <a:lnTo>
                    <a:pt x="150" y="202"/>
                  </a:lnTo>
                  <a:lnTo>
                    <a:pt x="121" y="183"/>
                  </a:lnTo>
                  <a:lnTo>
                    <a:pt x="94" y="165"/>
                  </a:lnTo>
                  <a:lnTo>
                    <a:pt x="70" y="144"/>
                  </a:lnTo>
                  <a:lnTo>
                    <a:pt x="49" y="122"/>
                  </a:lnTo>
                  <a:lnTo>
                    <a:pt x="32" y="99"/>
                  </a:lnTo>
                  <a:lnTo>
                    <a:pt x="19" y="75"/>
                  </a:lnTo>
                  <a:lnTo>
                    <a:pt x="8" y="51"/>
                  </a:lnTo>
                  <a:lnTo>
                    <a:pt x="1" y="25"/>
                  </a:lnTo>
                  <a:lnTo>
                    <a:pt x="0" y="0"/>
                  </a:lnTo>
                  <a:lnTo>
                    <a:pt x="17" y="15"/>
                  </a:lnTo>
                  <a:lnTo>
                    <a:pt x="36" y="29"/>
                  </a:lnTo>
                  <a:lnTo>
                    <a:pt x="58" y="41"/>
                  </a:lnTo>
                  <a:lnTo>
                    <a:pt x="80" y="54"/>
                  </a:lnTo>
                  <a:lnTo>
                    <a:pt x="104" y="67"/>
                  </a:lnTo>
                  <a:lnTo>
                    <a:pt x="128" y="78"/>
                  </a:lnTo>
                  <a:lnTo>
                    <a:pt x="155" y="90"/>
                  </a:lnTo>
                  <a:lnTo>
                    <a:pt x="183" y="100"/>
                  </a:lnTo>
                  <a:lnTo>
                    <a:pt x="212" y="109"/>
                  </a:lnTo>
                  <a:lnTo>
                    <a:pt x="241" y="118"/>
                  </a:lnTo>
                  <a:lnTo>
                    <a:pt x="272" y="126"/>
                  </a:lnTo>
                  <a:lnTo>
                    <a:pt x="304" y="132"/>
                  </a:lnTo>
                  <a:lnTo>
                    <a:pt x="337" y="139"/>
                  </a:lnTo>
                  <a:lnTo>
                    <a:pt x="371" y="144"/>
                  </a:lnTo>
                  <a:lnTo>
                    <a:pt x="405" y="149"/>
                  </a:lnTo>
                  <a:lnTo>
                    <a:pt x="441" y="152"/>
                  </a:lnTo>
                  <a:lnTo>
                    <a:pt x="474" y="154"/>
                  </a:lnTo>
                  <a:lnTo>
                    <a:pt x="505" y="156"/>
                  </a:lnTo>
                  <a:lnTo>
                    <a:pt x="537" y="156"/>
                  </a:lnTo>
                  <a:lnTo>
                    <a:pt x="568" y="154"/>
                  </a:lnTo>
                  <a:lnTo>
                    <a:pt x="599" y="152"/>
                  </a:lnTo>
                  <a:lnTo>
                    <a:pt x="628" y="150"/>
                  </a:lnTo>
                  <a:lnTo>
                    <a:pt x="657" y="146"/>
                  </a:lnTo>
                  <a:lnTo>
                    <a:pt x="686" y="143"/>
                  </a:lnTo>
                  <a:lnTo>
                    <a:pt x="713" y="137"/>
                  </a:lnTo>
                  <a:lnTo>
                    <a:pt x="739" y="132"/>
                  </a:lnTo>
                  <a:lnTo>
                    <a:pt x="765" y="126"/>
                  </a:lnTo>
                  <a:lnTo>
                    <a:pt x="791" y="119"/>
                  </a:lnTo>
                  <a:lnTo>
                    <a:pt x="813" y="111"/>
                  </a:lnTo>
                  <a:lnTo>
                    <a:pt x="837" y="103"/>
                  </a:lnTo>
                  <a:lnTo>
                    <a:pt x="857" y="93"/>
                  </a:lnTo>
                  <a:lnTo>
                    <a:pt x="878" y="83"/>
                  </a:lnTo>
                  <a:close/>
                </a:path>
              </a:pathLst>
            </a:custGeom>
            <a:gradFill rotWithShape="1">
              <a:gsLst>
                <a:gs pos="0">
                  <a:srgbClr val="000000"/>
                </a:gs>
                <a:gs pos="100000">
                  <a:srgbClr val="00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991" name="Freeform 24"/>
            <p:cNvSpPr>
              <a:spLocks/>
            </p:cNvSpPr>
            <p:nvPr/>
          </p:nvSpPr>
          <p:spPr bwMode="auto">
            <a:xfrm>
              <a:off x="1901" y="2197"/>
              <a:ext cx="388" cy="136"/>
            </a:xfrm>
            <a:custGeom>
              <a:avLst/>
              <a:gdLst>
                <a:gd name="T0" fmla="*/ 0 w 777"/>
                <a:gd name="T1" fmla="*/ 1 h 271"/>
                <a:gd name="T2" fmla="*/ 0 w 777"/>
                <a:gd name="T3" fmla="*/ 1 h 271"/>
                <a:gd name="T4" fmla="*/ 0 w 777"/>
                <a:gd name="T5" fmla="*/ 1 h 271"/>
                <a:gd name="T6" fmla="*/ 0 w 777"/>
                <a:gd name="T7" fmla="*/ 1 h 271"/>
                <a:gd name="T8" fmla="*/ 0 w 777"/>
                <a:gd name="T9" fmla="*/ 1 h 271"/>
                <a:gd name="T10" fmla="*/ 0 w 777"/>
                <a:gd name="T11" fmla="*/ 1 h 271"/>
                <a:gd name="T12" fmla="*/ 0 w 777"/>
                <a:gd name="T13" fmla="*/ 1 h 271"/>
                <a:gd name="T14" fmla="*/ 0 w 777"/>
                <a:gd name="T15" fmla="*/ 1 h 271"/>
                <a:gd name="T16" fmla="*/ 0 w 777"/>
                <a:gd name="T17" fmla="*/ 1 h 271"/>
                <a:gd name="T18" fmla="*/ 0 w 777"/>
                <a:gd name="T19" fmla="*/ 1 h 271"/>
                <a:gd name="T20" fmla="*/ 0 w 777"/>
                <a:gd name="T21" fmla="*/ 1 h 271"/>
                <a:gd name="T22" fmla="*/ 0 w 777"/>
                <a:gd name="T23" fmla="*/ 1 h 271"/>
                <a:gd name="T24" fmla="*/ 0 w 777"/>
                <a:gd name="T25" fmla="*/ 1 h 271"/>
                <a:gd name="T26" fmla="*/ 0 w 777"/>
                <a:gd name="T27" fmla="*/ 1 h 271"/>
                <a:gd name="T28" fmla="*/ 0 w 777"/>
                <a:gd name="T29" fmla="*/ 1 h 271"/>
                <a:gd name="T30" fmla="*/ 0 w 777"/>
                <a:gd name="T31" fmla="*/ 1 h 271"/>
                <a:gd name="T32" fmla="*/ 0 w 777"/>
                <a:gd name="T33" fmla="*/ 1 h 271"/>
                <a:gd name="T34" fmla="*/ 0 w 777"/>
                <a:gd name="T35" fmla="*/ 1 h 271"/>
                <a:gd name="T36" fmla="*/ 0 w 777"/>
                <a:gd name="T37" fmla="*/ 1 h 271"/>
                <a:gd name="T38" fmla="*/ 0 w 777"/>
                <a:gd name="T39" fmla="*/ 1 h 271"/>
                <a:gd name="T40" fmla="*/ 0 w 777"/>
                <a:gd name="T41" fmla="*/ 1 h 271"/>
                <a:gd name="T42" fmla="*/ 0 w 777"/>
                <a:gd name="T43" fmla="*/ 1 h 271"/>
                <a:gd name="T44" fmla="*/ 0 w 777"/>
                <a:gd name="T45" fmla="*/ 1 h 271"/>
                <a:gd name="T46" fmla="*/ 0 w 777"/>
                <a:gd name="T47" fmla="*/ 1 h 271"/>
                <a:gd name="T48" fmla="*/ 0 w 777"/>
                <a:gd name="T49" fmla="*/ 0 h 271"/>
                <a:gd name="T50" fmla="*/ 0 w 777"/>
                <a:gd name="T51" fmla="*/ 1 h 271"/>
                <a:gd name="T52" fmla="*/ 0 w 777"/>
                <a:gd name="T53" fmla="*/ 1 h 271"/>
                <a:gd name="T54" fmla="*/ 0 w 777"/>
                <a:gd name="T55" fmla="*/ 1 h 271"/>
                <a:gd name="T56" fmla="*/ 0 w 777"/>
                <a:gd name="T57" fmla="*/ 1 h 271"/>
                <a:gd name="T58" fmla="*/ 0 w 777"/>
                <a:gd name="T59" fmla="*/ 1 h 271"/>
                <a:gd name="T60" fmla="*/ 0 w 777"/>
                <a:gd name="T61" fmla="*/ 1 h 271"/>
                <a:gd name="T62" fmla="*/ 0 w 777"/>
                <a:gd name="T63" fmla="*/ 1 h 271"/>
                <a:gd name="T64" fmla="*/ 0 w 777"/>
                <a:gd name="T65" fmla="*/ 1 h 271"/>
                <a:gd name="T66" fmla="*/ 0 w 777"/>
                <a:gd name="T67" fmla="*/ 1 h 271"/>
                <a:gd name="T68" fmla="*/ 0 w 777"/>
                <a:gd name="T69" fmla="*/ 1 h 271"/>
                <a:gd name="T70" fmla="*/ 0 w 777"/>
                <a:gd name="T71" fmla="*/ 1 h 271"/>
                <a:gd name="T72" fmla="*/ 0 w 777"/>
                <a:gd name="T73" fmla="*/ 1 h 271"/>
                <a:gd name="T74" fmla="*/ 0 w 777"/>
                <a:gd name="T75" fmla="*/ 1 h 271"/>
                <a:gd name="T76" fmla="*/ 0 w 777"/>
                <a:gd name="T77" fmla="*/ 1 h 271"/>
                <a:gd name="T78" fmla="*/ 0 w 777"/>
                <a:gd name="T79" fmla="*/ 1 h 271"/>
                <a:gd name="T80" fmla="*/ 0 w 777"/>
                <a:gd name="T81" fmla="*/ 1 h 271"/>
                <a:gd name="T82" fmla="*/ 0 w 777"/>
                <a:gd name="T83" fmla="*/ 1 h 271"/>
                <a:gd name="T84" fmla="*/ 0 w 777"/>
                <a:gd name="T85" fmla="*/ 1 h 271"/>
                <a:gd name="T86" fmla="*/ 0 w 777"/>
                <a:gd name="T87" fmla="*/ 1 h 271"/>
                <a:gd name="T88" fmla="*/ 0 w 777"/>
                <a:gd name="T89" fmla="*/ 1 h 271"/>
                <a:gd name="T90" fmla="*/ 0 w 777"/>
                <a:gd name="T91" fmla="*/ 1 h 271"/>
                <a:gd name="T92" fmla="*/ 0 w 777"/>
                <a:gd name="T93" fmla="*/ 1 h 271"/>
                <a:gd name="T94" fmla="*/ 0 w 777"/>
                <a:gd name="T95" fmla="*/ 1 h 271"/>
                <a:gd name="T96" fmla="*/ 0 w 777"/>
                <a:gd name="T97" fmla="*/ 1 h 271"/>
                <a:gd name="T98" fmla="*/ 0 w 777"/>
                <a:gd name="T99" fmla="*/ 1 h 271"/>
                <a:gd name="T100" fmla="*/ 0 w 777"/>
                <a:gd name="T101" fmla="*/ 1 h 271"/>
                <a:gd name="T102" fmla="*/ 0 w 777"/>
                <a:gd name="T103" fmla="*/ 1 h 271"/>
                <a:gd name="T104" fmla="*/ 0 w 777"/>
                <a:gd name="T105" fmla="*/ 1 h 271"/>
                <a:gd name="T106" fmla="*/ 0 w 777"/>
                <a:gd name="T107" fmla="*/ 1 h 271"/>
                <a:gd name="T108" fmla="*/ 0 w 777"/>
                <a:gd name="T109" fmla="*/ 1 h 271"/>
                <a:gd name="T110" fmla="*/ 0 w 777"/>
                <a:gd name="T111" fmla="*/ 1 h 271"/>
                <a:gd name="T112" fmla="*/ 0 w 777"/>
                <a:gd name="T113" fmla="*/ 1 h 271"/>
                <a:gd name="T114" fmla="*/ 0 w 777"/>
                <a:gd name="T115" fmla="*/ 1 h 2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77" h="271">
                  <a:moveTo>
                    <a:pt x="689" y="129"/>
                  </a:moveTo>
                  <a:lnTo>
                    <a:pt x="662" y="134"/>
                  </a:lnTo>
                  <a:lnTo>
                    <a:pt x="633" y="137"/>
                  </a:lnTo>
                  <a:lnTo>
                    <a:pt x="602" y="140"/>
                  </a:lnTo>
                  <a:lnTo>
                    <a:pt x="573" y="143"/>
                  </a:lnTo>
                  <a:lnTo>
                    <a:pt x="541" y="144"/>
                  </a:lnTo>
                  <a:lnTo>
                    <a:pt x="510" y="144"/>
                  </a:lnTo>
                  <a:lnTo>
                    <a:pt x="477" y="144"/>
                  </a:lnTo>
                  <a:lnTo>
                    <a:pt x="445" y="143"/>
                  </a:lnTo>
                  <a:lnTo>
                    <a:pt x="409" y="140"/>
                  </a:lnTo>
                  <a:lnTo>
                    <a:pt x="375" y="137"/>
                  </a:lnTo>
                  <a:lnTo>
                    <a:pt x="340" y="132"/>
                  </a:lnTo>
                  <a:lnTo>
                    <a:pt x="308" y="127"/>
                  </a:lnTo>
                  <a:lnTo>
                    <a:pt x="275" y="121"/>
                  </a:lnTo>
                  <a:lnTo>
                    <a:pt x="244" y="113"/>
                  </a:lnTo>
                  <a:lnTo>
                    <a:pt x="215" y="105"/>
                  </a:lnTo>
                  <a:lnTo>
                    <a:pt x="186" y="96"/>
                  </a:lnTo>
                  <a:lnTo>
                    <a:pt x="157" y="86"/>
                  </a:lnTo>
                  <a:lnTo>
                    <a:pt x="131" y="76"/>
                  </a:lnTo>
                  <a:lnTo>
                    <a:pt x="106" y="64"/>
                  </a:lnTo>
                  <a:lnTo>
                    <a:pt x="82" y="53"/>
                  </a:lnTo>
                  <a:lnTo>
                    <a:pt x="60" y="40"/>
                  </a:lnTo>
                  <a:lnTo>
                    <a:pt x="37" y="28"/>
                  </a:lnTo>
                  <a:lnTo>
                    <a:pt x="18" y="14"/>
                  </a:lnTo>
                  <a:lnTo>
                    <a:pt x="0" y="0"/>
                  </a:lnTo>
                  <a:lnTo>
                    <a:pt x="3" y="25"/>
                  </a:lnTo>
                  <a:lnTo>
                    <a:pt x="10" y="51"/>
                  </a:lnTo>
                  <a:lnTo>
                    <a:pt x="20" y="75"/>
                  </a:lnTo>
                  <a:lnTo>
                    <a:pt x="34" y="98"/>
                  </a:lnTo>
                  <a:lnTo>
                    <a:pt x="53" y="121"/>
                  </a:lnTo>
                  <a:lnTo>
                    <a:pt x="73" y="142"/>
                  </a:lnTo>
                  <a:lnTo>
                    <a:pt x="99" y="162"/>
                  </a:lnTo>
                  <a:lnTo>
                    <a:pt x="126" y="181"/>
                  </a:lnTo>
                  <a:lnTo>
                    <a:pt x="155" y="198"/>
                  </a:lnTo>
                  <a:lnTo>
                    <a:pt x="188" y="214"/>
                  </a:lnTo>
                  <a:lnTo>
                    <a:pt x="224" y="228"/>
                  </a:lnTo>
                  <a:lnTo>
                    <a:pt x="260" y="241"/>
                  </a:lnTo>
                  <a:lnTo>
                    <a:pt x="299" y="251"/>
                  </a:lnTo>
                  <a:lnTo>
                    <a:pt x="340" y="259"/>
                  </a:lnTo>
                  <a:lnTo>
                    <a:pt x="381" y="266"/>
                  </a:lnTo>
                  <a:lnTo>
                    <a:pt x="426" y="270"/>
                  </a:lnTo>
                  <a:lnTo>
                    <a:pt x="452" y="271"/>
                  </a:lnTo>
                  <a:lnTo>
                    <a:pt x="477" y="271"/>
                  </a:lnTo>
                  <a:lnTo>
                    <a:pt x="503" y="271"/>
                  </a:lnTo>
                  <a:lnTo>
                    <a:pt x="527" y="268"/>
                  </a:lnTo>
                  <a:lnTo>
                    <a:pt x="551" y="266"/>
                  </a:lnTo>
                  <a:lnTo>
                    <a:pt x="575" y="264"/>
                  </a:lnTo>
                  <a:lnTo>
                    <a:pt x="599" y="259"/>
                  </a:lnTo>
                  <a:lnTo>
                    <a:pt x="621" y="255"/>
                  </a:lnTo>
                  <a:lnTo>
                    <a:pt x="643" y="250"/>
                  </a:lnTo>
                  <a:lnTo>
                    <a:pt x="666" y="243"/>
                  </a:lnTo>
                  <a:lnTo>
                    <a:pt x="686" y="237"/>
                  </a:lnTo>
                  <a:lnTo>
                    <a:pt x="705" y="229"/>
                  </a:lnTo>
                  <a:lnTo>
                    <a:pt x="724" y="221"/>
                  </a:lnTo>
                  <a:lnTo>
                    <a:pt x="743" y="213"/>
                  </a:lnTo>
                  <a:lnTo>
                    <a:pt x="760" y="204"/>
                  </a:lnTo>
                  <a:lnTo>
                    <a:pt x="777" y="193"/>
                  </a:lnTo>
                  <a:lnTo>
                    <a:pt x="689" y="129"/>
                  </a:lnTo>
                  <a:close/>
                </a:path>
              </a:pathLst>
            </a:custGeom>
            <a:gradFill rotWithShape="1">
              <a:gsLst>
                <a:gs pos="0">
                  <a:srgbClr val="000000"/>
                </a:gs>
                <a:gs pos="100000">
                  <a:srgbClr val="00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992" name="Freeform 25"/>
            <p:cNvSpPr>
              <a:spLocks/>
            </p:cNvSpPr>
            <p:nvPr/>
          </p:nvSpPr>
          <p:spPr bwMode="auto">
            <a:xfrm>
              <a:off x="1885" y="1870"/>
              <a:ext cx="677" cy="312"/>
            </a:xfrm>
            <a:custGeom>
              <a:avLst/>
              <a:gdLst>
                <a:gd name="T0" fmla="*/ 0 w 1356"/>
                <a:gd name="T1" fmla="*/ 0 h 625"/>
                <a:gd name="T2" fmla="*/ 0 w 1356"/>
                <a:gd name="T3" fmla="*/ 0 h 625"/>
                <a:gd name="T4" fmla="*/ 0 w 1356"/>
                <a:gd name="T5" fmla="*/ 0 h 625"/>
                <a:gd name="T6" fmla="*/ 0 w 1356"/>
                <a:gd name="T7" fmla="*/ 0 h 625"/>
                <a:gd name="T8" fmla="*/ 0 w 1356"/>
                <a:gd name="T9" fmla="*/ 0 h 625"/>
                <a:gd name="T10" fmla="*/ 0 w 1356"/>
                <a:gd name="T11" fmla="*/ 0 h 625"/>
                <a:gd name="T12" fmla="*/ 0 w 1356"/>
                <a:gd name="T13" fmla="*/ 0 h 625"/>
                <a:gd name="T14" fmla="*/ 0 w 1356"/>
                <a:gd name="T15" fmla="*/ 0 h 625"/>
                <a:gd name="T16" fmla="*/ 0 w 1356"/>
                <a:gd name="T17" fmla="*/ 0 h 625"/>
                <a:gd name="T18" fmla="*/ 0 w 1356"/>
                <a:gd name="T19" fmla="*/ 0 h 625"/>
                <a:gd name="T20" fmla="*/ 0 w 1356"/>
                <a:gd name="T21" fmla="*/ 0 h 625"/>
                <a:gd name="T22" fmla="*/ 0 w 1356"/>
                <a:gd name="T23" fmla="*/ 0 h 625"/>
                <a:gd name="T24" fmla="*/ 0 w 1356"/>
                <a:gd name="T25" fmla="*/ 0 h 625"/>
                <a:gd name="T26" fmla="*/ 0 w 1356"/>
                <a:gd name="T27" fmla="*/ 0 h 625"/>
                <a:gd name="T28" fmla="*/ 0 w 1356"/>
                <a:gd name="T29" fmla="*/ 0 h 625"/>
                <a:gd name="T30" fmla="*/ 0 w 1356"/>
                <a:gd name="T31" fmla="*/ 0 h 625"/>
                <a:gd name="T32" fmla="*/ 0 w 1356"/>
                <a:gd name="T33" fmla="*/ 0 h 625"/>
                <a:gd name="T34" fmla="*/ 0 w 1356"/>
                <a:gd name="T35" fmla="*/ 0 h 625"/>
                <a:gd name="T36" fmla="*/ 0 w 1356"/>
                <a:gd name="T37" fmla="*/ 0 h 625"/>
                <a:gd name="T38" fmla="*/ 0 w 1356"/>
                <a:gd name="T39" fmla="*/ 0 h 625"/>
                <a:gd name="T40" fmla="*/ 0 w 1356"/>
                <a:gd name="T41" fmla="*/ 0 h 625"/>
                <a:gd name="T42" fmla="*/ 0 w 1356"/>
                <a:gd name="T43" fmla="*/ 0 h 625"/>
                <a:gd name="T44" fmla="*/ 0 w 1356"/>
                <a:gd name="T45" fmla="*/ 0 h 625"/>
                <a:gd name="T46" fmla="*/ 0 w 1356"/>
                <a:gd name="T47" fmla="*/ 0 h 625"/>
                <a:gd name="T48" fmla="*/ 0 w 1356"/>
                <a:gd name="T49" fmla="*/ 0 h 625"/>
                <a:gd name="T50" fmla="*/ 0 w 1356"/>
                <a:gd name="T51" fmla="*/ 0 h 625"/>
                <a:gd name="T52" fmla="*/ 0 w 1356"/>
                <a:gd name="T53" fmla="*/ 0 h 625"/>
                <a:gd name="T54" fmla="*/ 0 w 1356"/>
                <a:gd name="T55" fmla="*/ 0 h 625"/>
                <a:gd name="T56" fmla="*/ 0 w 1356"/>
                <a:gd name="T57" fmla="*/ 0 h 625"/>
                <a:gd name="T58" fmla="*/ 0 w 1356"/>
                <a:gd name="T59" fmla="*/ 0 h 625"/>
                <a:gd name="T60" fmla="*/ 0 w 1356"/>
                <a:gd name="T61" fmla="*/ 0 h 625"/>
                <a:gd name="T62" fmla="*/ 0 w 1356"/>
                <a:gd name="T63" fmla="*/ 0 h 625"/>
                <a:gd name="T64" fmla="*/ 0 w 1356"/>
                <a:gd name="T65" fmla="*/ 0 h 625"/>
                <a:gd name="T66" fmla="*/ 0 w 1356"/>
                <a:gd name="T67" fmla="*/ 0 h 625"/>
                <a:gd name="T68" fmla="*/ 0 w 1356"/>
                <a:gd name="T69" fmla="*/ 0 h 625"/>
                <a:gd name="T70" fmla="*/ 0 w 1356"/>
                <a:gd name="T71" fmla="*/ 0 h 625"/>
                <a:gd name="T72" fmla="*/ 0 w 1356"/>
                <a:gd name="T73" fmla="*/ 0 h 625"/>
                <a:gd name="T74" fmla="*/ 0 w 1356"/>
                <a:gd name="T75" fmla="*/ 0 h 625"/>
                <a:gd name="T76" fmla="*/ 0 w 1356"/>
                <a:gd name="T77" fmla="*/ 0 h 625"/>
                <a:gd name="T78" fmla="*/ 0 w 1356"/>
                <a:gd name="T79" fmla="*/ 0 h 625"/>
                <a:gd name="T80" fmla="*/ 0 w 1356"/>
                <a:gd name="T81" fmla="*/ 0 h 625"/>
                <a:gd name="T82" fmla="*/ 0 w 1356"/>
                <a:gd name="T83" fmla="*/ 0 h 625"/>
                <a:gd name="T84" fmla="*/ 0 w 1356"/>
                <a:gd name="T85" fmla="*/ 0 h 625"/>
                <a:gd name="T86" fmla="*/ 0 w 1356"/>
                <a:gd name="T87" fmla="*/ 0 h 625"/>
                <a:gd name="T88" fmla="*/ 0 w 1356"/>
                <a:gd name="T89" fmla="*/ 0 h 625"/>
                <a:gd name="T90" fmla="*/ 0 w 1356"/>
                <a:gd name="T91" fmla="*/ 0 h 625"/>
                <a:gd name="T92" fmla="*/ 0 w 1356"/>
                <a:gd name="T93" fmla="*/ 0 h 625"/>
                <a:gd name="T94" fmla="*/ 0 w 1356"/>
                <a:gd name="T95" fmla="*/ 0 h 625"/>
                <a:gd name="T96" fmla="*/ 0 w 1356"/>
                <a:gd name="T97" fmla="*/ 0 h 625"/>
                <a:gd name="T98" fmla="*/ 0 w 1356"/>
                <a:gd name="T99" fmla="*/ 0 h 625"/>
                <a:gd name="T100" fmla="*/ 0 w 1356"/>
                <a:gd name="T101" fmla="*/ 0 h 625"/>
                <a:gd name="T102" fmla="*/ 0 w 1356"/>
                <a:gd name="T103" fmla="*/ 0 h 625"/>
                <a:gd name="T104" fmla="*/ 0 w 1356"/>
                <a:gd name="T105" fmla="*/ 0 h 625"/>
                <a:gd name="T106" fmla="*/ 0 w 1356"/>
                <a:gd name="T107" fmla="*/ 0 h 625"/>
                <a:gd name="T108" fmla="*/ 0 w 1356"/>
                <a:gd name="T109" fmla="*/ 0 h 625"/>
                <a:gd name="T110" fmla="*/ 0 w 1356"/>
                <a:gd name="T111" fmla="*/ 0 h 625"/>
                <a:gd name="T112" fmla="*/ 0 w 1356"/>
                <a:gd name="T113" fmla="*/ 0 h 625"/>
                <a:gd name="T114" fmla="*/ 0 w 1356"/>
                <a:gd name="T115" fmla="*/ 0 h 6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56" h="625">
                  <a:moveTo>
                    <a:pt x="642" y="354"/>
                  </a:moveTo>
                  <a:lnTo>
                    <a:pt x="618" y="346"/>
                  </a:lnTo>
                  <a:lnTo>
                    <a:pt x="594" y="338"/>
                  </a:lnTo>
                  <a:lnTo>
                    <a:pt x="570" y="331"/>
                  </a:lnTo>
                  <a:lnTo>
                    <a:pt x="544" y="326"/>
                  </a:lnTo>
                  <a:lnTo>
                    <a:pt x="519" y="322"/>
                  </a:lnTo>
                  <a:lnTo>
                    <a:pt x="491" y="318"/>
                  </a:lnTo>
                  <a:lnTo>
                    <a:pt x="466" y="317"/>
                  </a:lnTo>
                  <a:lnTo>
                    <a:pt x="438" y="316"/>
                  </a:lnTo>
                  <a:lnTo>
                    <a:pt x="394" y="317"/>
                  </a:lnTo>
                  <a:lnTo>
                    <a:pt x="353" y="322"/>
                  </a:lnTo>
                  <a:lnTo>
                    <a:pt x="312" y="329"/>
                  </a:lnTo>
                  <a:lnTo>
                    <a:pt x="272" y="339"/>
                  </a:lnTo>
                  <a:lnTo>
                    <a:pt x="236" y="352"/>
                  </a:lnTo>
                  <a:lnTo>
                    <a:pt x="202" y="367"/>
                  </a:lnTo>
                  <a:lnTo>
                    <a:pt x="170" y="385"/>
                  </a:lnTo>
                  <a:lnTo>
                    <a:pt x="139" y="405"/>
                  </a:lnTo>
                  <a:lnTo>
                    <a:pt x="111" y="427"/>
                  </a:lnTo>
                  <a:lnTo>
                    <a:pt x="87" y="451"/>
                  </a:lnTo>
                  <a:lnTo>
                    <a:pt x="67" y="476"/>
                  </a:lnTo>
                  <a:lnTo>
                    <a:pt x="50" y="504"/>
                  </a:lnTo>
                  <a:lnTo>
                    <a:pt x="36" y="531"/>
                  </a:lnTo>
                  <a:lnTo>
                    <a:pt x="26" y="561"/>
                  </a:lnTo>
                  <a:lnTo>
                    <a:pt x="19" y="592"/>
                  </a:lnTo>
                  <a:lnTo>
                    <a:pt x="17" y="625"/>
                  </a:lnTo>
                  <a:lnTo>
                    <a:pt x="10" y="603"/>
                  </a:lnTo>
                  <a:lnTo>
                    <a:pt x="7" y="581"/>
                  </a:lnTo>
                  <a:lnTo>
                    <a:pt x="2" y="559"/>
                  </a:lnTo>
                  <a:lnTo>
                    <a:pt x="0" y="536"/>
                  </a:lnTo>
                  <a:lnTo>
                    <a:pt x="2" y="504"/>
                  </a:lnTo>
                  <a:lnTo>
                    <a:pt x="7" y="473"/>
                  </a:lnTo>
                  <a:lnTo>
                    <a:pt x="16" y="442"/>
                  </a:lnTo>
                  <a:lnTo>
                    <a:pt x="28" y="413"/>
                  </a:lnTo>
                  <a:lnTo>
                    <a:pt x="45" y="385"/>
                  </a:lnTo>
                  <a:lnTo>
                    <a:pt x="63" y="359"/>
                  </a:lnTo>
                  <a:lnTo>
                    <a:pt x="86" y="334"/>
                  </a:lnTo>
                  <a:lnTo>
                    <a:pt x="111" y="312"/>
                  </a:lnTo>
                  <a:lnTo>
                    <a:pt x="139" y="292"/>
                  </a:lnTo>
                  <a:lnTo>
                    <a:pt x="170" y="273"/>
                  </a:lnTo>
                  <a:lnTo>
                    <a:pt x="202" y="257"/>
                  </a:lnTo>
                  <a:lnTo>
                    <a:pt x="238" y="244"/>
                  </a:lnTo>
                  <a:lnTo>
                    <a:pt x="274" y="234"/>
                  </a:lnTo>
                  <a:lnTo>
                    <a:pt x="313" y="226"/>
                  </a:lnTo>
                  <a:lnTo>
                    <a:pt x="354" y="221"/>
                  </a:lnTo>
                  <a:lnTo>
                    <a:pt x="396" y="220"/>
                  </a:lnTo>
                  <a:lnTo>
                    <a:pt x="421" y="221"/>
                  </a:lnTo>
                  <a:lnTo>
                    <a:pt x="447" y="224"/>
                  </a:lnTo>
                  <a:lnTo>
                    <a:pt x="471" y="227"/>
                  </a:lnTo>
                  <a:lnTo>
                    <a:pt x="497" y="231"/>
                  </a:lnTo>
                  <a:lnTo>
                    <a:pt x="521" y="236"/>
                  </a:lnTo>
                  <a:lnTo>
                    <a:pt x="544" y="243"/>
                  </a:lnTo>
                  <a:lnTo>
                    <a:pt x="567" y="251"/>
                  </a:lnTo>
                  <a:lnTo>
                    <a:pt x="589" y="259"/>
                  </a:lnTo>
                  <a:lnTo>
                    <a:pt x="596" y="232"/>
                  </a:lnTo>
                  <a:lnTo>
                    <a:pt x="606" y="205"/>
                  </a:lnTo>
                  <a:lnTo>
                    <a:pt x="618" y="180"/>
                  </a:lnTo>
                  <a:lnTo>
                    <a:pt x="633" y="156"/>
                  </a:lnTo>
                  <a:lnTo>
                    <a:pt x="652" y="133"/>
                  </a:lnTo>
                  <a:lnTo>
                    <a:pt x="673" y="112"/>
                  </a:lnTo>
                  <a:lnTo>
                    <a:pt x="695" y="91"/>
                  </a:lnTo>
                  <a:lnTo>
                    <a:pt x="721" y="73"/>
                  </a:lnTo>
                  <a:lnTo>
                    <a:pt x="746" y="57"/>
                  </a:lnTo>
                  <a:lnTo>
                    <a:pt x="776" y="42"/>
                  </a:lnTo>
                  <a:lnTo>
                    <a:pt x="806" y="29"/>
                  </a:lnTo>
                  <a:lnTo>
                    <a:pt x="839" y="19"/>
                  </a:lnTo>
                  <a:lnTo>
                    <a:pt x="873" y="11"/>
                  </a:lnTo>
                  <a:lnTo>
                    <a:pt x="907" y="5"/>
                  </a:lnTo>
                  <a:lnTo>
                    <a:pt x="943" y="1"/>
                  </a:lnTo>
                  <a:lnTo>
                    <a:pt x="981" y="0"/>
                  </a:lnTo>
                  <a:lnTo>
                    <a:pt x="1012" y="1"/>
                  </a:lnTo>
                  <a:lnTo>
                    <a:pt x="1041" y="4"/>
                  </a:lnTo>
                  <a:lnTo>
                    <a:pt x="1070" y="8"/>
                  </a:lnTo>
                  <a:lnTo>
                    <a:pt x="1099" y="14"/>
                  </a:lnTo>
                  <a:lnTo>
                    <a:pt x="1126" y="22"/>
                  </a:lnTo>
                  <a:lnTo>
                    <a:pt x="1152" y="30"/>
                  </a:lnTo>
                  <a:lnTo>
                    <a:pt x="1178" y="40"/>
                  </a:lnTo>
                  <a:lnTo>
                    <a:pt x="1203" y="52"/>
                  </a:lnTo>
                  <a:lnTo>
                    <a:pt x="1227" y="65"/>
                  </a:lnTo>
                  <a:lnTo>
                    <a:pt x="1250" y="79"/>
                  </a:lnTo>
                  <a:lnTo>
                    <a:pt x="1270" y="94"/>
                  </a:lnTo>
                  <a:lnTo>
                    <a:pt x="1291" y="110"/>
                  </a:lnTo>
                  <a:lnTo>
                    <a:pt x="1310" y="127"/>
                  </a:lnTo>
                  <a:lnTo>
                    <a:pt x="1327" y="145"/>
                  </a:lnTo>
                  <a:lnTo>
                    <a:pt x="1342" y="164"/>
                  </a:lnTo>
                  <a:lnTo>
                    <a:pt x="1356" y="183"/>
                  </a:lnTo>
                  <a:lnTo>
                    <a:pt x="1340" y="173"/>
                  </a:lnTo>
                  <a:lnTo>
                    <a:pt x="1325" y="164"/>
                  </a:lnTo>
                  <a:lnTo>
                    <a:pt x="1310" y="156"/>
                  </a:lnTo>
                  <a:lnTo>
                    <a:pt x="1292" y="147"/>
                  </a:lnTo>
                  <a:lnTo>
                    <a:pt x="1275" y="140"/>
                  </a:lnTo>
                  <a:lnTo>
                    <a:pt x="1257" y="132"/>
                  </a:lnTo>
                  <a:lnTo>
                    <a:pt x="1238" y="125"/>
                  </a:lnTo>
                  <a:lnTo>
                    <a:pt x="1219" y="119"/>
                  </a:lnTo>
                  <a:lnTo>
                    <a:pt x="1200" y="114"/>
                  </a:lnTo>
                  <a:lnTo>
                    <a:pt x="1181" y="108"/>
                  </a:lnTo>
                  <a:lnTo>
                    <a:pt x="1161" y="105"/>
                  </a:lnTo>
                  <a:lnTo>
                    <a:pt x="1140" y="102"/>
                  </a:lnTo>
                  <a:lnTo>
                    <a:pt x="1120" y="98"/>
                  </a:lnTo>
                  <a:lnTo>
                    <a:pt x="1099" y="97"/>
                  </a:lnTo>
                  <a:lnTo>
                    <a:pt x="1079" y="96"/>
                  </a:lnTo>
                  <a:lnTo>
                    <a:pt x="1056" y="95"/>
                  </a:lnTo>
                  <a:lnTo>
                    <a:pt x="1017" y="96"/>
                  </a:lnTo>
                  <a:lnTo>
                    <a:pt x="979" y="99"/>
                  </a:lnTo>
                  <a:lnTo>
                    <a:pt x="942" y="105"/>
                  </a:lnTo>
                  <a:lnTo>
                    <a:pt x="906" y="114"/>
                  </a:lnTo>
                  <a:lnTo>
                    <a:pt x="873" y="125"/>
                  </a:lnTo>
                  <a:lnTo>
                    <a:pt x="841" y="137"/>
                  </a:lnTo>
                  <a:lnTo>
                    <a:pt x="810" y="151"/>
                  </a:lnTo>
                  <a:lnTo>
                    <a:pt x="781" y="168"/>
                  </a:lnTo>
                  <a:lnTo>
                    <a:pt x="755" y="187"/>
                  </a:lnTo>
                  <a:lnTo>
                    <a:pt x="731" y="206"/>
                  </a:lnTo>
                  <a:lnTo>
                    <a:pt x="709" y="227"/>
                  </a:lnTo>
                  <a:lnTo>
                    <a:pt x="690" y="250"/>
                  </a:lnTo>
                  <a:lnTo>
                    <a:pt x="673" y="274"/>
                  </a:lnTo>
                  <a:lnTo>
                    <a:pt x="659" y="300"/>
                  </a:lnTo>
                  <a:lnTo>
                    <a:pt x="649" y="326"/>
                  </a:lnTo>
                  <a:lnTo>
                    <a:pt x="642" y="354"/>
                  </a:lnTo>
                  <a:close/>
                </a:path>
              </a:pathLst>
            </a:custGeom>
            <a:gradFill rotWithShape="1">
              <a:gsLst>
                <a:gs pos="0">
                  <a:srgbClr val="000000"/>
                </a:gs>
                <a:gs pos="100000">
                  <a:srgbClr val="00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993" name="Freeform 26"/>
            <p:cNvSpPr>
              <a:spLocks/>
            </p:cNvSpPr>
            <p:nvPr/>
          </p:nvSpPr>
          <p:spPr bwMode="auto">
            <a:xfrm>
              <a:off x="2073" y="1666"/>
              <a:ext cx="1417" cy="595"/>
            </a:xfrm>
            <a:custGeom>
              <a:avLst/>
              <a:gdLst>
                <a:gd name="T0" fmla="*/ 1 w 2834"/>
                <a:gd name="T1" fmla="*/ 0 h 1192"/>
                <a:gd name="T2" fmla="*/ 1 w 2834"/>
                <a:gd name="T3" fmla="*/ 0 h 1192"/>
                <a:gd name="T4" fmla="*/ 1 w 2834"/>
                <a:gd name="T5" fmla="*/ 0 h 1192"/>
                <a:gd name="T6" fmla="*/ 1 w 2834"/>
                <a:gd name="T7" fmla="*/ 0 h 1192"/>
                <a:gd name="T8" fmla="*/ 1 w 2834"/>
                <a:gd name="T9" fmla="*/ 0 h 1192"/>
                <a:gd name="T10" fmla="*/ 1 w 2834"/>
                <a:gd name="T11" fmla="*/ 0 h 1192"/>
                <a:gd name="T12" fmla="*/ 1 w 2834"/>
                <a:gd name="T13" fmla="*/ 0 h 1192"/>
                <a:gd name="T14" fmla="*/ 1 w 2834"/>
                <a:gd name="T15" fmla="*/ 0 h 1192"/>
                <a:gd name="T16" fmla="*/ 1 w 2834"/>
                <a:gd name="T17" fmla="*/ 0 h 1192"/>
                <a:gd name="T18" fmla="*/ 1 w 2834"/>
                <a:gd name="T19" fmla="*/ 0 h 1192"/>
                <a:gd name="T20" fmla="*/ 1 w 2834"/>
                <a:gd name="T21" fmla="*/ 0 h 1192"/>
                <a:gd name="T22" fmla="*/ 1 w 2834"/>
                <a:gd name="T23" fmla="*/ 0 h 1192"/>
                <a:gd name="T24" fmla="*/ 1 w 2834"/>
                <a:gd name="T25" fmla="*/ 0 h 1192"/>
                <a:gd name="T26" fmla="*/ 1 w 2834"/>
                <a:gd name="T27" fmla="*/ 0 h 1192"/>
                <a:gd name="T28" fmla="*/ 1 w 2834"/>
                <a:gd name="T29" fmla="*/ 0 h 1192"/>
                <a:gd name="T30" fmla="*/ 1 w 2834"/>
                <a:gd name="T31" fmla="*/ 0 h 1192"/>
                <a:gd name="T32" fmla="*/ 1 w 2834"/>
                <a:gd name="T33" fmla="*/ 0 h 1192"/>
                <a:gd name="T34" fmla="*/ 1 w 2834"/>
                <a:gd name="T35" fmla="*/ 0 h 1192"/>
                <a:gd name="T36" fmla="*/ 1 w 2834"/>
                <a:gd name="T37" fmla="*/ 0 h 1192"/>
                <a:gd name="T38" fmla="*/ 1 w 2834"/>
                <a:gd name="T39" fmla="*/ 0 h 1192"/>
                <a:gd name="T40" fmla="*/ 1 w 2834"/>
                <a:gd name="T41" fmla="*/ 0 h 1192"/>
                <a:gd name="T42" fmla="*/ 0 w 2834"/>
                <a:gd name="T43" fmla="*/ 0 h 1192"/>
                <a:gd name="T44" fmla="*/ 1 w 2834"/>
                <a:gd name="T45" fmla="*/ 0 h 1192"/>
                <a:gd name="T46" fmla="*/ 1 w 2834"/>
                <a:gd name="T47" fmla="*/ 0 h 1192"/>
                <a:gd name="T48" fmla="*/ 1 w 2834"/>
                <a:gd name="T49" fmla="*/ 0 h 1192"/>
                <a:gd name="T50" fmla="*/ 1 w 2834"/>
                <a:gd name="T51" fmla="*/ 0 h 1192"/>
                <a:gd name="T52" fmla="*/ 1 w 2834"/>
                <a:gd name="T53" fmla="*/ 0 h 1192"/>
                <a:gd name="T54" fmla="*/ 1 w 2834"/>
                <a:gd name="T55" fmla="*/ 0 h 1192"/>
                <a:gd name="T56" fmla="*/ 1 w 2834"/>
                <a:gd name="T57" fmla="*/ 0 h 1192"/>
                <a:gd name="T58" fmla="*/ 1 w 2834"/>
                <a:gd name="T59" fmla="*/ 0 h 1192"/>
                <a:gd name="T60" fmla="*/ 1 w 2834"/>
                <a:gd name="T61" fmla="*/ 0 h 1192"/>
                <a:gd name="T62" fmla="*/ 1 w 2834"/>
                <a:gd name="T63" fmla="*/ 0 h 1192"/>
                <a:gd name="T64" fmla="*/ 1 w 2834"/>
                <a:gd name="T65" fmla="*/ 0 h 1192"/>
                <a:gd name="T66" fmla="*/ 1 w 2834"/>
                <a:gd name="T67" fmla="*/ 0 h 1192"/>
                <a:gd name="T68" fmla="*/ 1 w 2834"/>
                <a:gd name="T69" fmla="*/ 0 h 1192"/>
                <a:gd name="T70" fmla="*/ 1 w 2834"/>
                <a:gd name="T71" fmla="*/ 0 h 1192"/>
                <a:gd name="T72" fmla="*/ 1 w 2834"/>
                <a:gd name="T73" fmla="*/ 0 h 1192"/>
                <a:gd name="T74" fmla="*/ 1 w 2834"/>
                <a:gd name="T75" fmla="*/ 0 h 1192"/>
                <a:gd name="T76" fmla="*/ 1 w 2834"/>
                <a:gd name="T77" fmla="*/ 0 h 1192"/>
                <a:gd name="T78" fmla="*/ 1 w 2834"/>
                <a:gd name="T79" fmla="*/ 0 h 1192"/>
                <a:gd name="T80" fmla="*/ 1 w 2834"/>
                <a:gd name="T81" fmla="*/ 0 h 1192"/>
                <a:gd name="T82" fmla="*/ 1 w 2834"/>
                <a:gd name="T83" fmla="*/ 0 h 1192"/>
                <a:gd name="T84" fmla="*/ 1 w 2834"/>
                <a:gd name="T85" fmla="*/ 0 h 1192"/>
                <a:gd name="T86" fmla="*/ 1 w 2834"/>
                <a:gd name="T87" fmla="*/ 0 h 1192"/>
                <a:gd name="T88" fmla="*/ 1 w 2834"/>
                <a:gd name="T89" fmla="*/ 0 h 1192"/>
                <a:gd name="T90" fmla="*/ 1 w 2834"/>
                <a:gd name="T91" fmla="*/ 0 h 1192"/>
                <a:gd name="T92" fmla="*/ 1 w 2834"/>
                <a:gd name="T93" fmla="*/ 0 h 1192"/>
                <a:gd name="T94" fmla="*/ 1 w 2834"/>
                <a:gd name="T95" fmla="*/ 0 h 1192"/>
                <a:gd name="T96" fmla="*/ 1 w 2834"/>
                <a:gd name="T97" fmla="*/ 0 h 1192"/>
                <a:gd name="T98" fmla="*/ 1 w 2834"/>
                <a:gd name="T99" fmla="*/ 0 h 1192"/>
                <a:gd name="T100" fmla="*/ 1 w 2834"/>
                <a:gd name="T101" fmla="*/ 0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34" h="1192">
                  <a:moveTo>
                    <a:pt x="2509" y="958"/>
                  </a:moveTo>
                  <a:lnTo>
                    <a:pt x="2499" y="958"/>
                  </a:lnTo>
                  <a:lnTo>
                    <a:pt x="2489" y="958"/>
                  </a:lnTo>
                  <a:lnTo>
                    <a:pt x="2478" y="958"/>
                  </a:lnTo>
                  <a:lnTo>
                    <a:pt x="2468" y="958"/>
                  </a:lnTo>
                  <a:lnTo>
                    <a:pt x="2458" y="959"/>
                  </a:lnTo>
                  <a:lnTo>
                    <a:pt x="2448" y="960"/>
                  </a:lnTo>
                  <a:lnTo>
                    <a:pt x="2439" y="961"/>
                  </a:lnTo>
                  <a:lnTo>
                    <a:pt x="2429" y="962"/>
                  </a:lnTo>
                  <a:lnTo>
                    <a:pt x="2427" y="934"/>
                  </a:lnTo>
                  <a:lnTo>
                    <a:pt x="2422" y="906"/>
                  </a:lnTo>
                  <a:lnTo>
                    <a:pt x="2412" y="879"/>
                  </a:lnTo>
                  <a:lnTo>
                    <a:pt x="2400" y="853"/>
                  </a:lnTo>
                  <a:lnTo>
                    <a:pt x="2384" y="829"/>
                  </a:lnTo>
                  <a:lnTo>
                    <a:pt x="2365" y="805"/>
                  </a:lnTo>
                  <a:lnTo>
                    <a:pt x="2343" y="783"/>
                  </a:lnTo>
                  <a:lnTo>
                    <a:pt x="2319" y="762"/>
                  </a:lnTo>
                  <a:lnTo>
                    <a:pt x="2292" y="744"/>
                  </a:lnTo>
                  <a:lnTo>
                    <a:pt x="2263" y="726"/>
                  </a:lnTo>
                  <a:lnTo>
                    <a:pt x="2232" y="711"/>
                  </a:lnTo>
                  <a:lnTo>
                    <a:pt x="2198" y="699"/>
                  </a:lnTo>
                  <a:lnTo>
                    <a:pt x="2162" y="687"/>
                  </a:lnTo>
                  <a:lnTo>
                    <a:pt x="2126" y="679"/>
                  </a:lnTo>
                  <a:lnTo>
                    <a:pt x="2086" y="673"/>
                  </a:lnTo>
                  <a:lnTo>
                    <a:pt x="2047" y="670"/>
                  </a:lnTo>
                  <a:lnTo>
                    <a:pt x="2023" y="669"/>
                  </a:lnTo>
                  <a:lnTo>
                    <a:pt x="1999" y="670"/>
                  </a:lnTo>
                  <a:lnTo>
                    <a:pt x="1975" y="671"/>
                  </a:lnTo>
                  <a:lnTo>
                    <a:pt x="1951" y="673"/>
                  </a:lnTo>
                  <a:lnTo>
                    <a:pt x="1929" y="677"/>
                  </a:lnTo>
                  <a:lnTo>
                    <a:pt x="1905" y="680"/>
                  </a:lnTo>
                  <a:lnTo>
                    <a:pt x="1884" y="686"/>
                  </a:lnTo>
                  <a:lnTo>
                    <a:pt x="1862" y="692"/>
                  </a:lnTo>
                  <a:lnTo>
                    <a:pt x="1857" y="671"/>
                  </a:lnTo>
                  <a:lnTo>
                    <a:pt x="1848" y="651"/>
                  </a:lnTo>
                  <a:lnTo>
                    <a:pt x="1838" y="632"/>
                  </a:lnTo>
                  <a:lnTo>
                    <a:pt x="1826" y="613"/>
                  </a:lnTo>
                  <a:lnTo>
                    <a:pt x="1811" y="595"/>
                  </a:lnTo>
                  <a:lnTo>
                    <a:pt x="1794" y="579"/>
                  </a:lnTo>
                  <a:lnTo>
                    <a:pt x="1777" y="563"/>
                  </a:lnTo>
                  <a:lnTo>
                    <a:pt x="1756" y="549"/>
                  </a:lnTo>
                  <a:lnTo>
                    <a:pt x="1734" y="535"/>
                  </a:lnTo>
                  <a:lnTo>
                    <a:pt x="1711" y="523"/>
                  </a:lnTo>
                  <a:lnTo>
                    <a:pt x="1686" y="513"/>
                  </a:lnTo>
                  <a:lnTo>
                    <a:pt x="1660" y="504"/>
                  </a:lnTo>
                  <a:lnTo>
                    <a:pt x="1633" y="496"/>
                  </a:lnTo>
                  <a:lnTo>
                    <a:pt x="1605" y="490"/>
                  </a:lnTo>
                  <a:lnTo>
                    <a:pt x="1576" y="485"/>
                  </a:lnTo>
                  <a:lnTo>
                    <a:pt x="1545" y="483"/>
                  </a:lnTo>
                  <a:lnTo>
                    <a:pt x="1535" y="483"/>
                  </a:lnTo>
                  <a:lnTo>
                    <a:pt x="1527" y="483"/>
                  </a:lnTo>
                  <a:lnTo>
                    <a:pt x="1516" y="483"/>
                  </a:lnTo>
                  <a:lnTo>
                    <a:pt x="1508" y="483"/>
                  </a:lnTo>
                  <a:lnTo>
                    <a:pt x="1508" y="447"/>
                  </a:lnTo>
                  <a:lnTo>
                    <a:pt x="1503" y="412"/>
                  </a:lnTo>
                  <a:lnTo>
                    <a:pt x="1494" y="378"/>
                  </a:lnTo>
                  <a:lnTo>
                    <a:pt x="1479" y="345"/>
                  </a:lnTo>
                  <a:lnTo>
                    <a:pt x="1462" y="314"/>
                  </a:lnTo>
                  <a:lnTo>
                    <a:pt x="1439" y="284"/>
                  </a:lnTo>
                  <a:lnTo>
                    <a:pt x="1414" y="255"/>
                  </a:lnTo>
                  <a:lnTo>
                    <a:pt x="1383" y="228"/>
                  </a:lnTo>
                  <a:lnTo>
                    <a:pt x="1350" y="205"/>
                  </a:lnTo>
                  <a:lnTo>
                    <a:pt x="1314" y="182"/>
                  </a:lnTo>
                  <a:lnTo>
                    <a:pt x="1275" y="164"/>
                  </a:lnTo>
                  <a:lnTo>
                    <a:pt x="1234" y="147"/>
                  </a:lnTo>
                  <a:lnTo>
                    <a:pt x="1189" y="133"/>
                  </a:lnTo>
                  <a:lnTo>
                    <a:pt x="1143" y="121"/>
                  </a:lnTo>
                  <a:lnTo>
                    <a:pt x="1095" y="114"/>
                  </a:lnTo>
                  <a:lnTo>
                    <a:pt x="1046" y="110"/>
                  </a:lnTo>
                  <a:lnTo>
                    <a:pt x="1006" y="109"/>
                  </a:lnTo>
                  <a:lnTo>
                    <a:pt x="969" y="111"/>
                  </a:lnTo>
                  <a:lnTo>
                    <a:pt x="931" y="114"/>
                  </a:lnTo>
                  <a:lnTo>
                    <a:pt x="895" y="119"/>
                  </a:lnTo>
                  <a:lnTo>
                    <a:pt x="859" y="127"/>
                  </a:lnTo>
                  <a:lnTo>
                    <a:pt x="823" y="136"/>
                  </a:lnTo>
                  <a:lnTo>
                    <a:pt x="791" y="147"/>
                  </a:lnTo>
                  <a:lnTo>
                    <a:pt x="758" y="159"/>
                  </a:lnTo>
                  <a:lnTo>
                    <a:pt x="727" y="173"/>
                  </a:lnTo>
                  <a:lnTo>
                    <a:pt x="698" y="189"/>
                  </a:lnTo>
                  <a:lnTo>
                    <a:pt x="671" y="206"/>
                  </a:lnTo>
                  <a:lnTo>
                    <a:pt x="645" y="225"/>
                  </a:lnTo>
                  <a:lnTo>
                    <a:pt x="623" y="245"/>
                  </a:lnTo>
                  <a:lnTo>
                    <a:pt x="601" y="266"/>
                  </a:lnTo>
                  <a:lnTo>
                    <a:pt x="582" y="288"/>
                  </a:lnTo>
                  <a:lnTo>
                    <a:pt x="565" y="313"/>
                  </a:lnTo>
                  <a:lnTo>
                    <a:pt x="549" y="308"/>
                  </a:lnTo>
                  <a:lnTo>
                    <a:pt x="534" y="304"/>
                  </a:lnTo>
                  <a:lnTo>
                    <a:pt x="517" y="301"/>
                  </a:lnTo>
                  <a:lnTo>
                    <a:pt x="501" y="298"/>
                  </a:lnTo>
                  <a:lnTo>
                    <a:pt x="484" y="295"/>
                  </a:lnTo>
                  <a:lnTo>
                    <a:pt x="467" y="293"/>
                  </a:lnTo>
                  <a:lnTo>
                    <a:pt x="450" y="292"/>
                  </a:lnTo>
                  <a:lnTo>
                    <a:pt x="433" y="291"/>
                  </a:lnTo>
                  <a:lnTo>
                    <a:pt x="397" y="289"/>
                  </a:lnTo>
                  <a:lnTo>
                    <a:pt x="361" y="292"/>
                  </a:lnTo>
                  <a:lnTo>
                    <a:pt x="325" y="295"/>
                  </a:lnTo>
                  <a:lnTo>
                    <a:pt x="291" y="301"/>
                  </a:lnTo>
                  <a:lnTo>
                    <a:pt x="258" y="308"/>
                  </a:lnTo>
                  <a:lnTo>
                    <a:pt x="226" y="317"/>
                  </a:lnTo>
                  <a:lnTo>
                    <a:pt x="195" y="329"/>
                  </a:lnTo>
                  <a:lnTo>
                    <a:pt x="166" y="341"/>
                  </a:lnTo>
                  <a:lnTo>
                    <a:pt x="138" y="356"/>
                  </a:lnTo>
                  <a:lnTo>
                    <a:pt x="113" y="372"/>
                  </a:lnTo>
                  <a:lnTo>
                    <a:pt x="89" y="390"/>
                  </a:lnTo>
                  <a:lnTo>
                    <a:pt x="66" y="408"/>
                  </a:lnTo>
                  <a:lnTo>
                    <a:pt x="46" y="428"/>
                  </a:lnTo>
                  <a:lnTo>
                    <a:pt x="29" y="448"/>
                  </a:lnTo>
                  <a:lnTo>
                    <a:pt x="13" y="472"/>
                  </a:lnTo>
                  <a:lnTo>
                    <a:pt x="0" y="495"/>
                  </a:lnTo>
                  <a:lnTo>
                    <a:pt x="0" y="489"/>
                  </a:lnTo>
                  <a:lnTo>
                    <a:pt x="0" y="482"/>
                  </a:lnTo>
                  <a:lnTo>
                    <a:pt x="0" y="476"/>
                  </a:lnTo>
                  <a:lnTo>
                    <a:pt x="0" y="470"/>
                  </a:lnTo>
                  <a:lnTo>
                    <a:pt x="5" y="439"/>
                  </a:lnTo>
                  <a:lnTo>
                    <a:pt x="13" y="408"/>
                  </a:lnTo>
                  <a:lnTo>
                    <a:pt x="27" y="379"/>
                  </a:lnTo>
                  <a:lnTo>
                    <a:pt x="44" y="352"/>
                  </a:lnTo>
                  <a:lnTo>
                    <a:pt x="65" y="325"/>
                  </a:lnTo>
                  <a:lnTo>
                    <a:pt x="89" y="301"/>
                  </a:lnTo>
                  <a:lnTo>
                    <a:pt x="116" y="279"/>
                  </a:lnTo>
                  <a:lnTo>
                    <a:pt x="145" y="258"/>
                  </a:lnTo>
                  <a:lnTo>
                    <a:pt x="178" y="240"/>
                  </a:lnTo>
                  <a:lnTo>
                    <a:pt x="212" y="224"/>
                  </a:lnTo>
                  <a:lnTo>
                    <a:pt x="250" y="210"/>
                  </a:lnTo>
                  <a:lnTo>
                    <a:pt x="289" y="198"/>
                  </a:lnTo>
                  <a:lnTo>
                    <a:pt x="328" y="190"/>
                  </a:lnTo>
                  <a:lnTo>
                    <a:pt x="371" y="185"/>
                  </a:lnTo>
                  <a:lnTo>
                    <a:pt x="414" y="182"/>
                  </a:lnTo>
                  <a:lnTo>
                    <a:pt x="458" y="182"/>
                  </a:lnTo>
                  <a:lnTo>
                    <a:pt x="476" y="183"/>
                  </a:lnTo>
                  <a:lnTo>
                    <a:pt x="493" y="185"/>
                  </a:lnTo>
                  <a:lnTo>
                    <a:pt x="510" y="187"/>
                  </a:lnTo>
                  <a:lnTo>
                    <a:pt x="527" y="189"/>
                  </a:lnTo>
                  <a:lnTo>
                    <a:pt x="542" y="193"/>
                  </a:lnTo>
                  <a:lnTo>
                    <a:pt x="559" y="196"/>
                  </a:lnTo>
                  <a:lnTo>
                    <a:pt x="575" y="200"/>
                  </a:lnTo>
                  <a:lnTo>
                    <a:pt x="590" y="204"/>
                  </a:lnTo>
                  <a:lnTo>
                    <a:pt x="607" y="181"/>
                  </a:lnTo>
                  <a:lnTo>
                    <a:pt x="626" y="158"/>
                  </a:lnTo>
                  <a:lnTo>
                    <a:pt x="648" y="137"/>
                  </a:lnTo>
                  <a:lnTo>
                    <a:pt x="671" y="117"/>
                  </a:lnTo>
                  <a:lnTo>
                    <a:pt x="696" y="98"/>
                  </a:lnTo>
                  <a:lnTo>
                    <a:pt x="724" y="81"/>
                  </a:lnTo>
                  <a:lnTo>
                    <a:pt x="753" y="65"/>
                  </a:lnTo>
                  <a:lnTo>
                    <a:pt x="784" y="51"/>
                  </a:lnTo>
                  <a:lnTo>
                    <a:pt x="816" y="38"/>
                  </a:lnTo>
                  <a:lnTo>
                    <a:pt x="849" y="27"/>
                  </a:lnTo>
                  <a:lnTo>
                    <a:pt x="885" y="18"/>
                  </a:lnTo>
                  <a:lnTo>
                    <a:pt x="921" y="11"/>
                  </a:lnTo>
                  <a:lnTo>
                    <a:pt x="957" y="5"/>
                  </a:lnTo>
                  <a:lnTo>
                    <a:pt x="994" y="1"/>
                  </a:lnTo>
                  <a:lnTo>
                    <a:pt x="1032" y="0"/>
                  </a:lnTo>
                  <a:lnTo>
                    <a:pt x="1071" y="1"/>
                  </a:lnTo>
                  <a:lnTo>
                    <a:pt x="1121" y="6"/>
                  </a:lnTo>
                  <a:lnTo>
                    <a:pt x="1169" y="13"/>
                  </a:lnTo>
                  <a:lnTo>
                    <a:pt x="1215" y="24"/>
                  </a:lnTo>
                  <a:lnTo>
                    <a:pt x="1260" y="38"/>
                  </a:lnTo>
                  <a:lnTo>
                    <a:pt x="1301" y="54"/>
                  </a:lnTo>
                  <a:lnTo>
                    <a:pt x="1340" y="74"/>
                  </a:lnTo>
                  <a:lnTo>
                    <a:pt x="1376" y="96"/>
                  </a:lnTo>
                  <a:lnTo>
                    <a:pt x="1408" y="120"/>
                  </a:lnTo>
                  <a:lnTo>
                    <a:pt x="1439" y="147"/>
                  </a:lnTo>
                  <a:lnTo>
                    <a:pt x="1465" y="174"/>
                  </a:lnTo>
                  <a:lnTo>
                    <a:pt x="1487" y="204"/>
                  </a:lnTo>
                  <a:lnTo>
                    <a:pt x="1504" y="236"/>
                  </a:lnTo>
                  <a:lnTo>
                    <a:pt x="1520" y="269"/>
                  </a:lnTo>
                  <a:lnTo>
                    <a:pt x="1528" y="303"/>
                  </a:lnTo>
                  <a:lnTo>
                    <a:pt x="1533" y="339"/>
                  </a:lnTo>
                  <a:lnTo>
                    <a:pt x="1533" y="375"/>
                  </a:lnTo>
                  <a:lnTo>
                    <a:pt x="1542" y="374"/>
                  </a:lnTo>
                  <a:lnTo>
                    <a:pt x="1552" y="374"/>
                  </a:lnTo>
                  <a:lnTo>
                    <a:pt x="1561" y="374"/>
                  </a:lnTo>
                  <a:lnTo>
                    <a:pt x="1571" y="375"/>
                  </a:lnTo>
                  <a:lnTo>
                    <a:pt x="1602" y="377"/>
                  </a:lnTo>
                  <a:lnTo>
                    <a:pt x="1631" y="382"/>
                  </a:lnTo>
                  <a:lnTo>
                    <a:pt x="1658" y="387"/>
                  </a:lnTo>
                  <a:lnTo>
                    <a:pt x="1686" y="395"/>
                  </a:lnTo>
                  <a:lnTo>
                    <a:pt x="1711" y="405"/>
                  </a:lnTo>
                  <a:lnTo>
                    <a:pt x="1737" y="415"/>
                  </a:lnTo>
                  <a:lnTo>
                    <a:pt x="1759" y="427"/>
                  </a:lnTo>
                  <a:lnTo>
                    <a:pt x="1782" y="440"/>
                  </a:lnTo>
                  <a:lnTo>
                    <a:pt x="1802" y="454"/>
                  </a:lnTo>
                  <a:lnTo>
                    <a:pt x="1819" y="470"/>
                  </a:lnTo>
                  <a:lnTo>
                    <a:pt x="1836" y="487"/>
                  </a:lnTo>
                  <a:lnTo>
                    <a:pt x="1852" y="505"/>
                  </a:lnTo>
                  <a:lnTo>
                    <a:pt x="1864" y="523"/>
                  </a:lnTo>
                  <a:lnTo>
                    <a:pt x="1874" y="543"/>
                  </a:lnTo>
                  <a:lnTo>
                    <a:pt x="1883" y="563"/>
                  </a:lnTo>
                  <a:lnTo>
                    <a:pt x="1888" y="583"/>
                  </a:lnTo>
                  <a:lnTo>
                    <a:pt x="1910" y="578"/>
                  </a:lnTo>
                  <a:lnTo>
                    <a:pt x="1931" y="572"/>
                  </a:lnTo>
                  <a:lnTo>
                    <a:pt x="1955" y="568"/>
                  </a:lnTo>
                  <a:lnTo>
                    <a:pt x="1977" y="565"/>
                  </a:lnTo>
                  <a:lnTo>
                    <a:pt x="2001" y="561"/>
                  </a:lnTo>
                  <a:lnTo>
                    <a:pt x="2025" y="560"/>
                  </a:lnTo>
                  <a:lnTo>
                    <a:pt x="2049" y="560"/>
                  </a:lnTo>
                  <a:lnTo>
                    <a:pt x="2073" y="560"/>
                  </a:lnTo>
                  <a:lnTo>
                    <a:pt x="2112" y="564"/>
                  </a:lnTo>
                  <a:lnTo>
                    <a:pt x="2151" y="570"/>
                  </a:lnTo>
                  <a:lnTo>
                    <a:pt x="2187" y="578"/>
                  </a:lnTo>
                  <a:lnTo>
                    <a:pt x="2223" y="589"/>
                  </a:lnTo>
                  <a:lnTo>
                    <a:pt x="2258" y="602"/>
                  </a:lnTo>
                  <a:lnTo>
                    <a:pt x="2288" y="617"/>
                  </a:lnTo>
                  <a:lnTo>
                    <a:pt x="2317" y="634"/>
                  </a:lnTo>
                  <a:lnTo>
                    <a:pt x="2345" y="652"/>
                  </a:lnTo>
                  <a:lnTo>
                    <a:pt x="2369" y="673"/>
                  </a:lnTo>
                  <a:lnTo>
                    <a:pt x="2391" y="696"/>
                  </a:lnTo>
                  <a:lnTo>
                    <a:pt x="2410" y="719"/>
                  </a:lnTo>
                  <a:lnTo>
                    <a:pt x="2425" y="744"/>
                  </a:lnTo>
                  <a:lnTo>
                    <a:pt x="2437" y="770"/>
                  </a:lnTo>
                  <a:lnTo>
                    <a:pt x="2448" y="797"/>
                  </a:lnTo>
                  <a:lnTo>
                    <a:pt x="2453" y="824"/>
                  </a:lnTo>
                  <a:lnTo>
                    <a:pt x="2454" y="853"/>
                  </a:lnTo>
                  <a:lnTo>
                    <a:pt x="2465" y="852"/>
                  </a:lnTo>
                  <a:lnTo>
                    <a:pt x="2473" y="851"/>
                  </a:lnTo>
                  <a:lnTo>
                    <a:pt x="2483" y="850"/>
                  </a:lnTo>
                  <a:lnTo>
                    <a:pt x="2494" y="850"/>
                  </a:lnTo>
                  <a:lnTo>
                    <a:pt x="2504" y="850"/>
                  </a:lnTo>
                  <a:lnTo>
                    <a:pt x="2514" y="850"/>
                  </a:lnTo>
                  <a:lnTo>
                    <a:pt x="2525" y="850"/>
                  </a:lnTo>
                  <a:lnTo>
                    <a:pt x="2535" y="850"/>
                  </a:lnTo>
                  <a:lnTo>
                    <a:pt x="2567" y="852"/>
                  </a:lnTo>
                  <a:lnTo>
                    <a:pt x="2600" y="858"/>
                  </a:lnTo>
                  <a:lnTo>
                    <a:pt x="2629" y="865"/>
                  </a:lnTo>
                  <a:lnTo>
                    <a:pt x="2658" y="875"/>
                  </a:lnTo>
                  <a:lnTo>
                    <a:pt x="2685" y="886"/>
                  </a:lnTo>
                  <a:lnTo>
                    <a:pt x="2711" y="900"/>
                  </a:lnTo>
                  <a:lnTo>
                    <a:pt x="2735" y="915"/>
                  </a:lnTo>
                  <a:lnTo>
                    <a:pt x="2756" y="933"/>
                  </a:lnTo>
                  <a:lnTo>
                    <a:pt x="2774" y="951"/>
                  </a:lnTo>
                  <a:lnTo>
                    <a:pt x="2792" y="971"/>
                  </a:lnTo>
                  <a:lnTo>
                    <a:pt x="2805" y="992"/>
                  </a:lnTo>
                  <a:lnTo>
                    <a:pt x="2817" y="1014"/>
                  </a:lnTo>
                  <a:lnTo>
                    <a:pt x="2826" y="1037"/>
                  </a:lnTo>
                  <a:lnTo>
                    <a:pt x="2833" y="1062"/>
                  </a:lnTo>
                  <a:lnTo>
                    <a:pt x="2834" y="1087"/>
                  </a:lnTo>
                  <a:lnTo>
                    <a:pt x="2834" y="1112"/>
                  </a:lnTo>
                  <a:lnTo>
                    <a:pt x="2831" y="1133"/>
                  </a:lnTo>
                  <a:lnTo>
                    <a:pt x="2826" y="1153"/>
                  </a:lnTo>
                  <a:lnTo>
                    <a:pt x="2817" y="1172"/>
                  </a:lnTo>
                  <a:lnTo>
                    <a:pt x="2809" y="1192"/>
                  </a:lnTo>
                  <a:lnTo>
                    <a:pt x="2805" y="1169"/>
                  </a:lnTo>
                  <a:lnTo>
                    <a:pt x="2800" y="1147"/>
                  </a:lnTo>
                  <a:lnTo>
                    <a:pt x="2793" y="1125"/>
                  </a:lnTo>
                  <a:lnTo>
                    <a:pt x="2781" y="1104"/>
                  </a:lnTo>
                  <a:lnTo>
                    <a:pt x="2769" y="1083"/>
                  </a:lnTo>
                  <a:lnTo>
                    <a:pt x="2754" y="1065"/>
                  </a:lnTo>
                  <a:lnTo>
                    <a:pt x="2737" y="1048"/>
                  </a:lnTo>
                  <a:lnTo>
                    <a:pt x="2718" y="1032"/>
                  </a:lnTo>
                  <a:lnTo>
                    <a:pt x="2697" y="1017"/>
                  </a:lnTo>
                  <a:lnTo>
                    <a:pt x="2675" y="1003"/>
                  </a:lnTo>
                  <a:lnTo>
                    <a:pt x="2649" y="990"/>
                  </a:lnTo>
                  <a:lnTo>
                    <a:pt x="2624" y="980"/>
                  </a:lnTo>
                  <a:lnTo>
                    <a:pt x="2596" y="972"/>
                  </a:lnTo>
                  <a:lnTo>
                    <a:pt x="2569" y="965"/>
                  </a:lnTo>
                  <a:lnTo>
                    <a:pt x="2540" y="960"/>
                  </a:lnTo>
                  <a:lnTo>
                    <a:pt x="2509" y="958"/>
                  </a:lnTo>
                  <a:close/>
                </a:path>
              </a:pathLst>
            </a:custGeom>
            <a:gradFill rotWithShape="1">
              <a:gsLst>
                <a:gs pos="0">
                  <a:srgbClr val="000000"/>
                </a:gs>
                <a:gs pos="100000">
                  <a:srgbClr val="00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994" name="Freeform 27"/>
            <p:cNvSpPr>
              <a:spLocks/>
            </p:cNvSpPr>
            <p:nvPr/>
          </p:nvSpPr>
          <p:spPr bwMode="auto">
            <a:xfrm>
              <a:off x="2300" y="2302"/>
              <a:ext cx="572" cy="428"/>
            </a:xfrm>
            <a:custGeom>
              <a:avLst/>
              <a:gdLst>
                <a:gd name="T0" fmla="*/ 0 w 1145"/>
                <a:gd name="T1" fmla="*/ 0 h 855"/>
                <a:gd name="T2" fmla="*/ 0 w 1145"/>
                <a:gd name="T3" fmla="*/ 1 h 855"/>
                <a:gd name="T4" fmla="*/ 0 w 1145"/>
                <a:gd name="T5" fmla="*/ 1 h 855"/>
                <a:gd name="T6" fmla="*/ 0 w 1145"/>
                <a:gd name="T7" fmla="*/ 0 h 8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5" h="855">
                  <a:moveTo>
                    <a:pt x="0" y="0"/>
                  </a:moveTo>
                  <a:lnTo>
                    <a:pt x="1060" y="855"/>
                  </a:lnTo>
                  <a:lnTo>
                    <a:pt x="1145" y="848"/>
                  </a:lnTo>
                  <a:lnTo>
                    <a:pt x="0" y="0"/>
                  </a:lnTo>
                  <a:close/>
                </a:path>
              </a:pathLst>
            </a:custGeom>
            <a:gradFill rotWithShape="1">
              <a:gsLst>
                <a:gs pos="0">
                  <a:srgbClr val="000000"/>
                </a:gs>
                <a:gs pos="100000">
                  <a:srgbClr val="00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995" name="Freeform 28"/>
            <p:cNvSpPr>
              <a:spLocks/>
            </p:cNvSpPr>
            <p:nvPr/>
          </p:nvSpPr>
          <p:spPr bwMode="auto">
            <a:xfrm>
              <a:off x="2548" y="2170"/>
              <a:ext cx="378" cy="280"/>
            </a:xfrm>
            <a:custGeom>
              <a:avLst/>
              <a:gdLst>
                <a:gd name="T0" fmla="*/ 0 w 756"/>
                <a:gd name="T1" fmla="*/ 0 h 561"/>
                <a:gd name="T2" fmla="*/ 1 w 756"/>
                <a:gd name="T3" fmla="*/ 0 h 561"/>
                <a:gd name="T4" fmla="*/ 1 w 756"/>
                <a:gd name="T5" fmla="*/ 0 h 561"/>
                <a:gd name="T6" fmla="*/ 0 w 756"/>
                <a:gd name="T7" fmla="*/ 0 h 5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6" h="561">
                  <a:moveTo>
                    <a:pt x="0" y="0"/>
                  </a:moveTo>
                  <a:lnTo>
                    <a:pt x="669" y="561"/>
                  </a:lnTo>
                  <a:lnTo>
                    <a:pt x="756" y="553"/>
                  </a:lnTo>
                  <a:lnTo>
                    <a:pt x="0" y="0"/>
                  </a:lnTo>
                  <a:close/>
                </a:path>
              </a:pathLst>
            </a:custGeom>
            <a:gradFill rotWithShape="1">
              <a:gsLst>
                <a:gs pos="0">
                  <a:srgbClr val="000000"/>
                </a:gs>
                <a:gs pos="100000">
                  <a:srgbClr val="00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996" name="Freeform 29"/>
            <p:cNvSpPr>
              <a:spLocks/>
            </p:cNvSpPr>
            <p:nvPr/>
          </p:nvSpPr>
          <p:spPr bwMode="auto">
            <a:xfrm>
              <a:off x="2627" y="2342"/>
              <a:ext cx="377" cy="280"/>
            </a:xfrm>
            <a:custGeom>
              <a:avLst/>
              <a:gdLst>
                <a:gd name="T0" fmla="*/ 0 w 755"/>
                <a:gd name="T1" fmla="*/ 0 h 560"/>
                <a:gd name="T2" fmla="*/ 0 w 755"/>
                <a:gd name="T3" fmla="*/ 1 h 560"/>
                <a:gd name="T4" fmla="*/ 0 w 755"/>
                <a:gd name="T5" fmla="*/ 1 h 560"/>
                <a:gd name="T6" fmla="*/ 0 w 755"/>
                <a:gd name="T7" fmla="*/ 0 h 5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5" h="560">
                  <a:moveTo>
                    <a:pt x="0" y="0"/>
                  </a:moveTo>
                  <a:lnTo>
                    <a:pt x="668" y="560"/>
                  </a:lnTo>
                  <a:lnTo>
                    <a:pt x="755" y="552"/>
                  </a:lnTo>
                  <a:lnTo>
                    <a:pt x="0" y="0"/>
                  </a:lnTo>
                  <a:close/>
                </a:path>
              </a:pathLst>
            </a:custGeom>
            <a:gradFill rotWithShape="1">
              <a:gsLst>
                <a:gs pos="0">
                  <a:srgbClr val="000000"/>
                </a:gs>
                <a:gs pos="100000">
                  <a:srgbClr val="00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997" name="Freeform 30"/>
            <p:cNvSpPr>
              <a:spLocks/>
            </p:cNvSpPr>
            <p:nvPr/>
          </p:nvSpPr>
          <p:spPr bwMode="auto">
            <a:xfrm>
              <a:off x="2680" y="2488"/>
              <a:ext cx="377" cy="281"/>
            </a:xfrm>
            <a:custGeom>
              <a:avLst/>
              <a:gdLst>
                <a:gd name="T0" fmla="*/ 0 w 755"/>
                <a:gd name="T1" fmla="*/ 0 h 561"/>
                <a:gd name="T2" fmla="*/ 0 w 755"/>
                <a:gd name="T3" fmla="*/ 1 h 561"/>
                <a:gd name="T4" fmla="*/ 0 w 755"/>
                <a:gd name="T5" fmla="*/ 1 h 561"/>
                <a:gd name="T6" fmla="*/ 0 w 755"/>
                <a:gd name="T7" fmla="*/ 0 h 5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5" h="561">
                  <a:moveTo>
                    <a:pt x="0" y="0"/>
                  </a:moveTo>
                  <a:lnTo>
                    <a:pt x="670" y="561"/>
                  </a:lnTo>
                  <a:lnTo>
                    <a:pt x="755" y="553"/>
                  </a:lnTo>
                  <a:lnTo>
                    <a:pt x="0" y="0"/>
                  </a:lnTo>
                  <a:close/>
                </a:path>
              </a:pathLst>
            </a:custGeom>
            <a:gradFill rotWithShape="1">
              <a:gsLst>
                <a:gs pos="0">
                  <a:srgbClr val="000000"/>
                </a:gs>
                <a:gs pos="100000">
                  <a:srgbClr val="00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998" name="Freeform 31"/>
            <p:cNvSpPr>
              <a:spLocks/>
            </p:cNvSpPr>
            <p:nvPr/>
          </p:nvSpPr>
          <p:spPr bwMode="auto">
            <a:xfrm>
              <a:off x="2881" y="2300"/>
              <a:ext cx="378" cy="281"/>
            </a:xfrm>
            <a:custGeom>
              <a:avLst/>
              <a:gdLst>
                <a:gd name="T0" fmla="*/ 0 w 756"/>
                <a:gd name="T1" fmla="*/ 0 h 561"/>
                <a:gd name="T2" fmla="*/ 1 w 756"/>
                <a:gd name="T3" fmla="*/ 1 h 561"/>
                <a:gd name="T4" fmla="*/ 1 w 756"/>
                <a:gd name="T5" fmla="*/ 1 h 561"/>
                <a:gd name="T6" fmla="*/ 0 w 756"/>
                <a:gd name="T7" fmla="*/ 0 h 5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6" h="561">
                  <a:moveTo>
                    <a:pt x="0" y="0"/>
                  </a:moveTo>
                  <a:lnTo>
                    <a:pt x="669" y="561"/>
                  </a:lnTo>
                  <a:lnTo>
                    <a:pt x="756" y="553"/>
                  </a:lnTo>
                  <a:lnTo>
                    <a:pt x="0" y="0"/>
                  </a:lnTo>
                  <a:close/>
                </a:path>
              </a:pathLst>
            </a:custGeom>
            <a:gradFill rotWithShape="1">
              <a:gsLst>
                <a:gs pos="0">
                  <a:srgbClr val="000000"/>
                </a:gs>
                <a:gs pos="100000">
                  <a:srgbClr val="00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999" name="Freeform 32"/>
            <p:cNvSpPr>
              <a:spLocks/>
            </p:cNvSpPr>
            <p:nvPr/>
          </p:nvSpPr>
          <p:spPr bwMode="auto">
            <a:xfrm>
              <a:off x="2973" y="2479"/>
              <a:ext cx="293" cy="204"/>
            </a:xfrm>
            <a:custGeom>
              <a:avLst/>
              <a:gdLst>
                <a:gd name="T0" fmla="*/ 0 w 586"/>
                <a:gd name="T1" fmla="*/ 0 h 409"/>
                <a:gd name="T2" fmla="*/ 1 w 586"/>
                <a:gd name="T3" fmla="*/ 0 h 409"/>
                <a:gd name="T4" fmla="*/ 1 w 586"/>
                <a:gd name="T5" fmla="*/ 0 h 409"/>
                <a:gd name="T6" fmla="*/ 0 w 586"/>
                <a:gd name="T7" fmla="*/ 0 h 4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6" h="409">
                  <a:moveTo>
                    <a:pt x="0" y="0"/>
                  </a:moveTo>
                  <a:lnTo>
                    <a:pt x="499" y="409"/>
                  </a:lnTo>
                  <a:lnTo>
                    <a:pt x="586" y="401"/>
                  </a:lnTo>
                  <a:lnTo>
                    <a:pt x="0" y="0"/>
                  </a:lnTo>
                  <a:close/>
                </a:path>
              </a:pathLst>
            </a:custGeom>
            <a:gradFill rotWithShape="1">
              <a:gsLst>
                <a:gs pos="0">
                  <a:srgbClr val="000000"/>
                </a:gs>
                <a:gs pos="100000">
                  <a:srgbClr val="00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000" name="Freeform 33"/>
            <p:cNvSpPr>
              <a:spLocks/>
            </p:cNvSpPr>
            <p:nvPr/>
          </p:nvSpPr>
          <p:spPr bwMode="auto">
            <a:xfrm>
              <a:off x="3036" y="2614"/>
              <a:ext cx="292" cy="204"/>
            </a:xfrm>
            <a:custGeom>
              <a:avLst/>
              <a:gdLst>
                <a:gd name="T0" fmla="*/ 0 w 586"/>
                <a:gd name="T1" fmla="*/ 0 h 408"/>
                <a:gd name="T2" fmla="*/ 0 w 586"/>
                <a:gd name="T3" fmla="*/ 1 h 408"/>
                <a:gd name="T4" fmla="*/ 0 w 586"/>
                <a:gd name="T5" fmla="*/ 1 h 408"/>
                <a:gd name="T6" fmla="*/ 0 w 586"/>
                <a:gd name="T7" fmla="*/ 0 h 4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6" h="408">
                  <a:moveTo>
                    <a:pt x="0" y="0"/>
                  </a:moveTo>
                  <a:lnTo>
                    <a:pt x="500" y="408"/>
                  </a:lnTo>
                  <a:lnTo>
                    <a:pt x="586" y="400"/>
                  </a:lnTo>
                  <a:lnTo>
                    <a:pt x="0" y="0"/>
                  </a:lnTo>
                  <a:close/>
                </a:path>
              </a:pathLst>
            </a:custGeom>
            <a:gradFill rotWithShape="1">
              <a:gsLst>
                <a:gs pos="0">
                  <a:srgbClr val="000000"/>
                </a:gs>
                <a:gs pos="100000">
                  <a:srgbClr val="00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001" name="Freeform 34"/>
            <p:cNvSpPr>
              <a:spLocks/>
            </p:cNvSpPr>
            <p:nvPr/>
          </p:nvSpPr>
          <p:spPr bwMode="auto">
            <a:xfrm>
              <a:off x="2153" y="2307"/>
              <a:ext cx="293" cy="204"/>
            </a:xfrm>
            <a:custGeom>
              <a:avLst/>
              <a:gdLst>
                <a:gd name="T0" fmla="*/ 0 w 585"/>
                <a:gd name="T1" fmla="*/ 0 h 409"/>
                <a:gd name="T2" fmla="*/ 1 w 585"/>
                <a:gd name="T3" fmla="*/ 0 h 409"/>
                <a:gd name="T4" fmla="*/ 1 w 585"/>
                <a:gd name="T5" fmla="*/ 0 h 409"/>
                <a:gd name="T6" fmla="*/ 0 w 585"/>
                <a:gd name="T7" fmla="*/ 0 h 4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5" h="409">
                  <a:moveTo>
                    <a:pt x="0" y="0"/>
                  </a:moveTo>
                  <a:lnTo>
                    <a:pt x="499" y="409"/>
                  </a:lnTo>
                  <a:lnTo>
                    <a:pt x="585" y="401"/>
                  </a:lnTo>
                  <a:lnTo>
                    <a:pt x="0" y="0"/>
                  </a:lnTo>
                  <a:close/>
                </a:path>
              </a:pathLst>
            </a:custGeom>
            <a:gradFill rotWithShape="1">
              <a:gsLst>
                <a:gs pos="0">
                  <a:srgbClr val="000000"/>
                </a:gs>
                <a:gs pos="100000">
                  <a:srgbClr val="00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002" name="Freeform 35"/>
            <p:cNvSpPr>
              <a:spLocks/>
            </p:cNvSpPr>
            <p:nvPr/>
          </p:nvSpPr>
          <p:spPr bwMode="auto">
            <a:xfrm>
              <a:off x="3149" y="2295"/>
              <a:ext cx="292" cy="204"/>
            </a:xfrm>
            <a:custGeom>
              <a:avLst/>
              <a:gdLst>
                <a:gd name="T0" fmla="*/ 0 w 586"/>
                <a:gd name="T1" fmla="*/ 0 h 409"/>
                <a:gd name="T2" fmla="*/ 0 w 586"/>
                <a:gd name="T3" fmla="*/ 0 h 409"/>
                <a:gd name="T4" fmla="*/ 0 w 586"/>
                <a:gd name="T5" fmla="*/ 0 h 409"/>
                <a:gd name="T6" fmla="*/ 0 w 586"/>
                <a:gd name="T7" fmla="*/ 0 h 4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6" h="409">
                  <a:moveTo>
                    <a:pt x="0" y="0"/>
                  </a:moveTo>
                  <a:lnTo>
                    <a:pt x="500" y="409"/>
                  </a:lnTo>
                  <a:lnTo>
                    <a:pt x="586" y="401"/>
                  </a:lnTo>
                  <a:lnTo>
                    <a:pt x="0" y="0"/>
                  </a:lnTo>
                  <a:close/>
                </a:path>
              </a:pathLst>
            </a:custGeom>
            <a:gradFill rotWithShape="1">
              <a:gsLst>
                <a:gs pos="0">
                  <a:srgbClr val="000000"/>
                </a:gs>
                <a:gs pos="100000">
                  <a:srgbClr val="00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4003" name="Freeform 36"/>
            <p:cNvSpPr>
              <a:spLocks/>
            </p:cNvSpPr>
            <p:nvPr/>
          </p:nvSpPr>
          <p:spPr bwMode="auto">
            <a:xfrm>
              <a:off x="3163" y="2409"/>
              <a:ext cx="293" cy="205"/>
            </a:xfrm>
            <a:custGeom>
              <a:avLst/>
              <a:gdLst>
                <a:gd name="T0" fmla="*/ 0 w 586"/>
                <a:gd name="T1" fmla="*/ 0 h 409"/>
                <a:gd name="T2" fmla="*/ 1 w 586"/>
                <a:gd name="T3" fmla="*/ 1 h 409"/>
                <a:gd name="T4" fmla="*/ 1 w 586"/>
                <a:gd name="T5" fmla="*/ 1 h 409"/>
                <a:gd name="T6" fmla="*/ 0 w 586"/>
                <a:gd name="T7" fmla="*/ 0 h 4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6" h="409">
                  <a:moveTo>
                    <a:pt x="0" y="0"/>
                  </a:moveTo>
                  <a:lnTo>
                    <a:pt x="500" y="409"/>
                  </a:lnTo>
                  <a:lnTo>
                    <a:pt x="586" y="401"/>
                  </a:lnTo>
                  <a:lnTo>
                    <a:pt x="0" y="0"/>
                  </a:lnTo>
                  <a:close/>
                </a:path>
              </a:pathLst>
            </a:custGeom>
            <a:gradFill rotWithShape="1">
              <a:gsLst>
                <a:gs pos="0">
                  <a:srgbClr val="000000"/>
                </a:gs>
                <a:gs pos="100000">
                  <a:srgbClr val="0000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16421" name="Text Box 37"/>
          <p:cNvSpPr txBox="1">
            <a:spLocks noChangeArrowheads="1"/>
          </p:cNvSpPr>
          <p:nvPr/>
        </p:nvSpPr>
        <p:spPr bwMode="auto">
          <a:xfrm>
            <a:off x="3348038" y="2852738"/>
            <a:ext cx="18716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tr-TR" sz="3600" b="1" smtClean="0">
                <a:solidFill>
                  <a:srgbClr val="FF3300"/>
                </a:solidFill>
              </a:rPr>
              <a:t>ORTAM</a:t>
            </a:r>
          </a:p>
        </p:txBody>
      </p:sp>
      <p:pic>
        <p:nvPicPr>
          <p:cNvPr id="16422" name="Picture 38" descr="j02308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675" y="3933825"/>
            <a:ext cx="1439863" cy="12954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423" name="Text Box 39"/>
          <p:cNvSpPr txBox="1">
            <a:spLocks noChangeArrowheads="1"/>
          </p:cNvSpPr>
          <p:nvPr/>
        </p:nvSpPr>
        <p:spPr bwMode="auto">
          <a:xfrm>
            <a:off x="395288" y="5445125"/>
            <a:ext cx="3889375"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tr-TR" sz="1800" b="1" u="sng"/>
              <a:t>İnsanlararası İletişim Becerisi:</a:t>
            </a:r>
            <a:r>
              <a:rPr lang="tr-TR" sz="1800" b="1"/>
              <a:t> </a:t>
            </a:r>
          </a:p>
          <a:p>
            <a:pPr eaLnBrk="1" hangingPunct="1">
              <a:spcBef>
                <a:spcPct val="50000"/>
              </a:spcBef>
            </a:pPr>
            <a:r>
              <a:rPr lang="tr-TR" sz="1800" b="1">
                <a:solidFill>
                  <a:schemeClr val="hlink"/>
                </a:solidFill>
              </a:rPr>
              <a:t>Diğer insanları anlamak ve onları etkilemek</a:t>
            </a:r>
          </a:p>
        </p:txBody>
      </p:sp>
      <p:pic>
        <p:nvPicPr>
          <p:cNvPr id="16424" name="Picture 40" descr="j02819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638" y="3933825"/>
            <a:ext cx="1368425" cy="1292225"/>
          </a:xfrm>
          <a:prstGeom prst="rect">
            <a:avLst/>
          </a:prstGeom>
          <a:gradFill rotWithShape="1">
            <a:gsLst>
              <a:gs pos="0">
                <a:srgbClr val="761800"/>
              </a:gs>
              <a:gs pos="50000">
                <a:srgbClr val="FF3300"/>
              </a:gs>
              <a:gs pos="100000">
                <a:srgbClr val="7618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425" name="Text Box 41"/>
          <p:cNvSpPr txBox="1">
            <a:spLocks noChangeArrowheads="1"/>
          </p:cNvSpPr>
          <p:nvPr/>
        </p:nvSpPr>
        <p:spPr bwMode="auto">
          <a:xfrm>
            <a:off x="5651500" y="5013325"/>
            <a:ext cx="2665413"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tr-TR" sz="1800" b="1" u="sng">
                <a:solidFill>
                  <a:srgbClr val="CC0066"/>
                </a:solidFill>
              </a:rPr>
              <a:t>İşletmelerde İletişim:</a:t>
            </a:r>
            <a:endParaRPr lang="tr-TR" sz="1800" b="1">
              <a:solidFill>
                <a:srgbClr val="CC0066"/>
              </a:solidFill>
            </a:endParaRPr>
          </a:p>
          <a:p>
            <a:pPr algn="ctr" eaLnBrk="1" hangingPunct="1">
              <a:spcBef>
                <a:spcPct val="50000"/>
              </a:spcBef>
              <a:buFont typeface="Wingdings" pitchFamily="2" charset="2"/>
              <a:buChar char="Ø"/>
            </a:pPr>
            <a:r>
              <a:rPr lang="tr-TR" sz="1800" b="1" u="sng">
                <a:solidFill>
                  <a:srgbClr val="CC0066"/>
                </a:solidFill>
              </a:rPr>
              <a:t>Yazılı</a:t>
            </a:r>
          </a:p>
          <a:p>
            <a:pPr lvl="1" algn="ctr" eaLnBrk="1" hangingPunct="1">
              <a:spcBef>
                <a:spcPct val="50000"/>
              </a:spcBef>
              <a:buFont typeface="Wingdings" pitchFamily="2" charset="2"/>
              <a:buChar char="Ø"/>
            </a:pPr>
            <a:r>
              <a:rPr lang="tr-TR" sz="1800" b="1" u="sng">
                <a:solidFill>
                  <a:srgbClr val="CC0066"/>
                </a:solidFill>
              </a:rPr>
              <a:t>Sözlü</a:t>
            </a:r>
          </a:p>
          <a:p>
            <a:pPr lvl="2" algn="ctr" eaLnBrk="1" hangingPunct="1">
              <a:spcBef>
                <a:spcPct val="50000"/>
              </a:spcBef>
              <a:buFont typeface="Wingdings" pitchFamily="2" charset="2"/>
              <a:buChar char="Ø"/>
            </a:pPr>
            <a:r>
              <a:rPr lang="tr-TR" sz="1800" b="1" u="sng">
                <a:solidFill>
                  <a:srgbClr val="CC0066"/>
                </a:solidFill>
              </a:rPr>
              <a:t>Sözsüz</a:t>
            </a:r>
          </a:p>
        </p:txBody>
      </p:sp>
      <p:sp>
        <p:nvSpPr>
          <p:cNvPr id="2" name="Title 1"/>
          <p:cNvSpPr>
            <a:spLocks noGrp="1"/>
          </p:cNvSpPr>
          <p:nvPr>
            <p:ph type="title"/>
          </p:nvPr>
        </p:nvSpPr>
        <p:spPr>
          <a:xfrm>
            <a:off x="457200" y="53975"/>
            <a:ext cx="8229600" cy="1143000"/>
          </a:xfrm>
        </p:spPr>
        <p:txBody>
          <a:bodyPr/>
          <a:lstStyle/>
          <a:p>
            <a:r>
              <a:rPr lang="tr-TR" sz="3200" b="1" smtClean="0">
                <a:solidFill>
                  <a:srgbClr val="3366FF"/>
                </a:solidFill>
                <a:ea typeface="ＭＳ Ｐゴシック" pitchFamily="34" charset="-128"/>
              </a:rPr>
              <a:t>İLETİŞİM</a:t>
            </a:r>
          </a:p>
        </p:txBody>
      </p:sp>
    </p:spTree>
    <p:extLst>
      <p:ext uri="{BB962C8B-B14F-4D97-AF65-F5344CB8AC3E}">
        <p14:creationId xmlns:p14="http://schemas.microsoft.com/office/powerpoint/2010/main" val="2712411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fade">
                                      <p:cBhvr>
                                        <p:cTn id="7" dur="385" decel="100000"/>
                                        <p:tgtEl>
                                          <p:spTgt spid="16389"/>
                                        </p:tgtEl>
                                      </p:cBhvr>
                                    </p:animEffect>
                                    <p:animScale>
                                      <p:cBhvr>
                                        <p:cTn id="8" dur="385" decel="100000"/>
                                        <p:tgtEl>
                                          <p:spTgt spid="16389"/>
                                        </p:tgtEl>
                                      </p:cBhvr>
                                      <p:from x="10000" y="10000"/>
                                      <p:to x="200000" y="450000"/>
                                    </p:animScale>
                                    <p:animScale>
                                      <p:cBhvr>
                                        <p:cTn id="9" dur="615" accel="100000" fill="hold">
                                          <p:stCondLst>
                                            <p:cond delay="385"/>
                                          </p:stCondLst>
                                        </p:cTn>
                                        <p:tgtEl>
                                          <p:spTgt spid="16389"/>
                                        </p:tgtEl>
                                      </p:cBhvr>
                                      <p:from x="200000" y="450000"/>
                                      <p:to x="100000" y="100000"/>
                                    </p:animScale>
                                    <p:set>
                                      <p:cBhvr>
                                        <p:cTn id="10" dur="385" fill="hold"/>
                                        <p:tgtEl>
                                          <p:spTgt spid="16389"/>
                                        </p:tgtEl>
                                        <p:attrNameLst>
                                          <p:attrName>ppt_x</p:attrName>
                                        </p:attrNameLst>
                                      </p:cBhvr>
                                      <p:to>
                                        <p:strVal val="(0.5)"/>
                                      </p:to>
                                    </p:set>
                                    <p:anim from="(0.5)" to="(#ppt_x)" calcmode="lin" valueType="num">
                                      <p:cBhvr>
                                        <p:cTn id="11" dur="615" accel="100000" fill="hold">
                                          <p:stCondLst>
                                            <p:cond delay="385"/>
                                          </p:stCondLst>
                                        </p:cTn>
                                        <p:tgtEl>
                                          <p:spTgt spid="16389"/>
                                        </p:tgtEl>
                                        <p:attrNameLst>
                                          <p:attrName>ppt_x</p:attrName>
                                        </p:attrNameLst>
                                      </p:cBhvr>
                                    </p:anim>
                                    <p:set>
                                      <p:cBhvr>
                                        <p:cTn id="12" dur="385" fill="hold"/>
                                        <p:tgtEl>
                                          <p:spTgt spid="16389"/>
                                        </p:tgtEl>
                                        <p:attrNameLst>
                                          <p:attrName>ppt_y</p:attrName>
                                        </p:attrNameLst>
                                      </p:cBhvr>
                                      <p:to>
                                        <p:strVal val="(#ppt_y+0.4)"/>
                                      </p:to>
                                    </p:set>
                                    <p:anim from="(#ppt_y+0.4)" to="(#ppt_y)" calcmode="lin" valueType="num">
                                      <p:cBhvr>
                                        <p:cTn id="13" dur="615" accel="100000" fill="hold">
                                          <p:stCondLst>
                                            <p:cond delay="385"/>
                                          </p:stCondLst>
                                        </p:cTn>
                                        <p:tgtEl>
                                          <p:spTgt spid="16389"/>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16391"/>
                                        </p:tgtEl>
                                        <p:attrNameLst>
                                          <p:attrName>style.visibility</p:attrName>
                                        </p:attrNameLst>
                                      </p:cBhvr>
                                      <p:to>
                                        <p:strVal val="visible"/>
                                      </p:to>
                                    </p:set>
                                    <p:animEffect transition="in" filter="fade">
                                      <p:cBhvr>
                                        <p:cTn id="16" dur="385" decel="100000"/>
                                        <p:tgtEl>
                                          <p:spTgt spid="16391"/>
                                        </p:tgtEl>
                                      </p:cBhvr>
                                    </p:animEffect>
                                    <p:animScale>
                                      <p:cBhvr>
                                        <p:cTn id="17" dur="385" decel="100000"/>
                                        <p:tgtEl>
                                          <p:spTgt spid="16391"/>
                                        </p:tgtEl>
                                      </p:cBhvr>
                                      <p:from x="10000" y="10000"/>
                                      <p:to x="200000" y="450000"/>
                                    </p:animScale>
                                    <p:animScale>
                                      <p:cBhvr>
                                        <p:cTn id="18" dur="615" accel="100000" fill="hold">
                                          <p:stCondLst>
                                            <p:cond delay="385"/>
                                          </p:stCondLst>
                                        </p:cTn>
                                        <p:tgtEl>
                                          <p:spTgt spid="16391"/>
                                        </p:tgtEl>
                                      </p:cBhvr>
                                      <p:from x="200000" y="450000"/>
                                      <p:to x="100000" y="100000"/>
                                    </p:animScale>
                                    <p:set>
                                      <p:cBhvr>
                                        <p:cTn id="19" dur="385" fill="hold"/>
                                        <p:tgtEl>
                                          <p:spTgt spid="16391"/>
                                        </p:tgtEl>
                                        <p:attrNameLst>
                                          <p:attrName>ppt_x</p:attrName>
                                        </p:attrNameLst>
                                      </p:cBhvr>
                                      <p:to>
                                        <p:strVal val="(0.5)"/>
                                      </p:to>
                                    </p:set>
                                    <p:anim from="(0.5)" to="(#ppt_x)" calcmode="lin" valueType="num">
                                      <p:cBhvr>
                                        <p:cTn id="20" dur="615" accel="100000" fill="hold">
                                          <p:stCondLst>
                                            <p:cond delay="385"/>
                                          </p:stCondLst>
                                        </p:cTn>
                                        <p:tgtEl>
                                          <p:spTgt spid="16391"/>
                                        </p:tgtEl>
                                        <p:attrNameLst>
                                          <p:attrName>ppt_x</p:attrName>
                                        </p:attrNameLst>
                                      </p:cBhvr>
                                    </p:anim>
                                    <p:set>
                                      <p:cBhvr>
                                        <p:cTn id="21" dur="385" fill="hold"/>
                                        <p:tgtEl>
                                          <p:spTgt spid="16391"/>
                                        </p:tgtEl>
                                        <p:attrNameLst>
                                          <p:attrName>ppt_y</p:attrName>
                                        </p:attrNameLst>
                                      </p:cBhvr>
                                      <p:to>
                                        <p:strVal val="(#ppt_y+0.4)"/>
                                      </p:to>
                                    </p:set>
                                    <p:anim from="(#ppt_y+0.4)" to="(#ppt_y)" calcmode="lin" valueType="num">
                                      <p:cBhvr>
                                        <p:cTn id="22" dur="615" accel="100000" fill="hold">
                                          <p:stCondLst>
                                            <p:cond delay="385"/>
                                          </p:stCondLst>
                                        </p:cTn>
                                        <p:tgtEl>
                                          <p:spTgt spid="16391"/>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16392"/>
                                        </p:tgtEl>
                                        <p:attrNameLst>
                                          <p:attrName>style.visibility</p:attrName>
                                        </p:attrNameLst>
                                      </p:cBhvr>
                                      <p:to>
                                        <p:strVal val="visible"/>
                                      </p:to>
                                    </p:set>
                                    <p:animEffect transition="in" filter="fade">
                                      <p:cBhvr>
                                        <p:cTn id="25" dur="385" decel="100000"/>
                                        <p:tgtEl>
                                          <p:spTgt spid="16392"/>
                                        </p:tgtEl>
                                      </p:cBhvr>
                                    </p:animEffect>
                                    <p:animScale>
                                      <p:cBhvr>
                                        <p:cTn id="26" dur="385" decel="100000"/>
                                        <p:tgtEl>
                                          <p:spTgt spid="16392"/>
                                        </p:tgtEl>
                                      </p:cBhvr>
                                      <p:from x="10000" y="10000"/>
                                      <p:to x="200000" y="450000"/>
                                    </p:animScale>
                                    <p:animScale>
                                      <p:cBhvr>
                                        <p:cTn id="27" dur="615" accel="100000" fill="hold">
                                          <p:stCondLst>
                                            <p:cond delay="385"/>
                                          </p:stCondLst>
                                        </p:cTn>
                                        <p:tgtEl>
                                          <p:spTgt spid="16392"/>
                                        </p:tgtEl>
                                      </p:cBhvr>
                                      <p:from x="200000" y="450000"/>
                                      <p:to x="100000" y="100000"/>
                                    </p:animScale>
                                    <p:set>
                                      <p:cBhvr>
                                        <p:cTn id="28" dur="385" fill="hold"/>
                                        <p:tgtEl>
                                          <p:spTgt spid="16392"/>
                                        </p:tgtEl>
                                        <p:attrNameLst>
                                          <p:attrName>ppt_x</p:attrName>
                                        </p:attrNameLst>
                                      </p:cBhvr>
                                      <p:to>
                                        <p:strVal val="(0.5)"/>
                                      </p:to>
                                    </p:set>
                                    <p:anim from="(0.5)" to="(#ppt_x)" calcmode="lin" valueType="num">
                                      <p:cBhvr>
                                        <p:cTn id="29" dur="615" accel="100000" fill="hold">
                                          <p:stCondLst>
                                            <p:cond delay="385"/>
                                          </p:stCondLst>
                                        </p:cTn>
                                        <p:tgtEl>
                                          <p:spTgt spid="16392"/>
                                        </p:tgtEl>
                                        <p:attrNameLst>
                                          <p:attrName>ppt_x</p:attrName>
                                        </p:attrNameLst>
                                      </p:cBhvr>
                                    </p:anim>
                                    <p:set>
                                      <p:cBhvr>
                                        <p:cTn id="30" dur="385" fill="hold"/>
                                        <p:tgtEl>
                                          <p:spTgt spid="16392"/>
                                        </p:tgtEl>
                                        <p:attrNameLst>
                                          <p:attrName>ppt_y</p:attrName>
                                        </p:attrNameLst>
                                      </p:cBhvr>
                                      <p:to>
                                        <p:strVal val="(#ppt_y+0.4)"/>
                                      </p:to>
                                    </p:set>
                                    <p:anim from="(#ppt_y+0.4)" to="(#ppt_y)" calcmode="lin" valueType="num">
                                      <p:cBhvr>
                                        <p:cTn id="31" dur="615" accel="100000" fill="hold">
                                          <p:stCondLst>
                                            <p:cond delay="385"/>
                                          </p:stCondLst>
                                        </p:cTn>
                                        <p:tgtEl>
                                          <p:spTgt spid="16392"/>
                                        </p:tgtEl>
                                        <p:attrNameLst>
                                          <p:attrName>ppt_y</p:attrName>
                                        </p:attrNameLst>
                                      </p:cBhvr>
                                    </p:anim>
                                  </p:childTnLst>
                                </p:cTn>
                              </p:par>
                              <p:par>
                                <p:cTn id="32" presetID="51" presetClass="entr" presetSubtype="0" fill="hold" nodeType="withEffect">
                                  <p:stCondLst>
                                    <p:cond delay="0"/>
                                  </p:stCondLst>
                                  <p:childTnLst>
                                    <p:set>
                                      <p:cBhvr>
                                        <p:cTn id="33" dur="1" fill="hold">
                                          <p:stCondLst>
                                            <p:cond delay="0"/>
                                          </p:stCondLst>
                                        </p:cTn>
                                        <p:tgtEl>
                                          <p:spTgt spid="16396"/>
                                        </p:tgtEl>
                                        <p:attrNameLst>
                                          <p:attrName>style.visibility</p:attrName>
                                        </p:attrNameLst>
                                      </p:cBhvr>
                                      <p:to>
                                        <p:strVal val="visible"/>
                                      </p:to>
                                    </p:set>
                                    <p:animEffect transition="in" filter="fade">
                                      <p:cBhvr>
                                        <p:cTn id="34" dur="385" decel="100000"/>
                                        <p:tgtEl>
                                          <p:spTgt spid="16396"/>
                                        </p:tgtEl>
                                      </p:cBhvr>
                                    </p:animEffect>
                                    <p:animScale>
                                      <p:cBhvr>
                                        <p:cTn id="35" dur="385" decel="100000"/>
                                        <p:tgtEl>
                                          <p:spTgt spid="16396"/>
                                        </p:tgtEl>
                                      </p:cBhvr>
                                      <p:from x="10000" y="10000"/>
                                      <p:to x="200000" y="450000"/>
                                    </p:animScale>
                                    <p:animScale>
                                      <p:cBhvr>
                                        <p:cTn id="36" dur="615" accel="100000" fill="hold">
                                          <p:stCondLst>
                                            <p:cond delay="385"/>
                                          </p:stCondLst>
                                        </p:cTn>
                                        <p:tgtEl>
                                          <p:spTgt spid="16396"/>
                                        </p:tgtEl>
                                      </p:cBhvr>
                                      <p:from x="200000" y="450000"/>
                                      <p:to x="100000" y="100000"/>
                                    </p:animScale>
                                    <p:set>
                                      <p:cBhvr>
                                        <p:cTn id="37" dur="385" fill="hold"/>
                                        <p:tgtEl>
                                          <p:spTgt spid="16396"/>
                                        </p:tgtEl>
                                        <p:attrNameLst>
                                          <p:attrName>ppt_x</p:attrName>
                                        </p:attrNameLst>
                                      </p:cBhvr>
                                      <p:to>
                                        <p:strVal val="(0.5)"/>
                                      </p:to>
                                    </p:set>
                                    <p:anim from="(0.5)" to="(#ppt_x)" calcmode="lin" valueType="num">
                                      <p:cBhvr>
                                        <p:cTn id="38" dur="615" accel="100000" fill="hold">
                                          <p:stCondLst>
                                            <p:cond delay="385"/>
                                          </p:stCondLst>
                                        </p:cTn>
                                        <p:tgtEl>
                                          <p:spTgt spid="16396"/>
                                        </p:tgtEl>
                                        <p:attrNameLst>
                                          <p:attrName>ppt_x</p:attrName>
                                        </p:attrNameLst>
                                      </p:cBhvr>
                                    </p:anim>
                                    <p:set>
                                      <p:cBhvr>
                                        <p:cTn id="39" dur="385" fill="hold"/>
                                        <p:tgtEl>
                                          <p:spTgt spid="16396"/>
                                        </p:tgtEl>
                                        <p:attrNameLst>
                                          <p:attrName>ppt_y</p:attrName>
                                        </p:attrNameLst>
                                      </p:cBhvr>
                                      <p:to>
                                        <p:strVal val="(#ppt_y+0.4)"/>
                                      </p:to>
                                    </p:set>
                                    <p:anim from="(#ppt_y+0.4)" to="(#ppt_y)" calcmode="lin" valueType="num">
                                      <p:cBhvr>
                                        <p:cTn id="40" dur="615" accel="100000" fill="hold">
                                          <p:stCondLst>
                                            <p:cond delay="385"/>
                                          </p:stCondLst>
                                        </p:cTn>
                                        <p:tgtEl>
                                          <p:spTgt spid="16396"/>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16421"/>
                                        </p:tgtEl>
                                        <p:attrNameLst>
                                          <p:attrName>style.visibility</p:attrName>
                                        </p:attrNameLst>
                                      </p:cBhvr>
                                      <p:to>
                                        <p:strVal val="visible"/>
                                      </p:to>
                                    </p:set>
                                    <p:animEffect transition="in" filter="fade">
                                      <p:cBhvr>
                                        <p:cTn id="43" dur="385" decel="100000"/>
                                        <p:tgtEl>
                                          <p:spTgt spid="16421"/>
                                        </p:tgtEl>
                                      </p:cBhvr>
                                    </p:animEffect>
                                    <p:animScale>
                                      <p:cBhvr>
                                        <p:cTn id="44" dur="385" decel="100000"/>
                                        <p:tgtEl>
                                          <p:spTgt spid="16421"/>
                                        </p:tgtEl>
                                      </p:cBhvr>
                                      <p:from x="10000" y="10000"/>
                                      <p:to x="200000" y="450000"/>
                                    </p:animScale>
                                    <p:animScale>
                                      <p:cBhvr>
                                        <p:cTn id="45" dur="615" accel="100000" fill="hold">
                                          <p:stCondLst>
                                            <p:cond delay="385"/>
                                          </p:stCondLst>
                                        </p:cTn>
                                        <p:tgtEl>
                                          <p:spTgt spid="16421"/>
                                        </p:tgtEl>
                                      </p:cBhvr>
                                      <p:from x="200000" y="450000"/>
                                      <p:to x="100000" y="100000"/>
                                    </p:animScale>
                                    <p:set>
                                      <p:cBhvr>
                                        <p:cTn id="46" dur="385" fill="hold"/>
                                        <p:tgtEl>
                                          <p:spTgt spid="16421"/>
                                        </p:tgtEl>
                                        <p:attrNameLst>
                                          <p:attrName>ppt_x</p:attrName>
                                        </p:attrNameLst>
                                      </p:cBhvr>
                                      <p:to>
                                        <p:strVal val="(0.5)"/>
                                      </p:to>
                                    </p:set>
                                    <p:anim from="(0.5)" to="(#ppt_x)" calcmode="lin" valueType="num">
                                      <p:cBhvr>
                                        <p:cTn id="47" dur="615" accel="100000" fill="hold">
                                          <p:stCondLst>
                                            <p:cond delay="385"/>
                                          </p:stCondLst>
                                        </p:cTn>
                                        <p:tgtEl>
                                          <p:spTgt spid="16421"/>
                                        </p:tgtEl>
                                        <p:attrNameLst>
                                          <p:attrName>ppt_x</p:attrName>
                                        </p:attrNameLst>
                                      </p:cBhvr>
                                    </p:anim>
                                    <p:set>
                                      <p:cBhvr>
                                        <p:cTn id="48" dur="385" fill="hold"/>
                                        <p:tgtEl>
                                          <p:spTgt spid="16421"/>
                                        </p:tgtEl>
                                        <p:attrNameLst>
                                          <p:attrName>ppt_y</p:attrName>
                                        </p:attrNameLst>
                                      </p:cBhvr>
                                      <p:to>
                                        <p:strVal val="(#ppt_y+0.4)"/>
                                      </p:to>
                                    </p:set>
                                    <p:anim from="(#ppt_y+0.4)" to="(#ppt_y)" calcmode="lin" valueType="num">
                                      <p:cBhvr>
                                        <p:cTn id="49" dur="615" accel="100000" fill="hold">
                                          <p:stCondLst>
                                            <p:cond delay="385"/>
                                          </p:stCondLst>
                                        </p:cTn>
                                        <p:tgtEl>
                                          <p:spTgt spid="16421"/>
                                        </p:tgtEl>
                                        <p:attrNameLst>
                                          <p:attrName>ppt_y</p:attrName>
                                        </p:attrNameLst>
                                      </p:cBhvr>
                                    </p:anim>
                                  </p:childTnLst>
                                </p:cTn>
                              </p:par>
                              <p:par>
                                <p:cTn id="50" presetID="51" presetClass="entr" presetSubtype="0" fill="hold" nodeType="withEffect">
                                  <p:stCondLst>
                                    <p:cond delay="0"/>
                                  </p:stCondLst>
                                  <p:childTnLst>
                                    <p:set>
                                      <p:cBhvr>
                                        <p:cTn id="51" dur="1" fill="hold">
                                          <p:stCondLst>
                                            <p:cond delay="0"/>
                                          </p:stCondLst>
                                        </p:cTn>
                                        <p:tgtEl>
                                          <p:spTgt spid="16422"/>
                                        </p:tgtEl>
                                        <p:attrNameLst>
                                          <p:attrName>style.visibility</p:attrName>
                                        </p:attrNameLst>
                                      </p:cBhvr>
                                      <p:to>
                                        <p:strVal val="visible"/>
                                      </p:to>
                                    </p:set>
                                    <p:animEffect transition="in" filter="fade">
                                      <p:cBhvr>
                                        <p:cTn id="52" dur="385" decel="100000"/>
                                        <p:tgtEl>
                                          <p:spTgt spid="16422"/>
                                        </p:tgtEl>
                                      </p:cBhvr>
                                    </p:animEffect>
                                    <p:animScale>
                                      <p:cBhvr>
                                        <p:cTn id="53" dur="385" decel="100000"/>
                                        <p:tgtEl>
                                          <p:spTgt spid="16422"/>
                                        </p:tgtEl>
                                      </p:cBhvr>
                                      <p:from x="10000" y="10000"/>
                                      <p:to x="200000" y="450000"/>
                                    </p:animScale>
                                    <p:animScale>
                                      <p:cBhvr>
                                        <p:cTn id="54" dur="615" accel="100000" fill="hold">
                                          <p:stCondLst>
                                            <p:cond delay="385"/>
                                          </p:stCondLst>
                                        </p:cTn>
                                        <p:tgtEl>
                                          <p:spTgt spid="16422"/>
                                        </p:tgtEl>
                                      </p:cBhvr>
                                      <p:from x="200000" y="450000"/>
                                      <p:to x="100000" y="100000"/>
                                    </p:animScale>
                                    <p:set>
                                      <p:cBhvr>
                                        <p:cTn id="55" dur="385" fill="hold"/>
                                        <p:tgtEl>
                                          <p:spTgt spid="16422"/>
                                        </p:tgtEl>
                                        <p:attrNameLst>
                                          <p:attrName>ppt_x</p:attrName>
                                        </p:attrNameLst>
                                      </p:cBhvr>
                                      <p:to>
                                        <p:strVal val="(0.5)"/>
                                      </p:to>
                                    </p:set>
                                    <p:anim from="(0.5)" to="(#ppt_x)" calcmode="lin" valueType="num">
                                      <p:cBhvr>
                                        <p:cTn id="56" dur="615" accel="100000" fill="hold">
                                          <p:stCondLst>
                                            <p:cond delay="385"/>
                                          </p:stCondLst>
                                        </p:cTn>
                                        <p:tgtEl>
                                          <p:spTgt spid="16422"/>
                                        </p:tgtEl>
                                        <p:attrNameLst>
                                          <p:attrName>ppt_x</p:attrName>
                                        </p:attrNameLst>
                                      </p:cBhvr>
                                    </p:anim>
                                    <p:set>
                                      <p:cBhvr>
                                        <p:cTn id="57" dur="385" fill="hold"/>
                                        <p:tgtEl>
                                          <p:spTgt spid="16422"/>
                                        </p:tgtEl>
                                        <p:attrNameLst>
                                          <p:attrName>ppt_y</p:attrName>
                                        </p:attrNameLst>
                                      </p:cBhvr>
                                      <p:to>
                                        <p:strVal val="(#ppt_y+0.4)"/>
                                      </p:to>
                                    </p:set>
                                    <p:anim from="(#ppt_y+0.4)" to="(#ppt_y)" calcmode="lin" valueType="num">
                                      <p:cBhvr>
                                        <p:cTn id="58" dur="615" accel="100000" fill="hold">
                                          <p:stCondLst>
                                            <p:cond delay="385"/>
                                          </p:stCondLst>
                                        </p:cTn>
                                        <p:tgtEl>
                                          <p:spTgt spid="16422"/>
                                        </p:tgtEl>
                                        <p:attrNameLst>
                                          <p:attrName>ppt_y</p:attrName>
                                        </p:attrNameLst>
                                      </p:cBhvr>
                                    </p:anim>
                                  </p:childTnLst>
                                </p:cTn>
                              </p:par>
                              <p:par>
                                <p:cTn id="59" presetID="51" presetClass="entr" presetSubtype="0" fill="hold" grpId="0" nodeType="withEffect">
                                  <p:stCondLst>
                                    <p:cond delay="0"/>
                                  </p:stCondLst>
                                  <p:childTnLst>
                                    <p:set>
                                      <p:cBhvr>
                                        <p:cTn id="60" dur="1" fill="hold">
                                          <p:stCondLst>
                                            <p:cond delay="0"/>
                                          </p:stCondLst>
                                        </p:cTn>
                                        <p:tgtEl>
                                          <p:spTgt spid="16423"/>
                                        </p:tgtEl>
                                        <p:attrNameLst>
                                          <p:attrName>style.visibility</p:attrName>
                                        </p:attrNameLst>
                                      </p:cBhvr>
                                      <p:to>
                                        <p:strVal val="visible"/>
                                      </p:to>
                                    </p:set>
                                    <p:animEffect transition="in" filter="fade">
                                      <p:cBhvr>
                                        <p:cTn id="61" dur="385" decel="100000"/>
                                        <p:tgtEl>
                                          <p:spTgt spid="16423"/>
                                        </p:tgtEl>
                                      </p:cBhvr>
                                    </p:animEffect>
                                    <p:animScale>
                                      <p:cBhvr>
                                        <p:cTn id="62" dur="385" decel="100000"/>
                                        <p:tgtEl>
                                          <p:spTgt spid="16423"/>
                                        </p:tgtEl>
                                      </p:cBhvr>
                                      <p:from x="10000" y="10000"/>
                                      <p:to x="200000" y="450000"/>
                                    </p:animScale>
                                    <p:animScale>
                                      <p:cBhvr>
                                        <p:cTn id="63" dur="615" accel="100000" fill="hold">
                                          <p:stCondLst>
                                            <p:cond delay="385"/>
                                          </p:stCondLst>
                                        </p:cTn>
                                        <p:tgtEl>
                                          <p:spTgt spid="16423"/>
                                        </p:tgtEl>
                                      </p:cBhvr>
                                      <p:from x="200000" y="450000"/>
                                      <p:to x="100000" y="100000"/>
                                    </p:animScale>
                                    <p:set>
                                      <p:cBhvr>
                                        <p:cTn id="64" dur="385" fill="hold"/>
                                        <p:tgtEl>
                                          <p:spTgt spid="16423"/>
                                        </p:tgtEl>
                                        <p:attrNameLst>
                                          <p:attrName>ppt_x</p:attrName>
                                        </p:attrNameLst>
                                      </p:cBhvr>
                                      <p:to>
                                        <p:strVal val="(0.5)"/>
                                      </p:to>
                                    </p:set>
                                    <p:anim from="(0.5)" to="(#ppt_x)" calcmode="lin" valueType="num">
                                      <p:cBhvr>
                                        <p:cTn id="65" dur="615" accel="100000" fill="hold">
                                          <p:stCondLst>
                                            <p:cond delay="385"/>
                                          </p:stCondLst>
                                        </p:cTn>
                                        <p:tgtEl>
                                          <p:spTgt spid="16423"/>
                                        </p:tgtEl>
                                        <p:attrNameLst>
                                          <p:attrName>ppt_x</p:attrName>
                                        </p:attrNameLst>
                                      </p:cBhvr>
                                    </p:anim>
                                    <p:set>
                                      <p:cBhvr>
                                        <p:cTn id="66" dur="385" fill="hold"/>
                                        <p:tgtEl>
                                          <p:spTgt spid="16423"/>
                                        </p:tgtEl>
                                        <p:attrNameLst>
                                          <p:attrName>ppt_y</p:attrName>
                                        </p:attrNameLst>
                                      </p:cBhvr>
                                      <p:to>
                                        <p:strVal val="(#ppt_y+0.4)"/>
                                      </p:to>
                                    </p:set>
                                    <p:anim from="(#ppt_y+0.4)" to="(#ppt_y)" calcmode="lin" valueType="num">
                                      <p:cBhvr>
                                        <p:cTn id="67" dur="615" accel="100000" fill="hold">
                                          <p:stCondLst>
                                            <p:cond delay="385"/>
                                          </p:stCondLst>
                                        </p:cTn>
                                        <p:tgtEl>
                                          <p:spTgt spid="16423"/>
                                        </p:tgtEl>
                                        <p:attrNameLst>
                                          <p:attrName>ppt_y</p:attrName>
                                        </p:attrNameLst>
                                      </p:cBhvr>
                                    </p:anim>
                                  </p:childTnLst>
                                </p:cTn>
                              </p:par>
                              <p:par>
                                <p:cTn id="68" presetID="51" presetClass="entr" presetSubtype="0" fill="hold" nodeType="withEffect">
                                  <p:stCondLst>
                                    <p:cond delay="0"/>
                                  </p:stCondLst>
                                  <p:childTnLst>
                                    <p:set>
                                      <p:cBhvr>
                                        <p:cTn id="69" dur="1" fill="hold">
                                          <p:stCondLst>
                                            <p:cond delay="0"/>
                                          </p:stCondLst>
                                        </p:cTn>
                                        <p:tgtEl>
                                          <p:spTgt spid="16424"/>
                                        </p:tgtEl>
                                        <p:attrNameLst>
                                          <p:attrName>style.visibility</p:attrName>
                                        </p:attrNameLst>
                                      </p:cBhvr>
                                      <p:to>
                                        <p:strVal val="visible"/>
                                      </p:to>
                                    </p:set>
                                    <p:animEffect transition="in" filter="fade">
                                      <p:cBhvr>
                                        <p:cTn id="70" dur="385" decel="100000"/>
                                        <p:tgtEl>
                                          <p:spTgt spid="16424"/>
                                        </p:tgtEl>
                                      </p:cBhvr>
                                    </p:animEffect>
                                    <p:animScale>
                                      <p:cBhvr>
                                        <p:cTn id="71" dur="385" decel="100000"/>
                                        <p:tgtEl>
                                          <p:spTgt spid="16424"/>
                                        </p:tgtEl>
                                      </p:cBhvr>
                                      <p:from x="10000" y="10000"/>
                                      <p:to x="200000" y="450000"/>
                                    </p:animScale>
                                    <p:animScale>
                                      <p:cBhvr>
                                        <p:cTn id="72" dur="615" accel="100000" fill="hold">
                                          <p:stCondLst>
                                            <p:cond delay="385"/>
                                          </p:stCondLst>
                                        </p:cTn>
                                        <p:tgtEl>
                                          <p:spTgt spid="16424"/>
                                        </p:tgtEl>
                                      </p:cBhvr>
                                      <p:from x="200000" y="450000"/>
                                      <p:to x="100000" y="100000"/>
                                    </p:animScale>
                                    <p:set>
                                      <p:cBhvr>
                                        <p:cTn id="73" dur="385" fill="hold"/>
                                        <p:tgtEl>
                                          <p:spTgt spid="16424"/>
                                        </p:tgtEl>
                                        <p:attrNameLst>
                                          <p:attrName>ppt_x</p:attrName>
                                        </p:attrNameLst>
                                      </p:cBhvr>
                                      <p:to>
                                        <p:strVal val="(0.5)"/>
                                      </p:to>
                                    </p:set>
                                    <p:anim from="(0.5)" to="(#ppt_x)" calcmode="lin" valueType="num">
                                      <p:cBhvr>
                                        <p:cTn id="74" dur="615" accel="100000" fill="hold">
                                          <p:stCondLst>
                                            <p:cond delay="385"/>
                                          </p:stCondLst>
                                        </p:cTn>
                                        <p:tgtEl>
                                          <p:spTgt spid="16424"/>
                                        </p:tgtEl>
                                        <p:attrNameLst>
                                          <p:attrName>ppt_x</p:attrName>
                                        </p:attrNameLst>
                                      </p:cBhvr>
                                    </p:anim>
                                    <p:set>
                                      <p:cBhvr>
                                        <p:cTn id="75" dur="385" fill="hold"/>
                                        <p:tgtEl>
                                          <p:spTgt spid="16424"/>
                                        </p:tgtEl>
                                        <p:attrNameLst>
                                          <p:attrName>ppt_y</p:attrName>
                                        </p:attrNameLst>
                                      </p:cBhvr>
                                      <p:to>
                                        <p:strVal val="(#ppt_y+0.4)"/>
                                      </p:to>
                                    </p:set>
                                    <p:anim from="(#ppt_y+0.4)" to="(#ppt_y)" calcmode="lin" valueType="num">
                                      <p:cBhvr>
                                        <p:cTn id="76" dur="615" accel="100000" fill="hold">
                                          <p:stCondLst>
                                            <p:cond delay="385"/>
                                          </p:stCondLst>
                                        </p:cTn>
                                        <p:tgtEl>
                                          <p:spTgt spid="16424"/>
                                        </p:tgtEl>
                                        <p:attrNameLst>
                                          <p:attrName>ppt_y</p:attrName>
                                        </p:attrNameLst>
                                      </p:cBhvr>
                                    </p:anim>
                                  </p:childTnLst>
                                </p:cTn>
                              </p:par>
                              <p:par>
                                <p:cTn id="77" presetID="51" presetClass="entr" presetSubtype="0" fill="hold" grpId="0" nodeType="withEffect">
                                  <p:stCondLst>
                                    <p:cond delay="0"/>
                                  </p:stCondLst>
                                  <p:childTnLst>
                                    <p:set>
                                      <p:cBhvr>
                                        <p:cTn id="78" dur="1" fill="hold">
                                          <p:stCondLst>
                                            <p:cond delay="0"/>
                                          </p:stCondLst>
                                        </p:cTn>
                                        <p:tgtEl>
                                          <p:spTgt spid="16425"/>
                                        </p:tgtEl>
                                        <p:attrNameLst>
                                          <p:attrName>style.visibility</p:attrName>
                                        </p:attrNameLst>
                                      </p:cBhvr>
                                      <p:to>
                                        <p:strVal val="visible"/>
                                      </p:to>
                                    </p:set>
                                    <p:animEffect transition="in" filter="fade">
                                      <p:cBhvr>
                                        <p:cTn id="79" dur="385" decel="100000"/>
                                        <p:tgtEl>
                                          <p:spTgt spid="16425"/>
                                        </p:tgtEl>
                                      </p:cBhvr>
                                    </p:animEffect>
                                    <p:animScale>
                                      <p:cBhvr>
                                        <p:cTn id="80" dur="385" decel="100000"/>
                                        <p:tgtEl>
                                          <p:spTgt spid="16425"/>
                                        </p:tgtEl>
                                      </p:cBhvr>
                                      <p:from x="10000" y="10000"/>
                                      <p:to x="200000" y="450000"/>
                                    </p:animScale>
                                    <p:animScale>
                                      <p:cBhvr>
                                        <p:cTn id="81" dur="615" accel="100000" fill="hold">
                                          <p:stCondLst>
                                            <p:cond delay="385"/>
                                          </p:stCondLst>
                                        </p:cTn>
                                        <p:tgtEl>
                                          <p:spTgt spid="16425"/>
                                        </p:tgtEl>
                                      </p:cBhvr>
                                      <p:from x="200000" y="450000"/>
                                      <p:to x="100000" y="100000"/>
                                    </p:animScale>
                                    <p:set>
                                      <p:cBhvr>
                                        <p:cTn id="82" dur="385" fill="hold"/>
                                        <p:tgtEl>
                                          <p:spTgt spid="16425"/>
                                        </p:tgtEl>
                                        <p:attrNameLst>
                                          <p:attrName>ppt_x</p:attrName>
                                        </p:attrNameLst>
                                      </p:cBhvr>
                                      <p:to>
                                        <p:strVal val="(0.5)"/>
                                      </p:to>
                                    </p:set>
                                    <p:anim from="(0.5)" to="(#ppt_x)" calcmode="lin" valueType="num">
                                      <p:cBhvr>
                                        <p:cTn id="83" dur="615" accel="100000" fill="hold">
                                          <p:stCondLst>
                                            <p:cond delay="385"/>
                                          </p:stCondLst>
                                        </p:cTn>
                                        <p:tgtEl>
                                          <p:spTgt spid="16425"/>
                                        </p:tgtEl>
                                        <p:attrNameLst>
                                          <p:attrName>ppt_x</p:attrName>
                                        </p:attrNameLst>
                                      </p:cBhvr>
                                    </p:anim>
                                    <p:set>
                                      <p:cBhvr>
                                        <p:cTn id="84" dur="385" fill="hold"/>
                                        <p:tgtEl>
                                          <p:spTgt spid="16425"/>
                                        </p:tgtEl>
                                        <p:attrNameLst>
                                          <p:attrName>ppt_y</p:attrName>
                                        </p:attrNameLst>
                                      </p:cBhvr>
                                      <p:to>
                                        <p:strVal val="(#ppt_y+0.4)"/>
                                      </p:to>
                                    </p:set>
                                    <p:anim from="(#ppt_y+0.4)" to="(#ppt_y)" calcmode="lin" valueType="num">
                                      <p:cBhvr>
                                        <p:cTn id="85" dur="615" accel="100000" fill="hold">
                                          <p:stCondLst>
                                            <p:cond delay="385"/>
                                          </p:stCondLst>
                                        </p:cTn>
                                        <p:tgtEl>
                                          <p:spTgt spid="16425"/>
                                        </p:tgtEl>
                                        <p:attrNameLst>
                                          <p:attrName>ppt_y</p:attrName>
                                        </p:attrNameLst>
                                      </p:cBhvr>
                                    </p:anim>
                                  </p:childTnLst>
                                </p:cTn>
                              </p:par>
                            </p:childTnLst>
                          </p:cTn>
                        </p:par>
                        <p:par>
                          <p:cTn id="86" fill="hold" nodeType="afterGroup">
                            <p:stCondLst>
                              <p:cond delay="1000"/>
                            </p:stCondLst>
                            <p:childTnLst>
                              <p:par>
                                <p:cTn id="87" presetID="6" presetClass="emph" presetSubtype="0" fill="hold" grpId="1" nodeType="afterEffect">
                                  <p:stCondLst>
                                    <p:cond delay="0"/>
                                  </p:stCondLst>
                                  <p:childTnLst>
                                    <p:animScale>
                                      <p:cBhvr>
                                        <p:cTn id="88" dur="1000" fill="hold"/>
                                        <p:tgtEl>
                                          <p:spTgt spid="16389"/>
                                        </p:tgtEl>
                                      </p:cBhvr>
                                      <p:by x="150000" y="150000"/>
                                    </p:animScale>
                                  </p:childTnLst>
                                </p:cTn>
                              </p:par>
                            </p:childTnLst>
                          </p:cTn>
                        </p:par>
                        <p:par>
                          <p:cTn id="89" fill="hold" nodeType="afterGroup">
                            <p:stCondLst>
                              <p:cond delay="2000"/>
                            </p:stCondLst>
                            <p:childTnLst>
                              <p:par>
                                <p:cTn id="90" presetID="6" presetClass="emph" presetSubtype="0" fill="hold" grpId="1" nodeType="afterEffect">
                                  <p:stCondLst>
                                    <p:cond delay="0"/>
                                  </p:stCondLst>
                                  <p:childTnLst>
                                    <p:animScale>
                                      <p:cBhvr>
                                        <p:cTn id="91" dur="1000" fill="hold"/>
                                        <p:tgtEl>
                                          <p:spTgt spid="16391"/>
                                        </p:tgtEl>
                                      </p:cBhvr>
                                      <p:by x="150000" y="150000"/>
                                    </p:animScale>
                                  </p:childTnLst>
                                </p:cTn>
                              </p:par>
                            </p:childTnLst>
                          </p:cTn>
                        </p:par>
                        <p:par>
                          <p:cTn id="92" fill="hold" nodeType="afterGroup">
                            <p:stCondLst>
                              <p:cond delay="3000"/>
                            </p:stCondLst>
                            <p:childTnLst>
                              <p:par>
                                <p:cTn id="93" presetID="6" presetClass="emph" presetSubtype="0" fill="hold" grpId="1" nodeType="afterEffect">
                                  <p:stCondLst>
                                    <p:cond delay="0"/>
                                  </p:stCondLst>
                                  <p:childTnLst>
                                    <p:animScale>
                                      <p:cBhvr>
                                        <p:cTn id="94" dur="1000" fill="hold"/>
                                        <p:tgtEl>
                                          <p:spTgt spid="16392"/>
                                        </p:tgtEl>
                                      </p:cBhvr>
                                      <p:by x="150000" y="150000"/>
                                    </p:animScale>
                                  </p:childTnLst>
                                </p:cTn>
                              </p:par>
                            </p:childTnLst>
                          </p:cTn>
                        </p:par>
                        <p:par>
                          <p:cTn id="95" fill="hold" nodeType="afterGroup">
                            <p:stCondLst>
                              <p:cond delay="4000"/>
                            </p:stCondLst>
                            <p:childTnLst>
                              <p:par>
                                <p:cTn id="96" presetID="6" presetClass="emph" presetSubtype="0" fill="hold" nodeType="afterEffect">
                                  <p:stCondLst>
                                    <p:cond delay="0"/>
                                  </p:stCondLst>
                                  <p:childTnLst>
                                    <p:animScale>
                                      <p:cBhvr>
                                        <p:cTn id="97" dur="1000" fill="hold"/>
                                        <p:tgtEl>
                                          <p:spTgt spid="16396"/>
                                        </p:tgtEl>
                                      </p:cBhvr>
                                      <p:by x="150000" y="150000"/>
                                    </p:animScale>
                                  </p:childTnLst>
                                </p:cTn>
                              </p:par>
                            </p:childTnLst>
                          </p:cTn>
                        </p:par>
                        <p:par>
                          <p:cTn id="98" fill="hold" nodeType="afterGroup">
                            <p:stCondLst>
                              <p:cond delay="5000"/>
                            </p:stCondLst>
                            <p:childTnLst>
                              <p:par>
                                <p:cTn id="99" presetID="6" presetClass="emph" presetSubtype="0" fill="hold" grpId="1" nodeType="afterEffect">
                                  <p:stCondLst>
                                    <p:cond delay="0"/>
                                  </p:stCondLst>
                                  <p:childTnLst>
                                    <p:animScale>
                                      <p:cBhvr>
                                        <p:cTn id="100" dur="1000" fill="hold"/>
                                        <p:tgtEl>
                                          <p:spTgt spid="16421"/>
                                        </p:tgtEl>
                                      </p:cBhvr>
                                      <p:by x="150000" y="150000"/>
                                    </p:animScale>
                                  </p:childTnLst>
                                </p:cTn>
                              </p:par>
                            </p:childTnLst>
                          </p:cTn>
                        </p:par>
                        <p:par>
                          <p:cTn id="101" fill="hold" nodeType="afterGroup">
                            <p:stCondLst>
                              <p:cond delay="6000"/>
                            </p:stCondLst>
                            <p:childTnLst>
                              <p:par>
                                <p:cTn id="102" presetID="6" presetClass="emph" presetSubtype="0" fill="hold" nodeType="afterEffect">
                                  <p:stCondLst>
                                    <p:cond delay="0"/>
                                  </p:stCondLst>
                                  <p:childTnLst>
                                    <p:animScale>
                                      <p:cBhvr>
                                        <p:cTn id="103" dur="1000" fill="hold"/>
                                        <p:tgtEl>
                                          <p:spTgt spid="16422"/>
                                        </p:tgtEl>
                                      </p:cBhvr>
                                      <p:by x="150000" y="150000"/>
                                    </p:animScale>
                                  </p:childTnLst>
                                </p:cTn>
                              </p:par>
                            </p:childTnLst>
                          </p:cTn>
                        </p:par>
                        <p:par>
                          <p:cTn id="104" fill="hold" nodeType="afterGroup">
                            <p:stCondLst>
                              <p:cond delay="7000"/>
                            </p:stCondLst>
                            <p:childTnLst>
                              <p:par>
                                <p:cTn id="105" presetID="6" presetClass="emph" presetSubtype="0" fill="hold" grpId="1" nodeType="afterEffect">
                                  <p:stCondLst>
                                    <p:cond delay="0"/>
                                  </p:stCondLst>
                                  <p:childTnLst>
                                    <p:animScale>
                                      <p:cBhvr>
                                        <p:cTn id="106" dur="1000" fill="hold"/>
                                        <p:tgtEl>
                                          <p:spTgt spid="16423"/>
                                        </p:tgtEl>
                                      </p:cBhvr>
                                      <p:by x="150000" y="150000"/>
                                    </p:animScale>
                                  </p:childTnLst>
                                </p:cTn>
                              </p:par>
                            </p:childTnLst>
                          </p:cTn>
                        </p:par>
                        <p:par>
                          <p:cTn id="107" fill="hold" nodeType="afterGroup">
                            <p:stCondLst>
                              <p:cond delay="8000"/>
                            </p:stCondLst>
                            <p:childTnLst>
                              <p:par>
                                <p:cTn id="108" presetID="6" presetClass="emph" presetSubtype="0" fill="hold" nodeType="afterEffect">
                                  <p:stCondLst>
                                    <p:cond delay="0"/>
                                  </p:stCondLst>
                                  <p:childTnLst>
                                    <p:animScale>
                                      <p:cBhvr>
                                        <p:cTn id="109" dur="1000" fill="hold"/>
                                        <p:tgtEl>
                                          <p:spTgt spid="16424"/>
                                        </p:tgtEl>
                                      </p:cBhvr>
                                      <p:by x="150000" y="150000"/>
                                    </p:animScale>
                                  </p:childTnLst>
                                </p:cTn>
                              </p:par>
                            </p:childTnLst>
                          </p:cTn>
                        </p:par>
                        <p:par>
                          <p:cTn id="110" fill="hold" nodeType="afterGroup">
                            <p:stCondLst>
                              <p:cond delay="9000"/>
                            </p:stCondLst>
                            <p:childTnLst>
                              <p:par>
                                <p:cTn id="111" presetID="6" presetClass="emph" presetSubtype="0" fill="hold" grpId="1" nodeType="afterEffect">
                                  <p:stCondLst>
                                    <p:cond delay="0"/>
                                  </p:stCondLst>
                                  <p:childTnLst>
                                    <p:animScale>
                                      <p:cBhvr>
                                        <p:cTn id="112" dur="1000" fill="hold"/>
                                        <p:tgtEl>
                                          <p:spTgt spid="1642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89" grpId="1" animBg="1"/>
      <p:bldP spid="16391" grpId="0" animBg="1"/>
      <p:bldP spid="16391" grpId="1" animBg="1"/>
      <p:bldP spid="16392" grpId="0" animBg="1"/>
      <p:bldP spid="16392" grpId="1" animBg="1"/>
      <p:bldP spid="16421" grpId="0"/>
      <p:bldP spid="16421" grpId="1"/>
      <p:bldP spid="16423" grpId="0"/>
      <p:bldP spid="16423" grpId="1"/>
      <p:bldP spid="16425" grpId="0"/>
      <p:bldP spid="1642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5"/>
          <p:cNvSpPr txBox="1">
            <a:spLocks noChangeArrowheads="1"/>
          </p:cNvSpPr>
          <p:nvPr/>
        </p:nvSpPr>
        <p:spPr bwMode="auto">
          <a:xfrm>
            <a:off x="3276600" y="1341438"/>
            <a:ext cx="4679950" cy="108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pPr>
            <a:r>
              <a:rPr lang="tr-TR" sz="2000" b="1" u="sng"/>
              <a:t>Kontrol: </a:t>
            </a:r>
          </a:p>
          <a:p>
            <a:pPr algn="ctr" eaLnBrk="1" hangingPunct="1">
              <a:spcBef>
                <a:spcPct val="50000"/>
              </a:spcBef>
            </a:pPr>
            <a:r>
              <a:rPr lang="tr-TR" sz="1800" b="1"/>
              <a:t>Uygulama sonuçlarını planlarla karşılaştırmaktır.</a:t>
            </a:r>
          </a:p>
        </p:txBody>
      </p:sp>
      <p:sp>
        <p:nvSpPr>
          <p:cNvPr id="17415" name="Text Box 7"/>
          <p:cNvSpPr txBox="1">
            <a:spLocks noChangeArrowheads="1"/>
          </p:cNvSpPr>
          <p:nvPr/>
        </p:nvSpPr>
        <p:spPr bwMode="auto">
          <a:xfrm>
            <a:off x="1979613" y="3068638"/>
            <a:ext cx="50403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tr-TR" sz="1800" b="1"/>
              <a:t>KONTROL SİSTEMİNİN TEMEL UNSURLARI</a:t>
            </a:r>
          </a:p>
        </p:txBody>
      </p:sp>
      <p:sp>
        <p:nvSpPr>
          <p:cNvPr id="17416" name="Rectangle 8"/>
          <p:cNvSpPr>
            <a:spLocks noChangeArrowheads="1"/>
          </p:cNvSpPr>
          <p:nvPr/>
        </p:nvSpPr>
        <p:spPr bwMode="auto">
          <a:xfrm>
            <a:off x="2843213" y="3716338"/>
            <a:ext cx="3241675" cy="1441450"/>
          </a:xfrm>
          <a:prstGeom prst="rect">
            <a:avLst/>
          </a:prstGeom>
          <a:gradFill rotWithShape="1">
            <a:gsLst>
              <a:gs pos="0">
                <a:srgbClr val="764776"/>
              </a:gs>
              <a:gs pos="100000">
                <a:srgbClr val="FF99FF"/>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tr-TR" b="1"/>
              <a:t>KONTROL</a:t>
            </a:r>
          </a:p>
          <a:p>
            <a:pPr algn="ctr"/>
            <a:r>
              <a:rPr lang="tr-TR" b="1"/>
              <a:t> EDİLEN </a:t>
            </a:r>
          </a:p>
          <a:p>
            <a:pPr algn="ctr"/>
            <a:r>
              <a:rPr lang="tr-TR" b="1"/>
              <a:t>SÜREÇ</a:t>
            </a:r>
          </a:p>
        </p:txBody>
      </p:sp>
      <p:sp>
        <p:nvSpPr>
          <p:cNvPr id="17418" name="AutoShape 10"/>
          <p:cNvSpPr>
            <a:spLocks noChangeArrowheads="1"/>
          </p:cNvSpPr>
          <p:nvPr/>
        </p:nvSpPr>
        <p:spPr bwMode="auto">
          <a:xfrm>
            <a:off x="323850" y="4149725"/>
            <a:ext cx="3382963" cy="503238"/>
          </a:xfrm>
          <a:prstGeom prst="rightArrow">
            <a:avLst>
              <a:gd name="adj1" fmla="val 50000"/>
              <a:gd name="adj2" fmla="val 168060"/>
            </a:avLst>
          </a:prstGeom>
          <a:gradFill rotWithShape="1">
            <a:gsLst>
              <a:gs pos="0">
                <a:srgbClr val="CC99FF"/>
              </a:gs>
              <a:gs pos="50000">
                <a:srgbClr val="5E4776"/>
              </a:gs>
              <a:gs pos="100000">
                <a:srgbClr val="CC99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r"/>
            <a:r>
              <a:rPr lang="tr-TR" b="1">
                <a:solidFill>
                  <a:schemeClr val="bg1"/>
                </a:solidFill>
              </a:rPr>
              <a:t>GİRDİ</a:t>
            </a:r>
          </a:p>
        </p:txBody>
      </p:sp>
      <p:sp>
        <p:nvSpPr>
          <p:cNvPr id="17420" name="AutoShape 12"/>
          <p:cNvSpPr>
            <a:spLocks noChangeArrowheads="1"/>
          </p:cNvSpPr>
          <p:nvPr/>
        </p:nvSpPr>
        <p:spPr bwMode="auto">
          <a:xfrm>
            <a:off x="5219700" y="4149725"/>
            <a:ext cx="3382963" cy="503238"/>
          </a:xfrm>
          <a:prstGeom prst="rightArrow">
            <a:avLst>
              <a:gd name="adj1" fmla="val 50000"/>
              <a:gd name="adj2" fmla="val 168060"/>
            </a:avLst>
          </a:prstGeom>
          <a:gradFill rotWithShape="1">
            <a:gsLst>
              <a:gs pos="0">
                <a:srgbClr val="CC99FF"/>
              </a:gs>
              <a:gs pos="50000">
                <a:srgbClr val="5E4776"/>
              </a:gs>
              <a:gs pos="100000">
                <a:srgbClr val="CC99FF"/>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r"/>
            <a:r>
              <a:rPr lang="tr-TR" b="1">
                <a:solidFill>
                  <a:schemeClr val="bg1"/>
                </a:solidFill>
              </a:rPr>
              <a:t>ÇIKTI</a:t>
            </a:r>
          </a:p>
        </p:txBody>
      </p:sp>
      <p:sp>
        <p:nvSpPr>
          <p:cNvPr id="17428" name="Line 20"/>
          <p:cNvSpPr>
            <a:spLocks noChangeShapeType="1"/>
          </p:cNvSpPr>
          <p:nvPr/>
        </p:nvSpPr>
        <p:spPr bwMode="auto">
          <a:xfrm>
            <a:off x="6948488" y="4797425"/>
            <a:ext cx="0"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tr-TR">
              <a:latin typeface="Arial" charset="0"/>
              <a:ea typeface="ＭＳ Ｐゴシック" charset="0"/>
            </a:endParaRPr>
          </a:p>
        </p:txBody>
      </p:sp>
      <p:sp>
        <p:nvSpPr>
          <p:cNvPr id="17429" name="Line 21"/>
          <p:cNvSpPr>
            <a:spLocks noChangeShapeType="1"/>
          </p:cNvSpPr>
          <p:nvPr/>
        </p:nvSpPr>
        <p:spPr bwMode="auto">
          <a:xfrm flipH="1">
            <a:off x="1835150" y="5589588"/>
            <a:ext cx="511333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tr-TR">
              <a:latin typeface="Arial" charset="0"/>
              <a:ea typeface="ＭＳ Ｐゴシック" charset="0"/>
            </a:endParaRPr>
          </a:p>
        </p:txBody>
      </p:sp>
      <p:sp>
        <p:nvSpPr>
          <p:cNvPr id="17431" name="Line 23"/>
          <p:cNvSpPr>
            <a:spLocks noChangeShapeType="1"/>
          </p:cNvSpPr>
          <p:nvPr/>
        </p:nvSpPr>
        <p:spPr bwMode="auto">
          <a:xfrm flipV="1">
            <a:off x="1476375" y="4652963"/>
            <a:ext cx="0" cy="5762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tr-TR">
              <a:latin typeface="Arial" charset="0"/>
              <a:ea typeface="ＭＳ Ｐゴシック" charset="0"/>
            </a:endParaRPr>
          </a:p>
        </p:txBody>
      </p:sp>
      <p:sp>
        <p:nvSpPr>
          <p:cNvPr id="17441" name="Text Box 33"/>
          <p:cNvSpPr txBox="1">
            <a:spLocks noChangeArrowheads="1"/>
          </p:cNvSpPr>
          <p:nvPr/>
        </p:nvSpPr>
        <p:spPr bwMode="auto">
          <a:xfrm>
            <a:off x="5003800" y="5445125"/>
            <a:ext cx="1093788" cy="2762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tr-TR" sz="1200" b="1" smtClean="0"/>
              <a:t>Geri bildirim</a:t>
            </a:r>
          </a:p>
        </p:txBody>
      </p:sp>
      <p:sp>
        <p:nvSpPr>
          <p:cNvPr id="13" name="Rectangle 5"/>
          <p:cNvSpPr>
            <a:spLocks noChangeArrowheads="1"/>
          </p:cNvSpPr>
          <p:nvPr/>
        </p:nvSpPr>
        <p:spPr bwMode="auto">
          <a:xfrm>
            <a:off x="468313" y="188913"/>
            <a:ext cx="8207375"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tr-TR" sz="1600" b="1">
                <a:solidFill>
                  <a:srgbClr val="FF0000"/>
                </a:solidFill>
              </a:rPr>
              <a:t>YÖNETİM SÜRECİNİN TEMEL FONKSİYONLARI</a:t>
            </a:r>
            <a:br>
              <a:rPr lang="tr-TR" sz="1600" b="1">
                <a:solidFill>
                  <a:srgbClr val="FF0000"/>
                </a:solidFill>
              </a:rPr>
            </a:br>
            <a:r>
              <a:rPr lang="tr-TR" sz="3400" b="1">
                <a:solidFill>
                  <a:srgbClr val="FF0000"/>
                </a:solidFill>
              </a:rPr>
              <a:t>4. Kontrol</a:t>
            </a:r>
          </a:p>
        </p:txBody>
      </p:sp>
    </p:spTree>
    <p:extLst>
      <p:ext uri="{BB962C8B-B14F-4D97-AF65-F5344CB8AC3E}">
        <p14:creationId xmlns:p14="http://schemas.microsoft.com/office/powerpoint/2010/main" val="3082295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checkerboard(across)">
                                      <p:cBhvr>
                                        <p:cTn id="7" dur="500"/>
                                        <p:tgtEl>
                                          <p:spTgt spid="174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415"/>
                                        </p:tgtEl>
                                        <p:attrNameLst>
                                          <p:attrName>style.visibility</p:attrName>
                                        </p:attrNameLst>
                                      </p:cBhvr>
                                      <p:to>
                                        <p:strVal val="visible"/>
                                      </p:to>
                                    </p:set>
                                    <p:animEffect transition="in" filter="checkerboard(across)">
                                      <p:cBhvr>
                                        <p:cTn id="10" dur="500"/>
                                        <p:tgtEl>
                                          <p:spTgt spid="1741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7416"/>
                                        </p:tgtEl>
                                        <p:attrNameLst>
                                          <p:attrName>style.visibility</p:attrName>
                                        </p:attrNameLst>
                                      </p:cBhvr>
                                      <p:to>
                                        <p:strVal val="visible"/>
                                      </p:to>
                                    </p:set>
                                    <p:animEffect transition="in" filter="checkerboard(across)">
                                      <p:cBhvr>
                                        <p:cTn id="13" dur="500"/>
                                        <p:tgtEl>
                                          <p:spTgt spid="1741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7418"/>
                                        </p:tgtEl>
                                        <p:attrNameLst>
                                          <p:attrName>style.visibility</p:attrName>
                                        </p:attrNameLst>
                                      </p:cBhvr>
                                      <p:to>
                                        <p:strVal val="visible"/>
                                      </p:to>
                                    </p:set>
                                    <p:animEffect transition="in" filter="checkerboard(across)">
                                      <p:cBhvr>
                                        <p:cTn id="16" dur="500"/>
                                        <p:tgtEl>
                                          <p:spTgt spid="1741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7420"/>
                                        </p:tgtEl>
                                        <p:attrNameLst>
                                          <p:attrName>style.visibility</p:attrName>
                                        </p:attrNameLst>
                                      </p:cBhvr>
                                      <p:to>
                                        <p:strVal val="visible"/>
                                      </p:to>
                                    </p:set>
                                    <p:animEffect transition="in" filter="checkerboard(across)">
                                      <p:cBhvr>
                                        <p:cTn id="19" dur="500"/>
                                        <p:tgtEl>
                                          <p:spTgt spid="17420"/>
                                        </p:tgtEl>
                                      </p:cBhvr>
                                    </p:animEffect>
                                  </p:childTnLst>
                                </p:cTn>
                              </p:par>
                              <p:par>
                                <p:cTn id="20" presetID="5" presetClass="entr" presetSubtype="10" fill="hold" nodeType="withEffect">
                                  <p:stCondLst>
                                    <p:cond delay="0"/>
                                  </p:stCondLst>
                                  <p:childTnLst>
                                    <p:set>
                                      <p:cBhvr>
                                        <p:cTn id="21" dur="1" fill="hold">
                                          <p:stCondLst>
                                            <p:cond delay="0"/>
                                          </p:stCondLst>
                                        </p:cTn>
                                        <p:tgtEl>
                                          <p:spTgt spid="17428"/>
                                        </p:tgtEl>
                                        <p:attrNameLst>
                                          <p:attrName>style.visibility</p:attrName>
                                        </p:attrNameLst>
                                      </p:cBhvr>
                                      <p:to>
                                        <p:strVal val="visible"/>
                                      </p:to>
                                    </p:set>
                                    <p:animEffect transition="in" filter="checkerboard(across)">
                                      <p:cBhvr>
                                        <p:cTn id="22" dur="500"/>
                                        <p:tgtEl>
                                          <p:spTgt spid="17428"/>
                                        </p:tgtEl>
                                      </p:cBhvr>
                                    </p:animEffect>
                                  </p:childTnLst>
                                </p:cTn>
                              </p:par>
                              <p:par>
                                <p:cTn id="23" presetID="5" presetClass="entr" presetSubtype="10" fill="hold" nodeType="withEffect">
                                  <p:stCondLst>
                                    <p:cond delay="0"/>
                                  </p:stCondLst>
                                  <p:childTnLst>
                                    <p:set>
                                      <p:cBhvr>
                                        <p:cTn id="24" dur="1" fill="hold">
                                          <p:stCondLst>
                                            <p:cond delay="0"/>
                                          </p:stCondLst>
                                        </p:cTn>
                                        <p:tgtEl>
                                          <p:spTgt spid="17429"/>
                                        </p:tgtEl>
                                        <p:attrNameLst>
                                          <p:attrName>style.visibility</p:attrName>
                                        </p:attrNameLst>
                                      </p:cBhvr>
                                      <p:to>
                                        <p:strVal val="visible"/>
                                      </p:to>
                                    </p:set>
                                    <p:animEffect transition="in" filter="checkerboard(across)">
                                      <p:cBhvr>
                                        <p:cTn id="25" dur="500"/>
                                        <p:tgtEl>
                                          <p:spTgt spid="17429"/>
                                        </p:tgtEl>
                                      </p:cBhvr>
                                    </p:animEffect>
                                  </p:childTnLst>
                                </p:cTn>
                              </p:par>
                              <p:par>
                                <p:cTn id="26" presetID="5" presetClass="entr" presetSubtype="10" fill="hold" nodeType="withEffect">
                                  <p:stCondLst>
                                    <p:cond delay="0"/>
                                  </p:stCondLst>
                                  <p:childTnLst>
                                    <p:set>
                                      <p:cBhvr>
                                        <p:cTn id="27" dur="1" fill="hold">
                                          <p:stCondLst>
                                            <p:cond delay="0"/>
                                          </p:stCondLst>
                                        </p:cTn>
                                        <p:tgtEl>
                                          <p:spTgt spid="17431"/>
                                        </p:tgtEl>
                                        <p:attrNameLst>
                                          <p:attrName>style.visibility</p:attrName>
                                        </p:attrNameLst>
                                      </p:cBhvr>
                                      <p:to>
                                        <p:strVal val="visible"/>
                                      </p:to>
                                    </p:set>
                                    <p:animEffect transition="in" filter="checkerboard(across)">
                                      <p:cBhvr>
                                        <p:cTn id="28" dur="500"/>
                                        <p:tgtEl>
                                          <p:spTgt spid="17431"/>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7441"/>
                                        </p:tgtEl>
                                        <p:attrNameLst>
                                          <p:attrName>style.visibility</p:attrName>
                                        </p:attrNameLst>
                                      </p:cBhvr>
                                      <p:to>
                                        <p:strVal val="visible"/>
                                      </p:to>
                                    </p:set>
                                    <p:animEffect transition="in" filter="checkerboard(across)">
                                      <p:cBhvr>
                                        <p:cTn id="31" dur="500"/>
                                        <p:tgtEl>
                                          <p:spTgt spid="1744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770" decel="100000"/>
                                        <p:tgtEl>
                                          <p:spTgt spid="13"/>
                                        </p:tgtEl>
                                      </p:cBhvr>
                                    </p:animEffect>
                                    <p:animScale>
                                      <p:cBhvr>
                                        <p:cTn id="37" dur="770" decel="100000"/>
                                        <p:tgtEl>
                                          <p:spTgt spid="13"/>
                                        </p:tgtEl>
                                      </p:cBhvr>
                                      <p:from x="10000" y="10000"/>
                                      <p:to x="200000" y="450000"/>
                                    </p:animScale>
                                    <p:animScale>
                                      <p:cBhvr>
                                        <p:cTn id="38" dur="1230" accel="100000" fill="hold">
                                          <p:stCondLst>
                                            <p:cond delay="770"/>
                                          </p:stCondLst>
                                        </p:cTn>
                                        <p:tgtEl>
                                          <p:spTgt spid="13"/>
                                        </p:tgtEl>
                                      </p:cBhvr>
                                      <p:from x="200000" y="450000"/>
                                      <p:to x="100000" y="100000"/>
                                    </p:animScale>
                                    <p:set>
                                      <p:cBhvr>
                                        <p:cTn id="39" dur="770" fill="hold"/>
                                        <p:tgtEl>
                                          <p:spTgt spid="13"/>
                                        </p:tgtEl>
                                        <p:attrNameLst>
                                          <p:attrName>ppt_x</p:attrName>
                                        </p:attrNameLst>
                                      </p:cBhvr>
                                      <p:to>
                                        <p:strVal val="(0.5)"/>
                                      </p:to>
                                    </p:set>
                                    <p:anim from="(0.5)" to="(#ppt_x)" calcmode="lin" valueType="num">
                                      <p:cBhvr>
                                        <p:cTn id="40" dur="1230" accel="100000" fill="hold">
                                          <p:stCondLst>
                                            <p:cond delay="770"/>
                                          </p:stCondLst>
                                        </p:cTn>
                                        <p:tgtEl>
                                          <p:spTgt spid="13"/>
                                        </p:tgtEl>
                                        <p:attrNameLst>
                                          <p:attrName>ppt_x</p:attrName>
                                        </p:attrNameLst>
                                      </p:cBhvr>
                                    </p:anim>
                                    <p:set>
                                      <p:cBhvr>
                                        <p:cTn id="41" dur="770" fill="hold"/>
                                        <p:tgtEl>
                                          <p:spTgt spid="13"/>
                                        </p:tgtEl>
                                        <p:attrNameLst>
                                          <p:attrName>ppt_y</p:attrName>
                                        </p:attrNameLst>
                                      </p:cBhvr>
                                      <p:to>
                                        <p:strVal val="(#ppt_y+0.4)"/>
                                      </p:to>
                                    </p:set>
                                    <p:anim from="(#ppt_y+0.4)" to="(#ppt_y)" calcmode="lin" valueType="num">
                                      <p:cBhvr>
                                        <p:cTn id="42" dur="1230" accel="100000" fill="hold">
                                          <p:stCondLst>
                                            <p:cond delay="770"/>
                                          </p:stCondLst>
                                        </p:cTn>
                                        <p:tgtEl>
                                          <p:spTgt spid="13"/>
                                        </p:tgtEl>
                                        <p:attrNameLst>
                                          <p:attrName>ppt_y</p:attrName>
                                        </p:attrNameLst>
                                      </p:cBhvr>
                                    </p:anim>
                                  </p:childTnLst>
                                </p:cTn>
                              </p:par>
                            </p:childTnLst>
                          </p:cTn>
                        </p:par>
                        <p:par>
                          <p:cTn id="43" fill="hold" nodeType="afterGroup">
                            <p:stCondLst>
                              <p:cond delay="2000"/>
                            </p:stCondLst>
                            <p:childTnLst>
                              <p:par>
                                <p:cTn id="44" presetID="30" presetClass="entr" presetSubtype="0" fill="hold" grpId="1"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800" decel="100000"/>
                                        <p:tgtEl>
                                          <p:spTgt spid="13"/>
                                        </p:tgtEl>
                                      </p:cBhvr>
                                    </p:animEffect>
                                    <p:anim calcmode="lin" valueType="num">
                                      <p:cBhvr>
                                        <p:cTn id="47" dur="800" decel="100000" fill="hold"/>
                                        <p:tgtEl>
                                          <p:spTgt spid="13"/>
                                        </p:tgtEl>
                                        <p:attrNameLst>
                                          <p:attrName>style.rotation</p:attrName>
                                        </p:attrNameLst>
                                      </p:cBhvr>
                                      <p:tavLst>
                                        <p:tav tm="0">
                                          <p:val>
                                            <p:fltVal val="-90"/>
                                          </p:val>
                                        </p:tav>
                                        <p:tav tm="100000">
                                          <p:val>
                                            <p:fltVal val="0"/>
                                          </p:val>
                                        </p:tav>
                                      </p:tavLst>
                                    </p:anim>
                                    <p:anim calcmode="lin" valueType="num">
                                      <p:cBhvr>
                                        <p:cTn id="48" dur="800" decel="100000" fill="hold"/>
                                        <p:tgtEl>
                                          <p:spTgt spid="13"/>
                                        </p:tgtEl>
                                        <p:attrNameLst>
                                          <p:attrName>ppt_x</p:attrName>
                                        </p:attrNameLst>
                                      </p:cBhvr>
                                      <p:tavLst>
                                        <p:tav tm="0">
                                          <p:val>
                                            <p:strVal val="#ppt_x+0.4"/>
                                          </p:val>
                                        </p:tav>
                                        <p:tav tm="100000">
                                          <p:val>
                                            <p:strVal val="#ppt_x-0.05"/>
                                          </p:val>
                                        </p:tav>
                                      </p:tavLst>
                                    </p:anim>
                                    <p:anim calcmode="lin" valueType="num">
                                      <p:cBhvr>
                                        <p:cTn id="49" dur="800" decel="100000" fill="hold"/>
                                        <p:tgtEl>
                                          <p:spTgt spid="13"/>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5" grpId="0"/>
      <p:bldP spid="17416" grpId="0" animBg="1"/>
      <p:bldP spid="17418" grpId="0" animBg="1"/>
      <p:bldP spid="17420" grpId="0" animBg="1"/>
      <p:bldP spid="17441" grpId="0" animBg="1"/>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4925" y="260350"/>
            <a:ext cx="5473700" cy="6597650"/>
          </a:xfrm>
        </p:spPr>
        <p:txBody>
          <a:bodyPr/>
          <a:lstStyle/>
          <a:p>
            <a:r>
              <a:rPr lang="tr-TR" sz="2200" smtClean="0">
                <a:solidFill>
                  <a:srgbClr val="FF0000"/>
                </a:solidFill>
                <a:ea typeface="ＭＳ Ｐゴシック" pitchFamily="34" charset="-128"/>
              </a:rPr>
              <a:t>Neden stratejik planlama?</a:t>
            </a:r>
            <a:r>
              <a:rPr lang="tr-TR" smtClean="0">
                <a:ea typeface="ＭＳ Ｐゴシック" pitchFamily="34" charset="-128"/>
              </a:rPr>
              <a:t> </a:t>
            </a:r>
          </a:p>
          <a:p>
            <a:pPr lvl="1"/>
            <a:r>
              <a:rPr lang="tr-TR" smtClean="0">
                <a:ea typeface="ＭＳ Ｐゴシック" pitchFamily="34" charset="-128"/>
              </a:rPr>
              <a:t>Değişen Pazar yapısı</a:t>
            </a:r>
          </a:p>
          <a:p>
            <a:pPr lvl="1"/>
            <a:r>
              <a:rPr lang="tr-TR" smtClean="0">
                <a:ea typeface="ＭＳ Ｐゴシック" pitchFamily="34" charset="-128"/>
              </a:rPr>
              <a:t>Rakip firmaların yeni çıkardıkları ürünler veya mevcut ürünlerinde yapmış oldukları değişim ve yenilikler, sürekli aynı uygulamalar veya aynı ürünlerle, işleri devam ettirmenizi imkânsız hale getirmektedir.</a:t>
            </a:r>
          </a:p>
          <a:p>
            <a:r>
              <a:rPr lang="tr-TR" sz="2200" smtClean="0">
                <a:solidFill>
                  <a:srgbClr val="FF0000"/>
                </a:solidFill>
                <a:ea typeface="ＭＳ Ｐゴシック" pitchFamily="34" charset="-128"/>
              </a:rPr>
              <a:t>Amacı:</a:t>
            </a:r>
          </a:p>
          <a:p>
            <a:pPr lvl="1"/>
            <a:r>
              <a:rPr lang="tr-TR" smtClean="0">
                <a:ea typeface="ＭＳ Ｐゴシック" pitchFamily="34" charset="-128"/>
              </a:rPr>
              <a:t>Firmaya kalıcı rekabet avantajı getirmek</a:t>
            </a:r>
          </a:p>
          <a:p>
            <a:pPr lvl="1"/>
            <a:r>
              <a:rPr lang="tr-TR" smtClean="0">
                <a:ea typeface="ＭＳ Ｐゴシック" pitchFamily="34" charset="-128"/>
              </a:rPr>
              <a:t>Pazara ilişkin bazı sayısal analizler yapmak, geleceği başarılı bir biçimde öngörmek, firmanın amaç ve hedeflerini belirlemek ve firmanın uzun vadeli stratejisini belirlemektir</a:t>
            </a:r>
          </a:p>
          <a:p>
            <a:pPr>
              <a:buFont typeface="Wingdings" pitchFamily="2" charset="2"/>
              <a:buChar char="ü"/>
            </a:pPr>
            <a:r>
              <a:rPr lang="tr-TR" sz="2200" i="1" smtClean="0">
                <a:ea typeface="ＭＳ Ｐゴシック" pitchFamily="34" charset="-128"/>
              </a:rPr>
              <a:t>Stratejiler en az 5 yıl gibi uzun vadeler için belirlenir ve bu stratejiler yıllık pazarlama planlarıyla hayata geçirilir.</a:t>
            </a:r>
          </a:p>
          <a:p>
            <a:pPr lvl="1"/>
            <a:endParaRPr lang="tr-TR" smtClean="0">
              <a:ea typeface="ＭＳ Ｐゴシック" pitchFamily="34" charset="-128"/>
            </a:endParaRPr>
          </a:p>
          <a:p>
            <a:endParaRPr lang="tr-TR" smtClean="0">
              <a:ea typeface="ＭＳ Ｐゴシック" pitchFamily="34" charset="-128"/>
            </a:endParaRPr>
          </a:p>
        </p:txBody>
      </p:sp>
      <p:pic>
        <p:nvPicPr>
          <p:cNvPr id="5939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1625" y="549275"/>
            <a:ext cx="3727450"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6573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Tx/>
              <a:buNone/>
            </a:pPr>
            <a:r>
              <a:rPr lang="tr-TR" smtClean="0">
                <a:ea typeface="ＭＳ Ｐゴシック" pitchFamily="34" charset="-128"/>
              </a:rPr>
              <a:t>Kontrol sürecinin aşamaları</a:t>
            </a:r>
          </a:p>
          <a:p>
            <a:pPr marL="0" indent="0"/>
            <a:r>
              <a:rPr lang="tr-TR" smtClean="0">
                <a:ea typeface="ＭＳ Ｐゴシック" pitchFamily="34" charset="-128"/>
              </a:rPr>
              <a:t>Kontrol edilecek alanların belirlenmesi</a:t>
            </a:r>
          </a:p>
          <a:p>
            <a:pPr marL="0" indent="0"/>
            <a:r>
              <a:rPr lang="tr-TR" smtClean="0">
                <a:ea typeface="ＭＳ Ｐゴシック" pitchFamily="34" charset="-128"/>
              </a:rPr>
              <a:t>Standartların tespit edilmesi</a:t>
            </a:r>
          </a:p>
          <a:p>
            <a:pPr marL="0" indent="0"/>
            <a:r>
              <a:rPr lang="tr-TR" smtClean="0">
                <a:ea typeface="ＭＳ Ｐゴシック" pitchFamily="34" charset="-128"/>
              </a:rPr>
              <a:t>Elde edilen sonuç ve performansın ölçümü</a:t>
            </a:r>
          </a:p>
          <a:p>
            <a:pPr marL="0" indent="0"/>
            <a:r>
              <a:rPr lang="tr-TR" smtClean="0">
                <a:ea typeface="ＭＳ Ｐゴシック" pitchFamily="34" charset="-128"/>
              </a:rPr>
              <a:t>Elde edilen sonuçlarla standartların karşılaştırılması</a:t>
            </a:r>
          </a:p>
          <a:p>
            <a:pPr marL="0" indent="0"/>
            <a:r>
              <a:rPr lang="tr-TR" smtClean="0">
                <a:ea typeface="ＭＳ Ｐゴシック" pitchFamily="34" charset="-128"/>
              </a:rPr>
              <a:t>Geri bildirimin yapılması</a:t>
            </a:r>
          </a:p>
        </p:txBody>
      </p:sp>
      <p:sp>
        <p:nvSpPr>
          <p:cNvPr id="6" name="Rectangle 5"/>
          <p:cNvSpPr>
            <a:spLocks noChangeArrowheads="1"/>
          </p:cNvSpPr>
          <p:nvPr/>
        </p:nvSpPr>
        <p:spPr bwMode="auto">
          <a:xfrm>
            <a:off x="468313" y="188913"/>
            <a:ext cx="8207375"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tr-TR" sz="1600" b="1">
                <a:solidFill>
                  <a:srgbClr val="FF0000"/>
                </a:solidFill>
              </a:rPr>
              <a:t>YÖNETİM SÜRECİNİN TEMEL FONKSİYONLARI</a:t>
            </a:r>
            <a:br>
              <a:rPr lang="tr-TR" sz="1600" b="1">
                <a:solidFill>
                  <a:srgbClr val="FF0000"/>
                </a:solidFill>
              </a:rPr>
            </a:br>
            <a:r>
              <a:rPr lang="tr-TR" sz="3400" b="1">
                <a:solidFill>
                  <a:srgbClr val="FF0000"/>
                </a:solidFill>
              </a:rPr>
              <a:t>4. Kontrol</a:t>
            </a:r>
          </a:p>
        </p:txBody>
      </p:sp>
    </p:spTree>
    <p:extLst>
      <p:ext uri="{BB962C8B-B14F-4D97-AF65-F5344CB8AC3E}">
        <p14:creationId xmlns:p14="http://schemas.microsoft.com/office/powerpoint/2010/main" val="3121739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par>
                          <p:cTn id="14" fill="hold" nodeType="afterGroup">
                            <p:stCondLst>
                              <p:cond delay="2000"/>
                            </p:stCondLst>
                            <p:childTnLst>
                              <p:par>
                                <p:cTn id="15" presetID="30" presetClass="entr" presetSubtype="0" fill="hold" grpId="1"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07950" y="404813"/>
            <a:ext cx="9036050" cy="6119812"/>
          </a:xfrm>
        </p:spPr>
        <p:txBody>
          <a:bodyPr/>
          <a:lstStyle/>
          <a:p>
            <a:r>
              <a:rPr lang="tr-TR" sz="2800" smtClean="0">
                <a:solidFill>
                  <a:srgbClr val="FF0000"/>
                </a:solidFill>
                <a:ea typeface="ＭＳ Ｐゴシック" pitchFamily="34" charset="-128"/>
              </a:rPr>
              <a:t>Stratejik planlamanın bileşenleri:</a:t>
            </a:r>
          </a:p>
          <a:p>
            <a:pPr>
              <a:buFontTx/>
              <a:buNone/>
            </a:pPr>
            <a:endParaRPr lang="tr-TR" sz="2800" smtClean="0">
              <a:solidFill>
                <a:srgbClr val="FF0000"/>
              </a:solidFill>
              <a:ea typeface="ＭＳ Ｐゴシック" pitchFamily="34" charset="-128"/>
            </a:endParaRPr>
          </a:p>
          <a:p>
            <a:pPr marL="914400" lvl="1" indent="-457200">
              <a:buFontTx/>
              <a:buAutoNum type="arabicPeriod"/>
            </a:pPr>
            <a:r>
              <a:rPr lang="tr-TR" sz="2400" b="1" i="1" smtClean="0">
                <a:solidFill>
                  <a:srgbClr val="3366FF"/>
                </a:solidFill>
                <a:ea typeface="ＭＳ Ｐゴシック" pitchFamily="34" charset="-128"/>
              </a:rPr>
              <a:t>Vizyon</a:t>
            </a:r>
            <a:r>
              <a:rPr lang="tr-TR" sz="2400" smtClean="0">
                <a:solidFill>
                  <a:srgbClr val="FF0000"/>
                </a:solidFill>
                <a:ea typeface="ＭＳ Ｐゴシック" pitchFamily="34" charset="-128"/>
              </a:rPr>
              <a:t> </a:t>
            </a:r>
            <a:r>
              <a:rPr lang="tr-TR" sz="2400" smtClean="0">
                <a:ea typeface="ＭＳ Ｐゴシック" pitchFamily="34" charset="-128"/>
              </a:rPr>
              <a:t>kuruluşun uzun vadede ulaşmayı arzuladığı durumun tanımlanması / arzu edilen noktanın tarif edilmesi</a:t>
            </a:r>
          </a:p>
          <a:p>
            <a:pPr marL="914400" lvl="1" indent="-457200">
              <a:buFontTx/>
              <a:buNone/>
            </a:pPr>
            <a:r>
              <a:rPr lang="tr-TR" sz="2400" smtClean="0">
                <a:ea typeface="ＭＳ Ｐゴシック" pitchFamily="34" charset="-128"/>
              </a:rPr>
              <a:t>	- </a:t>
            </a:r>
            <a:r>
              <a:rPr lang="tr-TR" sz="2000" smtClean="0">
                <a:ea typeface="ＭＳ Ｐゴシック" pitchFamily="34" charset="-128"/>
              </a:rPr>
              <a:t>Firmanın uzun vadeli hedefini, hangi amaç için ilerlediğini ve gelecekte kendisini konumlandırmak istediği yeri açıklayan bildirgedir.</a:t>
            </a:r>
          </a:p>
          <a:p>
            <a:pPr marL="914400" lvl="1" indent="-457200">
              <a:buFontTx/>
              <a:buAutoNum type="arabicPeriod" startAt="2"/>
            </a:pPr>
            <a:r>
              <a:rPr lang="tr-TR" sz="2400" b="1" i="1" smtClean="0">
                <a:solidFill>
                  <a:srgbClr val="993366"/>
                </a:solidFill>
                <a:ea typeface="ＭＳ Ｐゴシック" pitchFamily="34" charset="-128"/>
              </a:rPr>
              <a:t>Çevre analizi</a:t>
            </a:r>
            <a:r>
              <a:rPr lang="tr-TR" sz="2400" smtClean="0">
                <a:solidFill>
                  <a:srgbClr val="FF0000"/>
                </a:solidFill>
                <a:ea typeface="ＭＳ Ｐゴシック" pitchFamily="34" charset="-128"/>
              </a:rPr>
              <a:t>  </a:t>
            </a:r>
            <a:r>
              <a:rPr lang="tr-TR" sz="2400" smtClean="0">
                <a:solidFill>
                  <a:srgbClr val="000000"/>
                </a:solidFill>
                <a:ea typeface="ＭＳ Ｐゴシック" pitchFamily="34" charset="-128"/>
              </a:rPr>
              <a:t>kuruluşun etkinlik gösterdiği çevrede meydana gelen yerel/küresel gelişmeler, tehdit ve fırsatların mercek altına alınması ve politik, ekonomik, sosyal, teknolojik çevredeki değişikliklerin takip edilmesi</a:t>
            </a:r>
          </a:p>
          <a:p>
            <a:pPr marL="914400" lvl="1" indent="-457200">
              <a:buFontTx/>
              <a:buAutoNum type="arabicPeriod" startAt="2"/>
            </a:pPr>
            <a:r>
              <a:rPr lang="tr-TR" sz="2400" b="1" i="1" smtClean="0">
                <a:solidFill>
                  <a:srgbClr val="1E4649"/>
                </a:solidFill>
                <a:ea typeface="ＭＳ Ｐゴシック" pitchFamily="34" charset="-128"/>
              </a:rPr>
              <a:t>İçsel yeterlilik  </a:t>
            </a:r>
            <a:r>
              <a:rPr lang="tr-TR" sz="2400" smtClean="0">
                <a:solidFill>
                  <a:srgbClr val="000000"/>
                </a:solidFill>
                <a:ea typeface="ＭＳ Ｐゴシック" pitchFamily="34" charset="-128"/>
              </a:rPr>
              <a:t>kuruluşun mali, fiziksel ve beşeri olanaklarının dökümü yapılmalı, yönetim ve süreçlerine bakılmalı, rekabet açısından avantaj/ dezavantaj faktörleri tespit edilmelidir. </a:t>
            </a:r>
          </a:p>
        </p:txBody>
      </p:sp>
    </p:spTree>
    <p:extLst>
      <p:ext uri="{BB962C8B-B14F-4D97-AF65-F5344CB8AC3E}">
        <p14:creationId xmlns:p14="http://schemas.microsoft.com/office/powerpoint/2010/main" val="362743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07950" y="188913"/>
            <a:ext cx="8856663" cy="6335712"/>
          </a:xfrm>
        </p:spPr>
        <p:txBody>
          <a:bodyPr/>
          <a:lstStyle/>
          <a:p>
            <a:pPr eaLnBrk="1" hangingPunct="1"/>
            <a:r>
              <a:rPr lang="tr-TR" altLang="tr-TR" sz="3000" smtClean="0">
                <a:solidFill>
                  <a:srgbClr val="FF0000"/>
                </a:solidFill>
                <a:ea typeface="ＭＳ Ｐゴシック" pitchFamily="34" charset="-128"/>
              </a:rPr>
              <a:t>Taktiksel Planlama:</a:t>
            </a:r>
          </a:p>
          <a:p>
            <a:pPr eaLnBrk="1" hangingPunct="1">
              <a:buFontTx/>
              <a:buNone/>
            </a:pPr>
            <a:endParaRPr lang="tr-TR" altLang="tr-TR" sz="3000" smtClean="0">
              <a:solidFill>
                <a:srgbClr val="FF0000"/>
              </a:solidFill>
              <a:ea typeface="ＭＳ Ｐゴシック" pitchFamily="34" charset="-128"/>
            </a:endParaRPr>
          </a:p>
          <a:p>
            <a:pPr eaLnBrk="1" hangingPunct="1"/>
            <a:r>
              <a:rPr lang="tr-TR" altLang="tr-TR" sz="2600" smtClean="0">
                <a:ea typeface="ＭＳ Ｐゴシック" pitchFamily="34" charset="-128"/>
              </a:rPr>
              <a:t>Taktikler, kısa vadeli hedeflere ulaşmak ve rekabet avantajı elde etmek için bir şirket tarafından kullanılan yöntem ve faaliyetlerin detaylandırılmış ifadeleridir.</a:t>
            </a:r>
          </a:p>
          <a:p>
            <a:pPr eaLnBrk="1" hangingPunct="1"/>
            <a:r>
              <a:rPr lang="tr-TR" altLang="tr-TR" sz="2600" smtClean="0">
                <a:ea typeface="ＭＳ Ｐゴシック" pitchFamily="34" charset="-128"/>
              </a:rPr>
              <a:t>Taktikler/taktik kararlar kolayca değiştirilebilen, belirli bir pazarda belirli bir süreyi kapsayan, ürün talebini artırmayı amaçlayan aksiyonlardır. </a:t>
            </a:r>
          </a:p>
          <a:p>
            <a:pPr eaLnBrk="1" hangingPunct="1"/>
            <a:r>
              <a:rPr lang="tr-TR" altLang="tr-TR" sz="2600" smtClean="0">
                <a:ea typeface="ＭＳ Ｐゴシック" pitchFamily="34" charset="-128"/>
              </a:rPr>
              <a:t>Taktikler/taktik planlar genellikle üretim, pazarlama, personel, finans ve fabrika tesisleri alanlarında geliştirilir. </a:t>
            </a:r>
          </a:p>
          <a:p>
            <a:endParaRPr lang="tr-TR" smtClean="0">
              <a:ea typeface="ＭＳ Ｐゴシック" pitchFamily="34" charset="-128"/>
            </a:endParaRPr>
          </a:p>
        </p:txBody>
      </p:sp>
    </p:spTree>
    <p:extLst>
      <p:ext uri="{BB962C8B-B14F-4D97-AF65-F5344CB8AC3E}">
        <p14:creationId xmlns:p14="http://schemas.microsoft.com/office/powerpoint/2010/main" val="569029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400" smtClean="0">
                <a:ea typeface="ＭＳ Ｐゴシック" pitchFamily="34" charset="-128"/>
              </a:rPr>
              <a:t>STRATEJİ &amp; TAKTİK KARŞILAŞTIRMASI</a:t>
            </a:r>
          </a:p>
        </p:txBody>
      </p:sp>
      <p:sp>
        <p:nvSpPr>
          <p:cNvPr id="3" name="Content Placeholder 2"/>
          <p:cNvSpPr>
            <a:spLocks noGrp="1"/>
          </p:cNvSpPr>
          <p:nvPr>
            <p:ph idx="1"/>
          </p:nvPr>
        </p:nvSpPr>
        <p:spPr/>
        <p:txBody>
          <a:bodyPr/>
          <a:lstStyle/>
          <a:p>
            <a:pPr>
              <a:defRPr/>
            </a:pPr>
            <a:endParaRPr lang="tr-TR"/>
          </a:p>
        </p:txBody>
      </p:sp>
      <p:sp>
        <p:nvSpPr>
          <p:cNvPr id="4" name="2 Metin Yer Tutucusu"/>
          <p:cNvSpPr txBox="1">
            <a:spLocks/>
          </p:cNvSpPr>
          <p:nvPr/>
        </p:nvSpPr>
        <p:spPr bwMode="auto">
          <a:xfrm>
            <a:off x="457200" y="1535113"/>
            <a:ext cx="4040188" cy="639762"/>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defRPr/>
            </a:pPr>
            <a:r>
              <a:rPr lang="tr-TR" altLang="tr-TR" smtClean="0"/>
              <a:t>Strateji</a:t>
            </a:r>
          </a:p>
        </p:txBody>
      </p:sp>
      <p:sp>
        <p:nvSpPr>
          <p:cNvPr id="62468" name="3 İçerik Yer Tutucusu"/>
          <p:cNvSpPr txBox="1">
            <a:spLocks/>
          </p:cNvSpPr>
          <p:nvPr/>
        </p:nvSpPr>
        <p:spPr bwMode="auto">
          <a:xfrm>
            <a:off x="457200" y="2174875"/>
            <a:ext cx="4040188" cy="39512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20000"/>
              </a:spcBef>
              <a:buFontTx/>
              <a:buChar char="•"/>
            </a:pPr>
            <a:r>
              <a:rPr lang="tr-TR"/>
              <a:t>Gelecek (uzun dönem)</a:t>
            </a:r>
          </a:p>
          <a:p>
            <a:pPr>
              <a:spcBef>
                <a:spcPct val="20000"/>
              </a:spcBef>
              <a:buFontTx/>
              <a:buChar char="•"/>
            </a:pPr>
            <a:r>
              <a:rPr lang="tr-TR"/>
              <a:t>Hazırlık ve planlama</a:t>
            </a:r>
          </a:p>
          <a:p>
            <a:pPr>
              <a:spcBef>
                <a:spcPct val="20000"/>
              </a:spcBef>
              <a:buFontTx/>
              <a:buChar char="•"/>
            </a:pPr>
            <a:r>
              <a:rPr lang="tr-TR"/>
              <a:t>Bir seyahat (uzun süreli)</a:t>
            </a:r>
          </a:p>
          <a:p>
            <a:pPr>
              <a:spcBef>
                <a:spcPct val="20000"/>
              </a:spcBef>
              <a:buFontTx/>
              <a:buChar char="•"/>
            </a:pPr>
            <a:r>
              <a:rPr lang="tr-TR"/>
              <a:t>Geniş bakış açısı</a:t>
            </a:r>
          </a:p>
          <a:p>
            <a:pPr>
              <a:spcBef>
                <a:spcPct val="20000"/>
              </a:spcBef>
              <a:buFontTx/>
              <a:buChar char="•"/>
            </a:pPr>
            <a:r>
              <a:rPr lang="tr-TR"/>
              <a:t>Bir amaç/niyet/tasarı</a:t>
            </a:r>
          </a:p>
          <a:p>
            <a:pPr>
              <a:spcBef>
                <a:spcPct val="20000"/>
              </a:spcBef>
              <a:buFontTx/>
              <a:buChar char="•"/>
            </a:pPr>
            <a:r>
              <a:rPr lang="tr-TR"/>
              <a:t>Öngörü</a:t>
            </a:r>
          </a:p>
          <a:p>
            <a:pPr>
              <a:spcBef>
                <a:spcPct val="20000"/>
              </a:spcBef>
              <a:buFontTx/>
              <a:buChar char="•"/>
            </a:pPr>
            <a:r>
              <a:rPr lang="tr-TR"/>
              <a:t>Risk</a:t>
            </a:r>
          </a:p>
          <a:p>
            <a:pPr>
              <a:spcBef>
                <a:spcPct val="20000"/>
              </a:spcBef>
              <a:buFontTx/>
              <a:buChar char="•"/>
            </a:pPr>
            <a:r>
              <a:rPr lang="tr-TR"/>
              <a:t>Önemli</a:t>
            </a:r>
          </a:p>
        </p:txBody>
      </p:sp>
      <p:sp>
        <p:nvSpPr>
          <p:cNvPr id="62469" name="4 Metin Yer Tutucusu"/>
          <p:cNvSpPr txBox="1">
            <a:spLocks/>
          </p:cNvSpPr>
          <p:nvPr/>
        </p:nvSpPr>
        <p:spPr bwMode="auto">
          <a:xfrm>
            <a:off x="4645025" y="1535113"/>
            <a:ext cx="4041775" cy="6397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20000"/>
              </a:spcBef>
              <a:buFontTx/>
              <a:buChar char="•"/>
            </a:pPr>
            <a:r>
              <a:rPr lang="tr-TR" sz="3200"/>
              <a:t>Taktik</a:t>
            </a:r>
          </a:p>
        </p:txBody>
      </p:sp>
      <p:sp>
        <p:nvSpPr>
          <p:cNvPr id="62470" name="5 İçerik Yer Tutucusu"/>
          <p:cNvSpPr txBox="1">
            <a:spLocks/>
          </p:cNvSpPr>
          <p:nvPr/>
        </p:nvSpPr>
        <p:spPr bwMode="auto">
          <a:xfrm>
            <a:off x="4645025" y="2174875"/>
            <a:ext cx="4041775" cy="39512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20000"/>
              </a:spcBef>
              <a:buFontTx/>
              <a:buChar char="•"/>
            </a:pPr>
            <a:r>
              <a:rPr lang="tr-TR"/>
              <a:t>Şimdi (şu an)</a:t>
            </a:r>
          </a:p>
          <a:p>
            <a:pPr>
              <a:spcBef>
                <a:spcPct val="20000"/>
              </a:spcBef>
              <a:buFontTx/>
              <a:buChar char="•"/>
            </a:pPr>
            <a:r>
              <a:rPr lang="tr-TR"/>
              <a:t>Faaliyetleri uygulama</a:t>
            </a:r>
          </a:p>
          <a:p>
            <a:pPr>
              <a:spcBef>
                <a:spcPct val="20000"/>
              </a:spcBef>
              <a:buFontTx/>
              <a:buChar char="•"/>
            </a:pPr>
            <a:r>
              <a:rPr lang="tr-TR"/>
              <a:t>Gezinti (kısa)</a:t>
            </a:r>
          </a:p>
          <a:p>
            <a:pPr>
              <a:spcBef>
                <a:spcPct val="20000"/>
              </a:spcBef>
              <a:buFontTx/>
              <a:buChar char="•"/>
            </a:pPr>
            <a:r>
              <a:rPr lang="tr-TR"/>
              <a:t>Dar bakış açısı</a:t>
            </a:r>
          </a:p>
          <a:p>
            <a:pPr>
              <a:spcBef>
                <a:spcPct val="20000"/>
              </a:spcBef>
              <a:buFontTx/>
              <a:buChar char="•"/>
            </a:pPr>
            <a:r>
              <a:rPr lang="tr-TR"/>
              <a:t>Bir görev</a:t>
            </a:r>
          </a:p>
          <a:p>
            <a:pPr>
              <a:spcBef>
                <a:spcPct val="20000"/>
              </a:spcBef>
              <a:buFontTx/>
              <a:buChar char="•"/>
            </a:pPr>
            <a:r>
              <a:rPr lang="tr-TR"/>
              <a:t>Reaksiyon</a:t>
            </a:r>
          </a:p>
          <a:p>
            <a:pPr>
              <a:spcBef>
                <a:spcPct val="20000"/>
              </a:spcBef>
              <a:buFontTx/>
              <a:buChar char="•"/>
            </a:pPr>
            <a:r>
              <a:rPr lang="tr-TR"/>
              <a:t>Dikkat</a:t>
            </a:r>
          </a:p>
          <a:p>
            <a:pPr>
              <a:spcBef>
                <a:spcPct val="20000"/>
              </a:spcBef>
              <a:buFontTx/>
              <a:buChar char="•"/>
            </a:pPr>
            <a:r>
              <a:rPr lang="tr-TR"/>
              <a:t>Acil</a:t>
            </a:r>
          </a:p>
        </p:txBody>
      </p:sp>
    </p:spTree>
    <p:extLst>
      <p:ext uri="{BB962C8B-B14F-4D97-AF65-F5344CB8AC3E}">
        <p14:creationId xmlns:p14="http://schemas.microsoft.com/office/powerpoint/2010/main" val="4289205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07950" y="260350"/>
            <a:ext cx="9036050" cy="6192838"/>
          </a:xfrm>
        </p:spPr>
        <p:txBody>
          <a:bodyPr/>
          <a:lstStyle/>
          <a:p>
            <a:r>
              <a:rPr lang="tr-TR" sz="3000" smtClean="0">
                <a:solidFill>
                  <a:srgbClr val="FF0000"/>
                </a:solidFill>
                <a:ea typeface="ＭＳ Ｐゴシック" pitchFamily="34" charset="-128"/>
              </a:rPr>
              <a:t>Operasyonel planlama:</a:t>
            </a:r>
          </a:p>
          <a:p>
            <a:pPr>
              <a:buFontTx/>
              <a:buNone/>
            </a:pPr>
            <a:endParaRPr lang="tr-TR" smtClean="0">
              <a:solidFill>
                <a:srgbClr val="FF0000"/>
              </a:solidFill>
              <a:ea typeface="ＭＳ Ｐゴシック" pitchFamily="34" charset="-128"/>
            </a:endParaRPr>
          </a:p>
          <a:p>
            <a:pPr lvl="1"/>
            <a:r>
              <a:rPr lang="tr-TR" sz="2600" smtClean="0">
                <a:ea typeface="ＭＳ Ｐゴシック" pitchFamily="34" charset="-128"/>
              </a:rPr>
              <a:t>Günlük kısa dönemli işlerin saptanması ve gerekli kaynakların tahsisi</a:t>
            </a:r>
          </a:p>
          <a:p>
            <a:pPr lvl="1"/>
            <a:r>
              <a:rPr lang="tr-TR" sz="2600" smtClean="0">
                <a:ea typeface="ＭＳ Ｐゴシック" pitchFamily="34" charset="-128"/>
              </a:rPr>
              <a:t>Genellikle 1 yıldan az sürelidir, alt kademe yöneticiler tarafından gerçekleştirilir.</a:t>
            </a:r>
          </a:p>
          <a:p>
            <a:pPr lvl="1"/>
            <a:r>
              <a:rPr lang="tr-TR" sz="2600" smtClean="0">
                <a:ea typeface="ＭＳ Ｐゴシック" pitchFamily="34" charset="-128"/>
              </a:rPr>
              <a:t>Uygulamaya dönük ve rutin iş görevlerini kapsar, personelin bilgi, becerisi ve görev tanımına göre paylaştırılır.</a:t>
            </a:r>
          </a:p>
          <a:p>
            <a:pPr lvl="1"/>
            <a:r>
              <a:rPr lang="tr-TR" sz="2600" smtClean="0">
                <a:ea typeface="ＭＳ Ｐゴシック" pitchFamily="34" charset="-128"/>
              </a:rPr>
              <a:t>Operasyonel planlar ile personellerin sorumluluğundaki görevleri görebilir, böylece personelin performasını da takip edebilirler ve doğru kişiye doğru işin verilmesini sağlar. </a:t>
            </a:r>
          </a:p>
        </p:txBody>
      </p:sp>
    </p:spTree>
    <p:extLst>
      <p:ext uri="{BB962C8B-B14F-4D97-AF65-F5344CB8AC3E}">
        <p14:creationId xmlns:p14="http://schemas.microsoft.com/office/powerpoint/2010/main" val="72786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tr-TR" smtClean="0">
                <a:solidFill>
                  <a:srgbClr val="FF3300"/>
                </a:solidFill>
                <a:ea typeface="ＭＳ Ｐゴシック" pitchFamily="34" charset="-128"/>
              </a:rPr>
              <a:t>Planlama Aşamaları</a:t>
            </a:r>
          </a:p>
        </p:txBody>
      </p:sp>
      <p:sp>
        <p:nvSpPr>
          <p:cNvPr id="3" name="Content Placeholder 2"/>
          <p:cNvSpPr>
            <a:spLocks noGrp="1"/>
          </p:cNvSpPr>
          <p:nvPr>
            <p:ph idx="1"/>
          </p:nvPr>
        </p:nvSpPr>
        <p:spPr>
          <a:xfrm>
            <a:off x="457200" y="1412875"/>
            <a:ext cx="8229600" cy="4713288"/>
          </a:xfrm>
        </p:spPr>
        <p:txBody>
          <a:bodyPr>
            <a:normAutofit lnSpcReduction="10000"/>
          </a:bodyPr>
          <a:lstStyle/>
          <a:p>
            <a:r>
              <a:rPr lang="tr-TR" sz="2800" smtClean="0">
                <a:ea typeface="ＭＳ Ｐゴシック" pitchFamily="34" charset="-128"/>
              </a:rPr>
              <a:t>Amaç ve hedeflerin belirlenmesi</a:t>
            </a:r>
          </a:p>
          <a:p>
            <a:r>
              <a:rPr lang="tr-TR" sz="2800" smtClean="0">
                <a:ea typeface="ＭＳ Ｐゴシック" pitchFamily="34" charset="-128"/>
              </a:rPr>
              <a:t>Olanakların araştırılması (stratejik planlama)</a:t>
            </a:r>
          </a:p>
          <a:p>
            <a:r>
              <a:rPr lang="tr-TR" sz="2800" smtClean="0">
                <a:ea typeface="ＭＳ Ｐゴシック" pitchFamily="34" charset="-128"/>
              </a:rPr>
              <a:t>Alternatif çözüm yollarının geliştirilmesi</a:t>
            </a:r>
          </a:p>
          <a:p>
            <a:r>
              <a:rPr lang="tr-TR" sz="2800" smtClean="0">
                <a:ea typeface="ＭＳ Ｐゴシック" pitchFamily="34" charset="-128"/>
              </a:rPr>
              <a:t>Çözüm yollarından birinin seçilmesi</a:t>
            </a:r>
          </a:p>
          <a:p>
            <a:r>
              <a:rPr lang="tr-TR" sz="2800" smtClean="0">
                <a:ea typeface="ＭＳ Ｐゴシック" pitchFamily="34" charset="-128"/>
              </a:rPr>
              <a:t>Planın denetlenmesi</a:t>
            </a:r>
          </a:p>
          <a:p>
            <a:pPr>
              <a:buFontTx/>
              <a:buNone/>
            </a:pPr>
            <a:r>
              <a:rPr lang="tr-TR" sz="2800" b="1" smtClean="0">
                <a:ea typeface="ＭＳ Ｐゴシック" pitchFamily="34" charset="-128"/>
              </a:rPr>
              <a:t>Planlama Sürecinin 3 Temel Unsuru</a:t>
            </a:r>
          </a:p>
          <a:p>
            <a:r>
              <a:rPr lang="tr-TR" smtClean="0">
                <a:solidFill>
                  <a:srgbClr val="3366FF"/>
                </a:solidFill>
                <a:ea typeface="ＭＳ Ｐゴシック" pitchFamily="34" charset="-128"/>
              </a:rPr>
              <a:t>Misyon</a:t>
            </a:r>
          </a:p>
          <a:p>
            <a:r>
              <a:rPr lang="tr-TR" smtClean="0">
                <a:solidFill>
                  <a:srgbClr val="3366FF"/>
                </a:solidFill>
                <a:ea typeface="ＭＳ Ｐゴシック" pitchFamily="34" charset="-128"/>
              </a:rPr>
              <a:t>Amaçlar</a:t>
            </a:r>
          </a:p>
          <a:p>
            <a:r>
              <a:rPr lang="tr-TR" smtClean="0">
                <a:solidFill>
                  <a:srgbClr val="3366FF"/>
                </a:solidFill>
                <a:ea typeface="ＭＳ Ｐゴシック" pitchFamily="34" charset="-128"/>
              </a:rPr>
              <a:t>Planlar </a:t>
            </a:r>
          </a:p>
        </p:txBody>
      </p:sp>
    </p:spTree>
    <p:extLst>
      <p:ext uri="{BB962C8B-B14F-4D97-AF65-F5344CB8AC3E}">
        <p14:creationId xmlns:p14="http://schemas.microsoft.com/office/powerpoint/2010/main" val="3591525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defRPr/>
            </a:pPr>
            <a:r>
              <a:rPr lang="tr-TR" dirty="0">
                <a:solidFill>
                  <a:srgbClr val="3366FF"/>
                </a:solidFill>
                <a:cs typeface="+mj-cs"/>
              </a:rPr>
              <a:t>Misyon </a:t>
            </a:r>
          </a:p>
        </p:txBody>
      </p:sp>
      <p:sp>
        <p:nvSpPr>
          <p:cNvPr id="29699" name="Content Placeholder 2"/>
          <p:cNvSpPr>
            <a:spLocks noGrp="1"/>
          </p:cNvSpPr>
          <p:nvPr>
            <p:ph idx="1"/>
          </p:nvPr>
        </p:nvSpPr>
        <p:spPr/>
        <p:txBody>
          <a:bodyPr/>
          <a:lstStyle/>
          <a:p>
            <a:r>
              <a:rPr lang="tr-TR" smtClean="0">
                <a:ea typeface="ＭＳ Ｐゴシック" pitchFamily="34" charset="-128"/>
              </a:rPr>
              <a:t>İşletmenin genel amacı nedir? Varoluş nedeni nedir? Sorularına cevap verir.</a:t>
            </a:r>
          </a:p>
          <a:p>
            <a:pPr>
              <a:buFontTx/>
              <a:buNone/>
            </a:pPr>
            <a:r>
              <a:rPr lang="tr-TR" smtClean="0">
                <a:ea typeface="ＭＳ Ｐゴシック" pitchFamily="34" charset="-128"/>
              </a:rPr>
              <a:t>«</a:t>
            </a:r>
            <a:r>
              <a:rPr lang="tr-TR" sz="2800" i="1" smtClean="0">
                <a:ea typeface="ＭＳ Ｐゴシック" pitchFamily="34" charset="-128"/>
              </a:rPr>
              <a:t>Tüm çalışanlarımızla birlikte müşteri istek ve ihtiyaçlarını karşılayan mal ve hizmet üreterek topluma karşı olan sosyal sorumluluklarımızı iş ahlakına uygun olarak yerine getiren ve lider firma olmak.»</a:t>
            </a:r>
          </a:p>
        </p:txBody>
      </p:sp>
    </p:spTree>
    <p:extLst>
      <p:ext uri="{BB962C8B-B14F-4D97-AF65-F5344CB8AC3E}">
        <p14:creationId xmlns:p14="http://schemas.microsoft.com/office/powerpoint/2010/main" val="3838675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1649</Words>
  <Application>Microsoft Office PowerPoint</Application>
  <PresentationFormat>On-screen Show (4:3)</PresentationFormat>
  <Paragraphs>221</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Strateji nedir?</vt:lpstr>
      <vt:lpstr>PowerPoint Presentation</vt:lpstr>
      <vt:lpstr>PowerPoint Presentation</vt:lpstr>
      <vt:lpstr>PowerPoint Presentation</vt:lpstr>
      <vt:lpstr>STRATEJİ &amp; TAKTİK KARŞILAŞTIRMASI</vt:lpstr>
      <vt:lpstr>PowerPoint Presentation</vt:lpstr>
      <vt:lpstr>Planlama Aşamaları</vt:lpstr>
      <vt:lpstr>Misyon </vt:lpstr>
      <vt:lpstr>PowerPoint Presentation</vt:lpstr>
      <vt:lpstr>Misyon örnekleri</vt:lpstr>
      <vt:lpstr>Amaçlar </vt:lpstr>
      <vt:lpstr>Planlar </vt:lpstr>
      <vt:lpstr>PowerPoint Presentation</vt:lpstr>
      <vt:lpstr>PowerPoint Presentation</vt:lpstr>
      <vt:lpstr>YÖNETİM SÜRECİNİN TEMEL FONKSİYONLARI 2.Örgütleme </vt:lpstr>
      <vt:lpstr>PowerPoint Presentation</vt:lpstr>
      <vt:lpstr>PowerPoint Presentation</vt:lpstr>
      <vt:lpstr>PowerPoint Presentation</vt:lpstr>
      <vt:lpstr>İş yerinde motivasyon nasıl sağlanır?</vt:lpstr>
      <vt:lpstr>PowerPoint Presentation</vt:lpstr>
      <vt:lpstr>Şirketlerde motivasyon çalışmaları </vt:lpstr>
      <vt:lpstr>PowerPoint Presentation</vt:lpstr>
      <vt:lpstr>İyi bir lider nasıl olmalı?</vt:lpstr>
      <vt:lpstr>Liderlik Çeşitleri</vt:lpstr>
      <vt:lpstr>Yöneticilik ve Liderlik</vt:lpstr>
      <vt:lpstr>Yöneticilik ve Liderlik</vt:lpstr>
      <vt:lpstr>İLETİŞİM</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2016-12-06T07:33:18Z</dcterms:created>
  <dcterms:modified xsi:type="dcterms:W3CDTF">2016-12-06T07:34:10Z</dcterms:modified>
</cp:coreProperties>
</file>