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Word Formation in English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i="1" dirty="0"/>
              <a:t>Compounding, Conversion, and Minor Word-Formation Processes</a:t>
            </a:r>
          </a:p>
          <a:p>
            <a:r>
              <a:rPr dirty="0" smtClean="0"/>
              <a:t>Pages</a:t>
            </a:r>
            <a:r>
              <a:rPr dirty="0"/>
              <a:t>: 50–61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Words formed by shortening longer words</a:t>
            </a:r>
          </a:p>
          <a:p>
            <a:pPr marL="0" indent="0">
              <a:buNone/>
            </a:pPr>
            <a:r>
              <a:rPr dirty="0"/>
              <a:t>• Examples: lab (laboratory), ad (advertisement), flu (influenza)</a:t>
            </a:r>
          </a:p>
          <a:p>
            <a:pPr marL="0" indent="0">
              <a:buNone/>
            </a:pPr>
            <a:r>
              <a:rPr dirty="0"/>
              <a:t>• Common in informal language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Shortening by removing parts of a word</a:t>
            </a:r>
          </a:p>
          <a:p>
            <a:pPr marL="0" indent="0">
              <a:buNone/>
            </a:pPr>
            <a:r>
              <a:rPr dirty="0"/>
              <a:t>• Aphaeresis: plane ← airplane</a:t>
            </a:r>
          </a:p>
          <a:p>
            <a:pPr marL="0" indent="0">
              <a:buNone/>
            </a:pPr>
            <a:r>
              <a:rPr dirty="0"/>
              <a:t>• Syncope: ma’am ← madam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Apocope</a:t>
            </a:r>
            <a:r>
              <a:rPr dirty="0"/>
              <a:t>: exam ← examination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Back-Formation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New words formed by removing a supposed affix</a:t>
            </a:r>
          </a:p>
          <a:p>
            <a:pPr marL="0" indent="0">
              <a:buNone/>
            </a:pPr>
            <a:r>
              <a:rPr dirty="0"/>
              <a:t>• Examples: edit ← editor</a:t>
            </a:r>
          </a:p>
          <a:p>
            <a:pPr marL="0" indent="0">
              <a:buNone/>
            </a:pPr>
            <a:r>
              <a:rPr dirty="0"/>
              <a:t>• peddle ← peddler</a:t>
            </a:r>
          </a:p>
          <a:p>
            <a:pPr marL="0" indent="0">
              <a:buNone/>
            </a:pPr>
            <a:r>
              <a:rPr dirty="0"/>
              <a:t>• baby-sit ← baby-sitter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English vocabulary grows through word formation</a:t>
            </a:r>
          </a:p>
          <a:p>
            <a:pPr marL="0" indent="0">
              <a:buNone/>
            </a:pPr>
            <a:r>
              <a:rPr dirty="0"/>
              <a:t>• Major processes: compounding, conversion</a:t>
            </a:r>
          </a:p>
          <a:p>
            <a:pPr marL="0" indent="0">
              <a:buNone/>
            </a:pPr>
            <a:r>
              <a:rPr dirty="0"/>
              <a:t>• Minor processes: clipping, contraction, back-formation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One of the main processes of word formation</a:t>
            </a:r>
          </a:p>
          <a:p>
            <a:pPr marL="0" indent="0">
              <a:buNone/>
            </a:pPr>
            <a:r>
              <a:rPr dirty="0"/>
              <a:t>• Two or more words combine to form a new lexical unit</a:t>
            </a:r>
          </a:p>
          <a:p>
            <a:pPr marL="0" indent="0">
              <a:buNone/>
            </a:pPr>
            <a:r>
              <a:rPr dirty="0" smtClean="0"/>
              <a:t> </a:t>
            </a:r>
            <a:r>
              <a:rPr dirty="0"/>
              <a:t>Examples: blackboard, mother-in-law, schoolboy</a:t>
            </a:r>
          </a:p>
          <a:p>
            <a:pPr marL="0" indent="0">
              <a:buNone/>
            </a:pPr>
            <a:r>
              <a:rPr dirty="0"/>
              <a:t>• Compounds function as single vocabulary items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Compounds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Pronouns: myself, yourself, somebody</a:t>
            </a:r>
          </a:p>
          <a:p>
            <a:pPr marL="0" indent="0">
              <a:buNone/>
            </a:pPr>
            <a:r>
              <a:rPr dirty="0"/>
              <a:t>• Prepositions: in spite of, due to, thanks to</a:t>
            </a:r>
          </a:p>
          <a:p>
            <a:pPr marL="0" indent="0">
              <a:buNone/>
            </a:pPr>
            <a:r>
              <a:rPr dirty="0"/>
              <a:t>• Conjunctions: as well as, provided that</a:t>
            </a:r>
          </a:p>
          <a:p>
            <a:pPr marL="0" indent="0">
              <a:buNone/>
            </a:pPr>
            <a:r>
              <a:rPr dirty="0"/>
              <a:t>• Interjections: blah-blah, hush-hush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Syntactic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Compounds often have a head element</a:t>
            </a:r>
          </a:p>
          <a:p>
            <a:pPr marL="0" indent="0">
              <a:buNone/>
            </a:pPr>
            <a:r>
              <a:rPr dirty="0"/>
              <a:t>• The head determines grammatical category</a:t>
            </a:r>
          </a:p>
          <a:p>
            <a:pPr marL="0" indent="0">
              <a:buNone/>
            </a:pPr>
            <a:r>
              <a:rPr dirty="0" smtClean="0"/>
              <a:t>Example</a:t>
            </a:r>
            <a:r>
              <a:rPr dirty="0"/>
              <a:t>: easy chair (head = chair, modifier = easy)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Semantic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Compositional compounds: meaning clear (bulldog)</a:t>
            </a:r>
          </a:p>
          <a:p>
            <a:pPr marL="0" indent="0">
              <a:buNone/>
            </a:pPr>
            <a:r>
              <a:rPr dirty="0"/>
              <a:t>• Idiomatic compounds: meaning unpredictable (turncoat)</a:t>
            </a:r>
          </a:p>
          <a:p>
            <a:pPr marL="0" indent="0">
              <a:buNone/>
            </a:pPr>
            <a:r>
              <a:rPr dirty="0"/>
              <a:t>• Intermediate compounds: partially clear (blackboard)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Endocentric vs Exocentric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Endocentric: have a semantic head (bulldog = type of dog)</a:t>
            </a:r>
          </a:p>
          <a:p>
            <a:pPr marL="0" indent="0">
              <a:buNone/>
            </a:pPr>
            <a:r>
              <a:rPr dirty="0"/>
              <a:t>• Exocentric: no clear head (turncoat = traitor)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Change of grammatical class without changing form</a:t>
            </a:r>
          </a:p>
          <a:p>
            <a:pPr marL="0" indent="0">
              <a:buNone/>
            </a:pPr>
            <a:r>
              <a:rPr dirty="0" smtClean="0"/>
              <a:t> </a:t>
            </a:r>
            <a:r>
              <a:rPr dirty="0"/>
              <a:t>Example: water (noun) → to water (verb)</a:t>
            </a:r>
          </a:p>
          <a:p>
            <a:pPr marL="0" indent="0">
              <a:buNone/>
            </a:pPr>
            <a:r>
              <a:rPr dirty="0" smtClean="0"/>
              <a:t> </a:t>
            </a:r>
            <a:r>
              <a:rPr dirty="0"/>
              <a:t>Example: clean (adjective) → to clean (verb)</a:t>
            </a:r>
          </a:p>
          <a:p>
            <a:pPr marL="0" indent="0">
              <a:buNone/>
            </a:pPr>
            <a:r>
              <a:rPr dirty="0"/>
              <a:t>• Very productive in English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Identifying the Base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Semantic dependence helps identify base</a:t>
            </a:r>
          </a:p>
          <a:p>
            <a:pPr marL="0" indent="0">
              <a:buNone/>
            </a:pPr>
            <a:r>
              <a:rPr dirty="0" smtClean="0"/>
              <a:t> </a:t>
            </a:r>
            <a:r>
              <a:rPr dirty="0"/>
              <a:t>Example: to net comes from the noun net</a:t>
            </a:r>
          </a:p>
          <a:p>
            <a:pPr marL="0" indent="0">
              <a:buNone/>
            </a:pPr>
            <a:r>
              <a:rPr dirty="0"/>
              <a:t>• Derivative ability: water → watery, waterless, waterbed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Minor Word-Formation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Clipping</a:t>
            </a:r>
          </a:p>
          <a:p>
            <a:pPr marL="0" indent="0">
              <a:buNone/>
            </a:pPr>
            <a:r>
              <a:rPr dirty="0"/>
              <a:t>• Contraction</a:t>
            </a:r>
          </a:p>
          <a:p>
            <a:pPr marL="0" indent="0">
              <a:buNone/>
            </a:pPr>
            <a:r>
              <a:rPr dirty="0"/>
              <a:t>• Back-formation</a:t>
            </a:r>
          </a:p>
          <a:p>
            <a:pPr marL="0" indent="0">
              <a:buNone/>
            </a:pPr>
            <a:r>
              <a:rPr dirty="0"/>
              <a:t>• Folk etymology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361</Words>
  <Application>Microsoft Office PowerPoint</Application>
  <PresentationFormat>Ekran Gösterisi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Office Theme</vt:lpstr>
      <vt:lpstr>Word Formation in English</vt:lpstr>
      <vt:lpstr>Compounding</vt:lpstr>
      <vt:lpstr>Types of Compounds</vt:lpstr>
      <vt:lpstr>Syntactic Characteristics</vt:lpstr>
      <vt:lpstr>Semantic Characteristics</vt:lpstr>
      <vt:lpstr>Endocentric vs Exocentric</vt:lpstr>
      <vt:lpstr>Conversion</vt:lpstr>
      <vt:lpstr>Identifying the Base Word</vt:lpstr>
      <vt:lpstr>Minor Word-Formation Processes</vt:lpstr>
      <vt:lpstr>Clipping</vt:lpstr>
      <vt:lpstr>Contraction</vt:lpstr>
      <vt:lpstr>Back-Formation</vt:lpstr>
      <vt:lpstr>Conclusion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in English</dc:title>
  <dc:creator>Betul ALTAS</dc:creator>
  <dc:description>generated using python-pptx</dc:description>
  <cp:lastModifiedBy>Betul ALTAS</cp:lastModifiedBy>
  <cp:revision>4</cp:revision>
  <dcterms:created xsi:type="dcterms:W3CDTF">2013-01-27T09:14:16Z</dcterms:created>
  <dcterms:modified xsi:type="dcterms:W3CDTF">2026-03-06T06:12:21Z</dcterms:modified>
</cp:coreProperties>
</file>