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270" r:id="rId2"/>
    <p:sldId id="325" r:id="rId3"/>
    <p:sldId id="326" r:id="rId4"/>
    <p:sldId id="327" r:id="rId5"/>
    <p:sldId id="32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29" r:id="rId15"/>
    <p:sldId id="331" r:id="rId16"/>
    <p:sldId id="330" r:id="rId17"/>
    <p:sldId id="354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58" r:id="rId31"/>
    <p:sldId id="365" r:id="rId32"/>
    <p:sldId id="332" r:id="rId33"/>
    <p:sldId id="334" r:id="rId34"/>
    <p:sldId id="362" r:id="rId35"/>
    <p:sldId id="363" r:id="rId36"/>
    <p:sldId id="364" r:id="rId37"/>
    <p:sldId id="335" r:id="rId38"/>
    <p:sldId id="336" r:id="rId39"/>
    <p:sldId id="361" r:id="rId40"/>
    <p:sldId id="355" r:id="rId41"/>
    <p:sldId id="357" r:id="rId42"/>
    <p:sldId id="356" r:id="rId43"/>
    <p:sldId id="359" r:id="rId44"/>
    <p:sldId id="337" r:id="rId45"/>
    <p:sldId id="339" r:id="rId46"/>
    <p:sldId id="340" r:id="rId47"/>
    <p:sldId id="341" r:id="rId48"/>
    <p:sldId id="312" r:id="rId49"/>
    <p:sldId id="313" r:id="rId50"/>
    <p:sldId id="333" r:id="rId51"/>
    <p:sldId id="342" r:id="rId52"/>
    <p:sldId id="344" r:id="rId53"/>
    <p:sldId id="345" r:id="rId54"/>
    <p:sldId id="346" r:id="rId55"/>
    <p:sldId id="347" r:id="rId56"/>
    <p:sldId id="350" r:id="rId57"/>
    <p:sldId id="349" r:id="rId58"/>
    <p:sldId id="351" r:id="rId59"/>
    <p:sldId id="352" r:id="rId60"/>
    <p:sldId id="314" r:id="rId61"/>
    <p:sldId id="323" r:id="rId62"/>
    <p:sldId id="324" r:id="rId63"/>
    <p:sldId id="343" r:id="rId64"/>
    <p:sldId id="315" r:id="rId65"/>
    <p:sldId id="316" r:id="rId66"/>
    <p:sldId id="360" r:id="rId67"/>
    <p:sldId id="353" r:id="rId68"/>
    <p:sldId id="317" r:id="rId69"/>
    <p:sldId id="318" r:id="rId70"/>
    <p:sldId id="319" r:id="rId71"/>
    <p:sldId id="320" r:id="rId72"/>
    <p:sldId id="321" r:id="rId73"/>
    <p:sldId id="338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7869" autoAdjust="0"/>
  </p:normalViewPr>
  <p:slideViewPr>
    <p:cSldViewPr>
      <p:cViewPr>
        <p:scale>
          <a:sx n="60" d="100"/>
          <a:sy n="60" d="100"/>
        </p:scale>
        <p:origin x="-163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886C6-7160-2E4F-99AA-DF7041D2EDD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</dgm:pt>
    <dgm:pt modelId="{716576D5-9738-AC4F-9C2C-280AACA138F0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93F07AEB-9DFF-D145-99B4-C73A9E8E260E}" type="parTrans" cxnId="{5ECA3445-5365-C84E-83CF-1D7849BA9E89}">
      <dgm:prSet/>
      <dgm:spPr/>
      <dgm:t>
        <a:bodyPr/>
        <a:lstStyle/>
        <a:p>
          <a:endParaRPr lang="en-US"/>
        </a:p>
      </dgm:t>
    </dgm:pt>
    <dgm:pt modelId="{8255664D-07B2-3445-A690-08FE0CF2403F}" type="sibTrans" cxnId="{5ECA3445-5365-C84E-83CF-1D7849BA9E89}">
      <dgm:prSet/>
      <dgm:spPr/>
      <dgm:t>
        <a:bodyPr/>
        <a:lstStyle/>
        <a:p>
          <a:endParaRPr lang="en-US"/>
        </a:p>
      </dgm:t>
    </dgm:pt>
    <dgm:pt modelId="{CEC3499A-83CE-CD45-9874-5BECDE659183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7F67CB80-FDFE-C249-A2BA-E13A5CEB1318}" type="parTrans" cxnId="{942FDEF4-E617-9746-9F6F-6C2086B0FEC9}">
      <dgm:prSet/>
      <dgm:spPr/>
      <dgm:t>
        <a:bodyPr/>
        <a:lstStyle/>
        <a:p>
          <a:endParaRPr lang="en-US"/>
        </a:p>
      </dgm:t>
    </dgm:pt>
    <dgm:pt modelId="{DF4F9137-3A55-EE4C-B9D5-EFBFECB8C011}" type="sibTrans" cxnId="{942FDEF4-E617-9746-9F6F-6C2086B0FEC9}">
      <dgm:prSet/>
      <dgm:spPr/>
      <dgm:t>
        <a:bodyPr/>
        <a:lstStyle/>
        <a:p>
          <a:endParaRPr lang="en-US"/>
        </a:p>
      </dgm:t>
    </dgm:pt>
    <dgm:pt modelId="{7781656A-C137-A24F-A562-B0E136A862D7}">
      <dgm:prSet phldrT="[Text]"/>
      <dgm:spPr/>
      <dgm:t>
        <a:bodyPr/>
        <a:lstStyle/>
        <a:p>
          <a:r>
            <a:rPr lang="en-US" dirty="0" smtClean="0"/>
            <a:t>Investments shouldn’t make a loss</a:t>
          </a:r>
          <a:endParaRPr lang="en-US" dirty="0"/>
        </a:p>
      </dgm:t>
    </dgm:pt>
    <dgm:pt modelId="{8B2D1C13-516E-B143-9A24-20EEB368D878}" type="parTrans" cxnId="{BF0B8E37-9FC1-5847-AF42-93735C098F9B}">
      <dgm:prSet/>
      <dgm:spPr/>
      <dgm:t>
        <a:bodyPr/>
        <a:lstStyle/>
        <a:p>
          <a:endParaRPr lang="en-US"/>
        </a:p>
      </dgm:t>
    </dgm:pt>
    <dgm:pt modelId="{E9302B6B-8DD8-8C48-B011-4DC089996C56}" type="sibTrans" cxnId="{BF0B8E37-9FC1-5847-AF42-93735C098F9B}">
      <dgm:prSet/>
      <dgm:spPr/>
      <dgm:t>
        <a:bodyPr/>
        <a:lstStyle/>
        <a:p>
          <a:endParaRPr lang="en-US"/>
        </a:p>
      </dgm:t>
    </dgm:pt>
    <dgm:pt modelId="{93C628D0-7A4E-9743-A126-BDBD21B9DD59}">
      <dgm:prSet phldrT="[Text]"/>
      <dgm:spPr/>
      <dgm:t>
        <a:bodyPr/>
        <a:lstStyle/>
        <a:p>
          <a:r>
            <a:rPr lang="en-US" dirty="0" smtClean="0"/>
            <a:t>Investments should have a positive NPV</a:t>
          </a:r>
          <a:endParaRPr lang="en-US" dirty="0"/>
        </a:p>
      </dgm:t>
    </dgm:pt>
    <dgm:pt modelId="{28BA1B69-F474-564D-AF30-FB2CD9930F77}" type="parTrans" cxnId="{79A39CCB-D308-0B48-B3F6-F87C814D43F6}">
      <dgm:prSet/>
      <dgm:spPr/>
      <dgm:t>
        <a:bodyPr/>
        <a:lstStyle/>
        <a:p>
          <a:endParaRPr lang="en-US"/>
        </a:p>
      </dgm:t>
    </dgm:pt>
    <dgm:pt modelId="{4F72BF67-7632-6E4A-9A85-CCB3A534A101}" type="sibTrans" cxnId="{79A39CCB-D308-0B48-B3F6-F87C814D43F6}">
      <dgm:prSet/>
      <dgm:spPr/>
      <dgm:t>
        <a:bodyPr/>
        <a:lstStyle/>
        <a:p>
          <a:endParaRPr lang="en-US"/>
        </a:p>
      </dgm:t>
    </dgm:pt>
    <dgm:pt modelId="{FE276FA9-46AB-B541-B09D-CD74A0D1516C}" type="pres">
      <dgm:prSet presAssocID="{AE3886C6-7160-2E4F-99AA-DF7041D2EDDA}" presName="Name0" presStyleCnt="0">
        <dgm:presLayoutVars>
          <dgm:dir/>
          <dgm:resizeHandles val="exact"/>
        </dgm:presLayoutVars>
      </dgm:prSet>
      <dgm:spPr/>
    </dgm:pt>
    <dgm:pt modelId="{28A05164-95D8-944D-9DE5-011D8C9C8FCC}" type="pres">
      <dgm:prSet presAssocID="{716576D5-9738-AC4F-9C2C-280AACA138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5B05A-E9F9-4342-87BE-5B7501E4691E}" type="pres">
      <dgm:prSet presAssocID="{8255664D-07B2-3445-A690-08FE0CF2403F}" presName="sibTrans" presStyleCnt="0"/>
      <dgm:spPr/>
    </dgm:pt>
    <dgm:pt modelId="{26B49259-EA82-814A-9DBF-1E4FB449ABA7}" type="pres">
      <dgm:prSet presAssocID="{CEC3499A-83CE-CD45-9874-5BECDE6591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39CCB-D308-0B48-B3F6-F87C814D43F6}" srcId="{CEC3499A-83CE-CD45-9874-5BECDE659183}" destId="{93C628D0-7A4E-9743-A126-BDBD21B9DD59}" srcOrd="0" destOrd="0" parTransId="{28BA1B69-F474-564D-AF30-FB2CD9930F77}" sibTransId="{4F72BF67-7632-6E4A-9A85-CCB3A534A101}"/>
    <dgm:cxn modelId="{3325FDC0-9840-46E9-88CF-0C3A10F8A6DF}" type="presOf" srcId="{93C628D0-7A4E-9743-A126-BDBD21B9DD59}" destId="{26B49259-EA82-814A-9DBF-1E4FB449ABA7}" srcOrd="0" destOrd="1" presId="urn:microsoft.com/office/officeart/2005/8/layout/hList6"/>
    <dgm:cxn modelId="{A93F6F7F-634C-4F69-A32F-B39B21E87DB1}" type="presOf" srcId="{716576D5-9738-AC4F-9C2C-280AACA138F0}" destId="{28A05164-95D8-944D-9DE5-011D8C9C8FCC}" srcOrd="0" destOrd="0" presId="urn:microsoft.com/office/officeart/2005/8/layout/hList6"/>
    <dgm:cxn modelId="{77E2A42F-6039-473C-8E0C-A4B1EE3808AA}" type="presOf" srcId="{AE3886C6-7160-2E4F-99AA-DF7041D2EDDA}" destId="{FE276FA9-46AB-B541-B09D-CD74A0D1516C}" srcOrd="0" destOrd="0" presId="urn:microsoft.com/office/officeart/2005/8/layout/hList6"/>
    <dgm:cxn modelId="{72E21613-BC09-4E1B-867B-7B6FF74E7C21}" type="presOf" srcId="{7781656A-C137-A24F-A562-B0E136A862D7}" destId="{28A05164-95D8-944D-9DE5-011D8C9C8FCC}" srcOrd="0" destOrd="1" presId="urn:microsoft.com/office/officeart/2005/8/layout/hList6"/>
    <dgm:cxn modelId="{5ECA3445-5365-C84E-83CF-1D7849BA9E89}" srcId="{AE3886C6-7160-2E4F-99AA-DF7041D2EDDA}" destId="{716576D5-9738-AC4F-9C2C-280AACA138F0}" srcOrd="0" destOrd="0" parTransId="{93F07AEB-9DFF-D145-99B4-C73A9E8E260E}" sibTransId="{8255664D-07B2-3445-A690-08FE0CF2403F}"/>
    <dgm:cxn modelId="{39DAD8F6-2C6C-46D6-A4E4-C3DCA06CD8D0}" type="presOf" srcId="{CEC3499A-83CE-CD45-9874-5BECDE659183}" destId="{26B49259-EA82-814A-9DBF-1E4FB449ABA7}" srcOrd="0" destOrd="0" presId="urn:microsoft.com/office/officeart/2005/8/layout/hList6"/>
    <dgm:cxn modelId="{BF0B8E37-9FC1-5847-AF42-93735C098F9B}" srcId="{716576D5-9738-AC4F-9C2C-280AACA138F0}" destId="{7781656A-C137-A24F-A562-B0E136A862D7}" srcOrd="0" destOrd="0" parTransId="{8B2D1C13-516E-B143-9A24-20EEB368D878}" sibTransId="{E9302B6B-8DD8-8C48-B011-4DC089996C56}"/>
    <dgm:cxn modelId="{942FDEF4-E617-9746-9F6F-6C2086B0FEC9}" srcId="{AE3886C6-7160-2E4F-99AA-DF7041D2EDDA}" destId="{CEC3499A-83CE-CD45-9874-5BECDE659183}" srcOrd="1" destOrd="0" parTransId="{7F67CB80-FDFE-C249-A2BA-E13A5CEB1318}" sibTransId="{DF4F9137-3A55-EE4C-B9D5-EFBFECB8C011}"/>
    <dgm:cxn modelId="{0CF41D72-16B2-4C44-AA99-EEA4431316E6}" type="presParOf" srcId="{FE276FA9-46AB-B541-B09D-CD74A0D1516C}" destId="{28A05164-95D8-944D-9DE5-011D8C9C8FCC}" srcOrd="0" destOrd="0" presId="urn:microsoft.com/office/officeart/2005/8/layout/hList6"/>
    <dgm:cxn modelId="{8175868A-1A70-4FD4-908D-97920A5137E3}" type="presParOf" srcId="{FE276FA9-46AB-B541-B09D-CD74A0D1516C}" destId="{1F45B05A-E9F9-4342-87BE-5B7501E4691E}" srcOrd="1" destOrd="0" presId="urn:microsoft.com/office/officeart/2005/8/layout/hList6"/>
    <dgm:cxn modelId="{5BEB381C-4655-4FE1-9600-7B6273F33D4E}" type="presParOf" srcId="{FE276FA9-46AB-B541-B09D-CD74A0D1516C}" destId="{26B49259-EA82-814A-9DBF-1E4FB449ABA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1C7A1-A4ED-434C-8EDB-D29C91BA9215}" type="doc">
      <dgm:prSet loTypeId="urn:microsoft.com/office/officeart/2005/8/layout/vProcess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F3E884-D0AC-4CD6-80D8-BD7728A756BF}">
      <dgm:prSet phldrT="[Text]" custT="1"/>
      <dgm:spPr/>
      <dgm:t>
        <a:bodyPr/>
        <a:lstStyle/>
        <a:p>
          <a:r>
            <a:rPr lang="en-GB" sz="2800" dirty="0" smtClean="0"/>
            <a:t>Step 1</a:t>
          </a:r>
          <a:endParaRPr lang="en-GB" sz="2800" dirty="0"/>
        </a:p>
      </dgm:t>
    </dgm:pt>
    <dgm:pt modelId="{70D94385-A1AF-464B-B858-FC955C0CAC4E}" type="parTrans" cxnId="{ACA1A64C-F35A-4332-A280-E056B0C030D3}">
      <dgm:prSet/>
      <dgm:spPr/>
      <dgm:t>
        <a:bodyPr/>
        <a:lstStyle/>
        <a:p>
          <a:endParaRPr lang="en-GB" sz="2800"/>
        </a:p>
      </dgm:t>
    </dgm:pt>
    <dgm:pt modelId="{1C1E1CD7-DAE4-4E65-AFE1-3DED51D787E4}" type="sibTrans" cxnId="{ACA1A64C-F35A-4332-A280-E056B0C030D3}">
      <dgm:prSet custT="1"/>
      <dgm:spPr/>
      <dgm:t>
        <a:bodyPr/>
        <a:lstStyle/>
        <a:p>
          <a:endParaRPr lang="en-GB" sz="3200"/>
        </a:p>
      </dgm:t>
    </dgm:pt>
    <dgm:pt modelId="{E8B0622C-F6AB-4584-9876-C97F1445FCCD}">
      <dgm:prSet phldrT="[Text]" custT="1"/>
      <dgm:spPr/>
      <dgm:t>
        <a:bodyPr/>
        <a:lstStyle/>
        <a:p>
          <a:r>
            <a:rPr lang="en-GB" sz="2000" dirty="0" smtClean="0"/>
            <a:t>Specify the Basic Model</a:t>
          </a:r>
          <a:endParaRPr lang="en-GB" sz="2000" dirty="0"/>
        </a:p>
      </dgm:t>
    </dgm:pt>
    <dgm:pt modelId="{1A52B68D-4CC7-41E0-8B52-F36CC8563F62}" type="parTrans" cxnId="{98A5D746-0795-46F6-9D87-1AE04BE1D8DC}">
      <dgm:prSet/>
      <dgm:spPr/>
      <dgm:t>
        <a:bodyPr/>
        <a:lstStyle/>
        <a:p>
          <a:endParaRPr lang="en-GB" sz="2800"/>
        </a:p>
      </dgm:t>
    </dgm:pt>
    <dgm:pt modelId="{580FD5F8-59FB-4741-A402-EC7C5F02D1C5}" type="sibTrans" cxnId="{98A5D746-0795-46F6-9D87-1AE04BE1D8DC}">
      <dgm:prSet/>
      <dgm:spPr/>
      <dgm:t>
        <a:bodyPr/>
        <a:lstStyle/>
        <a:p>
          <a:endParaRPr lang="en-GB" sz="2800"/>
        </a:p>
      </dgm:t>
    </dgm:pt>
    <dgm:pt modelId="{E570980D-3A7D-4496-AE57-32087593A907}">
      <dgm:prSet phldrT="[Text]" custT="1"/>
      <dgm:spPr/>
      <dgm:t>
        <a:bodyPr/>
        <a:lstStyle/>
        <a:p>
          <a:r>
            <a:rPr lang="en-GB" sz="2800" dirty="0" smtClean="0"/>
            <a:t>Step 2</a:t>
          </a:r>
          <a:endParaRPr lang="en-GB" sz="2800" dirty="0"/>
        </a:p>
      </dgm:t>
    </dgm:pt>
    <dgm:pt modelId="{C241E59A-819F-402D-95E8-9F4D8E4AB81C}" type="parTrans" cxnId="{2D98E4D2-DD3D-4FB8-BDAE-CAB04D080950}">
      <dgm:prSet/>
      <dgm:spPr/>
      <dgm:t>
        <a:bodyPr/>
        <a:lstStyle/>
        <a:p>
          <a:endParaRPr lang="en-GB" sz="2800"/>
        </a:p>
      </dgm:t>
    </dgm:pt>
    <dgm:pt modelId="{BCC0DDF5-074A-4F82-9F60-EC7998A03AB6}" type="sibTrans" cxnId="{2D98E4D2-DD3D-4FB8-BDAE-CAB04D080950}">
      <dgm:prSet custT="1"/>
      <dgm:spPr/>
      <dgm:t>
        <a:bodyPr/>
        <a:lstStyle/>
        <a:p>
          <a:endParaRPr lang="en-GB" sz="3200"/>
        </a:p>
      </dgm:t>
    </dgm:pt>
    <dgm:pt modelId="{461F7FB5-2FE2-4927-B88D-5AA40EA6AF48}">
      <dgm:prSet phldrT="[Text]" custT="1"/>
      <dgm:spPr/>
      <dgm:t>
        <a:bodyPr/>
        <a:lstStyle/>
        <a:p>
          <a:r>
            <a:rPr lang="en-GB" sz="2000" dirty="0" smtClean="0"/>
            <a:t>Specify a Distribution for Each Variable</a:t>
          </a:r>
          <a:endParaRPr lang="en-GB" sz="2000" dirty="0"/>
        </a:p>
      </dgm:t>
    </dgm:pt>
    <dgm:pt modelId="{5FF11299-CC02-4268-9E43-298EF729E372}" type="parTrans" cxnId="{4E7FF30C-96B2-451F-8D5B-CF49D4CC6A08}">
      <dgm:prSet/>
      <dgm:spPr/>
      <dgm:t>
        <a:bodyPr/>
        <a:lstStyle/>
        <a:p>
          <a:endParaRPr lang="en-GB" sz="2800"/>
        </a:p>
      </dgm:t>
    </dgm:pt>
    <dgm:pt modelId="{F2A1C69F-8C96-4EDB-A2B8-40A93C5EEDBC}" type="sibTrans" cxnId="{4E7FF30C-96B2-451F-8D5B-CF49D4CC6A08}">
      <dgm:prSet/>
      <dgm:spPr/>
      <dgm:t>
        <a:bodyPr/>
        <a:lstStyle/>
        <a:p>
          <a:endParaRPr lang="en-GB" sz="2800"/>
        </a:p>
      </dgm:t>
    </dgm:pt>
    <dgm:pt modelId="{DECA660E-A32D-4F8A-9D4A-1025526021DB}">
      <dgm:prSet phldrT="[Text]" custT="1"/>
      <dgm:spPr/>
      <dgm:t>
        <a:bodyPr/>
        <a:lstStyle/>
        <a:p>
          <a:r>
            <a:rPr lang="en-GB" sz="2800" dirty="0" smtClean="0"/>
            <a:t>Step 3</a:t>
          </a:r>
          <a:endParaRPr lang="en-GB" sz="2800" dirty="0"/>
        </a:p>
      </dgm:t>
    </dgm:pt>
    <dgm:pt modelId="{CC47BA9B-3EF6-44BA-B5AA-AB7F4816BC00}" type="parTrans" cxnId="{FD5F1CBB-780E-4914-B614-31EF4468318F}">
      <dgm:prSet/>
      <dgm:spPr/>
      <dgm:t>
        <a:bodyPr/>
        <a:lstStyle/>
        <a:p>
          <a:endParaRPr lang="en-GB" sz="2800"/>
        </a:p>
      </dgm:t>
    </dgm:pt>
    <dgm:pt modelId="{0D7BC952-3B38-4651-A51A-6B32F161F878}" type="sibTrans" cxnId="{FD5F1CBB-780E-4914-B614-31EF4468318F}">
      <dgm:prSet custT="1"/>
      <dgm:spPr/>
      <dgm:t>
        <a:bodyPr/>
        <a:lstStyle/>
        <a:p>
          <a:endParaRPr lang="en-GB" sz="3200"/>
        </a:p>
      </dgm:t>
    </dgm:pt>
    <dgm:pt modelId="{23C4ADA8-5AE7-49A6-800F-C7C17A9F3BEC}">
      <dgm:prSet phldrT="[Text]" custT="1"/>
      <dgm:spPr/>
      <dgm:t>
        <a:bodyPr/>
        <a:lstStyle/>
        <a:p>
          <a:r>
            <a:rPr lang="en-GB" sz="2000" dirty="0" smtClean="0"/>
            <a:t>The Computer Draws One Outcome</a:t>
          </a:r>
          <a:endParaRPr lang="en-GB" sz="2000" dirty="0"/>
        </a:p>
      </dgm:t>
    </dgm:pt>
    <dgm:pt modelId="{E543AF7B-BAFC-4F7B-BFE7-49E61D907829}" type="parTrans" cxnId="{20CDA67F-4E66-4CB3-8746-20F03E8B6DB1}">
      <dgm:prSet/>
      <dgm:spPr/>
      <dgm:t>
        <a:bodyPr/>
        <a:lstStyle/>
        <a:p>
          <a:endParaRPr lang="en-GB" sz="2800"/>
        </a:p>
      </dgm:t>
    </dgm:pt>
    <dgm:pt modelId="{F83D0A67-6C82-4E35-8C99-D17ACA80D226}" type="sibTrans" cxnId="{20CDA67F-4E66-4CB3-8746-20F03E8B6DB1}">
      <dgm:prSet/>
      <dgm:spPr/>
      <dgm:t>
        <a:bodyPr/>
        <a:lstStyle/>
        <a:p>
          <a:endParaRPr lang="en-GB" sz="2800"/>
        </a:p>
      </dgm:t>
    </dgm:pt>
    <dgm:pt modelId="{0F2E9F77-176C-435D-BC5C-12B8A93F701A}">
      <dgm:prSet custT="1"/>
      <dgm:spPr/>
      <dgm:t>
        <a:bodyPr/>
        <a:lstStyle/>
        <a:p>
          <a:r>
            <a:rPr lang="en-GB" sz="2800" dirty="0" smtClean="0"/>
            <a:t>Step 4</a:t>
          </a:r>
          <a:endParaRPr lang="en-GB" sz="2800" dirty="0"/>
        </a:p>
      </dgm:t>
    </dgm:pt>
    <dgm:pt modelId="{D1BDF1E1-9AE9-4EBD-A706-83D8B5C5F7B9}" type="parTrans" cxnId="{20D5BC41-4807-4FF4-B40E-DB655BD583F3}">
      <dgm:prSet/>
      <dgm:spPr/>
      <dgm:t>
        <a:bodyPr/>
        <a:lstStyle/>
        <a:p>
          <a:endParaRPr lang="en-GB" sz="2800"/>
        </a:p>
      </dgm:t>
    </dgm:pt>
    <dgm:pt modelId="{1DAC9E75-E519-4B0E-B79E-C03EC99E5097}" type="sibTrans" cxnId="{20D5BC41-4807-4FF4-B40E-DB655BD583F3}">
      <dgm:prSet custT="1"/>
      <dgm:spPr/>
      <dgm:t>
        <a:bodyPr/>
        <a:lstStyle/>
        <a:p>
          <a:endParaRPr lang="en-GB" sz="3200"/>
        </a:p>
      </dgm:t>
    </dgm:pt>
    <dgm:pt modelId="{5752633E-918B-4501-91F2-959CB4E9E025}">
      <dgm:prSet custT="1"/>
      <dgm:spPr/>
      <dgm:t>
        <a:bodyPr/>
        <a:lstStyle/>
        <a:p>
          <a:r>
            <a:rPr lang="en-GB" sz="2000" dirty="0" smtClean="0"/>
            <a:t>Repeat the Procedure</a:t>
          </a:r>
          <a:endParaRPr lang="en-GB" sz="2000" dirty="0"/>
        </a:p>
      </dgm:t>
    </dgm:pt>
    <dgm:pt modelId="{7282F6B9-0440-4E04-B154-2C6ED46951D7}" type="parTrans" cxnId="{14FF228E-DEF8-4A55-85E3-EE7CEF56CEA6}">
      <dgm:prSet/>
      <dgm:spPr/>
      <dgm:t>
        <a:bodyPr/>
        <a:lstStyle/>
        <a:p>
          <a:endParaRPr lang="en-GB" sz="2800"/>
        </a:p>
      </dgm:t>
    </dgm:pt>
    <dgm:pt modelId="{E5510640-4C48-4051-A0C0-C8ABBAEFB7FD}" type="sibTrans" cxnId="{14FF228E-DEF8-4A55-85E3-EE7CEF56CEA6}">
      <dgm:prSet/>
      <dgm:spPr/>
      <dgm:t>
        <a:bodyPr/>
        <a:lstStyle/>
        <a:p>
          <a:endParaRPr lang="en-GB" sz="2800"/>
        </a:p>
      </dgm:t>
    </dgm:pt>
    <dgm:pt modelId="{D0D75441-924E-4EA8-9590-B630C66A963C}">
      <dgm:prSet custT="1"/>
      <dgm:spPr/>
      <dgm:t>
        <a:bodyPr/>
        <a:lstStyle/>
        <a:p>
          <a:r>
            <a:rPr lang="en-GB" sz="2800" dirty="0" smtClean="0"/>
            <a:t>Step 5</a:t>
          </a:r>
          <a:endParaRPr lang="en-GB" sz="2800" dirty="0"/>
        </a:p>
      </dgm:t>
    </dgm:pt>
    <dgm:pt modelId="{0A32DE4D-9974-4EE8-83C4-F2C792FA6C7F}" type="parTrans" cxnId="{C7013DF4-CC9F-4381-BAC4-93E1F274476A}">
      <dgm:prSet/>
      <dgm:spPr/>
      <dgm:t>
        <a:bodyPr/>
        <a:lstStyle/>
        <a:p>
          <a:endParaRPr lang="en-GB" sz="2800"/>
        </a:p>
      </dgm:t>
    </dgm:pt>
    <dgm:pt modelId="{9A931D8F-FA41-4675-B9B2-9952EBD0229C}" type="sibTrans" cxnId="{C7013DF4-CC9F-4381-BAC4-93E1F274476A}">
      <dgm:prSet/>
      <dgm:spPr/>
      <dgm:t>
        <a:bodyPr/>
        <a:lstStyle/>
        <a:p>
          <a:endParaRPr lang="en-GB" sz="2800"/>
        </a:p>
      </dgm:t>
    </dgm:pt>
    <dgm:pt modelId="{78A5B67C-E018-438D-9C32-01ACC56CBA3F}">
      <dgm:prSet custT="1"/>
      <dgm:spPr/>
      <dgm:t>
        <a:bodyPr/>
        <a:lstStyle/>
        <a:p>
          <a:r>
            <a:rPr lang="en-GB" sz="2000" dirty="0" smtClean="0"/>
            <a:t>Calculate the NPV</a:t>
          </a:r>
          <a:endParaRPr lang="en-GB" sz="2000" dirty="0"/>
        </a:p>
      </dgm:t>
    </dgm:pt>
    <dgm:pt modelId="{7A2B21D7-98A9-466F-AAA3-CA35BBFD7370}" type="parTrans" cxnId="{8E966D16-2F97-46AB-A77F-98260A38B379}">
      <dgm:prSet/>
      <dgm:spPr/>
      <dgm:t>
        <a:bodyPr/>
        <a:lstStyle/>
        <a:p>
          <a:endParaRPr lang="en-GB" sz="2800"/>
        </a:p>
      </dgm:t>
    </dgm:pt>
    <dgm:pt modelId="{9B085E37-1BA2-49DC-9310-01807A654FD7}" type="sibTrans" cxnId="{8E966D16-2F97-46AB-A77F-98260A38B379}">
      <dgm:prSet/>
      <dgm:spPr/>
      <dgm:t>
        <a:bodyPr/>
        <a:lstStyle/>
        <a:p>
          <a:endParaRPr lang="en-GB" sz="2800"/>
        </a:p>
      </dgm:t>
    </dgm:pt>
    <dgm:pt modelId="{2BF0A84B-8065-764B-AC4A-BD237DFD0E10}" type="pres">
      <dgm:prSet presAssocID="{11C1C7A1-A4ED-434C-8EDB-D29C91BA92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F74AA-B3ED-594E-8C20-568D5D6C4557}" type="pres">
      <dgm:prSet presAssocID="{11C1C7A1-A4ED-434C-8EDB-D29C91BA921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4935AD71-EA40-0B4A-BF21-62FFA7C19061}" type="pres">
      <dgm:prSet presAssocID="{11C1C7A1-A4ED-434C-8EDB-D29C91BA921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5AF0-4C83-F445-BBEE-87A50C1C0A96}" type="pres">
      <dgm:prSet presAssocID="{11C1C7A1-A4ED-434C-8EDB-D29C91BA921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43DC-0F9A-D64B-8FA5-06109F124187}" type="pres">
      <dgm:prSet presAssocID="{11C1C7A1-A4ED-434C-8EDB-D29C91BA921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87C1E-3B64-7747-9304-CC6F79A09CE5}" type="pres">
      <dgm:prSet presAssocID="{11C1C7A1-A4ED-434C-8EDB-D29C91BA921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E6B5-A3F6-874A-BE51-7B1E49AF1E05}" type="pres">
      <dgm:prSet presAssocID="{11C1C7A1-A4ED-434C-8EDB-D29C91BA921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DD1FF-5021-5644-BE06-779F30B4C197}" type="pres">
      <dgm:prSet presAssocID="{11C1C7A1-A4ED-434C-8EDB-D29C91BA921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A16BD-4203-CD46-B9CD-A2CCF287EBC4}" type="pres">
      <dgm:prSet presAssocID="{11C1C7A1-A4ED-434C-8EDB-D29C91BA921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2C4FD-1608-0446-A631-DDB029AC57E1}" type="pres">
      <dgm:prSet presAssocID="{11C1C7A1-A4ED-434C-8EDB-D29C91BA921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CA14F-04A1-A746-B23C-917DD756BB9A}" type="pres">
      <dgm:prSet presAssocID="{11C1C7A1-A4ED-434C-8EDB-D29C91BA921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77FB9-571F-6D4F-9178-2E4D42A28274}" type="pres">
      <dgm:prSet presAssocID="{11C1C7A1-A4ED-434C-8EDB-D29C91BA921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E0D1B-70B6-AF45-952A-C504302A1F29}" type="pres">
      <dgm:prSet presAssocID="{11C1C7A1-A4ED-434C-8EDB-D29C91BA921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C87A5-8FDC-ED44-8530-3A6176257A1D}" type="pres">
      <dgm:prSet presAssocID="{11C1C7A1-A4ED-434C-8EDB-D29C91BA921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07C33-E1F9-CF4A-9493-B6B82896D566}" type="pres">
      <dgm:prSet presAssocID="{11C1C7A1-A4ED-434C-8EDB-D29C91BA921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19B0-AF33-AD44-918D-961596A47C82}" type="pres">
      <dgm:prSet presAssocID="{11C1C7A1-A4ED-434C-8EDB-D29C91BA921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D7F0C-31F5-4F9D-9C16-3CC7247B2FE7}" type="presOf" srcId="{F7F3E884-D0AC-4CD6-80D8-BD7728A756BF}" destId="{4935AD71-EA40-0B4A-BF21-62FFA7C19061}" srcOrd="0" destOrd="0" presId="urn:microsoft.com/office/officeart/2005/8/layout/vProcess5"/>
    <dgm:cxn modelId="{C7013DF4-CC9F-4381-BAC4-93E1F274476A}" srcId="{11C1C7A1-A4ED-434C-8EDB-D29C91BA9215}" destId="{D0D75441-924E-4EA8-9590-B630C66A963C}" srcOrd="4" destOrd="0" parTransId="{0A32DE4D-9974-4EE8-83C4-F2C792FA6C7F}" sibTransId="{9A931D8F-FA41-4675-B9B2-9952EBD0229C}"/>
    <dgm:cxn modelId="{2D98E4D2-DD3D-4FB8-BDAE-CAB04D080950}" srcId="{11C1C7A1-A4ED-434C-8EDB-D29C91BA9215}" destId="{E570980D-3A7D-4496-AE57-32087593A907}" srcOrd="1" destOrd="0" parTransId="{C241E59A-819F-402D-95E8-9F4D8E4AB81C}" sibTransId="{BCC0DDF5-074A-4F82-9F60-EC7998A03AB6}"/>
    <dgm:cxn modelId="{4E7FF30C-96B2-451F-8D5B-CF49D4CC6A08}" srcId="{E570980D-3A7D-4496-AE57-32087593A907}" destId="{461F7FB5-2FE2-4927-B88D-5AA40EA6AF48}" srcOrd="0" destOrd="0" parTransId="{5FF11299-CC02-4268-9E43-298EF729E372}" sibTransId="{F2A1C69F-8C96-4EDB-A2B8-40A93C5EEDBC}"/>
    <dgm:cxn modelId="{ACA1A64C-F35A-4332-A280-E056B0C030D3}" srcId="{11C1C7A1-A4ED-434C-8EDB-D29C91BA9215}" destId="{F7F3E884-D0AC-4CD6-80D8-BD7728A756BF}" srcOrd="0" destOrd="0" parTransId="{70D94385-A1AF-464B-B858-FC955C0CAC4E}" sibTransId="{1C1E1CD7-DAE4-4E65-AFE1-3DED51D787E4}"/>
    <dgm:cxn modelId="{38C3DBB7-7F5F-482B-80F7-A7FA57D0B4E3}" type="presOf" srcId="{461F7FB5-2FE2-4927-B88D-5AA40EA6AF48}" destId="{BB5A5AF0-4C83-F445-BBEE-87A50C1C0A96}" srcOrd="0" destOrd="1" presId="urn:microsoft.com/office/officeart/2005/8/layout/vProcess5"/>
    <dgm:cxn modelId="{D9D5E9B1-88AB-48F7-82E4-DB3A8FF3C88F}" type="presOf" srcId="{E570980D-3A7D-4496-AE57-32087593A907}" destId="{BB5A5AF0-4C83-F445-BBEE-87A50C1C0A96}" srcOrd="0" destOrd="0" presId="urn:microsoft.com/office/officeart/2005/8/layout/vProcess5"/>
    <dgm:cxn modelId="{6A1A5802-B65C-4239-ACD6-B7111D9394C6}" type="presOf" srcId="{461F7FB5-2FE2-4927-B88D-5AA40EA6AF48}" destId="{693E0D1B-70B6-AF45-952A-C504302A1F29}" srcOrd="1" destOrd="1" presId="urn:microsoft.com/office/officeart/2005/8/layout/vProcess5"/>
    <dgm:cxn modelId="{A0FE5703-3ECA-4806-B41F-055AD97E5AE2}" type="presOf" srcId="{D0D75441-924E-4EA8-9590-B630C66A963C}" destId="{E9E219B0-AF33-AD44-918D-961596A47C82}" srcOrd="1" destOrd="0" presId="urn:microsoft.com/office/officeart/2005/8/layout/vProcess5"/>
    <dgm:cxn modelId="{50037BFE-FDB3-4393-A828-80996DDF6308}" type="presOf" srcId="{BCC0DDF5-074A-4F82-9F60-EC7998A03AB6}" destId="{129A16BD-4203-CD46-B9CD-A2CCF287EBC4}" srcOrd="0" destOrd="0" presId="urn:microsoft.com/office/officeart/2005/8/layout/vProcess5"/>
    <dgm:cxn modelId="{A373C9BC-FBCF-4498-9584-CC4A90D7BFC8}" type="presOf" srcId="{E8B0622C-F6AB-4584-9876-C97F1445FCCD}" destId="{4935AD71-EA40-0B4A-BF21-62FFA7C19061}" srcOrd="0" destOrd="1" presId="urn:microsoft.com/office/officeart/2005/8/layout/vProcess5"/>
    <dgm:cxn modelId="{F2404824-D931-40AA-B3A7-6F88B244249D}" type="presOf" srcId="{23C4ADA8-5AE7-49A6-800F-C7C17A9F3BEC}" destId="{1B8C87A5-8FDC-ED44-8530-3A6176257A1D}" srcOrd="1" destOrd="1" presId="urn:microsoft.com/office/officeart/2005/8/layout/vProcess5"/>
    <dgm:cxn modelId="{0FAC2DB0-3C32-4AEA-9464-30AF86860E46}" type="presOf" srcId="{F7F3E884-D0AC-4CD6-80D8-BD7728A756BF}" destId="{7D477FB9-571F-6D4F-9178-2E4D42A28274}" srcOrd="1" destOrd="0" presId="urn:microsoft.com/office/officeart/2005/8/layout/vProcess5"/>
    <dgm:cxn modelId="{FD5F1CBB-780E-4914-B614-31EF4468318F}" srcId="{11C1C7A1-A4ED-434C-8EDB-D29C91BA9215}" destId="{DECA660E-A32D-4F8A-9D4A-1025526021DB}" srcOrd="2" destOrd="0" parTransId="{CC47BA9B-3EF6-44BA-B5AA-AB7F4816BC00}" sibTransId="{0D7BC952-3B38-4651-A51A-6B32F161F878}"/>
    <dgm:cxn modelId="{7E6FA453-174B-4CFD-AE75-BC9404F4775C}" type="presOf" srcId="{DECA660E-A32D-4F8A-9D4A-1025526021DB}" destId="{726F43DC-0F9A-D64B-8FA5-06109F124187}" srcOrd="0" destOrd="0" presId="urn:microsoft.com/office/officeart/2005/8/layout/vProcess5"/>
    <dgm:cxn modelId="{D7629408-B8CE-402A-88CB-388D1ED0C28F}" type="presOf" srcId="{DECA660E-A32D-4F8A-9D4A-1025526021DB}" destId="{1B8C87A5-8FDC-ED44-8530-3A6176257A1D}" srcOrd="1" destOrd="0" presId="urn:microsoft.com/office/officeart/2005/8/layout/vProcess5"/>
    <dgm:cxn modelId="{FF114520-DF94-4D63-AE3D-98AD86F6719B}" type="presOf" srcId="{5752633E-918B-4501-91F2-959CB4E9E025}" destId="{97D07C33-E1F9-CF4A-9493-B6B82896D566}" srcOrd="1" destOrd="1" presId="urn:microsoft.com/office/officeart/2005/8/layout/vProcess5"/>
    <dgm:cxn modelId="{9A441867-DDDB-4AA0-8A07-EC40E8527615}" type="presOf" srcId="{78A5B67C-E018-438D-9C32-01ACC56CBA3F}" destId="{D701E6B5-A3F6-874A-BE51-7B1E49AF1E05}" srcOrd="0" destOrd="1" presId="urn:microsoft.com/office/officeart/2005/8/layout/vProcess5"/>
    <dgm:cxn modelId="{2DB73D80-FDD4-418E-AD05-52B9E3DFC738}" type="presOf" srcId="{0F2E9F77-176C-435D-BC5C-12B8A93F701A}" destId="{5D187C1E-3B64-7747-9304-CC6F79A09CE5}" srcOrd="0" destOrd="0" presId="urn:microsoft.com/office/officeart/2005/8/layout/vProcess5"/>
    <dgm:cxn modelId="{20CDA67F-4E66-4CB3-8746-20F03E8B6DB1}" srcId="{DECA660E-A32D-4F8A-9D4A-1025526021DB}" destId="{23C4ADA8-5AE7-49A6-800F-C7C17A9F3BEC}" srcOrd="0" destOrd="0" parTransId="{E543AF7B-BAFC-4F7B-BFE7-49E61D907829}" sibTransId="{F83D0A67-6C82-4E35-8C99-D17ACA80D226}"/>
    <dgm:cxn modelId="{98A5D746-0795-46F6-9D87-1AE04BE1D8DC}" srcId="{F7F3E884-D0AC-4CD6-80D8-BD7728A756BF}" destId="{E8B0622C-F6AB-4584-9876-C97F1445FCCD}" srcOrd="0" destOrd="0" parTransId="{1A52B68D-4CC7-41E0-8B52-F36CC8563F62}" sibTransId="{580FD5F8-59FB-4741-A402-EC7C5F02D1C5}"/>
    <dgm:cxn modelId="{14FF228E-DEF8-4A55-85E3-EE7CEF56CEA6}" srcId="{0F2E9F77-176C-435D-BC5C-12B8A93F701A}" destId="{5752633E-918B-4501-91F2-959CB4E9E025}" srcOrd="0" destOrd="0" parTransId="{7282F6B9-0440-4E04-B154-2C6ED46951D7}" sibTransId="{E5510640-4C48-4051-A0C0-C8ABBAEFB7FD}"/>
    <dgm:cxn modelId="{20D5BC41-4807-4FF4-B40E-DB655BD583F3}" srcId="{11C1C7A1-A4ED-434C-8EDB-D29C91BA9215}" destId="{0F2E9F77-176C-435D-BC5C-12B8A93F701A}" srcOrd="3" destOrd="0" parTransId="{D1BDF1E1-9AE9-4EBD-A706-83D8B5C5F7B9}" sibTransId="{1DAC9E75-E519-4B0E-B79E-C03EC99E5097}"/>
    <dgm:cxn modelId="{229FB042-3E7E-4962-8C0C-F5FEA55BB32E}" type="presOf" srcId="{11C1C7A1-A4ED-434C-8EDB-D29C91BA9215}" destId="{2BF0A84B-8065-764B-AC4A-BD237DFD0E10}" srcOrd="0" destOrd="0" presId="urn:microsoft.com/office/officeart/2005/8/layout/vProcess5"/>
    <dgm:cxn modelId="{8E966D16-2F97-46AB-A77F-98260A38B379}" srcId="{D0D75441-924E-4EA8-9590-B630C66A963C}" destId="{78A5B67C-E018-438D-9C32-01ACC56CBA3F}" srcOrd="0" destOrd="0" parTransId="{7A2B21D7-98A9-466F-AAA3-CA35BBFD7370}" sibTransId="{9B085E37-1BA2-49DC-9310-01807A654FD7}"/>
    <dgm:cxn modelId="{BED320CD-420A-48FA-B8C5-E2C8741B2776}" type="presOf" srcId="{0F2E9F77-176C-435D-BC5C-12B8A93F701A}" destId="{97D07C33-E1F9-CF4A-9493-B6B82896D566}" srcOrd="1" destOrd="0" presId="urn:microsoft.com/office/officeart/2005/8/layout/vProcess5"/>
    <dgm:cxn modelId="{C5C4604F-0707-41C8-A348-D982686AF2BD}" type="presOf" srcId="{E570980D-3A7D-4496-AE57-32087593A907}" destId="{693E0D1B-70B6-AF45-952A-C504302A1F29}" srcOrd="1" destOrd="0" presId="urn:microsoft.com/office/officeart/2005/8/layout/vProcess5"/>
    <dgm:cxn modelId="{94FE84D0-9A27-4374-89BE-953DA16EBE0C}" type="presOf" srcId="{23C4ADA8-5AE7-49A6-800F-C7C17A9F3BEC}" destId="{726F43DC-0F9A-D64B-8FA5-06109F124187}" srcOrd="0" destOrd="1" presId="urn:microsoft.com/office/officeart/2005/8/layout/vProcess5"/>
    <dgm:cxn modelId="{F7EE03B7-47E6-457E-927D-74CA93B2AC1D}" type="presOf" srcId="{1DAC9E75-E519-4B0E-B79E-C03EC99E5097}" destId="{BFCCA14F-04A1-A746-B23C-917DD756BB9A}" srcOrd="0" destOrd="0" presId="urn:microsoft.com/office/officeart/2005/8/layout/vProcess5"/>
    <dgm:cxn modelId="{501E0275-792A-4220-ABD3-66075B175C58}" type="presOf" srcId="{78A5B67C-E018-438D-9C32-01ACC56CBA3F}" destId="{E9E219B0-AF33-AD44-918D-961596A47C82}" srcOrd="1" destOrd="1" presId="urn:microsoft.com/office/officeart/2005/8/layout/vProcess5"/>
    <dgm:cxn modelId="{AA6A060F-E80C-44BD-A204-254D254AF7FB}" type="presOf" srcId="{D0D75441-924E-4EA8-9590-B630C66A963C}" destId="{D701E6B5-A3F6-874A-BE51-7B1E49AF1E05}" srcOrd="0" destOrd="0" presId="urn:microsoft.com/office/officeart/2005/8/layout/vProcess5"/>
    <dgm:cxn modelId="{3D9D7159-213E-4B6C-8F3A-70BBCE3EE669}" type="presOf" srcId="{5752633E-918B-4501-91F2-959CB4E9E025}" destId="{5D187C1E-3B64-7747-9304-CC6F79A09CE5}" srcOrd="0" destOrd="1" presId="urn:microsoft.com/office/officeart/2005/8/layout/vProcess5"/>
    <dgm:cxn modelId="{AAF697CE-5CBE-442F-ACB7-336216D28464}" type="presOf" srcId="{E8B0622C-F6AB-4584-9876-C97F1445FCCD}" destId="{7D477FB9-571F-6D4F-9178-2E4D42A28274}" srcOrd="1" destOrd="1" presId="urn:microsoft.com/office/officeart/2005/8/layout/vProcess5"/>
    <dgm:cxn modelId="{7F3A6871-7A67-45FC-8A6F-5395731B02FF}" type="presOf" srcId="{1C1E1CD7-DAE4-4E65-AFE1-3DED51D787E4}" destId="{455DD1FF-5021-5644-BE06-779F30B4C197}" srcOrd="0" destOrd="0" presId="urn:microsoft.com/office/officeart/2005/8/layout/vProcess5"/>
    <dgm:cxn modelId="{2CB07344-F17B-4979-91AE-EB69C9E32300}" type="presOf" srcId="{0D7BC952-3B38-4651-A51A-6B32F161F878}" destId="{AA02C4FD-1608-0446-A631-DDB029AC57E1}" srcOrd="0" destOrd="0" presId="urn:microsoft.com/office/officeart/2005/8/layout/vProcess5"/>
    <dgm:cxn modelId="{C6FFCBD8-B8D5-4485-B8A3-1DB4E940D540}" type="presParOf" srcId="{2BF0A84B-8065-764B-AC4A-BD237DFD0E10}" destId="{79FF74AA-B3ED-594E-8C20-568D5D6C4557}" srcOrd="0" destOrd="0" presId="urn:microsoft.com/office/officeart/2005/8/layout/vProcess5"/>
    <dgm:cxn modelId="{8EAA49DE-E224-40B8-85F0-20040B4EDF52}" type="presParOf" srcId="{2BF0A84B-8065-764B-AC4A-BD237DFD0E10}" destId="{4935AD71-EA40-0B4A-BF21-62FFA7C19061}" srcOrd="1" destOrd="0" presId="urn:microsoft.com/office/officeart/2005/8/layout/vProcess5"/>
    <dgm:cxn modelId="{E3BB5E60-602D-40FE-87D7-9DC7BF51B3DB}" type="presParOf" srcId="{2BF0A84B-8065-764B-AC4A-BD237DFD0E10}" destId="{BB5A5AF0-4C83-F445-BBEE-87A50C1C0A96}" srcOrd="2" destOrd="0" presId="urn:microsoft.com/office/officeart/2005/8/layout/vProcess5"/>
    <dgm:cxn modelId="{11F7CF38-853E-43FC-B7A8-C141E9C60579}" type="presParOf" srcId="{2BF0A84B-8065-764B-AC4A-BD237DFD0E10}" destId="{726F43DC-0F9A-D64B-8FA5-06109F124187}" srcOrd="3" destOrd="0" presId="urn:microsoft.com/office/officeart/2005/8/layout/vProcess5"/>
    <dgm:cxn modelId="{AEB3892F-BD9C-423E-A5AD-1A79A39731BE}" type="presParOf" srcId="{2BF0A84B-8065-764B-AC4A-BD237DFD0E10}" destId="{5D187C1E-3B64-7747-9304-CC6F79A09CE5}" srcOrd="4" destOrd="0" presId="urn:microsoft.com/office/officeart/2005/8/layout/vProcess5"/>
    <dgm:cxn modelId="{2E8731AF-213D-4F42-B939-FDF2C59808F1}" type="presParOf" srcId="{2BF0A84B-8065-764B-AC4A-BD237DFD0E10}" destId="{D701E6B5-A3F6-874A-BE51-7B1E49AF1E05}" srcOrd="5" destOrd="0" presId="urn:microsoft.com/office/officeart/2005/8/layout/vProcess5"/>
    <dgm:cxn modelId="{0A19864A-F355-4B54-8B23-74998FA9EBDD}" type="presParOf" srcId="{2BF0A84B-8065-764B-AC4A-BD237DFD0E10}" destId="{455DD1FF-5021-5644-BE06-779F30B4C197}" srcOrd="6" destOrd="0" presId="urn:microsoft.com/office/officeart/2005/8/layout/vProcess5"/>
    <dgm:cxn modelId="{2584ACBA-AA01-4377-8784-D428FF202DC4}" type="presParOf" srcId="{2BF0A84B-8065-764B-AC4A-BD237DFD0E10}" destId="{129A16BD-4203-CD46-B9CD-A2CCF287EBC4}" srcOrd="7" destOrd="0" presId="urn:microsoft.com/office/officeart/2005/8/layout/vProcess5"/>
    <dgm:cxn modelId="{B789AEAD-ED54-443C-9CCB-3889FF751528}" type="presParOf" srcId="{2BF0A84B-8065-764B-AC4A-BD237DFD0E10}" destId="{AA02C4FD-1608-0446-A631-DDB029AC57E1}" srcOrd="8" destOrd="0" presId="urn:microsoft.com/office/officeart/2005/8/layout/vProcess5"/>
    <dgm:cxn modelId="{35A92D4B-A38B-41B8-B16E-1FB1C6F77DDF}" type="presParOf" srcId="{2BF0A84B-8065-764B-AC4A-BD237DFD0E10}" destId="{BFCCA14F-04A1-A746-B23C-917DD756BB9A}" srcOrd="9" destOrd="0" presId="urn:microsoft.com/office/officeart/2005/8/layout/vProcess5"/>
    <dgm:cxn modelId="{57F08CCB-C83A-4E67-8216-6C97D35AABDF}" type="presParOf" srcId="{2BF0A84B-8065-764B-AC4A-BD237DFD0E10}" destId="{7D477FB9-571F-6D4F-9178-2E4D42A28274}" srcOrd="10" destOrd="0" presId="urn:microsoft.com/office/officeart/2005/8/layout/vProcess5"/>
    <dgm:cxn modelId="{B8B9B445-E449-4CE8-9657-C225BE813C36}" type="presParOf" srcId="{2BF0A84B-8065-764B-AC4A-BD237DFD0E10}" destId="{693E0D1B-70B6-AF45-952A-C504302A1F29}" srcOrd="11" destOrd="0" presId="urn:microsoft.com/office/officeart/2005/8/layout/vProcess5"/>
    <dgm:cxn modelId="{1441A978-C8B3-4B2E-A7F9-B9C2E705B171}" type="presParOf" srcId="{2BF0A84B-8065-764B-AC4A-BD237DFD0E10}" destId="{1B8C87A5-8FDC-ED44-8530-3A6176257A1D}" srcOrd="12" destOrd="0" presId="urn:microsoft.com/office/officeart/2005/8/layout/vProcess5"/>
    <dgm:cxn modelId="{1835F3A6-F5AA-4873-A80F-75660041F48A}" type="presParOf" srcId="{2BF0A84B-8065-764B-AC4A-BD237DFD0E10}" destId="{97D07C33-E1F9-CF4A-9493-B6B82896D566}" srcOrd="13" destOrd="0" presId="urn:microsoft.com/office/officeart/2005/8/layout/vProcess5"/>
    <dgm:cxn modelId="{26AC30B4-FF6B-40C6-B433-401553492F13}" type="presParOf" srcId="{2BF0A84B-8065-764B-AC4A-BD237DFD0E10}" destId="{E9E219B0-AF33-AD44-918D-961596A47C8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05164-95D8-944D-9DE5-011D8C9C8FCC}">
      <dsp:nvSpPr>
        <dsp:cNvPr id="0" name=""/>
        <dsp:cNvSpPr/>
      </dsp:nvSpPr>
      <dsp:spPr>
        <a:xfrm rot="16200000">
          <a:off x="-141080" y="145504"/>
          <a:ext cx="4546600" cy="42555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0" tIns="0" rIns="329406" bIns="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Accounting</a:t>
          </a:r>
          <a:endParaRPr lang="en-US" sz="52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Investments shouldn’t make a loss</a:t>
          </a:r>
          <a:endParaRPr lang="en-US" sz="4100" kern="1200" dirty="0"/>
        </a:p>
      </dsp:txBody>
      <dsp:txXfrm rot="5400000">
        <a:off x="4425" y="909319"/>
        <a:ext cx="4255591" cy="2727960"/>
      </dsp:txXfrm>
    </dsp:sp>
    <dsp:sp modelId="{26B49259-EA82-814A-9DBF-1E4FB449ABA7}">
      <dsp:nvSpPr>
        <dsp:cNvPr id="0" name=""/>
        <dsp:cNvSpPr/>
      </dsp:nvSpPr>
      <dsp:spPr>
        <a:xfrm rot="16200000">
          <a:off x="4433680" y="145504"/>
          <a:ext cx="4546600" cy="42555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0" tIns="0" rIns="329406" bIns="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Financial</a:t>
          </a:r>
          <a:endParaRPr lang="en-US" sz="52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Investments should have a positive NPV</a:t>
          </a:r>
          <a:endParaRPr lang="en-US" sz="4100" kern="1200" dirty="0"/>
        </a:p>
      </dsp:txBody>
      <dsp:txXfrm rot="5400000">
        <a:off x="4579185" y="909319"/>
        <a:ext cx="4255591" cy="272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5AD71-EA40-0B4A-BF21-62FFA7C19061}">
      <dsp:nvSpPr>
        <dsp:cNvPr id="0" name=""/>
        <dsp:cNvSpPr/>
      </dsp:nvSpPr>
      <dsp:spPr>
        <a:xfrm>
          <a:off x="0" y="0"/>
          <a:ext cx="6573397" cy="848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Step 1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Specify the Basic Model</a:t>
          </a:r>
          <a:endParaRPr lang="en-GB" sz="2000" kern="1200" dirty="0"/>
        </a:p>
      </dsp:txBody>
      <dsp:txXfrm>
        <a:off x="24863" y="24863"/>
        <a:ext cx="5558062" cy="799161"/>
      </dsp:txXfrm>
    </dsp:sp>
    <dsp:sp modelId="{BB5A5AF0-4C83-F445-BBEE-87A50C1C0A96}">
      <dsp:nvSpPr>
        <dsp:cNvPr id="0" name=""/>
        <dsp:cNvSpPr/>
      </dsp:nvSpPr>
      <dsp:spPr>
        <a:xfrm>
          <a:off x="490870" y="966788"/>
          <a:ext cx="6573397" cy="848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Step 2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Specify a Distribution for Each Variable</a:t>
          </a:r>
          <a:endParaRPr lang="en-GB" sz="2000" kern="1200" dirty="0"/>
        </a:p>
      </dsp:txBody>
      <dsp:txXfrm>
        <a:off x="515733" y="991651"/>
        <a:ext cx="5481024" cy="799161"/>
      </dsp:txXfrm>
    </dsp:sp>
    <dsp:sp modelId="{726F43DC-0F9A-D64B-8FA5-06109F124187}">
      <dsp:nvSpPr>
        <dsp:cNvPr id="0" name=""/>
        <dsp:cNvSpPr/>
      </dsp:nvSpPr>
      <dsp:spPr>
        <a:xfrm>
          <a:off x="981741" y="1933576"/>
          <a:ext cx="6573397" cy="848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Step 3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The Computer Draws One Outcome</a:t>
          </a:r>
          <a:endParaRPr lang="en-GB" sz="2000" kern="1200" dirty="0"/>
        </a:p>
      </dsp:txBody>
      <dsp:txXfrm>
        <a:off x="1006604" y="1958439"/>
        <a:ext cx="5481024" cy="799161"/>
      </dsp:txXfrm>
    </dsp:sp>
    <dsp:sp modelId="{5D187C1E-3B64-7747-9304-CC6F79A09CE5}">
      <dsp:nvSpPr>
        <dsp:cNvPr id="0" name=""/>
        <dsp:cNvSpPr/>
      </dsp:nvSpPr>
      <dsp:spPr>
        <a:xfrm>
          <a:off x="1472611" y="2900364"/>
          <a:ext cx="6573397" cy="848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Step 4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Repeat the Procedure</a:t>
          </a:r>
          <a:endParaRPr lang="en-GB" sz="2000" kern="1200" dirty="0"/>
        </a:p>
      </dsp:txBody>
      <dsp:txXfrm>
        <a:off x="1497474" y="2925227"/>
        <a:ext cx="5481024" cy="799161"/>
      </dsp:txXfrm>
    </dsp:sp>
    <dsp:sp modelId="{D701E6B5-A3F6-874A-BE51-7B1E49AF1E05}">
      <dsp:nvSpPr>
        <dsp:cNvPr id="0" name=""/>
        <dsp:cNvSpPr/>
      </dsp:nvSpPr>
      <dsp:spPr>
        <a:xfrm>
          <a:off x="1963482" y="3867152"/>
          <a:ext cx="6573397" cy="848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Step 5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Calculate the NPV</a:t>
          </a:r>
          <a:endParaRPr lang="en-GB" sz="2000" kern="1200" dirty="0"/>
        </a:p>
      </dsp:txBody>
      <dsp:txXfrm>
        <a:off x="1988345" y="3892015"/>
        <a:ext cx="5481024" cy="799161"/>
      </dsp:txXfrm>
    </dsp:sp>
    <dsp:sp modelId="{455DD1FF-5021-5644-BE06-779F30B4C197}">
      <dsp:nvSpPr>
        <dsp:cNvPr id="0" name=""/>
        <dsp:cNvSpPr/>
      </dsp:nvSpPr>
      <dsp:spPr>
        <a:xfrm>
          <a:off x="6021620" y="620159"/>
          <a:ext cx="551776" cy="551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145770" y="620159"/>
        <a:ext cx="303476" cy="415211"/>
      </dsp:txXfrm>
    </dsp:sp>
    <dsp:sp modelId="{129A16BD-4203-CD46-B9CD-A2CCF287EBC4}">
      <dsp:nvSpPr>
        <dsp:cNvPr id="0" name=""/>
        <dsp:cNvSpPr/>
      </dsp:nvSpPr>
      <dsp:spPr>
        <a:xfrm>
          <a:off x="6512491" y="1586947"/>
          <a:ext cx="551776" cy="551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636641" y="1586947"/>
        <a:ext cx="303476" cy="415211"/>
      </dsp:txXfrm>
    </dsp:sp>
    <dsp:sp modelId="{AA02C4FD-1608-0446-A631-DDB029AC57E1}">
      <dsp:nvSpPr>
        <dsp:cNvPr id="0" name=""/>
        <dsp:cNvSpPr/>
      </dsp:nvSpPr>
      <dsp:spPr>
        <a:xfrm>
          <a:off x="7003362" y="2539587"/>
          <a:ext cx="551776" cy="551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127512" y="2539587"/>
        <a:ext cx="303476" cy="415211"/>
      </dsp:txXfrm>
    </dsp:sp>
    <dsp:sp modelId="{BFCCA14F-04A1-A746-B23C-917DD756BB9A}">
      <dsp:nvSpPr>
        <dsp:cNvPr id="0" name=""/>
        <dsp:cNvSpPr/>
      </dsp:nvSpPr>
      <dsp:spPr>
        <a:xfrm>
          <a:off x="7494232" y="3515807"/>
          <a:ext cx="551776" cy="5517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618382" y="3515807"/>
        <a:ext cx="303476" cy="415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E7D9-3269-4066-BBEE-4386A8F430D6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93FA-23A8-4A21-B2FB-18D5789683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CD8FCF-5215-4720-8E82-B92B56D4481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97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22EAD9-8D8D-49B2-8ED4-D4F93A4860D2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4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BA2C28-52BA-4F20-AD0E-C2BA15A12833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05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BB188C-8E30-4542-A602-A43D2C404FF9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01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BB188C-8E30-4542-A602-A43D2C404FF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If you don’t invest, the NPV = 0, even if you test first, because the cost of testing becomes a sunk cost.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If you are so unwise as to invest in the face of a failed test, you incur lots of additional costs, but not much in the way of revenue, so you have a negative NPV as of date 1.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01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3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77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3EA5ED-353A-4F69-A4A6-A6813E7A1377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34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8C0326-3A7D-4D8A-AADE-A24B727AB81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30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AE768A-909D-4F56-8F3F-1903FBA66A0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3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22EAD9-8D8D-49B2-8ED4-D4F93A4860D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4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22EAD9-8D8D-49B2-8ED4-D4F93A4860D2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4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279299" indent="-36829963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23340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72677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22013" indent="-224668" defTabSz="914274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A60232-85F0-4B2C-91AD-E5ECAA51ACAE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8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D94F7-AC36-487F-85AD-503548CE489E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image" Target="../media/image24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Title</a:t>
            </a:r>
          </a:p>
          <a:p>
            <a:pPr marL="0" indent="0" algn="ctr">
              <a:buNone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Coordinator</a:t>
            </a:r>
          </a:p>
          <a:p>
            <a:pPr marL="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Assist.Prof.Dr. Gökhan Sökmen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/>
              <a:t>Research Assistant</a:t>
            </a:r>
          </a:p>
          <a:p>
            <a:pPr marL="0" indent="0" algn="ctr">
              <a:buNone/>
            </a:pPr>
            <a:r>
              <a:rPr lang="tr-TR" dirty="0" smtClean="0"/>
              <a:t> </a:t>
            </a:r>
            <a:r>
              <a:rPr lang="tr-TR" dirty="0"/>
              <a:t>Gözde Elbir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inanslab10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9576"/>
            <a:ext cx="2175452" cy="19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689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Measurement of Risk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53000" y="38290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05400" y="38290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statistical devices used to measure the extent of risk in any given situation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value: 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variation:  </a:t>
            </a:r>
          </a:p>
          <a:p>
            <a:pPr marL="0" indent="0" algn="just" eaLnBrk="1" hangingPunct="1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occuring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 =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64477"/>
              </p:ext>
            </p:extLst>
          </p:nvPr>
        </p:nvGraphicFramePr>
        <p:xfrm>
          <a:off x="3298825" y="2781300"/>
          <a:ext cx="12493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3" imgW="685800" imgH="266400" progId="Equation.3">
                  <p:embed/>
                </p:oleObj>
              </mc:Choice>
              <mc:Fallback>
                <p:oleObj name="Equation" r:id="rId3" imgW="6858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8825" y="2781300"/>
                        <a:ext cx="124936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02783"/>
              </p:ext>
            </p:extLst>
          </p:nvPr>
        </p:nvGraphicFramePr>
        <p:xfrm>
          <a:off x="3708400" y="3348038"/>
          <a:ext cx="20970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5" imgW="1218960" imgH="304560" progId="Equation.3">
                  <p:embed/>
                </p:oleObj>
              </mc:Choice>
              <mc:Fallback>
                <p:oleObj name="Equation" r:id="rId5" imgW="121896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3348038"/>
                        <a:ext cx="209708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35155"/>
              </p:ext>
            </p:extLst>
          </p:nvPr>
        </p:nvGraphicFramePr>
        <p:xfrm>
          <a:off x="4159250" y="3886200"/>
          <a:ext cx="15875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7" imgW="749160" imgH="241200" progId="Equation.3">
                  <p:embed/>
                </p:oleObj>
              </mc:Choice>
              <mc:Fallback>
                <p:oleObj name="Equation" r:id="rId7" imgW="749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9250" y="3886200"/>
                        <a:ext cx="15875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Users\12829327442\Downloads\6804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2" y="5565393"/>
            <a:ext cx="1609176" cy="12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5526"/>
              </p:ext>
            </p:extLst>
          </p:nvPr>
        </p:nvGraphicFramePr>
        <p:xfrm>
          <a:off x="457200" y="4459059"/>
          <a:ext cx="370384" cy="49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4459059"/>
                        <a:ext cx="370384" cy="49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Distribution of Outcomes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755" t="51121" r="21175" b="27792"/>
          <a:stretch/>
        </p:blipFill>
        <p:spPr bwMode="auto">
          <a:xfrm>
            <a:off x="395536" y="2904998"/>
            <a:ext cx="8534400" cy="238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677042"/>
            <a:ext cx="8229600" cy="48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501594" y="764704"/>
                <a:ext cx="8229600" cy="609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38FCF"/>
                  </a:buClr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38FCF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38FCF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38FCF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38FCF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lnSpc>
                    <a:spcPct val="150000"/>
                  </a:lnSpc>
                  <a:buNone/>
                </a:pPr>
                <a:r>
                  <a:rPr lang="tr-T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weighted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outcomes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(R)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probabilities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(P):</a:t>
                </a:r>
              </a:p>
              <a:p>
                <a:pPr marL="0" lvl="1" indent="0" algn="just" eaLnBrk="1" hangingPunct="1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value: </a:t>
                </a: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 indent="0" algn="just" eaLnBrk="1" hangingPunct="1">
                  <a:lnSpc>
                    <a:spcPct val="150000"/>
                  </a:lnSpc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>
                  <a:lnSpc>
                    <a:spcPct val="150000"/>
                  </a:lnSpc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94" y="764704"/>
                <a:ext cx="8229600" cy="6093296"/>
              </a:xfrm>
              <a:prstGeom prst="rect">
                <a:avLst/>
              </a:prstGeom>
              <a:blipFill rotWithShape="1">
                <a:blip r:embed="rId3"/>
                <a:stretch>
                  <a:fillRect l="-1111" r="-11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79042"/>
              </p:ext>
            </p:extLst>
          </p:nvPr>
        </p:nvGraphicFramePr>
        <p:xfrm>
          <a:off x="2767963" y="2060848"/>
          <a:ext cx="1588013" cy="61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4" imgW="685800" imgH="266400" progId="Equation.3">
                  <p:embed/>
                </p:oleObj>
              </mc:Choice>
              <mc:Fallback>
                <p:oleObj name="Equation" r:id="rId4" imgW="68580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963" y="2060848"/>
                        <a:ext cx="1588013" cy="618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671282"/>
                  </p:ext>
                </p:extLst>
              </p:nvPr>
            </p:nvGraphicFramePr>
            <p:xfrm>
              <a:off x="914400" y="3140968"/>
              <a:ext cx="6753945" cy="25922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1315"/>
                    <a:gridCol w="2251315"/>
                    <a:gridCol w="2251315"/>
                  </a:tblGrid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P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 gridSpan="3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20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∑RP = $600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671282"/>
                  </p:ext>
                </p:extLst>
              </p:nvPr>
            </p:nvGraphicFramePr>
            <p:xfrm>
              <a:off x="914400" y="3140968"/>
              <a:ext cx="6753945" cy="25922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1315"/>
                    <a:gridCol w="2251315"/>
                    <a:gridCol w="2251315"/>
                  </a:tblGrid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P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458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405882" b="-11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11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594" y="764704"/>
            <a:ext cx="82296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xpected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$600.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 algn="just" eaLnBrk="1" hangingPunct="1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03910"/>
                  </p:ext>
                </p:extLst>
              </p:nvPr>
            </p:nvGraphicFramePr>
            <p:xfrm>
              <a:off x="501594" y="2492896"/>
              <a:ext cx="7958837" cy="3816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950"/>
                    <a:gridCol w="599444"/>
                    <a:gridCol w="770713"/>
                    <a:gridCol w="1254428"/>
                    <a:gridCol w="458269"/>
                    <a:gridCol w="1362633"/>
                    <a:gridCol w="1362633"/>
                    <a:gridCol w="1591767"/>
                  </a:tblGrid>
                  <a:tr h="1295166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1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Substract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</a:t>
                          </a:r>
                          <a:r>
                            <a:rPr lang="tr-TR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expected</a:t>
                          </a:r>
                          <a:r>
                            <a:rPr lang="tr-TR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r>
                            <a:rPr lang="tr-TR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each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outcome</a:t>
                          </a:r>
                          <a:r>
                            <a:rPr lang="tr-TR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2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endParaRPr lang="tr-TR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3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Multiply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by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4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Determine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Root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tr-TR" sz="16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6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tr-TR" sz="16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tr-TR" sz="16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tr-TR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6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90,000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18,000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90,000</a:t>
                          </a:r>
                          <a:endPara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18,000</a:t>
                          </a:r>
                          <a:endPara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16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36,000</m:t>
                                  </m:r>
                                </m:e>
                              </m:rad>
                            </m:oMath>
                          </a14:m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$190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503910"/>
                  </p:ext>
                </p:extLst>
              </p:nvPr>
            </p:nvGraphicFramePr>
            <p:xfrm>
              <a:off x="501594" y="2492896"/>
              <a:ext cx="7958837" cy="3816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950"/>
                    <a:gridCol w="599444"/>
                    <a:gridCol w="770713"/>
                    <a:gridCol w="1254428"/>
                    <a:gridCol w="458269"/>
                    <a:gridCol w="1362633"/>
                    <a:gridCol w="1362633"/>
                    <a:gridCol w="1591767"/>
                  </a:tblGrid>
                  <a:tr h="1295166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415" r="-311987" b="-1952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4634" t="-1415" r="-382439" b="-195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3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Multiply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by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4</a:t>
                          </a:r>
                        </a:p>
                        <a:p>
                          <a:pPr algn="ctr"/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Determine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r>
                            <a:rPr lang="tr-TR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6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Root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93878" t="-206731" r="-1138776" b="-2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149606" t="-206731" r="-778740" b="-2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4634" t="-206731" r="-382439" b="-2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366518" t="-206731" r="-116518" b="-2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90,000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18,000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30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+300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90,000</a:t>
                          </a:r>
                          <a:endPara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18,000</a:t>
                          </a:r>
                          <a:endPara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383" t="-5106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8779"/>
              </p:ext>
            </p:extLst>
          </p:nvPr>
        </p:nvGraphicFramePr>
        <p:xfrm>
          <a:off x="3433706" y="1556792"/>
          <a:ext cx="2365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4" imgW="1218960" imgH="304560" progId="Equation.3">
                  <p:embed/>
                </p:oleObj>
              </mc:Choice>
              <mc:Fallback>
                <p:oleObj name="Equation" r:id="rId4" imgW="12189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06" y="1556792"/>
                        <a:ext cx="23653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1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594" y="764704"/>
            <a:ext cx="82296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amount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0$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economic life is 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25566"/>
              </p:ext>
            </p:extLst>
          </p:nvPr>
        </p:nvGraphicFramePr>
        <p:xfrm>
          <a:off x="2240130" y="3428998"/>
          <a:ext cx="4752528" cy="2178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2376264"/>
              </a:tblGrid>
              <a:tr h="54460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</a:t>
                      </a:r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60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60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60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 descr="C:\Documents and Settings\brownmg\Local Settings\Temporary Internet Files\Content.IE5\4PEJ8TI7\MCBS01111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727797"/>
            <a:ext cx="1368152" cy="10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1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594" y="792088"/>
            <a:ext cx="82296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value: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74109"/>
              </p:ext>
            </p:extLst>
          </p:nvPr>
        </p:nvGraphicFramePr>
        <p:xfrm>
          <a:off x="2627784" y="1484784"/>
          <a:ext cx="13081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3" imgW="685800" imgH="266400" progId="Equation.3">
                  <p:embed/>
                </p:oleObj>
              </mc:Choice>
              <mc:Fallback>
                <p:oleObj name="Equation" r:id="rId3" imgW="685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484784"/>
                        <a:ext cx="13081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35935"/>
                  </p:ext>
                </p:extLst>
              </p:nvPr>
            </p:nvGraphicFramePr>
            <p:xfrm>
              <a:off x="827584" y="2731232"/>
              <a:ext cx="6326832" cy="216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8944"/>
                    <a:gridCol w="2108944"/>
                    <a:gridCol w="2108944"/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P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$ 1590 = ∑RP</a:t>
                          </a:r>
                          <a:r>
                            <a:rPr lang="tr-TR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20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35935"/>
                  </p:ext>
                </p:extLst>
              </p:nvPr>
            </p:nvGraphicFramePr>
            <p:xfrm>
              <a:off x="827584" y="2731232"/>
              <a:ext cx="6326832" cy="216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8944"/>
                    <a:gridCol w="2108944"/>
                    <a:gridCol w="2108944"/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32048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6" t="-405634" b="-183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8060" y="5447767"/>
            <a:ext cx="1718280" cy="13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1594" y="764704"/>
            <a:ext cx="82296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FC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1,590</a:t>
            </a:r>
          </a:p>
          <a:p>
            <a:pPr algn="just" eaLnBrk="1" hangingPunct="1"/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84,900</a:t>
            </a:r>
          </a:p>
          <a:p>
            <a:pPr algn="just" eaLnBrk="1" hangingPunct="1"/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291,4</a:t>
            </a:r>
          </a:p>
          <a:p>
            <a:pPr algn="just"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0,18</a:t>
            </a:r>
          </a:p>
          <a:p>
            <a:pPr algn="just" eaLnBrk="1" hangingPunct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077268"/>
                  </p:ext>
                </p:extLst>
              </p:nvPr>
            </p:nvGraphicFramePr>
            <p:xfrm>
              <a:off x="516153" y="1412776"/>
              <a:ext cx="8247928" cy="3672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9943"/>
                    <a:gridCol w="596989"/>
                    <a:gridCol w="672247"/>
                    <a:gridCol w="1299993"/>
                    <a:gridCol w="474915"/>
                    <a:gridCol w="1412128"/>
                    <a:gridCol w="1412128"/>
                    <a:gridCol w="1649585"/>
                  </a:tblGrid>
                  <a:tr h="124629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1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Substract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</a:t>
                          </a:r>
                          <a:r>
                            <a:rPr lang="tr-TR" sz="14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expected</a:t>
                          </a:r>
                          <a:r>
                            <a:rPr lang="tr-TR" sz="14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r>
                            <a:rPr lang="tr-TR" sz="14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4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4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each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outcome</a:t>
                          </a:r>
                          <a:r>
                            <a:rPr lang="tr-TR" sz="14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2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endParaRPr lang="tr-TR" sz="1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4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4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4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3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Multiply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by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4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Determine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Root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tr-TR" sz="14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4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tr-TR" sz="1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</a:t>
                          </a:r>
                          <a:r>
                            <a:rPr lang="tr-TR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tr-TR" sz="1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tr-TR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40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168,100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50,430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4,050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−390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152,100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30,420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84,900</m:t>
                                  </m:r>
                                </m:e>
                              </m:rad>
                            </m:oMath>
                          </a14:m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291,4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077268"/>
                  </p:ext>
                </p:extLst>
              </p:nvPr>
            </p:nvGraphicFramePr>
            <p:xfrm>
              <a:off x="516153" y="1412776"/>
              <a:ext cx="8247928" cy="3672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9943"/>
                    <a:gridCol w="596989"/>
                    <a:gridCol w="672247"/>
                    <a:gridCol w="1299993"/>
                    <a:gridCol w="474915"/>
                    <a:gridCol w="1412128"/>
                    <a:gridCol w="1412128"/>
                    <a:gridCol w="1649585"/>
                  </a:tblGrid>
                  <a:tr h="1246291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5" t="-490" r="-312500" b="-19558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4460" t="-490" r="-381221" b="-1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3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Multiply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by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4</a:t>
                          </a:r>
                        </a:p>
                        <a:p>
                          <a:pPr algn="ctr"/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Determine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Square</a:t>
                          </a:r>
                          <a:r>
                            <a:rPr lang="tr-TR" sz="14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tr-TR" sz="14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Root</a:t>
                          </a:r>
                          <a:endParaRPr 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123469" t="-205000" r="-1158163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199091" t="-205000" r="-931818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4460" t="-205000" r="-381221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368831" t="-205000" r="-117316" b="-2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168,100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50,430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8,100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4,050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065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−390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152,100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0,20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30,420</a:t>
                          </a:r>
                          <a:endParaRPr lang="en-U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631" t="-509091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230263"/>
              </p:ext>
            </p:extLst>
          </p:nvPr>
        </p:nvGraphicFramePr>
        <p:xfrm>
          <a:off x="4645025" y="692696"/>
          <a:ext cx="2365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4" imgW="1218960" imgH="304560" progId="Equation.3">
                  <p:embed/>
                </p:oleObj>
              </mc:Choice>
              <mc:Fallback>
                <p:oleObj name="Equation" r:id="rId4" imgW="1218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692696"/>
                        <a:ext cx="23653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8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56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Diversification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8" y="1831410"/>
            <a:ext cx="5405438" cy="1438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46159"/>
            <a:ext cx="468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Asset Example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and Auto stocks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6" y="3459749"/>
            <a:ext cx="8763000" cy="2911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0338" y="1556792"/>
                <a:ext cx="8229600" cy="4340771"/>
              </a:xfrm>
            </p:spPr>
            <p:txBody>
              <a:bodyPr>
                <a:normAutofit/>
              </a:bodyPr>
              <a:lstStyle/>
              <a:p>
                <a:pPr algn="just"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of Variation 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 algn="just"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 difficulty can be eliminated by introducing coefficient of variation (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 algn="just"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larger the coefficient, the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greater the risk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338" y="1556792"/>
                <a:ext cx="8229600" cy="4340771"/>
              </a:xfrm>
              <a:blipFill rotWithShape="1">
                <a:blip r:embed="rId3"/>
                <a:stretch>
                  <a:fillRect l="-118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Measurement of Risk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44010"/>
              </p:ext>
            </p:extLst>
          </p:nvPr>
        </p:nvGraphicFramePr>
        <p:xfrm>
          <a:off x="7010400" y="5468656"/>
          <a:ext cx="1996857" cy="128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lip" r:id="rId4" imgW="4582562" imgH="2948412" progId="MS_ClipArt_Gallery.2">
                  <p:embed/>
                </p:oleObj>
              </mc:Choice>
              <mc:Fallback>
                <p:oleObj name="Clip" r:id="rId4" imgW="4582562" imgH="2948412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468656"/>
                        <a:ext cx="1996857" cy="1284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6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7710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Measure—Beta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idely used with portfolios of common stock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volatility of returns on individual stock relative to returns on stock market index</a:t>
            </a:r>
          </a:p>
          <a:p>
            <a:pPr lvl="2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stock with a beta of 1.0 is said to be of equal risk with the market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Measurement of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Continued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image16.png" descr="Clipboard and pencil"/>
          <p:cNvPicPr/>
          <p:nvPr/>
        </p:nvPicPr>
        <p:blipFill>
          <a:blip r:embed="rId2">
            <a:extLst/>
          </a:blip>
          <a:srcRect t="22000"/>
          <a:stretch>
            <a:fillRect/>
          </a:stretch>
        </p:blipFill>
        <p:spPr>
          <a:xfrm>
            <a:off x="7260932" y="5495126"/>
            <a:ext cx="1632533" cy="13856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57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defined in terms of variability of possible outcomes from given investment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is measured in terms of losses and uncertainty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involve risk. Capital budgeting decisions require that managers analyze the following factors for each project they consider: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flows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uncertainty of these future cash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these future cash flows considering their uncertainty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j0311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727923"/>
            <a:ext cx="864096" cy="103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9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8807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13-2 Average Betas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-Year Period 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2018)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878" t="18803" r="32372" b="10256"/>
          <a:stretch/>
        </p:blipFill>
        <p:spPr bwMode="auto">
          <a:xfrm>
            <a:off x="755576" y="1244251"/>
            <a:ext cx="6939452" cy="4416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517232"/>
            <a:ext cx="8229600" cy="123408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beta of  1.0 is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1.0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1.0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20094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investor or manager differentiates between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 that produce “certain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returns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 that produce expected value of return, but have high coefficient of variation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46" y="260648"/>
            <a:ext cx="9144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the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 Process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3" descr="C:\Users\12829327442\Downloads\pi58B7AM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15311"/>
            <a:ext cx="1222468" cy="17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capital-expenditure proposals with different risk levels require different discount rates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with normal amount of risk should be discounted at cost of capital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with greater than normal risk should be discounted at higher rate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assumed to be measured by coefficient of variation (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Risk-Adjusted Discount Rate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6" descr="C:\Users\12829327442\Downloads\success-transparent-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40" y="5844809"/>
            <a:ext cx="1871320" cy="9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Rate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905000"/>
            <a:ext cx="3419872" cy="33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increasing risk-aversion at higher levels of risk and potential return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521" t="27480" r="29360" b="15872"/>
          <a:stretch/>
        </p:blipFill>
        <p:spPr bwMode="auto">
          <a:xfrm>
            <a:off x="3059832" y="1700808"/>
            <a:ext cx="589552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9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91359" y="1447800"/>
            <a:ext cx="8229600" cy="45259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forecasting becomes more difficult farther out in time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events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higher standard deviation in cash flows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risk associated with long-lived projects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Risk over Time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104" y="5273881"/>
            <a:ext cx="1728192" cy="12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2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04" y="-902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over Time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662" t="34845" r="33189" b="21691"/>
          <a:stretch/>
        </p:blipFill>
        <p:spPr bwMode="auto">
          <a:xfrm>
            <a:off x="839180" y="3126969"/>
            <a:ext cx="7537648" cy="339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0527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Depicts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risk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probabilities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88731" y="1320061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risk classes based on qualitative considerations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Raising discount rate to reflect perceived risk</a:t>
            </a:r>
          </a:p>
          <a:p>
            <a:pPr algn="just" eaLnBrk="1" hangingPunct="1">
              <a:buFont typeface="Arial" charset="0"/>
              <a:buChar char="•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Categories and Associated Discount Rates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and Table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9" y="2753545"/>
            <a:ext cx="7900723" cy="3434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0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807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 Analysis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38807" y="1196752"/>
            <a:ext cx="83096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638FCF"/>
              </a:buClr>
              <a:buFont typeface="Arial" charset="0"/>
              <a:buChar char="•"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preferred based on NPV calculation without considering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</a:p>
          <a:p>
            <a:pPr marL="342900" indent="-342900" algn="just">
              <a:spcBef>
                <a:spcPct val="20000"/>
              </a:spcBef>
              <a:buClr>
                <a:srgbClr val="820024"/>
              </a:buClr>
            </a:pPr>
            <a:endParaRPr lang="en-US" sz="2400" dirty="0">
              <a:solidFill>
                <a:srgbClr val="0800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820024"/>
              </a:buClr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90304"/>
              </p:ext>
            </p:extLst>
          </p:nvPr>
        </p:nvGraphicFramePr>
        <p:xfrm>
          <a:off x="181972" y="2060848"/>
          <a:ext cx="8823325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Worksheet" r:id="rId3" imgW="8677192" imgH="3819560" progId="Excel.Sheet.12">
                  <p:embed/>
                </p:oleObj>
              </mc:Choice>
              <mc:Fallback>
                <p:oleObj name="Worksheet" r:id="rId3" imgW="8677192" imgH="3819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72" y="2060848"/>
                        <a:ext cx="8823325" cy="4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1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A calls for addition to normal product line, assigned 10 percent discount rate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B represents new product in foreign market, must carry 20 percent discount rate to adjust for large risk component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 Decision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2" descr="C:\Users\12829327442\Desktop\calculator-385506__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15" y="5626637"/>
            <a:ext cx="1944216" cy="11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04800" y="6093295"/>
            <a:ext cx="8610600" cy="7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just">
              <a:spcBef>
                <a:spcPct val="20000"/>
              </a:spcBef>
              <a:buClr>
                <a:srgbClr val="638FCF"/>
              </a:buClr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A is only acceptable alternative after adjusting for risk factor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Budgeting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50876"/>
              </p:ext>
            </p:extLst>
          </p:nvPr>
        </p:nvGraphicFramePr>
        <p:xfrm>
          <a:off x="495300" y="1557338"/>
          <a:ext cx="7821116" cy="431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Çalışma Sayfası" r:id="rId3" imgW="11849055" imgH="7296035" progId="Excel.Sheet.12">
                  <p:embed/>
                </p:oleObj>
              </mc:Choice>
              <mc:Fallback>
                <p:oleObj name="Çalışma Sayfası" r:id="rId3" imgW="11849055" imgH="7296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557338"/>
                        <a:ext cx="7821116" cy="431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8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estimate what it costs to invest in a given project and what its benefits will be in the future, they are coping with uncertainty.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arises from different sources, depending on the type of investment being considered, as well as the circumstances and the industry in which it is operating.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result from: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Will consumers be spending or saving? Will the economy be in a recession? Will the government stimulate spending? Will there be inflation?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CASH FLOWS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MNYB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5217" y="5346561"/>
            <a:ext cx="1152128" cy="142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68760"/>
                <a:ext cx="8229600" cy="4979640"/>
              </a:xfrm>
            </p:spPr>
            <p:txBody>
              <a:bodyPr>
                <a:normAutofit lnSpcReduction="10000"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 risk-adjusted discount rate method provides a means for adjusting the riskiness of the discount rate, the certainty equivalent method adjusts the estimated value of the uncertain cash flows.</a:t>
                </a:r>
                <a:endPara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certainty equivalent method (CE) adjusts for risk directly through the expected value of the cash flow in each period and then discounts these risk adjusted cash flows by </a:t>
                </a:r>
                <a:r>
                  <a:rPr lang="en-US" sz="2000" dirty="0"/>
                  <a:t>riskless interest </a:t>
                </a:r>
                <a:r>
                  <a:rPr lang="en-US" sz="2000" dirty="0" smtClean="0"/>
                  <a:t>rate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formula for this method is given as follows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sz="2000" dirty="0" smtClean="0"/>
              </a:p>
              <a:p>
                <a:endParaRPr lang="tr-T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tr-TR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some fractional value.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median or mean of the expected risky cash flow t distribution </a:t>
                </a:r>
                <a:r>
                  <a:rPr lang="en-US" sz="2000" i="1" dirty="0" err="1"/>
                  <a:t>X</a:t>
                </a:r>
                <a:r>
                  <a:rPr lang="en-US" sz="2000" i="1" baseline="-25000" dirty="0" err="1"/>
                  <a:t>t</a:t>
                </a:r>
                <a:r>
                  <a:rPr lang="en-US" sz="2000" dirty="0"/>
                  <a:t>,</a:t>
                </a:r>
              </a:p>
              <a:p>
                <a:r>
                  <a:rPr lang="en-US" sz="2000" dirty="0" err="1"/>
                  <a:t>i</a:t>
                </a:r>
                <a:r>
                  <a:rPr lang="en-US" sz="2000" dirty="0"/>
                  <a:t> = riskless interest rate.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979640"/>
              </a:xfrm>
              <a:blipFill rotWithShape="1">
                <a:blip r:embed="rId3"/>
                <a:stretch>
                  <a:fillRect l="-44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 Equivalent Method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4044"/>
              </p:ext>
            </p:extLst>
          </p:nvPr>
        </p:nvGraphicFramePr>
        <p:xfrm>
          <a:off x="3635896" y="4149080"/>
          <a:ext cx="2880320" cy="92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r:id="rId4" imgW="1422400" imgH="457200" progId="Equation.DSMT4">
                  <p:embed/>
                </p:oleObj>
              </mc:Choice>
              <mc:Fallback>
                <p:oleObj r:id="rId4" imgW="142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149080"/>
                        <a:ext cx="2880320" cy="92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3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796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 Equivalent Method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65294"/>
              </p:ext>
            </p:extLst>
          </p:nvPr>
        </p:nvGraphicFramePr>
        <p:xfrm>
          <a:off x="515938" y="1268413"/>
          <a:ext cx="8304534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Çalışma Sayfası" r:id="rId3" imgW="10582222" imgH="5886442" progId="Excel.Sheet.12">
                  <p:embed/>
                </p:oleObj>
              </mc:Choice>
              <mc:Fallback>
                <p:oleObj name="Çalışma Sayfası" r:id="rId3" imgW="10582222" imgH="58864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38" y="1268413"/>
                        <a:ext cx="8304534" cy="5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8498" y="828035"/>
            <a:ext cx="134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796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cash flows are based on assumptions about the economy, competitors, consumer tastes and preferences, construction costs, and taxes, among a host of other possible assumptions.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things managers must consider about these estimates is how sensitive they are to these assumptions.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we only sell 2 million units instead of 3 million units in the first year, is the project still profitable? Or, if Congress increases the tax rates, will the project still be attractive? 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733256"/>
            <a:ext cx="1414813" cy="10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941568" cy="43315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illustrates the effects of changes in assumptions.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sensitivity analysis focuses only 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change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time, it is not very realistic.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that not one, but many factors can change throughout the life of a project.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62885"/>
              </p:ext>
            </p:extLst>
          </p:nvPr>
        </p:nvGraphicFramePr>
        <p:xfrm>
          <a:off x="7524328" y="5292485"/>
          <a:ext cx="1435224" cy="127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Microsoft ClipArt Gallery" r:id="rId3" imgW="22187880" imgH="16823160" progId="">
                  <p:embed/>
                </p:oleObj>
              </mc:Choice>
              <mc:Fallback>
                <p:oleObj name="Microsoft ClipArt Gallery" r:id="rId3" imgW="22187880" imgH="168231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5292485"/>
                        <a:ext cx="1435224" cy="1276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41568" cy="54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is $31,134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$12,000.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$11,000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$16,452.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$13,000,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$ 78,714.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43097" r="10841" b="32463"/>
          <a:stretch/>
        </p:blipFill>
        <p:spPr bwMode="auto">
          <a:xfrm>
            <a:off x="521099" y="1700808"/>
            <a:ext cx="83771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23728" y="2268459"/>
            <a:ext cx="28803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40152" y="2312847"/>
            <a:ext cx="28803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5185" y="3897052"/>
            <a:ext cx="28803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32112" y="2636883"/>
            <a:ext cx="288032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5185" y="4852091"/>
            <a:ext cx="288032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16961" y="2645467"/>
            <a:ext cx="288032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40496" y="3012721"/>
            <a:ext cx="288032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16961" y="3027484"/>
            <a:ext cx="288032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4133" y="5827646"/>
            <a:ext cx="288032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41568" cy="54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is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of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46642" r="11680" b="30718"/>
          <a:stretch/>
        </p:blipFill>
        <p:spPr bwMode="auto">
          <a:xfrm>
            <a:off x="199001" y="2975624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28980" y="3484736"/>
            <a:ext cx="4237414" cy="1055007"/>
            <a:chOff x="2028980" y="2376408"/>
            <a:chExt cx="4237414" cy="1055007"/>
          </a:xfrm>
        </p:grpSpPr>
        <p:sp>
          <p:nvSpPr>
            <p:cNvPr id="17" name="Right Arrow 16"/>
            <p:cNvSpPr/>
            <p:nvPr/>
          </p:nvSpPr>
          <p:spPr>
            <a:xfrm>
              <a:off x="2028980" y="2390377"/>
              <a:ext cx="288032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978362" y="2376408"/>
              <a:ext cx="288032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028980" y="2780928"/>
              <a:ext cx="288032" cy="216024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978362" y="2717304"/>
              <a:ext cx="288032" cy="216024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028980" y="3129030"/>
              <a:ext cx="288032" cy="29997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978362" y="3131445"/>
              <a:ext cx="288032" cy="29997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83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4156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but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worst-case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2765" r="11471" b="6250"/>
          <a:stretch/>
        </p:blipFill>
        <p:spPr bwMode="auto">
          <a:xfrm>
            <a:off x="1115616" y="1628800"/>
            <a:ext cx="6480720" cy="30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941568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variable costs on expected returns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44571"/>
              </p:ext>
            </p:extLst>
          </p:nvPr>
        </p:nvGraphicFramePr>
        <p:xfrm>
          <a:off x="1164432" y="2348880"/>
          <a:ext cx="6912768" cy="3096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304256"/>
                <a:gridCol w="2304256"/>
              </a:tblGrid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Assumed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tr-TR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($)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E(R)</a:t>
                      </a:r>
                      <a:r>
                        <a:rPr lang="tr-TR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($)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805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Deviation</a:t>
                      </a:r>
                      <a:r>
                        <a:rPr lang="tr-TR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r>
                        <a:rPr lang="tr-TR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Return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71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941568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variable costs on expected returns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935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3694" r="48603" b="15858"/>
          <a:stretch/>
        </p:blipFill>
        <p:spPr bwMode="auto">
          <a:xfrm>
            <a:off x="1403648" y="1988840"/>
            <a:ext cx="6048672" cy="4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4336" y="6165304"/>
            <a:ext cx="1152128" cy="245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921" y="1628800"/>
            <a:ext cx="3132348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if’s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2427298" y="3136842"/>
            <a:ext cx="3096344" cy="165618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47743" y="3964934"/>
            <a:ext cx="2975855" cy="1696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the market competitive? How long does it take competitors to enter into the market? Are there any barriers, such as patents or trademarks, that will keep competitors away? Is there a sufficient supply of raw materials and labor? How much will raw materials and labor cost in the future?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will tax rates be? Will Congress alter the tax system?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will be the cost of raising capital in future years?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Will the exchange rate between different countries’ currencies change? Are the governments of the countries in which the firm does business stable?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CASH FLOWS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12" descr="j0295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762583"/>
            <a:ext cx="1421501" cy="1041617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46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24712" lvl="2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/Normal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712" lvl="2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Pessimistic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712" lvl="2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6231" r="35700" b="34328"/>
          <a:stretch/>
        </p:blipFill>
        <p:spPr bwMode="auto">
          <a:xfrm>
            <a:off x="1475656" y="1268760"/>
            <a:ext cx="60486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2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NPV of 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63078"/>
              </p:ext>
            </p:extLst>
          </p:nvPr>
        </p:nvGraphicFramePr>
        <p:xfrm>
          <a:off x="755576" y="3068960"/>
          <a:ext cx="7776864" cy="309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774086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</a:t>
                      </a:r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 (</a:t>
                      </a:r>
                      <a:r>
                        <a:rPr lang="tr-TR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</a:t>
                      </a:r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33,796.89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5,069.5335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27,357.56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16,414.536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21,890.20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5,472.55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</a:t>
            </a:r>
            <a:r>
              <a:rPr lang="tr-T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Assume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5-year project has a base-case NPV of $213,000, a tax rate of 21%, and a cost of capital of 14%. What will be the worst-case NPV if the annual after-tax cash flows are reduced in that scenario by $35,000 for each of the 5 years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tr-T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 = $213,000 + (−$35,000 {(1 / 0.14) − [1 / 0.14(1.145)]})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$92,842.17</a:t>
            </a:r>
          </a:p>
        </p:txBody>
      </p:sp>
    </p:spTree>
    <p:extLst>
      <p:ext uri="{BB962C8B-B14F-4D97-AF65-F5344CB8AC3E}">
        <p14:creationId xmlns:p14="http://schemas.microsoft.com/office/powerpoint/2010/main" val="18830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28800"/>
            <a:ext cx="8686800" cy="4378300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lnSpc>
                <a:spcPct val="20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Common tool for analyzing the relationship between sales volume and profitability</a:t>
            </a:r>
          </a:p>
          <a:p>
            <a:pPr marL="342900" indent="-342900" algn="just" eaLnBrk="1" hangingPunct="1">
              <a:lnSpc>
                <a:spcPct val="20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three common break-even measures</a:t>
            </a:r>
          </a:p>
          <a:p>
            <a:pPr marL="742950" lvl="1" indent="-285750" algn="just" eaLnBrk="1" hangingPunct="1">
              <a:lnSpc>
                <a:spcPct val="20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Accounting break-even: sales volume at which net income = 0</a:t>
            </a:r>
          </a:p>
          <a:p>
            <a:pPr marL="742950" lvl="1" indent="-285750" algn="just" eaLnBrk="1" hangingPunct="1">
              <a:lnSpc>
                <a:spcPct val="20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Cash break-even: sales volume at which operating cash flow = 0</a:t>
            </a:r>
          </a:p>
          <a:p>
            <a:pPr marL="742950" lvl="1" indent="-285750" algn="just" eaLnBrk="1" hangingPunct="1">
              <a:lnSpc>
                <a:spcPct val="20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Financial break-even: sales volume at which net present value = 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85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Break-Even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63695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Break-even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6" y="1447800"/>
            <a:ext cx="8991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76470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Break-even Analysis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7228"/>
            <a:ext cx="8532440" cy="39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87121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Break-even Analysis: Overview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2577473"/>
              </p:ext>
            </p:extLst>
          </p:nvPr>
        </p:nvGraphicFramePr>
        <p:xfrm>
          <a:off x="152400" y="1397000"/>
          <a:ext cx="8839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 with uncertainties involved in forecasting outcome of capital budgeting projects or other decisions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enable simulation of various economic and financial outcomes using number of variables</a:t>
            </a:r>
          </a:p>
          <a:p>
            <a:pPr lvl="2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model uses random variables for inputs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 on repetition of same random process as many as several hundred times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Models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j029912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120089"/>
            <a:ext cx="864096" cy="141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863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ability to test various combinations of events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test possible changes in variable conditions included in process (real world)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planner to ask “what if” questions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sales forecasts, with assumptions to derive income statements and balance sheets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probability acceptance curves for capital budgeting decisions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Models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775626"/>
            <a:ext cx="1417418" cy="9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1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uncertainty influence future cash flows. To choose projects that will maximize owners’ wealth, we need to assess the uncertainty associated with a project’s cash flows. In evaluating a capital project, we are concerned with measuring its risk. 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CASH FLOWS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766878"/>
              </p:ext>
            </p:extLst>
          </p:nvPr>
        </p:nvGraphicFramePr>
        <p:xfrm>
          <a:off x="7013651" y="5814690"/>
          <a:ext cx="1867346" cy="71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Clip" r:id="rId3" imgW="2285301" imgH="983609" progId="">
                  <p:embed/>
                </p:oleObj>
              </mc:Choice>
              <mc:Fallback>
                <p:oleObj name="Clip" r:id="rId3" imgW="2285301" imgH="983609" progId="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651" y="5814690"/>
                        <a:ext cx="1867346" cy="719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833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is more realistic than sensitivity analysis because it introduces uncertainty for many variables in the analysis.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use your imagination, this analysis may become complex since there are interdependencies among many variables in a given year and interdependencies among the variables in different time periods.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Models</a:t>
            </a:r>
          </a:p>
        </p:txBody>
      </p:sp>
    </p:spTree>
    <p:extLst>
      <p:ext uri="{BB962C8B-B14F-4D97-AF65-F5344CB8AC3E}">
        <p14:creationId xmlns:p14="http://schemas.microsoft.com/office/powerpoint/2010/main" val="2404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76470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undertake a Monte Carlo Simulation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827597"/>
              </p:ext>
            </p:extLst>
          </p:nvPr>
        </p:nvGraphicFramePr>
        <p:xfrm>
          <a:off x="355600" y="1665288"/>
          <a:ext cx="8536880" cy="47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0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03609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 of the fundamental insights of modern finance theory is that options have value.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phrase “We are out of options” is surely a sign of trouble.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Because corporations make decisions in a dynamic environment, they have options that should be considered in project valuation.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315" y="11663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600"/>
              </a:spcAft>
              <a:defRPr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Options</a:t>
            </a:r>
          </a:p>
        </p:txBody>
      </p:sp>
    </p:spTree>
    <p:extLst>
      <p:ext uri="{BB962C8B-B14F-4D97-AF65-F5344CB8AC3E}">
        <p14:creationId xmlns:p14="http://schemas.microsoft.com/office/powerpoint/2010/main" val="41742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Option to Expand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value if demand turns out to be higher than expected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Option to Abandon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value if demand turns out to be lower than expected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Option to Delay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value if the underlying variables are changing with a favorable trend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64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Options</a:t>
            </a:r>
          </a:p>
        </p:txBody>
      </p:sp>
    </p:spTree>
    <p:extLst>
      <p:ext uri="{BB962C8B-B14F-4D97-AF65-F5344CB8AC3E}">
        <p14:creationId xmlns:p14="http://schemas.microsoft.com/office/powerpoint/2010/main" val="8643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1433513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can calculate the market value of a project as the sum of the NPV of the project without options and the value of the managerial options implicit in the project.</a:t>
            </a:r>
          </a:p>
          <a:p>
            <a:pPr algn="ctr"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20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0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NPV</a:t>
            </a: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0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Discounted CF and Options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685800" y="39624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SzPct val="90000"/>
              <a:buFont typeface="Symbol" panose="05050102010706020507" pitchFamily="18" charset="2"/>
              <a:buNone/>
            </a:pPr>
            <a:r>
              <a:rPr lang="en-US" altLang="en-US" sz="2000" dirty="0"/>
              <a:t>A good example would be comparing the desirability of a specialized machine versus a more versatile machine. If they both cost about the same and last the same amount of time, the more versatile machine is more valuable because it comes with options.</a:t>
            </a:r>
          </a:p>
        </p:txBody>
      </p:sp>
    </p:spTree>
    <p:extLst>
      <p:ext uri="{BB962C8B-B14F-4D97-AF65-F5344CB8AC3E}">
        <p14:creationId xmlns:p14="http://schemas.microsoft.com/office/powerpoint/2010/main" val="3106733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  <p:bldP spid="4014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56792"/>
            <a:ext cx="8071048" cy="446449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Suppose we are drilling an oil well. The drilling rig costs $300 today, and in one year the well is either a success or a failure.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outcomes are equally likely. The discount rate is 10%.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PV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of the successful payoff at time one is $575.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PV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of the unsuccessful payoff at time one is $0.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to Abandon: Example </a:t>
            </a:r>
          </a:p>
        </p:txBody>
      </p:sp>
    </p:spTree>
    <p:extLst>
      <p:ext uri="{BB962C8B-B14F-4D97-AF65-F5344CB8AC3E}">
        <p14:creationId xmlns:p14="http://schemas.microsoft.com/office/powerpoint/2010/main" val="15072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56792"/>
            <a:ext cx="8071048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NPV analysis would indicate rejection of the project.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20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to Abandon: Example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5" t="37314" r="19337" b="27425"/>
          <a:stretch/>
        </p:blipFill>
        <p:spPr bwMode="auto">
          <a:xfrm>
            <a:off x="1187624" y="2492896"/>
            <a:ext cx="70194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293866" y="5791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The firm has two decisions to make: drill or not, abandon or stay.</a:t>
            </a:r>
          </a:p>
        </p:txBody>
      </p:sp>
      <p:sp>
        <p:nvSpPr>
          <p:cNvPr id="33817" name="Line 3"/>
          <p:cNvSpPr>
            <a:spLocks noChangeShapeType="1"/>
          </p:cNvSpPr>
          <p:nvPr/>
        </p:nvSpPr>
        <p:spPr bwMode="auto">
          <a:xfrm flipV="1">
            <a:off x="914400" y="2743200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4"/>
          <p:cNvSpPr>
            <a:spLocks noChangeShapeType="1"/>
          </p:cNvSpPr>
          <p:nvPr/>
        </p:nvSpPr>
        <p:spPr bwMode="auto">
          <a:xfrm>
            <a:off x="914400" y="3962400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Oval 5"/>
          <p:cNvSpPr>
            <a:spLocks noChangeArrowheads="1"/>
          </p:cNvSpPr>
          <p:nvPr/>
        </p:nvSpPr>
        <p:spPr bwMode="auto">
          <a:xfrm>
            <a:off x="685800" y="3657600"/>
            <a:ext cx="304800" cy="304800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20" name="Line 6"/>
          <p:cNvSpPr>
            <a:spLocks noChangeShapeType="1"/>
          </p:cNvSpPr>
          <p:nvPr/>
        </p:nvSpPr>
        <p:spPr bwMode="auto">
          <a:xfrm>
            <a:off x="1828800" y="4876800"/>
            <a:ext cx="1066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Text Box 7"/>
          <p:cNvSpPr txBox="1">
            <a:spLocks noChangeArrowheads="1"/>
          </p:cNvSpPr>
          <p:nvPr/>
        </p:nvSpPr>
        <p:spPr bwMode="auto">
          <a:xfrm>
            <a:off x="1790699" y="4465637"/>
            <a:ext cx="10668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Do not drill</a:t>
            </a:r>
          </a:p>
        </p:txBody>
      </p:sp>
      <p:sp>
        <p:nvSpPr>
          <p:cNvPr id="33822" name="Line 8"/>
          <p:cNvSpPr>
            <a:spLocks noChangeShapeType="1"/>
          </p:cNvSpPr>
          <p:nvPr/>
        </p:nvSpPr>
        <p:spPr bwMode="auto">
          <a:xfrm>
            <a:off x="1828800" y="2743200"/>
            <a:ext cx="1066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Text Box 9"/>
          <p:cNvSpPr txBox="1">
            <a:spLocks noChangeArrowheads="1"/>
          </p:cNvSpPr>
          <p:nvPr/>
        </p:nvSpPr>
        <p:spPr bwMode="auto">
          <a:xfrm>
            <a:off x="1676400" y="2286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Drill</a:t>
            </a:r>
          </a:p>
        </p:txBody>
      </p:sp>
      <p:sp>
        <p:nvSpPr>
          <p:cNvPr id="33824" name="Oval 14"/>
          <p:cNvSpPr>
            <a:spLocks noChangeArrowheads="1"/>
          </p:cNvSpPr>
          <p:nvPr/>
        </p:nvSpPr>
        <p:spPr bwMode="auto">
          <a:xfrm>
            <a:off x="2781300" y="2590800"/>
            <a:ext cx="304800" cy="3048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25" name="Line 29"/>
          <p:cNvSpPr>
            <a:spLocks noChangeShapeType="1"/>
          </p:cNvSpPr>
          <p:nvPr/>
        </p:nvSpPr>
        <p:spPr bwMode="auto">
          <a:xfrm>
            <a:off x="2895600" y="4648200"/>
            <a:ext cx="0" cy="457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16" name="Object 44"/>
          <p:cNvGraphicFramePr>
            <a:graphicFrameLocks noChangeAspect="1"/>
          </p:cNvGraphicFramePr>
          <p:nvPr/>
        </p:nvGraphicFramePr>
        <p:xfrm>
          <a:off x="1930400" y="2895600"/>
          <a:ext cx="8001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4" imgW="419020" imgH="144883" progId="Equation.3">
                  <p:embed/>
                </p:oleObj>
              </mc:Choice>
              <mc:Fallback>
                <p:oleObj name="Equation" r:id="rId4" imgW="419020" imgH="1448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895600"/>
                        <a:ext cx="8001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Line 65"/>
          <p:cNvSpPr>
            <a:spLocks noChangeShapeType="1"/>
          </p:cNvSpPr>
          <p:nvPr/>
        </p:nvSpPr>
        <p:spPr bwMode="auto">
          <a:xfrm flipV="1">
            <a:off x="2971800" y="1676400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66"/>
          <p:cNvSpPr>
            <a:spLocks noChangeShapeType="1"/>
          </p:cNvSpPr>
          <p:nvPr/>
        </p:nvSpPr>
        <p:spPr bwMode="auto">
          <a:xfrm>
            <a:off x="2971800" y="2895600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Text Box 67"/>
          <p:cNvSpPr txBox="1">
            <a:spLocks noChangeArrowheads="1"/>
          </p:cNvSpPr>
          <p:nvPr/>
        </p:nvSpPr>
        <p:spPr bwMode="auto">
          <a:xfrm>
            <a:off x="38100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Failure</a:t>
            </a:r>
          </a:p>
        </p:txBody>
      </p:sp>
      <p:sp>
        <p:nvSpPr>
          <p:cNvPr id="33811" name="Text Box 68"/>
          <p:cNvSpPr txBox="1">
            <a:spLocks noChangeArrowheads="1"/>
          </p:cNvSpPr>
          <p:nvPr/>
        </p:nvSpPr>
        <p:spPr bwMode="auto">
          <a:xfrm>
            <a:off x="4343400" y="1447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Success: </a:t>
            </a:r>
            <a:r>
              <a:rPr lang="en-US" altLang="en-US" sz="2400" i="1"/>
              <a:t>PV</a:t>
            </a:r>
            <a:r>
              <a:rPr lang="en-US" altLang="en-US" sz="2400"/>
              <a:t> = $500</a:t>
            </a:r>
          </a:p>
        </p:txBody>
      </p:sp>
      <p:sp>
        <p:nvSpPr>
          <p:cNvPr id="33812" name="Line 69"/>
          <p:cNvSpPr>
            <a:spLocks noChangeShapeType="1"/>
          </p:cNvSpPr>
          <p:nvPr/>
        </p:nvSpPr>
        <p:spPr bwMode="auto">
          <a:xfrm>
            <a:off x="3886200" y="3810000"/>
            <a:ext cx="990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70"/>
          <p:cNvSpPr>
            <a:spLocks noChangeShapeType="1"/>
          </p:cNvSpPr>
          <p:nvPr/>
        </p:nvSpPr>
        <p:spPr bwMode="auto">
          <a:xfrm>
            <a:off x="3886200" y="1676400"/>
            <a:ext cx="457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72"/>
          <p:cNvSpPr>
            <a:spLocks noChangeShapeType="1"/>
          </p:cNvSpPr>
          <p:nvPr/>
        </p:nvSpPr>
        <p:spPr bwMode="auto">
          <a:xfrm flipV="1">
            <a:off x="5105400" y="2759075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73"/>
          <p:cNvSpPr txBox="1">
            <a:spLocks noChangeArrowheads="1"/>
          </p:cNvSpPr>
          <p:nvPr/>
        </p:nvSpPr>
        <p:spPr bwMode="auto">
          <a:xfrm>
            <a:off x="6553200" y="429895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Sell the rig; salvage value = $250 </a:t>
            </a:r>
          </a:p>
        </p:txBody>
      </p:sp>
      <p:sp>
        <p:nvSpPr>
          <p:cNvPr id="33803" name="Text Box 74"/>
          <p:cNvSpPr txBox="1">
            <a:spLocks noChangeArrowheads="1"/>
          </p:cNvSpPr>
          <p:nvPr/>
        </p:nvSpPr>
        <p:spPr bwMode="auto">
          <a:xfrm>
            <a:off x="6477000" y="2165350"/>
            <a:ext cx="228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Sit on rig; stare at empty hole: </a:t>
            </a:r>
            <a:r>
              <a:rPr lang="en-US" altLang="en-US" sz="2400" i="1"/>
              <a:t>PV</a:t>
            </a:r>
            <a:r>
              <a:rPr lang="en-US" altLang="en-US" sz="2400"/>
              <a:t> = $0.</a:t>
            </a:r>
          </a:p>
        </p:txBody>
      </p:sp>
      <p:sp>
        <p:nvSpPr>
          <p:cNvPr id="33804" name="Line 75"/>
          <p:cNvSpPr>
            <a:spLocks noChangeShapeType="1"/>
          </p:cNvSpPr>
          <p:nvPr/>
        </p:nvSpPr>
        <p:spPr bwMode="auto">
          <a:xfrm>
            <a:off x="6019800" y="4892675"/>
            <a:ext cx="457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76"/>
          <p:cNvSpPr>
            <a:spLocks noChangeShapeType="1"/>
          </p:cNvSpPr>
          <p:nvPr/>
        </p:nvSpPr>
        <p:spPr bwMode="auto">
          <a:xfrm>
            <a:off x="6019800" y="2759075"/>
            <a:ext cx="457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Oval 77"/>
          <p:cNvSpPr>
            <a:spLocks noChangeArrowheads="1"/>
          </p:cNvSpPr>
          <p:nvPr/>
        </p:nvSpPr>
        <p:spPr bwMode="auto">
          <a:xfrm>
            <a:off x="4876800" y="3657600"/>
            <a:ext cx="304800" cy="304800"/>
          </a:xfrm>
          <a:prstGeom prst="ellipse">
            <a:avLst/>
          </a:prstGeom>
          <a:noFill/>
          <a:ln w="38100" cap="sq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7" name="Line 78"/>
          <p:cNvSpPr>
            <a:spLocks noChangeShapeType="1"/>
          </p:cNvSpPr>
          <p:nvPr/>
        </p:nvSpPr>
        <p:spPr bwMode="auto">
          <a:xfrm>
            <a:off x="5105400" y="3962400"/>
            <a:ext cx="914400" cy="9144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79"/>
          <p:cNvSpPr>
            <a:spLocks noChangeArrowheads="1"/>
          </p:cNvSpPr>
          <p:nvPr/>
        </p:nvSpPr>
        <p:spPr bwMode="auto">
          <a:xfrm>
            <a:off x="315321" y="1048603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71739"/>
              </a:buClr>
            </a:pPr>
            <a:r>
              <a:rPr lang="en-US" altLang="en-US" sz="2000" dirty="0"/>
              <a:t>However, traditional NPV analysis overlooks the option to abandon.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94397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to Abandon: Example </a:t>
            </a:r>
          </a:p>
        </p:txBody>
      </p:sp>
    </p:spTree>
    <p:extLst>
      <p:ext uri="{BB962C8B-B14F-4D97-AF65-F5344CB8AC3E}">
        <p14:creationId xmlns:p14="http://schemas.microsoft.com/office/powerpoint/2010/main" val="197394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56792"/>
            <a:ext cx="8071048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include the value of the option to abandon, the drilling project should proceed: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to Abandon: Example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39179" r="19023" b="28545"/>
          <a:stretch/>
        </p:blipFill>
        <p:spPr bwMode="auto">
          <a:xfrm>
            <a:off x="1331640" y="2894496"/>
            <a:ext cx="6623161" cy="28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4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9370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6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Recall that we can calculate the market value of a project as the sum of the NPV of the project without options and the value of the managerial options implicit in the project.</a:t>
            </a:r>
          </a:p>
          <a:p>
            <a:pPr algn="ctr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NPV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Opt</a:t>
            </a:r>
          </a:p>
          <a:p>
            <a:pPr algn="ctr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$75.00 = 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$38.64  +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Opt</a:t>
            </a:r>
          </a:p>
          <a:p>
            <a:pPr algn="ctr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$75.00 + $38.64  = </a:t>
            </a: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Opt</a:t>
            </a: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 i="1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Opt 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= $113.64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Valuing the Option to Abandon</a:t>
            </a:r>
          </a:p>
        </p:txBody>
      </p:sp>
    </p:spTree>
    <p:extLst>
      <p:ext uri="{BB962C8B-B14F-4D97-AF65-F5344CB8AC3E}">
        <p14:creationId xmlns:p14="http://schemas.microsoft.com/office/powerpoint/2010/main" val="65400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investment proposals illustrated in following slide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different risk characteristics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investments in illustration have same expected value of $20,000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C is most risky of the three due to variability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Risk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7" descr="C:\Users\12829327442\Downloads\8cGgx5n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05" y="5598082"/>
            <a:ext cx="1565590" cy="11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880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lay out sequence of possible decisions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tabular or graphical comparison between investment choices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tree highlights the differences between investment choices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important analytical process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4" y="4566487"/>
            <a:ext cx="214471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1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43785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graphical representation helps to identify the best course of action.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214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5" t="32836" r="18603" b="18843"/>
          <a:stretch/>
        </p:blipFill>
        <p:spPr bwMode="auto">
          <a:xfrm>
            <a:off x="1277173" y="1988840"/>
            <a:ext cx="6823220" cy="441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214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30597" r="19056" b="25560"/>
          <a:stretch/>
        </p:blipFill>
        <p:spPr bwMode="auto">
          <a:xfrm>
            <a:off x="539552" y="1459596"/>
            <a:ext cx="8003947" cy="47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807" y="1090264"/>
            <a:ext cx="1619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0214" y="764704"/>
            <a:ext cx="8229600" cy="69269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362074"/>
            <a:ext cx="8229600" cy="537929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 football team has a NPV of $200 million. There is a 70% chance the team will get a new stadium within 1 year and the value of the team will increase to $350 million. To keep the team from moving, a rich local benefactor has offered to buy the team for $200 million today. Given a 12% discount rate what is the most the current owner should be willing to offer the benefactor to keep the offer on the table until the end of the year?</a:t>
            </a:r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team with offer = (0.70 × $350 + $200 × 0.30) / (1.12) = $272 million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team without offer = $200 million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offer to buy the team = $272 − 200 =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$72 million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2075"/>
            <a:ext cx="8229600" cy="4953000"/>
          </a:xfrm>
          <a:noFill/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a firm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considering 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A—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additional physical stores in a new geographic region but using a format that has already proven successful elsewhere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B—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a new online-only retail venture 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$60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million, with different net present value (NPV) and risk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A—High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modest positive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return, reasonable expectation of long-term growth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B—Stiff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may result in loss of more money or higher profit 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926113"/>
            <a:ext cx="1619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63" y="-973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52282"/>
              </p:ext>
            </p:extLst>
          </p:nvPr>
        </p:nvGraphicFramePr>
        <p:xfrm>
          <a:off x="539750" y="1341438"/>
          <a:ext cx="8505825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Çalışma Sayfası" r:id="rId3" imgW="9944082" imgH="5343605" progId="Excel.Sheet.12">
                  <p:embed/>
                </p:oleObj>
              </mc:Choice>
              <mc:Fallback>
                <p:oleObj name="Çalışma Sayfası" r:id="rId3" imgW="9944082" imgH="53436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341438"/>
                        <a:ext cx="8505825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0214" y="764704"/>
            <a:ext cx="8229600" cy="69269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362074"/>
            <a:ext cx="8229600" cy="537929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project offers a 30% probability of a payoff after one year of $2 million and a 70% chance of a payoff of $1 million. What is the maximum you would invest in this project today if the discount rate is 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%?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 =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[(0.30 × $2m) + (0.70 × $1m)] / 1.1;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$1,181,818.18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" y="1447800"/>
            <a:ext cx="8572500" cy="468058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27" y="24477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9" y="1156945"/>
            <a:ext cx="1619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64787"/>
      </p:ext>
    </p:extLst>
  </p:cSld>
  <p:clrMapOvr>
    <a:masterClrMapping/>
  </p:clrMapOvr>
  <p:transition>
    <p:check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extent of correlation among various projects and investments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take on values anywhere from –1 to +1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world will produce a more likely measure, between –0.2 negative correlation and +0.3 positive correlation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can be reduced 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risky assets with low-risk or negatively correlated assets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Correlation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415" y="5623984"/>
            <a:ext cx="1552360" cy="113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3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of Correlation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244" t="40870" r="21683" b="37434"/>
          <a:stretch/>
        </p:blipFill>
        <p:spPr bwMode="auto">
          <a:xfrm>
            <a:off x="609600" y="2132856"/>
            <a:ext cx="7924800" cy="243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7100" y="5478358"/>
            <a:ext cx="1800200" cy="13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" y="-99392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Continued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525" t="22342" r="36427" b="23026"/>
          <a:stretch/>
        </p:blipFill>
        <p:spPr bwMode="auto">
          <a:xfrm>
            <a:off x="1192763" y="1052736"/>
            <a:ext cx="6912768" cy="4437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589240"/>
            <a:ext cx="8229600" cy="94491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(risk)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it is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riskiest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 algn="just" eaLnBrk="1" hangingPunct="1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Risk Reduction as Measured by the Coefficient of Correlation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076" t="63372" r="20815" b="16624"/>
          <a:stretch/>
        </p:blipFill>
        <p:spPr bwMode="auto">
          <a:xfrm>
            <a:off x="395536" y="2204864"/>
            <a:ext cx="8229600" cy="1811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149080"/>
            <a:ext cx="8229600" cy="23850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 algn="just">
              <a:lnSpc>
                <a:spcPct val="150000"/>
              </a:lnSpc>
              <a:buNone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-1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+1.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somewhere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-0,2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+0,3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Combinations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66700" y="1340768"/>
            <a:ext cx="8610600" cy="49675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primary objectives in choosing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various points or combinations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highest possible return at given risk level</a:t>
            </a:r>
          </a:p>
          <a:p>
            <a:pPr marL="971550" lvl="1" indent="-51435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lowest possible risk at given return level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position of firm on efficient frontier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line the firm should be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Willingness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take larger risks for superior returns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conservative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3riy3aj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530810"/>
            <a:ext cx="1488976" cy="124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6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Risk-Return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Trade-Offs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304800" y="5334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opportunities fall along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leftmost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(line C–F–G)</a:t>
            </a:r>
          </a:p>
          <a:p>
            <a:pPr marL="342900" indent="-342900" algn="just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right less desirable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1355479"/>
            <a:ext cx="5394919" cy="3880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xfvei1a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6167" y="5690242"/>
            <a:ext cx="1259358" cy="1082033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706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62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 must be sensitive to wishes and demands of shareholders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taking unnecessary or undesirable risks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discount rate and lower valuation may be assigned to stock in market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profits from risky ventures could have a result opposite from what intended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Raising the firm’s risk could lower the overall valuation of the firm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441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Share Price Effect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j0251503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8344" y="5526485"/>
            <a:ext cx="1287606" cy="12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6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57350"/>
            <a:ext cx="82296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investors and managers are risk-averse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 relative certainty as opposed to uncertainty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 require a higher expected value or return for risky investments</a:t>
            </a:r>
          </a:p>
          <a:p>
            <a:pPr lvl="1"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Risk-Return Trade-Off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Risk-Averse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4" descr="C:\Users\12829327442\Downloads\agenda-transparent-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09158"/>
            <a:ext cx="1571528" cy="15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-Return Trade-Off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002" t="24627" r="28532" b="41603"/>
          <a:stretch/>
        </p:blipFill>
        <p:spPr bwMode="auto">
          <a:xfrm>
            <a:off x="683568" y="1700808"/>
            <a:ext cx="791858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13-</a:t>
            </a:r>
            <a:fld id="{10840AE4-DD1E-49F1-A3F2-06F22C9BB9A8}" type="slidenum">
              <a:rPr lang="en-US" altLang="en-US" sz="1000" smtClean="0">
                <a:solidFill>
                  <a:schemeClr val="bg1"/>
                </a:solidFill>
                <a:latin typeface="Calibri"/>
                <a:cs typeface="Calibri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7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3389</TotalTime>
  <Words>3442</Words>
  <Application>Microsoft Office PowerPoint</Application>
  <PresentationFormat>On-screen Show (4:3)</PresentationFormat>
  <Paragraphs>544</Paragraphs>
  <Slides>73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Flow</vt:lpstr>
      <vt:lpstr>Clip</vt:lpstr>
      <vt:lpstr>Equation</vt:lpstr>
      <vt:lpstr>Worksheet</vt:lpstr>
      <vt:lpstr>Microsoft Excel Worksheet</vt:lpstr>
      <vt:lpstr>Equation.DSMT4</vt:lpstr>
      <vt:lpstr>Microsoft ClipArt Gallery</vt:lpstr>
      <vt:lpstr>Çalışma Sayfası</vt:lpstr>
      <vt:lpstr>PowerPoint Presentation</vt:lpstr>
      <vt:lpstr>Capital Budgeting and Risk</vt:lpstr>
      <vt:lpstr> RISK AND CASH FLOWS </vt:lpstr>
      <vt:lpstr> RISK AND CASH FLOWS </vt:lpstr>
      <vt:lpstr> RISK AND CASH FLOWS </vt:lpstr>
      <vt:lpstr>Variability and Risk</vt:lpstr>
      <vt:lpstr>Variability and Risk Continued</vt:lpstr>
      <vt:lpstr>The Concept of Risk-Averse</vt:lpstr>
      <vt:lpstr>Risk-Return Trade-Off</vt:lpstr>
      <vt:lpstr>Actual Measurement of Risk</vt:lpstr>
      <vt:lpstr>Probability Distribution of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and Diversification </vt:lpstr>
      <vt:lpstr>Actual Measurement of Risk</vt:lpstr>
      <vt:lpstr>Actual Measurement of Risk Continued</vt:lpstr>
      <vt:lpstr>Table 13-2 Average Betas for a Five-Year Period (Ending January 2018)</vt:lpstr>
      <vt:lpstr>Risk and the Capital Budgeting Process</vt:lpstr>
      <vt:lpstr>Risk-Adjusted Discount Rate</vt:lpstr>
      <vt:lpstr>Relationship of Risk to Discount Rate</vt:lpstr>
      <vt:lpstr>Increasing Risk over Time</vt:lpstr>
      <vt:lpstr>Risk over Time</vt:lpstr>
      <vt:lpstr>Qualitative Measures and Table </vt:lpstr>
      <vt:lpstr>Capital Budgeting Analysis</vt:lpstr>
      <vt:lpstr>Capital Budgeting Decision Adjusted for Risk Example</vt:lpstr>
      <vt:lpstr>Capital Budgeting Decision Adjusted for Risk</vt:lpstr>
      <vt:lpstr>Certainty Equivalent Method </vt:lpstr>
      <vt:lpstr>Certainty Equivalent Method </vt:lpstr>
      <vt:lpstr> Sensitivity Analysis </vt:lpstr>
      <vt:lpstr> Sensitivity Analysis </vt:lpstr>
      <vt:lpstr> Sensitivity Analysis </vt:lpstr>
      <vt:lpstr> Sensitivity Analysis </vt:lpstr>
      <vt:lpstr> Sensitivity Analysis </vt:lpstr>
      <vt:lpstr> Sensitivity Analysis </vt:lpstr>
      <vt:lpstr> Sensitivity Analysis </vt:lpstr>
      <vt:lpstr>SCENARIO ANALYSIS</vt:lpstr>
      <vt:lpstr>SCENARIO ANALYSIS</vt:lpstr>
      <vt:lpstr>SCENARIO ANALYSIS</vt:lpstr>
      <vt:lpstr>SCENARIO ANALYSIS</vt:lpstr>
      <vt:lpstr>SCENARIO ANALYSIS</vt:lpstr>
      <vt:lpstr>Break-Even Analysis</vt:lpstr>
      <vt:lpstr>PowerPoint Presentation</vt:lpstr>
      <vt:lpstr>PowerPoint Presentation</vt:lpstr>
      <vt:lpstr>PowerPoint Presentation</vt:lpstr>
      <vt:lpstr>Simulation Models</vt:lpstr>
      <vt:lpstr>Simulation Models</vt:lpstr>
      <vt:lpstr>Simulation Models</vt:lpstr>
      <vt:lpstr>PowerPoint Presentation</vt:lpstr>
      <vt:lpstr>Real Options</vt:lpstr>
      <vt:lpstr>Real Options</vt:lpstr>
      <vt:lpstr>Discounted CF and Options</vt:lpstr>
      <vt:lpstr>The Option to Abandon: Example </vt:lpstr>
      <vt:lpstr>The Option to Abandon: Example </vt:lpstr>
      <vt:lpstr>The Option to Abandon: Example </vt:lpstr>
      <vt:lpstr>The Option to Abandon: Example </vt:lpstr>
      <vt:lpstr>Valuing the Option to Abandon</vt:lpstr>
      <vt:lpstr>Decision Trees</vt:lpstr>
      <vt:lpstr>Decision Trees</vt:lpstr>
      <vt:lpstr>Decision Trees</vt:lpstr>
      <vt:lpstr>PowerPoint Presentation</vt:lpstr>
      <vt:lpstr>Decision Trees</vt:lpstr>
      <vt:lpstr>Decision Trees</vt:lpstr>
      <vt:lpstr>PowerPoint Presentation</vt:lpstr>
      <vt:lpstr>Decision Trees</vt:lpstr>
      <vt:lpstr>Coefficient of Correlation</vt:lpstr>
      <vt:lpstr>Measures of Correlation</vt:lpstr>
      <vt:lpstr>Levels of Risk Reduction as Measured by the Coefficient of Correlation</vt:lpstr>
      <vt:lpstr>Evaluation of Combinations</vt:lpstr>
      <vt:lpstr>Risk-Return Trade-Offs</vt:lpstr>
      <vt:lpstr>The Share Price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</dc:title>
  <dc:creator>finanslab10</dc:creator>
  <cp:lastModifiedBy>Gözde Elbir</cp:lastModifiedBy>
  <cp:revision>156</cp:revision>
  <dcterms:created xsi:type="dcterms:W3CDTF">2019-09-12T07:12:57Z</dcterms:created>
  <dcterms:modified xsi:type="dcterms:W3CDTF">2019-12-06T12:54:28Z</dcterms:modified>
</cp:coreProperties>
</file>