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5"/>
  </p:notesMasterIdLst>
  <p:sldIdLst>
    <p:sldId id="270" r:id="rId2"/>
    <p:sldId id="325" r:id="rId3"/>
    <p:sldId id="326" r:id="rId4"/>
    <p:sldId id="327" r:id="rId5"/>
    <p:sldId id="328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29" r:id="rId15"/>
    <p:sldId id="331" r:id="rId16"/>
    <p:sldId id="330" r:id="rId17"/>
    <p:sldId id="354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58" r:id="rId31"/>
    <p:sldId id="365" r:id="rId32"/>
    <p:sldId id="332" r:id="rId33"/>
    <p:sldId id="334" r:id="rId34"/>
    <p:sldId id="362" r:id="rId35"/>
    <p:sldId id="363" r:id="rId36"/>
    <p:sldId id="364" r:id="rId37"/>
    <p:sldId id="335" r:id="rId38"/>
    <p:sldId id="336" r:id="rId39"/>
    <p:sldId id="361" r:id="rId40"/>
    <p:sldId id="355" r:id="rId41"/>
    <p:sldId id="357" r:id="rId42"/>
    <p:sldId id="356" r:id="rId43"/>
    <p:sldId id="359" r:id="rId44"/>
    <p:sldId id="337" r:id="rId45"/>
    <p:sldId id="339" r:id="rId46"/>
    <p:sldId id="340" r:id="rId47"/>
    <p:sldId id="341" r:id="rId48"/>
    <p:sldId id="312" r:id="rId49"/>
    <p:sldId id="313" r:id="rId50"/>
    <p:sldId id="333" r:id="rId51"/>
    <p:sldId id="342" r:id="rId52"/>
    <p:sldId id="344" r:id="rId53"/>
    <p:sldId id="345" r:id="rId54"/>
    <p:sldId id="346" r:id="rId55"/>
    <p:sldId id="347" r:id="rId56"/>
    <p:sldId id="350" r:id="rId57"/>
    <p:sldId id="349" r:id="rId58"/>
    <p:sldId id="351" r:id="rId59"/>
    <p:sldId id="352" r:id="rId60"/>
    <p:sldId id="314" r:id="rId61"/>
    <p:sldId id="323" r:id="rId62"/>
    <p:sldId id="324" r:id="rId63"/>
    <p:sldId id="343" r:id="rId64"/>
    <p:sldId id="315" r:id="rId65"/>
    <p:sldId id="316" r:id="rId66"/>
    <p:sldId id="360" r:id="rId67"/>
    <p:sldId id="353" r:id="rId68"/>
    <p:sldId id="317" r:id="rId69"/>
    <p:sldId id="318" r:id="rId70"/>
    <p:sldId id="319" r:id="rId71"/>
    <p:sldId id="320" r:id="rId72"/>
    <p:sldId id="321" r:id="rId73"/>
    <p:sldId id="338" r:id="rId7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9" autoAdjust="0"/>
    <p:restoredTop sz="97869" autoAdjust="0"/>
  </p:normalViewPr>
  <p:slideViewPr>
    <p:cSldViewPr>
      <p:cViewPr>
        <p:scale>
          <a:sx n="60" d="100"/>
          <a:sy n="60" d="100"/>
        </p:scale>
        <p:origin x="-1638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3886C6-7160-2E4F-99AA-DF7041D2EDDA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</dgm:pt>
    <dgm:pt modelId="{716576D5-9738-AC4F-9C2C-280AACA138F0}">
      <dgm:prSet phldrT="[Text]"/>
      <dgm:spPr/>
      <dgm:t>
        <a:bodyPr/>
        <a:lstStyle/>
        <a:p>
          <a:r>
            <a:rPr lang="en-US" dirty="0" smtClean="0"/>
            <a:t>Accounting</a:t>
          </a:r>
          <a:endParaRPr lang="en-US" dirty="0"/>
        </a:p>
      </dgm:t>
    </dgm:pt>
    <dgm:pt modelId="{93F07AEB-9DFF-D145-99B4-C73A9E8E260E}" type="parTrans" cxnId="{5ECA3445-5365-C84E-83CF-1D7849BA9E89}">
      <dgm:prSet/>
      <dgm:spPr/>
      <dgm:t>
        <a:bodyPr/>
        <a:lstStyle/>
        <a:p>
          <a:endParaRPr lang="en-US"/>
        </a:p>
      </dgm:t>
    </dgm:pt>
    <dgm:pt modelId="{8255664D-07B2-3445-A690-08FE0CF2403F}" type="sibTrans" cxnId="{5ECA3445-5365-C84E-83CF-1D7849BA9E89}">
      <dgm:prSet/>
      <dgm:spPr/>
      <dgm:t>
        <a:bodyPr/>
        <a:lstStyle/>
        <a:p>
          <a:endParaRPr lang="en-US"/>
        </a:p>
      </dgm:t>
    </dgm:pt>
    <dgm:pt modelId="{CEC3499A-83CE-CD45-9874-5BECDE659183}">
      <dgm:prSet phldrT="[Text]"/>
      <dgm:spPr/>
      <dgm:t>
        <a:bodyPr/>
        <a:lstStyle/>
        <a:p>
          <a:r>
            <a:rPr lang="en-US" dirty="0" smtClean="0"/>
            <a:t>Financial</a:t>
          </a:r>
          <a:endParaRPr lang="en-US" dirty="0"/>
        </a:p>
      </dgm:t>
    </dgm:pt>
    <dgm:pt modelId="{7F67CB80-FDFE-C249-A2BA-E13A5CEB1318}" type="parTrans" cxnId="{942FDEF4-E617-9746-9F6F-6C2086B0FEC9}">
      <dgm:prSet/>
      <dgm:spPr/>
      <dgm:t>
        <a:bodyPr/>
        <a:lstStyle/>
        <a:p>
          <a:endParaRPr lang="en-US"/>
        </a:p>
      </dgm:t>
    </dgm:pt>
    <dgm:pt modelId="{DF4F9137-3A55-EE4C-B9D5-EFBFECB8C011}" type="sibTrans" cxnId="{942FDEF4-E617-9746-9F6F-6C2086B0FEC9}">
      <dgm:prSet/>
      <dgm:spPr/>
      <dgm:t>
        <a:bodyPr/>
        <a:lstStyle/>
        <a:p>
          <a:endParaRPr lang="en-US"/>
        </a:p>
      </dgm:t>
    </dgm:pt>
    <dgm:pt modelId="{7781656A-C137-A24F-A562-B0E136A862D7}">
      <dgm:prSet phldrT="[Text]"/>
      <dgm:spPr/>
      <dgm:t>
        <a:bodyPr/>
        <a:lstStyle/>
        <a:p>
          <a:r>
            <a:rPr lang="en-US" dirty="0" smtClean="0"/>
            <a:t>Investments shouldn’t make a loss</a:t>
          </a:r>
          <a:endParaRPr lang="en-US" dirty="0"/>
        </a:p>
      </dgm:t>
    </dgm:pt>
    <dgm:pt modelId="{8B2D1C13-516E-B143-9A24-20EEB368D878}" type="parTrans" cxnId="{BF0B8E37-9FC1-5847-AF42-93735C098F9B}">
      <dgm:prSet/>
      <dgm:spPr/>
      <dgm:t>
        <a:bodyPr/>
        <a:lstStyle/>
        <a:p>
          <a:endParaRPr lang="en-US"/>
        </a:p>
      </dgm:t>
    </dgm:pt>
    <dgm:pt modelId="{E9302B6B-8DD8-8C48-B011-4DC089996C56}" type="sibTrans" cxnId="{BF0B8E37-9FC1-5847-AF42-93735C098F9B}">
      <dgm:prSet/>
      <dgm:spPr/>
      <dgm:t>
        <a:bodyPr/>
        <a:lstStyle/>
        <a:p>
          <a:endParaRPr lang="en-US"/>
        </a:p>
      </dgm:t>
    </dgm:pt>
    <dgm:pt modelId="{93C628D0-7A4E-9743-A126-BDBD21B9DD59}">
      <dgm:prSet phldrT="[Text]"/>
      <dgm:spPr/>
      <dgm:t>
        <a:bodyPr/>
        <a:lstStyle/>
        <a:p>
          <a:r>
            <a:rPr lang="en-US" dirty="0" smtClean="0"/>
            <a:t>Investments should have a positive NPV</a:t>
          </a:r>
          <a:endParaRPr lang="en-US" dirty="0"/>
        </a:p>
      </dgm:t>
    </dgm:pt>
    <dgm:pt modelId="{28BA1B69-F474-564D-AF30-FB2CD9930F77}" type="parTrans" cxnId="{79A39CCB-D308-0B48-B3F6-F87C814D43F6}">
      <dgm:prSet/>
      <dgm:spPr/>
      <dgm:t>
        <a:bodyPr/>
        <a:lstStyle/>
        <a:p>
          <a:endParaRPr lang="en-US"/>
        </a:p>
      </dgm:t>
    </dgm:pt>
    <dgm:pt modelId="{4F72BF67-7632-6E4A-9A85-CCB3A534A101}" type="sibTrans" cxnId="{79A39CCB-D308-0B48-B3F6-F87C814D43F6}">
      <dgm:prSet/>
      <dgm:spPr/>
      <dgm:t>
        <a:bodyPr/>
        <a:lstStyle/>
        <a:p>
          <a:endParaRPr lang="en-US"/>
        </a:p>
      </dgm:t>
    </dgm:pt>
    <dgm:pt modelId="{FE276FA9-46AB-B541-B09D-CD74A0D1516C}" type="pres">
      <dgm:prSet presAssocID="{AE3886C6-7160-2E4F-99AA-DF7041D2EDDA}" presName="Name0" presStyleCnt="0">
        <dgm:presLayoutVars>
          <dgm:dir/>
          <dgm:resizeHandles val="exact"/>
        </dgm:presLayoutVars>
      </dgm:prSet>
      <dgm:spPr/>
    </dgm:pt>
    <dgm:pt modelId="{28A05164-95D8-944D-9DE5-011D8C9C8FCC}" type="pres">
      <dgm:prSet presAssocID="{716576D5-9738-AC4F-9C2C-280AACA138F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45B05A-E9F9-4342-87BE-5B7501E4691E}" type="pres">
      <dgm:prSet presAssocID="{8255664D-07B2-3445-A690-08FE0CF2403F}" presName="sibTrans" presStyleCnt="0"/>
      <dgm:spPr/>
    </dgm:pt>
    <dgm:pt modelId="{26B49259-EA82-814A-9DBF-1E4FB449ABA7}" type="pres">
      <dgm:prSet presAssocID="{CEC3499A-83CE-CD45-9874-5BECDE65918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A39CCB-D308-0B48-B3F6-F87C814D43F6}" srcId="{CEC3499A-83CE-CD45-9874-5BECDE659183}" destId="{93C628D0-7A4E-9743-A126-BDBD21B9DD59}" srcOrd="0" destOrd="0" parTransId="{28BA1B69-F474-564D-AF30-FB2CD9930F77}" sibTransId="{4F72BF67-7632-6E4A-9A85-CCB3A534A101}"/>
    <dgm:cxn modelId="{3325FDC0-9840-46E9-88CF-0C3A10F8A6DF}" type="presOf" srcId="{93C628D0-7A4E-9743-A126-BDBD21B9DD59}" destId="{26B49259-EA82-814A-9DBF-1E4FB449ABA7}" srcOrd="0" destOrd="1" presId="urn:microsoft.com/office/officeart/2005/8/layout/hList6"/>
    <dgm:cxn modelId="{A93F6F7F-634C-4F69-A32F-B39B21E87DB1}" type="presOf" srcId="{716576D5-9738-AC4F-9C2C-280AACA138F0}" destId="{28A05164-95D8-944D-9DE5-011D8C9C8FCC}" srcOrd="0" destOrd="0" presId="urn:microsoft.com/office/officeart/2005/8/layout/hList6"/>
    <dgm:cxn modelId="{77E2A42F-6039-473C-8E0C-A4B1EE3808AA}" type="presOf" srcId="{AE3886C6-7160-2E4F-99AA-DF7041D2EDDA}" destId="{FE276FA9-46AB-B541-B09D-CD74A0D1516C}" srcOrd="0" destOrd="0" presId="urn:microsoft.com/office/officeart/2005/8/layout/hList6"/>
    <dgm:cxn modelId="{72E21613-BC09-4E1B-867B-7B6FF74E7C21}" type="presOf" srcId="{7781656A-C137-A24F-A562-B0E136A862D7}" destId="{28A05164-95D8-944D-9DE5-011D8C9C8FCC}" srcOrd="0" destOrd="1" presId="urn:microsoft.com/office/officeart/2005/8/layout/hList6"/>
    <dgm:cxn modelId="{5ECA3445-5365-C84E-83CF-1D7849BA9E89}" srcId="{AE3886C6-7160-2E4F-99AA-DF7041D2EDDA}" destId="{716576D5-9738-AC4F-9C2C-280AACA138F0}" srcOrd="0" destOrd="0" parTransId="{93F07AEB-9DFF-D145-99B4-C73A9E8E260E}" sibTransId="{8255664D-07B2-3445-A690-08FE0CF2403F}"/>
    <dgm:cxn modelId="{39DAD8F6-2C6C-46D6-A4E4-C3DCA06CD8D0}" type="presOf" srcId="{CEC3499A-83CE-CD45-9874-5BECDE659183}" destId="{26B49259-EA82-814A-9DBF-1E4FB449ABA7}" srcOrd="0" destOrd="0" presId="urn:microsoft.com/office/officeart/2005/8/layout/hList6"/>
    <dgm:cxn modelId="{BF0B8E37-9FC1-5847-AF42-93735C098F9B}" srcId="{716576D5-9738-AC4F-9C2C-280AACA138F0}" destId="{7781656A-C137-A24F-A562-B0E136A862D7}" srcOrd="0" destOrd="0" parTransId="{8B2D1C13-516E-B143-9A24-20EEB368D878}" sibTransId="{E9302B6B-8DD8-8C48-B011-4DC089996C56}"/>
    <dgm:cxn modelId="{942FDEF4-E617-9746-9F6F-6C2086B0FEC9}" srcId="{AE3886C6-7160-2E4F-99AA-DF7041D2EDDA}" destId="{CEC3499A-83CE-CD45-9874-5BECDE659183}" srcOrd="1" destOrd="0" parTransId="{7F67CB80-FDFE-C249-A2BA-E13A5CEB1318}" sibTransId="{DF4F9137-3A55-EE4C-B9D5-EFBFECB8C011}"/>
    <dgm:cxn modelId="{0CF41D72-16B2-4C44-AA99-EEA4431316E6}" type="presParOf" srcId="{FE276FA9-46AB-B541-B09D-CD74A0D1516C}" destId="{28A05164-95D8-944D-9DE5-011D8C9C8FCC}" srcOrd="0" destOrd="0" presId="urn:microsoft.com/office/officeart/2005/8/layout/hList6"/>
    <dgm:cxn modelId="{8175868A-1A70-4FD4-908D-97920A5137E3}" type="presParOf" srcId="{FE276FA9-46AB-B541-B09D-CD74A0D1516C}" destId="{1F45B05A-E9F9-4342-87BE-5B7501E4691E}" srcOrd="1" destOrd="0" presId="urn:microsoft.com/office/officeart/2005/8/layout/hList6"/>
    <dgm:cxn modelId="{5BEB381C-4655-4FE1-9600-7B6273F33D4E}" type="presParOf" srcId="{FE276FA9-46AB-B541-B09D-CD74A0D1516C}" destId="{26B49259-EA82-814A-9DBF-1E4FB449ABA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C1C7A1-A4ED-434C-8EDB-D29C91BA9215}" type="doc">
      <dgm:prSet loTypeId="urn:microsoft.com/office/officeart/2005/8/layout/vProcess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7F3E884-D0AC-4CD6-80D8-BD7728A756BF}">
      <dgm:prSet phldrT="[Text]" custT="1"/>
      <dgm:spPr/>
      <dgm:t>
        <a:bodyPr/>
        <a:lstStyle/>
        <a:p>
          <a:r>
            <a:rPr lang="en-GB" sz="2800" dirty="0" smtClean="0"/>
            <a:t>Step 1</a:t>
          </a:r>
          <a:endParaRPr lang="en-GB" sz="2800" dirty="0"/>
        </a:p>
      </dgm:t>
    </dgm:pt>
    <dgm:pt modelId="{70D94385-A1AF-464B-B858-FC955C0CAC4E}" type="parTrans" cxnId="{ACA1A64C-F35A-4332-A280-E056B0C030D3}">
      <dgm:prSet/>
      <dgm:spPr/>
      <dgm:t>
        <a:bodyPr/>
        <a:lstStyle/>
        <a:p>
          <a:endParaRPr lang="en-GB" sz="2800"/>
        </a:p>
      </dgm:t>
    </dgm:pt>
    <dgm:pt modelId="{1C1E1CD7-DAE4-4E65-AFE1-3DED51D787E4}" type="sibTrans" cxnId="{ACA1A64C-F35A-4332-A280-E056B0C030D3}">
      <dgm:prSet custT="1"/>
      <dgm:spPr/>
      <dgm:t>
        <a:bodyPr/>
        <a:lstStyle/>
        <a:p>
          <a:endParaRPr lang="en-GB" sz="3200"/>
        </a:p>
      </dgm:t>
    </dgm:pt>
    <dgm:pt modelId="{E8B0622C-F6AB-4584-9876-C97F1445FCCD}">
      <dgm:prSet phldrT="[Text]" custT="1"/>
      <dgm:spPr/>
      <dgm:t>
        <a:bodyPr/>
        <a:lstStyle/>
        <a:p>
          <a:r>
            <a:rPr lang="en-GB" sz="2000" dirty="0" smtClean="0"/>
            <a:t>Specify the Basic Model</a:t>
          </a:r>
          <a:endParaRPr lang="en-GB" sz="2000" dirty="0"/>
        </a:p>
      </dgm:t>
    </dgm:pt>
    <dgm:pt modelId="{1A52B68D-4CC7-41E0-8B52-F36CC8563F62}" type="parTrans" cxnId="{98A5D746-0795-46F6-9D87-1AE04BE1D8DC}">
      <dgm:prSet/>
      <dgm:spPr/>
      <dgm:t>
        <a:bodyPr/>
        <a:lstStyle/>
        <a:p>
          <a:endParaRPr lang="en-GB" sz="2800"/>
        </a:p>
      </dgm:t>
    </dgm:pt>
    <dgm:pt modelId="{580FD5F8-59FB-4741-A402-EC7C5F02D1C5}" type="sibTrans" cxnId="{98A5D746-0795-46F6-9D87-1AE04BE1D8DC}">
      <dgm:prSet/>
      <dgm:spPr/>
      <dgm:t>
        <a:bodyPr/>
        <a:lstStyle/>
        <a:p>
          <a:endParaRPr lang="en-GB" sz="2800"/>
        </a:p>
      </dgm:t>
    </dgm:pt>
    <dgm:pt modelId="{E570980D-3A7D-4496-AE57-32087593A907}">
      <dgm:prSet phldrT="[Text]" custT="1"/>
      <dgm:spPr/>
      <dgm:t>
        <a:bodyPr/>
        <a:lstStyle/>
        <a:p>
          <a:r>
            <a:rPr lang="en-GB" sz="2800" dirty="0" smtClean="0"/>
            <a:t>Step 2</a:t>
          </a:r>
          <a:endParaRPr lang="en-GB" sz="2800" dirty="0"/>
        </a:p>
      </dgm:t>
    </dgm:pt>
    <dgm:pt modelId="{C241E59A-819F-402D-95E8-9F4D8E4AB81C}" type="parTrans" cxnId="{2D98E4D2-DD3D-4FB8-BDAE-CAB04D080950}">
      <dgm:prSet/>
      <dgm:spPr/>
      <dgm:t>
        <a:bodyPr/>
        <a:lstStyle/>
        <a:p>
          <a:endParaRPr lang="en-GB" sz="2800"/>
        </a:p>
      </dgm:t>
    </dgm:pt>
    <dgm:pt modelId="{BCC0DDF5-074A-4F82-9F60-EC7998A03AB6}" type="sibTrans" cxnId="{2D98E4D2-DD3D-4FB8-BDAE-CAB04D080950}">
      <dgm:prSet custT="1"/>
      <dgm:spPr/>
      <dgm:t>
        <a:bodyPr/>
        <a:lstStyle/>
        <a:p>
          <a:endParaRPr lang="en-GB" sz="3200"/>
        </a:p>
      </dgm:t>
    </dgm:pt>
    <dgm:pt modelId="{461F7FB5-2FE2-4927-B88D-5AA40EA6AF48}">
      <dgm:prSet phldrT="[Text]" custT="1"/>
      <dgm:spPr/>
      <dgm:t>
        <a:bodyPr/>
        <a:lstStyle/>
        <a:p>
          <a:r>
            <a:rPr lang="en-GB" sz="2000" dirty="0" smtClean="0"/>
            <a:t>Specify a Distribution for Each Variable</a:t>
          </a:r>
          <a:endParaRPr lang="en-GB" sz="2000" dirty="0"/>
        </a:p>
      </dgm:t>
    </dgm:pt>
    <dgm:pt modelId="{5FF11299-CC02-4268-9E43-298EF729E372}" type="parTrans" cxnId="{4E7FF30C-96B2-451F-8D5B-CF49D4CC6A08}">
      <dgm:prSet/>
      <dgm:spPr/>
      <dgm:t>
        <a:bodyPr/>
        <a:lstStyle/>
        <a:p>
          <a:endParaRPr lang="en-GB" sz="2800"/>
        </a:p>
      </dgm:t>
    </dgm:pt>
    <dgm:pt modelId="{F2A1C69F-8C96-4EDB-A2B8-40A93C5EEDBC}" type="sibTrans" cxnId="{4E7FF30C-96B2-451F-8D5B-CF49D4CC6A08}">
      <dgm:prSet/>
      <dgm:spPr/>
      <dgm:t>
        <a:bodyPr/>
        <a:lstStyle/>
        <a:p>
          <a:endParaRPr lang="en-GB" sz="2800"/>
        </a:p>
      </dgm:t>
    </dgm:pt>
    <dgm:pt modelId="{DECA660E-A32D-4F8A-9D4A-1025526021DB}">
      <dgm:prSet phldrT="[Text]" custT="1"/>
      <dgm:spPr/>
      <dgm:t>
        <a:bodyPr/>
        <a:lstStyle/>
        <a:p>
          <a:r>
            <a:rPr lang="en-GB" sz="2800" dirty="0" smtClean="0"/>
            <a:t>Step 3</a:t>
          </a:r>
          <a:endParaRPr lang="en-GB" sz="2800" dirty="0"/>
        </a:p>
      </dgm:t>
    </dgm:pt>
    <dgm:pt modelId="{CC47BA9B-3EF6-44BA-B5AA-AB7F4816BC00}" type="parTrans" cxnId="{FD5F1CBB-780E-4914-B614-31EF4468318F}">
      <dgm:prSet/>
      <dgm:spPr/>
      <dgm:t>
        <a:bodyPr/>
        <a:lstStyle/>
        <a:p>
          <a:endParaRPr lang="en-GB" sz="2800"/>
        </a:p>
      </dgm:t>
    </dgm:pt>
    <dgm:pt modelId="{0D7BC952-3B38-4651-A51A-6B32F161F878}" type="sibTrans" cxnId="{FD5F1CBB-780E-4914-B614-31EF4468318F}">
      <dgm:prSet custT="1"/>
      <dgm:spPr/>
      <dgm:t>
        <a:bodyPr/>
        <a:lstStyle/>
        <a:p>
          <a:endParaRPr lang="en-GB" sz="3200"/>
        </a:p>
      </dgm:t>
    </dgm:pt>
    <dgm:pt modelId="{23C4ADA8-5AE7-49A6-800F-C7C17A9F3BEC}">
      <dgm:prSet phldrT="[Text]" custT="1"/>
      <dgm:spPr/>
      <dgm:t>
        <a:bodyPr/>
        <a:lstStyle/>
        <a:p>
          <a:r>
            <a:rPr lang="en-GB" sz="2000" dirty="0" smtClean="0"/>
            <a:t>The Computer Draws One Outcome</a:t>
          </a:r>
          <a:endParaRPr lang="en-GB" sz="2000" dirty="0"/>
        </a:p>
      </dgm:t>
    </dgm:pt>
    <dgm:pt modelId="{E543AF7B-BAFC-4F7B-BFE7-49E61D907829}" type="parTrans" cxnId="{20CDA67F-4E66-4CB3-8746-20F03E8B6DB1}">
      <dgm:prSet/>
      <dgm:spPr/>
      <dgm:t>
        <a:bodyPr/>
        <a:lstStyle/>
        <a:p>
          <a:endParaRPr lang="en-GB" sz="2800"/>
        </a:p>
      </dgm:t>
    </dgm:pt>
    <dgm:pt modelId="{F83D0A67-6C82-4E35-8C99-D17ACA80D226}" type="sibTrans" cxnId="{20CDA67F-4E66-4CB3-8746-20F03E8B6DB1}">
      <dgm:prSet/>
      <dgm:spPr/>
      <dgm:t>
        <a:bodyPr/>
        <a:lstStyle/>
        <a:p>
          <a:endParaRPr lang="en-GB" sz="2800"/>
        </a:p>
      </dgm:t>
    </dgm:pt>
    <dgm:pt modelId="{0F2E9F77-176C-435D-BC5C-12B8A93F701A}">
      <dgm:prSet custT="1"/>
      <dgm:spPr/>
      <dgm:t>
        <a:bodyPr/>
        <a:lstStyle/>
        <a:p>
          <a:r>
            <a:rPr lang="en-GB" sz="2800" dirty="0" smtClean="0"/>
            <a:t>Step 4</a:t>
          </a:r>
          <a:endParaRPr lang="en-GB" sz="2800" dirty="0"/>
        </a:p>
      </dgm:t>
    </dgm:pt>
    <dgm:pt modelId="{D1BDF1E1-9AE9-4EBD-A706-83D8B5C5F7B9}" type="parTrans" cxnId="{20D5BC41-4807-4FF4-B40E-DB655BD583F3}">
      <dgm:prSet/>
      <dgm:spPr/>
      <dgm:t>
        <a:bodyPr/>
        <a:lstStyle/>
        <a:p>
          <a:endParaRPr lang="en-GB" sz="2800"/>
        </a:p>
      </dgm:t>
    </dgm:pt>
    <dgm:pt modelId="{1DAC9E75-E519-4B0E-B79E-C03EC99E5097}" type="sibTrans" cxnId="{20D5BC41-4807-4FF4-B40E-DB655BD583F3}">
      <dgm:prSet custT="1"/>
      <dgm:spPr/>
      <dgm:t>
        <a:bodyPr/>
        <a:lstStyle/>
        <a:p>
          <a:endParaRPr lang="en-GB" sz="3200"/>
        </a:p>
      </dgm:t>
    </dgm:pt>
    <dgm:pt modelId="{5752633E-918B-4501-91F2-959CB4E9E025}">
      <dgm:prSet custT="1"/>
      <dgm:spPr/>
      <dgm:t>
        <a:bodyPr/>
        <a:lstStyle/>
        <a:p>
          <a:r>
            <a:rPr lang="en-GB" sz="2000" dirty="0" smtClean="0"/>
            <a:t>Repeat the Procedure</a:t>
          </a:r>
          <a:endParaRPr lang="en-GB" sz="2000" dirty="0"/>
        </a:p>
      </dgm:t>
    </dgm:pt>
    <dgm:pt modelId="{7282F6B9-0440-4E04-B154-2C6ED46951D7}" type="parTrans" cxnId="{14FF228E-DEF8-4A55-85E3-EE7CEF56CEA6}">
      <dgm:prSet/>
      <dgm:spPr/>
      <dgm:t>
        <a:bodyPr/>
        <a:lstStyle/>
        <a:p>
          <a:endParaRPr lang="en-GB" sz="2800"/>
        </a:p>
      </dgm:t>
    </dgm:pt>
    <dgm:pt modelId="{E5510640-4C48-4051-A0C0-C8ABBAEFB7FD}" type="sibTrans" cxnId="{14FF228E-DEF8-4A55-85E3-EE7CEF56CEA6}">
      <dgm:prSet/>
      <dgm:spPr/>
      <dgm:t>
        <a:bodyPr/>
        <a:lstStyle/>
        <a:p>
          <a:endParaRPr lang="en-GB" sz="2800"/>
        </a:p>
      </dgm:t>
    </dgm:pt>
    <dgm:pt modelId="{D0D75441-924E-4EA8-9590-B630C66A963C}">
      <dgm:prSet custT="1"/>
      <dgm:spPr/>
      <dgm:t>
        <a:bodyPr/>
        <a:lstStyle/>
        <a:p>
          <a:r>
            <a:rPr lang="en-GB" sz="2800" dirty="0" smtClean="0"/>
            <a:t>Step 5</a:t>
          </a:r>
          <a:endParaRPr lang="en-GB" sz="2800" dirty="0"/>
        </a:p>
      </dgm:t>
    </dgm:pt>
    <dgm:pt modelId="{0A32DE4D-9974-4EE8-83C4-F2C792FA6C7F}" type="parTrans" cxnId="{C7013DF4-CC9F-4381-BAC4-93E1F274476A}">
      <dgm:prSet/>
      <dgm:spPr/>
      <dgm:t>
        <a:bodyPr/>
        <a:lstStyle/>
        <a:p>
          <a:endParaRPr lang="en-GB" sz="2800"/>
        </a:p>
      </dgm:t>
    </dgm:pt>
    <dgm:pt modelId="{9A931D8F-FA41-4675-B9B2-9952EBD0229C}" type="sibTrans" cxnId="{C7013DF4-CC9F-4381-BAC4-93E1F274476A}">
      <dgm:prSet/>
      <dgm:spPr/>
      <dgm:t>
        <a:bodyPr/>
        <a:lstStyle/>
        <a:p>
          <a:endParaRPr lang="en-GB" sz="2800"/>
        </a:p>
      </dgm:t>
    </dgm:pt>
    <dgm:pt modelId="{78A5B67C-E018-438D-9C32-01ACC56CBA3F}">
      <dgm:prSet custT="1"/>
      <dgm:spPr/>
      <dgm:t>
        <a:bodyPr/>
        <a:lstStyle/>
        <a:p>
          <a:r>
            <a:rPr lang="en-GB" sz="2000" dirty="0" smtClean="0"/>
            <a:t>Calculate the NPV</a:t>
          </a:r>
          <a:endParaRPr lang="en-GB" sz="2000" dirty="0"/>
        </a:p>
      </dgm:t>
    </dgm:pt>
    <dgm:pt modelId="{7A2B21D7-98A9-466F-AAA3-CA35BBFD7370}" type="parTrans" cxnId="{8E966D16-2F97-46AB-A77F-98260A38B379}">
      <dgm:prSet/>
      <dgm:spPr/>
      <dgm:t>
        <a:bodyPr/>
        <a:lstStyle/>
        <a:p>
          <a:endParaRPr lang="en-GB" sz="2800"/>
        </a:p>
      </dgm:t>
    </dgm:pt>
    <dgm:pt modelId="{9B085E37-1BA2-49DC-9310-01807A654FD7}" type="sibTrans" cxnId="{8E966D16-2F97-46AB-A77F-98260A38B379}">
      <dgm:prSet/>
      <dgm:spPr/>
      <dgm:t>
        <a:bodyPr/>
        <a:lstStyle/>
        <a:p>
          <a:endParaRPr lang="en-GB" sz="2800"/>
        </a:p>
      </dgm:t>
    </dgm:pt>
    <dgm:pt modelId="{2BF0A84B-8065-764B-AC4A-BD237DFD0E10}" type="pres">
      <dgm:prSet presAssocID="{11C1C7A1-A4ED-434C-8EDB-D29C91BA921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FF74AA-B3ED-594E-8C20-568D5D6C4557}" type="pres">
      <dgm:prSet presAssocID="{11C1C7A1-A4ED-434C-8EDB-D29C91BA9215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4935AD71-EA40-0B4A-BF21-62FFA7C19061}" type="pres">
      <dgm:prSet presAssocID="{11C1C7A1-A4ED-434C-8EDB-D29C91BA9215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A5AF0-4C83-F445-BBEE-87A50C1C0A96}" type="pres">
      <dgm:prSet presAssocID="{11C1C7A1-A4ED-434C-8EDB-D29C91BA921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F43DC-0F9A-D64B-8FA5-06109F124187}" type="pres">
      <dgm:prSet presAssocID="{11C1C7A1-A4ED-434C-8EDB-D29C91BA921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87C1E-3B64-7747-9304-CC6F79A09CE5}" type="pres">
      <dgm:prSet presAssocID="{11C1C7A1-A4ED-434C-8EDB-D29C91BA921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1E6B5-A3F6-874A-BE51-7B1E49AF1E05}" type="pres">
      <dgm:prSet presAssocID="{11C1C7A1-A4ED-434C-8EDB-D29C91BA9215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5DD1FF-5021-5644-BE06-779F30B4C197}" type="pres">
      <dgm:prSet presAssocID="{11C1C7A1-A4ED-434C-8EDB-D29C91BA921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9A16BD-4203-CD46-B9CD-A2CCF287EBC4}" type="pres">
      <dgm:prSet presAssocID="{11C1C7A1-A4ED-434C-8EDB-D29C91BA921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2C4FD-1608-0446-A631-DDB029AC57E1}" type="pres">
      <dgm:prSet presAssocID="{11C1C7A1-A4ED-434C-8EDB-D29C91BA921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CCA14F-04A1-A746-B23C-917DD756BB9A}" type="pres">
      <dgm:prSet presAssocID="{11C1C7A1-A4ED-434C-8EDB-D29C91BA921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77FB9-571F-6D4F-9178-2E4D42A28274}" type="pres">
      <dgm:prSet presAssocID="{11C1C7A1-A4ED-434C-8EDB-D29C91BA921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3E0D1B-70B6-AF45-952A-C504302A1F29}" type="pres">
      <dgm:prSet presAssocID="{11C1C7A1-A4ED-434C-8EDB-D29C91BA921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C87A5-8FDC-ED44-8530-3A6176257A1D}" type="pres">
      <dgm:prSet presAssocID="{11C1C7A1-A4ED-434C-8EDB-D29C91BA921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D07C33-E1F9-CF4A-9493-B6B82896D566}" type="pres">
      <dgm:prSet presAssocID="{11C1C7A1-A4ED-434C-8EDB-D29C91BA921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E219B0-AF33-AD44-918D-961596A47C82}" type="pres">
      <dgm:prSet presAssocID="{11C1C7A1-A4ED-434C-8EDB-D29C91BA921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DD7F0C-31F5-4F9D-9C16-3CC7247B2FE7}" type="presOf" srcId="{F7F3E884-D0AC-4CD6-80D8-BD7728A756BF}" destId="{4935AD71-EA40-0B4A-BF21-62FFA7C19061}" srcOrd="0" destOrd="0" presId="urn:microsoft.com/office/officeart/2005/8/layout/vProcess5"/>
    <dgm:cxn modelId="{C7013DF4-CC9F-4381-BAC4-93E1F274476A}" srcId="{11C1C7A1-A4ED-434C-8EDB-D29C91BA9215}" destId="{D0D75441-924E-4EA8-9590-B630C66A963C}" srcOrd="4" destOrd="0" parTransId="{0A32DE4D-9974-4EE8-83C4-F2C792FA6C7F}" sibTransId="{9A931D8F-FA41-4675-B9B2-9952EBD0229C}"/>
    <dgm:cxn modelId="{2D98E4D2-DD3D-4FB8-BDAE-CAB04D080950}" srcId="{11C1C7A1-A4ED-434C-8EDB-D29C91BA9215}" destId="{E570980D-3A7D-4496-AE57-32087593A907}" srcOrd="1" destOrd="0" parTransId="{C241E59A-819F-402D-95E8-9F4D8E4AB81C}" sibTransId="{BCC0DDF5-074A-4F82-9F60-EC7998A03AB6}"/>
    <dgm:cxn modelId="{4E7FF30C-96B2-451F-8D5B-CF49D4CC6A08}" srcId="{E570980D-3A7D-4496-AE57-32087593A907}" destId="{461F7FB5-2FE2-4927-B88D-5AA40EA6AF48}" srcOrd="0" destOrd="0" parTransId="{5FF11299-CC02-4268-9E43-298EF729E372}" sibTransId="{F2A1C69F-8C96-4EDB-A2B8-40A93C5EEDBC}"/>
    <dgm:cxn modelId="{ACA1A64C-F35A-4332-A280-E056B0C030D3}" srcId="{11C1C7A1-A4ED-434C-8EDB-D29C91BA9215}" destId="{F7F3E884-D0AC-4CD6-80D8-BD7728A756BF}" srcOrd="0" destOrd="0" parTransId="{70D94385-A1AF-464B-B858-FC955C0CAC4E}" sibTransId="{1C1E1CD7-DAE4-4E65-AFE1-3DED51D787E4}"/>
    <dgm:cxn modelId="{38C3DBB7-7F5F-482B-80F7-A7FA57D0B4E3}" type="presOf" srcId="{461F7FB5-2FE2-4927-B88D-5AA40EA6AF48}" destId="{BB5A5AF0-4C83-F445-BBEE-87A50C1C0A96}" srcOrd="0" destOrd="1" presId="urn:microsoft.com/office/officeart/2005/8/layout/vProcess5"/>
    <dgm:cxn modelId="{D9D5E9B1-88AB-48F7-82E4-DB3A8FF3C88F}" type="presOf" srcId="{E570980D-3A7D-4496-AE57-32087593A907}" destId="{BB5A5AF0-4C83-F445-BBEE-87A50C1C0A96}" srcOrd="0" destOrd="0" presId="urn:microsoft.com/office/officeart/2005/8/layout/vProcess5"/>
    <dgm:cxn modelId="{6A1A5802-B65C-4239-ACD6-B7111D9394C6}" type="presOf" srcId="{461F7FB5-2FE2-4927-B88D-5AA40EA6AF48}" destId="{693E0D1B-70B6-AF45-952A-C504302A1F29}" srcOrd="1" destOrd="1" presId="urn:microsoft.com/office/officeart/2005/8/layout/vProcess5"/>
    <dgm:cxn modelId="{A0FE5703-3ECA-4806-B41F-055AD97E5AE2}" type="presOf" srcId="{D0D75441-924E-4EA8-9590-B630C66A963C}" destId="{E9E219B0-AF33-AD44-918D-961596A47C82}" srcOrd="1" destOrd="0" presId="urn:microsoft.com/office/officeart/2005/8/layout/vProcess5"/>
    <dgm:cxn modelId="{50037BFE-FDB3-4393-A828-80996DDF6308}" type="presOf" srcId="{BCC0DDF5-074A-4F82-9F60-EC7998A03AB6}" destId="{129A16BD-4203-CD46-B9CD-A2CCF287EBC4}" srcOrd="0" destOrd="0" presId="urn:microsoft.com/office/officeart/2005/8/layout/vProcess5"/>
    <dgm:cxn modelId="{A373C9BC-FBCF-4498-9584-CC4A90D7BFC8}" type="presOf" srcId="{E8B0622C-F6AB-4584-9876-C97F1445FCCD}" destId="{4935AD71-EA40-0B4A-BF21-62FFA7C19061}" srcOrd="0" destOrd="1" presId="urn:microsoft.com/office/officeart/2005/8/layout/vProcess5"/>
    <dgm:cxn modelId="{F2404824-D931-40AA-B3A7-6F88B244249D}" type="presOf" srcId="{23C4ADA8-5AE7-49A6-800F-C7C17A9F3BEC}" destId="{1B8C87A5-8FDC-ED44-8530-3A6176257A1D}" srcOrd="1" destOrd="1" presId="urn:microsoft.com/office/officeart/2005/8/layout/vProcess5"/>
    <dgm:cxn modelId="{0FAC2DB0-3C32-4AEA-9464-30AF86860E46}" type="presOf" srcId="{F7F3E884-D0AC-4CD6-80D8-BD7728A756BF}" destId="{7D477FB9-571F-6D4F-9178-2E4D42A28274}" srcOrd="1" destOrd="0" presId="urn:microsoft.com/office/officeart/2005/8/layout/vProcess5"/>
    <dgm:cxn modelId="{FD5F1CBB-780E-4914-B614-31EF4468318F}" srcId="{11C1C7A1-A4ED-434C-8EDB-D29C91BA9215}" destId="{DECA660E-A32D-4F8A-9D4A-1025526021DB}" srcOrd="2" destOrd="0" parTransId="{CC47BA9B-3EF6-44BA-B5AA-AB7F4816BC00}" sibTransId="{0D7BC952-3B38-4651-A51A-6B32F161F878}"/>
    <dgm:cxn modelId="{7E6FA453-174B-4CFD-AE75-BC9404F4775C}" type="presOf" srcId="{DECA660E-A32D-4F8A-9D4A-1025526021DB}" destId="{726F43DC-0F9A-D64B-8FA5-06109F124187}" srcOrd="0" destOrd="0" presId="urn:microsoft.com/office/officeart/2005/8/layout/vProcess5"/>
    <dgm:cxn modelId="{D7629408-B8CE-402A-88CB-388D1ED0C28F}" type="presOf" srcId="{DECA660E-A32D-4F8A-9D4A-1025526021DB}" destId="{1B8C87A5-8FDC-ED44-8530-3A6176257A1D}" srcOrd="1" destOrd="0" presId="urn:microsoft.com/office/officeart/2005/8/layout/vProcess5"/>
    <dgm:cxn modelId="{FF114520-DF94-4D63-AE3D-98AD86F6719B}" type="presOf" srcId="{5752633E-918B-4501-91F2-959CB4E9E025}" destId="{97D07C33-E1F9-CF4A-9493-B6B82896D566}" srcOrd="1" destOrd="1" presId="urn:microsoft.com/office/officeart/2005/8/layout/vProcess5"/>
    <dgm:cxn modelId="{9A441867-DDDB-4AA0-8A07-EC40E8527615}" type="presOf" srcId="{78A5B67C-E018-438D-9C32-01ACC56CBA3F}" destId="{D701E6B5-A3F6-874A-BE51-7B1E49AF1E05}" srcOrd="0" destOrd="1" presId="urn:microsoft.com/office/officeart/2005/8/layout/vProcess5"/>
    <dgm:cxn modelId="{2DB73D80-FDD4-418E-AD05-52B9E3DFC738}" type="presOf" srcId="{0F2E9F77-176C-435D-BC5C-12B8A93F701A}" destId="{5D187C1E-3B64-7747-9304-CC6F79A09CE5}" srcOrd="0" destOrd="0" presId="urn:microsoft.com/office/officeart/2005/8/layout/vProcess5"/>
    <dgm:cxn modelId="{20CDA67F-4E66-4CB3-8746-20F03E8B6DB1}" srcId="{DECA660E-A32D-4F8A-9D4A-1025526021DB}" destId="{23C4ADA8-5AE7-49A6-800F-C7C17A9F3BEC}" srcOrd="0" destOrd="0" parTransId="{E543AF7B-BAFC-4F7B-BFE7-49E61D907829}" sibTransId="{F83D0A67-6C82-4E35-8C99-D17ACA80D226}"/>
    <dgm:cxn modelId="{98A5D746-0795-46F6-9D87-1AE04BE1D8DC}" srcId="{F7F3E884-D0AC-4CD6-80D8-BD7728A756BF}" destId="{E8B0622C-F6AB-4584-9876-C97F1445FCCD}" srcOrd="0" destOrd="0" parTransId="{1A52B68D-4CC7-41E0-8B52-F36CC8563F62}" sibTransId="{580FD5F8-59FB-4741-A402-EC7C5F02D1C5}"/>
    <dgm:cxn modelId="{14FF228E-DEF8-4A55-85E3-EE7CEF56CEA6}" srcId="{0F2E9F77-176C-435D-BC5C-12B8A93F701A}" destId="{5752633E-918B-4501-91F2-959CB4E9E025}" srcOrd="0" destOrd="0" parTransId="{7282F6B9-0440-4E04-B154-2C6ED46951D7}" sibTransId="{E5510640-4C48-4051-A0C0-C8ABBAEFB7FD}"/>
    <dgm:cxn modelId="{20D5BC41-4807-4FF4-B40E-DB655BD583F3}" srcId="{11C1C7A1-A4ED-434C-8EDB-D29C91BA9215}" destId="{0F2E9F77-176C-435D-BC5C-12B8A93F701A}" srcOrd="3" destOrd="0" parTransId="{D1BDF1E1-9AE9-4EBD-A706-83D8B5C5F7B9}" sibTransId="{1DAC9E75-E519-4B0E-B79E-C03EC99E5097}"/>
    <dgm:cxn modelId="{229FB042-3E7E-4962-8C0C-F5FEA55BB32E}" type="presOf" srcId="{11C1C7A1-A4ED-434C-8EDB-D29C91BA9215}" destId="{2BF0A84B-8065-764B-AC4A-BD237DFD0E10}" srcOrd="0" destOrd="0" presId="urn:microsoft.com/office/officeart/2005/8/layout/vProcess5"/>
    <dgm:cxn modelId="{8E966D16-2F97-46AB-A77F-98260A38B379}" srcId="{D0D75441-924E-4EA8-9590-B630C66A963C}" destId="{78A5B67C-E018-438D-9C32-01ACC56CBA3F}" srcOrd="0" destOrd="0" parTransId="{7A2B21D7-98A9-466F-AAA3-CA35BBFD7370}" sibTransId="{9B085E37-1BA2-49DC-9310-01807A654FD7}"/>
    <dgm:cxn modelId="{BED320CD-420A-48FA-B8C5-E2C8741B2776}" type="presOf" srcId="{0F2E9F77-176C-435D-BC5C-12B8A93F701A}" destId="{97D07C33-E1F9-CF4A-9493-B6B82896D566}" srcOrd="1" destOrd="0" presId="urn:microsoft.com/office/officeart/2005/8/layout/vProcess5"/>
    <dgm:cxn modelId="{C5C4604F-0707-41C8-A348-D982686AF2BD}" type="presOf" srcId="{E570980D-3A7D-4496-AE57-32087593A907}" destId="{693E0D1B-70B6-AF45-952A-C504302A1F29}" srcOrd="1" destOrd="0" presId="urn:microsoft.com/office/officeart/2005/8/layout/vProcess5"/>
    <dgm:cxn modelId="{94FE84D0-9A27-4374-89BE-953DA16EBE0C}" type="presOf" srcId="{23C4ADA8-5AE7-49A6-800F-C7C17A9F3BEC}" destId="{726F43DC-0F9A-D64B-8FA5-06109F124187}" srcOrd="0" destOrd="1" presId="urn:microsoft.com/office/officeart/2005/8/layout/vProcess5"/>
    <dgm:cxn modelId="{F7EE03B7-47E6-457E-927D-74CA93B2AC1D}" type="presOf" srcId="{1DAC9E75-E519-4B0E-B79E-C03EC99E5097}" destId="{BFCCA14F-04A1-A746-B23C-917DD756BB9A}" srcOrd="0" destOrd="0" presId="urn:microsoft.com/office/officeart/2005/8/layout/vProcess5"/>
    <dgm:cxn modelId="{501E0275-792A-4220-ABD3-66075B175C58}" type="presOf" srcId="{78A5B67C-E018-438D-9C32-01ACC56CBA3F}" destId="{E9E219B0-AF33-AD44-918D-961596A47C82}" srcOrd="1" destOrd="1" presId="urn:microsoft.com/office/officeart/2005/8/layout/vProcess5"/>
    <dgm:cxn modelId="{AA6A060F-E80C-44BD-A204-254D254AF7FB}" type="presOf" srcId="{D0D75441-924E-4EA8-9590-B630C66A963C}" destId="{D701E6B5-A3F6-874A-BE51-7B1E49AF1E05}" srcOrd="0" destOrd="0" presId="urn:microsoft.com/office/officeart/2005/8/layout/vProcess5"/>
    <dgm:cxn modelId="{3D9D7159-213E-4B6C-8F3A-70BBCE3EE669}" type="presOf" srcId="{5752633E-918B-4501-91F2-959CB4E9E025}" destId="{5D187C1E-3B64-7747-9304-CC6F79A09CE5}" srcOrd="0" destOrd="1" presId="urn:microsoft.com/office/officeart/2005/8/layout/vProcess5"/>
    <dgm:cxn modelId="{AAF697CE-5CBE-442F-ACB7-336216D28464}" type="presOf" srcId="{E8B0622C-F6AB-4584-9876-C97F1445FCCD}" destId="{7D477FB9-571F-6D4F-9178-2E4D42A28274}" srcOrd="1" destOrd="1" presId="urn:microsoft.com/office/officeart/2005/8/layout/vProcess5"/>
    <dgm:cxn modelId="{7F3A6871-7A67-45FC-8A6F-5395731B02FF}" type="presOf" srcId="{1C1E1CD7-DAE4-4E65-AFE1-3DED51D787E4}" destId="{455DD1FF-5021-5644-BE06-779F30B4C197}" srcOrd="0" destOrd="0" presId="urn:microsoft.com/office/officeart/2005/8/layout/vProcess5"/>
    <dgm:cxn modelId="{2CB07344-F17B-4979-91AE-EB69C9E32300}" type="presOf" srcId="{0D7BC952-3B38-4651-A51A-6B32F161F878}" destId="{AA02C4FD-1608-0446-A631-DDB029AC57E1}" srcOrd="0" destOrd="0" presId="urn:microsoft.com/office/officeart/2005/8/layout/vProcess5"/>
    <dgm:cxn modelId="{C6FFCBD8-B8D5-4485-B8A3-1DB4E940D540}" type="presParOf" srcId="{2BF0A84B-8065-764B-AC4A-BD237DFD0E10}" destId="{79FF74AA-B3ED-594E-8C20-568D5D6C4557}" srcOrd="0" destOrd="0" presId="urn:microsoft.com/office/officeart/2005/8/layout/vProcess5"/>
    <dgm:cxn modelId="{8EAA49DE-E224-40B8-85F0-20040B4EDF52}" type="presParOf" srcId="{2BF0A84B-8065-764B-AC4A-BD237DFD0E10}" destId="{4935AD71-EA40-0B4A-BF21-62FFA7C19061}" srcOrd="1" destOrd="0" presId="urn:microsoft.com/office/officeart/2005/8/layout/vProcess5"/>
    <dgm:cxn modelId="{E3BB5E60-602D-40FE-87D7-9DC7BF51B3DB}" type="presParOf" srcId="{2BF0A84B-8065-764B-AC4A-BD237DFD0E10}" destId="{BB5A5AF0-4C83-F445-BBEE-87A50C1C0A96}" srcOrd="2" destOrd="0" presId="urn:microsoft.com/office/officeart/2005/8/layout/vProcess5"/>
    <dgm:cxn modelId="{11F7CF38-853E-43FC-B7A8-C141E9C60579}" type="presParOf" srcId="{2BF0A84B-8065-764B-AC4A-BD237DFD0E10}" destId="{726F43DC-0F9A-D64B-8FA5-06109F124187}" srcOrd="3" destOrd="0" presId="urn:microsoft.com/office/officeart/2005/8/layout/vProcess5"/>
    <dgm:cxn modelId="{AEB3892F-BD9C-423E-A5AD-1A79A39731BE}" type="presParOf" srcId="{2BF0A84B-8065-764B-AC4A-BD237DFD0E10}" destId="{5D187C1E-3B64-7747-9304-CC6F79A09CE5}" srcOrd="4" destOrd="0" presId="urn:microsoft.com/office/officeart/2005/8/layout/vProcess5"/>
    <dgm:cxn modelId="{2E8731AF-213D-4F42-B939-FDF2C59808F1}" type="presParOf" srcId="{2BF0A84B-8065-764B-AC4A-BD237DFD0E10}" destId="{D701E6B5-A3F6-874A-BE51-7B1E49AF1E05}" srcOrd="5" destOrd="0" presId="urn:microsoft.com/office/officeart/2005/8/layout/vProcess5"/>
    <dgm:cxn modelId="{0A19864A-F355-4B54-8B23-74998FA9EBDD}" type="presParOf" srcId="{2BF0A84B-8065-764B-AC4A-BD237DFD0E10}" destId="{455DD1FF-5021-5644-BE06-779F30B4C197}" srcOrd="6" destOrd="0" presId="urn:microsoft.com/office/officeart/2005/8/layout/vProcess5"/>
    <dgm:cxn modelId="{2584ACBA-AA01-4377-8784-D428FF202DC4}" type="presParOf" srcId="{2BF0A84B-8065-764B-AC4A-BD237DFD0E10}" destId="{129A16BD-4203-CD46-B9CD-A2CCF287EBC4}" srcOrd="7" destOrd="0" presId="urn:microsoft.com/office/officeart/2005/8/layout/vProcess5"/>
    <dgm:cxn modelId="{B789AEAD-ED54-443C-9CCB-3889FF751528}" type="presParOf" srcId="{2BF0A84B-8065-764B-AC4A-BD237DFD0E10}" destId="{AA02C4FD-1608-0446-A631-DDB029AC57E1}" srcOrd="8" destOrd="0" presId="urn:microsoft.com/office/officeart/2005/8/layout/vProcess5"/>
    <dgm:cxn modelId="{35A92D4B-A38B-41B8-B16E-1FB1C6F77DDF}" type="presParOf" srcId="{2BF0A84B-8065-764B-AC4A-BD237DFD0E10}" destId="{BFCCA14F-04A1-A746-B23C-917DD756BB9A}" srcOrd="9" destOrd="0" presId="urn:microsoft.com/office/officeart/2005/8/layout/vProcess5"/>
    <dgm:cxn modelId="{57F08CCB-C83A-4E67-8216-6C97D35AABDF}" type="presParOf" srcId="{2BF0A84B-8065-764B-AC4A-BD237DFD0E10}" destId="{7D477FB9-571F-6D4F-9178-2E4D42A28274}" srcOrd="10" destOrd="0" presId="urn:microsoft.com/office/officeart/2005/8/layout/vProcess5"/>
    <dgm:cxn modelId="{B8B9B445-E449-4CE8-9657-C225BE813C36}" type="presParOf" srcId="{2BF0A84B-8065-764B-AC4A-BD237DFD0E10}" destId="{693E0D1B-70B6-AF45-952A-C504302A1F29}" srcOrd="11" destOrd="0" presId="urn:microsoft.com/office/officeart/2005/8/layout/vProcess5"/>
    <dgm:cxn modelId="{1441A978-C8B3-4B2E-A7F9-B9C2E705B171}" type="presParOf" srcId="{2BF0A84B-8065-764B-AC4A-BD237DFD0E10}" destId="{1B8C87A5-8FDC-ED44-8530-3A6176257A1D}" srcOrd="12" destOrd="0" presId="urn:microsoft.com/office/officeart/2005/8/layout/vProcess5"/>
    <dgm:cxn modelId="{1835F3A6-F5AA-4873-A80F-75660041F48A}" type="presParOf" srcId="{2BF0A84B-8065-764B-AC4A-BD237DFD0E10}" destId="{97D07C33-E1F9-CF4A-9493-B6B82896D566}" srcOrd="13" destOrd="0" presId="urn:microsoft.com/office/officeart/2005/8/layout/vProcess5"/>
    <dgm:cxn modelId="{26AC30B4-FF6B-40C6-B433-401553492F13}" type="presParOf" srcId="{2BF0A84B-8065-764B-AC4A-BD237DFD0E10}" destId="{E9E219B0-AF33-AD44-918D-961596A47C8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05164-95D8-944D-9DE5-011D8C9C8FCC}">
      <dsp:nvSpPr>
        <dsp:cNvPr id="0" name=""/>
        <dsp:cNvSpPr/>
      </dsp:nvSpPr>
      <dsp:spPr>
        <a:xfrm rot="16200000">
          <a:off x="-141080" y="145504"/>
          <a:ext cx="4546600" cy="4255591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0" tIns="0" rIns="329406" bIns="0" numCol="1" spcCol="1270" anchor="t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Accounting</a:t>
          </a:r>
          <a:endParaRPr lang="en-US" sz="52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100" kern="1200" dirty="0" smtClean="0"/>
            <a:t>Investments shouldn’t make a loss</a:t>
          </a:r>
          <a:endParaRPr lang="en-US" sz="4100" kern="1200" dirty="0"/>
        </a:p>
      </dsp:txBody>
      <dsp:txXfrm rot="5400000">
        <a:off x="4425" y="909319"/>
        <a:ext cx="4255591" cy="2727960"/>
      </dsp:txXfrm>
    </dsp:sp>
    <dsp:sp modelId="{26B49259-EA82-814A-9DBF-1E4FB449ABA7}">
      <dsp:nvSpPr>
        <dsp:cNvPr id="0" name=""/>
        <dsp:cNvSpPr/>
      </dsp:nvSpPr>
      <dsp:spPr>
        <a:xfrm rot="16200000">
          <a:off x="4433680" y="145504"/>
          <a:ext cx="4546600" cy="4255591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0" tIns="0" rIns="329406" bIns="0" numCol="1" spcCol="1270" anchor="t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Financial</a:t>
          </a:r>
          <a:endParaRPr lang="en-US" sz="52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100" kern="1200" dirty="0" smtClean="0"/>
            <a:t>Investments should have a positive NPV</a:t>
          </a:r>
          <a:endParaRPr lang="en-US" sz="4100" kern="1200" dirty="0"/>
        </a:p>
      </dsp:txBody>
      <dsp:txXfrm rot="5400000">
        <a:off x="4579185" y="909319"/>
        <a:ext cx="4255591" cy="2727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5AD71-EA40-0B4A-BF21-62FFA7C19061}">
      <dsp:nvSpPr>
        <dsp:cNvPr id="0" name=""/>
        <dsp:cNvSpPr/>
      </dsp:nvSpPr>
      <dsp:spPr>
        <a:xfrm>
          <a:off x="0" y="0"/>
          <a:ext cx="6573397" cy="84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Step 1</a:t>
          </a:r>
          <a:endParaRPr lang="en-GB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Specify the Basic Model</a:t>
          </a:r>
          <a:endParaRPr lang="en-GB" sz="2000" kern="1200" dirty="0"/>
        </a:p>
      </dsp:txBody>
      <dsp:txXfrm>
        <a:off x="24863" y="24863"/>
        <a:ext cx="5558062" cy="799161"/>
      </dsp:txXfrm>
    </dsp:sp>
    <dsp:sp modelId="{BB5A5AF0-4C83-F445-BBEE-87A50C1C0A96}">
      <dsp:nvSpPr>
        <dsp:cNvPr id="0" name=""/>
        <dsp:cNvSpPr/>
      </dsp:nvSpPr>
      <dsp:spPr>
        <a:xfrm>
          <a:off x="490870" y="966788"/>
          <a:ext cx="6573397" cy="84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Step 2</a:t>
          </a:r>
          <a:endParaRPr lang="en-GB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Specify a Distribution for Each Variable</a:t>
          </a:r>
          <a:endParaRPr lang="en-GB" sz="2000" kern="1200" dirty="0"/>
        </a:p>
      </dsp:txBody>
      <dsp:txXfrm>
        <a:off x="515733" y="991651"/>
        <a:ext cx="5481024" cy="799161"/>
      </dsp:txXfrm>
    </dsp:sp>
    <dsp:sp modelId="{726F43DC-0F9A-D64B-8FA5-06109F124187}">
      <dsp:nvSpPr>
        <dsp:cNvPr id="0" name=""/>
        <dsp:cNvSpPr/>
      </dsp:nvSpPr>
      <dsp:spPr>
        <a:xfrm>
          <a:off x="981741" y="1933576"/>
          <a:ext cx="6573397" cy="84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Step 3</a:t>
          </a:r>
          <a:endParaRPr lang="en-GB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The Computer Draws One Outcome</a:t>
          </a:r>
          <a:endParaRPr lang="en-GB" sz="2000" kern="1200" dirty="0"/>
        </a:p>
      </dsp:txBody>
      <dsp:txXfrm>
        <a:off x="1006604" y="1958439"/>
        <a:ext cx="5481024" cy="799161"/>
      </dsp:txXfrm>
    </dsp:sp>
    <dsp:sp modelId="{5D187C1E-3B64-7747-9304-CC6F79A09CE5}">
      <dsp:nvSpPr>
        <dsp:cNvPr id="0" name=""/>
        <dsp:cNvSpPr/>
      </dsp:nvSpPr>
      <dsp:spPr>
        <a:xfrm>
          <a:off x="1472611" y="2900364"/>
          <a:ext cx="6573397" cy="84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Step 4</a:t>
          </a:r>
          <a:endParaRPr lang="en-GB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Repeat the Procedure</a:t>
          </a:r>
          <a:endParaRPr lang="en-GB" sz="2000" kern="1200" dirty="0"/>
        </a:p>
      </dsp:txBody>
      <dsp:txXfrm>
        <a:off x="1497474" y="2925227"/>
        <a:ext cx="5481024" cy="799161"/>
      </dsp:txXfrm>
    </dsp:sp>
    <dsp:sp modelId="{D701E6B5-A3F6-874A-BE51-7B1E49AF1E05}">
      <dsp:nvSpPr>
        <dsp:cNvPr id="0" name=""/>
        <dsp:cNvSpPr/>
      </dsp:nvSpPr>
      <dsp:spPr>
        <a:xfrm>
          <a:off x="1963482" y="3867152"/>
          <a:ext cx="6573397" cy="84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Step 5</a:t>
          </a:r>
          <a:endParaRPr lang="en-GB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/>
            <a:t>Calculate the NPV</a:t>
          </a:r>
          <a:endParaRPr lang="en-GB" sz="2000" kern="1200" dirty="0"/>
        </a:p>
      </dsp:txBody>
      <dsp:txXfrm>
        <a:off x="1988345" y="3892015"/>
        <a:ext cx="5481024" cy="799161"/>
      </dsp:txXfrm>
    </dsp:sp>
    <dsp:sp modelId="{455DD1FF-5021-5644-BE06-779F30B4C197}">
      <dsp:nvSpPr>
        <dsp:cNvPr id="0" name=""/>
        <dsp:cNvSpPr/>
      </dsp:nvSpPr>
      <dsp:spPr>
        <a:xfrm>
          <a:off x="6021620" y="620159"/>
          <a:ext cx="551776" cy="5517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6145770" y="620159"/>
        <a:ext cx="303476" cy="415211"/>
      </dsp:txXfrm>
    </dsp:sp>
    <dsp:sp modelId="{129A16BD-4203-CD46-B9CD-A2CCF287EBC4}">
      <dsp:nvSpPr>
        <dsp:cNvPr id="0" name=""/>
        <dsp:cNvSpPr/>
      </dsp:nvSpPr>
      <dsp:spPr>
        <a:xfrm>
          <a:off x="6512491" y="1586947"/>
          <a:ext cx="551776" cy="5517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6636641" y="1586947"/>
        <a:ext cx="303476" cy="415211"/>
      </dsp:txXfrm>
    </dsp:sp>
    <dsp:sp modelId="{AA02C4FD-1608-0446-A631-DDB029AC57E1}">
      <dsp:nvSpPr>
        <dsp:cNvPr id="0" name=""/>
        <dsp:cNvSpPr/>
      </dsp:nvSpPr>
      <dsp:spPr>
        <a:xfrm>
          <a:off x="7003362" y="2539587"/>
          <a:ext cx="551776" cy="5517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7127512" y="2539587"/>
        <a:ext cx="303476" cy="415211"/>
      </dsp:txXfrm>
    </dsp:sp>
    <dsp:sp modelId="{BFCCA14F-04A1-A746-B23C-917DD756BB9A}">
      <dsp:nvSpPr>
        <dsp:cNvPr id="0" name=""/>
        <dsp:cNvSpPr/>
      </dsp:nvSpPr>
      <dsp:spPr>
        <a:xfrm>
          <a:off x="7494232" y="3515807"/>
          <a:ext cx="551776" cy="5517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7618382" y="3515807"/>
        <a:ext cx="303476" cy="415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E7D9-3269-4066-BBEE-4386A8F430D6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93FA-23A8-4A21-B2FB-18D57896833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89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7CD8FCF-5215-4720-8E82-B92B56D44817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2971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C22EAD9-8D8D-49B2-8ED4-D4F93A4860D2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448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ABA2C28-52BA-4F20-AD0E-C2BA15A12833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0052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9BB188C-8E30-4542-A602-A43D2C404FF9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2014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9BB188C-8E30-4542-A602-A43D2C404FF9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If you don’t invest, the NPV = 0, even if you test first, because the cost of testing becomes a sunk cost.</a:t>
            </a:r>
          </a:p>
          <a:p>
            <a:pPr eaLnBrk="1" hangingPunct="1"/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If you are so unwise as to invest in the face of a failed test, you incur lots of additional costs, but not much in the way of revenue, so you have a negative NPV as of date 1.</a:t>
            </a:r>
          </a:p>
          <a:p>
            <a:pPr eaLnBrk="1" hangingPunct="1"/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2014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Hiller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3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Hiller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77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83EA5ED-353A-4F69-A4A6-A6813E7A1377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2340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C8C0326-3A7D-4D8A-AADE-A24B727AB81A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3301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AE768A-909D-4F56-8F3F-1903FBA66A06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6309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C22EAD9-8D8D-49B2-8ED4-D4F93A4860D2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44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C22EAD9-8D8D-49B2-8ED4-D4F93A4860D2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448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279299" indent="-36829963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23340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72677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22013" indent="-224668" defTabSz="914274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FA60232-85F0-4B2C-91AD-E5ECAA51ACAE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8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11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D94F7-AC36-487F-85AD-503548CE489E}" type="datetimeFigureOut">
              <a:rPr lang="tr-TR" smtClean="0"/>
              <a:pPr/>
              <a:t>06.12.2019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image" Target="../media/image15.wmf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2.wmf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pn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image" Target="../media/image24.png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0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6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0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3.emf"/><Relationship Id="rId4" Type="http://schemas.openxmlformats.org/officeDocument/2006/relationships/oleObject" Target="../embeddings/oleObject13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58.e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976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Title</a:t>
            </a:r>
          </a:p>
          <a:p>
            <a:pPr marL="0" indent="0" algn="ctr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Analysis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Coordinator</a:t>
            </a:r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Assist.Prof.Dr. Gökhan Sökmen</a:t>
            </a: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 smtClean="0"/>
              <a:t>Research Assistant</a:t>
            </a:r>
          </a:p>
          <a:p>
            <a:pPr marL="0" indent="0" algn="ctr">
              <a:buNone/>
            </a:pPr>
            <a:r>
              <a:rPr lang="tr-TR" dirty="0" smtClean="0"/>
              <a:t> </a:t>
            </a:r>
            <a:r>
              <a:rPr lang="tr-TR" dirty="0"/>
              <a:t>Gözde Elbir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finanslab10\Desktop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29576"/>
            <a:ext cx="2175452" cy="19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7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689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Measurement of Risk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53000" y="38290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105400" y="38290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57200" y="14478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 statistical devices used to measure the extent of risk in any given situation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value: 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deviation: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Coefficient of variation:  </a:t>
            </a:r>
          </a:p>
          <a:p>
            <a:pPr marL="0" indent="0" algn="just" eaLnBrk="1" hangingPunct="1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weighted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occuring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 =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64477"/>
              </p:ext>
            </p:extLst>
          </p:nvPr>
        </p:nvGraphicFramePr>
        <p:xfrm>
          <a:off x="3298825" y="2781300"/>
          <a:ext cx="124936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" name="Equation" r:id="rId3" imgW="685800" imgH="266400" progId="Equation.3">
                  <p:embed/>
                </p:oleObj>
              </mc:Choice>
              <mc:Fallback>
                <p:oleObj name="Equation" r:id="rId3" imgW="685800" imgH="26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8825" y="2781300"/>
                        <a:ext cx="1249363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502783"/>
              </p:ext>
            </p:extLst>
          </p:nvPr>
        </p:nvGraphicFramePr>
        <p:xfrm>
          <a:off x="3708400" y="3348038"/>
          <a:ext cx="209708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7" name="Equation" r:id="rId5" imgW="1218960" imgH="304560" progId="Equation.3">
                  <p:embed/>
                </p:oleObj>
              </mc:Choice>
              <mc:Fallback>
                <p:oleObj name="Equation" r:id="rId5" imgW="121896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08400" y="3348038"/>
                        <a:ext cx="2097088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935155"/>
              </p:ext>
            </p:extLst>
          </p:nvPr>
        </p:nvGraphicFramePr>
        <p:xfrm>
          <a:off x="4159250" y="3886200"/>
          <a:ext cx="15875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" name="Equation" r:id="rId7" imgW="749160" imgH="241200" progId="Equation.3">
                  <p:embed/>
                </p:oleObj>
              </mc:Choice>
              <mc:Fallback>
                <p:oleObj name="Equation" r:id="rId7" imgW="74916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59250" y="3886200"/>
                        <a:ext cx="1587500" cy="51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C:\Users\12829327442\Downloads\68043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612" y="5565393"/>
            <a:ext cx="1609176" cy="12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65526"/>
              </p:ext>
            </p:extLst>
          </p:nvPr>
        </p:nvGraphicFramePr>
        <p:xfrm>
          <a:off x="457200" y="4459059"/>
          <a:ext cx="370384" cy="493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" name="Equation" r:id="rId10" imgW="152280" imgH="203040" progId="Equation.3">
                  <p:embed/>
                </p:oleObj>
              </mc:Choice>
              <mc:Fallback>
                <p:oleObj name="Equation" r:id="rId10" imgW="1522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7200" y="4459059"/>
                        <a:ext cx="370384" cy="493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861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872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Distribution of Outcomes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8755" t="51121" r="21175" b="27792"/>
          <a:stretch/>
        </p:blipFill>
        <p:spPr bwMode="auto">
          <a:xfrm>
            <a:off x="395536" y="2904998"/>
            <a:ext cx="8534400" cy="23839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6" y="1677042"/>
            <a:ext cx="8229600" cy="48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in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11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 bwMode="auto">
              <a:xfrm>
                <a:off x="501594" y="764704"/>
                <a:ext cx="8229600" cy="6093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38FCF"/>
                  </a:buClr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38FCF"/>
                  </a:buClr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38FCF"/>
                  </a:buClr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38FCF"/>
                  </a:buClr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38FCF"/>
                  </a:buClr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 eaLnBrk="1" hangingPunct="1">
                  <a:lnSpc>
                    <a:spcPct val="150000"/>
                  </a:lnSpc>
                  <a:buNone/>
                </a:pPr>
                <a:r>
                  <a:rPr 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1: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4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tr-TR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is a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weighted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outcomes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(R)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times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probabilities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(P):</a:t>
                </a:r>
              </a:p>
              <a:p>
                <a:pPr marL="0" lvl="1" indent="0" algn="just" eaLnBrk="1" hangingPunct="1">
                  <a:lnSpc>
                    <a:spcPct val="15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value: </a:t>
                </a:r>
                <a:endParaRPr lang="tr-T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1" indent="0" algn="just" eaLnBrk="1" hangingPunct="1">
                  <a:lnSpc>
                    <a:spcPct val="150000"/>
                  </a:lnSpc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150000"/>
                  </a:lnSpc>
                  <a:buNone/>
                </a:pP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594" y="764704"/>
                <a:ext cx="8229600" cy="6093296"/>
              </a:xfrm>
              <a:prstGeom prst="rect">
                <a:avLst/>
              </a:prstGeom>
              <a:blipFill rotWithShape="1">
                <a:blip r:embed="rId3"/>
                <a:stretch>
                  <a:fillRect l="-1111" r="-118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879042"/>
              </p:ext>
            </p:extLst>
          </p:nvPr>
        </p:nvGraphicFramePr>
        <p:xfrm>
          <a:off x="2767963" y="2060848"/>
          <a:ext cx="1588013" cy="618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Equation" r:id="rId4" imgW="685800" imgH="266400" progId="Equation.3">
                  <p:embed/>
                </p:oleObj>
              </mc:Choice>
              <mc:Fallback>
                <p:oleObj name="Equation" r:id="rId4" imgW="685800" imgH="266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963" y="2060848"/>
                        <a:ext cx="1588013" cy="6186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6671282"/>
                  </p:ext>
                </p:extLst>
              </p:nvPr>
            </p:nvGraphicFramePr>
            <p:xfrm>
              <a:off x="914400" y="3140968"/>
              <a:ext cx="6753945" cy="259229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51315"/>
                    <a:gridCol w="2251315"/>
                    <a:gridCol w="2251315"/>
                  </a:tblGrid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tr-TR" sz="20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P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0,6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 gridSpan="3"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20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0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20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∑RP = $600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6671282"/>
                  </p:ext>
                </p:extLst>
              </p:nvPr>
            </p:nvGraphicFramePr>
            <p:xfrm>
              <a:off x="914400" y="3140968"/>
              <a:ext cx="6753945" cy="259229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51315"/>
                    <a:gridCol w="2251315"/>
                    <a:gridCol w="2251315"/>
                  </a:tblGrid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tr-TR" sz="20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P</a:t>
                          </a:r>
                          <a:endParaRPr lang="en-US" sz="20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0,6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518458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t="-405882" b="-1176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1112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1594" y="764704"/>
            <a:ext cx="82296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1: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xpected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value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$600.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1" indent="0" algn="just" eaLnBrk="1" hangingPunct="1">
              <a:lnSpc>
                <a:spcPct val="15000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deviation: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 eaLnBrk="1" hangingPunct="1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4503910"/>
                  </p:ext>
                </p:extLst>
              </p:nvPr>
            </p:nvGraphicFramePr>
            <p:xfrm>
              <a:off x="501594" y="2492896"/>
              <a:ext cx="7958837" cy="381642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58950"/>
                    <a:gridCol w="599444"/>
                    <a:gridCol w="770713"/>
                    <a:gridCol w="1254428"/>
                    <a:gridCol w="458269"/>
                    <a:gridCol w="1362633"/>
                    <a:gridCol w="1362633"/>
                    <a:gridCol w="1591767"/>
                  </a:tblGrid>
                  <a:tr h="1295166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1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Substract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</a:t>
                          </a:r>
                          <a:r>
                            <a:rPr lang="tr-TR" sz="16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expected</a:t>
                          </a:r>
                          <a:r>
                            <a:rPr lang="tr-TR" sz="16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value</a:t>
                          </a:r>
                          <a:r>
                            <a:rPr lang="tr-TR" sz="16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6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6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from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each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outcome</a:t>
                          </a:r>
                          <a:r>
                            <a:rPr lang="tr-TR" sz="16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2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endParaRPr lang="tr-TR" sz="16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6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6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6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3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Multiply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by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and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Sum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4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Determine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Root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tr-TR" sz="1600" i="1" smtClean="0"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1600" b="0" i="1" smtClean="0"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  <m:t>𝑅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6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6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tr-TR" sz="1600" baseline="30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600" baseline="30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6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tr-TR" sz="1600" baseline="30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</a:t>
                          </a:r>
                          <a:r>
                            <a:rPr lang="tr-TR" sz="16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600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90,000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18,000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0,60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90,000</a:t>
                          </a:r>
                          <a:endParaRPr lang="en-US" sz="16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18,000</a:t>
                          </a:r>
                          <a:endParaRPr lang="en-US" sz="16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tr-TR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36,000</m:t>
                                  </m:r>
                                </m:e>
                              </m:rad>
                            </m:oMath>
                          </a14:m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$190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4503910"/>
                  </p:ext>
                </p:extLst>
              </p:nvPr>
            </p:nvGraphicFramePr>
            <p:xfrm>
              <a:off x="501594" y="2492896"/>
              <a:ext cx="7958837" cy="381642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58950"/>
                    <a:gridCol w="599444"/>
                    <a:gridCol w="770713"/>
                    <a:gridCol w="1254428"/>
                    <a:gridCol w="458269"/>
                    <a:gridCol w="1362633"/>
                    <a:gridCol w="1362633"/>
                    <a:gridCol w="1591767"/>
                  </a:tblGrid>
                  <a:tr h="1295166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415" r="-311987" b="-19528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54634" t="-1415" r="-382439" b="-19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3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Multiply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by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and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Sum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4</a:t>
                          </a:r>
                        </a:p>
                        <a:p>
                          <a:pPr algn="ctr"/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Determine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r>
                            <a:rPr lang="tr-TR" sz="16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6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Root</a:t>
                          </a:r>
                          <a:endParaRPr lang="en-US" sz="16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1">
                          <a:blip r:embed="rId3"/>
                          <a:stretch>
                            <a:fillRect l="-93878" t="-206731" r="-1138776" b="-2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1">
                          <a:blip r:embed="rId3"/>
                          <a:stretch>
                            <a:fillRect l="-149606" t="-206731" r="-778740" b="-2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54634" t="-206731" r="-382439" b="-2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1">
                          <a:blip r:embed="rId3"/>
                          <a:stretch>
                            <a:fillRect l="-366518" t="-206731" r="-116518" b="-29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90,000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18,000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0,60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30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+300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90,000</a:t>
                          </a:r>
                          <a:endParaRPr lang="en-US" sz="16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18,000</a:t>
                          </a:r>
                          <a:endParaRPr lang="en-US" sz="16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00383" t="-51068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378779"/>
              </p:ext>
            </p:extLst>
          </p:nvPr>
        </p:nvGraphicFramePr>
        <p:xfrm>
          <a:off x="3433706" y="1556792"/>
          <a:ext cx="236537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Equation" r:id="rId4" imgW="1218960" imgH="304560" progId="Equation.3">
                  <p:embed/>
                </p:oleObj>
              </mc:Choice>
              <mc:Fallback>
                <p:oleObj name="Equation" r:id="rId4" imgW="1218960" imgH="304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706" y="1556792"/>
                        <a:ext cx="2365375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18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1594" y="764704"/>
            <a:ext cx="82296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amount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0$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economic life is 1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data in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variance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925566"/>
              </p:ext>
            </p:extLst>
          </p:nvPr>
        </p:nvGraphicFramePr>
        <p:xfrm>
          <a:off x="2240130" y="3428998"/>
          <a:ext cx="4752528" cy="2178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/>
                <a:gridCol w="2376264"/>
              </a:tblGrid>
              <a:tr h="544607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Cash</a:t>
                      </a:r>
                      <a:r>
                        <a:rPr lang="tr-T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Flow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Probability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4607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4607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4607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3" descr="C:\Documents and Settings\brownmg\Local Settings\Temporary Internet Files\Content.IE5\4PEJ8TI7\MCBS01111_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5727797"/>
            <a:ext cx="1368152" cy="104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11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1594" y="792088"/>
            <a:ext cx="82296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value: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 eaLnBrk="1" hangingPunct="1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374109"/>
              </p:ext>
            </p:extLst>
          </p:nvPr>
        </p:nvGraphicFramePr>
        <p:xfrm>
          <a:off x="2627784" y="1484784"/>
          <a:ext cx="13081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5" name="Equation" r:id="rId3" imgW="685800" imgH="266400" progId="Equation.3">
                  <p:embed/>
                </p:oleObj>
              </mc:Choice>
              <mc:Fallback>
                <p:oleObj name="Equation" r:id="rId3" imgW="6858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484784"/>
                        <a:ext cx="130810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7335935"/>
                  </p:ext>
                </p:extLst>
              </p:nvPr>
            </p:nvGraphicFramePr>
            <p:xfrm>
              <a:off x="827584" y="2731232"/>
              <a:ext cx="6326832" cy="2160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08944"/>
                    <a:gridCol w="2108944"/>
                    <a:gridCol w="2108944"/>
                  </a:tblGrid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tr-TR" sz="20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P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0,30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0,50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750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 gridSpan="3">
                      <a:txBody>
                        <a:bodyPr/>
                        <a:lstStyle/>
                        <a:p>
                          <a:pPr algn="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$ 1590 = ∑RP</a:t>
                          </a:r>
                          <a:r>
                            <a:rPr lang="tr-TR" sz="20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20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20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7335935"/>
                  </p:ext>
                </p:extLst>
              </p:nvPr>
            </p:nvGraphicFramePr>
            <p:xfrm>
              <a:off x="827584" y="2731232"/>
              <a:ext cx="6326832" cy="2160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08944"/>
                    <a:gridCol w="2108944"/>
                    <a:gridCol w="2108944"/>
                  </a:tblGrid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tr-TR" sz="20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</a:t>
                          </a:r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0,30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0,50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750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32048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96" t="-405634" b="-1831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8060" y="5447767"/>
            <a:ext cx="1718280" cy="13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790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1594" y="764704"/>
            <a:ext cx="82296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8FCF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None/>
            </a:pP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1,590</a:t>
            </a:r>
          </a:p>
          <a:p>
            <a:pPr algn="just" eaLnBrk="1" hangingPunct="1"/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Variance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84,900</a:t>
            </a:r>
          </a:p>
          <a:p>
            <a:pPr algn="just" eaLnBrk="1" hangingPunct="1"/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291,4</a:t>
            </a:r>
          </a:p>
          <a:p>
            <a:pPr algn="just" eaLnBrk="1" hangingPunct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Coefficient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0,18</a:t>
            </a:r>
          </a:p>
          <a:p>
            <a:pPr algn="just" eaLnBrk="1" hangingPunct="1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 eaLnBrk="1" hangingPunct="1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8077268"/>
                  </p:ext>
                </p:extLst>
              </p:nvPr>
            </p:nvGraphicFramePr>
            <p:xfrm>
              <a:off x="516153" y="1412776"/>
              <a:ext cx="8247928" cy="367240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29943"/>
                    <a:gridCol w="596989"/>
                    <a:gridCol w="672247"/>
                    <a:gridCol w="1299993"/>
                    <a:gridCol w="474915"/>
                    <a:gridCol w="1412128"/>
                    <a:gridCol w="1412128"/>
                    <a:gridCol w="1649585"/>
                  </a:tblGrid>
                  <a:tr h="1246291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1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Substract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</a:t>
                          </a:r>
                          <a:r>
                            <a:rPr lang="tr-TR" sz="14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expected</a:t>
                          </a:r>
                          <a:r>
                            <a:rPr lang="tr-TR" sz="14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baseline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value</a:t>
                          </a:r>
                          <a:r>
                            <a:rPr lang="tr-TR" sz="14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4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4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from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each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outcome</a:t>
                          </a:r>
                          <a:r>
                            <a:rPr lang="tr-TR" sz="14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2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endParaRPr lang="tr-TR" sz="14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400" b="1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4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400" b="1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3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Multiply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by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and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Sum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4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Determine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Root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tr-TR" sz="1400" i="1" smtClean="0"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1400" b="0" i="1" smtClean="0"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  <m:t>𝑅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4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4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tr-TR" sz="1400" baseline="30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1400" baseline="30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(R</a:t>
                          </a:r>
                          <a:r>
                            <a:rPr lang="tr-TR" sz="1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4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tr-TR" sz="1400" baseline="30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 </a:t>
                          </a:r>
                          <a:r>
                            <a:rPr lang="tr-TR" sz="14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400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410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168,100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0,30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50,430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8,100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0,50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4,050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−390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152,100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30,420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4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tr-TR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84,900</m:t>
                                  </m:r>
                                </m:e>
                              </m:rad>
                            </m:oMath>
                          </a14:m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291,4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8077268"/>
                  </p:ext>
                </p:extLst>
              </p:nvPr>
            </p:nvGraphicFramePr>
            <p:xfrm>
              <a:off x="516153" y="1412776"/>
              <a:ext cx="8247928" cy="367240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29943"/>
                    <a:gridCol w="596989"/>
                    <a:gridCol w="672247"/>
                    <a:gridCol w="1299993"/>
                    <a:gridCol w="474915"/>
                    <a:gridCol w="1412128"/>
                    <a:gridCol w="1412128"/>
                    <a:gridCol w="1649585"/>
                  </a:tblGrid>
                  <a:tr h="1246291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5" t="-490" r="-312500" b="-19558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54460" t="-490" r="-381221" b="-195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3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Multiply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by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and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Sum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Step 4</a:t>
                          </a:r>
                        </a:p>
                        <a:p>
                          <a:pPr algn="ctr"/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Determine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</a:t>
                          </a:r>
                          <a:r>
                            <a:rPr lang="tr-TR" sz="1400" b="1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tr-TR" sz="1400" b="1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Root</a:t>
                          </a:r>
                          <a:endParaRPr lang="en-US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1">
                          <a:blip r:embed="rId3"/>
                          <a:stretch>
                            <a:fillRect l="-123469" t="-205000" r="-1158163" b="-29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1">
                          <a:blip r:embed="rId3"/>
                          <a:stretch>
                            <a:fillRect l="-199091" t="-205000" r="-931818" b="-29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54460" t="-205000" r="-381221" b="-29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1">
                          <a:blip r:embed="rId3"/>
                          <a:stretch>
                            <a:fillRect l="-368831" t="-205000" r="-117316" b="-29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410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168,100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0,30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50,430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8,100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0,50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4,050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6065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1590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−390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152,100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0,20</a:t>
                          </a:r>
                          <a:endPara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30,420</a:t>
                          </a:r>
                          <a:endParaRPr lang="en-U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99631" t="-509091" b="-10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230263"/>
              </p:ext>
            </p:extLst>
          </p:nvPr>
        </p:nvGraphicFramePr>
        <p:xfrm>
          <a:off x="4645025" y="692696"/>
          <a:ext cx="236537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Equation" r:id="rId4" imgW="1218960" imgH="304560" progId="Equation.3">
                  <p:embed/>
                </p:oleObj>
              </mc:Choice>
              <mc:Fallback>
                <p:oleObj name="Equation" r:id="rId4" imgW="121896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692696"/>
                        <a:ext cx="2365375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088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156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Diversification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708" y="1831410"/>
            <a:ext cx="5405438" cy="14380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246159"/>
            <a:ext cx="468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Asset Example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Gold and Auto stocks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56" y="3459749"/>
            <a:ext cx="8763000" cy="2911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8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70338" y="1556792"/>
                <a:ext cx="8229600" cy="4340771"/>
              </a:xfrm>
            </p:spPr>
            <p:txBody>
              <a:bodyPr>
                <a:normAutofit/>
              </a:bodyPr>
              <a:lstStyle/>
              <a:p>
                <a:pPr algn="just" eaLnBrk="1" hangingPunct="1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Coefficient of Variation (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1" algn="just" eaLnBrk="1" hangingPunct="1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Size difficulty can be eliminated by introducing coefficient of variation (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1" algn="just" eaLnBrk="1" hangingPunct="1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I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𝑉</m:t>
                    </m:r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𝜎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tr-TR" sz="2800" b="0" i="1" smtClean="0">
                                <a:latin typeface="Cambria Math"/>
                              </a:rPr>
                              <m:t>𝑅</m:t>
                            </m:r>
                          </m:e>
                        </m:acc>
                      </m:den>
                    </m:f>
                  </m:oMath>
                </a14:m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larger the coefficient, the</a:t>
                </a:r>
                <a:r>
                  <a:rPr lang="en-I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greater the risk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36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0338" y="1556792"/>
                <a:ext cx="8229600" cy="4340771"/>
              </a:xfrm>
              <a:blipFill rotWithShape="1">
                <a:blip r:embed="rId3"/>
                <a:stretch>
                  <a:fillRect l="-1185" r="-1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Actual Measurement of Risk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144010"/>
              </p:ext>
            </p:extLst>
          </p:nvPr>
        </p:nvGraphicFramePr>
        <p:xfrm>
          <a:off x="7010400" y="5468656"/>
          <a:ext cx="1996857" cy="1284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" name="Clip" r:id="rId4" imgW="4582562" imgH="2948412" progId="MS_ClipArt_Gallery.2">
                  <p:embed/>
                </p:oleObj>
              </mc:Choice>
              <mc:Fallback>
                <p:oleObj name="Clip" r:id="rId4" imgW="4582562" imgH="2948412" progId="MS_ClipArt_Gallery.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468656"/>
                        <a:ext cx="1996857" cy="12848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06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67710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Measure—Beta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idely used with portfolios of common stock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volatility of returns on individual stock relative to returns on stock market index</a:t>
            </a:r>
          </a:p>
          <a:p>
            <a:pPr lvl="2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common stock with a beta of 1.0 is said to be of equal risk with the market</a:t>
            </a:r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Measurement of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Continued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image16.png" descr="Clipboard and pencil"/>
          <p:cNvPicPr/>
          <p:nvPr/>
        </p:nvPicPr>
        <p:blipFill>
          <a:blip r:embed="rId2">
            <a:extLst/>
          </a:blip>
          <a:srcRect t="22000"/>
          <a:stretch>
            <a:fillRect/>
          </a:stretch>
        </p:blipFill>
        <p:spPr>
          <a:xfrm>
            <a:off x="7260932" y="5495126"/>
            <a:ext cx="1632533" cy="138560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557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defined in terms of variability of possible outcomes from given investment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is measured in terms of losses and uncertainty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involve risk. Capital budgeting decisions require that managers analyze the following factors for each project they consider: 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flows 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degree of uncertainty of these future cash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flows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of these future cash flows considering their uncertainty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Budgeting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Risk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j03116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5727923"/>
            <a:ext cx="864096" cy="103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197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-28807"/>
            <a:ext cx="82296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13-2 Average Betas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-Year Period </a:t>
            </a:r>
            <a:r>
              <a:rPr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Ending </a:t>
            </a:r>
            <a:r>
              <a:rPr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January 2018)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3878" t="18803" r="32372" b="10256"/>
          <a:stretch/>
        </p:blipFill>
        <p:spPr bwMode="auto">
          <a:xfrm>
            <a:off x="755576" y="1244251"/>
            <a:ext cx="6939452" cy="4416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5517232"/>
            <a:ext cx="8229600" cy="1234082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stock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beta of  1.0 is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said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of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risk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market.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Stocks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1.0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risker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market,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stocks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1.0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risky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market.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0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20094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investor or manager differentiates between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Investments that produce “certain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returns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Investments that produce expected value of return, but have high coefficient of variation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46" y="260648"/>
            <a:ext cx="91440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the </a:t>
            </a: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Budgeting Process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7" name="Picture 3" descr="C:\Users\12829327442\Downloads\pi58B7AM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815311"/>
            <a:ext cx="1222468" cy="171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04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capital-expenditure proposals with different risk levels require different discount rates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with normal amount of risk should be discounted at cost of capital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with greater than normal risk should be discounted at higher rate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assumed to be measured by coefficient of variation (</a:t>
            </a:r>
            <a:r>
              <a:rPr lang="en-I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Risk-Adjusted Discount Rate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6" descr="C:\Users\12829327442\Downloads\success-transparent-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40" y="5844809"/>
            <a:ext cx="1871320" cy="92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87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Discount Rate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1905000"/>
            <a:ext cx="3419872" cy="33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Tx/>
              <a:buChar char="•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of increasing risk-aversion at higher levels of risk and potential return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4521" t="27480" r="29360" b="15872"/>
          <a:stretch/>
        </p:blipFill>
        <p:spPr bwMode="auto">
          <a:xfrm>
            <a:off x="3059832" y="1700808"/>
            <a:ext cx="5895528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91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91359" y="1447800"/>
            <a:ext cx="8229600" cy="452596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forecasting becomes more difficult farther out in time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Unexpected events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higher standard deviation in cash flows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risk associated with long-lived projects</a:t>
            </a: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Risk over Time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3104" y="5273881"/>
            <a:ext cx="1728192" cy="126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620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3204" y="-902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over Time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8662" t="34845" r="33189" b="21691"/>
          <a:stretch/>
        </p:blipFill>
        <p:spPr bwMode="auto">
          <a:xfrm>
            <a:off x="839180" y="3126969"/>
            <a:ext cx="7537648" cy="33931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05273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Depicts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 between risk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Unexpected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risk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long-lived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forecast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shows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probabilities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3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88731" y="1320061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Setting up risk classes based on qualitative considerations</a:t>
            </a:r>
          </a:p>
          <a:p>
            <a:pPr algn="just" eaLnBrk="1" hangingPunct="1"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Raising discount rate to reflect perceived risk</a:t>
            </a:r>
          </a:p>
          <a:p>
            <a:pPr algn="just" eaLnBrk="1" hangingPunct="1">
              <a:buFont typeface="Arial" charset="0"/>
              <a:buChar char="•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Categories and Associated Discount Rates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and Table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9" y="2753545"/>
            <a:ext cx="7900723" cy="34343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80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38807" y="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Budgeting Analysis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438807" y="1196752"/>
            <a:ext cx="830965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638FCF"/>
              </a:buClr>
              <a:buFont typeface="Arial" charset="0"/>
              <a:buChar char="•"/>
            </a:pP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preferred based on NPV calculation without considering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</a:p>
          <a:p>
            <a:pPr marL="342900" indent="-342900" algn="just">
              <a:spcBef>
                <a:spcPct val="20000"/>
              </a:spcBef>
              <a:buClr>
                <a:srgbClr val="820024"/>
              </a:buClr>
            </a:pPr>
            <a:endParaRPr lang="en-US" sz="2400" dirty="0">
              <a:solidFill>
                <a:srgbClr val="0800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rgbClr val="820024"/>
              </a:buClr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190304"/>
              </p:ext>
            </p:extLst>
          </p:nvPr>
        </p:nvGraphicFramePr>
        <p:xfrm>
          <a:off x="181972" y="2060848"/>
          <a:ext cx="8823325" cy="425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7" name="Worksheet" r:id="rId3" imgW="8677192" imgH="3819560" progId="Excel.Sheet.12">
                  <p:embed/>
                </p:oleObj>
              </mc:Choice>
              <mc:Fallback>
                <p:oleObj name="Worksheet" r:id="rId3" imgW="8677192" imgH="38195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1972" y="2060848"/>
                        <a:ext cx="8823325" cy="425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215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A calls for addition to normal product line, assigned 10 percent discount rate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B represents new product in foreign market, must carry 20 percent discount rate to adjust for large risk component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Budgeting Decision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Adjusted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2" descr="C:\Users\12829327442\Desktop\calculator-385506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615" y="5626637"/>
            <a:ext cx="1944216" cy="114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0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304800" y="6093295"/>
            <a:ext cx="8610600" cy="71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just">
              <a:spcBef>
                <a:spcPct val="20000"/>
              </a:spcBef>
              <a:buClr>
                <a:srgbClr val="638FCF"/>
              </a:buClr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A is only acceptable alternative after adjusting for risk factor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2296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Budgeting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Adjusted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450876"/>
              </p:ext>
            </p:extLst>
          </p:nvPr>
        </p:nvGraphicFramePr>
        <p:xfrm>
          <a:off x="495300" y="1557338"/>
          <a:ext cx="7821116" cy="4319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Çalışma Sayfası" r:id="rId3" imgW="11849055" imgH="7296035" progId="Excel.Sheet.12">
                  <p:embed/>
                </p:oleObj>
              </mc:Choice>
              <mc:Fallback>
                <p:oleObj name="Çalışma Sayfası" r:id="rId3" imgW="11849055" imgH="72960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5300" y="1557338"/>
                        <a:ext cx="7821116" cy="4319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088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managers estimate what it costs to invest in a given project and what its benefits will be in the future, they are coping with uncertainty.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arises from different sources, depending on the type of investment being considered, as well as the circumstances and the industry in which it is operating.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result from: 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Will consumers be spending or saving? Will the economy be in a recession? Will the government stimulate spending? Will there be inflation?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CASH FLOWS 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8" name="Picture 7" descr="MNYB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5217" y="5346561"/>
            <a:ext cx="1152128" cy="142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0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626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57200" y="1268760"/>
                <a:ext cx="8229600" cy="4979640"/>
              </a:xfrm>
            </p:spPr>
            <p:txBody>
              <a:bodyPr>
                <a:normAutofit lnSpcReduction="10000"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While the risk-adjusted discount rate method provides a means for adjusting the riskiness of the discount rate, the certainty equivalent method adjusts the estimated value of the uncertain cash flows.</a:t>
                </a:r>
                <a:endParaRPr lang="tr-T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certainty equivalent method (CE) adjusts for risk directly through the expected value of the cash flow in each period and then discounts these risk adjusted cash flows by </a:t>
                </a:r>
                <a:r>
                  <a:rPr lang="en-US" sz="2000" dirty="0"/>
                  <a:t>riskless interest </a:t>
                </a:r>
                <a:r>
                  <a:rPr lang="en-US" sz="2000" dirty="0" smtClean="0"/>
                  <a:t>rate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formula for this method is given as follows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tr-T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r-TR" sz="2000" dirty="0" smtClean="0"/>
              </a:p>
              <a:p>
                <a:endParaRPr lang="tr-TR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tr-TR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/>
                  <a:t>= some fractional value.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tr-TR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/>
                  <a:t>= median or mean of the expected risky cash flow t distribution </a:t>
                </a:r>
                <a:r>
                  <a:rPr lang="en-US" sz="2000" i="1" dirty="0" err="1"/>
                  <a:t>X</a:t>
                </a:r>
                <a:r>
                  <a:rPr lang="en-US" sz="2000" i="1" baseline="-25000" dirty="0" err="1"/>
                  <a:t>t</a:t>
                </a:r>
                <a:r>
                  <a:rPr lang="en-US" sz="2000" dirty="0"/>
                  <a:t>,</a:t>
                </a:r>
              </a:p>
              <a:p>
                <a:r>
                  <a:rPr lang="en-US" sz="2000" dirty="0" err="1"/>
                  <a:t>i</a:t>
                </a:r>
                <a:r>
                  <a:rPr lang="en-US" sz="2000" dirty="0"/>
                  <a:t> = riskless interest rate.</a:t>
                </a:r>
              </a:p>
              <a:p>
                <a:pPr algn="just">
                  <a:lnSpc>
                    <a:spcPct val="150000"/>
                  </a:lnSpc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62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979640"/>
              </a:xfrm>
              <a:blipFill rotWithShape="1">
                <a:blip r:embed="rId3"/>
                <a:stretch>
                  <a:fillRect l="-444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Certainty Equivalent Method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74044"/>
              </p:ext>
            </p:extLst>
          </p:nvPr>
        </p:nvGraphicFramePr>
        <p:xfrm>
          <a:off x="3635896" y="4149080"/>
          <a:ext cx="2880320" cy="92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1" r:id="rId4" imgW="1422400" imgH="457200" progId="Equation.DSMT4">
                  <p:embed/>
                </p:oleObj>
              </mc:Choice>
              <mc:Fallback>
                <p:oleObj r:id="rId4" imgW="1422400" imgH="457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149080"/>
                        <a:ext cx="2880320" cy="927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34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9796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14300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Certainty Equivalent Method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765294"/>
              </p:ext>
            </p:extLst>
          </p:nvPr>
        </p:nvGraphicFramePr>
        <p:xfrm>
          <a:off x="515938" y="1268413"/>
          <a:ext cx="8304534" cy="526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Çalışma Sayfası" r:id="rId3" imgW="10582222" imgH="5886442" progId="Excel.Sheet.12">
                  <p:embed/>
                </p:oleObj>
              </mc:Choice>
              <mc:Fallback>
                <p:oleObj name="Çalışma Sayfası" r:id="rId3" imgW="10582222" imgH="588644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5938" y="1268413"/>
                        <a:ext cx="8304534" cy="5265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298498" y="828035"/>
            <a:ext cx="13421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62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9796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cash flows are based on assumptions about the economy, competitors, consumer tastes and preferences, construction costs, and taxes, among a host of other possible assumptions.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first things managers must consider about these estimates is how sensitive they are to these assumptions.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if we only sell 2 million units instead of 3 million units in the first year, is the project still profitable? Or, if Congress increases the tax rates, will the project still be attractive? 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328" y="5733256"/>
            <a:ext cx="1414813" cy="103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5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844824"/>
            <a:ext cx="7941568" cy="433156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illustrates the effects of changes in assumptions.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sensitivity analysis focuses only 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change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time, it is not very realistic.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that not one, but many factors can change throughout the life of a project.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762885"/>
              </p:ext>
            </p:extLst>
          </p:nvPr>
        </p:nvGraphicFramePr>
        <p:xfrm>
          <a:off x="7524328" y="5292485"/>
          <a:ext cx="1435224" cy="1276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9" name="Microsoft ClipArt Gallery" r:id="rId3" imgW="22187880" imgH="16823160" progId="">
                  <p:embed/>
                </p:oleObj>
              </mc:Choice>
              <mc:Fallback>
                <p:oleObj name="Microsoft ClipArt Gallery" r:id="rId3" imgW="22187880" imgH="16823160" progId="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5292485"/>
                        <a:ext cx="1435224" cy="1276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1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980728"/>
            <a:ext cx="7941568" cy="5400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Notice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is $31,134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$12,000.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$11,000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keeping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$16,452.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$13,000,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$ 78,714.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1" t="43097" r="10841" b="32463"/>
          <a:stretch/>
        </p:blipFill>
        <p:spPr bwMode="auto">
          <a:xfrm>
            <a:off x="521099" y="1700808"/>
            <a:ext cx="8377107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123728" y="2268459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940152" y="2312847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05185" y="3897052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132112" y="2636883"/>
            <a:ext cx="288032" cy="21602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05185" y="4852091"/>
            <a:ext cx="288032" cy="21602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916961" y="2645467"/>
            <a:ext cx="288032" cy="21602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140496" y="3012721"/>
            <a:ext cx="288032" cy="21602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916961" y="3027484"/>
            <a:ext cx="288032" cy="21602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414133" y="5827646"/>
            <a:ext cx="288032" cy="21602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980728"/>
            <a:ext cx="7941568" cy="5400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freeze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worst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is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of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46642" r="11680" b="30718"/>
          <a:stretch/>
        </p:blipFill>
        <p:spPr bwMode="auto">
          <a:xfrm>
            <a:off x="199001" y="2975624"/>
            <a:ext cx="871296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028980" y="3484736"/>
            <a:ext cx="4237414" cy="1055007"/>
            <a:chOff x="2028980" y="2376408"/>
            <a:chExt cx="4237414" cy="1055007"/>
          </a:xfrm>
        </p:grpSpPr>
        <p:sp>
          <p:nvSpPr>
            <p:cNvPr id="17" name="Right Arrow 16"/>
            <p:cNvSpPr/>
            <p:nvPr/>
          </p:nvSpPr>
          <p:spPr>
            <a:xfrm>
              <a:off x="2028980" y="2390377"/>
              <a:ext cx="288032" cy="216024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5978362" y="2376408"/>
              <a:ext cx="288032" cy="216024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2028980" y="2780928"/>
              <a:ext cx="288032" cy="216024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5978362" y="2717304"/>
              <a:ext cx="288032" cy="216024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ight Arrow 20"/>
            <p:cNvSpPr/>
            <p:nvPr/>
          </p:nvSpPr>
          <p:spPr>
            <a:xfrm>
              <a:off x="2028980" y="3129030"/>
              <a:ext cx="288032" cy="299970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5978362" y="3131445"/>
              <a:ext cx="288032" cy="299970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3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980728"/>
            <a:ext cx="7941568" cy="54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Remember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but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worst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worst-case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" t="22765" r="11471" b="6250"/>
          <a:stretch/>
        </p:blipFill>
        <p:spPr bwMode="auto">
          <a:xfrm>
            <a:off x="1115616" y="1628800"/>
            <a:ext cx="6480720" cy="300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46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340768"/>
            <a:ext cx="7941568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variable costs on expected returns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644571"/>
              </p:ext>
            </p:extLst>
          </p:nvPr>
        </p:nvGraphicFramePr>
        <p:xfrm>
          <a:off x="1164432" y="2348880"/>
          <a:ext cx="6912768" cy="3096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2304256"/>
                <a:gridCol w="2304256"/>
              </a:tblGrid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Assumed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r>
                        <a:rPr lang="tr-T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($)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E(R)</a:t>
                      </a:r>
                      <a:r>
                        <a:rPr lang="tr-T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($)</a:t>
                      </a:r>
                      <a:endParaRPr lang="en-US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8056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Deviation</a:t>
                      </a:r>
                      <a:r>
                        <a:rPr lang="tr-T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Ratio</a:t>
                      </a:r>
                      <a:r>
                        <a:rPr lang="tr-T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(%)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r>
                        <a:rPr lang="tr-T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Costs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Expected</a:t>
                      </a:r>
                      <a:r>
                        <a:rPr lang="tr-T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Return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−</a:t>
                      </a:r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−</a:t>
                      </a:r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4715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1.000.000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0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340768"/>
            <a:ext cx="7941568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variable costs on expected returns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6935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Analysis 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3694" r="48603" b="15858"/>
          <a:stretch/>
        </p:blipFill>
        <p:spPr bwMode="auto">
          <a:xfrm>
            <a:off x="1403648" y="1988840"/>
            <a:ext cx="6048672" cy="442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34336" y="6165304"/>
            <a:ext cx="1152128" cy="2454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921" y="1628800"/>
            <a:ext cx="3132348" cy="15121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if’s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Elbow Connector 5"/>
          <p:cNvCxnSpPr/>
          <p:nvPr/>
        </p:nvCxnSpPr>
        <p:spPr>
          <a:xfrm>
            <a:off x="2427298" y="3136842"/>
            <a:ext cx="3096344" cy="165618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547743" y="3964934"/>
            <a:ext cx="2975855" cy="16963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Analysis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3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Is the market competitive? How long does it take competitors to enter into the market? Are there any barriers, such as patents or trademarks, that will keep competitors away? Is there a sufficient supply of raw materials and labor? How much will raw materials and labor cost in the future?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What will tax rates be? Will Congress alter the tax system?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rates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What will be the cost of raising capital in future years?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Will the exchange rate between different countries’ currencies change? Are the governments of the countries in which the firm does business stable? </a:t>
            </a:r>
          </a:p>
          <a:p>
            <a:pPr algn="just"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CASH FLOWS 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5" name="Picture 12" descr="j02952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5762583"/>
            <a:ext cx="1421501" cy="1041617"/>
          </a:xfrm>
          <a:prstGeom prst="rect">
            <a:avLst/>
          </a:prstGeom>
          <a:noFill/>
          <a:effectLst>
            <a:outerShdw dist="53882" dir="27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7465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2379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124712" lvl="2" indent="-457200" algn="just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/Normal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4712" lvl="2" indent="-457200" algn="just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Worst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Pessimistic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4712" lvl="2" indent="-457200" algn="just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Optimistic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5" t="16231" r="35700" b="34328"/>
          <a:stretch/>
        </p:blipFill>
        <p:spPr bwMode="auto">
          <a:xfrm>
            <a:off x="1475656" y="1268760"/>
            <a:ext cx="604867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22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558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might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NPV of 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medium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963078"/>
              </p:ext>
            </p:extLst>
          </p:nvPr>
        </p:nvGraphicFramePr>
        <p:xfrm>
          <a:off x="755576" y="3068960"/>
          <a:ext cx="7776864" cy="30963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774086">
                <a:tc>
                  <a:txBody>
                    <a:bodyPr/>
                    <a:lstStyle/>
                    <a:p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NPV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</a:t>
                      </a:r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NPV (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</a:t>
                      </a:r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4086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33,796.89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5,069.5335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4086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27,357.56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16,414.536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4086">
                <a:tc>
                  <a:txBody>
                    <a:bodyPr/>
                    <a:lstStyle/>
                    <a:p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Worst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21,890.20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5,472.55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04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558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Example</a:t>
            </a:r>
            <a:r>
              <a:rPr lang="tr-TR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Assume 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5-year project has a base-case NPV of $213,000, a tax rate of 21%, and a cost of capital of 14%. What will be the worst-case NPV if the annual after-tax cash flows are reduced in that scenario by $35,000 for each of the 5 years</a:t>
            </a:r>
            <a:r>
              <a:rPr lang="en-US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tr-TR" sz="24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 = $213,000 + (−$35,000 {(1 / 0.14) − [1 / 0.14(1.145)]})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$92,842.17</a:t>
            </a:r>
          </a:p>
        </p:txBody>
      </p:sp>
    </p:spTree>
    <p:extLst>
      <p:ext uri="{BB962C8B-B14F-4D97-AF65-F5344CB8AC3E}">
        <p14:creationId xmlns:p14="http://schemas.microsoft.com/office/powerpoint/2010/main" val="188309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28800"/>
            <a:ext cx="8686800" cy="4378300"/>
          </a:xfrm>
        </p:spPr>
        <p:txBody>
          <a:bodyPr>
            <a:normAutofit/>
          </a:bodyPr>
          <a:lstStyle/>
          <a:p>
            <a:pPr marL="342900" indent="-342900" algn="just" eaLnBrk="1" hangingPunct="1">
              <a:lnSpc>
                <a:spcPct val="20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Common tool for analyzing the relationship between sales volume and profitability</a:t>
            </a:r>
          </a:p>
          <a:p>
            <a:pPr marL="342900" indent="-342900" algn="just" eaLnBrk="1" hangingPunct="1">
              <a:lnSpc>
                <a:spcPct val="20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There are three common break-even measures</a:t>
            </a:r>
          </a:p>
          <a:p>
            <a:pPr marL="742950" lvl="1" indent="-285750" algn="just" eaLnBrk="1" hangingPunct="1">
              <a:lnSpc>
                <a:spcPct val="20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Accounting break-even: sales volume at which net income = 0</a:t>
            </a:r>
          </a:p>
          <a:p>
            <a:pPr marL="742950" lvl="1" indent="-285750" algn="just" eaLnBrk="1" hangingPunct="1">
              <a:lnSpc>
                <a:spcPct val="20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Cash break-even: sales volume at which operating cash flow = 0</a:t>
            </a:r>
          </a:p>
          <a:p>
            <a:pPr marL="742950" lvl="1" indent="-285750" algn="just" eaLnBrk="1" hangingPunct="1">
              <a:lnSpc>
                <a:spcPct val="20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Financial break-even: sales volume at which net present value = 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085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Break-Even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2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636951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Break-even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36" y="1447800"/>
            <a:ext cx="89916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76470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Break-even Analysis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577228"/>
            <a:ext cx="8532440" cy="397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8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7584" y="87121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Break-even Analysis: Overview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12577473"/>
              </p:ext>
            </p:extLst>
          </p:nvPr>
        </p:nvGraphicFramePr>
        <p:xfrm>
          <a:off x="152400" y="1397000"/>
          <a:ext cx="88392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49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Deal with uncertainties involved in forecasting outcome of capital budgeting projects or other decisions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Computers enable simulation of various economic and financial outcomes using number of variables</a:t>
            </a:r>
          </a:p>
          <a:p>
            <a:pPr lvl="2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model uses random variables for inputs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Rely on repetition of same random process as many as several hundred times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 Models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j0299125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120089"/>
            <a:ext cx="864096" cy="1417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55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0863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ability to test various combinations of events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to test possible changes in variable conditions included in process (real world)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 planner to ask “what if” questions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Driven by sales forecasts, with assumptions to derive income statements and balance sheets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probability acceptance curves for capital budgeting decisions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 Models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5775626"/>
            <a:ext cx="1417418" cy="99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71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824"/>
            <a:ext cx="8229600" cy="48245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uncertainty influence future cash flows. To choose projects that will maximize owners’ wealth, we need to assess the uncertainty associated with a project’s cash flows. In evaluating a capital project, we are concerned with measuring its risk. 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 rtlCol="0"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AND CASH FLOWS 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766878"/>
              </p:ext>
            </p:extLst>
          </p:nvPr>
        </p:nvGraphicFramePr>
        <p:xfrm>
          <a:off x="7013651" y="5814690"/>
          <a:ext cx="1867346" cy="719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5" name="Clip" r:id="rId3" imgW="2285301" imgH="983609" progId="">
                  <p:embed/>
                </p:oleObj>
              </mc:Choice>
              <mc:Fallback>
                <p:oleObj name="Clip" r:id="rId3" imgW="2285301" imgH="983609" progId="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3651" y="5814690"/>
                        <a:ext cx="1867346" cy="719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537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483334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is more realistic than sensitivity analysis because it introduces uncertainty for many variables in the analysis.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use your imagination, this analysis may become complex since there are interdependencies among many variables in a given year and interdependencies among the variables in different time periods.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 Models</a:t>
            </a:r>
          </a:p>
        </p:txBody>
      </p:sp>
    </p:spTree>
    <p:extLst>
      <p:ext uri="{BB962C8B-B14F-4D97-AF65-F5344CB8AC3E}">
        <p14:creationId xmlns:p14="http://schemas.microsoft.com/office/powerpoint/2010/main" val="24043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76470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undertake a Monte Carlo Simulation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827597"/>
              </p:ext>
            </p:extLst>
          </p:nvPr>
        </p:nvGraphicFramePr>
        <p:xfrm>
          <a:off x="355600" y="1665288"/>
          <a:ext cx="8536880" cy="4716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806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4036094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One of the fundamental insights of modern finance theory is that options have value.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phrase “We are out of options” is surely a sign of trouble.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Because corporations make decisions in a dynamic environment, they have options that should be considered in project valuation.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3315" y="11663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600"/>
              </a:spcAft>
              <a:defRPr/>
            </a:pP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 Options</a:t>
            </a:r>
          </a:p>
        </p:txBody>
      </p:sp>
    </p:spTree>
    <p:extLst>
      <p:ext uri="{BB962C8B-B14F-4D97-AF65-F5344CB8AC3E}">
        <p14:creationId xmlns:p14="http://schemas.microsoft.com/office/powerpoint/2010/main" val="4174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9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Option to Expand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 value if demand turns out to be higher than expected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Option to Abandon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 value if demand turns out to be lower than expected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Option to Delay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en-US" altLang="en-US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 value if the underlying variables are changing with a favorable trend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0648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 Options</a:t>
            </a:r>
          </a:p>
        </p:txBody>
      </p:sp>
    </p:spTree>
    <p:extLst>
      <p:ext uri="{BB962C8B-B14F-4D97-AF65-F5344CB8AC3E}">
        <p14:creationId xmlns:p14="http://schemas.microsoft.com/office/powerpoint/2010/main" val="864302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1433513"/>
          </a:xfrm>
        </p:spPr>
        <p:txBody>
          <a:bodyPr>
            <a:noAutofit/>
          </a:bodyPr>
          <a:lstStyle/>
          <a:p>
            <a:pPr eaLnBrk="1" hangingPunct="1">
              <a:lnSpc>
                <a:spcPct val="17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 can calculate the market value of a project as the sum of the NPV of the project without options and the value of the managerial options implicit in the project.</a:t>
            </a:r>
          </a:p>
          <a:p>
            <a:pPr algn="ctr" eaLnBrk="1" hangingPunct="1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en-US" sz="20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= </a:t>
            </a:r>
            <a:r>
              <a:rPr lang="en-US" altLang="en-US" sz="20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NPV</a:t>
            </a:r>
            <a:r>
              <a:rPr lang="en-US" altLang="en-US" sz="20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+ </a:t>
            </a:r>
            <a:r>
              <a:rPr lang="en-US" altLang="en-US" sz="20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Opt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Discounted CF and Options</a:t>
            </a:r>
          </a:p>
        </p:txBody>
      </p:sp>
      <p:sp>
        <p:nvSpPr>
          <p:cNvPr id="401413" name="Rectangle 5"/>
          <p:cNvSpPr>
            <a:spLocks noChangeArrowheads="1"/>
          </p:cNvSpPr>
          <p:nvPr/>
        </p:nvSpPr>
        <p:spPr bwMode="auto">
          <a:xfrm>
            <a:off x="685800" y="3962400"/>
            <a:ext cx="777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  <a:spcBef>
                <a:spcPct val="20000"/>
              </a:spcBef>
              <a:buSzPct val="90000"/>
              <a:buFont typeface="Symbol" panose="05050102010706020507" pitchFamily="18" charset="2"/>
              <a:buNone/>
            </a:pPr>
            <a:r>
              <a:rPr lang="en-US" altLang="en-US" sz="2000" dirty="0"/>
              <a:t>A good example would be comparing the desirability of a specialized machine versus a more versatile machine. If they both cost about the same and last the same amount of time, the more versatile machine is more valuable because it comes with options.</a:t>
            </a:r>
          </a:p>
        </p:txBody>
      </p:sp>
    </p:spTree>
    <p:extLst>
      <p:ext uri="{BB962C8B-B14F-4D97-AF65-F5344CB8AC3E}">
        <p14:creationId xmlns:p14="http://schemas.microsoft.com/office/powerpoint/2010/main" val="3106733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1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1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1" grpId="0" build="p"/>
      <p:bldP spid="4014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56792"/>
            <a:ext cx="8071048" cy="446449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Suppose we are drilling an oil well. The drilling rig costs $300 today, and in one year the well is either a success or a failure.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outcomes are equally likely. The discount rate is 10%.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US" altLang="en-US" sz="24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PV</a:t>
            </a: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of the successful payoff at time one is $575.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US" altLang="en-US" sz="24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PV</a:t>
            </a:r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of the unsuccessful payoff at time one is $0.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663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Option to Abandon: Example </a:t>
            </a:r>
          </a:p>
        </p:txBody>
      </p:sp>
    </p:spTree>
    <p:extLst>
      <p:ext uri="{BB962C8B-B14F-4D97-AF65-F5344CB8AC3E}">
        <p14:creationId xmlns:p14="http://schemas.microsoft.com/office/powerpoint/2010/main" val="150729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56792"/>
            <a:ext cx="8071048" cy="44644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NPV analysis would indicate rejection of the project.</a:t>
            </a:r>
          </a:p>
          <a:p>
            <a:pPr algn="just" eaLnBrk="1" hangingPunct="1">
              <a:lnSpc>
                <a:spcPct val="150000"/>
              </a:lnSpc>
            </a:pPr>
            <a:endParaRPr lang="en-US" altLang="en-US" sz="2000" dirty="0" smtClean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663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Option to Abandon: Example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5" t="37314" r="19337" b="27425"/>
          <a:stretch/>
        </p:blipFill>
        <p:spPr bwMode="auto">
          <a:xfrm>
            <a:off x="1187624" y="2492896"/>
            <a:ext cx="701944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75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8" name="Text Box 10"/>
          <p:cNvSpPr txBox="1">
            <a:spLocks noChangeArrowheads="1"/>
          </p:cNvSpPr>
          <p:nvPr/>
        </p:nvSpPr>
        <p:spPr bwMode="auto">
          <a:xfrm>
            <a:off x="293866" y="57912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dirty="0"/>
              <a:t>The firm has two decisions to make: drill or not, abandon or stay.</a:t>
            </a:r>
          </a:p>
        </p:txBody>
      </p:sp>
      <p:sp>
        <p:nvSpPr>
          <p:cNvPr id="33817" name="Line 3"/>
          <p:cNvSpPr>
            <a:spLocks noChangeShapeType="1"/>
          </p:cNvSpPr>
          <p:nvPr/>
        </p:nvSpPr>
        <p:spPr bwMode="auto">
          <a:xfrm flipV="1">
            <a:off x="914400" y="2743200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8" name="Line 4"/>
          <p:cNvSpPr>
            <a:spLocks noChangeShapeType="1"/>
          </p:cNvSpPr>
          <p:nvPr/>
        </p:nvSpPr>
        <p:spPr bwMode="auto">
          <a:xfrm>
            <a:off x="914400" y="3962400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9" name="Oval 5"/>
          <p:cNvSpPr>
            <a:spLocks noChangeArrowheads="1"/>
          </p:cNvSpPr>
          <p:nvPr/>
        </p:nvSpPr>
        <p:spPr bwMode="auto">
          <a:xfrm>
            <a:off x="685800" y="3657600"/>
            <a:ext cx="304800" cy="304800"/>
          </a:xfrm>
          <a:prstGeom prst="ellips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820" name="Line 6"/>
          <p:cNvSpPr>
            <a:spLocks noChangeShapeType="1"/>
          </p:cNvSpPr>
          <p:nvPr/>
        </p:nvSpPr>
        <p:spPr bwMode="auto">
          <a:xfrm>
            <a:off x="1828800" y="4876800"/>
            <a:ext cx="10668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1" name="Text Box 7"/>
          <p:cNvSpPr txBox="1">
            <a:spLocks noChangeArrowheads="1"/>
          </p:cNvSpPr>
          <p:nvPr/>
        </p:nvSpPr>
        <p:spPr bwMode="auto">
          <a:xfrm>
            <a:off x="1790699" y="4465637"/>
            <a:ext cx="10668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/>
              <a:t>Do not drill</a:t>
            </a:r>
          </a:p>
        </p:txBody>
      </p:sp>
      <p:sp>
        <p:nvSpPr>
          <p:cNvPr id="33822" name="Line 8"/>
          <p:cNvSpPr>
            <a:spLocks noChangeShapeType="1"/>
          </p:cNvSpPr>
          <p:nvPr/>
        </p:nvSpPr>
        <p:spPr bwMode="auto">
          <a:xfrm>
            <a:off x="1828800" y="2743200"/>
            <a:ext cx="10668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3" name="Text Box 9"/>
          <p:cNvSpPr txBox="1">
            <a:spLocks noChangeArrowheads="1"/>
          </p:cNvSpPr>
          <p:nvPr/>
        </p:nvSpPr>
        <p:spPr bwMode="auto">
          <a:xfrm>
            <a:off x="1676400" y="22860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/>
              <a:t>Drill</a:t>
            </a:r>
          </a:p>
        </p:txBody>
      </p:sp>
      <p:sp>
        <p:nvSpPr>
          <p:cNvPr id="33824" name="Oval 14"/>
          <p:cNvSpPr>
            <a:spLocks noChangeArrowheads="1"/>
          </p:cNvSpPr>
          <p:nvPr/>
        </p:nvSpPr>
        <p:spPr bwMode="auto">
          <a:xfrm>
            <a:off x="2781300" y="2590800"/>
            <a:ext cx="304800" cy="304800"/>
          </a:xfrm>
          <a:prstGeom prst="ellipse">
            <a:avLst/>
          </a:prstGeom>
          <a:solidFill>
            <a:schemeClr val="bg2"/>
          </a:solidFill>
          <a:ln w="38100">
            <a:solidFill>
              <a:srgbClr val="0070C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825" name="Line 29"/>
          <p:cNvSpPr>
            <a:spLocks noChangeShapeType="1"/>
          </p:cNvSpPr>
          <p:nvPr/>
        </p:nvSpPr>
        <p:spPr bwMode="auto">
          <a:xfrm>
            <a:off x="2895600" y="4648200"/>
            <a:ext cx="0" cy="4572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816" name="Object 44"/>
          <p:cNvGraphicFramePr>
            <a:graphicFrameLocks noChangeAspect="1"/>
          </p:cNvGraphicFramePr>
          <p:nvPr/>
        </p:nvGraphicFramePr>
        <p:xfrm>
          <a:off x="1930400" y="2895600"/>
          <a:ext cx="8001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7" name="Equation" r:id="rId4" imgW="419020" imgH="144883" progId="Equation.3">
                  <p:embed/>
                </p:oleObj>
              </mc:Choice>
              <mc:Fallback>
                <p:oleObj name="Equation" r:id="rId4" imgW="419020" imgH="14488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895600"/>
                        <a:ext cx="80010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8" name="Line 65"/>
          <p:cNvSpPr>
            <a:spLocks noChangeShapeType="1"/>
          </p:cNvSpPr>
          <p:nvPr/>
        </p:nvSpPr>
        <p:spPr bwMode="auto">
          <a:xfrm flipV="1">
            <a:off x="2971800" y="1676400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9" name="Line 66"/>
          <p:cNvSpPr>
            <a:spLocks noChangeShapeType="1"/>
          </p:cNvSpPr>
          <p:nvPr/>
        </p:nvSpPr>
        <p:spPr bwMode="auto">
          <a:xfrm>
            <a:off x="2971800" y="2895600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0" name="Text Box 67"/>
          <p:cNvSpPr txBox="1">
            <a:spLocks noChangeArrowheads="1"/>
          </p:cNvSpPr>
          <p:nvPr/>
        </p:nvSpPr>
        <p:spPr bwMode="auto">
          <a:xfrm>
            <a:off x="3810000" y="33528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/>
              <a:t>Failure</a:t>
            </a:r>
          </a:p>
        </p:txBody>
      </p:sp>
      <p:sp>
        <p:nvSpPr>
          <p:cNvPr id="33811" name="Text Box 68"/>
          <p:cNvSpPr txBox="1">
            <a:spLocks noChangeArrowheads="1"/>
          </p:cNvSpPr>
          <p:nvPr/>
        </p:nvSpPr>
        <p:spPr bwMode="auto">
          <a:xfrm>
            <a:off x="4343400" y="14478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Success: </a:t>
            </a:r>
            <a:r>
              <a:rPr lang="en-US" altLang="en-US" sz="2400" i="1"/>
              <a:t>PV</a:t>
            </a:r>
            <a:r>
              <a:rPr lang="en-US" altLang="en-US" sz="2400"/>
              <a:t> = $500</a:t>
            </a:r>
          </a:p>
        </p:txBody>
      </p:sp>
      <p:sp>
        <p:nvSpPr>
          <p:cNvPr id="33812" name="Line 69"/>
          <p:cNvSpPr>
            <a:spLocks noChangeShapeType="1"/>
          </p:cNvSpPr>
          <p:nvPr/>
        </p:nvSpPr>
        <p:spPr bwMode="auto">
          <a:xfrm>
            <a:off x="3886200" y="3810000"/>
            <a:ext cx="9906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3" name="Line 70"/>
          <p:cNvSpPr>
            <a:spLocks noChangeShapeType="1"/>
          </p:cNvSpPr>
          <p:nvPr/>
        </p:nvSpPr>
        <p:spPr bwMode="auto">
          <a:xfrm>
            <a:off x="3886200" y="1676400"/>
            <a:ext cx="4572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Line 72"/>
          <p:cNvSpPr>
            <a:spLocks noChangeShapeType="1"/>
          </p:cNvSpPr>
          <p:nvPr/>
        </p:nvSpPr>
        <p:spPr bwMode="auto">
          <a:xfrm flipV="1">
            <a:off x="5105400" y="2759075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Text Box 73"/>
          <p:cNvSpPr txBox="1">
            <a:spLocks noChangeArrowheads="1"/>
          </p:cNvSpPr>
          <p:nvPr/>
        </p:nvSpPr>
        <p:spPr bwMode="auto">
          <a:xfrm>
            <a:off x="6553200" y="4298950"/>
            <a:ext cx="1981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/>
              <a:t>Sell the rig; salvage value = $250 </a:t>
            </a:r>
          </a:p>
        </p:txBody>
      </p:sp>
      <p:sp>
        <p:nvSpPr>
          <p:cNvPr id="33803" name="Text Box 74"/>
          <p:cNvSpPr txBox="1">
            <a:spLocks noChangeArrowheads="1"/>
          </p:cNvSpPr>
          <p:nvPr/>
        </p:nvSpPr>
        <p:spPr bwMode="auto">
          <a:xfrm>
            <a:off x="6477000" y="2165350"/>
            <a:ext cx="2286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/>
              <a:t>Sit on rig; stare at empty hole: </a:t>
            </a:r>
            <a:r>
              <a:rPr lang="en-US" altLang="en-US" sz="2400" i="1"/>
              <a:t>PV</a:t>
            </a:r>
            <a:r>
              <a:rPr lang="en-US" altLang="en-US" sz="2400"/>
              <a:t> = $0.</a:t>
            </a:r>
          </a:p>
        </p:txBody>
      </p:sp>
      <p:sp>
        <p:nvSpPr>
          <p:cNvPr id="33804" name="Line 75"/>
          <p:cNvSpPr>
            <a:spLocks noChangeShapeType="1"/>
          </p:cNvSpPr>
          <p:nvPr/>
        </p:nvSpPr>
        <p:spPr bwMode="auto">
          <a:xfrm>
            <a:off x="6019800" y="4892675"/>
            <a:ext cx="4572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5" name="Line 76"/>
          <p:cNvSpPr>
            <a:spLocks noChangeShapeType="1"/>
          </p:cNvSpPr>
          <p:nvPr/>
        </p:nvSpPr>
        <p:spPr bwMode="auto">
          <a:xfrm>
            <a:off x="6019800" y="2759075"/>
            <a:ext cx="4572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6" name="Oval 77"/>
          <p:cNvSpPr>
            <a:spLocks noChangeArrowheads="1"/>
          </p:cNvSpPr>
          <p:nvPr/>
        </p:nvSpPr>
        <p:spPr bwMode="auto">
          <a:xfrm>
            <a:off x="4876800" y="3657600"/>
            <a:ext cx="304800" cy="304800"/>
          </a:xfrm>
          <a:prstGeom prst="ellipse">
            <a:avLst/>
          </a:prstGeom>
          <a:noFill/>
          <a:ln w="38100" cap="sq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807" name="Line 78"/>
          <p:cNvSpPr>
            <a:spLocks noChangeShapeType="1"/>
          </p:cNvSpPr>
          <p:nvPr/>
        </p:nvSpPr>
        <p:spPr bwMode="auto">
          <a:xfrm>
            <a:off x="5105400" y="3962400"/>
            <a:ext cx="9144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Rectangle 79"/>
          <p:cNvSpPr>
            <a:spLocks noChangeArrowheads="1"/>
          </p:cNvSpPr>
          <p:nvPr/>
        </p:nvSpPr>
        <p:spPr bwMode="auto">
          <a:xfrm>
            <a:off x="315321" y="1048603"/>
            <a:ext cx="861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671739"/>
              </a:buClr>
            </a:pPr>
            <a:r>
              <a:rPr lang="en-US" altLang="en-US" sz="2000" dirty="0"/>
              <a:t>However, traditional NPV analysis overlooks the option to abandon.</a:t>
            </a: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94397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Option to Abandon: Example </a:t>
            </a:r>
          </a:p>
        </p:txBody>
      </p:sp>
    </p:spTree>
    <p:extLst>
      <p:ext uri="{BB962C8B-B14F-4D97-AF65-F5344CB8AC3E}">
        <p14:creationId xmlns:p14="http://schemas.microsoft.com/office/powerpoint/2010/main" val="1973942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8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56792"/>
            <a:ext cx="807104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SzPct val="70000"/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we include the value of the option to abandon, the drilling project should proceed: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663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Option to Abandon: Example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9" t="39179" r="19023" b="28545"/>
          <a:stretch/>
        </p:blipFill>
        <p:spPr bwMode="auto">
          <a:xfrm>
            <a:off x="1331640" y="2894496"/>
            <a:ext cx="6623161" cy="28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48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79370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6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Recall that we can calculate the market value of a project as the sum of the NPV of the project without options and the value of the managerial options implicit in the project.</a:t>
            </a:r>
          </a:p>
          <a:p>
            <a:pPr algn="ctr"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= </a:t>
            </a: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NPV</a:t>
            </a: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+ </a:t>
            </a: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Opt</a:t>
            </a:r>
          </a:p>
          <a:p>
            <a:pPr algn="ctr"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$75.00 = </a:t>
            </a: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–</a:t>
            </a: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$38.64  + </a:t>
            </a: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Opt</a:t>
            </a:r>
          </a:p>
          <a:p>
            <a:pPr algn="ctr" eaLnBrk="1" hangingPunct="1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$75.00 + $38.64  = </a:t>
            </a: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Opt</a:t>
            </a:r>
          </a:p>
          <a:p>
            <a:pPr algn="ctr" eaLnBrk="1" hangingPunct="1">
              <a:lnSpc>
                <a:spcPct val="16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2800" i="1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16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800" i="1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Opt </a:t>
            </a:r>
            <a:r>
              <a:rPr lang="en-US" altLang="en-US" sz="28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= $113.64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8864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Valuing the Option to Abandon</a:t>
            </a:r>
          </a:p>
        </p:txBody>
      </p:sp>
    </p:spTree>
    <p:extLst>
      <p:ext uri="{BB962C8B-B14F-4D97-AF65-F5344CB8AC3E}">
        <p14:creationId xmlns:p14="http://schemas.microsoft.com/office/powerpoint/2010/main" val="654005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6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6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investment proposals illustrated in following slide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with different risk characteristics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investments in illustration have same expected value of $20,000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C is most risky of the three due to variability</a:t>
            </a: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Risk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7" descr="C:\Users\12829327442\Downloads\8cGgx5nca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405" y="5598082"/>
            <a:ext cx="1565590" cy="117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9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38807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 lay out sequence of possible decisions</a:t>
            </a: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tabular or graphical comparison between investment choices</a:t>
            </a: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Branches of tree highlights the differences between investment choices</a:t>
            </a: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important analytical process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4" y="4566487"/>
            <a:ext cx="2144713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81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4437856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400" dirty="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This graphical representation helps to identify the best course of action.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70214" y="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5" t="32836" r="18603" b="18843"/>
          <a:stretch/>
        </p:blipFill>
        <p:spPr bwMode="auto">
          <a:xfrm>
            <a:off x="1277173" y="1988840"/>
            <a:ext cx="6823220" cy="441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60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23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70214" y="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0" t="30597" r="19056" b="25560"/>
          <a:stretch/>
        </p:blipFill>
        <p:spPr bwMode="auto">
          <a:xfrm>
            <a:off x="539552" y="1459596"/>
            <a:ext cx="8003947" cy="477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3807" y="1090264"/>
            <a:ext cx="1619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9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70214" y="764704"/>
            <a:ext cx="8229600" cy="692696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1362074"/>
            <a:ext cx="8229600" cy="5379293"/>
          </a:xfrm>
          <a:prstGeom prst="rect">
            <a:avLst/>
          </a:prstGeom>
          <a:noFill/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 football team has a NPV of $200 million. There is a 70% chance the team will get a new stadium within 1 year and the value of the team will increase to $350 million. To keep the team from moving, a rich local benefactor has offered to buy the team for $200 million today. Given a 12% discount rate what is the most the current owner should be willing to offer the benefactor to keep the offer on the table until the end of the year?</a:t>
            </a:r>
            <a:r>
              <a:rPr lang="tr-T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team with offer = (0.70 × $350 + $200 × 0.30) / (1.12) = $272 million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team without offer = $200 million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offer to buy the team = $272 − 200 =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$72 million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62075"/>
            <a:ext cx="8229600" cy="4953000"/>
          </a:xfrm>
          <a:noFill/>
        </p:spPr>
        <p:txBody>
          <a:bodyPr rtlCol="0">
            <a:normAutofit lnSpcReduction="10000"/>
          </a:bodyPr>
          <a:lstStyle/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a firm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considering two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A—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opening additional physical stores in a new geographic region but using a format that has already proven successful elsewhere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B—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a new online-only retail venture 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$60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million, with different net present value (NPV) and risk</a:t>
            </a:r>
          </a:p>
          <a:p>
            <a:pPr lvl="2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A—High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likelihood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modest positive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return, reasonable expectation of long-term growth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B—Stiff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 may result in loss of more money or higher profit if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926113"/>
            <a:ext cx="1619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45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43163" y="-973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252282"/>
              </p:ext>
            </p:extLst>
          </p:nvPr>
        </p:nvGraphicFramePr>
        <p:xfrm>
          <a:off x="539750" y="1341438"/>
          <a:ext cx="8505825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Çalışma Sayfası" r:id="rId3" imgW="9944082" imgH="5343605" progId="Excel.Sheet.12">
                  <p:embed/>
                </p:oleObj>
              </mc:Choice>
              <mc:Fallback>
                <p:oleObj name="Çalışma Sayfası" r:id="rId3" imgW="9944082" imgH="53436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750" y="1341438"/>
                        <a:ext cx="8505825" cy="490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294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70214" y="764704"/>
            <a:ext cx="8229600" cy="692696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1362074"/>
            <a:ext cx="8229600" cy="5379293"/>
          </a:xfrm>
          <a:prstGeom prst="rect">
            <a:avLst/>
          </a:prstGeom>
          <a:noFill/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project offers a 30% probability of a payoff after one year of $2 million and a 70% chance of a payoff of $1 million. What is the maximum you would invest in this project today if the discount rate is 10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%?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 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[(0.30 × $2m) + (0.70 × $1m)] / 1.1;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$1,181,818.18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46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7" y="1447800"/>
            <a:ext cx="8572500" cy="4680585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38627" y="24477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59" y="1156945"/>
            <a:ext cx="1619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264787"/>
      </p:ext>
    </p:extLst>
  </p:cSld>
  <p:clrMapOvr>
    <a:masterClrMapping/>
  </p:clrMapOvr>
  <p:transition>
    <p:checker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extent of correlation among various projects and investments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take on values anywhere from –1 to +1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 world will produce a more likely measure, between –0.2 negative correlation and +0.3 positive correlation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can be reduced 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Combining risky assets with low-risk or negatively correlated assets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Coefficient of Correlation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5415" y="5623984"/>
            <a:ext cx="1552360" cy="113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53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of Correlation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9244" t="40870" r="21683" b="37434"/>
          <a:stretch/>
        </p:blipFill>
        <p:spPr bwMode="auto">
          <a:xfrm>
            <a:off x="609600" y="2132856"/>
            <a:ext cx="7924800" cy="2439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7100" y="5478358"/>
            <a:ext cx="1800200" cy="132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68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3204" y="-99392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Continued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2525" t="22342" r="36427" b="23026"/>
          <a:stretch/>
        </p:blipFill>
        <p:spPr bwMode="auto">
          <a:xfrm>
            <a:off x="1192763" y="1052736"/>
            <a:ext cx="6912768" cy="44378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5589240"/>
            <a:ext cx="8229600" cy="94491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(risk)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C.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C, it is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riskiest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lvl="1" indent="0" algn="just" eaLnBrk="1" hangingPunct="1">
              <a:lnSpc>
                <a:spcPct val="150000"/>
              </a:lnSpc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Levels of Risk Reduction as Measured by the Coefficient of Correlation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28076" t="63372" r="20815" b="16624"/>
          <a:stretch/>
        </p:blipFill>
        <p:spPr bwMode="auto">
          <a:xfrm>
            <a:off x="395536" y="2204864"/>
            <a:ext cx="8229600" cy="18118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4149080"/>
            <a:ext cx="8229600" cy="23850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lvl="1" indent="0" algn="just">
              <a:lnSpc>
                <a:spcPct val="150000"/>
              </a:lnSpc>
              <a:buNone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few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extreme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-1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+1.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likely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somewhere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-0,2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+0,3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along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continuum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71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Combinations</a:t>
            </a:r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266700" y="1340768"/>
            <a:ext cx="8610600" cy="496751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primary objectives in choosing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various points or combinations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 highest possible return at given risk level</a:t>
            </a:r>
          </a:p>
          <a:p>
            <a:pPr marL="971550" lvl="1" indent="-51435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lowest possible risk at given return level</a:t>
            </a:r>
          </a:p>
          <a:p>
            <a:pPr marL="457200" indent="-45720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Determining position of firm on efficient frontier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on the line the firm should be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Willingness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take larger risks for superior returns</a:t>
            </a:r>
          </a:p>
          <a:p>
            <a:pPr marL="80010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conservative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3riy3ajl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24328" y="5530810"/>
            <a:ext cx="1488976" cy="124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366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Risk-Return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Trade-Offs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304800" y="5334000"/>
            <a:ext cx="8610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Tx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opportunities fall along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leftmost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sector (line C–F–G)</a:t>
            </a:r>
          </a:p>
          <a:p>
            <a:pPr marL="342900" indent="-342900" algn="just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Tx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Points to right less desirable</a:t>
            </a: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34" y="1355479"/>
            <a:ext cx="5394919" cy="3880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xfvei1as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6167" y="5690242"/>
            <a:ext cx="1259358" cy="1082033"/>
          </a:xfrm>
          <a:prstGeom prst="rect">
            <a:avLst/>
          </a:prstGeom>
          <a:noFill/>
          <a:effectLst>
            <a:outerShdw dist="35921" dir="27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5706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1625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 must be sensitive to wishes and demands of shareholders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taking unnecessary or undesirable risks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 discount rate and lower valuation may be assigned to stock in market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 profits from risky ventures could have a result opposite from what intended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Raising the firm’s risk could lower the overall valuation of the firm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441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Share Price Effect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j0251503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68344" y="5526485"/>
            <a:ext cx="1287606" cy="124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61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57350"/>
            <a:ext cx="8229600" cy="4876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investors and managers are risk-averse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Prefer relative certainty as opposed to uncertainty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Investors require a higher expected value or return for risky investments</a:t>
            </a:r>
          </a:p>
          <a:p>
            <a:pPr lvl="1" algn="just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Risk-Return Trade-Off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Concept of Risk-Averse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4" descr="C:\Users\12829327442\Downloads\agenda-transparent-1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09158"/>
            <a:ext cx="1571528" cy="15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09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-Return Trade-Off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4002" t="24627" r="28532" b="41603"/>
          <a:stretch/>
        </p:blipFill>
        <p:spPr bwMode="auto">
          <a:xfrm>
            <a:off x="683568" y="1700808"/>
            <a:ext cx="7918582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7010400" y="65341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 smtClean="0">
                <a:solidFill>
                  <a:schemeClr val="bg1"/>
                </a:solidFill>
                <a:latin typeface="Calibri"/>
                <a:cs typeface="Calibri"/>
              </a:rPr>
              <a:t>13-</a:t>
            </a:r>
            <a:fld id="{10840AE4-DD1E-49F1-A3F2-06F22C9BB9A8}" type="slidenum">
              <a:rPr lang="en-US" altLang="en-US" sz="1000" smtClean="0">
                <a:solidFill>
                  <a:schemeClr val="bg1"/>
                </a:solidFill>
                <a:latin typeface="Calibri"/>
                <a:cs typeface="Calibri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 sz="1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27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3389</TotalTime>
  <Words>3442</Words>
  <Application>Microsoft Office PowerPoint</Application>
  <PresentationFormat>On-screen Show (4:3)</PresentationFormat>
  <Paragraphs>544</Paragraphs>
  <Slides>73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7</vt:i4>
      </vt:variant>
      <vt:variant>
        <vt:lpstr>Slide Titles</vt:lpstr>
      </vt:variant>
      <vt:variant>
        <vt:i4>73</vt:i4>
      </vt:variant>
    </vt:vector>
  </HeadingPairs>
  <TitlesOfParts>
    <vt:vector size="81" baseType="lpstr">
      <vt:lpstr>Flow</vt:lpstr>
      <vt:lpstr>Clip</vt:lpstr>
      <vt:lpstr>Equation</vt:lpstr>
      <vt:lpstr>Worksheet</vt:lpstr>
      <vt:lpstr>Microsoft Excel Worksheet</vt:lpstr>
      <vt:lpstr>Equation.DSMT4</vt:lpstr>
      <vt:lpstr>Microsoft ClipArt Gallery</vt:lpstr>
      <vt:lpstr>Çalışma Sayfası</vt:lpstr>
      <vt:lpstr>PowerPoint Presentation</vt:lpstr>
      <vt:lpstr>Capital Budgeting and Risk</vt:lpstr>
      <vt:lpstr> RISK AND CASH FLOWS </vt:lpstr>
      <vt:lpstr> RISK AND CASH FLOWS </vt:lpstr>
      <vt:lpstr> RISK AND CASH FLOWS </vt:lpstr>
      <vt:lpstr>Variability and Risk</vt:lpstr>
      <vt:lpstr>Variability and Risk Continued</vt:lpstr>
      <vt:lpstr>The Concept of Risk-Averse</vt:lpstr>
      <vt:lpstr>Risk-Return Trade-Off</vt:lpstr>
      <vt:lpstr>Actual Measurement of Risk</vt:lpstr>
      <vt:lpstr>Probability Distribution of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Risk and Diversification </vt:lpstr>
      <vt:lpstr>Actual Measurement of Risk</vt:lpstr>
      <vt:lpstr>Actual Measurement of Risk Continued</vt:lpstr>
      <vt:lpstr>Table 13-2 Average Betas for a Five-Year Period (Ending January 2018)</vt:lpstr>
      <vt:lpstr>Risk and the Capital Budgeting Process</vt:lpstr>
      <vt:lpstr>Risk-Adjusted Discount Rate</vt:lpstr>
      <vt:lpstr>Relationship of Risk to Discount Rate</vt:lpstr>
      <vt:lpstr>Increasing Risk over Time</vt:lpstr>
      <vt:lpstr>Risk over Time</vt:lpstr>
      <vt:lpstr>Qualitative Measures and Table </vt:lpstr>
      <vt:lpstr>Capital Budgeting Analysis</vt:lpstr>
      <vt:lpstr>Capital Budgeting Decision Adjusted for Risk Example</vt:lpstr>
      <vt:lpstr>Capital Budgeting Decision Adjusted for Risk</vt:lpstr>
      <vt:lpstr>Certainty Equivalent Method </vt:lpstr>
      <vt:lpstr>Certainty Equivalent Method </vt:lpstr>
      <vt:lpstr> Sensitivity Analysis </vt:lpstr>
      <vt:lpstr> Sensitivity Analysis </vt:lpstr>
      <vt:lpstr> Sensitivity Analysis </vt:lpstr>
      <vt:lpstr> Sensitivity Analysis </vt:lpstr>
      <vt:lpstr> Sensitivity Analysis </vt:lpstr>
      <vt:lpstr> Sensitivity Analysis </vt:lpstr>
      <vt:lpstr> Sensitivity Analysis </vt:lpstr>
      <vt:lpstr>SCENARIO ANALYSIS</vt:lpstr>
      <vt:lpstr>SCENARIO ANALYSIS</vt:lpstr>
      <vt:lpstr>SCENARIO ANALYSIS</vt:lpstr>
      <vt:lpstr>SCENARIO ANALYSIS</vt:lpstr>
      <vt:lpstr>SCENARIO ANALYSIS</vt:lpstr>
      <vt:lpstr>Break-Even Analysis</vt:lpstr>
      <vt:lpstr>PowerPoint Presentation</vt:lpstr>
      <vt:lpstr>PowerPoint Presentation</vt:lpstr>
      <vt:lpstr>PowerPoint Presentation</vt:lpstr>
      <vt:lpstr>Simulation Models</vt:lpstr>
      <vt:lpstr>Simulation Models</vt:lpstr>
      <vt:lpstr>Simulation Models</vt:lpstr>
      <vt:lpstr>PowerPoint Presentation</vt:lpstr>
      <vt:lpstr>Real Options</vt:lpstr>
      <vt:lpstr>Real Options</vt:lpstr>
      <vt:lpstr>Discounted CF and Options</vt:lpstr>
      <vt:lpstr>The Option to Abandon: Example </vt:lpstr>
      <vt:lpstr>The Option to Abandon: Example </vt:lpstr>
      <vt:lpstr>The Option to Abandon: Example </vt:lpstr>
      <vt:lpstr>The Option to Abandon: Example </vt:lpstr>
      <vt:lpstr>Valuing the Option to Abandon</vt:lpstr>
      <vt:lpstr>Decision Trees</vt:lpstr>
      <vt:lpstr>Decision Trees</vt:lpstr>
      <vt:lpstr>Decision Trees</vt:lpstr>
      <vt:lpstr>PowerPoint Presentation</vt:lpstr>
      <vt:lpstr>Decision Trees</vt:lpstr>
      <vt:lpstr>Decision Trees</vt:lpstr>
      <vt:lpstr>PowerPoint Presentation</vt:lpstr>
      <vt:lpstr>Decision Trees</vt:lpstr>
      <vt:lpstr>Coefficient of Correlation</vt:lpstr>
      <vt:lpstr>Measures of Correlation</vt:lpstr>
      <vt:lpstr>Levels of Risk Reduction as Measured by the Coefficient of Correlation</vt:lpstr>
      <vt:lpstr>Evaluation of Combinations</vt:lpstr>
      <vt:lpstr>Risk-Return Trade-Offs</vt:lpstr>
      <vt:lpstr>The Share Price Effect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</dc:title>
  <dc:creator>finanslab10</dc:creator>
  <cp:lastModifiedBy>Gözde Elbir</cp:lastModifiedBy>
  <cp:revision>156</cp:revision>
  <dcterms:created xsi:type="dcterms:W3CDTF">2019-09-12T07:12:57Z</dcterms:created>
  <dcterms:modified xsi:type="dcterms:W3CDTF">2019-12-06T12:54:28Z</dcterms:modified>
</cp:coreProperties>
</file>