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5" r:id="rId4"/>
    <p:sldId id="266" r:id="rId5"/>
    <p:sldId id="264" r:id="rId6"/>
    <p:sldId id="268" r:id="rId7"/>
    <p:sldId id="267" r:id="rId8"/>
    <p:sldId id="269" r:id="rId9"/>
    <p:sldId id="270" r:id="rId10"/>
    <p:sldId id="27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843"/>
    <p:restoredTop sz="94529"/>
  </p:normalViewPr>
  <p:slideViewPr>
    <p:cSldViewPr snapToGrid="0" snapToObjects="1">
      <p:cViewPr varScale="1">
        <p:scale>
          <a:sx n="126" d="100"/>
          <a:sy n="126" d="100"/>
        </p:scale>
        <p:origin x="2136" y="3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err="1"/>
              <a:t>Medeni</a:t>
            </a:r>
            <a:r>
              <a:rPr dirty="0"/>
              <a:t> </a:t>
            </a:r>
            <a:r>
              <a:rPr dirty="0" err="1"/>
              <a:t>Usul</a:t>
            </a:r>
            <a:r>
              <a:rPr dirty="0"/>
              <a:t> </a:t>
            </a:r>
            <a:r>
              <a:rPr dirty="0" err="1"/>
              <a:t>Hukuku</a:t>
            </a:r>
            <a:r>
              <a:rPr lang="tr-TR" dirty="0"/>
              <a:t> 2</a:t>
            </a:r>
            <a:endParaRPr dirty="0"/>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5357B6-85FF-3E19-B83A-B985401D88CF}"/>
              </a:ext>
            </a:extLst>
          </p:cNvPr>
          <p:cNvSpPr>
            <a:spLocks noGrp="1"/>
          </p:cNvSpPr>
          <p:nvPr>
            <p:ph type="title"/>
          </p:nvPr>
        </p:nvSpPr>
        <p:spPr/>
        <p:txBody>
          <a:bodyPr/>
          <a:lstStyle/>
          <a:p>
            <a:r>
              <a:rPr lang="tr-TR" dirty="0"/>
              <a:t>Dosyanın İşlemden Kaldırılması</a:t>
            </a:r>
          </a:p>
        </p:txBody>
      </p:sp>
      <p:sp>
        <p:nvSpPr>
          <p:cNvPr id="3" name="İçerik Yer Tutucusu 2">
            <a:extLst>
              <a:ext uri="{FF2B5EF4-FFF2-40B4-BE49-F238E27FC236}">
                <a16:creationId xmlns:a16="http://schemas.microsoft.com/office/drawing/2014/main" id="{C89BB3E7-BCB2-4C4D-228B-9AC73FD0497F}"/>
              </a:ext>
            </a:extLst>
          </p:cNvPr>
          <p:cNvSpPr>
            <a:spLocks noGrp="1"/>
          </p:cNvSpPr>
          <p:nvPr>
            <p:ph idx="1"/>
          </p:nvPr>
        </p:nvSpPr>
        <p:spPr/>
        <p:txBody>
          <a:bodyPr>
            <a:normAutofit fontScale="62500" lnSpcReduction="20000"/>
          </a:bodyPr>
          <a:lstStyle/>
          <a:p>
            <a:pPr algn="just"/>
            <a:r>
              <a:rPr lang="tr-TR" dirty="0"/>
              <a:t>Kanunda sayılı sebeplerin varlığında, dosya işlemden kendiliğinden kaldırılır. Mahkemenin dosyanın işlemden kaldırılmasına karar vermesi, açıklayıcı mahiyette bir karardır.</a:t>
            </a:r>
          </a:p>
          <a:p>
            <a:pPr algn="just"/>
            <a:r>
              <a:rPr lang="tr-TR" dirty="0"/>
              <a:t>Dosya işlemden kaldırılan dava, üç ay boyunca derdesttir.</a:t>
            </a:r>
          </a:p>
          <a:p>
            <a:pPr algn="just"/>
            <a:r>
              <a:rPr lang="tr-TR" dirty="0"/>
              <a:t>Taraf, üç ay içinde yenileme dilekçesi vererek, davanın görülmesini sağlayabilir.</a:t>
            </a:r>
          </a:p>
          <a:p>
            <a:pPr algn="just"/>
            <a:r>
              <a:rPr lang="tr-TR" dirty="0"/>
              <a:t>Bir aydan sonra yenilenirse, yenileme harcı alınır. (Bu harç, karşı tarafa yükletilmez.)</a:t>
            </a:r>
          </a:p>
          <a:p>
            <a:pPr algn="just"/>
            <a:r>
              <a:rPr lang="tr-TR" dirty="0"/>
              <a:t>Dava üç ay içinde yenilenmezse, </a:t>
            </a:r>
            <a:r>
              <a:rPr lang="tr-TR" u="sng" dirty="0"/>
              <a:t>sürenin dolduğu gün </a:t>
            </a:r>
            <a:r>
              <a:rPr lang="tr-TR" dirty="0"/>
              <a:t>itibarıyla dava açılmamış sayılır. Mahkemece kendiliğinden karar verilir.</a:t>
            </a:r>
          </a:p>
          <a:p>
            <a:pPr algn="just"/>
            <a:r>
              <a:rPr lang="tr-TR" dirty="0"/>
              <a:t>Yazılı yargılama usulüne tabi davalarda, bir kez işlemden kaldırılması karar verilen dava, ilk yenilemeden sonra bir defadan fazla takipsiz bırakılamaz. (Aksi halde üçüncü kez bırakılırsa, dava açılmamış sayılır.) (HMK m. 150/VI)</a:t>
            </a:r>
          </a:p>
          <a:p>
            <a:pPr algn="just"/>
            <a:r>
              <a:rPr lang="tr-TR" dirty="0"/>
              <a:t>Basit yargılama usulüne tabi davalarda, bir defadan fazla dava takipsiz bırakılamaz (HMK m. 320, IV)</a:t>
            </a:r>
          </a:p>
        </p:txBody>
      </p:sp>
    </p:spTree>
    <p:extLst>
      <p:ext uri="{BB962C8B-B14F-4D97-AF65-F5344CB8AC3E}">
        <p14:creationId xmlns:p14="http://schemas.microsoft.com/office/powerpoint/2010/main" val="106584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a:t>Tahkikat</a:t>
            </a:r>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a:solidFill>
                  <a:schemeClr val="tx1"/>
                </a:solidFill>
              </a:rPr>
              <a:t>Tahkikatın konusu, ön inceleme tutanağıyla belirlenen, uyuşmazlığın halli bakımından önem taşıyan, taraflar arasında çekişmeli bulunan vakıaların, bunlara ilişkin deliller üzerinden, yargılama yapmaya ve hüküm vermeye elverişli ölçüde tespit edilmesidir.</a:t>
            </a:r>
          </a:p>
          <a:p>
            <a:pPr algn="just"/>
            <a:endParaRPr lang="tr-TR" sz="2400" dirty="0">
              <a:solidFill>
                <a:schemeClr val="tx1"/>
              </a:solidFill>
            </a:endParaRPr>
          </a:p>
          <a:p>
            <a:pPr algn="just"/>
            <a:r>
              <a:rPr lang="tr-TR" sz="2400" u="sng" dirty="0">
                <a:solidFill>
                  <a:schemeClr val="tx1"/>
                </a:solidFill>
              </a:rPr>
              <a:t>Tahkikat aşaması, delillerin ileri sürüldüğü veya toplandığı aşama değil, vakıaların ve delillerin incelendiği aşamadır.</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4260928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Tahkikat</a:t>
            </a:r>
          </a:p>
        </p:txBody>
      </p:sp>
      <p:sp>
        <p:nvSpPr>
          <p:cNvPr id="3" name="İçerik Yer Tutucusu 2"/>
          <p:cNvSpPr>
            <a:spLocks noGrp="1"/>
          </p:cNvSpPr>
          <p:nvPr>
            <p:ph idx="1"/>
          </p:nvPr>
        </p:nvSpPr>
        <p:spPr/>
        <p:txBody>
          <a:bodyPr>
            <a:normAutofit/>
          </a:bodyPr>
          <a:lstStyle/>
          <a:p>
            <a:pPr algn="just"/>
            <a:r>
              <a:rPr lang="tr-TR" sz="2400" dirty="0"/>
              <a:t>Tahkikatta davada ileri sürülen iddia ve savunmalar birlikte incelenir (m. 143)</a:t>
            </a:r>
          </a:p>
          <a:p>
            <a:pPr algn="just"/>
            <a:r>
              <a:rPr lang="tr-TR" sz="2400" dirty="0"/>
              <a:t>Hâkim, muhakemeyi basitleştirmek veya kısaltmak için resen veya taraflardan birinin talebi üzerine tahkikatın her aşamasında iddia veya savunmalardan birinin veya bir kısmının diğerinden önce incelenmesine karar verebilir. (m.143/2).</a:t>
            </a:r>
          </a:p>
        </p:txBody>
      </p:sp>
    </p:spTree>
    <p:extLst>
      <p:ext uri="{BB962C8B-B14F-4D97-AF65-F5344CB8AC3E}">
        <p14:creationId xmlns:p14="http://schemas.microsoft.com/office/powerpoint/2010/main" val="224272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Tahkikat</a:t>
            </a:r>
          </a:p>
        </p:txBody>
      </p:sp>
      <p:sp>
        <p:nvSpPr>
          <p:cNvPr id="3" name="İçerik Yer Tutucusu 2"/>
          <p:cNvSpPr>
            <a:spLocks noGrp="1"/>
          </p:cNvSpPr>
          <p:nvPr>
            <p:ph idx="1"/>
          </p:nvPr>
        </p:nvSpPr>
        <p:spPr/>
        <p:txBody>
          <a:bodyPr>
            <a:normAutofit/>
          </a:bodyPr>
          <a:lstStyle/>
          <a:p>
            <a:pPr algn="just"/>
            <a:r>
              <a:rPr lang="tr-TR" sz="2600" dirty="0"/>
              <a:t>Mahkeme önünde yapılan tahkikat ve sözlü yargılama için ayrılmış zaman dilimine oturum (celse) denir.</a:t>
            </a:r>
          </a:p>
          <a:p>
            <a:pPr algn="just"/>
            <a:r>
              <a:rPr lang="tr-TR" sz="2600" dirty="0"/>
              <a:t>Oturumlarda yapılan tahkikat işlemine ise genelde duruşma denir. Tarafların hakim karşısında bulundukları yargılama evresidir.</a:t>
            </a:r>
          </a:p>
          <a:p>
            <a:pPr algn="just"/>
            <a:r>
              <a:rPr lang="tr-TR" sz="2600" dirty="0"/>
              <a:t>Kural olarak her davada duruşma yapılır. Bazı hallerde duruşma yapılmadan da karar verilebilir. Örneğin, hakimin reddi, merci tayini, adli yardım talebi, dava şartları eksikliği gibi</a:t>
            </a:r>
            <a:r>
              <a:rPr lang="tr-TR" dirty="0"/>
              <a:t>.</a:t>
            </a:r>
          </a:p>
        </p:txBody>
      </p:sp>
    </p:spTree>
    <p:extLst>
      <p:ext uri="{BB962C8B-B14F-4D97-AF65-F5344CB8AC3E}">
        <p14:creationId xmlns:p14="http://schemas.microsoft.com/office/powerpoint/2010/main" val="415340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a:t>Tahkikat</a:t>
            </a:r>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u="sng" dirty="0">
                <a:solidFill>
                  <a:schemeClr val="tx1"/>
                </a:solidFill>
              </a:rPr>
              <a:t>Duruşmanın aleniliği ilkesine uyumalıdır.</a:t>
            </a:r>
          </a:p>
          <a:p>
            <a:pPr algn="just"/>
            <a:r>
              <a:rPr lang="tr-TR" sz="2400" u="sng" dirty="0">
                <a:solidFill>
                  <a:schemeClr val="tx1"/>
                </a:solidFill>
              </a:rPr>
              <a:t>Duruşmada zabıt katibi bulunması zorunludur.</a:t>
            </a:r>
          </a:p>
          <a:p>
            <a:pPr algn="just"/>
            <a:r>
              <a:rPr lang="tr-TR" sz="2400" u="sng" dirty="0">
                <a:solidFill>
                  <a:schemeClr val="tx1"/>
                </a:solidFill>
              </a:rPr>
              <a:t>Duruşmada kayıt ve yayın yasağı vardır.</a:t>
            </a:r>
          </a:p>
          <a:p>
            <a:pPr algn="just"/>
            <a:r>
              <a:rPr lang="tr-TR" sz="2400" u="sng" dirty="0">
                <a:solidFill>
                  <a:schemeClr val="tx1"/>
                </a:solidFill>
              </a:rPr>
              <a:t>Duruşma kural olarak mahkeme salonunda gerçekleştirilir. Tanık bulunduğu yerde de dinlenebilir.</a:t>
            </a:r>
          </a:p>
          <a:p>
            <a:pPr algn="just"/>
            <a:r>
              <a:rPr lang="tr-TR" sz="2400" u="sng" dirty="0">
                <a:solidFill>
                  <a:schemeClr val="tx1"/>
                </a:solidFill>
              </a:rPr>
              <a:t>Duruşmaların disiplinini hakim sağlar.</a:t>
            </a:r>
          </a:p>
          <a:p>
            <a:pPr algn="just"/>
            <a:r>
              <a:rPr lang="tr-TR" sz="2400" u="sng" dirty="0">
                <a:solidFill>
                  <a:schemeClr val="tx1"/>
                </a:solidFill>
              </a:rPr>
              <a:t>Taraf, tanık veya duruşmaya katılan ilgililere vekiller doğrudan; taraflar ise hakim aracılığıyla yöneltebilir.</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945986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Tahkikat</a:t>
            </a:r>
          </a:p>
        </p:txBody>
      </p:sp>
      <p:sp>
        <p:nvSpPr>
          <p:cNvPr id="3" name="İçerik Yer Tutucusu 2"/>
          <p:cNvSpPr>
            <a:spLocks noGrp="1"/>
          </p:cNvSpPr>
          <p:nvPr>
            <p:ph idx="1"/>
          </p:nvPr>
        </p:nvSpPr>
        <p:spPr/>
        <p:txBody>
          <a:bodyPr>
            <a:normAutofit/>
          </a:bodyPr>
          <a:lstStyle/>
          <a:p>
            <a:pPr algn="just"/>
            <a:r>
              <a:rPr lang="tr-TR" sz="2400" dirty="0"/>
              <a:t>Mahkemeler resmi çalışma gün ve saatinde görev yaparlar. Ancak, zorunluluk veya gecikmesinde zarar olan hâllerde, keşif, </a:t>
            </a:r>
            <a:r>
              <a:rPr lang="tr-TR" sz="2400" dirty="0" err="1"/>
              <a:t>delillerin</a:t>
            </a:r>
            <a:r>
              <a:rPr lang="tr-TR" sz="2400" dirty="0"/>
              <a:t> tespiti ve günlük duruşma listesinde yazılı işler gibi işlemlerin, resmî tatil günlerinde veya çalışma saatlerinin dışında da yapılmasına karar </a:t>
            </a:r>
            <a:r>
              <a:rPr lang="tr-TR" sz="2400" dirty="0" err="1"/>
              <a:t>verilebilir</a:t>
            </a:r>
            <a:r>
              <a:rPr lang="tr-TR" sz="2400" dirty="0"/>
              <a:t> (HMK m. 148).</a:t>
            </a:r>
          </a:p>
          <a:p>
            <a:pPr algn="just"/>
            <a:endParaRPr lang="tr-TR" sz="2400" dirty="0"/>
          </a:p>
          <a:p>
            <a:pPr algn="just"/>
            <a:endParaRPr lang="tr-TR" sz="2400" dirty="0"/>
          </a:p>
        </p:txBody>
      </p:sp>
    </p:spTree>
    <p:extLst>
      <p:ext uri="{BB962C8B-B14F-4D97-AF65-F5344CB8AC3E}">
        <p14:creationId xmlns:p14="http://schemas.microsoft.com/office/powerpoint/2010/main" val="981129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E-Duruşma</a:t>
            </a:r>
          </a:p>
        </p:txBody>
      </p:sp>
      <p:sp>
        <p:nvSpPr>
          <p:cNvPr id="3" name="İçerik Yer Tutucusu 2"/>
          <p:cNvSpPr>
            <a:spLocks noGrp="1"/>
          </p:cNvSpPr>
          <p:nvPr>
            <p:ph idx="1"/>
          </p:nvPr>
        </p:nvSpPr>
        <p:spPr/>
        <p:txBody>
          <a:bodyPr/>
          <a:lstStyle/>
          <a:p>
            <a:r>
              <a:rPr lang="tr-TR" sz="2400" dirty="0" err="1"/>
              <a:t>Hmk</a:t>
            </a:r>
            <a:r>
              <a:rPr lang="tr-TR" sz="2400" dirty="0"/>
              <a:t> m. 149 ve e-Duruşma yönetmeliği</a:t>
            </a:r>
          </a:p>
          <a:p>
            <a:endParaRPr lang="tr-TR" dirty="0"/>
          </a:p>
        </p:txBody>
      </p:sp>
    </p:spTree>
    <p:extLst>
      <p:ext uri="{BB962C8B-B14F-4D97-AF65-F5344CB8AC3E}">
        <p14:creationId xmlns:p14="http://schemas.microsoft.com/office/powerpoint/2010/main" val="2171676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Tarafların Duruşmaya Gelmemesi</a:t>
            </a:r>
          </a:p>
        </p:txBody>
      </p:sp>
      <p:sp>
        <p:nvSpPr>
          <p:cNvPr id="3" name="İçerik Yer Tutucusu 2"/>
          <p:cNvSpPr>
            <a:spLocks noGrp="1"/>
          </p:cNvSpPr>
          <p:nvPr>
            <p:ph idx="1"/>
          </p:nvPr>
        </p:nvSpPr>
        <p:spPr/>
        <p:txBody>
          <a:bodyPr>
            <a:normAutofit fontScale="92500" lnSpcReduction="20000"/>
          </a:bodyPr>
          <a:lstStyle/>
          <a:p>
            <a:pPr algn="just"/>
            <a:r>
              <a:rPr lang="tr-TR" sz="2800" dirty="0"/>
              <a:t>Tarafların duruşmaya gelmeleri gerekir. Ancak taraflar için bir yükümlülük değil, yüktür.</a:t>
            </a:r>
          </a:p>
          <a:p>
            <a:pPr algn="just"/>
            <a:r>
              <a:rPr lang="tr-TR" sz="2800" dirty="0"/>
              <a:t>Tarafların duruşmaya gelmemesinin sonuçları:</a:t>
            </a:r>
          </a:p>
          <a:p>
            <a:pPr marL="0" indent="0" algn="just">
              <a:buNone/>
            </a:pPr>
            <a:r>
              <a:rPr lang="tr-TR" sz="2800" dirty="0"/>
              <a:t>*HMK m. 60 (mecburi dava arkadaşlığında)</a:t>
            </a:r>
          </a:p>
          <a:p>
            <a:pPr marL="0" indent="0" algn="just">
              <a:buNone/>
            </a:pPr>
            <a:r>
              <a:rPr lang="tr-TR" sz="2800" dirty="0"/>
              <a:t>*Taraflardan biri geldi diğeri gelmediyse, gelmeyen taraf yokluğunda yapılan işlemlere itiraz edemez. (HMK m. 147, m. 150)</a:t>
            </a:r>
          </a:p>
          <a:p>
            <a:pPr marL="0" indent="0" algn="just">
              <a:buNone/>
            </a:pPr>
            <a:r>
              <a:rPr lang="tr-TR" sz="2800" dirty="0"/>
              <a:t>*Taraf isticvap için çağrılmış gelmemişse vakıaları ikrar etmiş sayılır. (HMK m. 171)</a:t>
            </a:r>
          </a:p>
          <a:p>
            <a:pPr marL="0" indent="0" algn="just">
              <a:buNone/>
            </a:pPr>
            <a:r>
              <a:rPr lang="tr-TR" sz="2800" dirty="0"/>
              <a:t>*Taraf, yemin için duruşmaya çağrılmış ve mazeretsiz olarak gelmemişse, yemin konusu vakıaları ikrar etmiş sayılır (HMK m. 229)</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088423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Dosyanın İşlemden Kaldırılması</a:t>
            </a:r>
          </a:p>
        </p:txBody>
      </p:sp>
      <p:sp>
        <p:nvSpPr>
          <p:cNvPr id="3" name="İçerik Yer Tutucusu 2"/>
          <p:cNvSpPr>
            <a:spLocks noGrp="1"/>
          </p:cNvSpPr>
          <p:nvPr>
            <p:ph idx="1"/>
          </p:nvPr>
        </p:nvSpPr>
        <p:spPr/>
        <p:txBody>
          <a:bodyPr>
            <a:normAutofit fontScale="47500" lnSpcReduction="20000"/>
          </a:bodyPr>
          <a:lstStyle/>
          <a:p>
            <a:pPr marL="0" indent="0">
              <a:buNone/>
            </a:pPr>
            <a:r>
              <a:rPr lang="tr-TR" sz="4400" dirty="0"/>
              <a:t>Hukuk Muhakemeleri Kanunu’nun 150. maddesinde dosyanın işlemden kaldırılması sebepleri düzenlenmiştir: </a:t>
            </a:r>
          </a:p>
          <a:p>
            <a:pPr marL="0" indent="0" algn="just">
              <a:buNone/>
            </a:pPr>
            <a:r>
              <a:rPr lang="tr-TR" sz="4400" dirty="0"/>
              <a:t>*Taraflardan her ikisi de </a:t>
            </a:r>
            <a:r>
              <a:rPr lang="tr-TR" sz="4400" dirty="0" err="1"/>
              <a:t>usûlüne</a:t>
            </a:r>
            <a:r>
              <a:rPr lang="tr-TR" sz="4400" dirty="0"/>
              <a:t> uygun şekilde davet edildikleri duruşmaya mazeretsiz olarak gelmezlerse, mahkemece, dosyanın işlemden kaldırılmasına karar verilir (HMK m. 150/I)</a:t>
            </a:r>
          </a:p>
          <a:p>
            <a:pPr marL="0" indent="0" algn="just">
              <a:buNone/>
            </a:pPr>
            <a:r>
              <a:rPr lang="tr-TR" sz="4400" dirty="0"/>
              <a:t>*Taraflardan her ikisi de duruşmaya gelir, ancak, davayı takip etmeyeceklerini bildirirlerse, mahkemece, dosyanın işlemden kaldırılmasına karar verilir (HMK m. 150/I)</a:t>
            </a:r>
          </a:p>
          <a:p>
            <a:pPr marL="0" indent="0" algn="just">
              <a:buNone/>
            </a:pPr>
            <a:r>
              <a:rPr lang="tr-TR" sz="4400" dirty="0"/>
              <a:t>*</a:t>
            </a:r>
            <a:r>
              <a:rPr lang="tr-TR" sz="4400" dirty="0" err="1"/>
              <a:t>Usûlüne</a:t>
            </a:r>
            <a:r>
              <a:rPr lang="tr-TR" sz="4400" dirty="0"/>
              <a:t> uygun şekilde davet edilmiş olan taraflardan biri duruşmaya gelir, diğeri gelmezse, gelen tarafın davayı takip etmeyeceğini bildirmesi hâlinde dosya işlemden kaldırılır (HMK m. 150/II). </a:t>
            </a:r>
          </a:p>
          <a:p>
            <a:pPr marL="0" indent="0" algn="just">
              <a:buNone/>
            </a:pPr>
            <a:r>
              <a:rPr lang="tr-TR" sz="4400" dirty="0"/>
              <a:t>*Duruşma gününün belli edilmesi için tarafların başvurması gereken hâllerde gün tespit ettirilmemişse, son işlem tarihinden başlayarak bir ay geçmekle dosya işlemden kaldırılır (HMK m. 150/III)</a:t>
            </a:r>
          </a:p>
          <a:p>
            <a:pPr marL="0" indent="0" algn="just">
              <a:buNone/>
            </a:pPr>
            <a:endParaRPr lang="tr-TR" dirty="0"/>
          </a:p>
        </p:txBody>
      </p:sp>
    </p:spTree>
    <p:extLst>
      <p:ext uri="{BB962C8B-B14F-4D97-AF65-F5344CB8AC3E}">
        <p14:creationId xmlns:p14="http://schemas.microsoft.com/office/powerpoint/2010/main" val="1754753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15801</TotalTime>
  <Words>666</Words>
  <Application>Microsoft Macintosh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Office Theme</vt:lpstr>
      <vt:lpstr>Medeni Usul Hukuku 2</vt:lpstr>
      <vt:lpstr>Tahkikat</vt:lpstr>
      <vt:lpstr>Tahkikat</vt:lpstr>
      <vt:lpstr>Tahkikat</vt:lpstr>
      <vt:lpstr>Tahkikat</vt:lpstr>
      <vt:lpstr>Tahkikat</vt:lpstr>
      <vt:lpstr>E-Duruşma</vt:lpstr>
      <vt:lpstr>Tarafların Duruşmaya Gelmemesi</vt:lpstr>
      <vt:lpstr>Dosyanın İşlemden Kaldırılması</vt:lpstr>
      <vt:lpstr>Dosyanın İşlemden Kaldırılması</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creator>Done Nurdan KORKMAZ</dc:creator>
  <dc:description>generated using python-pptx</dc:description>
  <cp:lastModifiedBy>Gülsu Korkmaz</cp:lastModifiedBy>
  <cp:revision>87</cp:revision>
  <dcterms:created xsi:type="dcterms:W3CDTF">2013-01-27T09:14:16Z</dcterms:created>
  <dcterms:modified xsi:type="dcterms:W3CDTF">2026-02-25T07:36:09Z</dcterms:modified>
</cp:coreProperties>
</file>