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65" r:id="rId5"/>
    <p:sldId id="267" r:id="rId6"/>
    <p:sldId id="268" r:id="rId7"/>
    <p:sldId id="269" r:id="rId8"/>
    <p:sldId id="270" r:id="rId9"/>
    <p:sldId id="258" r:id="rId10"/>
    <p:sldId id="260" r:id="rId11"/>
    <p:sldId id="259" r:id="rId12"/>
    <p:sldId id="261" r:id="rId13"/>
    <p:sldId id="262" r:id="rId14"/>
    <p:sldId id="263" r:id="rId15"/>
    <p:sldId id="264"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4" d="100"/>
          <a:sy n="74" d="100"/>
        </p:scale>
        <p:origin x="-1266" y="-2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18.11.2024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47757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18.11.2024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397701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18.11.2024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3521577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95228A-155E-431F-BD90-8EFDB941CAB0}" type="datetimeFigureOut">
              <a:rPr lang="tr-TR" smtClean="0"/>
              <a:t>18.11.2024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8160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395228A-155E-431F-BD90-8EFDB941CAB0}" type="datetimeFigureOut">
              <a:rPr lang="tr-TR" smtClean="0"/>
              <a:t>18.11.2024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78449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95228A-155E-431F-BD90-8EFDB941CAB0}" type="datetimeFigureOut">
              <a:rPr lang="tr-TR" smtClean="0"/>
              <a:t>18.11.2024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986905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95228A-155E-431F-BD90-8EFDB941CAB0}" type="datetimeFigureOut">
              <a:rPr lang="tr-TR" smtClean="0"/>
              <a:t>18.11.2024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73309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95228A-155E-431F-BD90-8EFDB941CAB0}" type="datetimeFigureOut">
              <a:rPr lang="tr-TR" smtClean="0"/>
              <a:t>18.11.2024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32243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95228A-155E-431F-BD90-8EFDB941CAB0}" type="datetimeFigureOut">
              <a:rPr lang="tr-TR" smtClean="0"/>
              <a:t>18.11.2024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2231430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95228A-155E-431F-BD90-8EFDB941CAB0}" type="datetimeFigureOut">
              <a:rPr lang="tr-TR" smtClean="0"/>
              <a:t>18.11.2024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1394072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95228A-155E-431F-BD90-8EFDB941CAB0}" type="datetimeFigureOut">
              <a:rPr lang="tr-TR" smtClean="0"/>
              <a:t>18.11.2024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12E58E0-9E83-4EEE-A661-02E0E4EBDFFC}" type="slidenum">
              <a:rPr lang="tr-TR" smtClean="0"/>
              <a:t>‹#›</a:t>
            </a:fld>
            <a:endParaRPr lang="tr-TR"/>
          </a:p>
        </p:txBody>
      </p:sp>
    </p:spTree>
    <p:extLst>
      <p:ext uri="{BB962C8B-B14F-4D97-AF65-F5344CB8AC3E}">
        <p14:creationId xmlns:p14="http://schemas.microsoft.com/office/powerpoint/2010/main" val="2983193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5228A-155E-431F-BD90-8EFDB941CAB0}" type="datetimeFigureOut">
              <a:rPr lang="tr-TR" smtClean="0"/>
              <a:t>18.11.2024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E58E0-9E83-4EEE-A661-02E0E4EBDFFC}" type="slidenum">
              <a:rPr lang="tr-TR" smtClean="0"/>
              <a:t>‹#›</a:t>
            </a:fld>
            <a:endParaRPr lang="tr-TR"/>
          </a:p>
        </p:txBody>
      </p:sp>
    </p:spTree>
    <p:extLst>
      <p:ext uri="{BB962C8B-B14F-4D97-AF65-F5344CB8AC3E}">
        <p14:creationId xmlns:p14="http://schemas.microsoft.com/office/powerpoint/2010/main" val="3139069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okbilgi.com/yazi/dusunceyi-gelistirme-yollar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okbilgi.com/yazi/devlet-dil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okbilgi.com/yazi/edebiyat-tarihi-nedir/" TargetMode="External"/><Relationship Id="rId2" Type="http://schemas.openxmlformats.org/officeDocument/2006/relationships/hyperlink" Target="https://www.cokbilgi.com/yazi/fransiz-cehaleti-ve-yuksek-turk-kultur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cokbilgi.com/yazi/anlatim-bicimleri/" TargetMode="External"/><Relationship Id="rId2" Type="http://schemas.openxmlformats.org/officeDocument/2006/relationships/hyperlink" Target="https://www.cokbilgi.com/yazi/kulturun-ozellikleri-nelerdi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okbilgi.com/yazi/kulturun-islevleri-nelerdir/" TargetMode="External"/><Relationship Id="rId2" Type="http://schemas.openxmlformats.org/officeDocument/2006/relationships/hyperlink" Target="https://www.cokbilgi.com/yazi/yabanci-dille-egitim-ihaneti/"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okbilgi.com/yazi/yuz-100-temel-eser/" TargetMode="External"/><Relationship Id="rId2" Type="http://schemas.openxmlformats.org/officeDocument/2006/relationships/hyperlink" Target="https://www.cokbilgi.com/yazi/turk-gencligi-turkce-muzik-dinlemeli/" TargetMode="External"/><Relationship Id="rId1" Type="http://schemas.openxmlformats.org/officeDocument/2006/relationships/slideLayout" Target="../slideLayouts/slideLayout2.xml"/><Relationship Id="rId4" Type="http://schemas.openxmlformats.org/officeDocument/2006/relationships/hyperlink" Target="https://www.cokbilgi.com/yazi/edebi-sanatlar-soz-sanatlari/"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cokbilgi.com/yazi/cografi-kesifler-nedenleri-ve-sonuclari/"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cokbilgi.com/yazi/kulturun-ogeleri-kulturu-olusturan-unsurlar/" TargetMode="External"/><Relationship Id="rId2" Type="http://schemas.openxmlformats.org/officeDocument/2006/relationships/hyperlink" Target="https://www.cokbilgi.com/yazi/milli-kultur-nedir-tanimi-aciklamas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okbilgi.com/yazi/dilin-islevleri-nelerdir/"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cokbilgi.com/yazi/kulturun-ogeleri-kulturu-olusturan-unsurlar/" TargetMode="External"/><Relationship Id="rId2" Type="http://schemas.openxmlformats.org/officeDocument/2006/relationships/hyperlink" Target="https://www.cokbilgi.com/yazi/ideal-ogretmen-nasil-olmalidir/"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cokbilgi.com/yazi/eski-turklerde-yemek-kulturu/" TargetMode="External"/><Relationship Id="rId2" Type="http://schemas.openxmlformats.org/officeDocument/2006/relationships/hyperlink" Target="https://www.cokbilgi.com/yazi/edebi-sanatlar-soz-sanatlar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cokbilgi.com/yazi/milli-kultur-nedir-tanimi-aciklamasi/" TargetMode="External"/><Relationship Id="rId2" Type="http://schemas.openxmlformats.org/officeDocument/2006/relationships/hyperlink" Target="https://www.cokbilgi.com/yazi/turk-dilinin-tarihi-gelisimi/"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cokbilgi.com/yazi/kulturun-ogeleri-kulturu-olusturan-unsurlar/"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cokbilgi.com/yazi/eski-turklerde-giyim-ve-sus-esyalari/"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cokbilgi.com/yazi/milli-kultur-nedir-tanimi-aciklamasi/"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okbilgi.com/yazi/dil-bilgisi-bicim-bilgis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okbilgi.com/yazi/anlatim-bozukluklari/" TargetMode="External"/><Relationship Id="rId2" Type="http://schemas.openxmlformats.org/officeDocument/2006/relationships/hyperlink" Target="https://www.cokbilgi.com/yazi/edebi-sanatlar-soz-sanatlari/" TargetMode="External"/><Relationship Id="rId1" Type="http://schemas.openxmlformats.org/officeDocument/2006/relationships/slideLayout" Target="../slideLayouts/slideLayout2.xml"/><Relationship Id="rId5" Type="http://schemas.openxmlformats.org/officeDocument/2006/relationships/hyperlink" Target="https://www.cokbilgi.com/yazi/kulturun-ogeleri-kulturu-olusturan-unsurlar/" TargetMode="External"/><Relationship Id="rId4" Type="http://schemas.openxmlformats.org/officeDocument/2006/relationships/hyperlink" Target="https://www.cokbilgi.com/yazi/eski-turklerde-boy-ve-budun/"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okbilgi.com/yazi/medeni-ahlak-ve-kisisel-ahlak-ziya-gokalp/" TargetMode="External"/><Relationship Id="rId2" Type="http://schemas.openxmlformats.org/officeDocument/2006/relationships/hyperlink" Target="https://www.cokbilgi.com/yazi/kulturun-ozellikleri-nelerdi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KÜLTÜR</a:t>
            </a:r>
            <a:endParaRPr lang="tr-TR" dirty="0"/>
          </a:p>
        </p:txBody>
      </p:sp>
      <p:sp>
        <p:nvSpPr>
          <p:cNvPr id="3" name="Alt Başlık 2"/>
          <p:cNvSpPr>
            <a:spLocks noGrp="1"/>
          </p:cNvSpPr>
          <p:nvPr>
            <p:ph type="subTitle" idx="1"/>
          </p:nvPr>
        </p:nvSpPr>
        <p:spPr/>
        <p:txBody>
          <a:bodyPr/>
          <a:lstStyle/>
          <a:p>
            <a:r>
              <a:rPr lang="tr-TR" dirty="0" smtClean="0"/>
              <a:t>Bir toplumun </a:t>
            </a:r>
            <a:endParaRPr lang="tr-TR" dirty="0"/>
          </a:p>
        </p:txBody>
      </p:sp>
    </p:spTree>
    <p:extLst>
      <p:ext uri="{BB962C8B-B14F-4D97-AF65-F5344CB8AC3E}">
        <p14:creationId xmlns:p14="http://schemas.microsoft.com/office/powerpoint/2010/main" val="1169199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9036496" cy="6624736"/>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İnsanoğlunun manevî bir tatmin aracı, kişiliğinin geliştirilmesinde ve </a:t>
            </a:r>
            <a:r>
              <a:rPr lang="tr-TR" dirty="0" err="1">
                <a:solidFill>
                  <a:srgbClr val="000000"/>
                </a:solidFill>
                <a:ea typeface="Times New Roman"/>
                <a:cs typeface="Times New Roman"/>
              </a:rPr>
              <a:t>ahlâki</a:t>
            </a:r>
            <a:r>
              <a:rPr lang="tr-TR" dirty="0">
                <a:solidFill>
                  <a:srgbClr val="000000"/>
                </a:solidFill>
                <a:ea typeface="Times New Roman"/>
                <a:cs typeface="Times New Roman"/>
              </a:rPr>
              <a:t> değerlendirmelerinde bir dayanak, bir ölçü vazifesi gören din de kültürün içinde yer alan bir sosyal kurumdur. Kişinin kendi kendisiyle ve çevresi ile uyumlu bir yaşayış sürdürmesini sağlayan inanç ve ibadetler bütünüdür. Çeşitli olaylar kar­şısında bunalan ve kendisini yönlendirmede ruhuna manevî bir sığınak arayan insanoğlu dine ve </a:t>
            </a:r>
            <a:r>
              <a:rPr lang="tr-TR" dirty="0" err="1">
                <a:solidFill>
                  <a:srgbClr val="000000"/>
                </a:solidFill>
                <a:ea typeface="Times New Roman"/>
                <a:cs typeface="Times New Roman"/>
              </a:rPr>
              <a:t>Tann’ya</a:t>
            </a:r>
            <a:r>
              <a:rPr lang="tr-TR" dirty="0">
                <a:solidFill>
                  <a:srgbClr val="000000"/>
                </a:solidFill>
                <a:ea typeface="Times New Roman"/>
                <a:cs typeface="Times New Roman"/>
              </a:rPr>
              <a:t> bağlanmıştır.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İnsanlığın kendi kendini ifade edebilmesi ve dünyayı bir zevk ve duygu süz­gecinden geçirerek yorumlayabilmesi demek olan çeşitli sanat dallan da kültürün öğeleri arasındadır. El sanatlarından başlayarak, mimarî, resim, heykel gibi </a:t>
            </a:r>
            <a:r>
              <a:rPr lang="tr-TR" b="1" dirty="0">
                <a:solidFill>
                  <a:srgbClr val="000000"/>
                </a:solidFill>
                <a:ea typeface="Times New Roman"/>
                <a:cs typeface="Times New Roman"/>
              </a:rPr>
              <a:t>sa­nat ürünleri, </a:t>
            </a:r>
            <a:r>
              <a:rPr lang="tr-TR" dirty="0">
                <a:solidFill>
                  <a:srgbClr val="000000"/>
                </a:solidFill>
                <a:ea typeface="Times New Roman"/>
                <a:cs typeface="Times New Roman"/>
              </a:rPr>
              <a:t>minyatür, hat, gibi süsleme ve yazı sanatları; sese dayanan </a:t>
            </a:r>
            <a:r>
              <a:rPr lang="tr-TR" dirty="0" err="1">
                <a:solidFill>
                  <a:srgbClr val="000000"/>
                </a:solidFill>
                <a:ea typeface="Times New Roman"/>
                <a:cs typeface="Times New Roman"/>
              </a:rPr>
              <a:t>musi­kî</a:t>
            </a:r>
            <a:r>
              <a:rPr lang="tr-TR" dirty="0">
                <a:solidFill>
                  <a:srgbClr val="000000"/>
                </a:solidFill>
                <a:ea typeface="Times New Roman"/>
                <a:cs typeface="Times New Roman"/>
              </a:rPr>
              <a:t>, söze dayanan edebiyat hep bu çerçeve içine girer. Kültüre, bir milletin bilim alanındaki verilerinden felsefe ve ekonomiye kadar uzanan daha pek çok verile­rini katabiliriz</a:t>
            </a:r>
            <a:r>
              <a:rPr lang="tr-TR" dirty="0" smtClean="0">
                <a:solidFill>
                  <a:srgbClr val="000000"/>
                </a:solidFill>
                <a:ea typeface="Times New Roman"/>
                <a:cs typeface="Times New Roman"/>
              </a:rPr>
              <a:t>.</a:t>
            </a:r>
            <a:endParaRPr lang="tr-TR" sz="4000" dirty="0">
              <a:ea typeface="Calibri"/>
              <a:cs typeface="Times New Roman"/>
            </a:endParaRPr>
          </a:p>
        </p:txBody>
      </p:sp>
    </p:spTree>
    <p:extLst>
      <p:ext uri="{BB962C8B-B14F-4D97-AF65-F5344CB8AC3E}">
        <p14:creationId xmlns:p14="http://schemas.microsoft.com/office/powerpoint/2010/main" val="120105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Yazıya geçen her eser kültüre dahildir. Ne var ki. çok etkili ve sü­rekli bir kültür aracı olması bakımından </a:t>
            </a:r>
            <a:r>
              <a:rPr lang="tr-TR" b="1" dirty="0">
                <a:solidFill>
                  <a:srgbClr val="000000"/>
                </a:solidFill>
                <a:ea typeface="Times New Roman"/>
                <a:cs typeface="Times New Roman"/>
              </a:rPr>
              <a:t>edebiyatın </a:t>
            </a:r>
            <a:r>
              <a:rPr lang="tr-TR" dirty="0">
                <a:solidFill>
                  <a:srgbClr val="000000"/>
                </a:solidFill>
                <a:ea typeface="Times New Roman"/>
                <a:cs typeface="Times New Roman"/>
              </a:rPr>
              <a:t>öteki kültür eserleri arasın­da ayrıcalıklı bir yeri vardır. Duygu ve </a:t>
            </a:r>
            <a:r>
              <a:rPr lang="tr-TR" u="sng" dirty="0">
                <a:solidFill>
                  <a:srgbClr val="000000"/>
                </a:solidFill>
                <a:ea typeface="Times New Roman"/>
                <a:cs typeface="Times New Roman"/>
                <a:hlinkClick r:id="rId2" tooltip="düşünceyi geliştirme yolları"/>
              </a:rPr>
              <a:t>düşünceyi geliştiren</a:t>
            </a:r>
            <a:r>
              <a:rPr lang="tr-TR" dirty="0">
                <a:solidFill>
                  <a:srgbClr val="000000"/>
                </a:solidFill>
                <a:ea typeface="Times New Roman"/>
                <a:cs typeface="Times New Roman"/>
              </a:rPr>
              <a:t> ve şekillendiren elbet­te dildir. Ancak, dili geliştiren, yaygınlaştıran, zenginleştiren ve bir sanat eserine dönüştürerek daha etkili kılan vasıta da şüphesiz edebiyattır</a:t>
            </a:r>
            <a:r>
              <a:rPr lang="tr-TR" dirty="0" smtClean="0">
                <a:solidFill>
                  <a:srgbClr val="000000"/>
                </a:solidFill>
                <a:ea typeface="Times New Roman"/>
                <a:cs typeface="Times New Roman"/>
              </a:rPr>
              <a:t>.</a:t>
            </a:r>
          </a:p>
          <a:p>
            <a:pPr algn="just">
              <a:lnSpc>
                <a:spcPct val="150000"/>
              </a:lnSpc>
              <a:spcBef>
                <a:spcPts val="0"/>
              </a:spcBef>
            </a:pP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Kültürün zaman içindeki siyasî ve sosyal akışını ve sürekliliğini sağlayan </a:t>
            </a:r>
            <a:r>
              <a:rPr lang="tr-TR" i="1" dirty="0">
                <a:solidFill>
                  <a:srgbClr val="000000"/>
                </a:solidFill>
                <a:ea typeface="Times New Roman"/>
                <a:cs typeface="Times New Roman"/>
              </a:rPr>
              <a:t>ta­rih </a:t>
            </a:r>
            <a:r>
              <a:rPr lang="tr-TR" dirty="0">
                <a:solidFill>
                  <a:srgbClr val="000000"/>
                </a:solidFill>
                <a:ea typeface="Times New Roman"/>
                <a:cs typeface="Times New Roman"/>
              </a:rPr>
              <a:t>de kültürün temel unsurlarından biridir. Denebilir ki, bir </a:t>
            </a:r>
            <a:r>
              <a:rPr lang="tr-TR" dirty="0" err="1">
                <a:solidFill>
                  <a:srgbClr val="000000"/>
                </a:solidFill>
                <a:ea typeface="Times New Roman"/>
                <a:cs typeface="Times New Roman"/>
              </a:rPr>
              <a:t>mîlletin</a:t>
            </a:r>
            <a:r>
              <a:rPr lang="tr-TR" dirty="0">
                <a:solidFill>
                  <a:srgbClr val="000000"/>
                </a:solidFill>
                <a:ea typeface="Times New Roman"/>
                <a:cs typeface="Times New Roman"/>
              </a:rPr>
              <a:t> tarihi, onun bütün kültür varlıklarının aksiyon haline gelmiş ifadesidir. İnsanlığın, gelişmesi, kendi geçmişleri ve – gelecekleri ile ilgilenmeleri ile başlamıştır. Bu bakımdan, ta­rih, toplumun zaman içindeki gelişme yönünü belirleyen, insanın kendi toplumu ile diyalog kurmasını ve bütünleşmesini sağlayan, ondaki toplum bilincini canlı tutan bir kültür hazinesidir.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038710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41441"/>
          </a:xfrm>
        </p:spPr>
        <p:txBody>
          <a:bodyPr>
            <a:normAutofit fontScale="77500" lnSpcReduction="20000"/>
          </a:bodyPr>
          <a:lstStyle/>
          <a:p>
            <a:pPr algn="just">
              <a:lnSpc>
                <a:spcPct val="150000"/>
              </a:lnSpc>
              <a:spcBef>
                <a:spcPts val="0"/>
              </a:spcBef>
            </a:pPr>
            <a:r>
              <a:rPr lang="tr-TR" dirty="0" smtClean="0">
                <a:solidFill>
                  <a:srgbClr val="000000"/>
                </a:solidFill>
                <a:ea typeface="Times New Roman"/>
                <a:cs typeface="Times New Roman"/>
              </a:rPr>
              <a:t>Saydığımız </a:t>
            </a:r>
            <a:r>
              <a:rPr lang="tr-TR" dirty="0">
                <a:solidFill>
                  <a:srgbClr val="000000"/>
                </a:solidFill>
                <a:ea typeface="Times New Roman"/>
                <a:cs typeface="Times New Roman"/>
              </a:rPr>
              <a:t>kültür öğeleri arasında </a:t>
            </a:r>
            <a:r>
              <a:rPr lang="tr-TR" b="1" dirty="0" err="1">
                <a:solidFill>
                  <a:srgbClr val="000000"/>
                </a:solidFill>
                <a:ea typeface="Times New Roman"/>
                <a:cs typeface="Times New Roman"/>
              </a:rPr>
              <a:t>dil’in</a:t>
            </a:r>
            <a:r>
              <a:rPr lang="tr-TR" b="1" dirty="0">
                <a:solidFill>
                  <a:srgbClr val="000000"/>
                </a:solidFill>
                <a:ea typeface="Times New Roman"/>
                <a:cs typeface="Times New Roman"/>
              </a:rPr>
              <a:t> </a:t>
            </a:r>
            <a:r>
              <a:rPr lang="tr-TR" dirty="0">
                <a:solidFill>
                  <a:srgbClr val="000000"/>
                </a:solidFill>
                <a:ea typeface="Times New Roman"/>
                <a:cs typeface="Times New Roman"/>
              </a:rPr>
              <a:t>apayrı ve pek müs­tesna bir yeri vardır. Fakat konumuz gereği </a:t>
            </a:r>
            <a:r>
              <a:rPr lang="tr-TR" dirty="0" err="1">
                <a:solidFill>
                  <a:srgbClr val="000000"/>
                </a:solidFill>
                <a:ea typeface="Times New Roman"/>
                <a:cs typeface="Times New Roman"/>
              </a:rPr>
              <a:t>ayn</a:t>
            </a:r>
            <a:r>
              <a:rPr lang="tr-TR" dirty="0">
                <a:solidFill>
                  <a:srgbClr val="000000"/>
                </a:solidFill>
                <a:ea typeface="Times New Roman"/>
                <a:cs typeface="Times New Roman"/>
              </a:rPr>
              <a:t> bir bölüm hâlinde ele alacağımız dil-kültür ilişkisine geçmeden önce, kültür ile ilgili diğer bir iki noktaya daha işa­ret etmek gerekiyor.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Ö</a:t>
            </a:r>
            <a:r>
              <a:rPr lang="tr-TR" dirty="0" smtClean="0">
                <a:solidFill>
                  <a:srgbClr val="000000"/>
                </a:solidFill>
                <a:ea typeface="Times New Roman"/>
                <a:cs typeface="Times New Roman"/>
              </a:rPr>
              <a:t>zet </a:t>
            </a:r>
            <a:r>
              <a:rPr lang="tr-TR" dirty="0">
                <a:solidFill>
                  <a:srgbClr val="000000"/>
                </a:solidFill>
                <a:ea typeface="Times New Roman"/>
                <a:cs typeface="Times New Roman"/>
              </a:rPr>
              <a:t>hâlinde vermeğe çalıştığımız öğelerin ve bunlardaki kültür de­ğerlerinin birleşimi, toplumda öyle bir </a:t>
            </a:r>
            <a:r>
              <a:rPr lang="tr-TR" b="1" dirty="0">
                <a:solidFill>
                  <a:srgbClr val="000000"/>
                </a:solidFill>
                <a:ea typeface="Times New Roman"/>
                <a:cs typeface="Times New Roman"/>
              </a:rPr>
              <a:t>sosyal ruh </a:t>
            </a:r>
            <a:r>
              <a:rPr lang="tr-TR" dirty="0">
                <a:solidFill>
                  <a:srgbClr val="000000"/>
                </a:solidFill>
                <a:ea typeface="Times New Roman"/>
                <a:cs typeface="Times New Roman"/>
              </a:rPr>
              <a:t>ve o sosyal yapıyı etkileyen öyle bir öz oluşturur ki, o öz, bir milletin her türlü davranışında ortaya çıkar ve kendini belli eder. Sırasında bir askerî savunmada ve bir harbin kazanılmasında bile bu ruh hâkim olur. Nitekim, </a:t>
            </a:r>
            <a:r>
              <a:rPr lang="tr-TR" b="1" dirty="0">
                <a:solidFill>
                  <a:srgbClr val="000000"/>
                </a:solidFill>
                <a:ea typeface="Times New Roman"/>
                <a:cs typeface="Times New Roman"/>
              </a:rPr>
              <a:t>Ziya Gökalp’in de üzerinde durduğu gibi, Türk ordusunun İstiklâl </a:t>
            </a:r>
            <a:r>
              <a:rPr lang="tr-TR" dirty="0">
                <a:solidFill>
                  <a:srgbClr val="000000"/>
                </a:solidFill>
                <a:ea typeface="Times New Roman"/>
                <a:cs typeface="Times New Roman"/>
              </a:rPr>
              <a:t>Savaşı’ndaki başarıları, öteki önemli etkenler yanın­da, özellikle, ordumuzun </a:t>
            </a:r>
            <a:r>
              <a:rPr lang="tr-TR" u="sng" dirty="0">
                <a:solidFill>
                  <a:srgbClr val="000000"/>
                </a:solidFill>
                <a:ea typeface="Times New Roman"/>
                <a:cs typeface="Times New Roman"/>
                <a:hlinkClick r:id="rId2" tooltip="devlet dili"/>
              </a:rPr>
              <a:t>devlet</a:t>
            </a:r>
            <a:r>
              <a:rPr lang="tr-TR" dirty="0">
                <a:solidFill>
                  <a:srgbClr val="000000"/>
                </a:solidFill>
                <a:ea typeface="Times New Roman"/>
                <a:cs typeface="Times New Roman"/>
              </a:rPr>
              <a:t> ve millet varlığına büyük değer veren inanç ve felsefesi ile ilgilidir.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66779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552728"/>
          </a:xfrm>
        </p:spPr>
        <p:txBody>
          <a:bodyPr>
            <a:normAutofit fontScale="70000" lnSpcReduction="20000"/>
          </a:bodyPr>
          <a:lstStyle/>
          <a:p>
            <a:pPr algn="just">
              <a:lnSpc>
                <a:spcPct val="150000"/>
              </a:lnSpc>
              <a:spcBef>
                <a:spcPts val="0"/>
              </a:spcBef>
            </a:pPr>
            <a:r>
              <a:rPr lang="tr-TR" b="1" dirty="0">
                <a:solidFill>
                  <a:srgbClr val="000000"/>
                </a:solidFill>
                <a:ea typeface="Times New Roman"/>
                <a:cs typeface="Times New Roman"/>
              </a:rPr>
              <a:t>J. </a:t>
            </a:r>
            <a:r>
              <a:rPr lang="tr-TR" b="1" dirty="0" err="1">
                <a:solidFill>
                  <a:srgbClr val="000000"/>
                </a:solidFill>
                <a:ea typeface="Times New Roman"/>
                <a:cs typeface="Times New Roman"/>
              </a:rPr>
              <a:t>Rostand</a:t>
            </a:r>
            <a:r>
              <a:rPr lang="tr-TR" b="1" dirty="0">
                <a:solidFill>
                  <a:srgbClr val="000000"/>
                </a:solidFill>
                <a:ea typeface="Times New Roman"/>
                <a:cs typeface="Times New Roman"/>
              </a:rPr>
              <a:t> </a:t>
            </a:r>
            <a:r>
              <a:rPr lang="tr-TR" dirty="0">
                <a:solidFill>
                  <a:srgbClr val="000000"/>
                </a:solidFill>
                <a:ea typeface="Times New Roman"/>
                <a:cs typeface="Times New Roman"/>
              </a:rPr>
              <a:t>adlı </a:t>
            </a:r>
            <a:r>
              <a:rPr lang="tr-TR" u="sng" dirty="0">
                <a:solidFill>
                  <a:srgbClr val="000000"/>
                </a:solidFill>
                <a:ea typeface="Times New Roman"/>
                <a:cs typeface="Times New Roman"/>
                <a:hlinkClick r:id="rId2" tooltip="fransız cehaleti"/>
              </a:rPr>
              <a:t>Fransız</a:t>
            </a:r>
            <a:r>
              <a:rPr lang="tr-TR" dirty="0">
                <a:solidFill>
                  <a:srgbClr val="000000"/>
                </a:solidFill>
                <a:ea typeface="Times New Roman"/>
                <a:cs typeface="Times New Roman"/>
              </a:rPr>
              <a:t> filozofunun “Bir komutan için karşı­sındaki düşman ordusunun ne kadar askeri, ne kadar silâh ve mühimmatı oldu­ğunu bilmek çok yararlıdır. Ancak, onun için bundan çok daha yararlı olan bir şey vardır ki, o da karşısındaki ordunun felsefesini bilmektir” sözleri bu gerçeği ve kültürün sosyal hâkimiyetini dile getiren yerinde bir tespittir.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Alman filozofu </a:t>
            </a:r>
            <a:r>
              <a:rPr lang="tr-TR" b="1" dirty="0" err="1">
                <a:solidFill>
                  <a:srgbClr val="000000"/>
                </a:solidFill>
                <a:ea typeface="Times New Roman"/>
                <a:cs typeface="Times New Roman"/>
              </a:rPr>
              <a:t>Erich</a:t>
            </a:r>
            <a:r>
              <a:rPr lang="tr-TR" b="1" dirty="0">
                <a:solidFill>
                  <a:srgbClr val="000000"/>
                </a:solidFill>
                <a:ea typeface="Times New Roman"/>
                <a:cs typeface="Times New Roman"/>
              </a:rPr>
              <a:t> </a:t>
            </a:r>
            <a:r>
              <a:rPr lang="tr-TR" b="1" dirty="0" err="1">
                <a:solidFill>
                  <a:srgbClr val="000000"/>
                </a:solidFill>
                <a:ea typeface="Times New Roman"/>
                <a:cs typeface="Times New Roman"/>
              </a:rPr>
              <a:t>Rothacker’c</a:t>
            </a:r>
            <a:r>
              <a:rPr lang="tr-TR" b="1" dirty="0">
                <a:solidFill>
                  <a:srgbClr val="000000"/>
                </a:solidFill>
                <a:ea typeface="Times New Roman"/>
                <a:cs typeface="Times New Roman"/>
              </a:rPr>
              <a:t> </a:t>
            </a:r>
            <a:r>
              <a:rPr lang="tr-TR" dirty="0">
                <a:solidFill>
                  <a:srgbClr val="000000"/>
                </a:solidFill>
                <a:ea typeface="Times New Roman"/>
                <a:cs typeface="Times New Roman"/>
              </a:rPr>
              <a:t>göre, tarih ancak devletlerin varlığı ile meydana gelir. Devletler büyük sosyal organizasyonlardır. Fakat, asıl olan dev­letlerden çok milletlerdir. Çünkü devletlerin temelinde milletler vardır. Devlete şe­kil veren güç millettir. Devletler, milletlerin kendilerini korumak, yaşatmak ve yükseltmek için kurdukları sosyal organizasyonlardır. </a:t>
            </a:r>
            <a:r>
              <a:rPr lang="tr-TR" u="sng" dirty="0">
                <a:solidFill>
                  <a:srgbClr val="000000"/>
                </a:solidFill>
                <a:ea typeface="Times New Roman"/>
                <a:cs typeface="Times New Roman"/>
                <a:hlinkClick r:id="rId3" tooltip="edebiyat tarihi"/>
              </a:rPr>
              <a:t>Tarihin</a:t>
            </a:r>
            <a:r>
              <a:rPr lang="tr-TR" dirty="0">
                <a:solidFill>
                  <a:srgbClr val="000000"/>
                </a:solidFill>
                <a:ea typeface="Times New Roman"/>
                <a:cs typeface="Times New Roman"/>
              </a:rPr>
              <a:t> akışı içinde, zaman zaman devletlerin yıkıldığı görülmüştür. Ancak, şurası da açık bir gerçektir ki, eğer devleti meydana getiren millet yaşama gücüne sahipse, yıkılan devletin ye­rine bir yenisini kurabilmektedir.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359721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algn="just">
              <a:lnSpc>
                <a:spcPct val="150000"/>
              </a:lnSpc>
              <a:spcBef>
                <a:spcPts val="0"/>
              </a:spcBef>
            </a:pPr>
            <a:r>
              <a:rPr lang="tr-TR" dirty="0">
                <a:solidFill>
                  <a:srgbClr val="000000"/>
                </a:solidFill>
                <a:ea typeface="Times New Roman"/>
                <a:cs typeface="Times New Roman"/>
              </a:rPr>
              <a:t>Tarihte Türk milleti bunun birçok örneğini ver­miştir. Siyasî varlığını kaybederek çöken Osmanlı Devleti’nin yerine, en ağır, şart­lar altında mücadele vere vere yepyeni bir Türkiye Cumhuriyetinin kurulabilmiş olması, millet varlığında devam edegelen bu yaşama güç ve azminin esendir. Gö­rülüyor ki, bir devleti var eden ve yaşatan temel varlık millettir. Ancak, </a:t>
            </a:r>
            <a:r>
              <a:rPr lang="tr-TR" b="1" dirty="0">
                <a:solidFill>
                  <a:srgbClr val="000000"/>
                </a:solidFill>
                <a:ea typeface="Times New Roman"/>
                <a:cs typeface="Times New Roman"/>
              </a:rPr>
              <a:t>bir mil­leti yaşatan, ona dinamizm ve ruh veren temel güç de kültürdür. </a:t>
            </a:r>
            <a:r>
              <a:rPr lang="tr-TR" dirty="0">
                <a:solidFill>
                  <a:srgbClr val="000000"/>
                </a:solidFill>
                <a:ea typeface="Times New Roman"/>
                <a:cs typeface="Times New Roman"/>
              </a:rPr>
              <a:t>Bu ba­kımdan, milletlerin devlet varlıklarını devam ettirerek sürekli bir gelişme temposu ile yol alabilmeleri, kültürlerine verecekleri değer ve ilgi ile orantılıdır.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Bunun için de her millet kendi, kültürü ile yakından ilgilenmek, bunu beslemek ve geliştir­mek durumundadır. Bu tarihî ve sosyal gerçek, Atatürk’ün </a:t>
            </a:r>
            <a:r>
              <a:rPr lang="tr-TR" b="1" dirty="0">
                <a:solidFill>
                  <a:srgbClr val="000000"/>
                </a:solidFill>
                <a:ea typeface="Times New Roman"/>
                <a:cs typeface="Times New Roman"/>
              </a:rPr>
              <a:t>“Türkiye Cumhuri­yetinin temeli kültürdür.” </a:t>
            </a:r>
            <a:r>
              <a:rPr lang="tr-TR" dirty="0">
                <a:solidFill>
                  <a:srgbClr val="000000"/>
                </a:solidFill>
                <a:ea typeface="Times New Roman"/>
                <a:cs typeface="Times New Roman"/>
              </a:rPr>
              <a:t>sözleriyle veciz bir şekilde dile getirilmiştir.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99922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lstStyle/>
          <a:p>
            <a:pPr marL="47625" marR="47625">
              <a:lnSpc>
                <a:spcPts val="1650"/>
              </a:lnSpc>
              <a:spcAft>
                <a:spcPts val="225"/>
              </a:spcAft>
            </a:pPr>
            <a:r>
              <a:rPr lang="tr-TR" b="1" kern="1800" spc="75" dirty="0">
                <a:solidFill>
                  <a:srgbClr val="000000"/>
                </a:solidFill>
                <a:latin typeface="Comic Sans MS"/>
                <a:ea typeface="Times New Roman"/>
                <a:cs typeface="Times New Roman"/>
              </a:rPr>
              <a:t>Kültürün İşlevleri Nelerdir?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692696"/>
            <a:ext cx="9144000" cy="6165304"/>
          </a:xfrm>
        </p:spPr>
        <p:txBody>
          <a:bodyPr>
            <a:normAutofit fontScale="40000" lnSpcReduction="20000"/>
          </a:bodyPr>
          <a:lstStyle/>
          <a:p>
            <a:pPr algn="just">
              <a:lnSpc>
                <a:spcPct val="170000"/>
              </a:lnSpc>
              <a:spcBef>
                <a:spcPts val="0"/>
              </a:spcBef>
            </a:pPr>
            <a:r>
              <a:rPr lang="tr-TR" sz="4300" dirty="0">
                <a:solidFill>
                  <a:srgbClr val="000000"/>
                </a:solidFill>
                <a:ea typeface="Times New Roman"/>
                <a:cs typeface="Times New Roman"/>
              </a:rPr>
              <a:t>Kültür, kökleşmiş içerikleriyle kuşaklar boyu sürekliliğini korur ve toplumsal yapının da bu yolla devamını sağlar. Kökleşmiş kültür içerikleri derken örf, adet, gelenek ve görenekler kastedilir.</a:t>
            </a:r>
          </a:p>
          <a:p>
            <a:pPr algn="just">
              <a:lnSpc>
                <a:spcPct val="170000"/>
              </a:lnSpc>
              <a:spcBef>
                <a:spcPts val="0"/>
              </a:spcBef>
            </a:pPr>
            <a:r>
              <a:rPr lang="tr-TR" sz="4300" dirty="0">
                <a:solidFill>
                  <a:srgbClr val="000000"/>
                </a:solidFill>
                <a:ea typeface="Times New Roman"/>
                <a:cs typeface="Times New Roman"/>
              </a:rPr>
              <a:t>Kültür, bir yandan toplum değerlerinden, diğer yandan da bu doğrultuda ortaya konulan davranış kalıplarından oluşur, insanlar belli konularda bu konuların gerektirdiği ilişkiler kurar, belli biçimlerde davranırlar. Bu davranışlar yinelenerek alışkanlıklara dönüşür ve grubun diğer üyeleri tarafından da paylaşılır. Zamanla ortaklaşa bir biçim alan davranışlar, belirli davranış kalıplarını meydana getirir.</a:t>
            </a:r>
            <a:endParaRPr lang="tr-TR" sz="4300" dirty="0">
              <a:ea typeface="Calibri"/>
              <a:cs typeface="Times New Roman"/>
            </a:endParaRPr>
          </a:p>
          <a:p>
            <a:pPr algn="just">
              <a:lnSpc>
                <a:spcPct val="170000"/>
              </a:lnSpc>
              <a:spcBef>
                <a:spcPts val="0"/>
              </a:spcBef>
            </a:pPr>
            <a:r>
              <a:rPr lang="tr-TR" sz="4300" dirty="0">
                <a:solidFill>
                  <a:srgbClr val="000000"/>
                </a:solidFill>
                <a:ea typeface="Times New Roman"/>
                <a:cs typeface="Times New Roman"/>
              </a:rPr>
              <a:t>Yürüyüş, giyinme, selamlaşma gibi gözle görülebilen biçimlerde ortaya çıkar. Bunlar aile yaşamından hukuk ve devlet yaşamına, arkadaşlık ilişkilerinden yolculuk davranımlarına varıncaya kadar her alanda görülür, işte kültür, bu davranış kalıplarını da içinde taşır. Davranış kalıpları toplumsal değerler doğrultusunda oluşur ve kültür içinde temel bir işleve sahiptir. Topluma yeni katılan birey, </a:t>
            </a:r>
            <a:r>
              <a:rPr lang="tr-TR" sz="4300" dirty="0">
                <a:solidFill>
                  <a:srgbClr val="000000"/>
                </a:solidFill>
                <a:ea typeface="Times New Roman"/>
                <a:cs typeface="Times New Roman"/>
                <a:hlinkClick r:id="rId2" tooltip="kültürün özellikleri"/>
              </a:rPr>
              <a:t>kültürün</a:t>
            </a:r>
            <a:r>
              <a:rPr lang="tr-TR" sz="4300" dirty="0">
                <a:solidFill>
                  <a:srgbClr val="000000"/>
                </a:solidFill>
                <a:ea typeface="Times New Roman"/>
                <a:cs typeface="Times New Roman"/>
              </a:rPr>
              <a:t> değerleri yanında bu davranış kalıplarını da öğrenir ve benimser. Kendisi de bu </a:t>
            </a:r>
            <a:r>
              <a:rPr lang="tr-TR" sz="4300" dirty="0">
                <a:solidFill>
                  <a:srgbClr val="000000"/>
                </a:solidFill>
                <a:ea typeface="Times New Roman"/>
                <a:cs typeface="Times New Roman"/>
                <a:hlinkClick r:id="rId3" tooltip="anlatım biçimleri"/>
              </a:rPr>
              <a:t>biçim</a:t>
            </a:r>
            <a:r>
              <a:rPr lang="tr-TR" sz="4300" dirty="0">
                <a:solidFill>
                  <a:srgbClr val="000000"/>
                </a:solidFill>
                <a:ea typeface="Times New Roman"/>
                <a:cs typeface="Times New Roman"/>
              </a:rPr>
              <a:t>de davranmaya başlar. Bu yolla kültür, grup yaşamını düzenler, grup yaşamında ve toplumsal ilişkilerde yerleşmiş davranış kalıpları sunar.</a:t>
            </a:r>
            <a:endParaRPr lang="tr-TR" sz="4300" dirty="0">
              <a:ea typeface="Calibri"/>
              <a:cs typeface="Times New Roman"/>
            </a:endParaRPr>
          </a:p>
          <a:p>
            <a:endParaRPr lang="tr-TR" dirty="0"/>
          </a:p>
        </p:txBody>
      </p:sp>
    </p:spTree>
    <p:extLst>
      <p:ext uri="{BB962C8B-B14F-4D97-AF65-F5344CB8AC3E}">
        <p14:creationId xmlns:p14="http://schemas.microsoft.com/office/powerpoint/2010/main" val="777821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074242"/>
          </a:xfrm>
        </p:spPr>
        <p:txBody>
          <a:bodyPr>
            <a:normAutofit fontScale="90000"/>
          </a:bodyPr>
          <a:lstStyle/>
          <a:p>
            <a:pPr algn="just">
              <a:lnSpc>
                <a:spcPct val="150000"/>
              </a:lnSpc>
            </a:pPr>
            <a:r>
              <a:rPr lang="tr-TR" sz="3600" u="sng" dirty="0">
                <a:solidFill>
                  <a:srgbClr val="000000"/>
                </a:solidFill>
                <a:latin typeface="+mn-lt"/>
                <a:ea typeface="Times New Roman"/>
                <a:cs typeface="Times New Roman"/>
              </a:rPr>
              <a:t>Kültürün temel işlevleri şöyle sıralanabilir</a:t>
            </a:r>
            <a:r>
              <a:rPr lang="tr-TR" sz="3600" u="sng" dirty="0" smtClean="0">
                <a:solidFill>
                  <a:srgbClr val="000000"/>
                </a:solidFill>
                <a:latin typeface="+mn-lt"/>
                <a:ea typeface="Times New Roman"/>
                <a:cs typeface="Times New Roman"/>
              </a:rPr>
              <a:t>:</a:t>
            </a:r>
            <a:br>
              <a:rPr lang="tr-TR" sz="3600" u="sng" dirty="0" smtClean="0">
                <a:solidFill>
                  <a:srgbClr val="000000"/>
                </a:solidFill>
                <a:latin typeface="+mn-lt"/>
                <a:ea typeface="Times New Roman"/>
                <a:cs typeface="Times New Roman"/>
              </a:rPr>
            </a:br>
            <a:r>
              <a:rPr lang="tr-TR" sz="5400" dirty="0">
                <a:latin typeface="+mn-lt"/>
                <a:ea typeface="Calibri"/>
                <a:cs typeface="Times New Roman"/>
              </a:rPr>
              <a:t/>
            </a:r>
            <a:br>
              <a:rPr lang="tr-TR" sz="5400" dirty="0">
                <a:latin typeface="+mn-lt"/>
                <a:ea typeface="Calibri"/>
                <a:cs typeface="Times New Roman"/>
              </a:rPr>
            </a:br>
            <a:endParaRPr lang="tr-TR" dirty="0">
              <a:latin typeface="+mn-lt"/>
            </a:endParaRPr>
          </a:p>
        </p:txBody>
      </p:sp>
      <p:sp>
        <p:nvSpPr>
          <p:cNvPr id="3" name="İçerik Yer Tutucusu 2"/>
          <p:cNvSpPr>
            <a:spLocks noGrp="1"/>
          </p:cNvSpPr>
          <p:nvPr>
            <p:ph idx="1"/>
          </p:nvPr>
        </p:nvSpPr>
        <p:spPr>
          <a:xfrm>
            <a:off x="0" y="620688"/>
            <a:ext cx="9144000" cy="6237312"/>
          </a:xfrm>
        </p:spPr>
        <p:txBody>
          <a:bodyPr>
            <a:normAutofit/>
          </a:bodyPr>
          <a:lstStyle/>
          <a:p>
            <a:pPr marL="0" indent="0" algn="just">
              <a:lnSpc>
                <a:spcPct val="150000"/>
              </a:lnSpc>
              <a:spcBef>
                <a:spcPts val="0"/>
              </a:spcBef>
              <a:buNone/>
            </a:pPr>
            <a:r>
              <a:rPr lang="tr-TR" sz="2800" dirty="0">
                <a:solidFill>
                  <a:srgbClr val="000000"/>
                </a:solidFill>
                <a:ea typeface="Times New Roman"/>
                <a:cs typeface="Times New Roman"/>
              </a:rPr>
              <a:t>—-&gt; Birey davranışlarını yönlendirerek toplumsal düzeni </a:t>
            </a:r>
            <a:r>
              <a:rPr lang="tr-TR" sz="2800" dirty="0" smtClean="0">
                <a:solidFill>
                  <a:srgbClr val="000000"/>
                </a:solidFill>
                <a:ea typeface="Times New Roman"/>
                <a:cs typeface="Times New Roman"/>
              </a:rPr>
              <a:t>sağlar</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Topluma kimlik kazandırır. Toplumu diğer toplumlardan farklı </a:t>
            </a:r>
            <a:r>
              <a:rPr lang="tr-TR" sz="2800" dirty="0" smtClean="0">
                <a:solidFill>
                  <a:srgbClr val="000000"/>
                </a:solidFill>
                <a:ea typeface="Times New Roman"/>
                <a:cs typeface="Times New Roman"/>
              </a:rPr>
              <a:t>kılar</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Toplumsal dayanışma ve birlik duygusu, yani “biz bilinci” verir</a:t>
            </a:r>
            <a:r>
              <a:rPr lang="tr-TR" sz="2800" dirty="0" smtClean="0">
                <a:solidFill>
                  <a:srgbClr val="000000"/>
                </a:solidFill>
                <a:ea typeface="Times New Roman"/>
                <a:cs typeface="Times New Roman"/>
              </a:rPr>
              <a:t>.</a:t>
            </a:r>
          </a:p>
          <a:p>
            <a:pPr marL="0" indent="0" algn="just">
              <a:lnSpc>
                <a:spcPct val="150000"/>
              </a:lnSpc>
              <a:spcBef>
                <a:spcPts val="0"/>
              </a:spcBef>
              <a:buNone/>
            </a:pPr>
            <a:r>
              <a:rPr lang="tr-TR" sz="2800" dirty="0" smtClean="0">
                <a:solidFill>
                  <a:srgbClr val="000000"/>
                </a:solidFill>
                <a:ea typeface="Times New Roman"/>
                <a:cs typeface="Times New Roman"/>
              </a:rPr>
              <a:t>—-&gt; </a:t>
            </a:r>
            <a:r>
              <a:rPr lang="tr-TR" sz="2800" dirty="0">
                <a:solidFill>
                  <a:srgbClr val="000000"/>
                </a:solidFill>
                <a:ea typeface="Times New Roman"/>
                <a:cs typeface="Times New Roman"/>
              </a:rPr>
              <a:t>Toplumsal kişiliğin oluşmasını ve “sosyalleşmeyi” sağlar.</a:t>
            </a:r>
            <a:endParaRPr lang="tr-TR" sz="2800" dirty="0">
              <a:ea typeface="Calibri"/>
              <a:cs typeface="Times New Roman"/>
            </a:endParaRPr>
          </a:p>
          <a:p>
            <a:endParaRPr lang="tr-TR" dirty="0"/>
          </a:p>
        </p:txBody>
      </p:sp>
    </p:spTree>
    <p:extLst>
      <p:ext uri="{BB962C8B-B14F-4D97-AF65-F5344CB8AC3E}">
        <p14:creationId xmlns:p14="http://schemas.microsoft.com/office/powerpoint/2010/main" val="3150789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70000" lnSpcReduction="20000"/>
          </a:bodyPr>
          <a:lstStyle/>
          <a:p>
            <a:pPr marL="0" indent="0" algn="just">
              <a:lnSpc>
                <a:spcPct val="150000"/>
              </a:lnSpc>
              <a:spcBef>
                <a:spcPts val="0"/>
              </a:spcBef>
              <a:buNone/>
            </a:pPr>
            <a:r>
              <a:rPr lang="tr-TR" dirty="0" smtClean="0">
                <a:solidFill>
                  <a:srgbClr val="000000"/>
                </a:solidFill>
                <a:ea typeface="Times New Roman"/>
                <a:cs typeface="Times New Roman"/>
              </a:rPr>
              <a:t>	Dil</a:t>
            </a:r>
            <a:r>
              <a:rPr lang="tr-TR" dirty="0">
                <a:solidFill>
                  <a:srgbClr val="000000"/>
                </a:solidFill>
                <a:ea typeface="Times New Roman"/>
                <a:cs typeface="Times New Roman"/>
              </a:rPr>
              <a:t>, kültürün en önemli öğesi ve taşıyıcısıdır. Kültür; her şeyden önce bireyler arasında bir iletişimin var olmasını gerektirir, iletişim jest, mimik ya da başka anlatım biçimleriyle sağlanabilir. Fakat temel iletişim aracı dildir. Bir dile sahip olmak insana çok şey kazandırır. İnsan, dil sayesinde atalarının karşılaştığı sorunu yeniden çözmeye zorlanmaz. Dille düşüncelerimizi açıklayabiliriz. Dille kültürün bize öğrettiklerini anlamlandırırız. Kültür dil aracılığıyla aktarılır, ama onu oluşturup zenginleştiren de kültürün kendisidir. Dil, kültürün bir ürünüdür ve kültürün diğer ürünlerinin de devamını sağlar.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İnsanlar</a:t>
            </a:r>
            <a:r>
              <a:rPr lang="tr-TR" dirty="0">
                <a:solidFill>
                  <a:srgbClr val="000000"/>
                </a:solidFill>
                <a:ea typeface="Times New Roman"/>
                <a:cs typeface="Times New Roman"/>
              </a:rPr>
              <a:t>, kültürü, sonradan </a:t>
            </a:r>
            <a:r>
              <a:rPr lang="tr-TR" dirty="0">
                <a:solidFill>
                  <a:srgbClr val="000000"/>
                </a:solidFill>
                <a:ea typeface="Times New Roman"/>
                <a:cs typeface="Times New Roman"/>
                <a:hlinkClick r:id="rId2" tooltip="yabancı dille eğitim"/>
              </a:rPr>
              <a:t>eğitim</a:t>
            </a:r>
            <a:r>
              <a:rPr lang="tr-TR" dirty="0">
                <a:solidFill>
                  <a:srgbClr val="000000"/>
                </a:solidFill>
                <a:ea typeface="Times New Roman"/>
                <a:cs typeface="Times New Roman"/>
              </a:rPr>
              <a:t> ve öğretim yoluyla kazanırlar. Bu nedenle, eğitim ve kültür ilişkisi zorunlu bir ilişkidir. Eğitim de dil gibi </a:t>
            </a:r>
            <a:r>
              <a:rPr lang="tr-TR" dirty="0">
                <a:solidFill>
                  <a:srgbClr val="000000"/>
                </a:solidFill>
                <a:ea typeface="Times New Roman"/>
                <a:cs typeface="Times New Roman"/>
                <a:hlinkClick r:id="rId3" tooltip="kültürün işlevleri"/>
              </a:rPr>
              <a:t>kültürün</a:t>
            </a:r>
            <a:r>
              <a:rPr lang="tr-TR" dirty="0">
                <a:solidFill>
                  <a:srgbClr val="000000"/>
                </a:solidFill>
                <a:ea typeface="Times New Roman"/>
                <a:cs typeface="Times New Roman"/>
              </a:rPr>
              <a:t> bir ürünüdür ve kültürün diğer ürünlerinin devamını sağlar. Eğitimle kuşaktan kuşağa aktarılan kültürel değerler toplumu devam ettirir. Kültürün eğitim ve öğretimle aktarımı ailede başlar ve yaşam boyu sürer. Kısaca, eğitim, kültürün bir ürünüdür, kültürün aktarımını ve diğer ürünlerinin devamını sağlar.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425852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50000"/>
              </a:lnSpc>
              <a:spcBef>
                <a:spcPts val="0"/>
              </a:spcBef>
              <a:buNone/>
            </a:pPr>
            <a:r>
              <a:rPr lang="tr-TR" dirty="0" smtClean="0">
                <a:solidFill>
                  <a:srgbClr val="000000"/>
                </a:solidFill>
                <a:ea typeface="Times New Roman"/>
                <a:cs typeface="Times New Roman"/>
              </a:rPr>
              <a:t>	Hangi </a:t>
            </a:r>
            <a:r>
              <a:rPr lang="tr-TR" dirty="0">
                <a:solidFill>
                  <a:srgbClr val="000000"/>
                </a:solidFill>
                <a:ea typeface="Times New Roman"/>
                <a:cs typeface="Times New Roman"/>
              </a:rPr>
              <a:t>kültüre ait olursa olsun, her sanat eserine hayat veren duygu ve düşünceler o kültürün özelliklerini taşır. Edebiyat, mimarî, resim, </a:t>
            </a:r>
            <a:r>
              <a:rPr lang="tr-TR" dirty="0">
                <a:solidFill>
                  <a:srgbClr val="000000"/>
                </a:solidFill>
                <a:ea typeface="Times New Roman"/>
                <a:cs typeface="Times New Roman"/>
                <a:hlinkClick r:id="rId2" tooltip="türkçe müzik"/>
              </a:rPr>
              <a:t>müzik</a:t>
            </a:r>
            <a:r>
              <a:rPr lang="tr-TR" dirty="0">
                <a:solidFill>
                  <a:srgbClr val="000000"/>
                </a:solidFill>
                <a:ea typeface="Times New Roman"/>
                <a:cs typeface="Times New Roman"/>
              </a:rPr>
              <a:t>, tiyatro, folklor ve sinemada bu folklor ve sinemada bu açıkça görülür. Sanatın sanatçıya bağlı oluşu, birey tarafından yaratılması sanatı toplumsal bir olgu olmaktan uzaklaştırmaz. Sanat </a:t>
            </a:r>
            <a:r>
              <a:rPr lang="tr-TR" dirty="0">
                <a:solidFill>
                  <a:srgbClr val="000000"/>
                </a:solidFill>
                <a:ea typeface="Times New Roman"/>
                <a:cs typeface="Times New Roman"/>
                <a:hlinkClick r:id="rId3" tooltip="yüz temel eser"/>
              </a:rPr>
              <a:t>eseri</a:t>
            </a:r>
            <a:r>
              <a:rPr lang="tr-TR" dirty="0">
                <a:solidFill>
                  <a:srgbClr val="000000"/>
                </a:solidFill>
                <a:ea typeface="Times New Roman"/>
                <a:cs typeface="Times New Roman"/>
              </a:rPr>
              <a:t>, toplumdan bireye yansıyan duygu ve düşüncelerin bir ürünüdür.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Bireyin </a:t>
            </a:r>
            <a:r>
              <a:rPr lang="tr-TR" dirty="0">
                <a:solidFill>
                  <a:srgbClr val="000000"/>
                </a:solidFill>
                <a:ea typeface="Times New Roman"/>
                <a:cs typeface="Times New Roman"/>
              </a:rPr>
              <a:t>duygu ve düşüncelerinin kaynağı, içinde yaşadığı kültür çevresidir. </a:t>
            </a:r>
            <a:r>
              <a:rPr lang="tr-TR" dirty="0">
                <a:solidFill>
                  <a:srgbClr val="000000"/>
                </a:solidFill>
                <a:ea typeface="Times New Roman"/>
                <a:cs typeface="Times New Roman"/>
                <a:hlinkClick r:id="rId4" tooltip="söz sanatları"/>
              </a:rPr>
              <a:t>Sanat</a:t>
            </a:r>
            <a:r>
              <a:rPr lang="tr-TR" dirty="0">
                <a:solidFill>
                  <a:srgbClr val="000000"/>
                </a:solidFill>
                <a:ea typeface="Times New Roman"/>
                <a:cs typeface="Times New Roman"/>
              </a:rPr>
              <a:t> önce yöresel, sonra millî ve en son da evrenseldir. Sanat eseri, belirli bir kültür içinde yetişen sanatçı tarafından yaratılır. Ama o kültürün özelliklerini kuşaklar boyunca taşır. Şu halde, sanat da dil ve eğitim gibi kültürün bir ürünüdür, onun kuşaklar boyu devamım sağlar.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859514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toplumsal dayanışmanın en önemli temellerinden biridir. Bireyler, kültür içinde sadece kendi kültür özelliklerine bağlı hale getirilmekle kalmazlar, aynı zamanda bu gelenekleri paylaşan diğer kişilere de sadık kalmaya yöneltilirler. Kültür, kişilerin yurtseverlik gibi bazı hedefler için birlikte çalışmasını gerektirir. Birlikte girişilen çabalar, sosyal dayanışmaya katkıda bulunur.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her toplumun değerler sistemim yansıtma işlevine de sahiptir. Her toplumun kültür içerikleri birbirlerinden farklıdır. Kültür, toplumsal kişiliğin oluşmasında başat faktördür. Kişilik, kültürün bir ürünüdür. Bu nedenle, tipik bir Mısırlıdan, tipik bir Meksikalıdan söz edilebilir. Kültür, toplumla ilgili olan her şeyin bir sentezini verir. Kültür, toplumsal davranışı ve diğer tüm unsurları bir sistem içinde birbiriyle </a:t>
            </a:r>
            <a:r>
              <a:rPr lang="tr-TR" dirty="0" err="1">
                <a:solidFill>
                  <a:srgbClr val="000000"/>
                </a:solidFill>
                <a:latin typeface="Comic Sans MS"/>
                <a:ea typeface="Times New Roman"/>
                <a:cs typeface="Times New Roman"/>
              </a:rPr>
              <a:t>ilintilendirip</a:t>
            </a:r>
            <a:r>
              <a:rPr lang="tr-TR" dirty="0">
                <a:solidFill>
                  <a:srgbClr val="000000"/>
                </a:solidFill>
                <a:latin typeface="Comic Sans MS"/>
                <a:ea typeface="Times New Roman"/>
                <a:cs typeface="Times New Roman"/>
              </a:rPr>
              <a:t> anlama kavuşturur.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945575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lstStyle/>
          <a:p>
            <a:r>
              <a:rPr lang="tr-TR" dirty="0" smtClean="0"/>
              <a:t>KÜLTÜR NEDİR? </a:t>
            </a:r>
            <a:endParaRPr lang="tr-TR" dirty="0"/>
          </a:p>
        </p:txBody>
      </p:sp>
      <p:sp>
        <p:nvSpPr>
          <p:cNvPr id="3" name="İçerik Yer Tutucusu 2"/>
          <p:cNvSpPr>
            <a:spLocks noGrp="1"/>
          </p:cNvSpPr>
          <p:nvPr>
            <p:ph idx="1"/>
          </p:nvPr>
        </p:nvSpPr>
        <p:spPr>
          <a:xfrm>
            <a:off x="0" y="764704"/>
            <a:ext cx="9144000" cy="6093296"/>
          </a:xfrm>
        </p:spPr>
        <p:txBody>
          <a:bodyPr>
            <a:normAutofit fontScale="77500" lnSpcReduction="20000"/>
          </a:bodyPr>
          <a:lstStyle/>
          <a:p>
            <a:pPr algn="just">
              <a:lnSpc>
                <a:spcPct val="170000"/>
              </a:lnSpc>
              <a:spcBef>
                <a:spcPts val="0"/>
              </a:spcBef>
            </a:pPr>
            <a:r>
              <a:rPr lang="tr-TR" dirty="0">
                <a:solidFill>
                  <a:srgbClr val="000000"/>
                </a:solidFill>
                <a:latin typeface="Comic Sans MS"/>
                <a:ea typeface="Times New Roman"/>
                <a:cs typeface="Times New Roman"/>
              </a:rPr>
              <a:t>Dilimizde kültür kelimesi, sözlük anlamı ile </a:t>
            </a:r>
            <a:r>
              <a:rPr lang="tr-TR" dirty="0" smtClean="0">
                <a:solidFill>
                  <a:srgbClr val="000000"/>
                </a:solidFill>
                <a:latin typeface="Comic Sans MS"/>
                <a:ea typeface="Times New Roman"/>
                <a:cs typeface="Times New Roman"/>
              </a:rPr>
              <a:t>birbirinden </a:t>
            </a:r>
            <a:r>
              <a:rPr lang="tr-TR" dirty="0">
                <a:solidFill>
                  <a:srgbClr val="000000"/>
                </a:solidFill>
                <a:latin typeface="Comic Sans MS"/>
                <a:ea typeface="Times New Roman"/>
                <a:cs typeface="Times New Roman"/>
              </a:rPr>
              <a:t>farklı birkaç kavrama karşılık olarak kullanılmaktadır. Bunlardan biri </a:t>
            </a:r>
            <a:r>
              <a:rPr lang="tr-TR" dirty="0" err="1">
                <a:solidFill>
                  <a:srgbClr val="000000"/>
                </a:solidFill>
                <a:latin typeface="Comic Sans MS"/>
                <a:ea typeface="Times New Roman"/>
                <a:cs typeface="Times New Roman"/>
              </a:rPr>
              <a:t>Lâtince</a:t>
            </a:r>
            <a:r>
              <a:rPr lang="tr-TR" dirty="0">
                <a:solidFill>
                  <a:srgbClr val="000000"/>
                </a:solidFill>
                <a:latin typeface="Comic Sans MS"/>
                <a:ea typeface="Times New Roman"/>
                <a:cs typeface="Times New Roman"/>
              </a:rPr>
              <a:t> </a:t>
            </a:r>
            <a:r>
              <a:rPr lang="tr-TR" i="1" dirty="0">
                <a:solidFill>
                  <a:srgbClr val="000000"/>
                </a:solidFill>
                <a:latin typeface="Comic Sans MS"/>
                <a:ea typeface="Times New Roman"/>
                <a:cs typeface="Times New Roman"/>
              </a:rPr>
              <a:t>çukura </a:t>
            </a:r>
            <a:r>
              <a:rPr lang="tr-TR" dirty="0">
                <a:solidFill>
                  <a:srgbClr val="000000"/>
                </a:solidFill>
                <a:latin typeface="Comic Sans MS"/>
                <a:ea typeface="Times New Roman"/>
                <a:cs typeface="Times New Roman"/>
              </a:rPr>
              <a:t>kelimesinin “</a:t>
            </a:r>
            <a:r>
              <a:rPr lang="tr-TR" i="1" dirty="0">
                <a:solidFill>
                  <a:srgbClr val="000000"/>
                </a:solidFill>
                <a:latin typeface="Comic Sans MS"/>
                <a:ea typeface="Times New Roman"/>
                <a:cs typeface="Times New Roman"/>
              </a:rPr>
              <a:t>top­rağı ekip biçme, </a:t>
            </a:r>
            <a:r>
              <a:rPr lang="tr-TR" i="1" dirty="0" err="1">
                <a:solidFill>
                  <a:srgbClr val="000000"/>
                </a:solidFill>
                <a:latin typeface="Comic Sans MS"/>
                <a:ea typeface="Times New Roman"/>
                <a:cs typeface="Times New Roman"/>
              </a:rPr>
              <a:t>verimlendirme</a:t>
            </a:r>
            <a:r>
              <a:rPr lang="tr-TR" dirty="0">
                <a:solidFill>
                  <a:srgbClr val="000000"/>
                </a:solidFill>
                <a:latin typeface="Comic Sans MS"/>
                <a:ea typeface="Times New Roman"/>
                <a:cs typeface="Times New Roman"/>
              </a:rPr>
              <a:t>” anlamındaki asıl kullanılışına paralel olan anla­mıdır. Tarım, tıp ve bitki bilimi (botanik) alanlarında üretme, yetiştirme ve çoğalt­ma çalışmalarını ifade eder. </a:t>
            </a:r>
            <a:r>
              <a:rPr lang="tr-TR" i="1" dirty="0">
                <a:solidFill>
                  <a:srgbClr val="000000"/>
                </a:solidFill>
                <a:latin typeface="Comic Sans MS"/>
                <a:ea typeface="Times New Roman"/>
                <a:cs typeface="Times New Roman"/>
              </a:rPr>
              <a:t>Bakteri kültürleri, kültür bitkileri </a:t>
            </a:r>
            <a:r>
              <a:rPr lang="tr-TR" dirty="0">
                <a:solidFill>
                  <a:srgbClr val="000000"/>
                </a:solidFill>
                <a:latin typeface="Comic Sans MS"/>
                <a:ea typeface="Times New Roman"/>
                <a:cs typeface="Times New Roman"/>
              </a:rPr>
              <a:t>vb. örneklerde gö­rüldüğü gibi, uygun biyoloji şartlarında bir mikrobu, bir bakteri türünü veya bir bitkiyi üretme anlamına gelir.</a:t>
            </a:r>
            <a:endParaRPr lang="tr-TR" dirty="0"/>
          </a:p>
        </p:txBody>
      </p:sp>
    </p:spTree>
    <p:extLst>
      <p:ext uri="{BB962C8B-B14F-4D97-AF65-F5344CB8AC3E}">
        <p14:creationId xmlns:p14="http://schemas.microsoft.com/office/powerpoint/2010/main" val="3549037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47625" marR="47625">
              <a:lnSpc>
                <a:spcPct val="150000"/>
              </a:lnSpc>
            </a:pPr>
            <a:r>
              <a:rPr lang="tr-TR" b="1" kern="1800" spc="75" dirty="0">
                <a:solidFill>
                  <a:srgbClr val="000000"/>
                </a:solidFill>
                <a:latin typeface="Comic Sans MS"/>
                <a:ea typeface="Times New Roman"/>
                <a:cs typeface="Times New Roman"/>
              </a:rPr>
              <a:t>Kültürün Özellikleri Nelerdir?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764704"/>
            <a:ext cx="9036496" cy="6093296"/>
          </a:xfrm>
        </p:spPr>
        <p:txBody>
          <a:bodyPr>
            <a:normAutofit fontScale="55000" lnSpcReduction="20000"/>
          </a:bodyPr>
          <a:lstStyle/>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Kültürün </a:t>
            </a:r>
            <a:r>
              <a:rPr lang="tr-TR" dirty="0">
                <a:solidFill>
                  <a:srgbClr val="000000"/>
                </a:solidFill>
                <a:latin typeface="Comic Sans MS"/>
                <a:ea typeface="Times New Roman"/>
                <a:cs typeface="Times New Roman"/>
              </a:rPr>
              <a:t>ne olduğu ve öğeleri hakkında verilen bilgiler, aynı zaman­da onun bazı özelliklere sahip olduğunu da ortaya koymaktadır. Bu özellikleri, ana başlıklar hâlinde şu noktalarda toplayabiliriz:</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1</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sosyal bir organizasyon olan topluma ait ortak yaşayış düzeninin, zaman içinde değişme, gelişme ve yenilenme özellikleri taşıyan bir bütünü oldu­ğu için </a:t>
            </a:r>
            <a:r>
              <a:rPr lang="tr-TR" b="1" dirty="0">
                <a:solidFill>
                  <a:srgbClr val="000000"/>
                </a:solidFill>
                <a:latin typeface="Comic Sans MS"/>
                <a:ea typeface="Times New Roman"/>
                <a:cs typeface="Times New Roman"/>
              </a:rPr>
              <a:t>canlı ve tabiî </a:t>
            </a:r>
            <a:r>
              <a:rPr lang="tr-TR" dirty="0">
                <a:solidFill>
                  <a:srgbClr val="000000"/>
                </a:solidFill>
                <a:latin typeface="Comic Sans MS"/>
                <a:ea typeface="Times New Roman"/>
                <a:cs typeface="Times New Roman"/>
              </a:rPr>
              <a:t>bir varlık niteliğindedir. Durağan (statik) bir yapıya değil</a:t>
            </a:r>
            <a:r>
              <a:rPr lang="tr-TR" b="1" dirty="0">
                <a:solidFill>
                  <a:srgbClr val="000000"/>
                </a:solidFill>
                <a:latin typeface="Comic Sans MS"/>
                <a:ea typeface="Times New Roman"/>
                <a:cs typeface="Times New Roman"/>
              </a:rPr>
              <a:t> dinamik </a:t>
            </a:r>
            <a:r>
              <a:rPr lang="tr-TR" dirty="0">
                <a:solidFill>
                  <a:srgbClr val="000000"/>
                </a:solidFill>
                <a:latin typeface="Comic Sans MS"/>
                <a:ea typeface="Times New Roman"/>
                <a:cs typeface="Times New Roman"/>
              </a:rPr>
              <a:t>bir yapıya sahiptir. Bir toplumun yaşama düzenine bağlı olarak doğup gelişir. Onun için de hayatın dışında değil içindedir. Toplum varlığının akışına gö­re şekillenerek tıpkı </a:t>
            </a:r>
            <a:r>
              <a:rPr lang="tr-TR" u="sng" dirty="0">
                <a:solidFill>
                  <a:srgbClr val="000000"/>
                </a:solidFill>
                <a:latin typeface="Comic Sans MS"/>
                <a:ea typeface="Times New Roman"/>
                <a:cs typeface="Times New Roman"/>
                <a:hlinkClick r:id="rId2" tooltip="coğrafi keşifler"/>
              </a:rPr>
              <a:t>coğrafya</a:t>
            </a:r>
            <a:r>
              <a:rPr lang="tr-TR" dirty="0">
                <a:solidFill>
                  <a:srgbClr val="000000"/>
                </a:solidFill>
                <a:latin typeface="Comic Sans MS"/>
                <a:ea typeface="Times New Roman"/>
                <a:cs typeface="Times New Roman"/>
              </a:rPr>
              <a:t> şartlarına göre biçimlenen ve durmadan akıp giden bir ırmak gibi yol alır.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 </a:t>
            </a:r>
            <a:r>
              <a:rPr lang="tr-TR" dirty="0">
                <a:solidFill>
                  <a:srgbClr val="000000"/>
                </a:solidFill>
                <a:latin typeface="Comic Sans MS"/>
                <a:ea typeface="Times New Roman"/>
                <a:cs typeface="Times New Roman"/>
              </a:rPr>
              <a:t>tabiî bir sosyal varlıktır. Çünkü, kişilerin üstüne çıkarak topluma hük­meden kendine has bir düzeni, kendine has kuralları vardır. Bu kurallara, bu dü­zene aykırı davranışlar ve dış müdahaleler, onun sağlıklı yol alışını engeller; var­lığını tehlikeye sokar. Bu gibi durumlarda kültür gereken tepkiyi de gösterir. Bu tepki kendisini, toplumda huzursuzluk ve kültür bunalımı şeklinde ortaya koyar.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106853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2</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kişilerin üstüne taşan ve toplumu hükmü altına alan bir sistem olduğu için toplumun ortak malıdır ve kapsamlıdır.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3</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her toplumun kendi özel davranışlarının ve yaratıcılığının eseri ol­duğu için </a:t>
            </a:r>
            <a:r>
              <a:rPr lang="tr-TR" u="sng" dirty="0" err="1">
                <a:solidFill>
                  <a:srgbClr val="000000"/>
                </a:solidFill>
                <a:latin typeface="Comic Sans MS"/>
                <a:ea typeface="Times New Roman"/>
                <a:cs typeface="Times New Roman"/>
                <a:hlinkClick r:id="rId2" tooltip="milli kültür"/>
              </a:rPr>
              <a:t>millî</a:t>
            </a:r>
            <a:r>
              <a:rPr lang="tr-TR" dirty="0" err="1">
                <a:solidFill>
                  <a:srgbClr val="000000"/>
                </a:solidFill>
                <a:latin typeface="Comic Sans MS"/>
                <a:ea typeface="Times New Roman"/>
                <a:cs typeface="Times New Roman"/>
              </a:rPr>
              <a:t>bir</a:t>
            </a:r>
            <a:r>
              <a:rPr lang="tr-TR" dirty="0">
                <a:solidFill>
                  <a:srgbClr val="000000"/>
                </a:solidFill>
                <a:latin typeface="Comic Sans MS"/>
                <a:ea typeface="Times New Roman"/>
                <a:cs typeface="Times New Roman"/>
              </a:rPr>
              <a:t> kişilik yapısına sahiptir. Bundan dolayı </a:t>
            </a:r>
            <a:r>
              <a:rPr lang="tr-TR" b="1" dirty="0">
                <a:solidFill>
                  <a:srgbClr val="000000"/>
                </a:solidFill>
                <a:latin typeface="Comic Sans MS"/>
                <a:ea typeface="Times New Roman"/>
                <a:cs typeface="Times New Roman"/>
              </a:rPr>
              <a:t>orijinal ve millîdir. </a:t>
            </a:r>
            <a:r>
              <a:rPr lang="tr-TR" dirty="0">
                <a:solidFill>
                  <a:srgbClr val="000000"/>
                </a:solidFill>
                <a:latin typeface="Comic Sans MS"/>
                <a:ea typeface="Times New Roman"/>
                <a:cs typeface="Times New Roman"/>
              </a:rPr>
              <a:t>Orijinallik, kültürün kendi kaynaklarından beslenmesi ve özüne sadık kalması ile sağlanabilir. Başka kültürlerin eserlerini taklit, yaratıcılık olmadığı için orijinal sa­yılmaz. Bu durum biraz sonra işaret edeceğimiz kültür değişmelerinde önemli bir rol oynar.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latin typeface="Comic Sans MS"/>
                <a:ea typeface="Times New Roman"/>
                <a:cs typeface="Times New Roman"/>
              </a:rPr>
              <a:t>	Kültürden </a:t>
            </a:r>
            <a:r>
              <a:rPr lang="tr-TR" dirty="0">
                <a:solidFill>
                  <a:srgbClr val="000000"/>
                </a:solidFill>
                <a:latin typeface="Comic Sans MS"/>
                <a:ea typeface="Times New Roman"/>
                <a:cs typeface="Times New Roman"/>
              </a:rPr>
              <a:t>ayrı ve </a:t>
            </a:r>
            <a:r>
              <a:rPr lang="tr-TR" u="sng" dirty="0">
                <a:solidFill>
                  <a:srgbClr val="000000"/>
                </a:solidFill>
                <a:latin typeface="Comic Sans MS"/>
                <a:ea typeface="Times New Roman"/>
                <a:cs typeface="Times New Roman"/>
                <a:hlinkClick r:id="rId3" tooltip="kültürün öğeleri"/>
              </a:rPr>
              <a:t>kültürün</a:t>
            </a:r>
            <a:r>
              <a:rPr lang="tr-TR" dirty="0">
                <a:solidFill>
                  <a:srgbClr val="000000"/>
                </a:solidFill>
                <a:latin typeface="Comic Sans MS"/>
                <a:ea typeface="Times New Roman"/>
                <a:cs typeface="Times New Roman"/>
              </a:rPr>
              <a:t> üstünde bütün dünya milletlerini içine alan ortak bir kültür yoktur. Bir ortak dünya edebiyatından değil bir Fransız, bir </a:t>
            </a:r>
            <a:r>
              <a:rPr lang="tr-TR" dirty="0" err="1">
                <a:solidFill>
                  <a:srgbClr val="000000"/>
                </a:solidFill>
                <a:latin typeface="Comic Sans MS"/>
                <a:ea typeface="Times New Roman"/>
                <a:cs typeface="Times New Roman"/>
              </a:rPr>
              <a:t>ingiliz</a:t>
            </a:r>
            <a:r>
              <a:rPr lang="tr-TR" dirty="0">
                <a:solidFill>
                  <a:srgbClr val="000000"/>
                </a:solidFill>
                <a:latin typeface="Comic Sans MS"/>
                <a:ea typeface="Times New Roman"/>
                <a:cs typeface="Times New Roman"/>
              </a:rPr>
              <a:t> ede­biyatından, bir dünya mimarisinden değil bir Osmanlı veya İtalyan mimarisin­den, Kore veya Çin sanatından söz edilebilir. Diller de öyledir. Ortak bir dünya dili yoktur. Bir Türk dili, bir Japon dili vardır. Görülüyor ki, kültürler ayrı ayrı mil­letlerin eseridir. Bundan dolayı da </a:t>
            </a:r>
            <a:r>
              <a:rPr lang="tr-TR" b="1" dirty="0">
                <a:solidFill>
                  <a:srgbClr val="000000"/>
                </a:solidFill>
                <a:latin typeface="Comic Sans MS"/>
                <a:ea typeface="Times New Roman"/>
                <a:cs typeface="Times New Roman"/>
              </a:rPr>
              <a:t>millîdir. </a:t>
            </a:r>
            <a:r>
              <a:rPr lang="tr-TR" dirty="0">
                <a:solidFill>
                  <a:srgbClr val="000000"/>
                </a:solidFill>
                <a:latin typeface="Comic Sans MS"/>
                <a:ea typeface="Times New Roman"/>
                <a:cs typeface="Times New Roman"/>
              </a:rPr>
              <a:t>Asıl kültür budur. Fakat kültür keli­mesinin, karışıklığa yol açabilecek bazı farklı kullanılışlardan ayırt edilebilmesi için asıl kültür genellikle millî kültür diye adlandırılmaktadır.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191112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4</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değişmelerinde, başka bir kültürün veya kültürlerin etkisi altında ka­lınabilir. Bu etki ne kadar kuvvetli olursa olsun, daha çok bir kültür aşısı niteliğin­dedir. Ayrıca, kültürün öğeleri arasında birtakım derece farkları vardır. Bunların bir kısmı asıl öğeler, bir kısmı da ikinci ve üçüncü derecede kalan ayrıntılarla ilgili öğelerdir. Kültürün </a:t>
            </a:r>
            <a:r>
              <a:rPr lang="tr-TR" dirty="0" err="1">
                <a:solidFill>
                  <a:srgbClr val="000000"/>
                </a:solidFill>
                <a:latin typeface="Comic Sans MS"/>
                <a:ea typeface="Times New Roman"/>
                <a:cs typeface="Times New Roman"/>
              </a:rPr>
              <a:t>aynntılara</a:t>
            </a:r>
            <a:r>
              <a:rPr lang="tr-TR" dirty="0">
                <a:solidFill>
                  <a:srgbClr val="000000"/>
                </a:solidFill>
                <a:latin typeface="Comic Sans MS"/>
                <a:ea typeface="Times New Roman"/>
                <a:cs typeface="Times New Roman"/>
              </a:rPr>
              <a:t> giren bu ikinci ve üçüncü derecedeki öğeleri </a:t>
            </a:r>
            <a:r>
              <a:rPr lang="tr-TR" dirty="0" smtClean="0">
                <a:solidFill>
                  <a:srgbClr val="000000"/>
                </a:solidFill>
                <a:latin typeface="Comic Sans MS"/>
                <a:ea typeface="Times New Roman"/>
                <a:cs typeface="Times New Roman"/>
              </a:rPr>
              <a:t>arasında </a:t>
            </a:r>
            <a:r>
              <a:rPr lang="tr-TR" dirty="0">
                <a:solidFill>
                  <a:srgbClr val="000000"/>
                </a:solidFill>
                <a:latin typeface="Comic Sans MS"/>
                <a:ea typeface="Times New Roman"/>
                <a:cs typeface="Times New Roman"/>
              </a:rPr>
              <a:t>da değişmeler olabilir. Yalnız, bir kültürün özü </a:t>
            </a:r>
            <a:r>
              <a:rPr lang="tr-TR" b="1" dirty="0">
                <a:solidFill>
                  <a:srgbClr val="000000"/>
                </a:solidFill>
                <a:latin typeface="Comic Sans MS"/>
                <a:ea typeface="Times New Roman"/>
                <a:cs typeface="Times New Roman"/>
              </a:rPr>
              <a:t>asla değiştirilemez ve bü­tünü ile başka bir kültüre dönüştürülemez. </a:t>
            </a:r>
            <a:r>
              <a:rPr lang="tr-TR" dirty="0">
                <a:solidFill>
                  <a:srgbClr val="000000"/>
                </a:solidFill>
                <a:latin typeface="Comic Sans MS"/>
                <a:ea typeface="Times New Roman"/>
                <a:cs typeface="Times New Roman"/>
              </a:rPr>
              <a:t>Böyle bir durumda, artık o top­lumdan eser kalmaz ve bambaşka nitelikte bir toplum yapısı ortaya, çıkar. X. yüzyıla kadar bir Türk kavmi olan Bulgarların, bu yüzyıldan sonra uğradıkları kültür değişimi ile bir </a:t>
            </a:r>
            <a:r>
              <a:rPr lang="tr-TR" dirty="0" err="1">
                <a:solidFill>
                  <a:srgbClr val="000000"/>
                </a:solidFill>
                <a:latin typeface="Comic Sans MS"/>
                <a:ea typeface="Times New Roman"/>
                <a:cs typeface="Times New Roman"/>
              </a:rPr>
              <a:t>İslâv</a:t>
            </a:r>
            <a:r>
              <a:rPr lang="tr-TR" dirty="0">
                <a:solidFill>
                  <a:srgbClr val="000000"/>
                </a:solidFill>
                <a:latin typeface="Comic Sans MS"/>
                <a:ea typeface="Times New Roman"/>
                <a:cs typeface="Times New Roman"/>
              </a:rPr>
              <a:t> kavmine dönüşmüş olmaları, bu öz değişikliğinin tipik bir örneğidir.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5</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bir milletin tarihte var olduğu günden başlayarak bugüne kadar uzanan ve. yavaş yavaş gelişerek yol alan değerler bütünü olduğundan </a:t>
            </a:r>
            <a:r>
              <a:rPr lang="tr-TR" b="1" dirty="0">
                <a:solidFill>
                  <a:srgbClr val="000000"/>
                </a:solidFill>
                <a:latin typeface="Comic Sans MS"/>
                <a:ea typeface="Times New Roman"/>
                <a:cs typeface="Times New Roman"/>
              </a:rPr>
              <a:t>tarihîdir </a:t>
            </a:r>
            <a:r>
              <a:rPr lang="tr-TR" dirty="0">
                <a:solidFill>
                  <a:srgbClr val="000000"/>
                </a:solidFill>
                <a:latin typeface="Comic Sans MS"/>
                <a:ea typeface="Times New Roman"/>
                <a:cs typeface="Times New Roman"/>
              </a:rPr>
              <a:t>ve </a:t>
            </a:r>
            <a:r>
              <a:rPr lang="tr-TR" b="1" dirty="0">
                <a:solidFill>
                  <a:srgbClr val="000000"/>
                </a:solidFill>
                <a:latin typeface="Comic Sans MS"/>
                <a:ea typeface="Times New Roman"/>
                <a:cs typeface="Times New Roman"/>
              </a:rPr>
              <a:t>süreklilik </a:t>
            </a:r>
            <a:r>
              <a:rPr lang="tr-TR" dirty="0">
                <a:solidFill>
                  <a:srgbClr val="000000"/>
                </a:solidFill>
                <a:latin typeface="Comic Sans MS"/>
                <a:ea typeface="Times New Roman"/>
                <a:cs typeface="Times New Roman"/>
              </a:rPr>
              <a:t>vasfı taşır.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09391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6</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İster gelişmemiş, ister az gelişmiş veya gelişmiş bir toplum olsun, her top­lumun kendine göre bir kültürü vardır. İlkel toplumlarda kültürün bütün öğeleri bulunmayabilir. Fakat millet safhasına erişmiş olan toplumlarda, bu öğelerin hepsi tamamlanmıştır ve birbirleri ile bağlantılıdır. Yalnız, bu öğelerin </a:t>
            </a:r>
            <a:r>
              <a:rPr lang="tr-TR" u="sng" dirty="0">
                <a:solidFill>
                  <a:srgbClr val="000000"/>
                </a:solidFill>
                <a:latin typeface="Comic Sans MS"/>
                <a:ea typeface="Times New Roman"/>
                <a:cs typeface="Times New Roman"/>
                <a:hlinkClick r:id="rId2" tooltip="dilin işlevleri"/>
              </a:rPr>
              <a:t>işlevleri</a:t>
            </a:r>
            <a:r>
              <a:rPr lang="tr-TR" dirty="0">
                <a:solidFill>
                  <a:srgbClr val="000000"/>
                </a:solidFill>
                <a:latin typeface="Comic Sans MS"/>
                <a:ea typeface="Times New Roman"/>
                <a:cs typeface="Times New Roman"/>
              </a:rPr>
              <a:t>ni tam olarak yerine getirebilmeleri için aralarında uyum ve dengenin bulunması gerekir. Bunlardan bazılarında kendini gösteren aşırılık veya yetersizlik diğer­lerine zarar verebilir. Bu da toplumda sarsıntı ve boşluklara sebep olur. Bu ba­kımdan, kültür, </a:t>
            </a:r>
            <a:r>
              <a:rPr lang="tr-TR" b="1" dirty="0">
                <a:solidFill>
                  <a:srgbClr val="000000"/>
                </a:solidFill>
                <a:latin typeface="Comic Sans MS"/>
                <a:ea typeface="Times New Roman"/>
                <a:cs typeface="Times New Roman"/>
              </a:rPr>
              <a:t>uyumlu ve dengeli bir bütünün </a:t>
            </a:r>
            <a:r>
              <a:rPr lang="tr-TR" dirty="0">
                <a:solidFill>
                  <a:srgbClr val="000000"/>
                </a:solidFill>
                <a:latin typeface="Comic Sans MS"/>
                <a:ea typeface="Times New Roman"/>
                <a:cs typeface="Times New Roman"/>
              </a:rPr>
              <a:t>ifadesidir. Ondaki bu denge­li bütünlük topluma sağlık verir; kişinin toplumla bütünleşmesine ve mutluluğu­na hizmet eder.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7</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Kültür kuşaktan kuşağa aktarılan bir sosyal </a:t>
            </a:r>
            <a:r>
              <a:rPr lang="tr-TR" dirty="0" err="1">
                <a:solidFill>
                  <a:srgbClr val="000000"/>
                </a:solidFill>
                <a:latin typeface="Comic Sans MS"/>
                <a:ea typeface="Times New Roman"/>
                <a:cs typeface="Times New Roman"/>
              </a:rPr>
              <a:t>mirasdır</a:t>
            </a:r>
            <a:r>
              <a:rPr lang="tr-TR" dirty="0">
                <a:solidFill>
                  <a:srgbClr val="000000"/>
                </a:solidFill>
                <a:latin typeface="Comic Sans MS"/>
                <a:ea typeface="Times New Roman"/>
                <a:cs typeface="Times New Roman"/>
              </a:rPr>
              <a:t>. Varlığını ve canlılığı­nı ancak bu yolla sürdürebilir. Aktarma </a:t>
            </a:r>
            <a:r>
              <a:rPr lang="tr-TR" dirty="0" err="1">
                <a:solidFill>
                  <a:srgbClr val="000000"/>
                </a:solidFill>
                <a:latin typeface="Comic Sans MS"/>
                <a:ea typeface="Times New Roman"/>
                <a:cs typeface="Times New Roman"/>
              </a:rPr>
              <a:t>vasıtalan</a:t>
            </a:r>
            <a:r>
              <a:rPr lang="tr-TR" dirty="0">
                <a:solidFill>
                  <a:srgbClr val="000000"/>
                </a:solidFill>
                <a:latin typeface="Comic Sans MS"/>
                <a:ea typeface="Times New Roman"/>
                <a:cs typeface="Times New Roman"/>
              </a:rPr>
              <a:t> eğitim-öğretim, gelenekler, din, dil, sanat, edebiyat, folklor gibi çeşitli kültür taşıyıcı öğe ve eserlerdir.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516063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nSpc>
                <a:spcPct val="115000"/>
              </a:lnSpc>
              <a:spcAft>
                <a:spcPts val="1000"/>
              </a:spcAft>
            </a:pPr>
            <a:r>
              <a:rPr lang="tr-TR" b="1" dirty="0">
                <a:solidFill>
                  <a:srgbClr val="FF9900"/>
                </a:solidFill>
                <a:latin typeface="Comic Sans MS"/>
                <a:ea typeface="Times New Roman"/>
                <a:cs typeface="Times New Roman"/>
              </a:rPr>
              <a:t>Kültürün Kısaca Özellikleri</a:t>
            </a:r>
            <a:r>
              <a:rPr lang="tr-TR" sz="2800" dirty="0">
                <a:ea typeface="Calibri"/>
                <a:cs typeface="Times New Roman"/>
              </a:rPr>
              <a:t/>
            </a:r>
            <a:br>
              <a:rPr lang="tr-TR" sz="2800" dirty="0">
                <a:ea typeface="Calibri"/>
                <a:cs typeface="Times New Roman"/>
              </a:rPr>
            </a:br>
            <a:endParaRPr lang="tr-TR" dirty="0"/>
          </a:p>
        </p:txBody>
      </p:sp>
      <p:sp>
        <p:nvSpPr>
          <p:cNvPr id="3" name="İçerik Yer Tutucusu 2"/>
          <p:cNvSpPr>
            <a:spLocks noGrp="1"/>
          </p:cNvSpPr>
          <p:nvPr>
            <p:ph idx="1"/>
          </p:nvPr>
        </p:nvSpPr>
        <p:spPr/>
        <p:txBody>
          <a:bodyPr>
            <a:normAutofit fontScale="70000" lnSpcReduction="20000"/>
          </a:bodyPr>
          <a:lstStyle/>
          <a:p>
            <a:pPr marL="0" indent="0" algn="just">
              <a:lnSpc>
                <a:spcPct val="150000"/>
              </a:lnSpc>
              <a:spcBef>
                <a:spcPts val="0"/>
              </a:spcBef>
              <a:buNone/>
            </a:pPr>
            <a:r>
              <a:rPr lang="tr-TR" dirty="0">
                <a:solidFill>
                  <a:srgbClr val="000000"/>
                </a:solidFill>
                <a:latin typeface="Comic Sans MS"/>
                <a:ea typeface="Times New Roman"/>
                <a:cs typeface="Times New Roman"/>
              </a:rPr>
              <a:t>—-&gt; Kültür görelidir. Yani her toplumun kendine özgü kültürü vardır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tarihseldir. Yani geçmişten günümüze süregelmektedir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insan eseridir. İnsanlar hem kültürü oluştururlar hem de kültürden etkilenirler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—-&gt; </a:t>
            </a:r>
            <a:r>
              <a:rPr lang="tr-TR" dirty="0">
                <a:solidFill>
                  <a:srgbClr val="000000"/>
                </a:solidFill>
                <a:latin typeface="Comic Sans MS"/>
                <a:ea typeface="Times New Roman"/>
                <a:cs typeface="Times New Roman"/>
              </a:rPr>
              <a:t>Kültür durağan değildir. Zaman içinde değişir. Maddi öğeler daha hızlı değişir. Ayrıca her toplumda kültürel değişim hızı birbirinden farklıdır.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5624033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algn="just">
              <a:lnSpc>
                <a:spcPct val="150000"/>
              </a:lnSpc>
              <a:spcBef>
                <a:spcPts val="0"/>
              </a:spcBef>
            </a:pPr>
            <a:r>
              <a:rPr lang="tr-TR" u="sng" dirty="0">
                <a:solidFill>
                  <a:srgbClr val="000000"/>
                </a:solidFill>
                <a:ea typeface="Times New Roman"/>
                <a:cs typeface="Times New Roman"/>
              </a:rPr>
              <a:t>Şimdi bu özellikleri açarak anlatmaya çalışırsak</a:t>
            </a:r>
            <a:r>
              <a:rPr lang="tr-TR" u="sng" dirty="0" smtClean="0">
                <a:solidFill>
                  <a:srgbClr val="000000"/>
                </a:solidFill>
                <a:ea typeface="Times New Roman"/>
                <a:cs typeface="Times New Roman"/>
              </a:rPr>
              <a:t>:</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ea typeface="Times New Roman"/>
                <a:cs typeface="Times New Roman"/>
              </a:rPr>
              <a:t>	1</a:t>
            </a:r>
            <a:r>
              <a:rPr lang="tr-TR" b="1" dirty="0">
                <a:solidFill>
                  <a:srgbClr val="000000"/>
                </a:solidFill>
                <a:ea typeface="Times New Roman"/>
                <a:cs typeface="Times New Roman"/>
              </a:rPr>
              <a:t>) Kültür Toplumsaldır:</a:t>
            </a:r>
            <a:r>
              <a:rPr lang="tr-TR" dirty="0">
                <a:solidFill>
                  <a:srgbClr val="000000"/>
                </a:solidFill>
                <a:ea typeface="Times New Roman"/>
                <a:cs typeface="Times New Roman"/>
              </a:rPr>
              <a:t> Her nesil kendisinden önceki nesillerden öğrendiklerini ve kendisinin kültürün bütününe katkılarını bir sonraki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t>
            </a:r>
            <a:r>
              <a:rPr lang="tr-TR" dirty="0" err="1">
                <a:solidFill>
                  <a:srgbClr val="000000"/>
                </a:solidFill>
                <a:ea typeface="Times New Roman"/>
                <a:cs typeface="Times New Roman"/>
              </a:rPr>
              <a:t>aktarmaktadırBu</a:t>
            </a:r>
            <a:r>
              <a:rPr lang="tr-TR" dirty="0">
                <a:solidFill>
                  <a:srgbClr val="000000"/>
                </a:solidFill>
                <a:ea typeface="Times New Roman"/>
                <a:cs typeface="Times New Roman"/>
              </a:rPr>
              <a:t> nedenle kültür insan için kendi toplumunun bir </a:t>
            </a:r>
            <a:r>
              <a:rPr lang="tr-TR" dirty="0" err="1">
                <a:solidFill>
                  <a:srgbClr val="000000"/>
                </a:solidFill>
                <a:ea typeface="Times New Roman"/>
                <a:cs typeface="Times New Roman"/>
              </a:rPr>
              <a:t>mirasıdırYani</a:t>
            </a:r>
            <a:r>
              <a:rPr lang="tr-TR" dirty="0">
                <a:solidFill>
                  <a:srgbClr val="000000"/>
                </a:solidFill>
                <a:ea typeface="Times New Roman"/>
                <a:cs typeface="Times New Roman"/>
              </a:rPr>
              <a:t> birey kültürü daha önceki kuşakların çaba ve tecrübelerinin bir ürünü olarak devralmaktadır. Kültür bir toplumsal </a:t>
            </a:r>
            <a:r>
              <a:rPr lang="tr-TR" dirty="0" err="1">
                <a:solidFill>
                  <a:srgbClr val="000000"/>
                </a:solidFill>
                <a:ea typeface="Times New Roman"/>
                <a:cs typeface="Times New Roman"/>
              </a:rPr>
              <a:t>üründürİnsanlar</a:t>
            </a:r>
            <a:r>
              <a:rPr lang="tr-TR" dirty="0">
                <a:solidFill>
                  <a:srgbClr val="000000"/>
                </a:solidFill>
                <a:ea typeface="Times New Roman"/>
                <a:cs typeface="Times New Roman"/>
              </a:rPr>
              <a:t> arası etkileşimden doğar ve gelişir.</a:t>
            </a: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ea typeface="Times New Roman"/>
                <a:cs typeface="Times New Roman"/>
              </a:rPr>
              <a:t>	2</a:t>
            </a:r>
            <a:r>
              <a:rPr lang="tr-TR" b="1" dirty="0">
                <a:solidFill>
                  <a:srgbClr val="000000"/>
                </a:solidFill>
                <a:ea typeface="Times New Roman"/>
                <a:cs typeface="Times New Roman"/>
              </a:rPr>
              <a:t>) Kültür Öğrenilir:</a:t>
            </a:r>
            <a:r>
              <a:rPr lang="tr-TR" dirty="0">
                <a:solidFill>
                  <a:srgbClr val="000000"/>
                </a:solidFill>
                <a:ea typeface="Times New Roman"/>
                <a:cs typeface="Times New Roman"/>
              </a:rPr>
              <a:t> Kültür öğrenme ile kazanılır ve sosyal kalıtım yoluyla nesilden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aktarılır.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971264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036496" cy="6741368"/>
          </a:xfrm>
        </p:spPr>
        <p:txBody>
          <a:bodyPr>
            <a:normAutofit fontScale="70000" lnSpcReduction="20000"/>
          </a:bodyPr>
          <a:lstStyle/>
          <a:p>
            <a:pPr marL="0" indent="0" algn="just">
              <a:lnSpc>
                <a:spcPct val="150000"/>
              </a:lnSpc>
              <a:spcBef>
                <a:spcPts val="0"/>
              </a:spcBef>
              <a:buNone/>
            </a:pPr>
            <a:r>
              <a:rPr lang="tr-TR" b="1" dirty="0" smtClean="0">
                <a:solidFill>
                  <a:srgbClr val="000000"/>
                </a:solidFill>
                <a:ea typeface="Times New Roman"/>
                <a:cs typeface="Times New Roman"/>
              </a:rPr>
              <a:t>	3</a:t>
            </a:r>
            <a:r>
              <a:rPr lang="tr-TR" b="1" dirty="0">
                <a:solidFill>
                  <a:srgbClr val="000000"/>
                </a:solidFill>
                <a:ea typeface="Times New Roman"/>
                <a:cs typeface="Times New Roman"/>
              </a:rPr>
              <a:t>) Kültür Değişebilir:</a:t>
            </a:r>
            <a:r>
              <a:rPr lang="tr-TR" dirty="0">
                <a:solidFill>
                  <a:srgbClr val="000000"/>
                </a:solidFill>
                <a:ea typeface="Times New Roman"/>
                <a:cs typeface="Times New Roman"/>
              </a:rPr>
              <a:t> Kültürün eski nesilden yeni </a:t>
            </a:r>
            <a:r>
              <a:rPr lang="tr-TR" dirty="0" err="1">
                <a:solidFill>
                  <a:srgbClr val="000000"/>
                </a:solidFill>
                <a:ea typeface="Times New Roman"/>
                <a:cs typeface="Times New Roman"/>
              </a:rPr>
              <a:t>nesile</a:t>
            </a:r>
            <a:r>
              <a:rPr lang="tr-TR" dirty="0">
                <a:solidFill>
                  <a:srgbClr val="000000"/>
                </a:solidFill>
                <a:ea typeface="Times New Roman"/>
                <a:cs typeface="Times New Roman"/>
              </a:rPr>
              <a:t> aktarılan bir miras olması onun değişmediği anlamına gelmez. Çünkü miras devralan yeni kuşak yaptığı yenilik ve değişmelerle kültürün zenginleşmesine yardım eder. Mevcut kültüre yeni bazı unsurlar eklendiği gibi bazı unsurlarda çıkarılır</a:t>
            </a:r>
            <a:br>
              <a:rPr lang="tr-TR" dirty="0">
                <a:solidFill>
                  <a:srgbClr val="000000"/>
                </a:solidFill>
                <a:ea typeface="Times New Roman"/>
                <a:cs typeface="Times New Roman"/>
              </a:rPr>
            </a:br>
            <a:r>
              <a:rPr lang="tr-TR" dirty="0">
                <a:solidFill>
                  <a:srgbClr val="000000"/>
                </a:solidFill>
                <a:ea typeface="Times New Roman"/>
                <a:cs typeface="Times New Roman"/>
              </a:rPr>
              <a:t>Kültür durgun olduğu kadar </a:t>
            </a:r>
            <a:r>
              <a:rPr lang="tr-TR" dirty="0" err="1">
                <a:solidFill>
                  <a:srgbClr val="000000"/>
                </a:solidFill>
                <a:ea typeface="Times New Roman"/>
                <a:cs typeface="Times New Roman"/>
              </a:rPr>
              <a:t>değişkendirKültür</a:t>
            </a:r>
            <a:r>
              <a:rPr lang="tr-TR" dirty="0">
                <a:solidFill>
                  <a:srgbClr val="000000"/>
                </a:solidFill>
                <a:ea typeface="Times New Roman"/>
                <a:cs typeface="Times New Roman"/>
              </a:rPr>
              <a:t> belli bir kişi veya toplumca oluşturulmaz. Kültür zamanla değiştiği gibi, gruptan gruba da farklılık </a:t>
            </a:r>
            <a:r>
              <a:rPr lang="tr-TR" dirty="0" err="1">
                <a:solidFill>
                  <a:srgbClr val="000000"/>
                </a:solidFill>
                <a:ea typeface="Times New Roman"/>
                <a:cs typeface="Times New Roman"/>
              </a:rPr>
              <a:t>gösterirKültürün</a:t>
            </a:r>
            <a:r>
              <a:rPr lang="tr-TR" dirty="0">
                <a:solidFill>
                  <a:srgbClr val="000000"/>
                </a:solidFill>
                <a:ea typeface="Times New Roman"/>
                <a:cs typeface="Times New Roman"/>
              </a:rPr>
              <a:t> bütün parçalarının değişme hızı ve temposu aynı değildir.</a:t>
            </a:r>
            <a:endParaRPr lang="tr-TR" sz="4000" dirty="0">
              <a:ea typeface="Calibri"/>
              <a:cs typeface="Times New Roman"/>
            </a:endParaRPr>
          </a:p>
          <a:p>
            <a:pPr marL="0" indent="0" algn="just">
              <a:lnSpc>
                <a:spcPct val="150000"/>
              </a:lnSpc>
              <a:spcBef>
                <a:spcPts val="0"/>
              </a:spcBef>
              <a:buNone/>
            </a:pPr>
            <a:r>
              <a:rPr lang="tr-TR" dirty="0" smtClean="0">
                <a:solidFill>
                  <a:srgbClr val="000000"/>
                </a:solidFill>
                <a:ea typeface="Times New Roman"/>
                <a:cs typeface="Times New Roman"/>
              </a:rPr>
              <a:t>	Kültür </a:t>
            </a:r>
            <a:r>
              <a:rPr lang="tr-TR" dirty="0">
                <a:solidFill>
                  <a:srgbClr val="000000"/>
                </a:solidFill>
                <a:ea typeface="Times New Roman"/>
                <a:cs typeface="Times New Roman"/>
              </a:rPr>
              <a:t>değişir ama bu değişim uyum yoluyla gerçekleşir. Her ne kadar doğal şartlar kültürü değiştirecek kadar güçlü olmasa da, kültürler zaman boyutu içinde doğal çevreye uyum gösterirler. Toplumsal şartlar ve ihtiyaçlar değiştikçe geleneksel çözüm yollarının sağladığı doyum düzeyi de azalır ve değişir. Değişen şartlar karşısında ortaya çıkan ihtiyaçları karşılayacak ve sorunları çözecek yeni yol ve yöntemler veya araçlar oluşturulur. Kültür, yeni ihtiyaçlar ve sorunlar karşısında insanların geliştirdikleri yeni fikirler ve icatlarla değişime uğrar.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529883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b="1" dirty="0" smtClean="0">
                <a:solidFill>
                  <a:srgbClr val="000000"/>
                </a:solidFill>
                <a:latin typeface="Comic Sans MS"/>
                <a:ea typeface="Times New Roman"/>
                <a:cs typeface="Times New Roman"/>
              </a:rPr>
              <a:t>	4</a:t>
            </a:r>
            <a:r>
              <a:rPr lang="tr-TR" b="1" dirty="0">
                <a:solidFill>
                  <a:srgbClr val="000000"/>
                </a:solidFill>
                <a:latin typeface="Comic Sans MS"/>
                <a:ea typeface="Times New Roman"/>
                <a:cs typeface="Times New Roman"/>
              </a:rPr>
              <a:t>) Kültür Aktarılır ve Süreklidir:</a:t>
            </a:r>
            <a:r>
              <a:rPr lang="tr-TR" dirty="0">
                <a:solidFill>
                  <a:srgbClr val="000000"/>
                </a:solidFill>
                <a:latin typeface="Comic Sans MS"/>
                <a:ea typeface="Times New Roman"/>
                <a:cs typeface="Times New Roman"/>
              </a:rPr>
              <a:t> Kültür öğrenilir, alışkanlık haline getirilir ve sonuçta sosyal kalıtım yoluyla nesilden </a:t>
            </a:r>
            <a:r>
              <a:rPr lang="tr-TR" dirty="0" err="1">
                <a:solidFill>
                  <a:srgbClr val="000000"/>
                </a:solidFill>
                <a:latin typeface="Comic Sans MS"/>
                <a:ea typeface="Times New Roman"/>
                <a:cs typeface="Times New Roman"/>
              </a:rPr>
              <a:t>nesile</a:t>
            </a:r>
            <a:r>
              <a:rPr lang="tr-TR" dirty="0">
                <a:solidFill>
                  <a:srgbClr val="000000"/>
                </a:solidFill>
                <a:latin typeface="Comic Sans MS"/>
                <a:ea typeface="Times New Roman"/>
                <a:cs typeface="Times New Roman"/>
              </a:rPr>
              <a:t> aktarılır. Bütün hayvanlar öğrenme yeteneğine </a:t>
            </a:r>
            <a:r>
              <a:rPr lang="tr-TR" dirty="0" err="1">
                <a:solidFill>
                  <a:srgbClr val="000000"/>
                </a:solidFill>
                <a:latin typeface="Comic Sans MS"/>
                <a:ea typeface="Times New Roman"/>
                <a:cs typeface="Times New Roman"/>
              </a:rPr>
              <a:t>sahiptirAncak</a:t>
            </a:r>
            <a:r>
              <a:rPr lang="tr-TR" dirty="0">
                <a:solidFill>
                  <a:srgbClr val="000000"/>
                </a:solidFill>
                <a:latin typeface="Comic Sans MS"/>
                <a:ea typeface="Times New Roman"/>
                <a:cs typeface="Times New Roman"/>
              </a:rPr>
              <a:t> öğrendiklerini bütünüyle yavrusuna bilinçli öğretebilen tek canlı insandır. Kültürün temel aktarma aracı </a:t>
            </a:r>
            <a:r>
              <a:rPr lang="tr-TR" dirty="0" err="1">
                <a:solidFill>
                  <a:srgbClr val="000000"/>
                </a:solidFill>
                <a:latin typeface="Comic Sans MS"/>
                <a:ea typeface="Times New Roman"/>
                <a:cs typeface="Times New Roman"/>
              </a:rPr>
              <a:t>dil’dir</a:t>
            </a:r>
            <a:r>
              <a:rPr lang="tr-TR" dirty="0">
                <a:solidFill>
                  <a:srgbClr val="000000"/>
                </a:solidFill>
                <a:latin typeface="Comic Sans MS"/>
                <a:ea typeface="Times New Roman"/>
                <a:cs typeface="Times New Roman"/>
              </a:rPr>
              <a:t>. Çünkü toplumda oluşturulan bütün kültür unsurları sözlü veya yazılı dille daha sonraki nesillere aktarılır. Kültürden söz edildiğinde insanlar öncelikle töreleri </a:t>
            </a:r>
            <a:r>
              <a:rPr lang="tr-TR" dirty="0" err="1">
                <a:solidFill>
                  <a:srgbClr val="000000"/>
                </a:solidFill>
                <a:latin typeface="Comic Sans MS"/>
                <a:ea typeface="Times New Roman"/>
                <a:cs typeface="Times New Roman"/>
              </a:rPr>
              <a:t>düşünürÇünkü</a:t>
            </a:r>
            <a:r>
              <a:rPr lang="tr-TR" dirty="0">
                <a:solidFill>
                  <a:srgbClr val="000000"/>
                </a:solidFill>
                <a:latin typeface="Comic Sans MS"/>
                <a:ea typeface="Times New Roman"/>
                <a:cs typeface="Times New Roman"/>
              </a:rPr>
              <a:t> kültürün sürekliliğini gelenek ve görenekler oluşturur</a:t>
            </a:r>
            <a:r>
              <a:rPr lang="tr-TR" dirty="0" smtClean="0">
                <a:solidFill>
                  <a:srgbClr val="000000"/>
                </a:solidFill>
                <a:latin typeface="Comic Sans MS"/>
                <a:ea typeface="Times New Roman"/>
                <a:cs typeface="Times New Roman"/>
              </a:rPr>
              <a:t>.</a:t>
            </a:r>
          </a:p>
          <a:p>
            <a:pPr marL="0" indent="0" algn="just">
              <a:lnSpc>
                <a:spcPct val="170000"/>
              </a:lnSpc>
              <a:spcBef>
                <a:spcPts val="0"/>
              </a:spcBef>
              <a:buNone/>
            </a:pPr>
            <a:endParaRPr lang="tr-TR" sz="4000" dirty="0">
              <a:ea typeface="Calibri"/>
              <a:cs typeface="Times New Roman"/>
            </a:endParaRPr>
          </a:p>
          <a:p>
            <a:pPr marL="0" indent="0" algn="just">
              <a:lnSpc>
                <a:spcPct val="170000"/>
              </a:lnSpc>
              <a:spcBef>
                <a:spcPts val="0"/>
              </a:spcBef>
              <a:buNone/>
            </a:pPr>
            <a:r>
              <a:rPr lang="tr-TR" b="1" dirty="0" smtClean="0">
                <a:solidFill>
                  <a:srgbClr val="000000"/>
                </a:solidFill>
                <a:latin typeface="Comic Sans MS"/>
                <a:ea typeface="Times New Roman"/>
                <a:cs typeface="Times New Roman"/>
              </a:rPr>
              <a:t>	5</a:t>
            </a:r>
            <a:r>
              <a:rPr lang="tr-TR" b="1" dirty="0">
                <a:solidFill>
                  <a:srgbClr val="000000"/>
                </a:solidFill>
                <a:latin typeface="Comic Sans MS"/>
                <a:ea typeface="Times New Roman"/>
                <a:cs typeface="Times New Roman"/>
              </a:rPr>
              <a:t>) Kültür İhtiyaç Gidericidir:</a:t>
            </a:r>
            <a:r>
              <a:rPr lang="tr-TR" dirty="0">
                <a:solidFill>
                  <a:srgbClr val="000000"/>
                </a:solidFill>
                <a:latin typeface="Comic Sans MS"/>
                <a:ea typeface="Times New Roman"/>
                <a:cs typeface="Times New Roman"/>
              </a:rPr>
              <a:t> Kültür çeşitli ihtiyaçları giderici bir özelliğe sahiptir. Kültür insanların hem fizyolojik hem de sosyal ihtiyaçlarını </a:t>
            </a:r>
            <a:r>
              <a:rPr lang="tr-TR" dirty="0" err="1">
                <a:solidFill>
                  <a:srgbClr val="000000"/>
                </a:solidFill>
                <a:latin typeface="Comic Sans MS"/>
                <a:ea typeface="Times New Roman"/>
                <a:cs typeface="Times New Roman"/>
              </a:rPr>
              <a:t>giderirKültür</a:t>
            </a:r>
            <a:r>
              <a:rPr lang="tr-TR" dirty="0">
                <a:solidFill>
                  <a:srgbClr val="000000"/>
                </a:solidFill>
                <a:latin typeface="Comic Sans MS"/>
                <a:ea typeface="Times New Roman"/>
                <a:cs typeface="Times New Roman"/>
              </a:rPr>
              <a:t>, insanların temel biyolojik ve sosyal ihtiyaçlarını karşılıyorsa, demek ki, bütün kültürlerde ortak kültürel unsurlar ve kurumlar mevcuttur. Kısaca kültürün ihtiyaçları karşılaması bize kültürün bazı ortak noktalarının varlığını </a:t>
            </a:r>
            <a:r>
              <a:rPr lang="tr-TR" dirty="0" err="1">
                <a:solidFill>
                  <a:srgbClr val="000000"/>
                </a:solidFill>
                <a:latin typeface="Comic Sans MS"/>
                <a:ea typeface="Times New Roman"/>
                <a:cs typeface="Times New Roman"/>
              </a:rPr>
              <a:t>ispatlamaktadırÇünkü</a:t>
            </a:r>
            <a:r>
              <a:rPr lang="tr-TR" dirty="0">
                <a:solidFill>
                  <a:srgbClr val="000000"/>
                </a:solidFill>
                <a:latin typeface="Comic Sans MS"/>
                <a:ea typeface="Times New Roman"/>
                <a:cs typeface="Times New Roman"/>
              </a:rPr>
              <a:t> biyolojik ihtiyaçlar hemen hemen bütün insanlarda aynıdır.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375109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000000"/>
                </a:solidFill>
                <a:latin typeface="Comic Sans MS"/>
                <a:ea typeface="Times New Roman"/>
                <a:cs typeface="Times New Roman"/>
              </a:rPr>
              <a:t>	6</a:t>
            </a:r>
            <a:r>
              <a:rPr lang="tr-TR" b="1" dirty="0">
                <a:solidFill>
                  <a:srgbClr val="000000"/>
                </a:solidFill>
                <a:latin typeface="Comic Sans MS"/>
                <a:ea typeface="Times New Roman"/>
                <a:cs typeface="Times New Roman"/>
              </a:rPr>
              <a:t>) Kültür Öğeleri Arasında Bir Ahenk Mevcuttur</a:t>
            </a:r>
            <a:r>
              <a:rPr lang="tr-TR" dirty="0">
                <a:solidFill>
                  <a:srgbClr val="000000"/>
                </a:solidFill>
                <a:latin typeface="Comic Sans MS"/>
                <a:ea typeface="Times New Roman"/>
                <a:cs typeface="Times New Roman"/>
              </a:rPr>
              <a:t>: Her kültür kendi unsurlarıyla tutarlı ve dengeli bir bütünlük teşkil eder. Yani toplumlarda aile, hukuk, sanat, ekonomik hayat, örf, adetler, ahlaki değer yargıları adeta birbirini tamamlayan bir bütün halinde görülür</a:t>
            </a:r>
            <a:r>
              <a:rPr lang="tr-TR" dirty="0" smtClean="0">
                <a:solidFill>
                  <a:srgbClr val="000000"/>
                </a:solidFill>
                <a:latin typeface="Comic Sans MS"/>
                <a:ea typeface="Times New Roman"/>
                <a:cs typeface="Times New Roman"/>
              </a:rPr>
              <a:t>.</a:t>
            </a:r>
          </a:p>
          <a:p>
            <a:pPr algn="just">
              <a:lnSpc>
                <a:spcPct val="150000"/>
              </a:lnSpc>
              <a:spcBef>
                <a:spcPts val="0"/>
              </a:spcBef>
            </a:pP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7</a:t>
            </a:r>
            <a:r>
              <a:rPr lang="tr-TR" b="1" dirty="0">
                <a:solidFill>
                  <a:srgbClr val="000000"/>
                </a:solidFill>
                <a:latin typeface="Comic Sans MS"/>
                <a:ea typeface="Times New Roman"/>
                <a:cs typeface="Times New Roman"/>
              </a:rPr>
              <a:t>) Kültür Kurallar Sistemidir:</a:t>
            </a:r>
            <a:r>
              <a:rPr lang="tr-TR" dirty="0">
                <a:solidFill>
                  <a:srgbClr val="000000"/>
                </a:solidFill>
                <a:latin typeface="Comic Sans MS"/>
                <a:ea typeface="Times New Roman"/>
                <a:cs typeface="Times New Roman"/>
              </a:rPr>
              <a:t> Kültür, toplumca benimsenen </a:t>
            </a:r>
            <a:r>
              <a:rPr lang="tr-TR" u="sng" dirty="0">
                <a:solidFill>
                  <a:srgbClr val="000000"/>
                </a:solidFill>
                <a:latin typeface="Comic Sans MS"/>
                <a:ea typeface="Times New Roman"/>
                <a:cs typeface="Times New Roman"/>
                <a:hlinkClick r:id="rId2" tooltip="ideal öğretmenlik"/>
              </a:rPr>
              <a:t>ideal</a:t>
            </a:r>
            <a:r>
              <a:rPr lang="tr-TR" dirty="0">
                <a:solidFill>
                  <a:srgbClr val="000000"/>
                </a:solidFill>
                <a:latin typeface="Comic Sans MS"/>
                <a:ea typeface="Times New Roman"/>
                <a:cs typeface="Times New Roman"/>
              </a:rPr>
              <a:t> kural ve davranışlardan oluşmaktadır. İnsanların toplum halinde yaşamalarını belirleyen yazılı ve yazılı olmayan kurallar kültürün bütünlüğünü ve devamlılığını sağlar. Çünkü kurallar sayesinde kültürel birikim sağlanır ve yeni nesillere </a:t>
            </a:r>
            <a:r>
              <a:rPr lang="tr-TR" dirty="0" err="1">
                <a:solidFill>
                  <a:srgbClr val="000000"/>
                </a:solidFill>
                <a:latin typeface="Comic Sans MS"/>
                <a:ea typeface="Times New Roman"/>
                <a:cs typeface="Times New Roman"/>
              </a:rPr>
              <a:t>aktarılırİnsanlar</a:t>
            </a:r>
            <a:r>
              <a:rPr lang="tr-TR" dirty="0">
                <a:solidFill>
                  <a:srgbClr val="000000"/>
                </a:solidFill>
                <a:latin typeface="Comic Sans MS"/>
                <a:ea typeface="Times New Roman"/>
                <a:cs typeface="Times New Roman"/>
              </a:rPr>
              <a:t> kurallar sayesinde çalışır ve </a:t>
            </a:r>
            <a:r>
              <a:rPr lang="tr-TR" u="sng" dirty="0">
                <a:solidFill>
                  <a:srgbClr val="000000"/>
                </a:solidFill>
                <a:latin typeface="Comic Sans MS"/>
                <a:ea typeface="Times New Roman"/>
                <a:cs typeface="Times New Roman"/>
                <a:hlinkClick r:id="rId3" tooltip="kültür öğeleri"/>
              </a:rPr>
              <a:t>kültür öğeleri</a:t>
            </a:r>
            <a:r>
              <a:rPr lang="tr-TR" dirty="0">
                <a:solidFill>
                  <a:srgbClr val="000000"/>
                </a:solidFill>
                <a:latin typeface="Comic Sans MS"/>
                <a:ea typeface="Times New Roman"/>
                <a:cs typeface="Times New Roman"/>
              </a:rPr>
              <a:t>ni oluştururlar</a:t>
            </a:r>
            <a:r>
              <a:rPr lang="tr-TR" dirty="0" smtClean="0">
                <a:solidFill>
                  <a:srgbClr val="000000"/>
                </a:solidFill>
                <a:latin typeface="Comic Sans MS"/>
                <a:ea typeface="Times New Roman"/>
                <a:cs typeface="Times New Roman"/>
              </a:rPr>
              <a:t>.</a:t>
            </a:r>
          </a:p>
          <a:p>
            <a:pPr algn="just">
              <a:lnSpc>
                <a:spcPct val="150000"/>
              </a:lnSpc>
              <a:spcBef>
                <a:spcPts val="0"/>
              </a:spcBef>
            </a:pPr>
            <a:endParaRPr lang="tr-TR" sz="4000" dirty="0">
              <a:ea typeface="Calibri"/>
              <a:cs typeface="Times New Roman"/>
            </a:endParaRP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8</a:t>
            </a:r>
            <a:r>
              <a:rPr lang="tr-TR" b="1" dirty="0">
                <a:solidFill>
                  <a:srgbClr val="000000"/>
                </a:solidFill>
                <a:latin typeface="Comic Sans MS"/>
                <a:ea typeface="Times New Roman"/>
                <a:cs typeface="Times New Roman"/>
              </a:rPr>
              <a:t>) Kültür Bütünleştiricidir</a:t>
            </a:r>
            <a:r>
              <a:rPr lang="tr-TR" dirty="0">
                <a:solidFill>
                  <a:srgbClr val="000000"/>
                </a:solidFill>
                <a:latin typeface="Comic Sans MS"/>
                <a:ea typeface="Times New Roman"/>
                <a:cs typeface="Times New Roman"/>
              </a:rPr>
              <a:t>: Kültürün oluşturulan bütün öğeleri, uyumlu ve bütünleşmiş bir sistemi oluşturma özelliği taşır. Kültürel bütünleşme sağlanmadıkça toplumda </a:t>
            </a:r>
            <a:r>
              <a:rPr lang="tr-TR" dirty="0" err="1">
                <a:solidFill>
                  <a:srgbClr val="000000"/>
                </a:solidFill>
                <a:latin typeface="Comic Sans MS"/>
                <a:ea typeface="Times New Roman"/>
                <a:cs typeface="Times New Roman"/>
              </a:rPr>
              <a:t>sosyo</a:t>
            </a:r>
            <a:r>
              <a:rPr lang="tr-TR" dirty="0">
                <a:solidFill>
                  <a:srgbClr val="000000"/>
                </a:solidFill>
                <a:latin typeface="Comic Sans MS"/>
                <a:ea typeface="Times New Roman"/>
                <a:cs typeface="Times New Roman"/>
              </a:rPr>
              <a:t>-kültürel ve ekonomik alanlarda önemli uçurumlar oluşur.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949187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noAutofit/>
          </a:bodyPr>
          <a:lstStyle/>
          <a:p>
            <a:pPr marL="47625" marR="47625">
              <a:lnSpc>
                <a:spcPct val="150000"/>
              </a:lnSpc>
            </a:pPr>
            <a:r>
              <a:rPr lang="tr-TR" sz="2400" b="1" kern="1800" spc="75" dirty="0">
                <a:solidFill>
                  <a:srgbClr val="000000"/>
                </a:solidFill>
                <a:latin typeface="+mn-lt"/>
                <a:ea typeface="Times New Roman"/>
                <a:cs typeface="Times New Roman"/>
              </a:rPr>
              <a:t>Milli Kültür Nedir? / Tanımı – Açıklaması</a:t>
            </a:r>
            <a:r>
              <a:rPr lang="tr-TR" sz="2400" dirty="0">
                <a:latin typeface="+mn-lt"/>
                <a:ea typeface="Calibri"/>
                <a:cs typeface="Times New Roman"/>
              </a:rPr>
              <a:t/>
            </a:r>
            <a:br>
              <a:rPr lang="tr-TR" sz="2400" dirty="0">
                <a:latin typeface="+mn-lt"/>
                <a:ea typeface="Calibri"/>
                <a:cs typeface="Times New Roman"/>
              </a:rPr>
            </a:br>
            <a:endParaRPr lang="tr-TR" sz="2400" dirty="0">
              <a:latin typeface="+mn-lt"/>
            </a:endParaRPr>
          </a:p>
        </p:txBody>
      </p:sp>
      <p:sp>
        <p:nvSpPr>
          <p:cNvPr id="3" name="İçerik Yer Tutucusu 2"/>
          <p:cNvSpPr>
            <a:spLocks noGrp="1"/>
          </p:cNvSpPr>
          <p:nvPr>
            <p:ph idx="1"/>
          </p:nvPr>
        </p:nvSpPr>
        <p:spPr>
          <a:xfrm>
            <a:off x="0" y="620688"/>
            <a:ext cx="9144000" cy="6237312"/>
          </a:xfrm>
        </p:spPr>
        <p:txBody>
          <a:bodyPr>
            <a:normAutofit fontScale="62500" lnSpcReduction="20000"/>
          </a:bodyPr>
          <a:lstStyle/>
          <a:p>
            <a:pPr algn="just">
              <a:lnSpc>
                <a:spcPct val="170000"/>
              </a:lnSpc>
              <a:spcBef>
                <a:spcPts val="0"/>
              </a:spcBef>
            </a:pPr>
            <a:r>
              <a:rPr lang="tr-TR" dirty="0">
                <a:solidFill>
                  <a:srgbClr val="000000"/>
                </a:solidFill>
                <a:ea typeface="Times New Roman"/>
                <a:cs typeface="Times New Roman"/>
              </a:rPr>
              <a:t>Millî kültür, bir millete kimlik kazandıran, diğer milletlerle arasındaki farkı belirlemeye yarayan, tarih boyunca meydana getirilen o millete ait maddî ve manevî değerlerin uyumlu bir bütünüdür. Bir toplumu millet yapan ve onun bütünlüğünü sağlayan millî kültürdür.</a:t>
            </a:r>
            <a:endParaRPr lang="tr-TR" sz="4000" dirty="0">
              <a:ea typeface="Calibri"/>
              <a:cs typeface="Times New Roman"/>
            </a:endParaRPr>
          </a:p>
          <a:p>
            <a:pPr algn="just">
              <a:lnSpc>
                <a:spcPct val="170000"/>
              </a:lnSpc>
              <a:spcBef>
                <a:spcPts val="0"/>
              </a:spcBef>
            </a:pPr>
            <a:r>
              <a:rPr lang="tr-TR" dirty="0">
                <a:solidFill>
                  <a:srgbClr val="000000"/>
                </a:solidFill>
                <a:ea typeface="Times New Roman"/>
                <a:cs typeface="Times New Roman"/>
              </a:rPr>
              <a:t>Türk Milli Kültürü Türklerin tarihi süreç içerindeki toplumsal yapılarını, dini edebi, kültür, dil, </a:t>
            </a:r>
            <a:r>
              <a:rPr lang="tr-TR" dirty="0">
                <a:solidFill>
                  <a:srgbClr val="000000"/>
                </a:solidFill>
                <a:ea typeface="Times New Roman"/>
                <a:cs typeface="Times New Roman"/>
                <a:hlinkClick r:id="rId2" tooltip="edebi sanatlar"/>
              </a:rPr>
              <a:t>sanatlar</a:t>
            </a:r>
            <a:r>
              <a:rPr lang="tr-TR" dirty="0">
                <a:solidFill>
                  <a:srgbClr val="000000"/>
                </a:solidFill>
                <a:ea typeface="Times New Roman"/>
                <a:cs typeface="Times New Roman"/>
              </a:rPr>
              <a:t>ını, düşünce ve ahlak özelliklerini içerisine alan geniş bir konudur. Biliyoruz ki Milli Kültürümüz bizim eskiden kalan adetlerimizdir ve geleneklerimizdir ve onu daima yaşatmalıyız. Milli Kültürümüzü oluşturan geleneklerden örf ve adetlerimizden bazıları şunlardır:</a:t>
            </a:r>
            <a:endParaRPr lang="tr-TR" sz="4000" dirty="0">
              <a:ea typeface="Calibri"/>
              <a:cs typeface="Times New Roman"/>
            </a:endParaRPr>
          </a:p>
          <a:p>
            <a:pPr algn="just">
              <a:lnSpc>
                <a:spcPct val="170000"/>
              </a:lnSpc>
              <a:spcBef>
                <a:spcPts val="0"/>
              </a:spcBef>
            </a:pPr>
            <a:r>
              <a:rPr lang="tr-TR" dirty="0">
                <a:solidFill>
                  <a:srgbClr val="000000"/>
                </a:solidFill>
                <a:ea typeface="Times New Roman"/>
                <a:cs typeface="Times New Roman"/>
                <a:hlinkClick r:id="rId3" tooltip="yemek kültürü"/>
              </a:rPr>
              <a:t>Yemek</a:t>
            </a:r>
            <a:r>
              <a:rPr lang="tr-TR" dirty="0">
                <a:solidFill>
                  <a:srgbClr val="000000"/>
                </a:solidFill>
                <a:ea typeface="Times New Roman"/>
                <a:cs typeface="Times New Roman"/>
              </a:rPr>
              <a:t>lerimiz, giysilerimiz, oyunlarımız, türkülerimiz ve en önemlisi ise Türk dilidir. Bana göre, dilini kaybetmiş bir millet milli benliğini, değerini, özünü, daha doğrusu her şeyini kaybetmiştir. Dil düşünmenin amacıdır. Düşünmeyen insanların fikir yürütme gibi şansları yoktur.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091043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 NEDİR?</a:t>
            </a:r>
            <a:endParaRPr lang="tr-TR" dirty="0"/>
          </a:p>
        </p:txBody>
      </p:sp>
      <p:sp>
        <p:nvSpPr>
          <p:cNvPr id="3" name="İçerik Yer Tutucusu 2"/>
          <p:cNvSpPr>
            <a:spLocks noGrp="1"/>
          </p:cNvSpPr>
          <p:nvPr>
            <p:ph idx="1"/>
          </p:nvPr>
        </p:nvSpPr>
        <p:spPr/>
        <p:txBody>
          <a:bodyPr/>
          <a:lstStyle/>
          <a:p>
            <a:r>
              <a:rPr lang="tr-TR" dirty="0" smtClean="0"/>
              <a:t>Bir toplumun tarihsel süreç içinde ürettiği ve kuşaktan kuşağa aktardığı her türlü maddi ve manevi özelliklerin bütününe</a:t>
            </a:r>
            <a:r>
              <a:rPr lang="tr-TR" dirty="0" smtClean="0">
                <a:solidFill>
                  <a:srgbClr val="FF0000"/>
                </a:solidFill>
              </a:rPr>
              <a:t> kültür </a:t>
            </a:r>
            <a:r>
              <a:rPr lang="tr-TR" dirty="0" smtClean="0"/>
              <a:t>denir. Kültür, bir toplumun kimliğini oluşturur, onu diğer toplumlardan farklı kılar. Bu nedenle  </a:t>
            </a:r>
            <a:r>
              <a:rPr lang="tr-TR" dirty="0"/>
              <a:t>k</a:t>
            </a:r>
            <a:r>
              <a:rPr lang="tr-TR" dirty="0" smtClean="0"/>
              <a:t>ültür, bir toplumun yaşama ve düşünme tarzı olarak açıklanabilir..</a:t>
            </a:r>
            <a:endParaRPr lang="tr-TR" dirty="0"/>
          </a:p>
        </p:txBody>
      </p:sp>
    </p:spTree>
    <p:extLst>
      <p:ext uri="{BB962C8B-B14F-4D97-AF65-F5344CB8AC3E}">
        <p14:creationId xmlns:p14="http://schemas.microsoft.com/office/powerpoint/2010/main" val="118496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50000"/>
              </a:lnSpc>
              <a:spcBef>
                <a:spcPts val="0"/>
              </a:spcBef>
            </a:pPr>
            <a:r>
              <a:rPr lang="tr-TR" dirty="0">
                <a:solidFill>
                  <a:srgbClr val="000000"/>
                </a:solidFill>
                <a:latin typeface="Comic Sans MS"/>
                <a:ea typeface="Times New Roman"/>
                <a:cs typeface="Times New Roman"/>
              </a:rPr>
              <a:t>Dil ile düşünce arasındaki sıkılık milli hissin oluşmasında etkilidir. </a:t>
            </a:r>
            <a:r>
              <a:rPr lang="tr-TR" dirty="0" err="1">
                <a:solidFill>
                  <a:srgbClr val="000000"/>
                </a:solidFill>
                <a:latin typeface="Comic Sans MS"/>
                <a:ea typeface="Times New Roman"/>
                <a:cs typeface="Times New Roman"/>
              </a:rPr>
              <a:t>Millli</a:t>
            </a:r>
            <a:r>
              <a:rPr lang="tr-TR" dirty="0">
                <a:solidFill>
                  <a:srgbClr val="000000"/>
                </a:solidFill>
                <a:latin typeface="Comic Sans MS"/>
                <a:ea typeface="Times New Roman"/>
                <a:cs typeface="Times New Roman"/>
              </a:rPr>
              <a:t> bir his, ancak o milletin dili ile oluşturabilir. Her millet, ancak kendine özgü bir dil ile milli hislerini kuvvetlendirip yayabilir. Bu gerçeği gören büyük önder Atatürk </a:t>
            </a:r>
            <a:r>
              <a:rPr lang="tr-TR" dirty="0">
                <a:solidFill>
                  <a:srgbClr val="000000"/>
                </a:solidFill>
                <a:latin typeface="Comic Sans MS"/>
                <a:ea typeface="Times New Roman"/>
                <a:cs typeface="Times New Roman"/>
                <a:hlinkClick r:id="rId2" tooltip="türk dilinin tarihi gelişimi"/>
              </a:rPr>
              <a:t>Türk dili</a:t>
            </a:r>
            <a:r>
              <a:rPr lang="tr-TR" dirty="0">
                <a:solidFill>
                  <a:srgbClr val="000000"/>
                </a:solidFill>
                <a:latin typeface="Comic Sans MS"/>
                <a:ea typeface="Times New Roman"/>
                <a:cs typeface="Times New Roman"/>
              </a:rPr>
              <a:t>nce son derece önem vermiş, bir çok yabancı kelimenin Türkçe karşılığını aramış Türkçe diline hak ettiği değeri göstermiştir.</a:t>
            </a:r>
            <a:endParaRPr lang="tr-TR" sz="4000" dirty="0">
              <a:ea typeface="Calibri"/>
              <a:cs typeface="Times New Roman"/>
            </a:endParaRPr>
          </a:p>
          <a:p>
            <a:pPr algn="just">
              <a:lnSpc>
                <a:spcPct val="150000"/>
              </a:lnSpc>
              <a:spcBef>
                <a:spcPts val="0"/>
              </a:spcBef>
            </a:pPr>
            <a:r>
              <a:rPr lang="tr-TR" dirty="0">
                <a:solidFill>
                  <a:srgbClr val="000000"/>
                </a:solidFill>
                <a:latin typeface="Comic Sans MS"/>
                <a:ea typeface="Times New Roman"/>
                <a:cs typeface="Times New Roman"/>
              </a:rPr>
              <a:t>Milli </a:t>
            </a:r>
            <a:r>
              <a:rPr lang="tr-TR" dirty="0" err="1">
                <a:solidFill>
                  <a:srgbClr val="000000"/>
                </a:solidFill>
                <a:latin typeface="Comic Sans MS"/>
                <a:ea typeface="Times New Roman"/>
                <a:cs typeface="Times New Roman"/>
              </a:rPr>
              <a:t>Kültürürümüzün</a:t>
            </a:r>
            <a:r>
              <a:rPr lang="tr-TR" dirty="0">
                <a:solidFill>
                  <a:srgbClr val="000000"/>
                </a:solidFill>
                <a:latin typeface="Comic Sans MS"/>
                <a:ea typeface="Times New Roman"/>
                <a:cs typeface="Times New Roman"/>
              </a:rPr>
              <a:t> oluşmasındaki en önemli unsurlardan biri de tarihtir. Tarihimizi iyi araştırıp öğrenmeliyiz. Milli Kültürümüzün geliştirilmesi canlı </a:t>
            </a:r>
            <a:r>
              <a:rPr lang="tr-TR" dirty="0" err="1">
                <a:solidFill>
                  <a:srgbClr val="000000"/>
                </a:solidFill>
                <a:latin typeface="Comic Sans MS"/>
                <a:ea typeface="Times New Roman"/>
                <a:cs typeface="Times New Roman"/>
              </a:rPr>
              <a:t>tutulması,topluma</a:t>
            </a:r>
            <a:r>
              <a:rPr lang="tr-TR" dirty="0">
                <a:solidFill>
                  <a:srgbClr val="000000"/>
                </a:solidFill>
                <a:latin typeface="Comic Sans MS"/>
                <a:ea typeface="Times New Roman"/>
                <a:cs typeface="Times New Roman"/>
              </a:rPr>
              <a:t> ve bizden sonra gelecek nesillere aktarılması için iyi bir eğitim programına ihtiyaç vardır. Bunun için okullarda Milli Kültürümüzün korunması ve geliştirilmesi için iyi bir eğitim verilmelidir.</a:t>
            </a:r>
            <a:endParaRPr lang="tr-TR" sz="4000" dirty="0">
              <a:ea typeface="Calibri"/>
              <a:cs typeface="Times New Roman"/>
            </a:endParaRPr>
          </a:p>
          <a:p>
            <a:pPr algn="just">
              <a:lnSpc>
                <a:spcPct val="150000"/>
              </a:lnSpc>
              <a:spcBef>
                <a:spcPts val="0"/>
              </a:spcBef>
            </a:pPr>
            <a:r>
              <a:rPr lang="tr-TR" dirty="0">
                <a:solidFill>
                  <a:srgbClr val="000000"/>
                </a:solidFill>
                <a:latin typeface="Comic Sans MS"/>
                <a:ea typeface="Times New Roman"/>
                <a:cs typeface="Times New Roman"/>
              </a:rPr>
              <a:t>Sonuç olarak Milli Kimliğimizi ve </a:t>
            </a:r>
            <a:r>
              <a:rPr lang="tr-TR" dirty="0">
                <a:solidFill>
                  <a:srgbClr val="000000"/>
                </a:solidFill>
                <a:latin typeface="Comic Sans MS"/>
                <a:ea typeface="Times New Roman"/>
                <a:cs typeface="Times New Roman"/>
                <a:hlinkClick r:id="rId3" tooltip="milli kültür"/>
              </a:rPr>
              <a:t>Milli Kültür</a:t>
            </a:r>
            <a:r>
              <a:rPr lang="tr-TR" dirty="0">
                <a:solidFill>
                  <a:srgbClr val="000000"/>
                </a:solidFill>
                <a:latin typeface="Comic Sans MS"/>
                <a:ea typeface="Times New Roman"/>
                <a:cs typeface="Times New Roman"/>
              </a:rPr>
              <a:t>ümüzü oluşturan tarihimizi dilimizi, </a:t>
            </a:r>
            <a:r>
              <a:rPr lang="tr-TR" dirty="0" err="1">
                <a:solidFill>
                  <a:srgbClr val="000000"/>
                </a:solidFill>
                <a:latin typeface="Comic Sans MS"/>
                <a:ea typeface="Times New Roman"/>
                <a:cs typeface="Times New Roman"/>
              </a:rPr>
              <a:t>ebediyatımızı</a:t>
            </a:r>
            <a:r>
              <a:rPr lang="tr-TR" dirty="0">
                <a:solidFill>
                  <a:srgbClr val="000000"/>
                </a:solidFill>
                <a:latin typeface="Comic Sans MS"/>
                <a:ea typeface="Times New Roman"/>
                <a:cs typeface="Times New Roman"/>
              </a:rPr>
              <a:t>, el sanatlarımızı geleneklerimizi, örf ve adetlerimizi iyi öğrenip bunları hayatımızda </a:t>
            </a:r>
            <a:r>
              <a:rPr lang="tr-TR" dirty="0" err="1">
                <a:solidFill>
                  <a:srgbClr val="000000"/>
                </a:solidFill>
                <a:latin typeface="Comic Sans MS"/>
                <a:ea typeface="Times New Roman"/>
                <a:cs typeface="Times New Roman"/>
              </a:rPr>
              <a:t>uyguluyarak</a:t>
            </a:r>
            <a:r>
              <a:rPr lang="tr-TR" dirty="0">
                <a:solidFill>
                  <a:srgbClr val="000000"/>
                </a:solidFill>
                <a:latin typeface="Comic Sans MS"/>
                <a:ea typeface="Times New Roman"/>
                <a:cs typeface="Times New Roman"/>
              </a:rPr>
              <a:t> bizden sonraki nesillere sağlıklı bir biçimde aktarabilmeliyiz. Böylece Milli Kültürümüzü korumuş oluruz.</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728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47625" marR="47625">
              <a:lnSpc>
                <a:spcPct val="150000"/>
              </a:lnSpc>
            </a:pPr>
            <a:r>
              <a:rPr lang="tr-TR" b="1" kern="1800" spc="75" dirty="0">
                <a:solidFill>
                  <a:srgbClr val="000000"/>
                </a:solidFill>
                <a:latin typeface="+mn-lt"/>
                <a:ea typeface="Times New Roman"/>
                <a:cs typeface="Times New Roman"/>
              </a:rPr>
              <a:t>Kültürle İlgili Temel Kavramlar</a:t>
            </a:r>
            <a:r>
              <a:rPr lang="tr-TR" sz="3200" dirty="0">
                <a:ea typeface="Calibri"/>
                <a:cs typeface="Times New Roman"/>
              </a:rPr>
              <a:t/>
            </a:r>
            <a:br>
              <a:rPr lang="tr-TR" sz="3200" dirty="0">
                <a:ea typeface="Calibri"/>
                <a:cs typeface="Times New Roman"/>
              </a:rPr>
            </a:br>
            <a:endParaRPr lang="tr-TR" dirty="0"/>
          </a:p>
        </p:txBody>
      </p:sp>
      <p:sp>
        <p:nvSpPr>
          <p:cNvPr id="3" name="İçerik Yer Tutucusu 2"/>
          <p:cNvSpPr>
            <a:spLocks noGrp="1"/>
          </p:cNvSpPr>
          <p:nvPr>
            <p:ph idx="1"/>
          </p:nvPr>
        </p:nvSpPr>
        <p:spPr>
          <a:xfrm>
            <a:off x="0" y="764704"/>
            <a:ext cx="9144000" cy="5976664"/>
          </a:xfrm>
        </p:spPr>
        <p:txBody>
          <a:bodyPr>
            <a:normAutofit fontScale="62500" lnSpcReduction="20000"/>
          </a:bodyPr>
          <a:lstStyle/>
          <a:p>
            <a:pPr marL="0" indent="0" algn="just">
              <a:lnSpc>
                <a:spcPct val="150000"/>
              </a:lnSpc>
              <a:spcBef>
                <a:spcPts val="0"/>
              </a:spcBef>
              <a:buNone/>
            </a:pPr>
            <a:r>
              <a:rPr lang="tr-TR" b="1" dirty="0" smtClean="0">
                <a:solidFill>
                  <a:srgbClr val="FF0000"/>
                </a:solidFill>
                <a:latin typeface="Comic Sans MS"/>
                <a:ea typeface="Times New Roman"/>
                <a:cs typeface="Times New Roman"/>
              </a:rPr>
              <a:t>	1- </a:t>
            </a:r>
            <a:r>
              <a:rPr lang="tr-TR" b="1" dirty="0">
                <a:solidFill>
                  <a:srgbClr val="FF0000"/>
                </a:solidFill>
                <a:latin typeface="Comic Sans MS"/>
                <a:ea typeface="Times New Roman"/>
                <a:cs typeface="Times New Roman"/>
              </a:rPr>
              <a:t>Üst Kültür:</a:t>
            </a:r>
            <a:r>
              <a:rPr lang="tr-TR" dirty="0">
                <a:solidFill>
                  <a:srgbClr val="000000"/>
                </a:solidFill>
                <a:latin typeface="Comic Sans MS"/>
                <a:ea typeface="Times New Roman"/>
                <a:cs typeface="Times New Roman"/>
              </a:rPr>
              <a:t> Bir toplumda geçerli olan genel kültür özellikleridir. Toplumun her kesiminde bilinir ve benimsenir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Genel Türkiye kültürü, genel Çin kültürü, genel İtalyan kültürü gibi…</a:t>
            </a: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2- </a:t>
            </a:r>
            <a:r>
              <a:rPr lang="tr-TR" b="1" dirty="0">
                <a:solidFill>
                  <a:srgbClr val="FF0000"/>
                </a:solidFill>
                <a:latin typeface="Comic Sans MS"/>
                <a:ea typeface="Times New Roman"/>
                <a:cs typeface="Times New Roman"/>
              </a:rPr>
              <a:t>Alt kültür:</a:t>
            </a:r>
            <a:r>
              <a:rPr lang="tr-TR" dirty="0">
                <a:solidFill>
                  <a:srgbClr val="000000"/>
                </a:solidFill>
                <a:latin typeface="Comic Sans MS"/>
                <a:ea typeface="Times New Roman"/>
                <a:cs typeface="Times New Roman"/>
              </a:rPr>
              <a:t> Üst kültür içindeki din, dil, töre ve etnik köken bakımından kendine özgü özelliklere sahip toplulukların kültürüdür.</a:t>
            </a:r>
            <a:br>
              <a:rPr lang="tr-TR" dirty="0">
                <a:solidFill>
                  <a:srgbClr val="000000"/>
                </a:solidFill>
                <a:latin typeface="Comic Sans MS"/>
                <a:ea typeface="Times New Roman"/>
                <a:cs typeface="Times New Roman"/>
              </a:rPr>
            </a:b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Türkiye’deki Alevi, Yörük kültürü, Amerika’daki Kızılderili, Zenci, Göçmen kültürü gibi…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3- </a:t>
            </a:r>
            <a:r>
              <a:rPr lang="tr-TR" b="1" dirty="0" err="1">
                <a:solidFill>
                  <a:srgbClr val="FF0000"/>
                </a:solidFill>
                <a:latin typeface="Comic Sans MS"/>
                <a:ea typeface="Times New Roman"/>
                <a:cs typeface="Times New Roman"/>
              </a:rPr>
              <a:t>Kültürleme</a:t>
            </a:r>
            <a:r>
              <a:rPr lang="tr-TR" b="1" dirty="0">
                <a:solidFill>
                  <a:srgbClr val="FF0000"/>
                </a:solidFill>
                <a:latin typeface="Comic Sans MS"/>
                <a:ea typeface="Times New Roman"/>
                <a:cs typeface="Times New Roman"/>
              </a:rPr>
              <a:t>:</a:t>
            </a:r>
            <a:r>
              <a:rPr lang="tr-TR" dirty="0">
                <a:solidFill>
                  <a:srgbClr val="000000"/>
                </a:solidFill>
                <a:latin typeface="Comic Sans MS"/>
                <a:ea typeface="Times New Roman"/>
                <a:cs typeface="Times New Roman"/>
              </a:rPr>
              <a:t> Toplumun, kendi kültürel özelliklerini yeni kuşaklara sosyalleşme yoluyla aktarmasıdır.</a:t>
            </a:r>
            <a:br>
              <a:rPr lang="tr-TR" dirty="0">
                <a:solidFill>
                  <a:srgbClr val="000000"/>
                </a:solidFill>
                <a:latin typeface="Comic Sans MS"/>
                <a:ea typeface="Times New Roman"/>
                <a:cs typeface="Times New Roman"/>
              </a:rPr>
            </a:b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Türk toplumunda yetişen bir kişi Türk gibi düşünür, davranır ve giyinir</a:t>
            </a:r>
            <a:r>
              <a:rPr lang="tr-TR" dirty="0" smtClean="0">
                <a:solidFill>
                  <a:srgbClr val="000000"/>
                </a:solidFill>
                <a:latin typeface="Comic Sans MS"/>
                <a:ea typeface="Times New Roman"/>
                <a:cs typeface="Times New Roman"/>
              </a:rPr>
              <a:t>.</a:t>
            </a:r>
          </a:p>
          <a:p>
            <a:pPr algn="just">
              <a:lnSpc>
                <a:spcPct val="150000"/>
              </a:lnSpc>
              <a:spcBef>
                <a:spcPts val="0"/>
              </a:spcBef>
            </a:pPr>
            <a:r>
              <a:rPr lang="tr-TR" dirty="0">
                <a:solidFill>
                  <a:srgbClr val="000000"/>
                </a:solidFill>
                <a:latin typeface="Comic Sans MS"/>
                <a:ea typeface="Times New Roman"/>
                <a:cs typeface="Times New Roman"/>
              </a:rPr>
              <a:t/>
            </a:r>
            <a:br>
              <a:rPr lang="tr-TR" dirty="0">
                <a:solidFill>
                  <a:srgbClr val="000000"/>
                </a:solidFill>
                <a:latin typeface="Comic Sans MS"/>
                <a:ea typeface="Times New Roman"/>
                <a:cs typeface="Times New Roman"/>
              </a:rPr>
            </a:br>
            <a:endParaRPr lang="tr-TR" dirty="0"/>
          </a:p>
        </p:txBody>
      </p:sp>
    </p:spTree>
    <p:extLst>
      <p:ext uri="{BB962C8B-B14F-4D97-AF65-F5344CB8AC3E}">
        <p14:creationId xmlns:p14="http://schemas.microsoft.com/office/powerpoint/2010/main" val="2460706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50000"/>
              </a:lnSpc>
              <a:spcBef>
                <a:spcPts val="0"/>
              </a:spcBef>
              <a:buNone/>
            </a:pPr>
            <a:r>
              <a:rPr lang="tr-TR" b="1" dirty="0" smtClean="0">
                <a:solidFill>
                  <a:srgbClr val="FF0000"/>
                </a:solidFill>
                <a:ea typeface="Times New Roman"/>
                <a:cs typeface="Times New Roman"/>
              </a:rPr>
              <a:t>	4- </a:t>
            </a:r>
            <a:r>
              <a:rPr lang="tr-TR" b="1" dirty="0">
                <a:solidFill>
                  <a:srgbClr val="FF0000"/>
                </a:solidFill>
                <a:ea typeface="Times New Roman"/>
                <a:cs typeface="Times New Roman"/>
              </a:rPr>
              <a:t>Kültürleşme:</a:t>
            </a:r>
            <a:r>
              <a:rPr lang="tr-TR" dirty="0">
                <a:solidFill>
                  <a:srgbClr val="000000"/>
                </a:solidFill>
                <a:ea typeface="Times New Roman"/>
                <a:cs typeface="Times New Roman"/>
              </a:rPr>
              <a:t> Farklı kültürlerin karşılıklı etkileşime girmesiyle gerçekleşen kültür alışverişidir. Kültürleşme süreci sonunda her iki toplum da yavaş ya da hızlı değişir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Aynı mahallede oturan Türk ve Alman toplulukların zamanla birbirini etkilemesi, Avrupa birliğine üye ülkelerin kültürel etkileşime girmesi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ea typeface="Times New Roman"/>
                <a:cs typeface="Times New Roman"/>
              </a:rPr>
              <a:t>	5- </a:t>
            </a:r>
            <a:r>
              <a:rPr lang="tr-TR" b="1" dirty="0">
                <a:solidFill>
                  <a:srgbClr val="FF0000"/>
                </a:solidFill>
                <a:ea typeface="Times New Roman"/>
                <a:cs typeface="Times New Roman"/>
              </a:rPr>
              <a:t>Kültürel Yayılma:</a:t>
            </a:r>
            <a:r>
              <a:rPr lang="tr-TR" dirty="0">
                <a:solidFill>
                  <a:srgbClr val="000000"/>
                </a:solidFill>
                <a:ea typeface="Times New Roman"/>
                <a:cs typeface="Times New Roman"/>
              </a:rPr>
              <a:t> Bir kültürde ortaya çıkan maddi veya manevi kültür öğesinin dünyadaki başka kültürlere yayılmasıdır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Spagettinin İtalya’dan, ulusçuluk fikrinin Fransa’dan, tütünün içmenin Kuzey Amerika yerlilerinden, yoğurdun Türklerden dünyaya yayılması gibi…</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ea typeface="Times New Roman"/>
                <a:cs typeface="Times New Roman"/>
              </a:rPr>
              <a:t>	6- </a:t>
            </a:r>
            <a:r>
              <a:rPr lang="tr-TR" b="1" dirty="0">
                <a:solidFill>
                  <a:srgbClr val="FF0000"/>
                </a:solidFill>
                <a:ea typeface="Times New Roman"/>
                <a:cs typeface="Times New Roman"/>
              </a:rPr>
              <a:t>Kültürel Gecikme:</a:t>
            </a:r>
            <a:r>
              <a:rPr lang="tr-TR" dirty="0">
                <a:solidFill>
                  <a:srgbClr val="000000"/>
                </a:solidFill>
                <a:ea typeface="Times New Roman"/>
                <a:cs typeface="Times New Roman"/>
              </a:rPr>
              <a:t> Bir toplumdaki maddi kültür öğelerinde meydana gelen değişim hızına, manevi </a:t>
            </a:r>
            <a:r>
              <a:rPr lang="tr-TR" dirty="0">
                <a:solidFill>
                  <a:srgbClr val="000000"/>
                </a:solidFill>
                <a:ea typeface="Times New Roman"/>
                <a:cs typeface="Times New Roman"/>
                <a:hlinkClick r:id="rId2" tooltip="kültür öğeleri"/>
              </a:rPr>
              <a:t>kültür öğeleri</a:t>
            </a:r>
            <a:r>
              <a:rPr lang="tr-TR" dirty="0">
                <a:solidFill>
                  <a:srgbClr val="000000"/>
                </a:solidFill>
                <a:ea typeface="Times New Roman"/>
                <a:cs typeface="Times New Roman"/>
              </a:rPr>
              <a:t>nin ayak uyduramaması oluşan uyumsuzluk ve görgüsüzlük durumudur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Örnek</a:t>
            </a:r>
            <a:r>
              <a:rPr lang="tr-TR" b="1" dirty="0">
                <a:solidFill>
                  <a:srgbClr val="000000"/>
                </a:solidFill>
                <a:ea typeface="Times New Roman"/>
                <a:cs typeface="Times New Roman"/>
              </a:rPr>
              <a:t>:</a:t>
            </a:r>
            <a:r>
              <a:rPr lang="tr-TR" dirty="0">
                <a:solidFill>
                  <a:srgbClr val="000000"/>
                </a:solidFill>
                <a:ea typeface="Times New Roman"/>
                <a:cs typeface="Times New Roman"/>
              </a:rPr>
              <a:t> Cep telefonu (maddi kültür) hızla yaygınlaşmaktadır ancak onu kullanma görgüsü (manevi kültür) aynı hızda gelişmemektedir. Bunun sonucu olarak toplu mekânlarda yüksek sesle konuşulmakta, tiyatro, cami gibi yerlerde kapatmaya özen gösterilmemektedir. Ayrıca, apartman, kredi kartı, belediye otobüsü, sonradan görme zenginlik vb.</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2127710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50000"/>
              </a:lnSpc>
              <a:spcBef>
                <a:spcPts val="0"/>
              </a:spcBef>
              <a:buNone/>
            </a:pPr>
            <a:r>
              <a:rPr lang="tr-TR" b="1" dirty="0" smtClean="0">
                <a:solidFill>
                  <a:srgbClr val="FF0000"/>
                </a:solidFill>
                <a:latin typeface="Comic Sans MS"/>
                <a:ea typeface="Times New Roman"/>
                <a:cs typeface="Times New Roman"/>
              </a:rPr>
              <a:t>	7- </a:t>
            </a:r>
            <a:r>
              <a:rPr lang="tr-TR" b="1" dirty="0">
                <a:solidFill>
                  <a:srgbClr val="FF0000"/>
                </a:solidFill>
                <a:latin typeface="Comic Sans MS"/>
                <a:ea typeface="Times New Roman"/>
                <a:cs typeface="Times New Roman"/>
              </a:rPr>
              <a:t>Kültürel Şok:</a:t>
            </a:r>
            <a:r>
              <a:rPr lang="tr-TR" dirty="0">
                <a:solidFill>
                  <a:srgbClr val="000000"/>
                </a:solidFill>
                <a:latin typeface="Comic Sans MS"/>
                <a:ea typeface="Times New Roman"/>
                <a:cs typeface="Times New Roman"/>
              </a:rPr>
              <a:t> Kendi kültür ortamından başka bir kültür ortamına katılan bireylerin yaşadıkları bunalım ve uyumsuzluk durumudur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dirty="0" smtClean="0">
                <a:solidFill>
                  <a:srgbClr val="000000"/>
                </a:solidFill>
                <a:latin typeface="Comic Sans MS"/>
                <a:ea typeface="Times New Roman"/>
                <a:cs typeface="Times New Roman"/>
              </a:rPr>
              <a:t>	</a:t>
            </a:r>
            <a:r>
              <a:rPr lang="tr-TR" b="1" dirty="0" smtClean="0">
                <a:solidFill>
                  <a:srgbClr val="000000"/>
                </a:solidFill>
                <a:latin typeface="Comic Sans MS"/>
                <a:ea typeface="Times New Roman"/>
                <a:cs typeface="Times New Roman"/>
              </a:rPr>
              <a:t>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Almanya’ya giden ilk Türk işçilerin uyum sorunları, kentten köye gelin olan bir kızın uyum sorunu, Doğuda bir köye atanan yeni İzmirli öğretmen </a:t>
            </a:r>
            <a:r>
              <a:rPr lang="tr-TR" dirty="0" err="1">
                <a:solidFill>
                  <a:srgbClr val="000000"/>
                </a:solidFill>
                <a:latin typeface="Comic Sans MS"/>
                <a:ea typeface="Times New Roman"/>
                <a:cs typeface="Times New Roman"/>
              </a:rPr>
              <a:t>vb</a:t>
            </a:r>
            <a:r>
              <a:rPr lang="tr-TR" dirty="0">
                <a:solidFill>
                  <a:srgbClr val="000000"/>
                </a:solidFill>
                <a:latin typeface="Comic Sans MS"/>
                <a:ea typeface="Times New Roman"/>
                <a:cs typeface="Times New Roman"/>
              </a:rPr>
              <a:t>…</a:t>
            </a:r>
            <a:endParaRPr lang="tr-TR" sz="4000" dirty="0">
              <a:ea typeface="Calibri"/>
              <a:cs typeface="Times New Roman"/>
            </a:endParaRPr>
          </a:p>
          <a:p>
            <a:pPr marL="0" indent="0" algn="just">
              <a:lnSpc>
                <a:spcPct val="150000"/>
              </a:lnSpc>
              <a:spcBef>
                <a:spcPts val="0"/>
              </a:spcBef>
              <a:buNone/>
            </a:pPr>
            <a:r>
              <a:rPr lang="tr-TR" b="1" dirty="0" smtClean="0">
                <a:solidFill>
                  <a:srgbClr val="FF0000"/>
                </a:solidFill>
                <a:latin typeface="Comic Sans MS"/>
                <a:ea typeface="Times New Roman"/>
                <a:cs typeface="Times New Roman"/>
              </a:rPr>
              <a:t>	8- </a:t>
            </a:r>
            <a:r>
              <a:rPr lang="tr-TR" b="1" dirty="0">
                <a:solidFill>
                  <a:srgbClr val="FF0000"/>
                </a:solidFill>
                <a:latin typeface="Comic Sans MS"/>
                <a:ea typeface="Times New Roman"/>
                <a:cs typeface="Times New Roman"/>
              </a:rPr>
              <a:t>Kültür Emperyalizmi:</a:t>
            </a:r>
            <a:r>
              <a:rPr lang="tr-TR" dirty="0">
                <a:solidFill>
                  <a:srgbClr val="000000"/>
                </a:solidFill>
                <a:latin typeface="Comic Sans MS"/>
                <a:ea typeface="Times New Roman"/>
                <a:cs typeface="Times New Roman"/>
              </a:rPr>
              <a:t> Emperyalizm, bir ülkenin başka bir ülkenin kaynaklarını sömürmesi demektir. Kültür emperyalizmi, gelişmiş ülkelerin az gelişmiş diğer kültürleri özellikle kitle iletişim araçlarıyla etkilemesi ve kendine benzetmesidir. Kültür emperyalizmi, sömürgeciliği kolaylaştırır</a:t>
            </a:r>
            <a:r>
              <a:rPr lang="tr-TR" dirty="0" smtClean="0">
                <a:solidFill>
                  <a:srgbClr val="000000"/>
                </a:solidFill>
                <a:latin typeface="Comic Sans MS"/>
                <a:ea typeface="Times New Roman"/>
                <a:cs typeface="Times New Roman"/>
              </a:rPr>
              <a:t>.</a:t>
            </a:r>
          </a:p>
          <a:p>
            <a:pPr marL="0" indent="0" algn="just">
              <a:lnSpc>
                <a:spcPct val="150000"/>
              </a:lnSpc>
              <a:spcBef>
                <a:spcPts val="0"/>
              </a:spcBef>
              <a:buNone/>
            </a:pPr>
            <a:r>
              <a:rPr lang="tr-TR" b="1" dirty="0" smtClean="0">
                <a:solidFill>
                  <a:srgbClr val="000000"/>
                </a:solidFill>
                <a:latin typeface="Comic Sans MS"/>
                <a:ea typeface="Times New Roman"/>
                <a:cs typeface="Times New Roman"/>
              </a:rPr>
              <a:t>	Örnek</a:t>
            </a:r>
            <a:r>
              <a:rPr lang="tr-TR" b="1" dirty="0">
                <a:solidFill>
                  <a:srgbClr val="000000"/>
                </a:solidFill>
                <a:latin typeface="Comic Sans MS"/>
                <a:ea typeface="Times New Roman"/>
                <a:cs typeface="Times New Roman"/>
              </a:rPr>
              <a:t>:</a:t>
            </a:r>
            <a:r>
              <a:rPr lang="tr-TR" dirty="0">
                <a:solidFill>
                  <a:srgbClr val="000000"/>
                </a:solidFill>
                <a:latin typeface="Comic Sans MS"/>
                <a:ea typeface="Times New Roman"/>
                <a:cs typeface="Times New Roman"/>
              </a:rPr>
              <a:t> Batı kültürü, TV programları ve filmleriyle diğer kültürleri </a:t>
            </a:r>
            <a:r>
              <a:rPr lang="tr-TR" dirty="0">
                <a:solidFill>
                  <a:srgbClr val="000000"/>
                </a:solidFill>
                <a:latin typeface="Comic Sans MS"/>
                <a:ea typeface="Times New Roman"/>
                <a:cs typeface="Times New Roman"/>
                <a:hlinkClick r:id="rId2" tooltip="eski türklerde giyim"/>
              </a:rPr>
              <a:t>giyim</a:t>
            </a:r>
            <a:r>
              <a:rPr lang="tr-TR" dirty="0">
                <a:solidFill>
                  <a:srgbClr val="000000"/>
                </a:solidFill>
                <a:latin typeface="Comic Sans MS"/>
                <a:ea typeface="Times New Roman"/>
                <a:cs typeface="Times New Roman"/>
              </a:rPr>
              <a:t>, eğlence ve tüketim alışkanlıkları bakımından kendine benzetmektedir. Böylece Batı, ürettiği ürünlere daha çok pazar bulacaktır.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88443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50000"/>
              </a:lnSpc>
              <a:spcBef>
                <a:spcPts val="0"/>
              </a:spcBef>
            </a:pPr>
            <a:r>
              <a:rPr lang="tr-TR" b="1" dirty="0">
                <a:solidFill>
                  <a:srgbClr val="FF0000"/>
                </a:solidFill>
                <a:latin typeface="Comic Sans MS"/>
                <a:ea typeface="Times New Roman"/>
                <a:cs typeface="Times New Roman"/>
              </a:rPr>
              <a:t>9- Kültürel asimilasyon:</a:t>
            </a:r>
            <a:r>
              <a:rPr lang="tr-TR" dirty="0">
                <a:solidFill>
                  <a:srgbClr val="000000"/>
                </a:solidFill>
                <a:latin typeface="Comic Sans MS"/>
                <a:ea typeface="Times New Roman"/>
                <a:cs typeface="Times New Roman"/>
              </a:rPr>
              <a:t> Bir kültürün, kendi içindeki azınlık kültürü eritmesi ve kendine benzetmesidir. Asimilasyon normal bir süreçle olabildiği gibi devlet eliyle zorla da olabilir.</a:t>
            </a:r>
            <a:br>
              <a:rPr lang="tr-TR" dirty="0">
                <a:solidFill>
                  <a:srgbClr val="000000"/>
                </a:solidFill>
                <a:latin typeface="Comic Sans MS"/>
                <a:ea typeface="Times New Roman"/>
                <a:cs typeface="Times New Roman"/>
              </a:rPr>
            </a:br>
            <a:r>
              <a:rPr lang="tr-TR" b="1" dirty="0">
                <a:solidFill>
                  <a:srgbClr val="000000"/>
                </a:solidFill>
                <a:latin typeface="Comic Sans MS"/>
                <a:ea typeface="Times New Roman"/>
                <a:cs typeface="Times New Roman"/>
              </a:rPr>
              <a:t>Örnek:</a:t>
            </a:r>
            <a:r>
              <a:rPr lang="tr-TR" dirty="0">
                <a:solidFill>
                  <a:srgbClr val="000000"/>
                </a:solidFill>
                <a:latin typeface="Comic Sans MS"/>
                <a:ea typeface="Times New Roman"/>
                <a:cs typeface="Times New Roman"/>
              </a:rPr>
              <a:t> Bulgar Türklerinin zamanla Slavlar içinde erimesi, Anadolu’daki Türklerden önceki eski halkların </a:t>
            </a:r>
            <a:r>
              <a:rPr lang="tr-TR" dirty="0">
                <a:solidFill>
                  <a:srgbClr val="000000"/>
                </a:solidFill>
                <a:latin typeface="Comic Sans MS"/>
                <a:ea typeface="Times New Roman"/>
                <a:cs typeface="Times New Roman"/>
                <a:hlinkClick r:id="rId2" tooltip="milli kültür"/>
              </a:rPr>
              <a:t>Türk kültürü</a:t>
            </a:r>
            <a:r>
              <a:rPr lang="tr-TR" dirty="0">
                <a:solidFill>
                  <a:srgbClr val="000000"/>
                </a:solidFill>
                <a:latin typeface="Comic Sans MS"/>
                <a:ea typeface="Times New Roman"/>
                <a:cs typeface="Times New Roman"/>
              </a:rPr>
              <a:t> içinde erimesi, </a:t>
            </a:r>
            <a:r>
              <a:rPr lang="tr-TR" dirty="0" err="1">
                <a:solidFill>
                  <a:srgbClr val="000000"/>
                </a:solidFill>
                <a:latin typeface="Comic Sans MS"/>
                <a:ea typeface="Times New Roman"/>
                <a:cs typeface="Times New Roman"/>
              </a:rPr>
              <a:t>Azteklerin</a:t>
            </a:r>
            <a:r>
              <a:rPr lang="tr-TR" dirty="0">
                <a:solidFill>
                  <a:srgbClr val="000000"/>
                </a:solidFill>
                <a:latin typeface="Comic Sans MS"/>
                <a:ea typeface="Times New Roman"/>
                <a:cs typeface="Times New Roman"/>
              </a:rPr>
              <a:t> Meksika kültürü içinde erimesi </a:t>
            </a:r>
            <a:r>
              <a:rPr lang="tr-TR" dirty="0" err="1">
                <a:solidFill>
                  <a:srgbClr val="000000"/>
                </a:solidFill>
                <a:latin typeface="Comic Sans MS"/>
                <a:ea typeface="Times New Roman"/>
                <a:cs typeface="Times New Roman"/>
              </a:rPr>
              <a:t>vb</a:t>
            </a:r>
            <a:r>
              <a:rPr lang="tr-TR" dirty="0">
                <a:solidFill>
                  <a:srgbClr val="000000"/>
                </a:solidFill>
                <a:latin typeface="Comic Sans MS"/>
                <a:ea typeface="Times New Roman"/>
                <a:cs typeface="Times New Roman"/>
              </a:rPr>
              <a:t>…</a:t>
            </a:r>
            <a:endParaRPr lang="tr-TR" sz="4000" dirty="0">
              <a:ea typeface="Calibri"/>
              <a:cs typeface="Times New Roman"/>
            </a:endParaRPr>
          </a:p>
          <a:p>
            <a:pPr algn="just">
              <a:lnSpc>
                <a:spcPct val="150000"/>
              </a:lnSpc>
              <a:spcBef>
                <a:spcPts val="0"/>
              </a:spcBef>
            </a:pPr>
            <a:r>
              <a:rPr lang="tr-TR" b="1" dirty="0">
                <a:solidFill>
                  <a:srgbClr val="FF0000"/>
                </a:solidFill>
                <a:latin typeface="Comic Sans MS"/>
                <a:ea typeface="Times New Roman"/>
                <a:cs typeface="Times New Roman"/>
              </a:rPr>
              <a:t>10- Kültürel Yozlaşama:</a:t>
            </a:r>
            <a:r>
              <a:rPr lang="tr-TR" dirty="0">
                <a:solidFill>
                  <a:srgbClr val="000000"/>
                </a:solidFill>
                <a:latin typeface="Comic Sans MS"/>
                <a:ea typeface="Times New Roman"/>
                <a:cs typeface="Times New Roman"/>
              </a:rPr>
              <a:t> Yabancı kültürlerin olumsuz etkisi ve toplumun kendi öz değerlerine yeterince sahip çıkmaması sonucu meydana gelen kültürel bozulmadır.</a:t>
            </a:r>
            <a:br>
              <a:rPr lang="tr-TR" dirty="0">
                <a:solidFill>
                  <a:srgbClr val="000000"/>
                </a:solidFill>
                <a:latin typeface="Comic Sans MS"/>
                <a:ea typeface="Times New Roman"/>
                <a:cs typeface="Times New Roman"/>
              </a:rPr>
            </a:br>
            <a:r>
              <a:rPr lang="tr-TR" b="1" dirty="0">
                <a:solidFill>
                  <a:srgbClr val="000000"/>
                </a:solidFill>
                <a:latin typeface="Comic Sans MS"/>
                <a:ea typeface="Times New Roman"/>
                <a:cs typeface="Times New Roman"/>
              </a:rPr>
              <a:t>Örnek:</a:t>
            </a:r>
            <a:r>
              <a:rPr lang="tr-TR" dirty="0">
                <a:solidFill>
                  <a:srgbClr val="000000"/>
                </a:solidFill>
                <a:latin typeface="Comic Sans MS"/>
                <a:ea typeface="Times New Roman"/>
                <a:cs typeface="Times New Roman"/>
              </a:rPr>
              <a:t> Gençlerin batı kültürüne özenmesi, yardımlaşmanın yerini çıkarcılığın ve duyarsızlığın alması, anadilin yabancı kelimelerle yozlaşması, dini bayramların özünden uzaklaşıp tatile dönüşmesi, işyeri isimlerinin yabancı kelimelerden seçilmesi</a:t>
            </a:r>
            <a:endParaRPr lang="tr-TR" sz="4000" dirty="0">
              <a:ea typeface="Calibri"/>
              <a:cs typeface="Times New Roman"/>
            </a:endParaRPr>
          </a:p>
          <a:p>
            <a:pPr lvl="0"/>
            <a:endParaRPr lang="tr-TR" dirty="0">
              <a:solidFill>
                <a:prstClr val="black"/>
              </a:solidFill>
            </a:endParaRPr>
          </a:p>
          <a:p>
            <a:endParaRPr lang="tr-TR" dirty="0"/>
          </a:p>
        </p:txBody>
      </p:sp>
    </p:spTree>
    <p:extLst>
      <p:ext uri="{BB962C8B-B14F-4D97-AF65-F5344CB8AC3E}">
        <p14:creationId xmlns:p14="http://schemas.microsoft.com/office/powerpoint/2010/main" val="36458126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algn="just">
              <a:lnSpc>
                <a:spcPct val="150000"/>
              </a:lnSpc>
              <a:spcBef>
                <a:spcPts val="0"/>
              </a:spcBef>
            </a:pPr>
            <a:r>
              <a:rPr lang="tr-TR" u="sng" dirty="0">
                <a:solidFill>
                  <a:srgbClr val="000000"/>
                </a:solidFill>
                <a:ea typeface="Times New Roman"/>
                <a:cs typeface="Times New Roman"/>
              </a:rPr>
              <a:t>Kültürel süreçler kısaca şöyledir:</a:t>
            </a:r>
            <a:endParaRPr lang="tr-TR" sz="4000" dirty="0">
              <a:ea typeface="Calibri"/>
              <a:cs typeface="Times New Roman"/>
            </a:endParaRPr>
          </a:p>
          <a:p>
            <a:pPr marL="0" indent="0" algn="just">
              <a:lnSpc>
                <a:spcPct val="150000"/>
              </a:lnSpc>
              <a:spcBef>
                <a:spcPts val="0"/>
              </a:spcBef>
              <a:buNone/>
            </a:pPr>
            <a:r>
              <a:rPr lang="tr-TR" b="1" dirty="0">
                <a:solidFill>
                  <a:srgbClr val="000000"/>
                </a:solidFill>
                <a:ea typeface="Times New Roman"/>
                <a:cs typeface="Times New Roman"/>
              </a:rPr>
              <a:t>• Kültürlenme:</a:t>
            </a:r>
            <a:r>
              <a:rPr lang="tr-TR" dirty="0">
                <a:solidFill>
                  <a:srgbClr val="000000"/>
                </a:solidFill>
                <a:ea typeface="Times New Roman"/>
                <a:cs typeface="Times New Roman"/>
              </a:rPr>
              <a:t> İnsanın kendi toplumunun kültürünü almasıdır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Kültürleşme:</a:t>
            </a:r>
            <a:r>
              <a:rPr lang="tr-TR" dirty="0">
                <a:solidFill>
                  <a:srgbClr val="000000"/>
                </a:solidFill>
                <a:ea typeface="Times New Roman"/>
                <a:cs typeface="Times New Roman"/>
              </a:rPr>
              <a:t> Kişinin başka bir kültürle etkileşim halinde olarak o kültürden etkilenmesidir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 Şoku:</a:t>
            </a:r>
            <a:r>
              <a:rPr lang="tr-TR" dirty="0">
                <a:solidFill>
                  <a:srgbClr val="000000"/>
                </a:solidFill>
                <a:ea typeface="Times New Roman"/>
                <a:cs typeface="Times New Roman"/>
              </a:rPr>
              <a:t> Bir kültürden başka bir kültüre geçen bireyin yeni kültür karşısında yaşadığı bunalımdır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Kültürel Yozlaşma:</a:t>
            </a:r>
            <a:r>
              <a:rPr lang="tr-TR" dirty="0">
                <a:solidFill>
                  <a:srgbClr val="000000"/>
                </a:solidFill>
                <a:ea typeface="Times New Roman"/>
                <a:cs typeface="Times New Roman"/>
              </a:rPr>
              <a:t> Bir kültürün eskimiş ve artık işlevsizleşmiş kısımlarının gereksiz yere korunmaya devam edilmesiyle oluşan değer boşluğudur</a:t>
            </a:r>
            <a:r>
              <a:rPr lang="tr-TR" dirty="0" smtClean="0">
                <a:solidFill>
                  <a:srgbClr val="000000"/>
                </a:solidFill>
                <a:ea typeface="Times New Roman"/>
                <a:cs typeface="Times New Roman"/>
              </a:rPr>
              <a:t>.</a:t>
            </a:r>
          </a:p>
          <a:p>
            <a:pPr marL="0" indent="0" algn="just">
              <a:lnSpc>
                <a:spcPct val="150000"/>
              </a:lnSpc>
              <a:spcBef>
                <a:spcPts val="0"/>
              </a:spcBef>
              <a:buNone/>
            </a:pPr>
            <a:r>
              <a:rPr lang="tr-TR" b="1" dirty="0" smtClean="0">
                <a:solidFill>
                  <a:srgbClr val="000000"/>
                </a:solidFill>
                <a:ea typeface="Times New Roman"/>
                <a:cs typeface="Times New Roman"/>
              </a:rPr>
              <a:t>• </a:t>
            </a:r>
            <a:r>
              <a:rPr lang="tr-TR" b="1" dirty="0">
                <a:solidFill>
                  <a:srgbClr val="000000"/>
                </a:solidFill>
                <a:ea typeface="Times New Roman"/>
                <a:cs typeface="Times New Roman"/>
              </a:rPr>
              <a:t>Kültürel Çözülme:</a:t>
            </a:r>
            <a:r>
              <a:rPr lang="tr-TR" dirty="0">
                <a:solidFill>
                  <a:srgbClr val="000000"/>
                </a:solidFill>
                <a:ea typeface="Times New Roman"/>
                <a:cs typeface="Times New Roman"/>
              </a:rPr>
              <a:t> Normalde bir kültürü oluşturacak maddi ve manevi öğelerin bir toplumda bir araya gelememesidir.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637271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i="1" dirty="0" smtClean="0">
                <a:solidFill>
                  <a:srgbClr val="000000"/>
                </a:solidFill>
                <a:ea typeface="Times New Roman"/>
                <a:cs typeface="Times New Roman"/>
              </a:rPr>
              <a:t>	Kültür</a:t>
            </a:r>
            <a:r>
              <a:rPr lang="tr-TR" i="1" dirty="0">
                <a:solidFill>
                  <a:srgbClr val="000000"/>
                </a:solidFill>
                <a:ea typeface="Times New Roman"/>
                <a:cs typeface="Times New Roman"/>
              </a:rPr>
              <a:t> </a:t>
            </a:r>
            <a:r>
              <a:rPr lang="tr-TR" dirty="0">
                <a:solidFill>
                  <a:srgbClr val="000000"/>
                </a:solidFill>
                <a:ea typeface="Times New Roman"/>
                <a:cs typeface="Times New Roman"/>
              </a:rPr>
              <a:t>sözü, bu anlam dışında bir kimsenin herhangi bir alandaki bilgisini veya genel bilgi düzeyini göstermek için de kullanılır: </a:t>
            </a:r>
            <a:r>
              <a:rPr lang="tr-TR" i="1" dirty="0">
                <a:solidFill>
                  <a:srgbClr val="000000"/>
                </a:solidFill>
                <a:ea typeface="Times New Roman"/>
                <a:cs typeface="Times New Roman"/>
              </a:rPr>
              <a:t>Geniş tarih kültürüne sahip bir komutan; kültürlü insan; kültürsüz adam </a:t>
            </a:r>
            <a:r>
              <a:rPr lang="tr-TR" dirty="0">
                <a:solidFill>
                  <a:srgbClr val="000000"/>
                </a:solidFill>
                <a:ea typeface="Times New Roman"/>
                <a:cs typeface="Times New Roman"/>
              </a:rPr>
              <a:t>gibi. Bunun anlamca daha kapsam­lı olanı, eğitim – öğretim ve tecrübe yoluyla edinilen yüksek bilgi ve zevk düzeyi­ni, aydın yaşayış tarzını anlatır. </a:t>
            </a:r>
            <a:r>
              <a:rPr lang="tr-TR" i="1" dirty="0">
                <a:solidFill>
                  <a:srgbClr val="000000"/>
                </a:solidFill>
                <a:ea typeface="Times New Roman"/>
                <a:cs typeface="Times New Roman"/>
              </a:rPr>
              <a:t>Kültürlü aile, kültürlü çevre </a:t>
            </a:r>
            <a:r>
              <a:rPr lang="tr-TR" dirty="0">
                <a:solidFill>
                  <a:srgbClr val="000000"/>
                </a:solidFill>
                <a:ea typeface="Times New Roman"/>
                <a:cs typeface="Times New Roman"/>
              </a:rPr>
              <a:t>gibi.</a:t>
            </a:r>
            <a:endParaRPr lang="tr-TR" sz="4000" dirty="0">
              <a:ea typeface="Calibri"/>
              <a:cs typeface="Times New Roman"/>
            </a:endParaRPr>
          </a:p>
          <a:p>
            <a:pPr marL="0" indent="0" algn="just">
              <a:lnSpc>
                <a:spcPct val="170000"/>
              </a:lnSpc>
              <a:spcBef>
                <a:spcPts val="0"/>
              </a:spcBef>
              <a:buNone/>
            </a:pPr>
            <a:r>
              <a:rPr lang="tr-TR" dirty="0" smtClean="0">
                <a:solidFill>
                  <a:srgbClr val="000000"/>
                </a:solidFill>
                <a:ea typeface="Times New Roman"/>
                <a:cs typeface="Times New Roman"/>
              </a:rPr>
              <a:t>	Kelimenin </a:t>
            </a:r>
            <a:r>
              <a:rPr lang="tr-TR" dirty="0">
                <a:solidFill>
                  <a:srgbClr val="000000"/>
                </a:solidFill>
                <a:ea typeface="Times New Roman"/>
                <a:cs typeface="Times New Roman"/>
              </a:rPr>
              <a:t>bu son iki anlamı ile ilgili bir diğer anlamı da </a:t>
            </a:r>
            <a:r>
              <a:rPr lang="tr-TR" i="1" dirty="0">
                <a:solidFill>
                  <a:srgbClr val="000000"/>
                </a:solidFill>
                <a:ea typeface="Times New Roman"/>
                <a:cs typeface="Times New Roman"/>
              </a:rPr>
              <a:t>kültür kuruluşları, kültür faaliyetleri </a:t>
            </a:r>
            <a:r>
              <a:rPr lang="tr-TR" dirty="0">
                <a:solidFill>
                  <a:srgbClr val="000000"/>
                </a:solidFill>
                <a:ea typeface="Times New Roman"/>
                <a:cs typeface="Times New Roman"/>
              </a:rPr>
              <a:t>ör­neklerinde görüldüğü üzere, her türlü fikir ve özellikle sanat faaliyetlerini duygu, düşünce ve zevk alanlarındaki bilgi ve değerleri ifade etmesidir. Ancak, bizim bu­rada konumuz dolayısıyla üzerinde durduğumuz kültür, yukarıda belirtilenlerden farklıdır. Daha önce işaret edildiği gibi, toplumda sosyal akrabalık bağını kuran değerler anlamındadır. Bu yönü ile </a:t>
            </a:r>
            <a:r>
              <a:rPr lang="tr-TR" b="1" dirty="0">
                <a:solidFill>
                  <a:srgbClr val="000000"/>
                </a:solidFill>
                <a:ea typeface="Times New Roman"/>
                <a:cs typeface="Times New Roman"/>
              </a:rPr>
              <a:t>bir toplumu millet hâline getiren ve milletten millete değişen değerler </a:t>
            </a:r>
            <a:r>
              <a:rPr lang="tr-TR" dirty="0">
                <a:solidFill>
                  <a:srgbClr val="000000"/>
                </a:solidFill>
                <a:ea typeface="Times New Roman"/>
                <a:cs typeface="Times New Roman"/>
              </a:rPr>
              <a:t>bütünü demektir. Genel kültür ile millî kültür arasındaki fark da bu nitelik ayrılığına dayanır.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526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60000"/>
              </a:lnSpc>
              <a:spcBef>
                <a:spcPts val="0"/>
              </a:spcBef>
              <a:buNone/>
            </a:pPr>
            <a:r>
              <a:rPr lang="tr-TR" dirty="0" smtClean="0">
                <a:solidFill>
                  <a:srgbClr val="000000"/>
                </a:solidFill>
                <a:ea typeface="Times New Roman"/>
                <a:cs typeface="Times New Roman"/>
              </a:rPr>
              <a:t>	Kültür</a:t>
            </a:r>
            <a:r>
              <a:rPr lang="tr-TR" dirty="0">
                <a:solidFill>
                  <a:srgbClr val="000000"/>
                </a:solidFill>
                <a:ea typeface="Times New Roman"/>
                <a:cs typeface="Times New Roman"/>
              </a:rPr>
              <a:t>, insanı öteki yaratıklardan ayıran, dolayısıyla da yalnızca insana ver­gi olan bir özelliktir. En ilkel topluluklardan başlayarak en gelişmiş insan topluluklarına varıncaya kadar, bütün toplumların kendilerine göre birer kültürlerinin bulunduğu inkâr kabul etmez bir gerçektir. Ne var ki, toplumların hayat karşısın­daki tutum ve davranışları </a:t>
            </a:r>
            <a:r>
              <a:rPr lang="tr-TR" dirty="0" smtClean="0">
                <a:solidFill>
                  <a:srgbClr val="000000"/>
                </a:solidFill>
                <a:ea typeface="Times New Roman"/>
                <a:cs typeface="Times New Roman"/>
              </a:rPr>
              <a:t>birbirinden </a:t>
            </a:r>
            <a:r>
              <a:rPr lang="tr-TR" dirty="0">
                <a:solidFill>
                  <a:srgbClr val="000000"/>
                </a:solidFill>
                <a:ea typeface="Times New Roman"/>
                <a:cs typeface="Times New Roman"/>
              </a:rPr>
              <a:t>farklı olduğu, yaşayışlarında, eğitim ve düşünce tarzlarında, yaratıcılıklarında </a:t>
            </a:r>
            <a:r>
              <a:rPr lang="tr-TR" dirty="0" smtClean="0">
                <a:solidFill>
                  <a:srgbClr val="000000"/>
                </a:solidFill>
                <a:ea typeface="Times New Roman"/>
                <a:cs typeface="Times New Roman"/>
              </a:rPr>
              <a:t>birbirini </a:t>
            </a:r>
            <a:r>
              <a:rPr lang="tr-TR" dirty="0">
                <a:solidFill>
                  <a:srgbClr val="000000"/>
                </a:solidFill>
                <a:ea typeface="Times New Roman"/>
                <a:cs typeface="Times New Roman"/>
              </a:rPr>
              <a:t>tutmayan başkalıklar bulunduğu için, bu başkalıklar, kültürleri toplumdan topluma değişik ve çeşitli yapılarda kar­şımıza çıkarmıştır. Bir kültür için vazgeçilmez önem taşıyan öğeler, başka bir kül­tür için önemsiz sayılabilir. Toplumların ve dünyadaki milletlerin </a:t>
            </a:r>
            <a:r>
              <a:rPr lang="tr-TR" dirty="0" err="1">
                <a:solidFill>
                  <a:srgbClr val="000000"/>
                </a:solidFill>
                <a:ea typeface="Times New Roman"/>
                <a:cs typeface="Times New Roman"/>
              </a:rPr>
              <a:t>mozayik</a:t>
            </a:r>
            <a:r>
              <a:rPr lang="tr-TR" dirty="0">
                <a:solidFill>
                  <a:srgbClr val="000000"/>
                </a:solidFill>
                <a:ea typeface="Times New Roman"/>
                <a:cs typeface="Times New Roman"/>
              </a:rPr>
              <a:t> hâlin­deki farklı görünümleri de genellikle kültür yapılarındaki bu farklılıktan kaynak­lanmaktadır.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532092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47500" lnSpcReduction="20000"/>
          </a:bodyPr>
          <a:lstStyle/>
          <a:p>
            <a:pPr marL="0" indent="0" algn="just">
              <a:lnSpc>
                <a:spcPct val="170000"/>
              </a:lnSpc>
              <a:spcBef>
                <a:spcPts val="0"/>
              </a:spcBef>
              <a:buNone/>
            </a:pPr>
            <a:r>
              <a:rPr lang="tr-TR" dirty="0" smtClean="0">
                <a:solidFill>
                  <a:srgbClr val="000000"/>
                </a:solidFill>
                <a:latin typeface="Comic Sans MS"/>
                <a:ea typeface="Times New Roman"/>
                <a:cs typeface="Times New Roman"/>
              </a:rPr>
              <a:t>	Kültür</a:t>
            </a:r>
            <a:r>
              <a:rPr lang="tr-TR" dirty="0">
                <a:solidFill>
                  <a:srgbClr val="000000"/>
                </a:solidFill>
                <a:latin typeface="Comic Sans MS"/>
                <a:ea typeface="Times New Roman"/>
                <a:cs typeface="Times New Roman"/>
              </a:rPr>
              <a:t>, toplumdan topluma ayırıcı bir nitelik taşıdığı hâlde, aynı toplum için­de, fertleri </a:t>
            </a:r>
            <a:r>
              <a:rPr lang="tr-TR" dirty="0" smtClean="0">
                <a:solidFill>
                  <a:srgbClr val="000000"/>
                </a:solidFill>
                <a:latin typeface="Comic Sans MS"/>
                <a:ea typeface="Times New Roman"/>
                <a:cs typeface="Times New Roman"/>
              </a:rPr>
              <a:t>birbiri </a:t>
            </a:r>
            <a:r>
              <a:rPr lang="tr-TR" dirty="0">
                <a:solidFill>
                  <a:srgbClr val="000000"/>
                </a:solidFill>
                <a:latin typeface="Comic Sans MS"/>
                <a:ea typeface="Times New Roman"/>
                <a:cs typeface="Times New Roman"/>
              </a:rPr>
              <a:t>ile kaynaştıran ve uyumlu kılan bir niteliğe sahiptir. Bu anlam­daki kültürün ne olduğu konusunda bugüne kadar derinlemesine araştırmalar yapılmıştır. </a:t>
            </a:r>
            <a:r>
              <a:rPr lang="tr-TR" b="1" dirty="0">
                <a:solidFill>
                  <a:srgbClr val="000000"/>
                </a:solidFill>
                <a:latin typeface="Comic Sans MS"/>
                <a:ea typeface="Times New Roman"/>
                <a:cs typeface="Times New Roman"/>
              </a:rPr>
              <a:t>Taylor, </a:t>
            </a:r>
            <a:r>
              <a:rPr lang="tr-TR" b="1" dirty="0" err="1">
                <a:solidFill>
                  <a:srgbClr val="000000"/>
                </a:solidFill>
                <a:latin typeface="Comic Sans MS"/>
                <a:ea typeface="Times New Roman"/>
                <a:cs typeface="Times New Roman"/>
              </a:rPr>
              <a:t>VViesler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Sapir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Young</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Thurmvald</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Kohen</a:t>
            </a:r>
            <a:r>
              <a:rPr lang="tr-TR" b="1" dirty="0">
                <a:solidFill>
                  <a:srgbClr val="000000"/>
                </a:solidFill>
                <a:latin typeface="Comic Sans MS"/>
                <a:ea typeface="Times New Roman"/>
                <a:cs typeface="Times New Roman"/>
              </a:rPr>
              <a:t>, Small. </a:t>
            </a:r>
            <a:r>
              <a:rPr lang="tr-TR" b="1" dirty="0" err="1">
                <a:solidFill>
                  <a:srgbClr val="000000"/>
                </a:solidFill>
                <a:latin typeface="Comic Sans MS"/>
                <a:ea typeface="Times New Roman"/>
                <a:cs typeface="Times New Roman"/>
              </a:rPr>
              <a:t>Hil-ler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Kroeber</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Kluckhohn</a:t>
            </a:r>
            <a:r>
              <a:rPr lang="tr-TR" b="1" dirty="0">
                <a:solidFill>
                  <a:srgbClr val="000000"/>
                </a:solidFill>
                <a:latin typeface="Comic Sans MS"/>
                <a:ea typeface="Times New Roman"/>
                <a:cs typeface="Times New Roman"/>
              </a:rPr>
              <a:t>, </a:t>
            </a:r>
            <a:r>
              <a:rPr lang="tr-TR" b="1" dirty="0" err="1">
                <a:solidFill>
                  <a:srgbClr val="000000"/>
                </a:solidFill>
                <a:latin typeface="Comic Sans MS"/>
                <a:ea typeface="Times New Roman"/>
                <a:cs typeface="Times New Roman"/>
              </a:rPr>
              <a:t>Bennet</a:t>
            </a:r>
            <a:r>
              <a:rPr lang="tr-TR" b="1" dirty="0">
                <a:solidFill>
                  <a:srgbClr val="000000"/>
                </a:solidFill>
                <a:latin typeface="Comic Sans MS"/>
                <a:ea typeface="Times New Roman"/>
                <a:cs typeface="Times New Roman"/>
              </a:rPr>
              <a:t> </a:t>
            </a:r>
            <a:r>
              <a:rPr lang="tr-TR" dirty="0">
                <a:solidFill>
                  <a:srgbClr val="000000"/>
                </a:solidFill>
                <a:latin typeface="Comic Sans MS"/>
                <a:ea typeface="Times New Roman"/>
                <a:cs typeface="Times New Roman"/>
              </a:rPr>
              <a:t>gibi ünlü antropolog kültür tarihçileri tara­fından, araştırma sonuçları, konuyu çeşitli yönleri ile değerlendiren tariflere de bağlanmıştır. Gerçi, konuya yöneltilen farklı bakış açılan dolayısıyla bu tariflerde </a:t>
            </a:r>
            <a:r>
              <a:rPr lang="tr-TR" dirty="0" err="1">
                <a:solidFill>
                  <a:srgbClr val="000000"/>
                </a:solidFill>
                <a:latin typeface="Comic Sans MS"/>
                <a:ea typeface="Times New Roman"/>
                <a:cs typeface="Times New Roman"/>
              </a:rPr>
              <a:t>azçok</a:t>
            </a:r>
            <a:r>
              <a:rPr lang="tr-TR" dirty="0">
                <a:solidFill>
                  <a:srgbClr val="000000"/>
                </a:solidFill>
                <a:latin typeface="Comic Sans MS"/>
                <a:ea typeface="Times New Roman"/>
                <a:cs typeface="Times New Roman"/>
              </a:rPr>
              <a:t> </a:t>
            </a:r>
            <a:r>
              <a:rPr lang="tr-TR" dirty="0" smtClean="0">
                <a:solidFill>
                  <a:srgbClr val="000000"/>
                </a:solidFill>
                <a:latin typeface="Comic Sans MS"/>
                <a:ea typeface="Times New Roman"/>
                <a:cs typeface="Times New Roman"/>
              </a:rPr>
              <a:t>birbirinden </a:t>
            </a:r>
            <a:r>
              <a:rPr lang="tr-TR" dirty="0">
                <a:solidFill>
                  <a:srgbClr val="000000"/>
                </a:solidFill>
                <a:latin typeface="Comic Sans MS"/>
                <a:ea typeface="Times New Roman"/>
                <a:cs typeface="Times New Roman"/>
              </a:rPr>
              <a:t>ayrılan yanlar göze çarpmaktadır. Ancak, bunların hepsinin birleştikleri ortak nokta, kültürün </a:t>
            </a:r>
            <a:r>
              <a:rPr lang="tr-TR" b="1" dirty="0">
                <a:solidFill>
                  <a:srgbClr val="000000"/>
                </a:solidFill>
                <a:latin typeface="Comic Sans MS"/>
                <a:ea typeface="Times New Roman"/>
                <a:cs typeface="Times New Roman"/>
              </a:rPr>
              <a:t>bir toplumun sosyal yapısına yön veren ve o topluma kişilik kazandıran değerler bütünü </a:t>
            </a:r>
            <a:r>
              <a:rPr lang="tr-TR" dirty="0">
                <a:solidFill>
                  <a:srgbClr val="000000"/>
                </a:solidFill>
                <a:latin typeface="Comic Sans MS"/>
                <a:ea typeface="Times New Roman"/>
                <a:cs typeface="Times New Roman"/>
              </a:rPr>
              <a:t>olduğudur.</a:t>
            </a:r>
            <a:endParaRPr lang="tr-TR" sz="4000" dirty="0">
              <a:ea typeface="Calibri"/>
              <a:cs typeface="Times New Roman"/>
            </a:endParaRPr>
          </a:p>
          <a:p>
            <a:pPr marL="0" indent="0" algn="just">
              <a:lnSpc>
                <a:spcPct val="170000"/>
              </a:lnSpc>
              <a:spcBef>
                <a:spcPts val="0"/>
              </a:spcBef>
              <a:buNone/>
            </a:pPr>
            <a:r>
              <a:rPr lang="tr-TR" dirty="0" smtClean="0">
                <a:solidFill>
                  <a:srgbClr val="000000"/>
                </a:solidFill>
                <a:latin typeface="Comic Sans MS"/>
                <a:ea typeface="Times New Roman"/>
                <a:cs typeface="Times New Roman"/>
              </a:rPr>
              <a:t>	Bu </a:t>
            </a:r>
            <a:r>
              <a:rPr lang="tr-TR" dirty="0">
                <a:solidFill>
                  <a:srgbClr val="000000"/>
                </a:solidFill>
                <a:latin typeface="Comic Sans MS"/>
                <a:ea typeface="Times New Roman"/>
                <a:cs typeface="Times New Roman"/>
              </a:rPr>
              <a:t>değerler bü­tünü, özü itibariyle, toplumu oluşturan kişilerin şahsiyet yapıları ve davranış </a:t>
            </a:r>
            <a:r>
              <a:rPr lang="tr-TR" dirty="0">
                <a:solidFill>
                  <a:srgbClr val="000000"/>
                </a:solidFill>
                <a:latin typeface="Comic Sans MS"/>
                <a:ea typeface="Times New Roman"/>
                <a:cs typeface="Times New Roman"/>
                <a:hlinkClick r:id="rId2" tooltip="biçim bilgisi"/>
              </a:rPr>
              <a:t>bi­çim</a:t>
            </a:r>
            <a:r>
              <a:rPr lang="tr-TR" dirty="0">
                <a:solidFill>
                  <a:srgbClr val="000000"/>
                </a:solidFill>
                <a:latin typeface="Comic Sans MS"/>
                <a:ea typeface="Times New Roman"/>
                <a:cs typeface="Times New Roman"/>
              </a:rPr>
              <a:t>leri ile şekillenir. Toplu yaşayışın vazgeçilmez bir şartı olarak, fertler arasında­ki karşılıklı davranış ve ilişkiler, zamanla sınırlarını genişleterek ortaklık niteliği ka­zanmaya başlar ve yukarıda sosyal akrabalık bağı diye adlandırdığımız </a:t>
            </a:r>
            <a:r>
              <a:rPr lang="tr-TR" b="1" dirty="0">
                <a:solidFill>
                  <a:srgbClr val="000000"/>
                </a:solidFill>
                <a:latin typeface="Comic Sans MS"/>
                <a:ea typeface="Times New Roman"/>
                <a:cs typeface="Times New Roman"/>
              </a:rPr>
              <a:t>ortak davranış kalıpları </a:t>
            </a:r>
            <a:r>
              <a:rPr lang="tr-TR" dirty="0">
                <a:solidFill>
                  <a:srgbClr val="000000"/>
                </a:solidFill>
                <a:latin typeface="Comic Sans MS"/>
                <a:ea typeface="Times New Roman"/>
                <a:cs typeface="Times New Roman"/>
              </a:rPr>
              <a:t>hâline dönüşür. Dolayısıyla yalnız kişinin malı olmaktan çı­karak, şahsî değer ölçülerinin üstüne taşan ve o topluma hükmeden bir sosyallik niteliği kazanır.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1918041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552728"/>
          </a:xfrm>
        </p:spPr>
        <p:txBody>
          <a:bodyPr>
            <a:normAutofit fontScale="55000" lnSpcReduction="20000"/>
          </a:bodyPr>
          <a:lstStyle/>
          <a:p>
            <a:pPr marL="0" indent="0" algn="just">
              <a:lnSpc>
                <a:spcPct val="160000"/>
              </a:lnSpc>
              <a:spcBef>
                <a:spcPts val="0"/>
              </a:spcBef>
              <a:buNone/>
            </a:pPr>
            <a:r>
              <a:rPr lang="tr-TR" dirty="0" smtClean="0">
                <a:solidFill>
                  <a:srgbClr val="000000"/>
                </a:solidFill>
                <a:ea typeface="Times New Roman"/>
                <a:cs typeface="Times New Roman"/>
              </a:rPr>
              <a:t>	Fertleri </a:t>
            </a:r>
            <a:r>
              <a:rPr lang="tr-TR" dirty="0">
                <a:solidFill>
                  <a:srgbClr val="000000"/>
                </a:solidFill>
                <a:ea typeface="Times New Roman"/>
                <a:cs typeface="Times New Roman"/>
              </a:rPr>
              <a:t>toplum içinde </a:t>
            </a:r>
            <a:r>
              <a:rPr lang="tr-TR" dirty="0" err="1">
                <a:solidFill>
                  <a:srgbClr val="000000"/>
                </a:solidFill>
                <a:ea typeface="Times New Roman"/>
                <a:cs typeface="Times New Roman"/>
              </a:rPr>
              <a:t>biribirieri</a:t>
            </a:r>
            <a:r>
              <a:rPr lang="tr-TR" dirty="0">
                <a:solidFill>
                  <a:srgbClr val="000000"/>
                </a:solidFill>
                <a:ea typeface="Times New Roman"/>
                <a:cs typeface="Times New Roman"/>
              </a:rPr>
              <a:t> ile uyumlu kılan ve ortak yaşayışın doğal bir sonucu olan ortak davranışlar, çok yönlü ve çeşitlidir. Çeşitli dinler, gelenek ve görenekler, ahlâk, hukuk, eğitim, dil, tarih, edebiyat; </a:t>
            </a:r>
            <a:r>
              <a:rPr lang="tr-TR" dirty="0">
                <a:solidFill>
                  <a:srgbClr val="000000"/>
                </a:solidFill>
                <a:ea typeface="Times New Roman"/>
                <a:cs typeface="Times New Roman"/>
                <a:hlinkClick r:id="rId2" tooltip="söz sanatları"/>
              </a:rPr>
              <a:t>sanat</a:t>
            </a:r>
            <a:r>
              <a:rPr lang="tr-TR" dirty="0">
                <a:solidFill>
                  <a:srgbClr val="000000"/>
                </a:solidFill>
                <a:ea typeface="Times New Roman"/>
                <a:cs typeface="Times New Roman"/>
              </a:rPr>
              <a:t>, ekonomi, tarım </a:t>
            </a:r>
            <a:r>
              <a:rPr lang="tr-TR" dirty="0" err="1">
                <a:solidFill>
                  <a:srgbClr val="000000"/>
                </a:solidFill>
                <a:ea typeface="Times New Roman"/>
                <a:cs typeface="Times New Roman"/>
              </a:rPr>
              <a:t>v.b</a:t>
            </a:r>
            <a:r>
              <a:rPr lang="tr-TR" dirty="0">
                <a:solidFill>
                  <a:srgbClr val="000000"/>
                </a:solidFill>
                <a:ea typeface="Times New Roman"/>
                <a:cs typeface="Times New Roman"/>
              </a:rPr>
              <a:t>. hep bu çerçevenin içine giren öğelerdir. Bundan dolayıdır ki, kültür, genel bir </a:t>
            </a:r>
            <a:r>
              <a:rPr lang="tr-TR" dirty="0">
                <a:solidFill>
                  <a:srgbClr val="000000"/>
                </a:solidFill>
                <a:ea typeface="Times New Roman"/>
                <a:cs typeface="Times New Roman"/>
                <a:hlinkClick r:id="rId3" tooltip="anlatım bozuklukları"/>
              </a:rPr>
              <a:t>an­latım</a:t>
            </a:r>
            <a:r>
              <a:rPr lang="tr-TR" dirty="0">
                <a:solidFill>
                  <a:srgbClr val="000000"/>
                </a:solidFill>
                <a:ea typeface="Times New Roman"/>
                <a:cs typeface="Times New Roman"/>
              </a:rPr>
              <a:t>la, </a:t>
            </a:r>
            <a:r>
              <a:rPr lang="tr-TR" b="1" dirty="0">
                <a:solidFill>
                  <a:srgbClr val="000000"/>
                </a:solidFill>
                <a:ea typeface="Times New Roman"/>
                <a:cs typeface="Times New Roman"/>
              </a:rPr>
              <a:t>bir insan topluluğunun yüzyıllarca devam eden ortak yaşayışın­dan doğan maddî ve manevî değerlerinin, birikimlerinin ve davranış biçimlerinin bütünüdür </a:t>
            </a:r>
            <a:r>
              <a:rPr lang="tr-TR" dirty="0">
                <a:solidFill>
                  <a:srgbClr val="000000"/>
                </a:solidFill>
                <a:ea typeface="Times New Roman"/>
                <a:cs typeface="Times New Roman"/>
              </a:rPr>
              <a:t>diye tanımlanabilir. Yalnız, şunu da özellikle belirtmek gerekir ki; aşiret, </a:t>
            </a:r>
            <a:r>
              <a:rPr lang="tr-TR" dirty="0">
                <a:solidFill>
                  <a:srgbClr val="000000"/>
                </a:solidFill>
                <a:ea typeface="Times New Roman"/>
                <a:cs typeface="Times New Roman"/>
                <a:hlinkClick r:id="rId4" tooltip="türklerde boy"/>
              </a:rPr>
              <a:t>boy</a:t>
            </a:r>
            <a:r>
              <a:rPr lang="tr-TR" dirty="0">
                <a:solidFill>
                  <a:srgbClr val="000000"/>
                </a:solidFill>
                <a:ea typeface="Times New Roman"/>
                <a:cs typeface="Times New Roman"/>
              </a:rPr>
              <a:t>, kabile ve kavim gibi millet dışı ve aile -millet arasındaki ba­samaklarda bulunan topluluklarda, sosyal biçimlenmeyi yönlendiren kültür de­ğerlerinin hepsi birden oluşmuş ve tam bir gelişmeden geçerek yerlerini alabilmiş değildir</a:t>
            </a:r>
            <a:r>
              <a:rPr lang="tr-TR" dirty="0" smtClean="0">
                <a:solidFill>
                  <a:srgbClr val="000000"/>
                </a:solidFill>
                <a:ea typeface="Times New Roman"/>
                <a:cs typeface="Times New Roman"/>
              </a:rPr>
              <a:t>.</a:t>
            </a:r>
          </a:p>
          <a:p>
            <a:pPr marL="0" indent="0" algn="just">
              <a:lnSpc>
                <a:spcPct val="160000"/>
              </a:lnSpc>
              <a:spcBef>
                <a:spcPts val="0"/>
              </a:spcBef>
              <a:buNone/>
            </a:pPr>
            <a:r>
              <a:rPr lang="tr-TR" dirty="0" smtClean="0">
                <a:solidFill>
                  <a:srgbClr val="000000"/>
                </a:solidFill>
                <a:ea typeface="Times New Roman"/>
                <a:cs typeface="Times New Roman"/>
                <a:hlinkClick r:id="rId5" tooltip="kültürün öğeleri"/>
              </a:rPr>
              <a:t>Kültürü </a:t>
            </a:r>
            <a:r>
              <a:rPr lang="tr-TR" dirty="0">
                <a:solidFill>
                  <a:srgbClr val="000000"/>
                </a:solidFill>
                <a:ea typeface="Times New Roman"/>
                <a:cs typeface="Times New Roman"/>
                <a:hlinkClick r:id="rId5" tooltip="kültürün öğeleri"/>
              </a:rPr>
              <a:t>oluşturan öğeler</a:t>
            </a:r>
            <a:r>
              <a:rPr lang="tr-TR" dirty="0">
                <a:solidFill>
                  <a:srgbClr val="000000"/>
                </a:solidFill>
                <a:ea typeface="Times New Roman"/>
                <a:cs typeface="Times New Roman"/>
              </a:rPr>
              <a:t>, bir toplumun meydana gelişi ile sonradan oluş­maya başladığı ve yavaş yavaş dal budak salarak sosyal değerler hâline dönüş­tüğü için, bu gibi toplum türlerinde bunların bir ikisinin, söz gelişi din ve gelenek­lerin ağır bastığı, diğer öğelerin gelişme imkânı bulamayarak cılız kaldığı da gö­rülür. Bunlarda aynı toplumdan olma duygusu da bir bilince ulaşmış değildir. Mil­let safhasına erişmiş toplumlarda ise, kültürün öğeleri ve gelişmişlik açısından aralarında nitelik ve derece farkları bulunmasına rağmen, asgari bir ortaklık söz konusudur.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3741162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algn="just">
              <a:lnSpc>
                <a:spcPct val="150000"/>
              </a:lnSpc>
              <a:spcBef>
                <a:spcPts val="0"/>
              </a:spcBef>
            </a:pPr>
            <a:r>
              <a:rPr lang="tr-TR" dirty="0">
                <a:solidFill>
                  <a:srgbClr val="000000"/>
                </a:solidFill>
                <a:ea typeface="Times New Roman"/>
                <a:cs typeface="Times New Roman"/>
              </a:rPr>
              <a:t>Kültür değerleri, ya o toplumu birleştirip bütünleştirmeye yetecek bir belirlilik kazanmıştır; yahut da bütün sosyal ihtiyaçlara cevap verebilecek bir ge­lişme ve zenginlik düzeyine ulaşmıştır. Kişi ve toplum olarak bu değerler benim­senmiş ve bilincine varılmıştır. Böylece, </a:t>
            </a:r>
            <a:r>
              <a:rPr lang="tr-TR" dirty="0">
                <a:solidFill>
                  <a:srgbClr val="000000"/>
                </a:solidFill>
                <a:ea typeface="Times New Roman"/>
                <a:cs typeface="Times New Roman"/>
                <a:hlinkClick r:id="rId2" tooltip="kültürün özellikleri"/>
              </a:rPr>
              <a:t>kültürün</a:t>
            </a:r>
            <a:r>
              <a:rPr lang="tr-TR" dirty="0">
                <a:solidFill>
                  <a:srgbClr val="000000"/>
                </a:solidFill>
                <a:ea typeface="Times New Roman"/>
                <a:cs typeface="Times New Roman"/>
              </a:rPr>
              <a:t> özünü temsil eden ve “</a:t>
            </a:r>
            <a:r>
              <a:rPr lang="tr-TR" b="1" dirty="0">
                <a:solidFill>
                  <a:srgbClr val="000000"/>
                </a:solidFill>
                <a:ea typeface="Times New Roman"/>
                <a:cs typeface="Times New Roman"/>
              </a:rPr>
              <a:t>toplum bilinci</a:t>
            </a:r>
            <a:r>
              <a:rPr lang="tr-TR" dirty="0">
                <a:solidFill>
                  <a:srgbClr val="000000"/>
                </a:solidFill>
                <a:ea typeface="Times New Roman"/>
                <a:cs typeface="Times New Roman"/>
              </a:rPr>
              <a:t>” (millî şuur) diye adlandırılan ortak bir ruh oluşmuştur. Taşıdığı bu ana özellik ve bir toplumu millet hâline dönüştürmenin temel şartı olması dolayısıyla, kültürü, </a:t>
            </a:r>
            <a:r>
              <a:rPr lang="tr-TR" b="1" dirty="0">
                <a:solidFill>
                  <a:srgbClr val="000000"/>
                </a:solidFill>
                <a:ea typeface="Times New Roman"/>
                <a:cs typeface="Times New Roman"/>
              </a:rPr>
              <a:t>bir milleti öteki milletlerden ayıran yaşayış tarzı, o millete öz­gü, duygu ve düşünce birliğinin oluşturduğu ortak ruh </a:t>
            </a:r>
            <a:r>
              <a:rPr lang="tr-TR" dirty="0">
                <a:solidFill>
                  <a:srgbClr val="000000"/>
                </a:solidFill>
                <a:ea typeface="Times New Roman"/>
                <a:cs typeface="Times New Roman"/>
              </a:rPr>
              <a:t>olarak tanımlamak mümkündür.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Ayrıca, milletler arasındaki az veya çok gelişmişlik farkı, kültür değerlerindeki az veya çok gelişmişliğe ve zenginlik derecelerine bağlıdır.</a:t>
            </a:r>
            <a:endParaRPr lang="tr-TR" sz="4000" dirty="0">
              <a:ea typeface="Calibri"/>
              <a:cs typeface="Times New Roman"/>
            </a:endParaRPr>
          </a:p>
          <a:p>
            <a:pPr algn="just">
              <a:lnSpc>
                <a:spcPct val="150000"/>
              </a:lnSpc>
              <a:spcBef>
                <a:spcPts val="0"/>
              </a:spcBef>
            </a:pPr>
            <a:r>
              <a:rPr lang="tr-TR" dirty="0">
                <a:solidFill>
                  <a:srgbClr val="000000"/>
                </a:solidFill>
                <a:ea typeface="Times New Roman"/>
                <a:cs typeface="Times New Roman"/>
              </a:rPr>
              <a:t>Kültürü, kendisini oluşturan öğelerin, nitelikleri bakımından </a:t>
            </a:r>
            <a:r>
              <a:rPr lang="tr-TR" b="1" dirty="0">
                <a:solidFill>
                  <a:srgbClr val="000000"/>
                </a:solidFill>
                <a:ea typeface="Times New Roman"/>
                <a:cs typeface="Times New Roman"/>
              </a:rPr>
              <a:t>maddî kültür </a:t>
            </a:r>
            <a:r>
              <a:rPr lang="tr-TR" dirty="0">
                <a:solidFill>
                  <a:srgbClr val="000000"/>
                </a:solidFill>
                <a:ea typeface="Times New Roman"/>
                <a:cs typeface="Times New Roman"/>
              </a:rPr>
              <a:t>ve </a:t>
            </a:r>
            <a:r>
              <a:rPr lang="tr-TR" b="1" dirty="0">
                <a:solidFill>
                  <a:srgbClr val="000000"/>
                </a:solidFill>
                <a:ea typeface="Times New Roman"/>
                <a:cs typeface="Times New Roman"/>
              </a:rPr>
              <a:t>manevî kültür </a:t>
            </a:r>
            <a:r>
              <a:rPr lang="tr-TR" dirty="0">
                <a:solidFill>
                  <a:srgbClr val="000000"/>
                </a:solidFill>
                <a:ea typeface="Times New Roman"/>
                <a:cs typeface="Times New Roman"/>
              </a:rPr>
              <a:t>olarak iki gruba ayırıyoruz. Ev bark şekilleri, kullandıkları çe­şitli âlet ve eşyalar, giyim kuşam tarzları, yemek ve beslenme şekilleri gibi, top­lumların maddî yaşama düzeni ile ilgili </a:t>
            </a:r>
            <a:r>
              <a:rPr lang="tr-TR" dirty="0" err="1">
                <a:solidFill>
                  <a:srgbClr val="000000"/>
                </a:solidFill>
                <a:ea typeface="Times New Roman"/>
                <a:cs typeface="Times New Roman"/>
              </a:rPr>
              <a:t>olanlan</a:t>
            </a:r>
            <a:r>
              <a:rPr lang="tr-TR" dirty="0">
                <a:solidFill>
                  <a:srgbClr val="000000"/>
                </a:solidFill>
                <a:ea typeface="Times New Roman"/>
                <a:cs typeface="Times New Roman"/>
              </a:rPr>
              <a:t> maddî kültür; dil, tarih, gelenek ve görenek, hukuk, </a:t>
            </a:r>
            <a:r>
              <a:rPr lang="tr-TR" dirty="0">
                <a:solidFill>
                  <a:srgbClr val="000000"/>
                </a:solidFill>
                <a:ea typeface="Times New Roman"/>
                <a:cs typeface="Times New Roman"/>
                <a:hlinkClick r:id="rId3" tooltip="medeni ahlak"/>
              </a:rPr>
              <a:t>ahlâk</a:t>
            </a:r>
            <a:r>
              <a:rPr lang="tr-TR" dirty="0">
                <a:solidFill>
                  <a:srgbClr val="000000"/>
                </a:solidFill>
                <a:ea typeface="Times New Roman"/>
                <a:cs typeface="Times New Roman"/>
              </a:rPr>
              <a:t> gibi yaşayışın manevî yönü ile ilgili olanları da mane­vî kültür içinde yer almaktadır.</a:t>
            </a:r>
            <a:endParaRPr lang="tr-TR" sz="4000" dirty="0">
              <a:ea typeface="Calibri"/>
              <a:cs typeface="Times New Roman"/>
            </a:endParaRPr>
          </a:p>
          <a:p>
            <a:endParaRPr lang="tr-TR" dirty="0"/>
          </a:p>
        </p:txBody>
      </p:sp>
    </p:spTree>
    <p:extLst>
      <p:ext uri="{BB962C8B-B14F-4D97-AF65-F5344CB8AC3E}">
        <p14:creationId xmlns:p14="http://schemas.microsoft.com/office/powerpoint/2010/main" val="4073243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Kültürün belli başlı öğeleri şunlardır:</a:t>
            </a:r>
          </a:p>
          <a:p>
            <a:endParaRPr lang="tr-TR" dirty="0" smtClean="0"/>
          </a:p>
          <a:p>
            <a:r>
              <a:rPr lang="tr-TR" dirty="0" smtClean="0"/>
              <a:t>– Dil</a:t>
            </a:r>
          </a:p>
          <a:p>
            <a:r>
              <a:rPr lang="tr-TR" dirty="0" smtClean="0"/>
              <a:t>– Din</a:t>
            </a:r>
          </a:p>
          <a:p>
            <a:r>
              <a:rPr lang="tr-TR" dirty="0" smtClean="0"/>
              <a:t>– Eğitim</a:t>
            </a:r>
          </a:p>
          <a:p>
            <a:r>
              <a:rPr lang="tr-TR" dirty="0" smtClean="0"/>
              <a:t>– Ekonomi</a:t>
            </a:r>
          </a:p>
          <a:p>
            <a:r>
              <a:rPr lang="tr-TR" dirty="0" smtClean="0"/>
              <a:t>– Teknoloji</a:t>
            </a:r>
          </a:p>
          <a:p>
            <a:r>
              <a:rPr lang="tr-TR" dirty="0" smtClean="0"/>
              <a:t>– Sosyal Kurumlar</a:t>
            </a:r>
          </a:p>
          <a:p>
            <a:r>
              <a:rPr lang="tr-TR" dirty="0" smtClean="0"/>
              <a:t>– Örf ve Adetler</a:t>
            </a:r>
          </a:p>
          <a:p>
            <a:r>
              <a:rPr lang="tr-TR" dirty="0" smtClean="0"/>
              <a:t>– Değerler ve tutumlar</a:t>
            </a:r>
          </a:p>
          <a:p>
            <a:r>
              <a:rPr lang="tr-TR" dirty="0" smtClean="0"/>
              <a:t>– Estetik sanatlar (Grafik ve plastik sanatlar, folklor, müzik, dans, tiyatro)</a:t>
            </a:r>
          </a:p>
          <a:p>
            <a:r>
              <a:rPr lang="tr-TR" dirty="0" smtClean="0"/>
              <a:t>– Semboller, Tabular ve Törenler</a:t>
            </a:r>
            <a:endParaRPr lang="tr-TR" dirty="0"/>
          </a:p>
        </p:txBody>
      </p:sp>
    </p:spTree>
    <p:extLst>
      <p:ext uri="{BB962C8B-B14F-4D97-AF65-F5344CB8AC3E}">
        <p14:creationId xmlns:p14="http://schemas.microsoft.com/office/powerpoint/2010/main" val="183907227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697</Words>
  <Application>Microsoft Office PowerPoint</Application>
  <PresentationFormat>Ekran Gösterisi (4:3)</PresentationFormat>
  <Paragraphs>114</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Ofis Teması</vt:lpstr>
      <vt:lpstr>KÜLTÜR</vt:lpstr>
      <vt:lpstr>KÜLTÜR NEDİR? </vt:lpstr>
      <vt:lpstr>KÜLTÜR NEDİR?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Kültürün İşlevleri Nelerdir? </vt:lpstr>
      <vt:lpstr>Kültürün temel işlevleri şöyle sıralanabilir:  </vt:lpstr>
      <vt:lpstr>PowerPoint Sunusu</vt:lpstr>
      <vt:lpstr>PowerPoint Sunusu</vt:lpstr>
      <vt:lpstr>PowerPoint Sunusu</vt:lpstr>
      <vt:lpstr>Kültürün Özellikleri Nelerdir? </vt:lpstr>
      <vt:lpstr>PowerPoint Sunusu</vt:lpstr>
      <vt:lpstr>PowerPoint Sunusu</vt:lpstr>
      <vt:lpstr>PowerPoint Sunusu</vt:lpstr>
      <vt:lpstr>Kültürün Kısaca Özellikleri </vt:lpstr>
      <vt:lpstr>PowerPoint Sunusu</vt:lpstr>
      <vt:lpstr>PowerPoint Sunusu</vt:lpstr>
      <vt:lpstr>PowerPoint Sunusu</vt:lpstr>
      <vt:lpstr>PowerPoint Sunusu</vt:lpstr>
      <vt:lpstr>Milli Kültür Nedir? / Tanımı – Açıklaması </vt:lpstr>
      <vt:lpstr>PowerPoint Sunusu</vt:lpstr>
      <vt:lpstr>Kültürle İlgili Temel Kavramlar </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dc:title>
  <dc:creator>Sevin ARSLAN</dc:creator>
  <cp:lastModifiedBy>ronaldinho424</cp:lastModifiedBy>
  <cp:revision>8</cp:revision>
  <dcterms:created xsi:type="dcterms:W3CDTF">2018-10-04T11:00:23Z</dcterms:created>
  <dcterms:modified xsi:type="dcterms:W3CDTF">2024-11-18T12:12:49Z</dcterms:modified>
</cp:coreProperties>
</file>