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9" r:id="rId5"/>
    <p:sldId id="262" r:id="rId6"/>
    <p:sldId id="380" r:id="rId7"/>
    <p:sldId id="277" r:id="rId8"/>
    <p:sldId id="264" r:id="rId9"/>
    <p:sldId id="265" r:id="rId10"/>
    <p:sldId id="266" r:id="rId11"/>
    <p:sldId id="267" r:id="rId12"/>
    <p:sldId id="270" r:id="rId13"/>
    <p:sldId id="272" r:id="rId14"/>
    <p:sldId id="269" r:id="rId15"/>
    <p:sldId id="268" r:id="rId16"/>
    <p:sldId id="271" r:id="rId17"/>
    <p:sldId id="273"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3" r:id="rId40"/>
    <p:sldId id="301" r:id="rId41"/>
    <p:sldId id="302" r:id="rId42"/>
    <p:sldId id="304" r:id="rId43"/>
    <p:sldId id="305" r:id="rId44"/>
    <p:sldId id="330" r:id="rId45"/>
    <p:sldId id="331" r:id="rId46"/>
    <p:sldId id="333" r:id="rId47"/>
    <p:sldId id="307" r:id="rId48"/>
    <p:sldId id="309" r:id="rId49"/>
    <p:sldId id="308" r:id="rId50"/>
    <p:sldId id="310" r:id="rId51"/>
    <p:sldId id="336" r:id="rId52"/>
    <p:sldId id="311" r:id="rId53"/>
    <p:sldId id="312" r:id="rId54"/>
    <p:sldId id="313" r:id="rId55"/>
    <p:sldId id="314" r:id="rId56"/>
    <p:sldId id="315" r:id="rId57"/>
    <p:sldId id="316" r:id="rId58"/>
    <p:sldId id="317" r:id="rId59"/>
    <p:sldId id="318" r:id="rId60"/>
    <p:sldId id="328" r:id="rId61"/>
    <p:sldId id="326" r:id="rId62"/>
    <p:sldId id="327" r:id="rId63"/>
    <p:sldId id="319" r:id="rId64"/>
    <p:sldId id="321" r:id="rId65"/>
    <p:sldId id="329" r:id="rId66"/>
    <p:sldId id="337" r:id="rId67"/>
    <p:sldId id="338" r:id="rId68"/>
    <p:sldId id="340" r:id="rId69"/>
    <p:sldId id="349" r:id="rId70"/>
    <p:sldId id="339" r:id="rId71"/>
    <p:sldId id="342" r:id="rId72"/>
    <p:sldId id="343" r:id="rId73"/>
    <p:sldId id="347" r:id="rId74"/>
    <p:sldId id="353" r:id="rId75"/>
    <p:sldId id="356" r:id="rId76"/>
    <p:sldId id="355" r:id="rId77"/>
    <p:sldId id="357" r:id="rId78"/>
    <p:sldId id="358" r:id="rId79"/>
    <p:sldId id="359" r:id="rId80"/>
    <p:sldId id="348" r:id="rId81"/>
    <p:sldId id="351" r:id="rId82"/>
    <p:sldId id="360" r:id="rId83"/>
    <p:sldId id="381" r:id="rId84"/>
    <p:sldId id="382" r:id="rId85"/>
    <p:sldId id="383"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 id="399" r:id="rId102"/>
    <p:sldId id="400" r:id="rId103"/>
    <p:sldId id="401" r:id="rId104"/>
    <p:sldId id="402" r:id="rId105"/>
    <p:sldId id="403" r:id="rId106"/>
    <p:sldId id="404" r:id="rId107"/>
    <p:sldId id="405" r:id="rId108"/>
    <p:sldId id="406" r:id="rId109"/>
    <p:sldId id="407" r:id="rId110"/>
    <p:sldId id="408" r:id="rId111"/>
    <p:sldId id="409" r:id="rId112"/>
    <p:sldId id="410" r:id="rId113"/>
    <p:sldId id="411" r:id="rId114"/>
    <p:sldId id="412" r:id="rId115"/>
    <p:sldId id="413" r:id="rId116"/>
    <p:sldId id="414" r:id="rId117"/>
    <p:sldId id="415" r:id="rId118"/>
    <p:sldId id="416" r:id="rId119"/>
    <p:sldId id="417" r:id="rId120"/>
    <p:sldId id="418" r:id="rId1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660"/>
  </p:normalViewPr>
  <p:slideViewPr>
    <p:cSldViewPr>
      <p:cViewPr>
        <p:scale>
          <a:sx n="76" d="100"/>
          <a:sy n="76" d="100"/>
        </p:scale>
        <p:origin x="-1362"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13189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203993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254469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50190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365659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129252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263494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110046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234346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251992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DB73848-3C68-4B79-A797-6F656E9ED425}" type="datetimeFigureOut">
              <a:rPr lang="tr-TR" smtClean="0"/>
              <a:t>25.12.2023</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7FE51-9282-4BFA-94BE-44C62C3773B0}" type="slidenum">
              <a:rPr lang="tr-TR" smtClean="0"/>
              <a:t>‹#›</a:t>
            </a:fld>
            <a:endParaRPr lang="tr-TR" dirty="0"/>
          </a:p>
        </p:txBody>
      </p:sp>
    </p:spTree>
    <p:extLst>
      <p:ext uri="{BB962C8B-B14F-4D97-AF65-F5344CB8AC3E}">
        <p14:creationId xmlns:p14="http://schemas.microsoft.com/office/powerpoint/2010/main" val="133440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73848-3C68-4B79-A797-6F656E9ED425}" type="datetimeFigureOut">
              <a:rPr lang="tr-TR" smtClean="0"/>
              <a:t>25.12.2023</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7FE51-9282-4BFA-94BE-44C62C3773B0}" type="slidenum">
              <a:rPr lang="tr-TR" smtClean="0"/>
              <a:t>‹#›</a:t>
            </a:fld>
            <a:endParaRPr lang="tr-TR" dirty="0"/>
          </a:p>
        </p:txBody>
      </p:sp>
    </p:spTree>
    <p:extLst>
      <p:ext uri="{BB962C8B-B14F-4D97-AF65-F5344CB8AC3E}">
        <p14:creationId xmlns:p14="http://schemas.microsoft.com/office/powerpoint/2010/main" val="386978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FİNANSAL YÖNETİM </a:t>
            </a:r>
          </a:p>
        </p:txBody>
      </p:sp>
      <p:sp>
        <p:nvSpPr>
          <p:cNvPr id="3" name="Alt Başlık 2"/>
          <p:cNvSpPr>
            <a:spLocks noGrp="1"/>
          </p:cNvSpPr>
          <p:nvPr>
            <p:ph type="subTitle" idx="1"/>
          </p:nvPr>
        </p:nvSpPr>
        <p:spPr/>
        <p:txBody>
          <a:bodyPr/>
          <a:lstStyle/>
          <a:p>
            <a:r>
              <a:rPr lang="tr-TR" dirty="0"/>
              <a:t>13 Ekim 2023</a:t>
            </a:r>
          </a:p>
        </p:txBody>
      </p:sp>
    </p:spTree>
    <p:extLst>
      <p:ext uri="{BB962C8B-B14F-4D97-AF65-F5344CB8AC3E}">
        <p14:creationId xmlns:p14="http://schemas.microsoft.com/office/powerpoint/2010/main" val="284776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lgn="just"/>
            <a:r>
              <a:rPr lang="tr-TR" dirty="0">
                <a:latin typeface="Times New Roman" panose="02020603050405020304" pitchFamily="18" charset="0"/>
                <a:cs typeface="Times New Roman" panose="02020603050405020304" pitchFamily="18" charset="0"/>
              </a:rPr>
              <a:t>Bugün yatırılan 900 TL'nin yıllık %8 bileşik faizli 7 yıl sonraki değeri nedir?</a:t>
            </a:r>
          </a:p>
          <a:p>
            <a:pPr marL="0" indent="0">
              <a:buNone/>
            </a:pPr>
            <a:r>
              <a:rPr lang="tr-TR" dirty="0">
                <a:latin typeface="Times New Roman" panose="02020603050405020304" pitchFamily="18"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14656772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Şirketin tüm borçlarının öz sermayesi ile karşılaştırılması amacıyla kullanılır. </a:t>
            </a:r>
          </a:p>
          <a:p>
            <a:pPr algn="just"/>
            <a:r>
              <a:rPr lang="tr-TR" dirty="0"/>
              <a:t>Söz konusu oran şirketin toplam borçlarının öz sermayeye bölünmesi ile hesaplanır=</a:t>
            </a:r>
          </a:p>
          <a:p>
            <a:endParaRPr lang="tr-TR" dirty="0"/>
          </a:p>
          <a:p>
            <a:r>
              <a:rPr lang="tr-TR" b="1" dirty="0"/>
              <a:t>Toplam Borç / Öz sermaye Oranı</a:t>
            </a:r>
          </a:p>
        </p:txBody>
      </p:sp>
    </p:spTree>
    <p:extLst>
      <p:ext uri="{BB962C8B-B14F-4D97-AF65-F5344CB8AC3E}">
        <p14:creationId xmlns:p14="http://schemas.microsoft.com/office/powerpoint/2010/main" val="37503403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Öz sermayenin toplam varlığa oranıdır. Bu oran ne kadar yüksekse şirketin iflas riski o kadar düşüktür. Oranın artış trendinde olması olumlu bir gelişmedir.</a:t>
            </a:r>
          </a:p>
          <a:p>
            <a:endParaRPr lang="tr-TR" dirty="0"/>
          </a:p>
          <a:p>
            <a:r>
              <a:rPr lang="tr-TR" b="1" dirty="0"/>
              <a:t>Öz sermaye/ Varlık Toplamı Oranı</a:t>
            </a:r>
          </a:p>
        </p:txBody>
      </p:sp>
    </p:spTree>
    <p:extLst>
      <p:ext uri="{BB962C8B-B14F-4D97-AF65-F5344CB8AC3E}">
        <p14:creationId xmlns:p14="http://schemas.microsoft.com/office/powerpoint/2010/main" val="9926281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Borç genelde riskli bir kaynaktır, ancak kısa vadeli borç kısa vadede ödeme yükümlülüğü gerektireceğinden uzun vadeli borca oranla daha da risklidir. Bu nedenle toplam borcun içinde kısa vadeli borcun artması olumlu bir gelişme değildir.</a:t>
            </a:r>
          </a:p>
          <a:p>
            <a:r>
              <a:rPr lang="tr-TR" b="1" dirty="0"/>
              <a:t>Kısa Vadeli Borç / Toplam Borç Oranı</a:t>
            </a:r>
          </a:p>
        </p:txBody>
      </p:sp>
    </p:spTree>
    <p:extLst>
      <p:ext uri="{BB962C8B-B14F-4D97-AF65-F5344CB8AC3E}">
        <p14:creationId xmlns:p14="http://schemas.microsoft.com/office/powerpoint/2010/main" val="3449940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700" b="1" dirty="0"/>
              <a:t>Faiz Karşılama Oranı veya Faizin Kaç Kez Kazanıldığı Oranı</a:t>
            </a:r>
            <a:r>
              <a:rPr lang="tr-TR" b="1" i="1" dirty="0"/>
              <a:t/>
            </a:r>
            <a:br>
              <a:rPr lang="tr-TR" b="1" i="1" dirty="0"/>
            </a:br>
            <a:endParaRPr lang="tr-TR" dirty="0"/>
          </a:p>
        </p:txBody>
      </p:sp>
      <p:sp>
        <p:nvSpPr>
          <p:cNvPr id="3" name="İçerik Yer Tutucusu 2"/>
          <p:cNvSpPr>
            <a:spLocks noGrp="1"/>
          </p:cNvSpPr>
          <p:nvPr>
            <p:ph idx="1"/>
          </p:nvPr>
        </p:nvSpPr>
        <p:spPr/>
        <p:txBody>
          <a:bodyPr/>
          <a:lstStyle/>
          <a:p>
            <a:pPr algn="just"/>
            <a:r>
              <a:rPr lang="tr-TR" dirty="0"/>
              <a:t>Bu oran şirketin faiz ve vergi öncesi kârının şirketin finansman giderlerini ne derecede karşıladığını gösteren orandır. Faizin şirketin faaliyet tarafından kaç kez kazanıldığını ölçen bir orandır. </a:t>
            </a:r>
          </a:p>
          <a:p>
            <a:pPr algn="just"/>
            <a:r>
              <a:rPr lang="tr-TR" b="1" i="1" dirty="0"/>
              <a:t>Faiz Karşılama Oranı=Faiz ve vergiden önceki kar/Faiz giderleri</a:t>
            </a:r>
            <a:endParaRPr lang="tr-TR" dirty="0"/>
          </a:p>
        </p:txBody>
      </p:sp>
    </p:spTree>
    <p:extLst>
      <p:ext uri="{BB962C8B-B14F-4D97-AF65-F5344CB8AC3E}">
        <p14:creationId xmlns:p14="http://schemas.microsoft.com/office/powerpoint/2010/main" val="15848683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Times New Roman" pitchFamily="18" charset="0"/>
                <a:cs typeface="Times New Roman" pitchFamily="18" charset="0"/>
              </a:rPr>
              <a:t>Kârlılık Oranları</a:t>
            </a:r>
            <a:endParaRPr lang="tr-TR" b="1" dirty="0"/>
          </a:p>
        </p:txBody>
      </p:sp>
      <p:sp>
        <p:nvSpPr>
          <p:cNvPr id="3" name="İçerik Yer Tutucusu 2"/>
          <p:cNvSpPr>
            <a:spLocks noGrp="1"/>
          </p:cNvSpPr>
          <p:nvPr>
            <p:ph idx="1"/>
          </p:nvPr>
        </p:nvSpPr>
        <p:spPr/>
        <p:txBody>
          <a:bodyPr>
            <a:normAutofit/>
          </a:bodyPr>
          <a:lstStyle/>
          <a:p>
            <a:r>
              <a:rPr lang="tr-TR" dirty="0"/>
              <a:t>Şu ana kadar kullandığımız oran grupları ile şirketlerin likiditesini, varlıklarını etkin kullanıp kullanmadığını ve finansal yapılarını anlamaya çalışmıştık. </a:t>
            </a:r>
          </a:p>
          <a:p>
            <a:pPr algn="just"/>
            <a:r>
              <a:rPr lang="tr-TR" dirty="0"/>
              <a:t>Simdi bütün şirketlerin finansman politikalarını ve faaliyetlerinin net sonucunu yansıtan kârlılık oranlarını inceleyeceğiz. </a:t>
            </a:r>
          </a:p>
          <a:p>
            <a:pPr algn="just"/>
            <a:endParaRPr lang="tr-TR" dirty="0"/>
          </a:p>
        </p:txBody>
      </p:sp>
    </p:spTree>
    <p:extLst>
      <p:ext uri="{BB962C8B-B14F-4D97-AF65-F5344CB8AC3E}">
        <p14:creationId xmlns:p14="http://schemas.microsoft.com/office/powerpoint/2010/main" val="3023320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t>Özetle şirketlerin faaliyetlerindeki etkinlik derecesini ölçen, bir başka deyişle şirketlerin genel olarak faaliyetlerinin ne derece kârlı olduğunu ölçen oranlardır. </a:t>
            </a:r>
          </a:p>
          <a:p>
            <a:pPr algn="just"/>
            <a:r>
              <a:rPr lang="tr-TR" dirty="0"/>
              <a:t>Bu oranlar; </a:t>
            </a:r>
          </a:p>
          <a:p>
            <a:pPr algn="just"/>
            <a:r>
              <a:rPr lang="tr-TR" dirty="0"/>
              <a:t>şirketin satışlarının kârlılığı bir başka deyişle kâr marjları, </a:t>
            </a:r>
          </a:p>
          <a:p>
            <a:pPr algn="just"/>
            <a:r>
              <a:rPr lang="tr-TR" dirty="0"/>
              <a:t>varlık kârlılığı ve </a:t>
            </a:r>
          </a:p>
          <a:p>
            <a:pPr algn="just"/>
            <a:r>
              <a:rPr lang="tr-TR" dirty="0"/>
              <a:t>öz sermaye kârlılığıdır.</a:t>
            </a:r>
          </a:p>
          <a:p>
            <a:endParaRPr lang="tr-TR" dirty="0"/>
          </a:p>
        </p:txBody>
      </p:sp>
    </p:spTree>
    <p:extLst>
      <p:ext uri="{BB962C8B-B14F-4D97-AF65-F5344CB8AC3E}">
        <p14:creationId xmlns:p14="http://schemas.microsoft.com/office/powerpoint/2010/main" val="23540637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itchFamily="18" charset="0"/>
                <a:cs typeface="Times New Roman" pitchFamily="18" charset="0"/>
              </a:rPr>
              <a:t>Kârlılık Oranları</a:t>
            </a:r>
          </a:p>
        </p:txBody>
      </p:sp>
      <p:sp>
        <p:nvSpPr>
          <p:cNvPr id="3" name="İçerik Yer Tutucusu 2"/>
          <p:cNvSpPr>
            <a:spLocks noGrp="1"/>
          </p:cNvSpPr>
          <p:nvPr>
            <p:ph idx="1"/>
          </p:nvPr>
        </p:nvSpPr>
        <p:spPr/>
        <p:txBody>
          <a:bodyPr>
            <a:normAutofit/>
          </a:bodyPr>
          <a:lstStyle/>
          <a:p>
            <a:pPr algn="just"/>
            <a:r>
              <a:rPr lang="tr-TR" b="1" dirty="0"/>
              <a:t>Brüt kâr marjı </a:t>
            </a:r>
            <a:r>
              <a:rPr lang="tr-TR" dirty="0"/>
              <a:t>diğer bir ifade ile brüt satış kârlılığı; </a:t>
            </a:r>
            <a:r>
              <a:rPr lang="tr-TR" b="1" dirty="0"/>
              <a:t>brüt kâr</a:t>
            </a:r>
            <a:r>
              <a:rPr lang="en-US" b="1" dirty="0"/>
              <a:t> </a:t>
            </a:r>
            <a:r>
              <a:rPr lang="tr-TR" b="1" dirty="0"/>
              <a:t> / net satış </a:t>
            </a:r>
            <a:endParaRPr lang="en-US" b="1" dirty="0"/>
          </a:p>
          <a:p>
            <a:pPr algn="just"/>
            <a:r>
              <a:rPr lang="tr-TR" dirty="0"/>
              <a:t>Bir şirketin brüt satış kârı, faaliyet giderleri ile finansman giderleri de dahil diğer giderleri karşılayabilecek ve şirket sahip veya sahiplerine, faaliyetini sürdürmeye yeterli bir kâr sağlayacak kadar yüksek olmalıdır. </a:t>
            </a:r>
          </a:p>
        </p:txBody>
      </p:sp>
    </p:spTree>
    <p:extLst>
      <p:ext uri="{BB962C8B-B14F-4D97-AF65-F5344CB8AC3E}">
        <p14:creationId xmlns:p14="http://schemas.microsoft.com/office/powerpoint/2010/main" val="14175312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Faaliyet kâr marjı</a:t>
            </a:r>
            <a:r>
              <a:rPr lang="tr-TR" dirty="0"/>
              <a:t>, </a:t>
            </a:r>
            <a:r>
              <a:rPr lang="tr-TR" b="1" dirty="0"/>
              <a:t>faaliyet kârı/ net satış</a:t>
            </a:r>
            <a:endParaRPr lang="en-US" b="1" dirty="0"/>
          </a:p>
          <a:p>
            <a:endParaRPr lang="tr-TR" b="1" dirty="0"/>
          </a:p>
          <a:p>
            <a:r>
              <a:rPr lang="tr-TR" dirty="0"/>
              <a:t>Bir işletmenin esas faaliyetinin ne ölçüde karlı olduğunu gösterir.</a:t>
            </a:r>
          </a:p>
          <a:p>
            <a:r>
              <a:rPr lang="tr-TR" dirty="0"/>
              <a:t> Faaliyet giderlerinin satışlar içindeki payının azalması faaliyet kâr marjını iyileştirir. </a:t>
            </a:r>
          </a:p>
        </p:txBody>
      </p:sp>
    </p:spTree>
    <p:extLst>
      <p:ext uri="{BB962C8B-B14F-4D97-AF65-F5344CB8AC3E}">
        <p14:creationId xmlns:p14="http://schemas.microsoft.com/office/powerpoint/2010/main" val="7502389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Faiz vergi öncesi kâr marjı</a:t>
            </a:r>
            <a:r>
              <a:rPr lang="tr-TR" dirty="0"/>
              <a:t>, faiz vergi öncesi kâr / net satışlar</a:t>
            </a:r>
          </a:p>
        </p:txBody>
      </p:sp>
    </p:spTree>
    <p:extLst>
      <p:ext uri="{BB962C8B-B14F-4D97-AF65-F5344CB8AC3E}">
        <p14:creationId xmlns:p14="http://schemas.microsoft.com/office/powerpoint/2010/main" val="7793031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b="1" dirty="0">
                <a:latin typeface="Times New Roman" pitchFamily="18" charset="0"/>
                <a:cs typeface="Times New Roman" pitchFamily="18" charset="0"/>
              </a:rPr>
              <a:t>Net kâr marjı </a:t>
            </a:r>
            <a:r>
              <a:rPr lang="tr-TR" dirty="0">
                <a:latin typeface="Times New Roman" pitchFamily="18" charset="0"/>
                <a:cs typeface="Times New Roman" pitchFamily="18" charset="0"/>
              </a:rPr>
              <a:t>ise, vergi sonrası net kâr/ satışlar</a:t>
            </a:r>
          </a:p>
          <a:p>
            <a:r>
              <a:rPr lang="tr-TR" b="1" dirty="0">
                <a:latin typeface="Times New Roman" pitchFamily="18" charset="0"/>
                <a:cs typeface="Times New Roman" pitchFamily="18" charset="0"/>
              </a:rPr>
              <a:t>Net kar marjı =dönem net karı / net satış tutarı</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Bir şirketin net kârı, faaliyet kârından özellikle bazı noktalarda ayrılır. Öncelikle net kâr hesaplanırken şirketin finansman giderleri de dikkate alınır. Bunun yanında ödenen ya da ödenecek olan kurumlar vergisi indirilerek net kâra ulaşılır. Tabi doğaldır ki, bu durum net kâr marjının faaliyet kâr marjından çok farklı bir trend izlemesine de sebep olabilir.</a:t>
            </a:r>
          </a:p>
          <a:p>
            <a:endParaRPr lang="tr-TR" dirty="0"/>
          </a:p>
        </p:txBody>
      </p:sp>
    </p:spTree>
    <p:extLst>
      <p:ext uri="{BB962C8B-B14F-4D97-AF65-F5344CB8AC3E}">
        <p14:creationId xmlns:p14="http://schemas.microsoft.com/office/powerpoint/2010/main" val="332328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r>
              <a:rPr lang="tr-TR" dirty="0">
                <a:latin typeface="Times New Roman" pitchFamily="18" charset="0"/>
                <a:cs typeface="Times New Roman" pitchFamily="18" charset="0"/>
              </a:rPr>
              <a:t>7 yıl vadeli %5 faiz oranı ile 475 TL anapara bakiyesinden kazanılan faiz nedir?</a:t>
            </a:r>
          </a:p>
          <a:p>
            <a:endParaRPr lang="tr-TR" dirty="0"/>
          </a:p>
        </p:txBody>
      </p:sp>
    </p:spTree>
    <p:extLst>
      <p:ext uri="{BB962C8B-B14F-4D97-AF65-F5344CB8AC3E}">
        <p14:creationId xmlns:p14="http://schemas.microsoft.com/office/powerpoint/2010/main" val="25245257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endParaRPr lang="tr-TR" dirty="0"/>
          </a:p>
          <a:p>
            <a:r>
              <a:rPr lang="tr-TR" dirty="0"/>
              <a:t>Toplam varlıkların karlılık oranı=</a:t>
            </a:r>
            <a:r>
              <a:rPr lang="en-US" dirty="0"/>
              <a:t>D</a:t>
            </a:r>
            <a:r>
              <a:rPr lang="tr-TR" dirty="0"/>
              <a:t>önem net kar</a:t>
            </a:r>
            <a:r>
              <a:rPr lang="en-US" dirty="0"/>
              <a:t> </a:t>
            </a:r>
            <a:r>
              <a:rPr lang="tr-TR" dirty="0"/>
              <a:t>/toplam varlıklar</a:t>
            </a:r>
          </a:p>
          <a:p>
            <a:r>
              <a:rPr lang="tr-TR" dirty="0"/>
              <a:t>Varlık kârlılığı oranı bize</a:t>
            </a:r>
            <a:r>
              <a:rPr lang="en-US" dirty="0"/>
              <a:t>,</a:t>
            </a:r>
            <a:r>
              <a:rPr lang="tr-TR" dirty="0"/>
              <a:t>hem şirketin kârlılığını hem de varlıklarını ne derece etkin kullandığını göster</a:t>
            </a:r>
            <a:r>
              <a:rPr lang="en-US" dirty="0" err="1"/>
              <a:t>mektedir</a:t>
            </a:r>
            <a:r>
              <a:rPr lang="en-US" dirty="0"/>
              <a:t>.</a:t>
            </a:r>
          </a:p>
          <a:p>
            <a:r>
              <a:rPr lang="tr-TR" dirty="0"/>
              <a:t>Aktiflerin ne ölçüde verimli kullanıldığını yani yatırım karlılığını </a:t>
            </a:r>
            <a:r>
              <a:rPr lang="en-US" dirty="0" err="1"/>
              <a:t>ölçer</a:t>
            </a:r>
            <a:r>
              <a:rPr lang="en-US" dirty="0"/>
              <a:t>.</a:t>
            </a:r>
            <a:endParaRPr lang="tr-TR" dirty="0"/>
          </a:p>
        </p:txBody>
      </p:sp>
    </p:spTree>
    <p:extLst>
      <p:ext uri="{BB962C8B-B14F-4D97-AF65-F5344CB8AC3E}">
        <p14:creationId xmlns:p14="http://schemas.microsoft.com/office/powerpoint/2010/main" val="23856279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a:p>
            <a:endParaRPr lang="tr-TR" dirty="0"/>
          </a:p>
          <a:p>
            <a:r>
              <a:rPr lang="tr-TR" dirty="0"/>
              <a:t>Öz </a:t>
            </a:r>
            <a:r>
              <a:rPr lang="tr-TR"/>
              <a:t>kaynak karlılığı =Dönem </a:t>
            </a:r>
            <a:r>
              <a:rPr lang="tr-TR" dirty="0"/>
              <a:t>net karı / öz kaynaklar</a:t>
            </a:r>
          </a:p>
        </p:txBody>
      </p:sp>
    </p:spTree>
    <p:extLst>
      <p:ext uri="{BB962C8B-B14F-4D97-AF65-F5344CB8AC3E}">
        <p14:creationId xmlns:p14="http://schemas.microsoft.com/office/powerpoint/2010/main" val="31206192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4D12AD7-EDD9-7596-D420-73DB2AD20E94}"/>
              </a:ext>
            </a:extLst>
          </p:cNvPr>
          <p:cNvSpPr>
            <a:spLocks noGrp="1"/>
          </p:cNvSpPr>
          <p:nvPr>
            <p:ph type="title"/>
          </p:nvPr>
        </p:nvSpPr>
        <p:spPr>
          <a:xfrm>
            <a:off x="457200" y="274638"/>
            <a:ext cx="8229600" cy="706090"/>
          </a:xfrm>
        </p:spPr>
        <p:txBody>
          <a:bodyPr>
            <a:normAutofit/>
          </a:bodyPr>
          <a:lstStyle/>
          <a:p>
            <a:r>
              <a:rPr lang="tr-TR" sz="2800" dirty="0"/>
              <a:t>X işletmesinin …..tarihli bilançosu (1.000TL)</a:t>
            </a:r>
          </a:p>
        </p:txBody>
      </p:sp>
      <p:graphicFrame>
        <p:nvGraphicFramePr>
          <p:cNvPr id="4" name="İçerik Yer Tutucusu 3">
            <a:extLst>
              <a:ext uri="{FF2B5EF4-FFF2-40B4-BE49-F238E27FC236}">
                <a16:creationId xmlns:a16="http://schemas.microsoft.com/office/drawing/2014/main" xmlns="" id="{4D62F0C8-0F99-92DF-D703-1AF9DB846B0C}"/>
              </a:ext>
            </a:extLst>
          </p:cNvPr>
          <p:cNvGraphicFramePr>
            <a:graphicFrameLocks noGrp="1"/>
          </p:cNvGraphicFramePr>
          <p:nvPr>
            <p:ph idx="1"/>
            <p:extLst>
              <p:ext uri="{D42A27DB-BD31-4B8C-83A1-F6EECF244321}">
                <p14:modId xmlns:p14="http://schemas.microsoft.com/office/powerpoint/2010/main" val="1501918067"/>
              </p:ext>
            </p:extLst>
          </p:nvPr>
        </p:nvGraphicFramePr>
        <p:xfrm>
          <a:off x="457200" y="980729"/>
          <a:ext cx="8229600" cy="5602634"/>
        </p:xfrm>
        <a:graphic>
          <a:graphicData uri="http://schemas.openxmlformats.org/drawingml/2006/table">
            <a:tbl>
              <a:tblPr firstRow="1" bandRow="1">
                <a:tableStyleId>{616DA210-FB5B-4158-B5E0-FEB733F419BA}</a:tableStyleId>
              </a:tblPr>
              <a:tblGrid>
                <a:gridCol w="2057400">
                  <a:extLst>
                    <a:ext uri="{9D8B030D-6E8A-4147-A177-3AD203B41FA5}">
                      <a16:colId xmlns:a16="http://schemas.microsoft.com/office/drawing/2014/main" xmlns="" val="4282128607"/>
                    </a:ext>
                  </a:extLst>
                </a:gridCol>
                <a:gridCol w="2057400">
                  <a:extLst>
                    <a:ext uri="{9D8B030D-6E8A-4147-A177-3AD203B41FA5}">
                      <a16:colId xmlns:a16="http://schemas.microsoft.com/office/drawing/2014/main" xmlns="" val="1889618792"/>
                    </a:ext>
                  </a:extLst>
                </a:gridCol>
                <a:gridCol w="2304256">
                  <a:extLst>
                    <a:ext uri="{9D8B030D-6E8A-4147-A177-3AD203B41FA5}">
                      <a16:colId xmlns:a16="http://schemas.microsoft.com/office/drawing/2014/main" xmlns="" val="1370410714"/>
                    </a:ext>
                  </a:extLst>
                </a:gridCol>
                <a:gridCol w="1810544">
                  <a:extLst>
                    <a:ext uri="{9D8B030D-6E8A-4147-A177-3AD203B41FA5}">
                      <a16:colId xmlns:a16="http://schemas.microsoft.com/office/drawing/2014/main" xmlns="" val="4241102036"/>
                    </a:ext>
                  </a:extLst>
                </a:gridCol>
              </a:tblGrid>
              <a:tr h="390260">
                <a:tc gridSpan="2">
                  <a:txBody>
                    <a:bodyPr/>
                    <a:lstStyle/>
                    <a:p>
                      <a:r>
                        <a:rPr lang="tr-TR" dirty="0"/>
                        <a:t>VARLILAR (AKTİFLER)</a:t>
                      </a:r>
                    </a:p>
                  </a:txBody>
                  <a:tcPr/>
                </a:tc>
                <a:tc hMerge="1">
                  <a:txBody>
                    <a:bodyPr/>
                    <a:lstStyle/>
                    <a:p>
                      <a:endParaRPr lang="tr-TR" dirty="0"/>
                    </a:p>
                  </a:txBody>
                  <a:tcPr/>
                </a:tc>
                <a:tc gridSpan="2">
                  <a:txBody>
                    <a:bodyPr/>
                    <a:lstStyle/>
                    <a:p>
                      <a:r>
                        <a:rPr lang="tr-TR" dirty="0"/>
                        <a:t>KAYNAKLAR (PASİFLER)</a:t>
                      </a:r>
                    </a:p>
                  </a:txBody>
                  <a:tcPr/>
                </a:tc>
                <a:tc hMerge="1">
                  <a:txBody>
                    <a:bodyPr/>
                    <a:lstStyle/>
                    <a:p>
                      <a:endParaRPr lang="tr-TR" dirty="0"/>
                    </a:p>
                  </a:txBody>
                  <a:tcPr/>
                </a:tc>
                <a:extLst>
                  <a:ext uri="{0D108BD9-81ED-4DB2-BD59-A6C34878D82A}">
                    <a16:rowId xmlns:a16="http://schemas.microsoft.com/office/drawing/2014/main" xmlns="" val="2865378074"/>
                  </a:ext>
                </a:extLst>
              </a:tr>
              <a:tr h="673599">
                <a:tc>
                  <a:txBody>
                    <a:bodyPr/>
                    <a:lstStyle/>
                    <a:p>
                      <a:r>
                        <a:rPr lang="tr-TR" dirty="0"/>
                        <a:t>Dönen Varlıklar</a:t>
                      </a:r>
                    </a:p>
                  </a:txBody>
                  <a:tcPr/>
                </a:tc>
                <a:tc>
                  <a:txBody>
                    <a:bodyPr/>
                    <a:lstStyle/>
                    <a:p>
                      <a:endParaRPr lang="tr-TR" dirty="0"/>
                    </a:p>
                  </a:txBody>
                  <a:tcPr/>
                </a:tc>
                <a:tc>
                  <a:txBody>
                    <a:bodyPr/>
                    <a:lstStyle/>
                    <a:p>
                      <a:r>
                        <a:rPr lang="tr-TR" dirty="0"/>
                        <a:t>Kısa Süreli Yabancı Kaynaklar</a:t>
                      </a:r>
                    </a:p>
                  </a:txBody>
                  <a:tcPr/>
                </a:tc>
                <a:tc>
                  <a:txBody>
                    <a:bodyPr/>
                    <a:lstStyle/>
                    <a:p>
                      <a:endParaRPr lang="tr-TR" dirty="0"/>
                    </a:p>
                  </a:txBody>
                  <a:tcPr/>
                </a:tc>
                <a:extLst>
                  <a:ext uri="{0D108BD9-81ED-4DB2-BD59-A6C34878D82A}">
                    <a16:rowId xmlns:a16="http://schemas.microsoft.com/office/drawing/2014/main" xmlns="" val="1636120661"/>
                  </a:ext>
                </a:extLst>
              </a:tr>
              <a:tr h="673599">
                <a:tc>
                  <a:txBody>
                    <a:bodyPr/>
                    <a:lstStyle/>
                    <a:p>
                      <a:r>
                        <a:rPr lang="tr-TR" dirty="0"/>
                        <a:t>Nakit ve nakit benzerleri</a:t>
                      </a:r>
                    </a:p>
                  </a:txBody>
                  <a:tcPr/>
                </a:tc>
                <a:tc>
                  <a:txBody>
                    <a:bodyPr/>
                    <a:lstStyle/>
                    <a:p>
                      <a:pPr algn="r"/>
                      <a:r>
                        <a:rPr lang="tr-TR" dirty="0"/>
                        <a:t>50</a:t>
                      </a:r>
                    </a:p>
                  </a:txBody>
                  <a:tcPr/>
                </a:tc>
                <a:tc>
                  <a:txBody>
                    <a:bodyPr/>
                    <a:lstStyle/>
                    <a:p>
                      <a:r>
                        <a:rPr lang="tr-TR" dirty="0"/>
                        <a:t>Ticari ve diğer borçlar</a:t>
                      </a:r>
                    </a:p>
                  </a:txBody>
                  <a:tcPr/>
                </a:tc>
                <a:tc>
                  <a:txBody>
                    <a:bodyPr/>
                    <a:lstStyle/>
                    <a:p>
                      <a:pPr algn="r"/>
                      <a:r>
                        <a:rPr lang="tr-TR" dirty="0"/>
                        <a:t>500</a:t>
                      </a:r>
                    </a:p>
                  </a:txBody>
                  <a:tcPr/>
                </a:tc>
                <a:extLst>
                  <a:ext uri="{0D108BD9-81ED-4DB2-BD59-A6C34878D82A}">
                    <a16:rowId xmlns:a16="http://schemas.microsoft.com/office/drawing/2014/main" xmlns="" val="3112373087"/>
                  </a:ext>
                </a:extLst>
              </a:tr>
              <a:tr h="673599">
                <a:tc>
                  <a:txBody>
                    <a:bodyPr/>
                    <a:lstStyle/>
                    <a:p>
                      <a:r>
                        <a:rPr lang="tr-TR" dirty="0"/>
                        <a:t>Ticari alacaklar</a:t>
                      </a:r>
                    </a:p>
                  </a:txBody>
                  <a:tcPr/>
                </a:tc>
                <a:tc>
                  <a:txBody>
                    <a:bodyPr/>
                    <a:lstStyle/>
                    <a:p>
                      <a:pPr algn="r"/>
                      <a:r>
                        <a:rPr lang="tr-TR" dirty="0"/>
                        <a:t>350</a:t>
                      </a:r>
                    </a:p>
                  </a:txBody>
                  <a:tcPr/>
                </a:tc>
                <a:tc>
                  <a:txBody>
                    <a:bodyPr/>
                    <a:lstStyle/>
                    <a:p>
                      <a:r>
                        <a:rPr lang="tr-TR" dirty="0"/>
                        <a:t>Toplam Kısa süreli Yabancı Kaynaklar</a:t>
                      </a:r>
                    </a:p>
                  </a:txBody>
                  <a:tcPr/>
                </a:tc>
                <a:tc>
                  <a:txBody>
                    <a:bodyPr/>
                    <a:lstStyle/>
                    <a:p>
                      <a:pPr algn="r"/>
                      <a:r>
                        <a:rPr lang="tr-TR" dirty="0"/>
                        <a:t>500</a:t>
                      </a:r>
                    </a:p>
                  </a:txBody>
                  <a:tcPr/>
                </a:tc>
                <a:extLst>
                  <a:ext uri="{0D108BD9-81ED-4DB2-BD59-A6C34878D82A}">
                    <a16:rowId xmlns:a16="http://schemas.microsoft.com/office/drawing/2014/main" xmlns="" val="2916101800"/>
                  </a:ext>
                </a:extLst>
              </a:tr>
              <a:tr h="962284">
                <a:tc>
                  <a:txBody>
                    <a:bodyPr/>
                    <a:lstStyle/>
                    <a:p>
                      <a:r>
                        <a:rPr lang="tr-TR" dirty="0"/>
                        <a:t>Stoklar</a:t>
                      </a:r>
                    </a:p>
                  </a:txBody>
                  <a:tcPr/>
                </a:tc>
                <a:tc>
                  <a:txBody>
                    <a:bodyPr/>
                    <a:lstStyle/>
                    <a:p>
                      <a:pPr algn="r"/>
                      <a:r>
                        <a:rPr lang="tr-TR" dirty="0"/>
                        <a:t>600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Uzun Süreli Yabancı Kaynaklar</a:t>
                      </a:r>
                    </a:p>
                    <a:p>
                      <a:endParaRPr lang="tr-TR" dirty="0"/>
                    </a:p>
                  </a:txBody>
                  <a:tcPr/>
                </a:tc>
                <a:tc>
                  <a:txBody>
                    <a:bodyPr/>
                    <a:lstStyle/>
                    <a:p>
                      <a:endParaRPr lang="tr-TR"/>
                    </a:p>
                  </a:txBody>
                  <a:tcPr/>
                </a:tc>
                <a:extLst>
                  <a:ext uri="{0D108BD9-81ED-4DB2-BD59-A6C34878D82A}">
                    <a16:rowId xmlns:a16="http://schemas.microsoft.com/office/drawing/2014/main" xmlns="" val="829987043"/>
                  </a:ext>
                </a:extLst>
              </a:tr>
              <a:tr h="673599">
                <a:tc>
                  <a:txBody>
                    <a:bodyPr/>
                    <a:lstStyle/>
                    <a:p>
                      <a:r>
                        <a:rPr lang="tr-TR" dirty="0"/>
                        <a:t>Toplam Dönen Varlıklar</a:t>
                      </a:r>
                    </a:p>
                  </a:txBody>
                  <a:tcPr/>
                </a:tc>
                <a:tc>
                  <a:txBody>
                    <a:bodyPr/>
                    <a:lstStyle/>
                    <a:p>
                      <a:pPr algn="r"/>
                      <a:r>
                        <a:rPr lang="tr-TR" dirty="0"/>
                        <a:t>1.000</a:t>
                      </a:r>
                    </a:p>
                  </a:txBody>
                  <a:tcPr/>
                </a:tc>
                <a:tc>
                  <a:txBody>
                    <a:bodyPr/>
                    <a:lstStyle/>
                    <a:p>
                      <a:r>
                        <a:rPr lang="tr-TR" dirty="0"/>
                        <a:t>Toplam uzun süreli yabancı kaynaklar</a:t>
                      </a:r>
                    </a:p>
                  </a:txBody>
                  <a:tcPr/>
                </a:tc>
                <a:tc>
                  <a:txBody>
                    <a:bodyPr/>
                    <a:lstStyle/>
                    <a:p>
                      <a:pPr algn="r"/>
                      <a:r>
                        <a:rPr lang="tr-TR" dirty="0"/>
                        <a:t>0</a:t>
                      </a:r>
                    </a:p>
                  </a:txBody>
                  <a:tcPr/>
                </a:tc>
                <a:extLst>
                  <a:ext uri="{0D108BD9-81ED-4DB2-BD59-A6C34878D82A}">
                    <a16:rowId xmlns:a16="http://schemas.microsoft.com/office/drawing/2014/main" xmlns="" val="1135542349"/>
                  </a:ext>
                </a:extLst>
              </a:tr>
              <a:tr h="390260">
                <a:tc>
                  <a:txBody>
                    <a:bodyPr/>
                    <a:lstStyle/>
                    <a:p>
                      <a:r>
                        <a:rPr lang="tr-TR" dirty="0" smtClean="0"/>
                        <a:t>Duran</a:t>
                      </a:r>
                      <a:r>
                        <a:rPr lang="tr-TR" baseline="0" dirty="0" smtClean="0"/>
                        <a:t> varlıklar</a:t>
                      </a:r>
                      <a:endParaRPr lang="tr-TR" dirty="0"/>
                    </a:p>
                  </a:txBody>
                  <a:tcPr/>
                </a:tc>
                <a:tc>
                  <a:txBody>
                    <a:bodyPr/>
                    <a:lstStyle/>
                    <a:p>
                      <a:pPr algn="r"/>
                      <a:r>
                        <a:rPr lang="tr-TR" dirty="0" smtClean="0"/>
                        <a:t>500</a:t>
                      </a:r>
                      <a:endParaRPr lang="tr-TR" dirty="0"/>
                    </a:p>
                  </a:txBody>
                  <a:tcPr/>
                </a:tc>
                <a:tc>
                  <a:txBody>
                    <a:bodyPr/>
                    <a:lstStyle/>
                    <a:p>
                      <a:r>
                        <a:rPr lang="tr-TR" dirty="0"/>
                        <a:t>Özkaynaklar</a:t>
                      </a:r>
                    </a:p>
                  </a:txBody>
                  <a:tcPr/>
                </a:tc>
                <a:tc>
                  <a:txBody>
                    <a:bodyPr/>
                    <a:lstStyle/>
                    <a:p>
                      <a:pPr algn="r"/>
                      <a:endParaRPr lang="tr-TR" dirty="0"/>
                    </a:p>
                  </a:txBody>
                  <a:tcPr/>
                </a:tc>
                <a:extLst>
                  <a:ext uri="{0D108BD9-81ED-4DB2-BD59-A6C34878D82A}">
                    <a16:rowId xmlns:a16="http://schemas.microsoft.com/office/drawing/2014/main" xmlns="" val="458390412"/>
                  </a:ext>
                </a:extLst>
              </a:tr>
              <a:tr h="390260">
                <a:tc>
                  <a:txBody>
                    <a:bodyPr/>
                    <a:lstStyle/>
                    <a:p>
                      <a:endParaRPr lang="tr-TR"/>
                    </a:p>
                  </a:txBody>
                  <a:tcPr/>
                </a:tc>
                <a:tc>
                  <a:txBody>
                    <a:bodyPr/>
                    <a:lstStyle/>
                    <a:p>
                      <a:endParaRPr lang="tr-TR"/>
                    </a:p>
                  </a:txBody>
                  <a:tcPr/>
                </a:tc>
                <a:tc>
                  <a:txBody>
                    <a:bodyPr/>
                    <a:lstStyle/>
                    <a:p>
                      <a:r>
                        <a:rPr lang="tr-TR" dirty="0"/>
                        <a:t>Ödenmiş sermaye</a:t>
                      </a:r>
                    </a:p>
                  </a:txBody>
                  <a:tcPr/>
                </a:tc>
                <a:tc>
                  <a:txBody>
                    <a:bodyPr/>
                    <a:lstStyle/>
                    <a:p>
                      <a:pPr algn="r"/>
                      <a:r>
                        <a:rPr lang="tr-TR" dirty="0"/>
                        <a:t>1000</a:t>
                      </a:r>
                    </a:p>
                  </a:txBody>
                  <a:tcPr/>
                </a:tc>
                <a:extLst>
                  <a:ext uri="{0D108BD9-81ED-4DB2-BD59-A6C34878D82A}">
                    <a16:rowId xmlns:a16="http://schemas.microsoft.com/office/drawing/2014/main" xmlns="" val="3530751733"/>
                  </a:ext>
                </a:extLst>
              </a:tr>
              <a:tr h="384914">
                <a:tc>
                  <a:txBody>
                    <a:bodyPr/>
                    <a:lstStyle/>
                    <a:p>
                      <a:endParaRPr lang="tr-TR"/>
                    </a:p>
                  </a:txBody>
                  <a:tcPr/>
                </a:tc>
                <a:tc>
                  <a:txBody>
                    <a:bodyPr/>
                    <a:lstStyle/>
                    <a:p>
                      <a:endParaRPr lang="tr-TR"/>
                    </a:p>
                  </a:txBody>
                  <a:tcPr/>
                </a:tc>
                <a:tc>
                  <a:txBody>
                    <a:bodyPr/>
                    <a:lstStyle/>
                    <a:p>
                      <a:r>
                        <a:rPr lang="tr-TR" dirty="0"/>
                        <a:t>Toplam özkaynaklar</a:t>
                      </a:r>
                    </a:p>
                  </a:txBody>
                  <a:tcPr/>
                </a:tc>
                <a:tc>
                  <a:txBody>
                    <a:bodyPr/>
                    <a:lstStyle/>
                    <a:p>
                      <a:pPr algn="r"/>
                      <a:r>
                        <a:rPr lang="tr-TR" dirty="0"/>
                        <a:t>1000</a:t>
                      </a:r>
                    </a:p>
                  </a:txBody>
                  <a:tcPr/>
                </a:tc>
                <a:extLst>
                  <a:ext uri="{0D108BD9-81ED-4DB2-BD59-A6C34878D82A}">
                    <a16:rowId xmlns:a16="http://schemas.microsoft.com/office/drawing/2014/main" xmlns="" val="2072316678"/>
                  </a:ext>
                </a:extLst>
              </a:tr>
              <a:tr h="390260">
                <a:tc>
                  <a:txBody>
                    <a:bodyPr/>
                    <a:lstStyle/>
                    <a:p>
                      <a:r>
                        <a:rPr lang="tr-TR" dirty="0"/>
                        <a:t>TOPLAM VARLIKLAR</a:t>
                      </a:r>
                    </a:p>
                  </a:txBody>
                  <a:tcPr/>
                </a:tc>
                <a:tc>
                  <a:txBody>
                    <a:bodyPr/>
                    <a:lstStyle/>
                    <a:p>
                      <a:pPr algn="r"/>
                      <a:r>
                        <a:rPr lang="tr-TR" dirty="0"/>
                        <a:t>1.500</a:t>
                      </a:r>
                    </a:p>
                  </a:txBody>
                  <a:tcPr/>
                </a:tc>
                <a:tc>
                  <a:txBody>
                    <a:bodyPr/>
                    <a:lstStyle/>
                    <a:p>
                      <a:r>
                        <a:rPr lang="tr-TR" dirty="0"/>
                        <a:t>TOPLAM KAYNAKLAR</a:t>
                      </a:r>
                    </a:p>
                  </a:txBody>
                  <a:tcPr/>
                </a:tc>
                <a:tc>
                  <a:txBody>
                    <a:bodyPr/>
                    <a:lstStyle/>
                    <a:p>
                      <a:pPr algn="r"/>
                      <a:r>
                        <a:rPr lang="tr-TR" dirty="0"/>
                        <a:t>1.500</a:t>
                      </a:r>
                    </a:p>
                  </a:txBody>
                  <a:tcPr/>
                </a:tc>
                <a:extLst>
                  <a:ext uri="{0D108BD9-81ED-4DB2-BD59-A6C34878D82A}">
                    <a16:rowId xmlns:a16="http://schemas.microsoft.com/office/drawing/2014/main" xmlns="" val="556643215"/>
                  </a:ext>
                </a:extLst>
              </a:tr>
            </a:tbl>
          </a:graphicData>
        </a:graphic>
      </p:graphicFrame>
    </p:spTree>
    <p:extLst>
      <p:ext uri="{BB962C8B-B14F-4D97-AF65-F5344CB8AC3E}">
        <p14:creationId xmlns:p14="http://schemas.microsoft.com/office/powerpoint/2010/main" val="9231051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053F5E-6807-551C-621E-2F40F10A5C7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86C43A6-AB04-72E4-061D-5F9C7049CD96}"/>
              </a:ext>
            </a:extLst>
          </p:cNvPr>
          <p:cNvSpPr>
            <a:spLocks noGrp="1"/>
          </p:cNvSpPr>
          <p:nvPr>
            <p:ph idx="1"/>
          </p:nvPr>
        </p:nvSpPr>
        <p:spPr/>
        <p:txBody>
          <a:bodyPr>
            <a:normAutofit/>
          </a:bodyPr>
          <a:lstStyle/>
          <a:p>
            <a:pPr algn="just"/>
            <a:r>
              <a:rPr lang="tr-TR" sz="4000" dirty="0"/>
              <a:t>X işletmesinin satış tutarı 2.000.000 TL., satışların maliyeti 1.400.000 TL., dönem net karı ise 350.000 </a:t>
            </a:r>
            <a:r>
              <a:rPr lang="tr-TR" sz="4000" dirty="0" err="1"/>
              <a:t>TL.dir</a:t>
            </a:r>
            <a:r>
              <a:rPr lang="tr-TR" sz="4000" dirty="0"/>
              <a:t>.</a:t>
            </a:r>
          </a:p>
        </p:txBody>
      </p:sp>
    </p:spTree>
    <p:extLst>
      <p:ext uri="{BB962C8B-B14F-4D97-AF65-F5344CB8AC3E}">
        <p14:creationId xmlns:p14="http://schemas.microsoft.com/office/powerpoint/2010/main" val="34319400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012F6D-C73C-308E-5AC5-02B3B0D3EE26}"/>
              </a:ext>
            </a:extLst>
          </p:cNvPr>
          <p:cNvSpPr>
            <a:spLocks noGrp="1"/>
          </p:cNvSpPr>
          <p:nvPr>
            <p:ph type="title"/>
          </p:nvPr>
        </p:nvSpPr>
        <p:spPr>
          <a:xfrm>
            <a:off x="457200" y="274638"/>
            <a:ext cx="8229600" cy="634082"/>
          </a:xfrm>
        </p:spPr>
        <p:txBody>
          <a:bodyPr>
            <a:normAutofit/>
          </a:bodyPr>
          <a:lstStyle/>
          <a:p>
            <a:r>
              <a:rPr lang="tr-TR" sz="2800" dirty="0"/>
              <a:t>Y işletmesinin …..tarihli bilançosu (1.000TL)</a:t>
            </a:r>
          </a:p>
        </p:txBody>
      </p:sp>
      <p:graphicFrame>
        <p:nvGraphicFramePr>
          <p:cNvPr id="4" name="İçerik Yer Tutucusu 3">
            <a:extLst>
              <a:ext uri="{FF2B5EF4-FFF2-40B4-BE49-F238E27FC236}">
                <a16:creationId xmlns:a16="http://schemas.microsoft.com/office/drawing/2014/main" xmlns="" id="{D1D35EEC-54E3-8967-88F9-A4BE0C24FE50}"/>
              </a:ext>
            </a:extLst>
          </p:cNvPr>
          <p:cNvGraphicFramePr>
            <a:graphicFrameLocks noGrp="1"/>
          </p:cNvGraphicFramePr>
          <p:nvPr>
            <p:ph idx="1"/>
            <p:extLst>
              <p:ext uri="{D42A27DB-BD31-4B8C-83A1-F6EECF244321}">
                <p14:modId xmlns:p14="http://schemas.microsoft.com/office/powerpoint/2010/main" val="4170833340"/>
              </p:ext>
            </p:extLst>
          </p:nvPr>
        </p:nvGraphicFramePr>
        <p:xfrm>
          <a:off x="457200" y="908720"/>
          <a:ext cx="8229600" cy="5858566"/>
        </p:xfrm>
        <a:graphic>
          <a:graphicData uri="http://schemas.openxmlformats.org/drawingml/2006/table">
            <a:tbl>
              <a:tblPr firstRow="1" bandRow="1">
                <a:tableStyleId>{616DA210-FB5B-4158-B5E0-FEB733F419BA}</a:tableStyleId>
              </a:tblPr>
              <a:tblGrid>
                <a:gridCol w="2057400">
                  <a:extLst>
                    <a:ext uri="{9D8B030D-6E8A-4147-A177-3AD203B41FA5}">
                      <a16:colId xmlns:a16="http://schemas.microsoft.com/office/drawing/2014/main" xmlns="" val="2398336744"/>
                    </a:ext>
                  </a:extLst>
                </a:gridCol>
                <a:gridCol w="2057400">
                  <a:extLst>
                    <a:ext uri="{9D8B030D-6E8A-4147-A177-3AD203B41FA5}">
                      <a16:colId xmlns:a16="http://schemas.microsoft.com/office/drawing/2014/main" xmlns="" val="2153254591"/>
                    </a:ext>
                  </a:extLst>
                </a:gridCol>
                <a:gridCol w="2057400">
                  <a:extLst>
                    <a:ext uri="{9D8B030D-6E8A-4147-A177-3AD203B41FA5}">
                      <a16:colId xmlns:a16="http://schemas.microsoft.com/office/drawing/2014/main" xmlns="" val="3018084762"/>
                    </a:ext>
                  </a:extLst>
                </a:gridCol>
                <a:gridCol w="2057400">
                  <a:extLst>
                    <a:ext uri="{9D8B030D-6E8A-4147-A177-3AD203B41FA5}">
                      <a16:colId xmlns:a16="http://schemas.microsoft.com/office/drawing/2014/main" xmlns="" val="3456732515"/>
                    </a:ext>
                  </a:extLst>
                </a:gridCol>
              </a:tblGrid>
              <a:tr h="368963">
                <a:tc gridSpan="2">
                  <a:txBody>
                    <a:bodyPr/>
                    <a:lstStyle/>
                    <a:p>
                      <a:r>
                        <a:rPr lang="tr-TR" dirty="0"/>
                        <a:t>VARLILAR (AKTİFLER)</a:t>
                      </a:r>
                    </a:p>
                  </a:txBody>
                  <a:tcPr/>
                </a:tc>
                <a:tc hMerge="1">
                  <a:txBody>
                    <a:bodyPr/>
                    <a:lstStyle/>
                    <a:p>
                      <a:endParaRPr lang="tr-TR" dirty="0"/>
                    </a:p>
                  </a:txBody>
                  <a:tcPr/>
                </a:tc>
                <a:tc gridSpan="2">
                  <a:txBody>
                    <a:bodyPr/>
                    <a:lstStyle/>
                    <a:p>
                      <a:r>
                        <a:rPr lang="tr-TR" dirty="0"/>
                        <a:t>KAYNAKLAR (PASİFLER)</a:t>
                      </a:r>
                    </a:p>
                  </a:txBody>
                  <a:tcPr/>
                </a:tc>
                <a:tc hMerge="1">
                  <a:txBody>
                    <a:bodyPr/>
                    <a:lstStyle/>
                    <a:p>
                      <a:endParaRPr lang="tr-TR" dirty="0"/>
                    </a:p>
                  </a:txBody>
                  <a:tcPr/>
                </a:tc>
                <a:extLst>
                  <a:ext uri="{0D108BD9-81ED-4DB2-BD59-A6C34878D82A}">
                    <a16:rowId xmlns:a16="http://schemas.microsoft.com/office/drawing/2014/main" xmlns="" val="3387151051"/>
                  </a:ext>
                </a:extLst>
              </a:tr>
              <a:tr h="636840">
                <a:tc>
                  <a:txBody>
                    <a:bodyPr/>
                    <a:lstStyle/>
                    <a:p>
                      <a:r>
                        <a:rPr lang="tr-TR" dirty="0"/>
                        <a:t>Dönen Varlıklar</a:t>
                      </a:r>
                    </a:p>
                  </a:txBody>
                  <a:tcPr/>
                </a:tc>
                <a:tc>
                  <a:txBody>
                    <a:bodyPr/>
                    <a:lstStyle/>
                    <a:p>
                      <a:endParaRPr lang="tr-TR" dirty="0"/>
                    </a:p>
                  </a:txBody>
                  <a:tcPr/>
                </a:tc>
                <a:tc>
                  <a:txBody>
                    <a:bodyPr/>
                    <a:lstStyle/>
                    <a:p>
                      <a:r>
                        <a:rPr lang="tr-TR" dirty="0"/>
                        <a:t>Kısa Süreli Yabancı Kaynaklar</a:t>
                      </a:r>
                    </a:p>
                  </a:txBody>
                  <a:tcPr/>
                </a:tc>
                <a:tc>
                  <a:txBody>
                    <a:bodyPr/>
                    <a:lstStyle/>
                    <a:p>
                      <a:endParaRPr lang="tr-TR" dirty="0"/>
                    </a:p>
                  </a:txBody>
                  <a:tcPr/>
                </a:tc>
                <a:extLst>
                  <a:ext uri="{0D108BD9-81ED-4DB2-BD59-A6C34878D82A}">
                    <a16:rowId xmlns:a16="http://schemas.microsoft.com/office/drawing/2014/main" xmlns="" val="4276836084"/>
                  </a:ext>
                </a:extLst>
              </a:tr>
              <a:tr h="636840">
                <a:tc>
                  <a:txBody>
                    <a:bodyPr/>
                    <a:lstStyle/>
                    <a:p>
                      <a:r>
                        <a:rPr lang="tr-TR" dirty="0"/>
                        <a:t>Nakit ve nakit benzerleri</a:t>
                      </a:r>
                    </a:p>
                  </a:txBody>
                  <a:tcPr/>
                </a:tc>
                <a:tc>
                  <a:txBody>
                    <a:bodyPr/>
                    <a:lstStyle/>
                    <a:p>
                      <a:pPr algn="r"/>
                      <a:r>
                        <a:rPr lang="tr-TR" dirty="0"/>
                        <a:t>50</a:t>
                      </a:r>
                    </a:p>
                  </a:txBody>
                  <a:tcPr/>
                </a:tc>
                <a:tc>
                  <a:txBody>
                    <a:bodyPr/>
                    <a:lstStyle/>
                    <a:p>
                      <a:r>
                        <a:rPr lang="tr-TR" dirty="0"/>
                        <a:t>Ticari ve diğer borçlar</a:t>
                      </a:r>
                    </a:p>
                  </a:txBody>
                  <a:tcPr/>
                </a:tc>
                <a:tc>
                  <a:txBody>
                    <a:bodyPr/>
                    <a:lstStyle/>
                    <a:p>
                      <a:pPr algn="r"/>
                      <a:r>
                        <a:rPr lang="tr-TR" dirty="0"/>
                        <a:t>400</a:t>
                      </a:r>
                    </a:p>
                  </a:txBody>
                  <a:tcPr/>
                </a:tc>
                <a:extLst>
                  <a:ext uri="{0D108BD9-81ED-4DB2-BD59-A6C34878D82A}">
                    <a16:rowId xmlns:a16="http://schemas.microsoft.com/office/drawing/2014/main" xmlns="" val="1131609256"/>
                  </a:ext>
                </a:extLst>
              </a:tr>
              <a:tr h="636840">
                <a:tc>
                  <a:txBody>
                    <a:bodyPr/>
                    <a:lstStyle/>
                    <a:p>
                      <a:r>
                        <a:rPr lang="tr-TR" dirty="0"/>
                        <a:t>Ticari alacaklar</a:t>
                      </a:r>
                    </a:p>
                  </a:txBody>
                  <a:tcPr/>
                </a:tc>
                <a:tc>
                  <a:txBody>
                    <a:bodyPr/>
                    <a:lstStyle/>
                    <a:p>
                      <a:pPr algn="r"/>
                      <a:r>
                        <a:rPr lang="tr-TR" dirty="0"/>
                        <a:t>250</a:t>
                      </a:r>
                    </a:p>
                  </a:txBody>
                  <a:tcPr/>
                </a:tc>
                <a:tc>
                  <a:txBody>
                    <a:bodyPr/>
                    <a:lstStyle/>
                    <a:p>
                      <a:r>
                        <a:rPr lang="tr-TR" dirty="0"/>
                        <a:t>Toplam Kısa süreli Yabancı Kaynaklar</a:t>
                      </a:r>
                    </a:p>
                  </a:txBody>
                  <a:tcPr/>
                </a:tc>
                <a:tc>
                  <a:txBody>
                    <a:bodyPr/>
                    <a:lstStyle/>
                    <a:p>
                      <a:pPr algn="r"/>
                      <a:r>
                        <a:rPr lang="tr-TR" dirty="0"/>
                        <a:t>400</a:t>
                      </a:r>
                    </a:p>
                  </a:txBody>
                  <a:tcPr/>
                </a:tc>
                <a:extLst>
                  <a:ext uri="{0D108BD9-81ED-4DB2-BD59-A6C34878D82A}">
                    <a16:rowId xmlns:a16="http://schemas.microsoft.com/office/drawing/2014/main" xmlns="" val="1627156312"/>
                  </a:ext>
                </a:extLst>
              </a:tr>
              <a:tr h="636840">
                <a:tc>
                  <a:txBody>
                    <a:bodyPr/>
                    <a:lstStyle/>
                    <a:p>
                      <a:r>
                        <a:rPr lang="tr-TR" dirty="0"/>
                        <a:t>Stoklar</a:t>
                      </a:r>
                    </a:p>
                  </a:txBody>
                  <a:tcPr/>
                </a:tc>
                <a:tc>
                  <a:txBody>
                    <a:bodyPr/>
                    <a:lstStyle/>
                    <a:p>
                      <a:pPr algn="r"/>
                      <a:r>
                        <a:rPr lang="tr-TR" dirty="0"/>
                        <a:t>350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Uzun Süreli Yabancı Kaynaklar</a:t>
                      </a:r>
                    </a:p>
                  </a:txBody>
                  <a:tcPr/>
                </a:tc>
                <a:tc>
                  <a:txBody>
                    <a:bodyPr/>
                    <a:lstStyle/>
                    <a:p>
                      <a:endParaRPr lang="tr-TR"/>
                    </a:p>
                  </a:txBody>
                  <a:tcPr/>
                </a:tc>
                <a:extLst>
                  <a:ext uri="{0D108BD9-81ED-4DB2-BD59-A6C34878D82A}">
                    <a16:rowId xmlns:a16="http://schemas.microsoft.com/office/drawing/2014/main" xmlns="" val="2327766281"/>
                  </a:ext>
                </a:extLst>
              </a:tr>
              <a:tr h="636840">
                <a:tc>
                  <a:txBody>
                    <a:bodyPr/>
                    <a:lstStyle/>
                    <a:p>
                      <a:r>
                        <a:rPr lang="tr-TR" dirty="0"/>
                        <a:t>Toplam Dönen Varlıklar</a:t>
                      </a:r>
                    </a:p>
                  </a:txBody>
                  <a:tcPr/>
                </a:tc>
                <a:tc>
                  <a:txBody>
                    <a:bodyPr/>
                    <a:lstStyle/>
                    <a:p>
                      <a:pPr algn="r"/>
                      <a:r>
                        <a:rPr lang="tr-TR" dirty="0"/>
                        <a:t>650</a:t>
                      </a:r>
                    </a:p>
                  </a:txBody>
                  <a:tcPr/>
                </a:tc>
                <a:tc>
                  <a:txBody>
                    <a:bodyPr/>
                    <a:lstStyle/>
                    <a:p>
                      <a:r>
                        <a:rPr lang="tr-TR" dirty="0"/>
                        <a:t>Toplam uzun süreli yabancı kaynaklar</a:t>
                      </a:r>
                    </a:p>
                  </a:txBody>
                  <a:tcPr/>
                </a:tc>
                <a:tc>
                  <a:txBody>
                    <a:bodyPr/>
                    <a:lstStyle/>
                    <a:p>
                      <a:pPr algn="r"/>
                      <a:r>
                        <a:rPr lang="tr-TR" dirty="0"/>
                        <a:t>300</a:t>
                      </a:r>
                    </a:p>
                  </a:txBody>
                  <a:tcPr/>
                </a:tc>
                <a:extLst>
                  <a:ext uri="{0D108BD9-81ED-4DB2-BD59-A6C34878D82A}">
                    <a16:rowId xmlns:a16="http://schemas.microsoft.com/office/drawing/2014/main" xmlns="" val="3444013734"/>
                  </a:ext>
                </a:extLst>
              </a:tr>
              <a:tr h="368963">
                <a:tc>
                  <a:txBody>
                    <a:bodyPr/>
                    <a:lstStyle/>
                    <a:p>
                      <a:r>
                        <a:rPr lang="tr-TR" dirty="0"/>
                        <a:t>Duran Varlıklar</a:t>
                      </a:r>
                    </a:p>
                  </a:txBody>
                  <a:tcPr/>
                </a:tc>
                <a:tc>
                  <a:txBody>
                    <a:bodyPr/>
                    <a:lstStyle/>
                    <a:p>
                      <a:endParaRPr lang="tr-TR"/>
                    </a:p>
                  </a:txBody>
                  <a:tcPr/>
                </a:tc>
                <a:tc>
                  <a:txBody>
                    <a:bodyPr/>
                    <a:lstStyle/>
                    <a:p>
                      <a:r>
                        <a:rPr lang="tr-TR" dirty="0"/>
                        <a:t>Özkaynaklar</a:t>
                      </a:r>
                    </a:p>
                  </a:txBody>
                  <a:tcPr/>
                </a:tc>
                <a:tc>
                  <a:txBody>
                    <a:bodyPr/>
                    <a:lstStyle/>
                    <a:p>
                      <a:pPr algn="r"/>
                      <a:endParaRPr lang="tr-TR" dirty="0"/>
                    </a:p>
                  </a:txBody>
                  <a:tcPr/>
                </a:tc>
                <a:extLst>
                  <a:ext uri="{0D108BD9-81ED-4DB2-BD59-A6C34878D82A}">
                    <a16:rowId xmlns:a16="http://schemas.microsoft.com/office/drawing/2014/main" xmlns="" val="2372594907"/>
                  </a:ext>
                </a:extLst>
              </a:tr>
              <a:tr h="636840">
                <a:tc>
                  <a:txBody>
                    <a:bodyPr/>
                    <a:lstStyle/>
                    <a:p>
                      <a:r>
                        <a:rPr lang="tr-TR" dirty="0"/>
                        <a:t>Maddi duran varlıklar</a:t>
                      </a:r>
                    </a:p>
                  </a:txBody>
                  <a:tcPr/>
                </a:tc>
                <a:tc>
                  <a:txBody>
                    <a:bodyPr/>
                    <a:lstStyle/>
                    <a:p>
                      <a:pPr algn="r"/>
                      <a:r>
                        <a:rPr lang="tr-TR" dirty="0"/>
                        <a:t>650</a:t>
                      </a:r>
                    </a:p>
                  </a:txBody>
                  <a:tcPr/>
                </a:tc>
                <a:tc>
                  <a:txBody>
                    <a:bodyPr/>
                    <a:lstStyle/>
                    <a:p>
                      <a:r>
                        <a:rPr lang="tr-TR" dirty="0"/>
                        <a:t>Ödenmiş sermaye</a:t>
                      </a:r>
                    </a:p>
                  </a:txBody>
                  <a:tcPr/>
                </a:tc>
                <a:tc>
                  <a:txBody>
                    <a:bodyPr/>
                    <a:lstStyle/>
                    <a:p>
                      <a:pPr algn="r"/>
                      <a:r>
                        <a:rPr lang="tr-TR" dirty="0"/>
                        <a:t>600</a:t>
                      </a:r>
                    </a:p>
                  </a:txBody>
                  <a:tcPr/>
                </a:tc>
                <a:extLst>
                  <a:ext uri="{0D108BD9-81ED-4DB2-BD59-A6C34878D82A}">
                    <a16:rowId xmlns:a16="http://schemas.microsoft.com/office/drawing/2014/main" xmlns="" val="1723263292"/>
                  </a:ext>
                </a:extLst>
              </a:tr>
              <a:tr h="636840">
                <a:tc>
                  <a:txBody>
                    <a:bodyPr/>
                    <a:lstStyle/>
                    <a:p>
                      <a:r>
                        <a:rPr lang="tr-TR" dirty="0"/>
                        <a:t>Toplam duran varlıklar</a:t>
                      </a:r>
                    </a:p>
                  </a:txBody>
                  <a:tcPr/>
                </a:tc>
                <a:tc>
                  <a:txBody>
                    <a:bodyPr/>
                    <a:lstStyle/>
                    <a:p>
                      <a:pPr algn="r"/>
                      <a:r>
                        <a:rPr lang="tr-TR" dirty="0"/>
                        <a:t>650</a:t>
                      </a:r>
                    </a:p>
                  </a:txBody>
                  <a:tcPr/>
                </a:tc>
                <a:tc>
                  <a:txBody>
                    <a:bodyPr/>
                    <a:lstStyle/>
                    <a:p>
                      <a:r>
                        <a:rPr lang="tr-TR" dirty="0"/>
                        <a:t>Toplam özkaynaklar</a:t>
                      </a:r>
                    </a:p>
                  </a:txBody>
                  <a:tcPr/>
                </a:tc>
                <a:tc>
                  <a:txBody>
                    <a:bodyPr/>
                    <a:lstStyle/>
                    <a:p>
                      <a:pPr algn="r"/>
                      <a:r>
                        <a:rPr lang="tr-TR" dirty="0"/>
                        <a:t>600</a:t>
                      </a:r>
                    </a:p>
                  </a:txBody>
                  <a:tcPr/>
                </a:tc>
                <a:extLst>
                  <a:ext uri="{0D108BD9-81ED-4DB2-BD59-A6C34878D82A}">
                    <a16:rowId xmlns:a16="http://schemas.microsoft.com/office/drawing/2014/main" xmlns="" val="2091069677"/>
                  </a:ext>
                </a:extLst>
              </a:tr>
              <a:tr h="636840">
                <a:tc>
                  <a:txBody>
                    <a:bodyPr/>
                    <a:lstStyle/>
                    <a:p>
                      <a:r>
                        <a:rPr lang="tr-TR" dirty="0"/>
                        <a:t>TOPLAM VARLIKLAR</a:t>
                      </a:r>
                    </a:p>
                  </a:txBody>
                  <a:tcPr/>
                </a:tc>
                <a:tc>
                  <a:txBody>
                    <a:bodyPr/>
                    <a:lstStyle/>
                    <a:p>
                      <a:pPr algn="r"/>
                      <a:r>
                        <a:rPr lang="tr-TR" dirty="0"/>
                        <a:t>1.300</a:t>
                      </a:r>
                    </a:p>
                  </a:txBody>
                  <a:tcPr/>
                </a:tc>
                <a:tc>
                  <a:txBody>
                    <a:bodyPr/>
                    <a:lstStyle/>
                    <a:p>
                      <a:r>
                        <a:rPr lang="tr-TR" dirty="0"/>
                        <a:t>TOPLAM KAYNAKLAR</a:t>
                      </a:r>
                    </a:p>
                  </a:txBody>
                  <a:tcPr/>
                </a:tc>
                <a:tc>
                  <a:txBody>
                    <a:bodyPr/>
                    <a:lstStyle/>
                    <a:p>
                      <a:pPr algn="r"/>
                      <a:r>
                        <a:rPr lang="tr-TR" dirty="0"/>
                        <a:t>1.300</a:t>
                      </a:r>
                    </a:p>
                  </a:txBody>
                  <a:tcPr/>
                </a:tc>
                <a:extLst>
                  <a:ext uri="{0D108BD9-81ED-4DB2-BD59-A6C34878D82A}">
                    <a16:rowId xmlns:a16="http://schemas.microsoft.com/office/drawing/2014/main" xmlns="" val="1329514097"/>
                  </a:ext>
                </a:extLst>
              </a:tr>
            </a:tbl>
          </a:graphicData>
        </a:graphic>
      </p:graphicFrame>
    </p:spTree>
    <p:extLst>
      <p:ext uri="{BB962C8B-B14F-4D97-AF65-F5344CB8AC3E}">
        <p14:creationId xmlns:p14="http://schemas.microsoft.com/office/powerpoint/2010/main" val="35130395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0768D2-AC6E-EA85-B058-0828BACBEAC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5010188-FC9D-B446-7C05-E7D7D2894AD1}"/>
              </a:ext>
            </a:extLst>
          </p:cNvPr>
          <p:cNvSpPr>
            <a:spLocks noGrp="1"/>
          </p:cNvSpPr>
          <p:nvPr>
            <p:ph idx="1"/>
          </p:nvPr>
        </p:nvSpPr>
        <p:spPr/>
        <p:txBody>
          <a:bodyPr/>
          <a:lstStyle/>
          <a:p>
            <a:pPr algn="just"/>
            <a:r>
              <a:rPr lang="tr-TR" dirty="0"/>
              <a:t>Y</a:t>
            </a:r>
            <a:r>
              <a:rPr lang="tr-TR" sz="3200" dirty="0"/>
              <a:t> işletmesinin satış tutarı 2.000.000 TL., satışların maliyeti 1.500.000 TL., dönem net karı ise 295.000 </a:t>
            </a:r>
            <a:r>
              <a:rPr lang="tr-TR" sz="3200" dirty="0" err="1"/>
              <a:t>TL.dir</a:t>
            </a:r>
            <a:r>
              <a:rPr lang="tr-TR" sz="3200" dirty="0"/>
              <a:t>.</a:t>
            </a:r>
          </a:p>
          <a:p>
            <a:endParaRPr lang="tr-TR" dirty="0"/>
          </a:p>
        </p:txBody>
      </p:sp>
    </p:spTree>
    <p:extLst>
      <p:ext uri="{BB962C8B-B14F-4D97-AF65-F5344CB8AC3E}">
        <p14:creationId xmlns:p14="http://schemas.microsoft.com/office/powerpoint/2010/main" val="22219068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16E8BC0-2665-9627-0177-911B86D800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7D51AE4-0FD9-9F2A-6E12-64BD9783F4EC}"/>
              </a:ext>
            </a:extLst>
          </p:cNvPr>
          <p:cNvSpPr>
            <a:spLocks noGrp="1"/>
          </p:cNvSpPr>
          <p:nvPr>
            <p:ph idx="1"/>
          </p:nvPr>
        </p:nvSpPr>
        <p:spPr/>
        <p:txBody>
          <a:bodyPr>
            <a:normAutofit lnSpcReduction="10000"/>
          </a:bodyPr>
          <a:lstStyle/>
          <a:p>
            <a:r>
              <a:rPr lang="tr-TR" dirty="0"/>
              <a:t>Cari oran =?</a:t>
            </a:r>
          </a:p>
          <a:p>
            <a:r>
              <a:rPr lang="tr-TR" dirty="0"/>
              <a:t>Likidite oranı=?</a:t>
            </a:r>
          </a:p>
          <a:p>
            <a:r>
              <a:rPr lang="tr-TR" dirty="0"/>
              <a:t>Stok devir hızı=?</a:t>
            </a:r>
          </a:p>
          <a:p>
            <a:r>
              <a:rPr lang="tr-TR" dirty="0"/>
              <a:t>Stokta bekleme süresi =?</a:t>
            </a:r>
          </a:p>
          <a:p>
            <a:r>
              <a:rPr lang="tr-TR" dirty="0"/>
              <a:t>Alacak devir hızı =?</a:t>
            </a:r>
          </a:p>
          <a:p>
            <a:r>
              <a:rPr lang="tr-TR" dirty="0"/>
              <a:t>Alacakların ortalama tahsil süresi=</a:t>
            </a:r>
          </a:p>
          <a:p>
            <a:r>
              <a:rPr lang="tr-TR" dirty="0"/>
              <a:t>Öz kaynak karlılık oranı=?</a:t>
            </a:r>
          </a:p>
          <a:p>
            <a:r>
              <a:rPr lang="tr-TR" dirty="0"/>
              <a:t>Toplam yabancı kaynaklar/ toplam varlıklar=?</a:t>
            </a:r>
          </a:p>
          <a:p>
            <a:endParaRPr lang="tr-TR" dirty="0"/>
          </a:p>
        </p:txBody>
      </p:sp>
    </p:spTree>
    <p:extLst>
      <p:ext uri="{BB962C8B-B14F-4D97-AF65-F5344CB8AC3E}">
        <p14:creationId xmlns:p14="http://schemas.microsoft.com/office/powerpoint/2010/main" val="1873306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0112D7-A0D7-68FA-EE65-39D2AF94EE7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C022BD0-0D4E-0999-4BC9-89B8F91695A5}"/>
              </a:ext>
            </a:extLst>
          </p:cNvPr>
          <p:cNvSpPr>
            <a:spLocks noGrp="1"/>
          </p:cNvSpPr>
          <p:nvPr>
            <p:ph idx="1"/>
          </p:nvPr>
        </p:nvSpPr>
        <p:spPr/>
        <p:txBody>
          <a:bodyPr>
            <a:normAutofit fontScale="92500" lnSpcReduction="10000"/>
          </a:bodyPr>
          <a:lstStyle/>
          <a:p>
            <a:r>
              <a:rPr lang="tr-TR" dirty="0"/>
              <a:t>Cari oran =2 – 1,625</a:t>
            </a:r>
          </a:p>
          <a:p>
            <a:r>
              <a:rPr lang="tr-TR" dirty="0"/>
              <a:t>Likidite oranı=0,8 – 0,75</a:t>
            </a:r>
          </a:p>
          <a:p>
            <a:r>
              <a:rPr lang="tr-TR" dirty="0"/>
              <a:t>Stok devir hızı=2,33  - 4,28</a:t>
            </a:r>
          </a:p>
          <a:p>
            <a:r>
              <a:rPr lang="tr-TR" dirty="0"/>
              <a:t>Stokta bekleme süresi =156,65 – 85,28</a:t>
            </a:r>
          </a:p>
          <a:p>
            <a:r>
              <a:rPr lang="tr-TR" dirty="0"/>
              <a:t>Alacak devir hızı =5,71 - 8</a:t>
            </a:r>
          </a:p>
          <a:p>
            <a:r>
              <a:rPr lang="tr-TR" dirty="0"/>
              <a:t>Alacakların ortalama tahsil süresi=63.92-48,62</a:t>
            </a:r>
          </a:p>
          <a:p>
            <a:r>
              <a:rPr lang="tr-TR" dirty="0"/>
              <a:t>Öz kaynak karlılık oranı=0,35- 0,49</a:t>
            </a:r>
          </a:p>
          <a:p>
            <a:r>
              <a:rPr lang="tr-TR" dirty="0"/>
              <a:t>Toplam yabancı kaynaklar/ toplam varlıklar=0,33-0,53</a:t>
            </a:r>
          </a:p>
          <a:p>
            <a:endParaRPr lang="tr-TR" dirty="0"/>
          </a:p>
        </p:txBody>
      </p:sp>
    </p:spTree>
    <p:extLst>
      <p:ext uri="{BB962C8B-B14F-4D97-AF65-F5344CB8AC3E}">
        <p14:creationId xmlns:p14="http://schemas.microsoft.com/office/powerpoint/2010/main" val="32492966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208857A-0B2C-C7FF-08D3-C0ABFC55F2E2}"/>
              </a:ext>
            </a:extLst>
          </p:cNvPr>
          <p:cNvSpPr>
            <a:spLocks noGrp="1"/>
          </p:cNvSpPr>
          <p:nvPr>
            <p:ph type="title"/>
          </p:nvPr>
        </p:nvSpPr>
        <p:spPr>
          <a:xfrm>
            <a:off x="457200" y="274638"/>
            <a:ext cx="8229600" cy="346050"/>
          </a:xfrm>
        </p:spPr>
        <p:txBody>
          <a:bodyPr>
            <a:noAutofit/>
          </a:bodyPr>
          <a:lstStyle/>
          <a:p>
            <a:r>
              <a:rPr lang="tr-TR" sz="1600" dirty="0"/>
              <a:t>X A.Ş.</a:t>
            </a:r>
            <a:br>
              <a:rPr lang="tr-TR" sz="1600" dirty="0"/>
            </a:br>
            <a:r>
              <a:rPr lang="tr-TR" sz="1600" dirty="0"/>
              <a:t>31 Aralık …. Tarihli bilançosu(TL)</a:t>
            </a:r>
          </a:p>
        </p:txBody>
      </p:sp>
      <p:graphicFrame>
        <p:nvGraphicFramePr>
          <p:cNvPr id="4" name="İçerik Yer Tutucusu 3">
            <a:extLst>
              <a:ext uri="{FF2B5EF4-FFF2-40B4-BE49-F238E27FC236}">
                <a16:creationId xmlns:a16="http://schemas.microsoft.com/office/drawing/2014/main" xmlns="" id="{01256243-E6C2-9868-1854-A79C5F96DEFF}"/>
              </a:ext>
            </a:extLst>
          </p:cNvPr>
          <p:cNvGraphicFramePr>
            <a:graphicFrameLocks noGrp="1"/>
          </p:cNvGraphicFramePr>
          <p:nvPr>
            <p:ph idx="1"/>
            <p:extLst>
              <p:ext uri="{D42A27DB-BD31-4B8C-83A1-F6EECF244321}">
                <p14:modId xmlns:p14="http://schemas.microsoft.com/office/powerpoint/2010/main" val="1063917025"/>
              </p:ext>
            </p:extLst>
          </p:nvPr>
        </p:nvGraphicFramePr>
        <p:xfrm>
          <a:off x="179512" y="764704"/>
          <a:ext cx="8964488" cy="5899750"/>
        </p:xfrm>
        <a:graphic>
          <a:graphicData uri="http://schemas.openxmlformats.org/drawingml/2006/table">
            <a:tbl>
              <a:tblPr firstRow="1" bandRow="1">
                <a:tableStyleId>{5DA37D80-6434-44D0-A028-1B22A696006F}</a:tableStyleId>
              </a:tblPr>
              <a:tblGrid>
                <a:gridCol w="2241122">
                  <a:extLst>
                    <a:ext uri="{9D8B030D-6E8A-4147-A177-3AD203B41FA5}">
                      <a16:colId xmlns:a16="http://schemas.microsoft.com/office/drawing/2014/main" xmlns="" val="2579856276"/>
                    </a:ext>
                  </a:extLst>
                </a:gridCol>
                <a:gridCol w="2241122">
                  <a:extLst>
                    <a:ext uri="{9D8B030D-6E8A-4147-A177-3AD203B41FA5}">
                      <a16:colId xmlns:a16="http://schemas.microsoft.com/office/drawing/2014/main" xmlns="" val="391672183"/>
                    </a:ext>
                  </a:extLst>
                </a:gridCol>
                <a:gridCol w="2241122">
                  <a:extLst>
                    <a:ext uri="{9D8B030D-6E8A-4147-A177-3AD203B41FA5}">
                      <a16:colId xmlns:a16="http://schemas.microsoft.com/office/drawing/2014/main" xmlns="" val="2604381894"/>
                    </a:ext>
                  </a:extLst>
                </a:gridCol>
                <a:gridCol w="2241122">
                  <a:extLst>
                    <a:ext uri="{9D8B030D-6E8A-4147-A177-3AD203B41FA5}">
                      <a16:colId xmlns:a16="http://schemas.microsoft.com/office/drawing/2014/main" xmlns="" val="744889763"/>
                    </a:ext>
                  </a:extLst>
                </a:gridCol>
              </a:tblGrid>
              <a:tr h="278427">
                <a:tc gridSpan="2">
                  <a:txBody>
                    <a:bodyPr/>
                    <a:lstStyle/>
                    <a:p>
                      <a:r>
                        <a:rPr lang="tr-TR" sz="1200" dirty="0"/>
                        <a:t>Varlıklar (Aktifler)</a:t>
                      </a:r>
                    </a:p>
                  </a:txBody>
                  <a:tcPr/>
                </a:tc>
                <a:tc hMerge="1">
                  <a:txBody>
                    <a:bodyPr/>
                    <a:lstStyle/>
                    <a:p>
                      <a:endParaRPr lang="tr-TR" dirty="0"/>
                    </a:p>
                  </a:txBody>
                  <a:tcPr/>
                </a:tc>
                <a:tc gridSpan="2">
                  <a:txBody>
                    <a:bodyPr/>
                    <a:lstStyle/>
                    <a:p>
                      <a:r>
                        <a:rPr lang="tr-TR" sz="1200" dirty="0"/>
                        <a:t>Kaynaklar (Pasifler)</a:t>
                      </a:r>
                    </a:p>
                  </a:txBody>
                  <a:tcPr/>
                </a:tc>
                <a:tc hMerge="1">
                  <a:txBody>
                    <a:bodyPr/>
                    <a:lstStyle/>
                    <a:p>
                      <a:endParaRPr lang="tr-TR" dirty="0"/>
                    </a:p>
                  </a:txBody>
                  <a:tcPr/>
                </a:tc>
                <a:extLst>
                  <a:ext uri="{0D108BD9-81ED-4DB2-BD59-A6C34878D82A}">
                    <a16:rowId xmlns:a16="http://schemas.microsoft.com/office/drawing/2014/main" xmlns="" val="2822585499"/>
                  </a:ext>
                </a:extLst>
              </a:tr>
              <a:tr h="499881">
                <a:tc>
                  <a:txBody>
                    <a:bodyPr/>
                    <a:lstStyle/>
                    <a:p>
                      <a:r>
                        <a:rPr lang="tr-TR" sz="1200" b="1" dirty="0"/>
                        <a:t>Dönen varlıklar </a:t>
                      </a:r>
                    </a:p>
                  </a:txBody>
                  <a:tcPr/>
                </a:tc>
                <a:tc>
                  <a:txBody>
                    <a:bodyPr/>
                    <a:lstStyle/>
                    <a:p>
                      <a:endParaRPr lang="tr-TR" sz="1200" dirty="0"/>
                    </a:p>
                  </a:txBody>
                  <a:tcPr/>
                </a:tc>
                <a:tc>
                  <a:txBody>
                    <a:bodyPr/>
                    <a:lstStyle/>
                    <a:p>
                      <a:r>
                        <a:rPr lang="tr-TR" sz="1200" b="1" dirty="0"/>
                        <a:t>Kısa Süreli Yabancı Kaynaklar</a:t>
                      </a:r>
                    </a:p>
                  </a:txBody>
                  <a:tcPr/>
                </a:tc>
                <a:tc>
                  <a:txBody>
                    <a:bodyPr/>
                    <a:lstStyle/>
                    <a:p>
                      <a:endParaRPr lang="tr-TR" sz="1200" dirty="0"/>
                    </a:p>
                  </a:txBody>
                  <a:tcPr/>
                </a:tc>
                <a:extLst>
                  <a:ext uri="{0D108BD9-81ED-4DB2-BD59-A6C34878D82A}">
                    <a16:rowId xmlns:a16="http://schemas.microsoft.com/office/drawing/2014/main" xmlns="" val="1296929625"/>
                  </a:ext>
                </a:extLst>
              </a:tr>
              <a:tr h="265792">
                <a:tc>
                  <a:txBody>
                    <a:bodyPr/>
                    <a:lstStyle/>
                    <a:p>
                      <a:r>
                        <a:rPr lang="tr-TR" sz="1200" dirty="0"/>
                        <a:t>Nakit ve nakit benzerleri </a:t>
                      </a:r>
                    </a:p>
                  </a:txBody>
                  <a:tcPr/>
                </a:tc>
                <a:tc>
                  <a:txBody>
                    <a:bodyPr/>
                    <a:lstStyle/>
                    <a:p>
                      <a:pPr algn="r"/>
                      <a:r>
                        <a:rPr lang="tr-TR" sz="1200" dirty="0"/>
                        <a:t>40.000</a:t>
                      </a:r>
                    </a:p>
                  </a:txBody>
                  <a:tcPr/>
                </a:tc>
                <a:tc>
                  <a:txBody>
                    <a:bodyPr/>
                    <a:lstStyle/>
                    <a:p>
                      <a:pPr algn="l"/>
                      <a:r>
                        <a:rPr lang="tr-TR" sz="1200" dirty="0"/>
                        <a:t>Mali borçlar</a:t>
                      </a:r>
                    </a:p>
                  </a:txBody>
                  <a:tcPr/>
                </a:tc>
                <a:tc>
                  <a:txBody>
                    <a:bodyPr/>
                    <a:lstStyle/>
                    <a:p>
                      <a:pPr algn="r"/>
                      <a:r>
                        <a:rPr lang="tr-TR" sz="1200" dirty="0"/>
                        <a:t>25.000</a:t>
                      </a:r>
                    </a:p>
                  </a:txBody>
                  <a:tcPr/>
                </a:tc>
                <a:extLst>
                  <a:ext uri="{0D108BD9-81ED-4DB2-BD59-A6C34878D82A}">
                    <a16:rowId xmlns:a16="http://schemas.microsoft.com/office/drawing/2014/main" xmlns="" val="3902120445"/>
                  </a:ext>
                </a:extLst>
              </a:tr>
              <a:tr h="348033">
                <a:tc>
                  <a:txBody>
                    <a:bodyPr/>
                    <a:lstStyle/>
                    <a:p>
                      <a:r>
                        <a:rPr lang="tr-TR" sz="1200" dirty="0"/>
                        <a:t>Ticari alacaklar</a:t>
                      </a:r>
                    </a:p>
                  </a:txBody>
                  <a:tcPr/>
                </a:tc>
                <a:tc>
                  <a:txBody>
                    <a:bodyPr/>
                    <a:lstStyle/>
                    <a:p>
                      <a:pPr algn="r"/>
                      <a:r>
                        <a:rPr lang="tr-TR" sz="1200" dirty="0"/>
                        <a:t>175.000</a:t>
                      </a:r>
                    </a:p>
                  </a:txBody>
                  <a:tcPr/>
                </a:tc>
                <a:tc>
                  <a:txBody>
                    <a:bodyPr/>
                    <a:lstStyle/>
                    <a:p>
                      <a:pPr algn="l"/>
                      <a:r>
                        <a:rPr lang="tr-TR" sz="1200" dirty="0"/>
                        <a:t>Ticari ve diğer borçlar</a:t>
                      </a:r>
                    </a:p>
                  </a:txBody>
                  <a:tcPr/>
                </a:tc>
                <a:tc>
                  <a:txBody>
                    <a:bodyPr/>
                    <a:lstStyle/>
                    <a:p>
                      <a:pPr algn="r"/>
                      <a:r>
                        <a:rPr lang="tr-TR" sz="1200" dirty="0"/>
                        <a:t>125.000</a:t>
                      </a:r>
                    </a:p>
                  </a:txBody>
                  <a:tcPr/>
                </a:tc>
                <a:extLst>
                  <a:ext uri="{0D108BD9-81ED-4DB2-BD59-A6C34878D82A}">
                    <a16:rowId xmlns:a16="http://schemas.microsoft.com/office/drawing/2014/main" xmlns="" val="4100747548"/>
                  </a:ext>
                </a:extLst>
              </a:tr>
              <a:tr h="441953">
                <a:tc>
                  <a:txBody>
                    <a:bodyPr/>
                    <a:lstStyle/>
                    <a:p>
                      <a:r>
                        <a:rPr lang="tr-TR" sz="1200" dirty="0"/>
                        <a:t>Stoklar</a:t>
                      </a:r>
                    </a:p>
                  </a:txBody>
                  <a:tcPr/>
                </a:tc>
                <a:tc>
                  <a:txBody>
                    <a:bodyPr/>
                    <a:lstStyle/>
                    <a:p>
                      <a:pPr algn="r"/>
                      <a:r>
                        <a:rPr lang="tr-TR" sz="1200" dirty="0"/>
                        <a:t>185.000</a:t>
                      </a:r>
                    </a:p>
                  </a:txBody>
                  <a:tcPr/>
                </a:tc>
                <a:tc>
                  <a:txBody>
                    <a:bodyPr/>
                    <a:lstStyle/>
                    <a:p>
                      <a:pPr algn="l"/>
                      <a:r>
                        <a:rPr lang="tr-TR" sz="1200" dirty="0"/>
                        <a:t>Toplam Kısa Süreli Yabancı Kaynaklar</a:t>
                      </a:r>
                    </a:p>
                  </a:txBody>
                  <a:tcPr/>
                </a:tc>
                <a:tc>
                  <a:txBody>
                    <a:bodyPr/>
                    <a:lstStyle/>
                    <a:p>
                      <a:pPr algn="r"/>
                      <a:r>
                        <a:rPr lang="tr-TR" sz="1200" b="1" dirty="0"/>
                        <a:t>150.000</a:t>
                      </a:r>
                    </a:p>
                  </a:txBody>
                  <a:tcPr/>
                </a:tc>
                <a:extLst>
                  <a:ext uri="{0D108BD9-81ED-4DB2-BD59-A6C34878D82A}">
                    <a16:rowId xmlns:a16="http://schemas.microsoft.com/office/drawing/2014/main" xmlns="" val="1865147976"/>
                  </a:ext>
                </a:extLst>
              </a:tr>
              <a:tr h="265172">
                <a:tc>
                  <a:txBody>
                    <a:bodyPr/>
                    <a:lstStyle/>
                    <a:p>
                      <a:r>
                        <a:rPr lang="tr-TR" sz="1200" dirty="0"/>
                        <a:t>Toplam Dönen Varlıklar</a:t>
                      </a:r>
                    </a:p>
                  </a:txBody>
                  <a:tcPr/>
                </a:tc>
                <a:tc>
                  <a:txBody>
                    <a:bodyPr/>
                    <a:lstStyle/>
                    <a:p>
                      <a:pPr algn="r"/>
                      <a:r>
                        <a:rPr lang="tr-TR" sz="1200" b="1" dirty="0"/>
                        <a:t>400.000</a:t>
                      </a:r>
                    </a:p>
                  </a:txBody>
                  <a:tcPr/>
                </a:tc>
                <a:tc>
                  <a:txBody>
                    <a:bodyPr/>
                    <a:lstStyle/>
                    <a:p>
                      <a:pPr algn="l"/>
                      <a:r>
                        <a:rPr lang="tr-TR" sz="1200" b="1" dirty="0"/>
                        <a:t>Uzun Süreli Yabancı Kaynaklar</a:t>
                      </a:r>
                    </a:p>
                  </a:txBody>
                  <a:tcPr/>
                </a:tc>
                <a:tc>
                  <a:txBody>
                    <a:bodyPr/>
                    <a:lstStyle/>
                    <a:p>
                      <a:pPr algn="r"/>
                      <a:endParaRPr lang="tr-TR" sz="1200" dirty="0"/>
                    </a:p>
                  </a:txBody>
                  <a:tcPr/>
                </a:tc>
                <a:extLst>
                  <a:ext uri="{0D108BD9-81ED-4DB2-BD59-A6C34878D82A}">
                    <a16:rowId xmlns:a16="http://schemas.microsoft.com/office/drawing/2014/main" xmlns="" val="4220958610"/>
                  </a:ext>
                </a:extLst>
              </a:tr>
              <a:tr h="265172">
                <a:tc>
                  <a:txBody>
                    <a:bodyPr/>
                    <a:lstStyle/>
                    <a:p>
                      <a:r>
                        <a:rPr lang="tr-TR" sz="1200" b="1" dirty="0"/>
                        <a:t>Duran Varlıklar</a:t>
                      </a:r>
                    </a:p>
                  </a:txBody>
                  <a:tcPr/>
                </a:tc>
                <a:tc>
                  <a:txBody>
                    <a:bodyPr/>
                    <a:lstStyle/>
                    <a:p>
                      <a:pPr algn="r"/>
                      <a:endParaRPr lang="tr-TR" sz="1200" dirty="0"/>
                    </a:p>
                  </a:txBody>
                  <a:tcPr/>
                </a:tc>
                <a:tc>
                  <a:txBody>
                    <a:bodyPr/>
                    <a:lstStyle/>
                    <a:p>
                      <a:pPr algn="l"/>
                      <a:r>
                        <a:rPr lang="tr-TR" sz="1200" dirty="0"/>
                        <a:t>Mali borçlar</a:t>
                      </a:r>
                    </a:p>
                  </a:txBody>
                  <a:tcPr/>
                </a:tc>
                <a:tc>
                  <a:txBody>
                    <a:bodyPr/>
                    <a:lstStyle/>
                    <a:p>
                      <a:pPr algn="r"/>
                      <a:r>
                        <a:rPr lang="tr-TR" sz="1200" dirty="0"/>
                        <a:t>150.000</a:t>
                      </a:r>
                    </a:p>
                  </a:txBody>
                  <a:tcPr/>
                </a:tc>
                <a:extLst>
                  <a:ext uri="{0D108BD9-81ED-4DB2-BD59-A6C34878D82A}">
                    <a16:rowId xmlns:a16="http://schemas.microsoft.com/office/drawing/2014/main" xmlns="" val="2358615511"/>
                  </a:ext>
                </a:extLst>
              </a:tr>
              <a:tr h="451875">
                <a:tc>
                  <a:txBody>
                    <a:bodyPr/>
                    <a:lstStyle/>
                    <a:p>
                      <a:r>
                        <a:rPr lang="tr-TR" sz="1200" dirty="0"/>
                        <a:t>Maddi duran varlıklar</a:t>
                      </a:r>
                    </a:p>
                  </a:txBody>
                  <a:tcPr/>
                </a:tc>
                <a:tc>
                  <a:txBody>
                    <a:bodyPr/>
                    <a:lstStyle/>
                    <a:p>
                      <a:pPr algn="r"/>
                      <a:r>
                        <a:rPr lang="tr-TR" sz="1200" dirty="0"/>
                        <a:t>400.000</a:t>
                      </a:r>
                    </a:p>
                  </a:txBody>
                  <a:tcPr/>
                </a:tc>
                <a:tc>
                  <a:txBody>
                    <a:bodyPr/>
                    <a:lstStyle/>
                    <a:p>
                      <a:pPr algn="l"/>
                      <a:r>
                        <a:rPr lang="tr-TR" sz="1200" dirty="0"/>
                        <a:t>Diğer uzun süreli yabancı kaynaklar</a:t>
                      </a:r>
                    </a:p>
                  </a:txBody>
                  <a:tcPr/>
                </a:tc>
                <a:tc>
                  <a:txBody>
                    <a:bodyPr/>
                    <a:lstStyle/>
                    <a:p>
                      <a:pPr algn="r"/>
                      <a:endParaRPr lang="tr-TR" sz="1200" dirty="0"/>
                    </a:p>
                  </a:txBody>
                  <a:tcPr/>
                </a:tc>
                <a:extLst>
                  <a:ext uri="{0D108BD9-81ED-4DB2-BD59-A6C34878D82A}">
                    <a16:rowId xmlns:a16="http://schemas.microsoft.com/office/drawing/2014/main" xmlns="" val="360494385"/>
                  </a:ext>
                </a:extLst>
              </a:tr>
              <a:tr h="441953">
                <a:tc>
                  <a:txBody>
                    <a:bodyPr/>
                    <a:lstStyle/>
                    <a:p>
                      <a:r>
                        <a:rPr lang="tr-TR" sz="1200" dirty="0"/>
                        <a:t>Toplam duran varlıklar</a:t>
                      </a:r>
                    </a:p>
                  </a:txBody>
                  <a:tcPr/>
                </a:tc>
                <a:tc>
                  <a:txBody>
                    <a:bodyPr/>
                    <a:lstStyle/>
                    <a:p>
                      <a:pPr algn="r"/>
                      <a:r>
                        <a:rPr lang="tr-TR" sz="1200" dirty="0"/>
                        <a:t>400.00</a:t>
                      </a:r>
                    </a:p>
                  </a:txBody>
                  <a:tcPr/>
                </a:tc>
                <a:tc>
                  <a:txBody>
                    <a:bodyPr/>
                    <a:lstStyle/>
                    <a:p>
                      <a:pPr algn="l"/>
                      <a:r>
                        <a:rPr lang="tr-TR" sz="1200" dirty="0"/>
                        <a:t>Toplam uzun süreli yabancı kaynaklar</a:t>
                      </a:r>
                    </a:p>
                  </a:txBody>
                  <a:tcPr/>
                </a:tc>
                <a:tc>
                  <a:txBody>
                    <a:bodyPr/>
                    <a:lstStyle/>
                    <a:p>
                      <a:pPr algn="r"/>
                      <a:r>
                        <a:rPr lang="tr-TR" sz="1200" dirty="0"/>
                        <a:t>150.000</a:t>
                      </a:r>
                    </a:p>
                  </a:txBody>
                  <a:tcPr/>
                </a:tc>
                <a:extLst>
                  <a:ext uri="{0D108BD9-81ED-4DB2-BD59-A6C34878D82A}">
                    <a16:rowId xmlns:a16="http://schemas.microsoft.com/office/drawing/2014/main" xmlns="" val="3153408969"/>
                  </a:ext>
                </a:extLst>
              </a:tr>
              <a:tr h="279499">
                <a:tc>
                  <a:txBody>
                    <a:bodyPr/>
                    <a:lstStyle/>
                    <a:p>
                      <a:endParaRPr lang="tr-TR" sz="1200" dirty="0"/>
                    </a:p>
                  </a:txBody>
                  <a:tcPr/>
                </a:tc>
                <a:tc>
                  <a:txBody>
                    <a:bodyPr/>
                    <a:lstStyle/>
                    <a:p>
                      <a:pPr algn="r"/>
                      <a:endParaRPr lang="tr-TR" sz="1200" dirty="0"/>
                    </a:p>
                  </a:txBody>
                  <a:tcPr/>
                </a:tc>
                <a:tc>
                  <a:txBody>
                    <a:bodyPr/>
                    <a:lstStyle/>
                    <a:p>
                      <a:pPr algn="l"/>
                      <a:r>
                        <a:rPr lang="tr-TR" sz="1200" b="1" dirty="0"/>
                        <a:t>Özkaynaklar</a:t>
                      </a:r>
                    </a:p>
                  </a:txBody>
                  <a:tcPr/>
                </a:tc>
                <a:tc>
                  <a:txBody>
                    <a:bodyPr/>
                    <a:lstStyle/>
                    <a:p>
                      <a:pPr algn="r"/>
                      <a:endParaRPr lang="tr-TR" sz="1200" dirty="0"/>
                    </a:p>
                  </a:txBody>
                  <a:tcPr/>
                </a:tc>
                <a:extLst>
                  <a:ext uri="{0D108BD9-81ED-4DB2-BD59-A6C34878D82A}">
                    <a16:rowId xmlns:a16="http://schemas.microsoft.com/office/drawing/2014/main" xmlns="" val="1856580631"/>
                  </a:ext>
                </a:extLst>
              </a:tr>
              <a:tr h="405006">
                <a:tc>
                  <a:txBody>
                    <a:bodyPr/>
                    <a:lstStyle/>
                    <a:p>
                      <a:endParaRPr lang="tr-TR" sz="1200" dirty="0"/>
                    </a:p>
                  </a:txBody>
                  <a:tcPr/>
                </a:tc>
                <a:tc>
                  <a:txBody>
                    <a:bodyPr/>
                    <a:lstStyle/>
                    <a:p>
                      <a:pPr algn="r"/>
                      <a:endParaRPr lang="tr-TR" sz="1200" dirty="0"/>
                    </a:p>
                  </a:txBody>
                  <a:tcPr/>
                </a:tc>
                <a:tc>
                  <a:txBody>
                    <a:bodyPr/>
                    <a:lstStyle/>
                    <a:p>
                      <a:pPr algn="l"/>
                      <a:r>
                        <a:rPr lang="tr-TR" sz="1200" dirty="0"/>
                        <a:t>Ödenmiş sermaye</a:t>
                      </a:r>
                    </a:p>
                  </a:txBody>
                  <a:tcPr/>
                </a:tc>
                <a:tc>
                  <a:txBody>
                    <a:bodyPr/>
                    <a:lstStyle/>
                    <a:p>
                      <a:pPr algn="r"/>
                      <a:r>
                        <a:rPr lang="tr-TR" sz="1200" dirty="0"/>
                        <a:t>300.000</a:t>
                      </a:r>
                    </a:p>
                  </a:txBody>
                  <a:tcPr/>
                </a:tc>
                <a:extLst>
                  <a:ext uri="{0D108BD9-81ED-4DB2-BD59-A6C34878D82A}">
                    <a16:rowId xmlns:a16="http://schemas.microsoft.com/office/drawing/2014/main" xmlns="" val="899257729"/>
                  </a:ext>
                </a:extLst>
              </a:tr>
              <a:tr h="405006">
                <a:tc>
                  <a:txBody>
                    <a:bodyPr/>
                    <a:lstStyle/>
                    <a:p>
                      <a:endParaRPr lang="tr-TR" sz="1200" dirty="0"/>
                    </a:p>
                  </a:txBody>
                  <a:tcPr/>
                </a:tc>
                <a:tc>
                  <a:txBody>
                    <a:bodyPr/>
                    <a:lstStyle/>
                    <a:p>
                      <a:pPr algn="r"/>
                      <a:endParaRPr lang="tr-TR" sz="1200" dirty="0"/>
                    </a:p>
                  </a:txBody>
                  <a:tcPr/>
                </a:tc>
                <a:tc>
                  <a:txBody>
                    <a:bodyPr/>
                    <a:lstStyle/>
                    <a:p>
                      <a:pPr algn="l"/>
                      <a:r>
                        <a:rPr lang="tr-TR" sz="1200" dirty="0"/>
                        <a:t>Sermaye yedekleri</a:t>
                      </a:r>
                    </a:p>
                  </a:txBody>
                  <a:tcPr/>
                </a:tc>
                <a:tc>
                  <a:txBody>
                    <a:bodyPr/>
                    <a:lstStyle/>
                    <a:p>
                      <a:pPr algn="r"/>
                      <a:r>
                        <a:rPr lang="tr-TR" sz="1200" dirty="0"/>
                        <a:t>50.000</a:t>
                      </a:r>
                    </a:p>
                  </a:txBody>
                  <a:tcPr/>
                </a:tc>
                <a:extLst>
                  <a:ext uri="{0D108BD9-81ED-4DB2-BD59-A6C34878D82A}">
                    <a16:rowId xmlns:a16="http://schemas.microsoft.com/office/drawing/2014/main" xmlns="" val="416538226"/>
                  </a:ext>
                </a:extLst>
              </a:tr>
              <a:tr h="405006">
                <a:tc>
                  <a:txBody>
                    <a:bodyPr/>
                    <a:lstStyle/>
                    <a:p>
                      <a:endParaRPr lang="tr-TR" sz="1200" dirty="0"/>
                    </a:p>
                  </a:txBody>
                  <a:tcPr/>
                </a:tc>
                <a:tc>
                  <a:txBody>
                    <a:bodyPr/>
                    <a:lstStyle/>
                    <a:p>
                      <a:pPr algn="r"/>
                      <a:endParaRPr lang="tr-TR" sz="1200" dirty="0"/>
                    </a:p>
                  </a:txBody>
                  <a:tcPr/>
                </a:tc>
                <a:tc>
                  <a:txBody>
                    <a:bodyPr/>
                    <a:lstStyle/>
                    <a:p>
                      <a:pPr algn="l"/>
                      <a:r>
                        <a:rPr lang="tr-TR" sz="1200" dirty="0"/>
                        <a:t>Kar yedekleri</a:t>
                      </a:r>
                    </a:p>
                  </a:txBody>
                  <a:tcPr/>
                </a:tc>
                <a:tc>
                  <a:txBody>
                    <a:bodyPr/>
                    <a:lstStyle/>
                    <a:p>
                      <a:pPr algn="r"/>
                      <a:r>
                        <a:rPr lang="tr-TR" sz="1200" dirty="0"/>
                        <a:t>50.000</a:t>
                      </a:r>
                    </a:p>
                  </a:txBody>
                  <a:tcPr/>
                </a:tc>
                <a:extLst>
                  <a:ext uri="{0D108BD9-81ED-4DB2-BD59-A6C34878D82A}">
                    <a16:rowId xmlns:a16="http://schemas.microsoft.com/office/drawing/2014/main" xmlns="" val="2961109310"/>
                  </a:ext>
                </a:extLst>
              </a:tr>
              <a:tr h="405006">
                <a:tc>
                  <a:txBody>
                    <a:bodyPr/>
                    <a:lstStyle/>
                    <a:p>
                      <a:endParaRPr lang="tr-TR" sz="1200" dirty="0"/>
                    </a:p>
                  </a:txBody>
                  <a:tcPr/>
                </a:tc>
                <a:tc>
                  <a:txBody>
                    <a:bodyPr/>
                    <a:lstStyle/>
                    <a:p>
                      <a:pPr algn="r"/>
                      <a:endParaRPr lang="tr-TR" sz="1200" dirty="0"/>
                    </a:p>
                  </a:txBody>
                  <a:tcPr/>
                </a:tc>
                <a:tc>
                  <a:txBody>
                    <a:bodyPr/>
                    <a:lstStyle/>
                    <a:p>
                      <a:pPr algn="l"/>
                      <a:r>
                        <a:rPr lang="tr-TR" sz="1200" dirty="0"/>
                        <a:t>Dönem net karı</a:t>
                      </a:r>
                    </a:p>
                  </a:txBody>
                  <a:tcPr/>
                </a:tc>
                <a:tc>
                  <a:txBody>
                    <a:bodyPr/>
                    <a:lstStyle/>
                    <a:p>
                      <a:pPr algn="r"/>
                      <a:r>
                        <a:rPr lang="tr-TR" sz="1200" dirty="0"/>
                        <a:t>100.000</a:t>
                      </a:r>
                    </a:p>
                  </a:txBody>
                  <a:tcPr/>
                </a:tc>
                <a:extLst>
                  <a:ext uri="{0D108BD9-81ED-4DB2-BD59-A6C34878D82A}">
                    <a16:rowId xmlns:a16="http://schemas.microsoft.com/office/drawing/2014/main" xmlns="" val="4250297399"/>
                  </a:ext>
                </a:extLst>
              </a:tr>
              <a:tr h="252184">
                <a:tc>
                  <a:txBody>
                    <a:bodyPr/>
                    <a:lstStyle/>
                    <a:p>
                      <a:endParaRPr lang="tr-TR" sz="1200" dirty="0"/>
                    </a:p>
                  </a:txBody>
                  <a:tcPr/>
                </a:tc>
                <a:tc>
                  <a:txBody>
                    <a:bodyPr/>
                    <a:lstStyle/>
                    <a:p>
                      <a:pPr algn="r"/>
                      <a:endParaRPr lang="tr-TR" sz="1200" dirty="0"/>
                    </a:p>
                  </a:txBody>
                  <a:tcPr/>
                </a:tc>
                <a:tc>
                  <a:txBody>
                    <a:bodyPr/>
                    <a:lstStyle/>
                    <a:p>
                      <a:pPr algn="l"/>
                      <a:r>
                        <a:rPr lang="tr-TR" sz="1200" b="1" dirty="0"/>
                        <a:t>Toplam Özkaynaklar</a:t>
                      </a:r>
                    </a:p>
                  </a:txBody>
                  <a:tcPr/>
                </a:tc>
                <a:tc>
                  <a:txBody>
                    <a:bodyPr/>
                    <a:lstStyle/>
                    <a:p>
                      <a:pPr algn="r"/>
                      <a:r>
                        <a:rPr lang="tr-TR" sz="1200" dirty="0"/>
                        <a:t>500.000</a:t>
                      </a:r>
                    </a:p>
                  </a:txBody>
                  <a:tcPr/>
                </a:tc>
                <a:extLst>
                  <a:ext uri="{0D108BD9-81ED-4DB2-BD59-A6C34878D82A}">
                    <a16:rowId xmlns:a16="http://schemas.microsoft.com/office/drawing/2014/main" xmlns="" val="857432276"/>
                  </a:ext>
                </a:extLst>
              </a:tr>
              <a:tr h="405006">
                <a:tc>
                  <a:txBody>
                    <a:bodyPr/>
                    <a:lstStyle/>
                    <a:p>
                      <a:r>
                        <a:rPr lang="tr-TR" sz="1200" b="1" dirty="0"/>
                        <a:t>TOPLAM VARLIKLAR</a:t>
                      </a:r>
                    </a:p>
                  </a:txBody>
                  <a:tcPr/>
                </a:tc>
                <a:tc>
                  <a:txBody>
                    <a:bodyPr/>
                    <a:lstStyle/>
                    <a:p>
                      <a:pPr algn="r"/>
                      <a:r>
                        <a:rPr lang="tr-TR" sz="1200" b="1" dirty="0"/>
                        <a:t>800.000</a:t>
                      </a:r>
                    </a:p>
                  </a:txBody>
                  <a:tcPr/>
                </a:tc>
                <a:tc>
                  <a:txBody>
                    <a:bodyPr/>
                    <a:lstStyle/>
                    <a:p>
                      <a:pPr algn="l"/>
                      <a:r>
                        <a:rPr lang="tr-TR" sz="1200" b="1" dirty="0"/>
                        <a:t>TOPLAM KAYNAKLAR</a:t>
                      </a:r>
                    </a:p>
                  </a:txBody>
                  <a:tcPr/>
                </a:tc>
                <a:tc>
                  <a:txBody>
                    <a:bodyPr/>
                    <a:lstStyle/>
                    <a:p>
                      <a:pPr algn="r"/>
                      <a:r>
                        <a:rPr lang="tr-TR" sz="1200" b="1" dirty="0"/>
                        <a:t>800.000</a:t>
                      </a:r>
                    </a:p>
                  </a:txBody>
                  <a:tcPr/>
                </a:tc>
                <a:extLst>
                  <a:ext uri="{0D108BD9-81ED-4DB2-BD59-A6C34878D82A}">
                    <a16:rowId xmlns:a16="http://schemas.microsoft.com/office/drawing/2014/main" xmlns="" val="3426056607"/>
                  </a:ext>
                </a:extLst>
              </a:tr>
            </a:tbl>
          </a:graphicData>
        </a:graphic>
      </p:graphicFrame>
    </p:spTree>
    <p:extLst>
      <p:ext uri="{BB962C8B-B14F-4D97-AF65-F5344CB8AC3E}">
        <p14:creationId xmlns:p14="http://schemas.microsoft.com/office/powerpoint/2010/main" val="21523879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87DA966-FE6B-E784-8076-D29A284A3D40}"/>
              </a:ext>
            </a:extLst>
          </p:cNvPr>
          <p:cNvSpPr>
            <a:spLocks noGrp="1"/>
          </p:cNvSpPr>
          <p:nvPr>
            <p:ph type="title"/>
          </p:nvPr>
        </p:nvSpPr>
        <p:spPr/>
        <p:txBody>
          <a:bodyPr>
            <a:normAutofit fontScale="90000"/>
          </a:bodyPr>
          <a:lstStyle/>
          <a:p>
            <a:r>
              <a:rPr lang="tr-TR" dirty="0"/>
              <a:t>X A.Ş. </a:t>
            </a:r>
            <a:br>
              <a:rPr lang="tr-TR" dirty="0"/>
            </a:br>
            <a:r>
              <a:rPr lang="tr-TR" dirty="0"/>
              <a:t>31 Aralık …. Tarihli gelir tablosu(TL)</a:t>
            </a:r>
          </a:p>
        </p:txBody>
      </p:sp>
      <p:graphicFrame>
        <p:nvGraphicFramePr>
          <p:cNvPr id="4" name="İçerik Yer Tutucusu 3">
            <a:extLst>
              <a:ext uri="{FF2B5EF4-FFF2-40B4-BE49-F238E27FC236}">
                <a16:creationId xmlns:a16="http://schemas.microsoft.com/office/drawing/2014/main" xmlns="" id="{F7033A19-F1D9-E7B2-82C1-813C642717EF}"/>
              </a:ext>
            </a:extLst>
          </p:cNvPr>
          <p:cNvGraphicFramePr>
            <a:graphicFrameLocks noGrp="1"/>
          </p:cNvGraphicFramePr>
          <p:nvPr>
            <p:ph idx="1"/>
            <p:extLst>
              <p:ext uri="{D42A27DB-BD31-4B8C-83A1-F6EECF244321}">
                <p14:modId xmlns:p14="http://schemas.microsoft.com/office/powerpoint/2010/main" val="1612015998"/>
              </p:ext>
            </p:extLst>
          </p:nvPr>
        </p:nvGraphicFramePr>
        <p:xfrm>
          <a:off x="457200" y="1600200"/>
          <a:ext cx="8229600" cy="4079240"/>
        </p:xfrm>
        <a:graphic>
          <a:graphicData uri="http://schemas.openxmlformats.org/drawingml/2006/table">
            <a:tbl>
              <a:tblPr firstRow="1" bandRow="1">
                <a:tableStyleId>{5DA37D80-6434-44D0-A028-1B22A696006F}</a:tableStyleId>
              </a:tblPr>
              <a:tblGrid>
                <a:gridCol w="4114800">
                  <a:extLst>
                    <a:ext uri="{9D8B030D-6E8A-4147-A177-3AD203B41FA5}">
                      <a16:colId xmlns:a16="http://schemas.microsoft.com/office/drawing/2014/main" xmlns="" val="2944899070"/>
                    </a:ext>
                  </a:extLst>
                </a:gridCol>
                <a:gridCol w="4114800">
                  <a:extLst>
                    <a:ext uri="{9D8B030D-6E8A-4147-A177-3AD203B41FA5}">
                      <a16:colId xmlns:a16="http://schemas.microsoft.com/office/drawing/2014/main" xmlns="" val="505835982"/>
                    </a:ext>
                  </a:extLst>
                </a:gridCol>
              </a:tblGrid>
              <a:tr h="370840">
                <a:tc>
                  <a:txBody>
                    <a:bodyPr/>
                    <a:lstStyle/>
                    <a:p>
                      <a:r>
                        <a:rPr lang="tr-TR" dirty="0"/>
                        <a:t>Net satışlar</a:t>
                      </a:r>
                    </a:p>
                  </a:txBody>
                  <a:tcPr/>
                </a:tc>
                <a:tc>
                  <a:txBody>
                    <a:bodyPr/>
                    <a:lstStyle/>
                    <a:p>
                      <a:pPr algn="r"/>
                      <a:r>
                        <a:rPr lang="tr-TR" dirty="0"/>
                        <a:t>2.000.000</a:t>
                      </a:r>
                    </a:p>
                  </a:txBody>
                  <a:tcPr/>
                </a:tc>
                <a:extLst>
                  <a:ext uri="{0D108BD9-81ED-4DB2-BD59-A6C34878D82A}">
                    <a16:rowId xmlns:a16="http://schemas.microsoft.com/office/drawing/2014/main" xmlns="" val="2444684613"/>
                  </a:ext>
                </a:extLst>
              </a:tr>
              <a:tr h="370840">
                <a:tc>
                  <a:txBody>
                    <a:bodyPr/>
                    <a:lstStyle/>
                    <a:p>
                      <a:r>
                        <a:rPr lang="tr-TR" dirty="0"/>
                        <a:t>Satılan malın maliyeti</a:t>
                      </a:r>
                    </a:p>
                  </a:txBody>
                  <a:tcPr/>
                </a:tc>
                <a:tc>
                  <a:txBody>
                    <a:bodyPr/>
                    <a:lstStyle/>
                    <a:p>
                      <a:pPr algn="r"/>
                      <a:r>
                        <a:rPr lang="tr-TR" dirty="0"/>
                        <a:t>-1.500.00</a:t>
                      </a:r>
                    </a:p>
                  </a:txBody>
                  <a:tcPr/>
                </a:tc>
                <a:extLst>
                  <a:ext uri="{0D108BD9-81ED-4DB2-BD59-A6C34878D82A}">
                    <a16:rowId xmlns:a16="http://schemas.microsoft.com/office/drawing/2014/main" xmlns="" val="2417386626"/>
                  </a:ext>
                </a:extLst>
              </a:tr>
              <a:tr h="370840">
                <a:tc>
                  <a:txBody>
                    <a:bodyPr/>
                    <a:lstStyle/>
                    <a:p>
                      <a:r>
                        <a:rPr lang="tr-TR" b="1" dirty="0"/>
                        <a:t>Brüt satış karı/zararı</a:t>
                      </a:r>
                    </a:p>
                  </a:txBody>
                  <a:tcPr/>
                </a:tc>
                <a:tc>
                  <a:txBody>
                    <a:bodyPr/>
                    <a:lstStyle/>
                    <a:p>
                      <a:pPr algn="r"/>
                      <a:r>
                        <a:rPr lang="tr-TR" dirty="0"/>
                        <a:t>500.000</a:t>
                      </a:r>
                    </a:p>
                  </a:txBody>
                  <a:tcPr/>
                </a:tc>
                <a:extLst>
                  <a:ext uri="{0D108BD9-81ED-4DB2-BD59-A6C34878D82A}">
                    <a16:rowId xmlns:a16="http://schemas.microsoft.com/office/drawing/2014/main" xmlns="" val="4045263520"/>
                  </a:ext>
                </a:extLst>
              </a:tr>
              <a:tr h="370840">
                <a:tc>
                  <a:txBody>
                    <a:bodyPr/>
                    <a:lstStyle/>
                    <a:p>
                      <a:r>
                        <a:rPr lang="tr-TR" dirty="0"/>
                        <a:t>Faaliyet giderleri</a:t>
                      </a:r>
                    </a:p>
                  </a:txBody>
                  <a:tcPr/>
                </a:tc>
                <a:tc>
                  <a:txBody>
                    <a:bodyPr/>
                    <a:lstStyle/>
                    <a:p>
                      <a:pPr algn="r"/>
                      <a:r>
                        <a:rPr lang="tr-TR" dirty="0"/>
                        <a:t>-225.000</a:t>
                      </a:r>
                    </a:p>
                  </a:txBody>
                  <a:tcPr/>
                </a:tc>
                <a:extLst>
                  <a:ext uri="{0D108BD9-81ED-4DB2-BD59-A6C34878D82A}">
                    <a16:rowId xmlns:a16="http://schemas.microsoft.com/office/drawing/2014/main" xmlns="" val="80313267"/>
                  </a:ext>
                </a:extLst>
              </a:tr>
              <a:tr h="370840">
                <a:tc>
                  <a:txBody>
                    <a:bodyPr/>
                    <a:lstStyle/>
                    <a:p>
                      <a:r>
                        <a:rPr lang="tr-TR" b="1" dirty="0"/>
                        <a:t>Faaliyet karı/zararı(FVÖK)</a:t>
                      </a:r>
                    </a:p>
                  </a:txBody>
                  <a:tcPr/>
                </a:tc>
                <a:tc>
                  <a:txBody>
                    <a:bodyPr/>
                    <a:lstStyle/>
                    <a:p>
                      <a:pPr algn="r"/>
                      <a:r>
                        <a:rPr lang="tr-TR" dirty="0"/>
                        <a:t>275.000</a:t>
                      </a:r>
                    </a:p>
                  </a:txBody>
                  <a:tcPr/>
                </a:tc>
                <a:extLst>
                  <a:ext uri="{0D108BD9-81ED-4DB2-BD59-A6C34878D82A}">
                    <a16:rowId xmlns:a16="http://schemas.microsoft.com/office/drawing/2014/main" xmlns="" val="1227912022"/>
                  </a:ext>
                </a:extLst>
              </a:tr>
              <a:tr h="370840">
                <a:tc>
                  <a:txBody>
                    <a:bodyPr/>
                    <a:lstStyle/>
                    <a:p>
                      <a:r>
                        <a:rPr lang="tr-TR" dirty="0"/>
                        <a:t>Finansman giderleri</a:t>
                      </a:r>
                    </a:p>
                  </a:txBody>
                  <a:tcPr/>
                </a:tc>
                <a:tc>
                  <a:txBody>
                    <a:bodyPr/>
                    <a:lstStyle/>
                    <a:p>
                      <a:pPr algn="r"/>
                      <a:r>
                        <a:rPr lang="tr-TR" dirty="0"/>
                        <a:t>-25.000</a:t>
                      </a:r>
                    </a:p>
                  </a:txBody>
                  <a:tcPr/>
                </a:tc>
                <a:extLst>
                  <a:ext uri="{0D108BD9-81ED-4DB2-BD59-A6C34878D82A}">
                    <a16:rowId xmlns:a16="http://schemas.microsoft.com/office/drawing/2014/main" xmlns="" val="4263556877"/>
                  </a:ext>
                </a:extLst>
              </a:tr>
              <a:tr h="370840">
                <a:tc>
                  <a:txBody>
                    <a:bodyPr/>
                    <a:lstStyle/>
                    <a:p>
                      <a:r>
                        <a:rPr lang="tr-TR" b="1" dirty="0"/>
                        <a:t>Olağan kar / zarar</a:t>
                      </a:r>
                    </a:p>
                  </a:txBody>
                  <a:tcPr/>
                </a:tc>
                <a:tc>
                  <a:txBody>
                    <a:bodyPr/>
                    <a:lstStyle/>
                    <a:p>
                      <a:pPr algn="r"/>
                      <a:r>
                        <a:rPr lang="tr-TR" dirty="0"/>
                        <a:t>250.000</a:t>
                      </a:r>
                    </a:p>
                  </a:txBody>
                  <a:tcPr/>
                </a:tc>
                <a:extLst>
                  <a:ext uri="{0D108BD9-81ED-4DB2-BD59-A6C34878D82A}">
                    <a16:rowId xmlns:a16="http://schemas.microsoft.com/office/drawing/2014/main" xmlns="" val="335852887"/>
                  </a:ext>
                </a:extLst>
              </a:tr>
              <a:tr h="370840">
                <a:tc>
                  <a:txBody>
                    <a:bodyPr/>
                    <a:lstStyle/>
                    <a:p>
                      <a:r>
                        <a:rPr lang="tr-TR" dirty="0"/>
                        <a:t>Olağandışı gider ve zarar</a:t>
                      </a:r>
                    </a:p>
                  </a:txBody>
                  <a:tcPr/>
                </a:tc>
                <a:tc>
                  <a:txBody>
                    <a:bodyPr/>
                    <a:lstStyle/>
                    <a:p>
                      <a:pPr algn="r"/>
                      <a:r>
                        <a:rPr lang="tr-TR" dirty="0"/>
                        <a:t>-100.000</a:t>
                      </a:r>
                    </a:p>
                  </a:txBody>
                  <a:tcPr/>
                </a:tc>
                <a:extLst>
                  <a:ext uri="{0D108BD9-81ED-4DB2-BD59-A6C34878D82A}">
                    <a16:rowId xmlns:a16="http://schemas.microsoft.com/office/drawing/2014/main" xmlns="" val="714887431"/>
                  </a:ext>
                </a:extLst>
              </a:tr>
              <a:tr h="370840">
                <a:tc>
                  <a:txBody>
                    <a:bodyPr/>
                    <a:lstStyle/>
                    <a:p>
                      <a:r>
                        <a:rPr lang="tr-TR" b="1" dirty="0"/>
                        <a:t>Dönem karı/zararı(VÖK)</a:t>
                      </a:r>
                    </a:p>
                  </a:txBody>
                  <a:tcPr/>
                </a:tc>
                <a:tc>
                  <a:txBody>
                    <a:bodyPr/>
                    <a:lstStyle/>
                    <a:p>
                      <a:pPr algn="r"/>
                      <a:r>
                        <a:rPr lang="tr-TR" dirty="0"/>
                        <a:t>150.000</a:t>
                      </a:r>
                    </a:p>
                  </a:txBody>
                  <a:tcPr/>
                </a:tc>
                <a:extLst>
                  <a:ext uri="{0D108BD9-81ED-4DB2-BD59-A6C34878D82A}">
                    <a16:rowId xmlns:a16="http://schemas.microsoft.com/office/drawing/2014/main" xmlns="" val="3658253860"/>
                  </a:ext>
                </a:extLst>
              </a:tr>
              <a:tr h="370840">
                <a:tc>
                  <a:txBody>
                    <a:bodyPr/>
                    <a:lstStyle/>
                    <a:p>
                      <a:r>
                        <a:rPr lang="tr-TR" dirty="0"/>
                        <a:t>Vergi(%33,3)</a:t>
                      </a:r>
                    </a:p>
                  </a:txBody>
                  <a:tcPr/>
                </a:tc>
                <a:tc>
                  <a:txBody>
                    <a:bodyPr/>
                    <a:lstStyle/>
                    <a:p>
                      <a:pPr algn="r"/>
                      <a:r>
                        <a:rPr lang="tr-TR" dirty="0"/>
                        <a:t>-50.000</a:t>
                      </a:r>
                    </a:p>
                  </a:txBody>
                  <a:tcPr/>
                </a:tc>
                <a:extLst>
                  <a:ext uri="{0D108BD9-81ED-4DB2-BD59-A6C34878D82A}">
                    <a16:rowId xmlns:a16="http://schemas.microsoft.com/office/drawing/2014/main" xmlns="" val="4222700580"/>
                  </a:ext>
                </a:extLst>
              </a:tr>
              <a:tr h="370840">
                <a:tc>
                  <a:txBody>
                    <a:bodyPr/>
                    <a:lstStyle/>
                    <a:p>
                      <a:r>
                        <a:rPr lang="tr-TR" b="1" dirty="0"/>
                        <a:t>Dönem net karı/zararı</a:t>
                      </a:r>
                    </a:p>
                  </a:txBody>
                  <a:tcPr/>
                </a:tc>
                <a:tc>
                  <a:txBody>
                    <a:bodyPr/>
                    <a:lstStyle/>
                    <a:p>
                      <a:pPr algn="r"/>
                      <a:r>
                        <a:rPr lang="tr-TR" dirty="0"/>
                        <a:t>100.000</a:t>
                      </a:r>
                    </a:p>
                  </a:txBody>
                  <a:tcPr/>
                </a:tc>
                <a:extLst>
                  <a:ext uri="{0D108BD9-81ED-4DB2-BD59-A6C34878D82A}">
                    <a16:rowId xmlns:a16="http://schemas.microsoft.com/office/drawing/2014/main" xmlns="" val="2058814855"/>
                  </a:ext>
                </a:extLst>
              </a:tr>
            </a:tbl>
          </a:graphicData>
        </a:graphic>
      </p:graphicFrame>
    </p:spTree>
    <p:extLst>
      <p:ext uri="{BB962C8B-B14F-4D97-AF65-F5344CB8AC3E}">
        <p14:creationId xmlns:p14="http://schemas.microsoft.com/office/powerpoint/2010/main" val="372447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7 </a:t>
            </a:r>
            <a:r>
              <a:rPr lang="tr-TR" dirty="0">
                <a:latin typeface="Times New Roman" panose="02020603050405020304" pitchFamily="18" charset="0"/>
                <a:cs typeface="Times New Roman" panose="02020603050405020304" pitchFamily="18" charset="0"/>
              </a:rPr>
              <a:t>yıl sonra  50.000 </a:t>
            </a:r>
            <a:r>
              <a:rPr lang="tr-TR" dirty="0" err="1">
                <a:latin typeface="Times New Roman" panose="02020603050405020304" pitchFamily="18" charset="0"/>
                <a:cs typeface="Times New Roman" panose="02020603050405020304" pitchFamily="18" charset="0"/>
              </a:rPr>
              <a:t>tl</a:t>
            </a:r>
            <a:r>
              <a:rPr lang="tr-TR" dirty="0">
                <a:latin typeface="Times New Roman" panose="02020603050405020304" pitchFamily="18" charset="0"/>
                <a:cs typeface="Times New Roman" panose="02020603050405020304" pitchFamily="18" charset="0"/>
              </a:rPr>
              <a:t> ye sahip olmak için %10 faiz   oranı ile bugünden ne kadar yatırmak gerekmektedir ? </a:t>
            </a:r>
          </a:p>
          <a:p>
            <a:pPr marL="0" indent="0">
              <a:buNone/>
            </a:pPr>
            <a:r>
              <a:rPr lang="tr-TR" dirty="0"/>
              <a:t> </a:t>
            </a:r>
          </a:p>
          <a:p>
            <a:endParaRPr lang="tr-TR" dirty="0"/>
          </a:p>
        </p:txBody>
      </p:sp>
    </p:spTree>
    <p:extLst>
      <p:ext uri="{BB962C8B-B14F-4D97-AF65-F5344CB8AC3E}">
        <p14:creationId xmlns:p14="http://schemas.microsoft.com/office/powerpoint/2010/main" val="3779441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01461361"/>
              </p:ext>
            </p:extLst>
          </p:nvPr>
        </p:nvGraphicFramePr>
        <p:xfrm>
          <a:off x="467544" y="1412776"/>
          <a:ext cx="8229600" cy="5257800"/>
        </p:xfrm>
        <a:graphic>
          <a:graphicData uri="http://schemas.openxmlformats.org/drawingml/2006/table">
            <a:tbl>
              <a:tblPr firstRow="1" bandRow="1">
                <a:tableStyleId>{616DA210-FB5B-4158-B5E0-FEB733F419BA}</a:tableStyleId>
              </a:tblPr>
              <a:tblGrid>
                <a:gridCol w="2743200"/>
                <a:gridCol w="2743200"/>
                <a:gridCol w="2743200"/>
              </a:tblGrid>
              <a:tr h="370840">
                <a:tc>
                  <a:txBody>
                    <a:bodyPr/>
                    <a:lstStyle/>
                    <a:p>
                      <a:r>
                        <a:rPr lang="tr-TR" dirty="0" smtClean="0"/>
                        <a:t>Oranlar</a:t>
                      </a:r>
                      <a:endParaRPr lang="tr-TR" dirty="0"/>
                    </a:p>
                  </a:txBody>
                  <a:tcPr/>
                </a:tc>
                <a:tc>
                  <a:txBody>
                    <a:bodyPr/>
                    <a:lstStyle/>
                    <a:p>
                      <a:r>
                        <a:rPr lang="tr-TR" dirty="0" smtClean="0"/>
                        <a:t>Sektör standart oranları</a:t>
                      </a:r>
                      <a:endParaRPr lang="tr-TR" dirty="0"/>
                    </a:p>
                  </a:txBody>
                  <a:tcPr/>
                </a:tc>
                <a:tc>
                  <a:txBody>
                    <a:bodyPr/>
                    <a:lstStyle/>
                    <a:p>
                      <a:r>
                        <a:rPr lang="tr-TR" dirty="0" smtClean="0"/>
                        <a:t>X işletmesinin oranları</a:t>
                      </a:r>
                      <a:endParaRPr lang="tr-TR" dirty="0"/>
                    </a:p>
                  </a:txBody>
                  <a:tcPr/>
                </a:tc>
              </a:tr>
              <a:tr h="370840">
                <a:tc>
                  <a:txBody>
                    <a:bodyPr/>
                    <a:lstStyle/>
                    <a:p>
                      <a:r>
                        <a:rPr lang="tr-TR" dirty="0" smtClean="0"/>
                        <a:t>Cari</a:t>
                      </a:r>
                      <a:r>
                        <a:rPr lang="tr-TR" baseline="0" dirty="0" smtClean="0"/>
                        <a:t> oran</a:t>
                      </a:r>
                      <a:endParaRPr lang="tr-TR" dirty="0"/>
                    </a:p>
                  </a:txBody>
                  <a:tcPr/>
                </a:tc>
                <a:tc>
                  <a:txBody>
                    <a:bodyPr/>
                    <a:lstStyle/>
                    <a:p>
                      <a:r>
                        <a:rPr lang="tr-TR" dirty="0" smtClean="0"/>
                        <a:t>2,5</a:t>
                      </a:r>
                      <a:endParaRPr lang="tr-TR" dirty="0"/>
                    </a:p>
                  </a:txBody>
                  <a:tcPr/>
                </a:tc>
                <a:tc>
                  <a:txBody>
                    <a:bodyPr/>
                    <a:lstStyle/>
                    <a:p>
                      <a:endParaRPr lang="tr-TR" dirty="0"/>
                    </a:p>
                  </a:txBody>
                  <a:tcPr/>
                </a:tc>
              </a:tr>
              <a:tr h="370840">
                <a:tc>
                  <a:txBody>
                    <a:bodyPr/>
                    <a:lstStyle/>
                    <a:p>
                      <a:r>
                        <a:rPr lang="tr-TR" dirty="0" smtClean="0"/>
                        <a:t>Likidite oranı</a:t>
                      </a:r>
                      <a:endParaRPr lang="tr-TR" dirty="0"/>
                    </a:p>
                  </a:txBody>
                  <a:tcPr/>
                </a:tc>
                <a:tc>
                  <a:txBody>
                    <a:bodyPr/>
                    <a:lstStyle/>
                    <a:p>
                      <a:r>
                        <a:rPr lang="tr-TR" dirty="0" smtClean="0"/>
                        <a:t>1</a:t>
                      </a:r>
                      <a:endParaRPr lang="tr-TR" dirty="0"/>
                    </a:p>
                  </a:txBody>
                  <a:tcPr/>
                </a:tc>
                <a:tc>
                  <a:txBody>
                    <a:bodyPr/>
                    <a:lstStyle/>
                    <a:p>
                      <a:endParaRPr lang="tr-TR" dirty="0"/>
                    </a:p>
                  </a:txBody>
                  <a:tcPr/>
                </a:tc>
              </a:tr>
              <a:tr h="370840">
                <a:tc>
                  <a:txBody>
                    <a:bodyPr/>
                    <a:lstStyle/>
                    <a:p>
                      <a:r>
                        <a:rPr lang="tr-TR" dirty="0" smtClean="0"/>
                        <a:t>Alacak devir</a:t>
                      </a:r>
                      <a:r>
                        <a:rPr lang="tr-TR" baseline="0" dirty="0" smtClean="0"/>
                        <a:t> hızı</a:t>
                      </a:r>
                      <a:endParaRPr lang="tr-TR" dirty="0"/>
                    </a:p>
                  </a:txBody>
                  <a:tcPr/>
                </a:tc>
                <a:tc>
                  <a:txBody>
                    <a:bodyPr/>
                    <a:lstStyle/>
                    <a:p>
                      <a:r>
                        <a:rPr lang="tr-TR" dirty="0" smtClean="0"/>
                        <a:t>10</a:t>
                      </a:r>
                      <a:endParaRPr lang="tr-TR" dirty="0"/>
                    </a:p>
                  </a:txBody>
                  <a:tcPr/>
                </a:tc>
                <a:tc>
                  <a:txBody>
                    <a:bodyPr/>
                    <a:lstStyle/>
                    <a:p>
                      <a:endParaRPr lang="tr-TR" dirty="0"/>
                    </a:p>
                  </a:txBody>
                  <a:tcPr/>
                </a:tc>
              </a:tr>
              <a:tr h="370840">
                <a:tc>
                  <a:txBody>
                    <a:bodyPr/>
                    <a:lstStyle/>
                    <a:p>
                      <a:r>
                        <a:rPr lang="tr-TR" dirty="0" smtClean="0"/>
                        <a:t>Alacakların ortalama</a:t>
                      </a:r>
                      <a:r>
                        <a:rPr lang="tr-TR" baseline="0" dirty="0" smtClean="0"/>
                        <a:t> tahsil süresi</a:t>
                      </a:r>
                      <a:endParaRPr lang="tr-TR" dirty="0"/>
                    </a:p>
                  </a:txBody>
                  <a:tcPr/>
                </a:tc>
                <a:tc>
                  <a:txBody>
                    <a:bodyPr/>
                    <a:lstStyle/>
                    <a:p>
                      <a:r>
                        <a:rPr lang="tr-TR" dirty="0" smtClean="0"/>
                        <a:t>35</a:t>
                      </a:r>
                      <a:endParaRPr lang="tr-TR" dirty="0"/>
                    </a:p>
                  </a:txBody>
                  <a:tcPr/>
                </a:tc>
                <a:tc>
                  <a:txBody>
                    <a:bodyPr/>
                    <a:lstStyle/>
                    <a:p>
                      <a:endParaRPr lang="tr-TR" dirty="0"/>
                    </a:p>
                  </a:txBody>
                  <a:tcPr/>
                </a:tc>
              </a:tr>
              <a:tr h="370840">
                <a:tc>
                  <a:txBody>
                    <a:bodyPr/>
                    <a:lstStyle/>
                    <a:p>
                      <a:r>
                        <a:rPr lang="tr-TR" dirty="0" smtClean="0"/>
                        <a:t>Stok devir hızı</a:t>
                      </a:r>
                      <a:endParaRPr lang="tr-TR" dirty="0"/>
                    </a:p>
                  </a:txBody>
                  <a:tcPr/>
                </a:tc>
                <a:tc>
                  <a:txBody>
                    <a:bodyPr/>
                    <a:lstStyle/>
                    <a:p>
                      <a:r>
                        <a:rPr lang="tr-TR" dirty="0" smtClean="0"/>
                        <a:t>6</a:t>
                      </a:r>
                      <a:endParaRPr lang="tr-TR" dirty="0"/>
                    </a:p>
                  </a:txBody>
                  <a:tcPr/>
                </a:tc>
                <a:tc>
                  <a:txBody>
                    <a:bodyPr/>
                    <a:lstStyle/>
                    <a:p>
                      <a:endParaRPr lang="tr-TR" dirty="0"/>
                    </a:p>
                  </a:txBody>
                  <a:tcPr/>
                </a:tc>
              </a:tr>
              <a:tr h="370840">
                <a:tc>
                  <a:txBody>
                    <a:bodyPr/>
                    <a:lstStyle/>
                    <a:p>
                      <a:r>
                        <a:rPr lang="tr-TR" dirty="0" smtClean="0"/>
                        <a:t>Stokta bekleme süresi</a:t>
                      </a:r>
                      <a:endParaRPr lang="tr-TR" dirty="0"/>
                    </a:p>
                  </a:txBody>
                  <a:tcPr/>
                </a:tc>
                <a:tc>
                  <a:txBody>
                    <a:bodyPr/>
                    <a:lstStyle/>
                    <a:p>
                      <a:r>
                        <a:rPr lang="tr-TR" dirty="0" smtClean="0"/>
                        <a:t>47 gün</a:t>
                      </a:r>
                      <a:r>
                        <a:rPr lang="tr-TR" baseline="0" dirty="0" smtClean="0"/>
                        <a:t> </a:t>
                      </a:r>
                      <a:endParaRPr lang="tr-TR" dirty="0"/>
                    </a:p>
                  </a:txBody>
                  <a:tcPr/>
                </a:tc>
                <a:tc>
                  <a:txBody>
                    <a:bodyPr/>
                    <a:lstStyle/>
                    <a:p>
                      <a:endParaRPr lang="tr-TR" dirty="0"/>
                    </a:p>
                  </a:txBody>
                  <a:tcPr/>
                </a:tc>
              </a:tr>
              <a:tr h="370840">
                <a:tc>
                  <a:txBody>
                    <a:bodyPr/>
                    <a:lstStyle/>
                    <a:p>
                      <a:r>
                        <a:rPr lang="tr-TR" dirty="0" smtClean="0"/>
                        <a:t>Toplam yabancı kaynaklar/ toplam varlıklar</a:t>
                      </a:r>
                      <a:endParaRPr lang="tr-TR" dirty="0"/>
                    </a:p>
                  </a:txBody>
                  <a:tcPr/>
                </a:tc>
                <a:tc>
                  <a:txBody>
                    <a:bodyPr/>
                    <a:lstStyle/>
                    <a:p>
                      <a:r>
                        <a:rPr lang="tr-TR" dirty="0" smtClean="0"/>
                        <a:t>%33,5</a:t>
                      </a:r>
                      <a:endParaRPr lang="tr-TR" dirty="0"/>
                    </a:p>
                  </a:txBody>
                  <a:tcPr/>
                </a:tc>
                <a:tc>
                  <a:txBody>
                    <a:bodyPr/>
                    <a:lstStyle/>
                    <a:p>
                      <a:endParaRPr lang="tr-TR" dirty="0"/>
                    </a:p>
                  </a:txBody>
                  <a:tcPr/>
                </a:tc>
              </a:tr>
              <a:tr h="370840">
                <a:tc>
                  <a:txBody>
                    <a:bodyPr/>
                    <a:lstStyle/>
                    <a:p>
                      <a:r>
                        <a:rPr lang="tr-TR" dirty="0" smtClean="0"/>
                        <a:t>Faiz</a:t>
                      </a:r>
                      <a:r>
                        <a:rPr lang="tr-TR" baseline="0" dirty="0" smtClean="0"/>
                        <a:t> karşılama oranı</a:t>
                      </a:r>
                      <a:endParaRPr lang="tr-TR" dirty="0"/>
                    </a:p>
                  </a:txBody>
                  <a:tcPr/>
                </a:tc>
                <a:tc>
                  <a:txBody>
                    <a:bodyPr/>
                    <a:lstStyle/>
                    <a:p>
                      <a:r>
                        <a:rPr lang="tr-TR" dirty="0" smtClean="0"/>
                        <a:t>7</a:t>
                      </a:r>
                      <a:endParaRPr lang="tr-TR" dirty="0"/>
                    </a:p>
                  </a:txBody>
                  <a:tcPr/>
                </a:tc>
                <a:tc>
                  <a:txBody>
                    <a:bodyPr/>
                    <a:lstStyle/>
                    <a:p>
                      <a:endParaRPr lang="tr-TR" dirty="0"/>
                    </a:p>
                  </a:txBody>
                  <a:tcPr/>
                </a:tc>
              </a:tr>
              <a:tr h="370840">
                <a:tc>
                  <a:txBody>
                    <a:bodyPr/>
                    <a:lstStyle/>
                    <a:p>
                      <a:r>
                        <a:rPr lang="tr-TR" dirty="0" smtClean="0"/>
                        <a:t>Net kar marjı</a:t>
                      </a:r>
                      <a:endParaRPr lang="tr-TR" dirty="0"/>
                    </a:p>
                  </a:txBody>
                  <a:tcPr/>
                </a:tc>
                <a:tc>
                  <a:txBody>
                    <a:bodyPr/>
                    <a:lstStyle/>
                    <a:p>
                      <a:r>
                        <a:rPr lang="tr-TR" dirty="0" smtClean="0"/>
                        <a:t>%6</a:t>
                      </a:r>
                      <a:endParaRPr lang="tr-TR" dirty="0"/>
                    </a:p>
                  </a:txBody>
                  <a:tcPr/>
                </a:tc>
                <a:tc>
                  <a:txBody>
                    <a:bodyPr/>
                    <a:lstStyle/>
                    <a:p>
                      <a:endParaRPr lang="tr-TR" dirty="0"/>
                    </a:p>
                  </a:txBody>
                  <a:tcPr/>
                </a:tc>
              </a:tr>
              <a:tr h="370840">
                <a:tc>
                  <a:txBody>
                    <a:bodyPr/>
                    <a:lstStyle/>
                    <a:p>
                      <a:r>
                        <a:rPr lang="tr-TR" dirty="0" smtClean="0"/>
                        <a:t>Toplam varlıkların karlılık oranı</a:t>
                      </a:r>
                      <a:endParaRPr lang="tr-TR" dirty="0"/>
                    </a:p>
                  </a:txBody>
                  <a:tcPr/>
                </a:tc>
                <a:tc>
                  <a:txBody>
                    <a:bodyPr/>
                    <a:lstStyle/>
                    <a:p>
                      <a:r>
                        <a:rPr lang="tr-TR" dirty="0" smtClean="0"/>
                        <a:t>%10 </a:t>
                      </a:r>
                      <a:endParaRPr lang="tr-TR" dirty="0"/>
                    </a:p>
                  </a:txBody>
                  <a:tcPr/>
                </a:tc>
                <a:tc>
                  <a:txBody>
                    <a:bodyPr/>
                    <a:lstStyle/>
                    <a:p>
                      <a:endParaRPr lang="tr-TR" dirty="0"/>
                    </a:p>
                  </a:txBody>
                  <a:tcPr/>
                </a:tc>
              </a:tr>
              <a:tr h="370840">
                <a:tc>
                  <a:txBody>
                    <a:bodyPr/>
                    <a:lstStyle/>
                    <a:p>
                      <a:r>
                        <a:rPr lang="tr-TR" dirty="0" smtClean="0"/>
                        <a:t>Öz kaynak karlılığı</a:t>
                      </a:r>
                      <a:endParaRPr lang="tr-TR" dirty="0"/>
                    </a:p>
                  </a:txBody>
                  <a:tcPr/>
                </a:tc>
                <a:tc>
                  <a:txBody>
                    <a:bodyPr/>
                    <a:lstStyle/>
                    <a:p>
                      <a:r>
                        <a:rPr lang="tr-TR" dirty="0" smtClean="0"/>
                        <a:t>%15</a:t>
                      </a:r>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val="134915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1000 </a:t>
            </a:r>
            <a:r>
              <a:rPr lang="tr-TR" dirty="0" err="1">
                <a:latin typeface="Times New Roman" panose="02020603050405020304" pitchFamily="18" charset="0"/>
                <a:cs typeface="Times New Roman" panose="02020603050405020304" pitchFamily="18" charset="0"/>
              </a:rPr>
              <a:t>tl'lik</a:t>
            </a:r>
            <a:r>
              <a:rPr lang="tr-TR" dirty="0">
                <a:latin typeface="Times New Roman" panose="02020603050405020304" pitchFamily="18" charset="0"/>
                <a:cs typeface="Times New Roman" panose="02020603050405020304" pitchFamily="18" charset="0"/>
              </a:rPr>
              <a:t> bir anapara bakiyesi üzerinden 4 yıl için %18  bileşik faiz ile kazanılan </a:t>
            </a:r>
            <a:r>
              <a:rPr lang="tr-TR" b="1" dirty="0">
                <a:latin typeface="Times New Roman" panose="02020603050405020304" pitchFamily="18" charset="0"/>
                <a:cs typeface="Times New Roman" panose="02020603050405020304" pitchFamily="18" charset="0"/>
              </a:rPr>
              <a:t>faiz </a:t>
            </a:r>
            <a:r>
              <a:rPr lang="tr-TR" dirty="0">
                <a:latin typeface="Times New Roman" panose="02020603050405020304" pitchFamily="18" charset="0"/>
                <a:cs typeface="Times New Roman" panose="02020603050405020304" pitchFamily="18" charset="0"/>
              </a:rPr>
              <a:t>nedir?     </a:t>
            </a:r>
          </a:p>
        </p:txBody>
      </p:sp>
    </p:spTree>
    <p:extLst>
      <p:ext uri="{BB962C8B-B14F-4D97-AF65-F5344CB8AC3E}">
        <p14:creationId xmlns:p14="http://schemas.microsoft.com/office/powerpoint/2010/main" val="40661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a:r>
              <a:rPr lang="tr-TR" dirty="0">
                <a:latin typeface="Times New Roman" panose="02020603050405020304" pitchFamily="18" charset="0"/>
                <a:cs typeface="Times New Roman" panose="02020603050405020304" pitchFamily="18" charset="0"/>
              </a:rPr>
              <a:t>Şimdi bankaya 1.500 TL, 1 yıl sonra ise 2.000 TL daha yatırabiliyorsunuz. Eğer %10'luk bir faiz oranı kazanırsanız, 2 yıl sonra ne kadar biriktirmiş olursunuz?</a:t>
            </a:r>
          </a:p>
          <a:p>
            <a:endParaRPr lang="tr-TR" dirty="0"/>
          </a:p>
        </p:txBody>
      </p:sp>
    </p:spTree>
    <p:extLst>
      <p:ext uri="{BB962C8B-B14F-4D97-AF65-F5344CB8AC3E}">
        <p14:creationId xmlns:p14="http://schemas.microsoft.com/office/powerpoint/2010/main" val="305528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a:r>
              <a:rPr lang="tr-TR" dirty="0">
                <a:latin typeface="Times New Roman" panose="02020603050405020304" pitchFamily="18" charset="0"/>
                <a:cs typeface="Times New Roman" panose="02020603050405020304" pitchFamily="18" charset="0"/>
              </a:rPr>
              <a:t>Bir arabanın fiyatı şu anda 20.000 dolar ve yılda %4 oranında artması bekleniyor. Faiz oranı %6 ise, bir yıl sonra araba almak için bugün ne kadar ayırmanız gerekir?</a:t>
            </a:r>
          </a:p>
          <a:p>
            <a:endParaRPr lang="tr-TR" dirty="0"/>
          </a:p>
        </p:txBody>
      </p:sp>
    </p:spTree>
    <p:extLst>
      <p:ext uri="{BB962C8B-B14F-4D97-AF65-F5344CB8AC3E}">
        <p14:creationId xmlns:p14="http://schemas.microsoft.com/office/powerpoint/2010/main" val="95590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dirty="0"/>
              <a:t> </a:t>
            </a:r>
            <a:r>
              <a:rPr lang="tr-TR" dirty="0">
                <a:latin typeface="Times New Roman" panose="02020603050405020304" pitchFamily="18" charset="0"/>
                <a:cs typeface="Times New Roman" panose="02020603050405020304" pitchFamily="18" charset="0"/>
              </a:rPr>
              <a:t>Üniversitede mevcut yılınız için toplam gideriniz 20.000 </a:t>
            </a:r>
            <a:r>
              <a:rPr lang="tr-TR" dirty="0" err="1">
                <a:latin typeface="Times New Roman" panose="02020603050405020304" pitchFamily="18" charset="0"/>
                <a:cs typeface="Times New Roman" panose="02020603050405020304" pitchFamily="18" charset="0"/>
              </a:rPr>
              <a:t>tl</a:t>
            </a:r>
            <a:r>
              <a:rPr lang="tr-TR" dirty="0">
                <a:latin typeface="Times New Roman" panose="02020603050405020304" pitchFamily="18" charset="0"/>
                <a:cs typeface="Times New Roman" panose="02020603050405020304" pitchFamily="18" charset="0"/>
              </a:rPr>
              <a:t> olacaktır . Ailenizin 21 yıl önce bu tutarı karşılamak için yıllık bileşik %8 kazandıran bir hesaba ne kadar yatırım yapması gerekirdi? 	</a:t>
            </a:r>
          </a:p>
        </p:txBody>
      </p:sp>
    </p:spTree>
    <p:extLst>
      <p:ext uri="{BB962C8B-B14F-4D97-AF65-F5344CB8AC3E}">
        <p14:creationId xmlns:p14="http://schemas.microsoft.com/office/powerpoint/2010/main" val="212980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10</a:t>
            </a:r>
            <a:r>
              <a:rPr lang="tr-TR" dirty="0">
                <a:latin typeface="Times New Roman" panose="02020603050405020304" pitchFamily="18" charset="0"/>
                <a:cs typeface="Times New Roman" panose="02020603050405020304" pitchFamily="18" charset="0"/>
              </a:rPr>
              <a:t> yıl sonra </a:t>
            </a:r>
            <a:r>
              <a:rPr lang="en-US" dirty="0">
                <a:latin typeface="Times New Roman" panose="02020603050405020304" pitchFamily="18" charset="0"/>
                <a:cs typeface="Times New Roman" panose="02020603050405020304" pitchFamily="18" charset="0"/>
              </a:rPr>
              <a:t>100.000 </a:t>
            </a:r>
            <a:r>
              <a:rPr lang="tr-TR" dirty="0">
                <a:latin typeface="Times New Roman" panose="02020603050405020304" pitchFamily="18" charset="0"/>
                <a:cs typeface="Times New Roman" panose="02020603050405020304" pitchFamily="18" charset="0"/>
              </a:rPr>
              <a:t>tl ye sahip olmak için %</a:t>
            </a:r>
            <a:r>
              <a:rPr lang="en-US" dirty="0">
                <a:latin typeface="Times New Roman" panose="02020603050405020304" pitchFamily="18" charset="0"/>
                <a:cs typeface="Times New Roman" panose="02020603050405020304" pitchFamily="18" charset="0"/>
              </a:rPr>
              <a:t>20</a:t>
            </a:r>
            <a:r>
              <a:rPr lang="tr-TR" dirty="0">
                <a:latin typeface="Times New Roman" panose="02020603050405020304" pitchFamily="18" charset="0"/>
                <a:cs typeface="Times New Roman" panose="02020603050405020304" pitchFamily="18" charset="0"/>
              </a:rPr>
              <a:t> faiz oranı ile bugünden ne kadar yatırmak gerekmektedir ?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04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02DA339-88A4-F820-11CE-61B757D1F99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674EE28-E66C-7A15-049D-989C38B75D44}"/>
              </a:ext>
            </a:extLst>
          </p:cNvPr>
          <p:cNvSpPr>
            <a:spLocks noGrp="1"/>
          </p:cNvSpPr>
          <p:nvPr>
            <p:ph idx="1"/>
          </p:nvPr>
        </p:nvSpPr>
        <p:spPr>
          <a:xfrm>
            <a:off x="457200" y="1628800"/>
            <a:ext cx="8229600" cy="4525963"/>
          </a:xfrm>
        </p:spPr>
        <p:txBody>
          <a:bodyPr/>
          <a:lstStyle/>
          <a:p>
            <a:pPr marL="5715" marR="635" indent="449580" algn="just">
              <a:lnSpc>
                <a:spcPct val="102000"/>
              </a:lnSpc>
              <a:spcAft>
                <a:spcPts val="565"/>
              </a:spcAft>
            </a:pPr>
            <a:r>
              <a:rPr lang="en-US" sz="2000" dirty="0" err="1">
                <a:solidFill>
                  <a:srgbClr val="000000"/>
                </a:solidFill>
                <a:effectLst/>
                <a:latin typeface="Times New Roman" panose="02020603050405020304" pitchFamily="18" charset="0"/>
                <a:ea typeface="Times New Roman" panose="02020603050405020304" pitchFamily="18" charset="0"/>
              </a:rPr>
              <a:t>Gelecekteki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bugünkü</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hesaplamaları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belirli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nakit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akışı</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(NA) </a:t>
            </a:r>
            <a:r>
              <a:rPr lang="en-US" sz="2000" dirty="0" err="1">
                <a:solidFill>
                  <a:srgbClr val="000000"/>
                </a:solidFill>
                <a:effectLst/>
                <a:latin typeface="Times New Roman" panose="02020603050405020304" pitchFamily="18" charset="0"/>
                <a:ea typeface="Times New Roman" panose="02020603050405020304" pitchFamily="18" charset="0"/>
              </a:rPr>
              <a:t>serisi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hesaplanmakta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serisinin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özelliğine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göre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gelecekteki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bugünkü</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hesaplamaları</a:t>
            </a:r>
            <a:r>
              <a:rPr lang="en-US" sz="2000" dirty="0">
                <a:solidFill>
                  <a:srgbClr val="000000"/>
                </a:solidFill>
                <a:effectLst/>
                <a:latin typeface="Times New Roman" panose="02020603050405020304" pitchFamily="18" charset="0"/>
                <a:ea typeface="Times New Roman" panose="02020603050405020304" pitchFamily="18" charset="0"/>
              </a:rPr>
              <a:t> da </a:t>
            </a:r>
            <a:r>
              <a:rPr lang="en-US" sz="2000" dirty="0" err="1">
                <a:solidFill>
                  <a:srgbClr val="000000"/>
                </a:solidFill>
                <a:effectLst/>
                <a:latin typeface="Times New Roman" panose="02020603050405020304" pitchFamily="18" charset="0"/>
                <a:ea typeface="Times New Roman" panose="02020603050405020304" pitchFamily="18" charset="0"/>
              </a:rPr>
              <a:t>farklılaşmaktadır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aşağıdaki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şekilde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sınıflandırmak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mümkündür</a:t>
            </a:r>
            <a:r>
              <a:rPr lang="en-US" sz="2000" dirty="0">
                <a:solidFill>
                  <a:srgbClr val="000000"/>
                </a:solidFill>
                <a:effectLst/>
                <a:latin typeface="Times New Roman" panose="02020603050405020304" pitchFamily="18" charset="0"/>
                <a:ea typeface="Times New Roman" panose="02020603050405020304" pitchFamily="18" charset="0"/>
              </a:rPr>
              <a:t>:</a:t>
            </a:r>
            <a:endParaRPr lang="tr-TR" sz="2000" dirty="0">
              <a:solidFill>
                <a:srgbClr val="000000"/>
              </a:solidFill>
              <a:effectLst/>
              <a:latin typeface="Times New Roman" panose="02020603050405020304" pitchFamily="18" charset="0"/>
              <a:ea typeface="Times New Roman" panose="02020603050405020304" pitchFamily="18" charset="0"/>
            </a:endParaRPr>
          </a:p>
          <a:p>
            <a:pPr marL="5715" marR="635" indent="449580" algn="just">
              <a:lnSpc>
                <a:spcPct val="102000"/>
              </a:lnSpc>
              <a:spcAft>
                <a:spcPts val="565"/>
              </a:spcAft>
            </a:pPr>
            <a:r>
              <a:rPr lang="en-US" sz="2000" dirty="0">
                <a:solidFill>
                  <a:srgbClr val="000000"/>
                </a:solidFill>
                <a:effectLst/>
                <a:latin typeface="Times New Roman" panose="02020603050405020304" pitchFamily="18" charset="0"/>
                <a:ea typeface="Times New Roman" panose="02020603050405020304" pitchFamily="18" charset="0"/>
              </a:rPr>
              <a:t> </a:t>
            </a:r>
            <a:r>
              <a:rPr lang="tr-TR" sz="2000" dirty="0">
                <a:solidFill>
                  <a:srgbClr val="000000"/>
                </a:solidFill>
                <a:effectLst/>
                <a:latin typeface="Times New Roman" panose="02020603050405020304" pitchFamily="18" charset="0"/>
                <a:ea typeface="Times New Roman" panose="02020603050405020304" pitchFamily="18" charset="0"/>
              </a:rPr>
              <a:t>Bir defa gerçekleşen nakit akışı</a:t>
            </a:r>
          </a:p>
          <a:p>
            <a:pPr marL="5715" marR="635" indent="449580" algn="just">
              <a:lnSpc>
                <a:spcPct val="102000"/>
              </a:lnSpc>
              <a:spcAft>
                <a:spcPts val="565"/>
              </a:spcAft>
            </a:pPr>
            <a:r>
              <a:rPr lang="tr-TR" sz="2000" dirty="0">
                <a:solidFill>
                  <a:srgbClr val="000000"/>
                </a:solidFill>
                <a:latin typeface="Times New Roman" panose="02020603050405020304" pitchFamily="18" charset="0"/>
                <a:ea typeface="Times New Roman" panose="02020603050405020304" pitchFamily="18" charset="0"/>
              </a:rPr>
              <a:t>Seri halindeki nakit akışı</a:t>
            </a:r>
            <a:endParaRPr lang="tr-TR" sz="2000" dirty="0">
              <a:solidFill>
                <a:srgbClr val="000000"/>
              </a:solidFill>
              <a:effectLst/>
              <a:latin typeface="Times New Roman" panose="02020603050405020304" pitchFamily="18" charset="0"/>
              <a:ea typeface="Times New Roman" panose="02020603050405020304" pitchFamily="18" charset="0"/>
            </a:endParaRPr>
          </a:p>
          <a:p>
            <a:pPr marL="678815" marR="1114425" indent="0" algn="just">
              <a:lnSpc>
                <a:spcPct val="155000"/>
              </a:lnSpc>
              <a:spcAft>
                <a:spcPts val="565"/>
              </a:spcAft>
              <a:buNone/>
            </a:pPr>
            <a:r>
              <a:rPr lang="en-US" sz="2000" dirty="0">
                <a:solidFill>
                  <a:srgbClr val="000000"/>
                </a:solidFill>
                <a:effectLst/>
                <a:latin typeface="Courier New" panose="02070309020205020404" pitchFamily="49" charset="0"/>
                <a:ea typeface="Courier New" panose="02070309020205020404" pitchFamily="49" charset="0"/>
              </a:rPr>
              <a:t>o</a:t>
            </a:r>
            <a:r>
              <a:rPr lang="en-US" sz="2000" dirty="0">
                <a:solidFill>
                  <a:srgbClr val="000000"/>
                </a:solidFill>
                <a:effectLst/>
                <a:latin typeface="Arial" panose="020B0604020202020204" pitchFamily="34" charset="0"/>
                <a:ea typeface="Arial" panose="020B0604020202020204" pitchFamily="34" charset="0"/>
              </a:rPr>
              <a:t> </a:t>
            </a:r>
            <a:r>
              <a:rPr lang="en-US" sz="2000" dirty="0">
                <a:solidFill>
                  <a:srgbClr val="000000"/>
                </a:solidFill>
                <a:effectLst/>
                <a:latin typeface="Times New Roman" panose="02020603050405020304" pitchFamily="18" charset="0"/>
                <a:ea typeface="Times New Roman" panose="02020603050405020304" pitchFamily="18" charset="0"/>
              </a:rPr>
              <a:t>Seri </a:t>
            </a:r>
            <a:r>
              <a:rPr lang="en-US" sz="2000" dirty="0" err="1">
                <a:solidFill>
                  <a:srgbClr val="000000"/>
                </a:solidFill>
                <a:effectLst/>
                <a:latin typeface="Times New Roman" panose="02020603050405020304" pitchFamily="18" charset="0"/>
                <a:ea typeface="Times New Roman" panose="02020603050405020304" pitchFamily="18" charset="0"/>
              </a:rPr>
              <a:t>halindeki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dönemsel</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akışlarının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birbirinden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farklı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olması</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pPr marL="678815" marR="1114425" indent="0" algn="just">
              <a:lnSpc>
                <a:spcPct val="155000"/>
              </a:lnSpc>
              <a:spcAft>
                <a:spcPts val="565"/>
              </a:spcAft>
              <a:buNone/>
            </a:pPr>
            <a:r>
              <a:rPr lang="en-US" sz="2000" dirty="0">
                <a:solidFill>
                  <a:srgbClr val="000000"/>
                </a:solidFill>
                <a:effectLst/>
                <a:latin typeface="Courier New" panose="02070309020205020404" pitchFamily="49" charset="0"/>
                <a:ea typeface="Courier New" panose="02070309020205020404" pitchFamily="49" charset="0"/>
              </a:rPr>
              <a:t>o</a:t>
            </a:r>
            <a:r>
              <a:rPr lang="en-US" sz="2000" dirty="0">
                <a:solidFill>
                  <a:srgbClr val="000000"/>
                </a:solidFill>
                <a:effectLst/>
                <a:latin typeface="Arial" panose="020B0604020202020204" pitchFamily="34" charset="0"/>
                <a:ea typeface="Arial" panose="020B0604020202020204" pitchFamily="34" charset="0"/>
              </a:rPr>
              <a:t> </a:t>
            </a:r>
            <a:r>
              <a:rPr lang="en-US" sz="2000" dirty="0">
                <a:solidFill>
                  <a:srgbClr val="000000"/>
                </a:solidFill>
                <a:effectLst/>
                <a:latin typeface="Times New Roman" panose="02020603050405020304" pitchFamily="18" charset="0"/>
                <a:ea typeface="Times New Roman" panose="02020603050405020304" pitchFamily="18" charset="0"/>
              </a:rPr>
              <a:t>Seri </a:t>
            </a:r>
            <a:r>
              <a:rPr lang="en-US" sz="2000" dirty="0" err="1">
                <a:solidFill>
                  <a:srgbClr val="000000"/>
                </a:solidFill>
                <a:effectLst/>
                <a:latin typeface="Times New Roman" panose="02020603050405020304" pitchFamily="18" charset="0"/>
                <a:ea typeface="Times New Roman" panose="02020603050405020304" pitchFamily="18" charset="0"/>
              </a:rPr>
              <a:t>halindeki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dönemsel</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akışlarının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birbiriyle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olması</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65999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3DC2FF-4173-724C-EAC6-AF6A625D75E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122EA2F-50C5-F3F6-12EE-1BBB48CD0D59}"/>
              </a:ext>
            </a:extLst>
          </p:cNvPr>
          <p:cNvSpPr>
            <a:spLocks noGrp="1"/>
          </p:cNvSpPr>
          <p:nvPr>
            <p:ph idx="1"/>
          </p:nvPr>
        </p:nvSpPr>
        <p:spPr/>
        <p:txBody>
          <a:bodyPr/>
          <a:lstStyle/>
          <a:p>
            <a:pPr marL="449580" indent="-5715" algn="l">
              <a:lnSpc>
                <a:spcPct val="107000"/>
              </a:lnSpc>
              <a:spcAft>
                <a:spcPts val="490"/>
              </a:spcAft>
            </a:pPr>
            <a:r>
              <a:rPr lang="en-US" sz="2000" b="1" i="1" dirty="0" err="1">
                <a:solidFill>
                  <a:srgbClr val="000000"/>
                </a:solidFill>
                <a:effectLst/>
                <a:latin typeface="Times New Roman" panose="02020603050405020304" pitchFamily="18" charset="0"/>
                <a:ea typeface="Times New Roman" panose="02020603050405020304" pitchFamily="18" charset="0"/>
              </a:rPr>
              <a:t>Örnek</a:t>
            </a:r>
            <a:r>
              <a:rPr lang="en-US" sz="2000" b="1" i="1" dirty="0">
                <a:solidFill>
                  <a:srgbClr val="000000"/>
                </a:solidFill>
                <a:effectLst/>
                <a:latin typeface="Times New Roman" panose="02020603050405020304" pitchFamily="18" charset="0"/>
                <a:ea typeface="Times New Roman" panose="02020603050405020304" pitchFamily="18" charset="0"/>
              </a:rPr>
              <a:t> 1.3: Bir Defa </a:t>
            </a:r>
            <a:r>
              <a:rPr lang="en-US" sz="2000" b="1" i="1" dirty="0" err="1">
                <a:solidFill>
                  <a:srgbClr val="000000"/>
                </a:solidFill>
                <a:effectLst/>
                <a:latin typeface="Times New Roman" panose="02020603050405020304" pitchFamily="18" charset="0"/>
                <a:ea typeface="Times New Roman" panose="02020603050405020304" pitchFamily="18" charset="0"/>
              </a:rPr>
              <a:t>Gerçekleşen</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Nakit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Akışının</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Gelecekteki</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Değeri</a:t>
            </a:r>
            <a:r>
              <a:rPr lang="en-US" sz="2000" b="1" i="1"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565"/>
              </a:spcAft>
            </a:pPr>
            <a:r>
              <a:rPr lang="en-US" sz="2000" dirty="0">
                <a:solidFill>
                  <a:srgbClr val="000000"/>
                </a:solidFill>
                <a:effectLst/>
                <a:latin typeface="Times New Roman" panose="02020603050405020304" pitchFamily="18" charset="0"/>
                <a:ea typeface="Times New Roman" panose="02020603050405020304" pitchFamily="18" charset="0"/>
              </a:rPr>
              <a:t>Bay </a:t>
            </a:r>
            <a:r>
              <a:rPr lang="tr-TR" sz="2000" dirty="0" smtClean="0">
                <a:solidFill>
                  <a:srgbClr val="000000"/>
                </a:solidFill>
                <a:effectLst/>
                <a:latin typeface="Times New Roman" panose="02020603050405020304" pitchFamily="18" charset="0"/>
                <a:ea typeface="Times New Roman" panose="02020603050405020304" pitchFamily="18" charset="0"/>
              </a:rPr>
              <a:t>X </a:t>
            </a:r>
            <a:r>
              <a:rPr lang="en-US" sz="2000" dirty="0" smtClean="0">
                <a:solidFill>
                  <a:srgbClr val="000000"/>
                </a:solidFill>
                <a:effectLst/>
                <a:latin typeface="Times New Roman" panose="02020603050405020304" pitchFamily="18" charset="0"/>
                <a:ea typeface="Times New Roman" panose="02020603050405020304" pitchFamily="18" charset="0"/>
              </a:rPr>
              <a:t>10 </a:t>
            </a:r>
            <a:r>
              <a:rPr lang="en-US" sz="2000" dirty="0" err="1">
                <a:solidFill>
                  <a:srgbClr val="000000"/>
                </a:solidFill>
                <a:effectLst/>
                <a:latin typeface="Times New Roman" panose="02020603050405020304" pitchFamily="18" charset="0"/>
                <a:ea typeface="Times New Roman" panose="02020603050405020304" pitchFamily="18" charset="0"/>
              </a:rPr>
              <a:t>sene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sonra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emekli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olacaktır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emekli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olduğunda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alacağı</a:t>
            </a:r>
            <a:r>
              <a:rPr lang="en-US" sz="2000" dirty="0">
                <a:solidFill>
                  <a:srgbClr val="000000"/>
                </a:solidFill>
                <a:effectLst/>
                <a:latin typeface="Times New Roman" panose="02020603050405020304" pitchFamily="18" charset="0"/>
                <a:ea typeface="Times New Roman" panose="02020603050405020304" pitchFamily="18" charset="0"/>
              </a:rPr>
              <a:t> </a:t>
            </a:r>
            <a:r>
              <a:rPr lang="tr-TR"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emeklilik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ikramiyesiyle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ev</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almayı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planlamakta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ancak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ikramiyenin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ev</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alması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yeterli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olmayacağını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emekli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olduğunda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ev</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alabilmesi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200.000 </a:t>
            </a:r>
            <a:r>
              <a:rPr lang="en-US" sz="2000" dirty="0" err="1">
                <a:solidFill>
                  <a:srgbClr val="000000"/>
                </a:solidFill>
                <a:effectLst/>
                <a:latin typeface="Times New Roman" panose="02020603050405020304" pitchFamily="18" charset="0"/>
                <a:ea typeface="Times New Roman" panose="02020603050405020304" pitchFamily="18" charset="0"/>
              </a:rPr>
              <a:t>TL’ye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daha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ihtiyacı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olacağını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tahmin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etmektedir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 </a:t>
            </a:r>
            <a:r>
              <a:rPr lang="en-US" sz="2000" dirty="0" err="1" smtClean="0">
                <a:solidFill>
                  <a:srgbClr val="000000"/>
                </a:solidFill>
                <a:effectLst/>
                <a:latin typeface="Times New Roman" panose="02020603050405020304" pitchFamily="18" charset="0"/>
                <a:ea typeface="Times New Roman" panose="02020603050405020304" pitchFamily="18" charset="0"/>
              </a:rPr>
              <a:t>bugün</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35.000 </a:t>
            </a:r>
            <a:r>
              <a:rPr lang="en-US" sz="2000" dirty="0" err="1">
                <a:solidFill>
                  <a:srgbClr val="000000"/>
                </a:solidFill>
                <a:effectLst/>
                <a:latin typeface="Times New Roman" panose="02020603050405020304" pitchFamily="18" charset="0"/>
                <a:ea typeface="Times New Roman" panose="02020603050405020304" pitchFamily="18" charset="0"/>
              </a:rPr>
              <a:t>TL’lik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birikime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sahiptir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birikimini</a:t>
            </a:r>
            <a:r>
              <a:rPr lang="en-US" sz="2000" dirty="0">
                <a:solidFill>
                  <a:srgbClr val="000000"/>
                </a:solidFill>
                <a:effectLst/>
                <a:latin typeface="Times New Roman" panose="02020603050405020304" pitchFamily="18" charset="0"/>
                <a:ea typeface="Times New Roman" panose="02020603050405020304" pitchFamily="18" charset="0"/>
              </a:rPr>
              <a:t> 10 </a:t>
            </a:r>
            <a:r>
              <a:rPr lang="en-US" sz="2000" dirty="0" err="1">
                <a:solidFill>
                  <a:srgbClr val="000000"/>
                </a:solidFill>
                <a:effectLst/>
                <a:latin typeface="Times New Roman" panose="02020603050405020304" pitchFamily="18" charset="0"/>
                <a:ea typeface="Times New Roman" panose="02020603050405020304" pitchFamily="18" charset="0"/>
              </a:rPr>
              <a:t>yıl</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boyunca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değerlendirip</a:t>
            </a:r>
            <a:r>
              <a:rPr lang="en-US" sz="2000" dirty="0">
                <a:solidFill>
                  <a:srgbClr val="000000"/>
                </a:solidFill>
                <a:effectLst/>
                <a:latin typeface="Times New Roman" panose="02020603050405020304" pitchFamily="18" charset="0"/>
                <a:ea typeface="Times New Roman" panose="02020603050405020304" pitchFamily="18" charset="0"/>
              </a:rPr>
              <a:t>, 10 </a:t>
            </a:r>
            <a:r>
              <a:rPr lang="en-US" sz="2000" dirty="0" err="1">
                <a:solidFill>
                  <a:srgbClr val="000000"/>
                </a:solidFill>
                <a:effectLst/>
                <a:latin typeface="Times New Roman" panose="02020603050405020304" pitchFamily="18" charset="0"/>
                <a:ea typeface="Times New Roman" panose="02020603050405020304" pitchFamily="18" charset="0"/>
              </a:rPr>
              <a:t>yıl</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sonra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kendisine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gerekecek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olan</a:t>
            </a:r>
            <a:r>
              <a:rPr lang="en-US" sz="2000" dirty="0">
                <a:solidFill>
                  <a:srgbClr val="000000"/>
                </a:solidFill>
                <a:effectLst/>
                <a:latin typeface="Times New Roman" panose="02020603050405020304" pitchFamily="18" charset="0"/>
                <a:ea typeface="Times New Roman" panose="02020603050405020304" pitchFamily="18" charset="0"/>
              </a:rPr>
              <a:t> 200.000 </a:t>
            </a:r>
            <a:r>
              <a:rPr lang="en-US" sz="2000" dirty="0" err="1">
                <a:solidFill>
                  <a:srgbClr val="000000"/>
                </a:solidFill>
                <a:effectLst/>
                <a:latin typeface="Times New Roman" panose="02020603050405020304" pitchFamily="18" charset="0"/>
                <a:ea typeface="Times New Roman" panose="02020603050405020304" pitchFamily="18" charset="0"/>
              </a:rPr>
              <a:t>TL’yi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yolla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oluşturmayı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planlamaktadır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 </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söz</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konusu</a:t>
            </a:r>
            <a:r>
              <a:rPr lang="en-US" sz="2000" dirty="0">
                <a:solidFill>
                  <a:srgbClr val="000000"/>
                </a:solidFill>
                <a:effectLst/>
                <a:latin typeface="Times New Roman" panose="02020603050405020304" pitchFamily="18" charset="0"/>
                <a:ea typeface="Times New Roman" panose="02020603050405020304" pitchFamily="18" charset="0"/>
              </a:rPr>
              <a:t> 10 </a:t>
            </a:r>
            <a:r>
              <a:rPr lang="en-US" sz="2000" dirty="0" err="1">
                <a:solidFill>
                  <a:srgbClr val="000000"/>
                </a:solidFill>
                <a:effectLst/>
                <a:latin typeface="Times New Roman" panose="02020603050405020304" pitchFamily="18" charset="0"/>
                <a:ea typeface="Times New Roman" panose="02020603050405020304" pitchFamily="18" charset="0"/>
              </a:rPr>
              <a:t>yıllık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sürede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mevcut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birikimini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yıllık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bileşik</a:t>
            </a:r>
            <a:r>
              <a:rPr lang="en-US" sz="2000" dirty="0">
                <a:solidFill>
                  <a:srgbClr val="000000"/>
                </a:solidFill>
                <a:effectLst/>
                <a:latin typeface="Times New Roman" panose="02020603050405020304" pitchFamily="18" charset="0"/>
                <a:ea typeface="Times New Roman" panose="02020603050405020304" pitchFamily="18" charset="0"/>
              </a:rPr>
              <a:t> %20 </a:t>
            </a:r>
            <a:r>
              <a:rPr lang="en-US" sz="2000" dirty="0" err="1">
                <a:solidFill>
                  <a:srgbClr val="000000"/>
                </a:solidFill>
                <a:effectLst/>
                <a:latin typeface="Times New Roman" panose="02020603050405020304" pitchFamily="18" charset="0"/>
                <a:ea typeface="Times New Roman" panose="02020603050405020304" pitchFamily="18" charset="0"/>
              </a:rPr>
              <a:t>faiz</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getiren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mevduat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hesabında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değerlendirebilirse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emekli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olduğunda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arzu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ettiği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evi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alabilir</a:t>
            </a:r>
            <a:r>
              <a:rPr lang="en-US" sz="2000" dirty="0">
                <a:solidFill>
                  <a:srgbClr val="000000"/>
                </a:solidFill>
                <a:effectLst/>
                <a:latin typeface="Times New Roman" panose="02020603050405020304" pitchFamily="18" charset="0"/>
                <a:ea typeface="Times New Roman" panose="02020603050405020304" pitchFamily="18" charset="0"/>
              </a:rPr>
              <a:t> mi? </a:t>
            </a:r>
            <a:endParaRPr lang="tr-TR" sz="20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131253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Paranın Zaman Değeri</a:t>
            </a:r>
          </a:p>
        </p:txBody>
      </p:sp>
      <p:sp>
        <p:nvSpPr>
          <p:cNvPr id="3" name="İçerik Yer Tutucusu 2"/>
          <p:cNvSpPr>
            <a:spLocks noGrp="1"/>
          </p:cNvSpPr>
          <p:nvPr>
            <p:ph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Faiz en yalın anlamıyla mali fonların (paranın) maliyetidir.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Fon fazlası olanlar borç vererek fonlarının kullanımını başkalarına faiz geliri karşılığında devretmekte, fon eksiği olanlar da gerekli olan fonları faiz ödeyerek temin etmektedirler.</a:t>
            </a:r>
          </a:p>
        </p:txBody>
      </p:sp>
    </p:spTree>
    <p:extLst>
      <p:ext uri="{BB962C8B-B14F-4D97-AF65-F5344CB8AC3E}">
        <p14:creationId xmlns:p14="http://schemas.microsoft.com/office/powerpoint/2010/main" val="169208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BA7AB8-FF07-4810-49E6-9E5C82E0B4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ECB85B5D-93C4-822F-C3A4-05651A66C807}"/>
              </a:ext>
            </a:extLst>
          </p:cNvPr>
          <p:cNvSpPr>
            <a:spLocks noGrp="1"/>
          </p:cNvSpPr>
          <p:nvPr>
            <p:ph idx="1"/>
          </p:nvPr>
        </p:nvSpPr>
        <p:spPr/>
        <p:txBody>
          <a:bodyPr/>
          <a:lstStyle/>
          <a:p>
            <a:pPr marL="449580" indent="-5715" algn="l">
              <a:lnSpc>
                <a:spcPct val="107000"/>
              </a:lnSpc>
              <a:spcAft>
                <a:spcPts val="700"/>
              </a:spcAft>
            </a:pPr>
            <a:r>
              <a:rPr lang="en-US" sz="1800" i="1" dirty="0">
                <a:solidFill>
                  <a:srgbClr val="000000"/>
                </a:solidFill>
                <a:effectLst/>
                <a:latin typeface="Times New Roman" panose="02020603050405020304" pitchFamily="18" charset="0"/>
                <a:ea typeface="Times New Roman" panose="02020603050405020304" pitchFamily="18" charset="0"/>
              </a:rPr>
              <a:t>GD</a:t>
            </a:r>
            <a:r>
              <a:rPr lang="en-US" sz="1800" i="1" baseline="-25000" dirty="0">
                <a:solidFill>
                  <a:srgbClr val="000000"/>
                </a:solidFill>
                <a:effectLst/>
                <a:latin typeface="Times New Roman" panose="02020603050405020304" pitchFamily="18" charset="0"/>
                <a:ea typeface="Times New Roman" panose="02020603050405020304" pitchFamily="18" charset="0"/>
              </a:rPr>
              <a:t>t</a:t>
            </a:r>
            <a:r>
              <a:rPr lang="en-US" sz="1800" i="1" dirty="0">
                <a:solidFill>
                  <a:srgbClr val="000000"/>
                </a:solidFill>
                <a:effectLst/>
                <a:latin typeface="Times New Roman" panose="02020603050405020304" pitchFamily="18" charset="0"/>
                <a:ea typeface="Times New Roman" panose="02020603050405020304" pitchFamily="18" charset="0"/>
              </a:rPr>
              <a:t> = NA</a:t>
            </a:r>
            <a:r>
              <a:rPr lang="en-US" sz="1800" i="1" baseline="-25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(1+r)</a:t>
            </a:r>
            <a:r>
              <a:rPr lang="en-US" sz="1800" i="1" baseline="30000" dirty="0">
                <a:solidFill>
                  <a:srgbClr val="000000"/>
                </a:solidFill>
                <a:effectLst/>
                <a:latin typeface="Times New Roman" panose="02020603050405020304" pitchFamily="18" charset="0"/>
                <a:ea typeface="Times New Roman" panose="02020603050405020304" pitchFamily="18" charset="0"/>
              </a:rPr>
              <a:t>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580"/>
              </a:spcAft>
            </a:pPr>
            <a:r>
              <a:rPr lang="en-US" sz="1800" i="1" dirty="0">
                <a:solidFill>
                  <a:srgbClr val="000000"/>
                </a:solidFill>
                <a:effectLst/>
                <a:latin typeface="Times New Roman" panose="02020603050405020304" pitchFamily="18" charset="0"/>
                <a:ea typeface="Times New Roman" panose="02020603050405020304" pitchFamily="18" charset="0"/>
              </a:rPr>
              <a:t>GD</a:t>
            </a:r>
            <a:r>
              <a:rPr lang="en-US" sz="1800" i="1" baseline="-25000" dirty="0">
                <a:solidFill>
                  <a:srgbClr val="000000"/>
                </a:solidFill>
                <a:effectLst/>
                <a:latin typeface="Times New Roman" panose="02020603050405020304" pitchFamily="18" charset="0"/>
                <a:ea typeface="Times New Roman" panose="02020603050405020304" pitchFamily="18" charset="0"/>
              </a:rPr>
              <a:t>10</a:t>
            </a:r>
            <a:r>
              <a:rPr lang="en-US" sz="1800" i="1" dirty="0">
                <a:solidFill>
                  <a:srgbClr val="000000"/>
                </a:solidFill>
                <a:effectLst/>
                <a:latin typeface="Times New Roman" panose="02020603050405020304" pitchFamily="18" charset="0"/>
                <a:ea typeface="Times New Roman" panose="02020603050405020304" pitchFamily="18" charset="0"/>
              </a:rPr>
              <a:t> = 35.000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(1+0,20)</a:t>
            </a:r>
            <a:r>
              <a:rPr lang="en-US" sz="1800" i="1" baseline="30000" dirty="0">
                <a:solidFill>
                  <a:srgbClr val="000000"/>
                </a:solidFill>
                <a:effectLst/>
                <a:latin typeface="Times New Roman" panose="02020603050405020304" pitchFamily="18" charset="0"/>
                <a:ea typeface="Times New Roman" panose="02020603050405020304" pitchFamily="18" charset="0"/>
              </a:rPr>
              <a:t>10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650"/>
              </a:spcAft>
            </a:pPr>
            <a:r>
              <a:rPr lang="en-US" sz="1800" i="1" dirty="0">
                <a:solidFill>
                  <a:srgbClr val="000000"/>
                </a:solidFill>
                <a:effectLst/>
                <a:latin typeface="Times New Roman" panose="02020603050405020304" pitchFamily="18" charset="0"/>
                <a:ea typeface="Times New Roman" panose="02020603050405020304" pitchFamily="18" charset="0"/>
              </a:rPr>
              <a:t>GD</a:t>
            </a:r>
            <a:r>
              <a:rPr lang="en-US" sz="1800" i="1" baseline="-25000" dirty="0">
                <a:solidFill>
                  <a:srgbClr val="000000"/>
                </a:solidFill>
                <a:effectLst/>
                <a:latin typeface="Times New Roman" panose="02020603050405020304" pitchFamily="18" charset="0"/>
                <a:ea typeface="Times New Roman" panose="02020603050405020304" pitchFamily="18" charset="0"/>
              </a:rPr>
              <a:t>10</a:t>
            </a:r>
            <a:r>
              <a:rPr lang="en-US" sz="1800" i="1" dirty="0">
                <a:solidFill>
                  <a:srgbClr val="000000"/>
                </a:solidFill>
                <a:effectLst/>
                <a:latin typeface="Times New Roman" panose="02020603050405020304" pitchFamily="18" charset="0"/>
                <a:ea typeface="Times New Roman" panose="02020603050405020304" pitchFamily="18" charset="0"/>
              </a:rPr>
              <a:t> = 216.711 TL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just">
              <a:lnSpc>
                <a:spcPct val="107000"/>
              </a:lnSpc>
              <a:spcAft>
                <a:spcPts val="565"/>
              </a:spcAft>
            </a:pPr>
            <a:r>
              <a:rPr lang="en-US" sz="2000" dirty="0">
                <a:solidFill>
                  <a:srgbClr val="000000"/>
                </a:solidFill>
                <a:effectLst/>
                <a:latin typeface="Times New Roman" panose="02020603050405020304" pitchFamily="18" charset="0"/>
                <a:ea typeface="Times New Roman" panose="02020603050405020304" pitchFamily="18" charset="0"/>
              </a:rPr>
              <a:t>Evet </a:t>
            </a:r>
            <a:r>
              <a:rPr lang="en-US" sz="2000" dirty="0" err="1">
                <a:solidFill>
                  <a:srgbClr val="000000"/>
                </a:solidFill>
                <a:effectLst/>
                <a:latin typeface="Times New Roman" panose="02020603050405020304" pitchFamily="18" charset="0"/>
                <a:ea typeface="Times New Roman" panose="02020603050405020304" pitchFamily="18" charset="0"/>
              </a:rPr>
              <a:t>alabilir</a:t>
            </a:r>
            <a:r>
              <a:rPr lang="en-US" sz="2000" dirty="0">
                <a:solidFill>
                  <a:srgbClr val="000000"/>
                </a:solidFill>
                <a:effectLst/>
                <a:latin typeface="Times New Roman" panose="02020603050405020304" pitchFamily="18" charset="0"/>
                <a:ea typeface="Times New Roman" panose="02020603050405020304" pitchFamily="18" charset="0"/>
              </a:rPr>
              <a:t>. </a:t>
            </a:r>
            <a:r>
              <a:rPr lang="tr-TR" sz="2000" dirty="0">
                <a:solidFill>
                  <a:srgbClr val="000000"/>
                </a:solidFill>
                <a:effectLst/>
                <a:latin typeface="Times New Roman" panose="02020603050405020304" pitchFamily="18" charset="0"/>
                <a:ea typeface="Times New Roman" panose="02020603050405020304" pitchFamily="18" charset="0"/>
              </a:rPr>
              <a:t>B</a:t>
            </a:r>
            <a:r>
              <a:rPr lang="en-US" sz="2000" dirty="0" err="1">
                <a:solidFill>
                  <a:srgbClr val="000000"/>
                </a:solidFill>
                <a:effectLst/>
                <a:latin typeface="Times New Roman" panose="02020603050405020304" pitchFamily="18" charset="0"/>
                <a:ea typeface="Times New Roman" panose="02020603050405020304" pitchFamily="18" charset="0"/>
              </a:rPr>
              <a:t>ugünkü</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birikimi</a:t>
            </a:r>
            <a:r>
              <a:rPr lang="en-US" sz="2000" dirty="0">
                <a:solidFill>
                  <a:srgbClr val="000000"/>
                </a:solidFill>
                <a:effectLst/>
                <a:latin typeface="Times New Roman" panose="02020603050405020304" pitchFamily="18" charset="0"/>
                <a:ea typeface="Times New Roman" panose="02020603050405020304" pitchFamily="18" charset="0"/>
              </a:rPr>
              <a:t> 10 </a:t>
            </a:r>
            <a:r>
              <a:rPr lang="en-US" sz="2000" dirty="0" err="1">
                <a:solidFill>
                  <a:srgbClr val="000000"/>
                </a:solidFill>
                <a:effectLst/>
                <a:latin typeface="Times New Roman" panose="02020603050405020304" pitchFamily="18" charset="0"/>
                <a:ea typeface="Times New Roman" panose="02020603050405020304" pitchFamily="18" charset="0"/>
              </a:rPr>
              <a:t>yıl</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sonra</a:t>
            </a:r>
            <a:r>
              <a:rPr lang="en-US" sz="2000" dirty="0">
                <a:solidFill>
                  <a:srgbClr val="000000"/>
                </a:solidFill>
                <a:effectLst/>
                <a:latin typeface="Times New Roman" panose="02020603050405020304" pitchFamily="18" charset="0"/>
                <a:ea typeface="Times New Roman" panose="02020603050405020304" pitchFamily="18" charset="0"/>
              </a:rPr>
              <a:t> 216.711 </a:t>
            </a:r>
            <a:r>
              <a:rPr lang="en-US" sz="2000" dirty="0" err="1">
                <a:solidFill>
                  <a:srgbClr val="000000"/>
                </a:solidFill>
                <a:effectLst/>
                <a:latin typeface="Times New Roman" panose="02020603050405020304" pitchFamily="18" charset="0"/>
                <a:ea typeface="Times New Roman" panose="02020603050405020304" pitchFamily="18" charset="0"/>
              </a:rPr>
              <a:t>TL’lik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büyüklüğe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ulaşmakta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kendisine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gerekli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olan</a:t>
            </a:r>
            <a:r>
              <a:rPr lang="en-US" sz="2000" dirty="0">
                <a:solidFill>
                  <a:srgbClr val="000000"/>
                </a:solidFill>
                <a:effectLst/>
                <a:latin typeface="Times New Roman" panose="02020603050405020304" pitchFamily="18" charset="0"/>
                <a:ea typeface="Times New Roman" panose="02020603050405020304" pitchFamily="18" charset="0"/>
              </a:rPr>
              <a:t> 200.000 </a:t>
            </a:r>
            <a:r>
              <a:rPr lang="en-US" sz="2000" dirty="0" err="1">
                <a:solidFill>
                  <a:srgbClr val="000000"/>
                </a:solidFill>
                <a:effectLst/>
                <a:latin typeface="Times New Roman" panose="02020603050405020304" pitchFamily="18" charset="0"/>
                <a:ea typeface="Times New Roman" panose="02020603050405020304" pitchFamily="18" charset="0"/>
              </a:rPr>
              <a:t>TL’lik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tutarı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aşmaktadır</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p>
        </p:txBody>
      </p:sp>
    </p:spTree>
    <p:extLst>
      <p:ext uri="{BB962C8B-B14F-4D97-AF65-F5344CB8AC3E}">
        <p14:creationId xmlns:p14="http://schemas.microsoft.com/office/powerpoint/2010/main" val="162672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3E9C9D3-8AE9-490F-3094-35AD57A5D8FD}"/>
              </a:ext>
            </a:extLst>
          </p:cNvPr>
          <p:cNvSpPr>
            <a:spLocks noGrp="1"/>
          </p:cNvSpPr>
          <p:nvPr>
            <p:ph type="title"/>
          </p:nvPr>
        </p:nvSpPr>
        <p:spPr/>
        <p:txBody>
          <a:bodyPr>
            <a:normAutofit/>
          </a:bodyPr>
          <a:lstStyle/>
          <a:p>
            <a:r>
              <a:rPr lang="en-US" sz="2000" b="1" i="1" dirty="0">
                <a:solidFill>
                  <a:srgbClr val="000000"/>
                </a:solidFill>
                <a:effectLst/>
                <a:latin typeface="Times New Roman" panose="02020603050405020304" pitchFamily="18" charset="0"/>
              </a:rPr>
              <a:t>Bir Defa </a:t>
            </a:r>
            <a:r>
              <a:rPr lang="en-US" sz="2000" b="1" i="1" dirty="0" err="1">
                <a:solidFill>
                  <a:srgbClr val="000000"/>
                </a:solidFill>
                <a:effectLst/>
                <a:latin typeface="Times New Roman" panose="02020603050405020304" pitchFamily="18" charset="0"/>
              </a:rPr>
              <a:t>Gerçekleşen</a:t>
            </a:r>
            <a:r>
              <a:rPr lang="en-US" sz="2000" b="1" i="1" dirty="0">
                <a:solidFill>
                  <a:srgbClr val="000000"/>
                </a:solidFill>
                <a:effectLst/>
                <a:latin typeface="Times New Roman" panose="02020603050405020304" pitchFamily="18" charset="0"/>
              </a:rPr>
              <a:t> </a:t>
            </a:r>
            <a:r>
              <a:rPr lang="en-US" sz="2000" b="1" i="1" dirty="0" err="1">
                <a:solidFill>
                  <a:srgbClr val="000000"/>
                </a:solidFill>
                <a:effectLst/>
                <a:latin typeface="Times New Roman" panose="02020603050405020304" pitchFamily="18" charset="0"/>
              </a:rPr>
              <a:t>Nakit</a:t>
            </a:r>
            <a:r>
              <a:rPr lang="en-US" sz="2000" b="1" i="1" dirty="0">
                <a:solidFill>
                  <a:srgbClr val="000000"/>
                </a:solidFill>
                <a:effectLst/>
                <a:latin typeface="Times New Roman" panose="02020603050405020304" pitchFamily="18" charset="0"/>
              </a:rPr>
              <a:t> </a:t>
            </a:r>
            <a:r>
              <a:rPr lang="en-US" sz="2000" b="1" i="1" dirty="0" err="1">
                <a:solidFill>
                  <a:srgbClr val="000000"/>
                </a:solidFill>
                <a:effectLst/>
                <a:latin typeface="Times New Roman" panose="02020603050405020304" pitchFamily="18" charset="0"/>
              </a:rPr>
              <a:t>Akışının</a:t>
            </a:r>
            <a:r>
              <a:rPr lang="en-US" sz="2000" b="1" i="1" dirty="0">
                <a:solidFill>
                  <a:srgbClr val="000000"/>
                </a:solidFill>
                <a:effectLst/>
                <a:latin typeface="Times New Roman" panose="02020603050405020304" pitchFamily="18" charset="0"/>
              </a:rPr>
              <a:t> </a:t>
            </a:r>
            <a:r>
              <a:rPr lang="en-US" sz="2000" b="1" i="1" dirty="0" err="1">
                <a:solidFill>
                  <a:srgbClr val="000000"/>
                </a:solidFill>
                <a:effectLst/>
                <a:latin typeface="Times New Roman" panose="02020603050405020304" pitchFamily="18" charset="0"/>
              </a:rPr>
              <a:t>Bugünkü</a:t>
            </a:r>
            <a:r>
              <a:rPr lang="en-US" sz="2000" b="1" i="1" dirty="0">
                <a:solidFill>
                  <a:srgbClr val="000000"/>
                </a:solidFill>
                <a:effectLst/>
                <a:latin typeface="Times New Roman" panose="02020603050405020304" pitchFamily="18" charset="0"/>
              </a:rPr>
              <a:t> </a:t>
            </a:r>
            <a:r>
              <a:rPr lang="en-US" sz="2000" b="1" i="1" dirty="0" err="1">
                <a:solidFill>
                  <a:srgbClr val="000000"/>
                </a:solidFill>
                <a:effectLst/>
                <a:latin typeface="Times New Roman" panose="02020603050405020304" pitchFamily="18" charset="0"/>
              </a:rPr>
              <a:t>Değeri</a:t>
            </a:r>
            <a:r>
              <a:rPr lang="en-US" sz="2000" b="1" i="1" dirty="0">
                <a:solidFill>
                  <a:srgbClr val="000000"/>
                </a:solidFill>
                <a:effectLst/>
                <a:latin typeface="Times New Roman" panose="02020603050405020304" pitchFamily="18" charset="0"/>
              </a:rPr>
              <a:t> </a:t>
            </a:r>
            <a:r>
              <a:rPr lang="tr-TR" sz="2000" b="1" i="1" dirty="0">
                <a:solidFill>
                  <a:srgbClr val="000000"/>
                </a:solidFill>
                <a:effectLst/>
                <a:latin typeface="Times New Roman" panose="02020603050405020304" pitchFamily="18" charset="0"/>
              </a:rPr>
              <a:t/>
            </a:r>
            <a:br>
              <a:rPr lang="tr-TR" sz="2000" b="1" i="1" dirty="0">
                <a:solidFill>
                  <a:srgbClr val="000000"/>
                </a:solidFill>
                <a:effectLst/>
                <a:latin typeface="Times New Roman" panose="02020603050405020304" pitchFamily="18" charset="0"/>
              </a:rPr>
            </a:br>
            <a:endParaRPr lang="tr-TR" sz="2000" dirty="0"/>
          </a:p>
        </p:txBody>
      </p:sp>
      <p:sp>
        <p:nvSpPr>
          <p:cNvPr id="3" name="İçerik Yer Tutucusu 2">
            <a:extLst>
              <a:ext uri="{FF2B5EF4-FFF2-40B4-BE49-F238E27FC236}">
                <a16:creationId xmlns:a16="http://schemas.microsoft.com/office/drawing/2014/main" xmlns="" id="{81FC4E7A-7921-DA71-F810-3330471D902B}"/>
              </a:ext>
            </a:extLst>
          </p:cNvPr>
          <p:cNvSpPr>
            <a:spLocks noGrp="1"/>
          </p:cNvSpPr>
          <p:nvPr>
            <p:ph idx="1"/>
          </p:nvPr>
        </p:nvSpPr>
        <p:spPr/>
        <p:txBody>
          <a:bodyPr/>
          <a:lstStyle/>
          <a:p>
            <a:pPr marL="455295" marR="55880" indent="-5715" algn="just">
              <a:lnSpc>
                <a:spcPct val="102000"/>
              </a:lnSpc>
              <a:spcAft>
                <a:spcPts val="1665"/>
              </a:spcAft>
            </a:pPr>
            <a:r>
              <a:rPr lang="en-US" sz="1800" dirty="0" err="1">
                <a:solidFill>
                  <a:srgbClr val="000000"/>
                </a:solidFill>
                <a:effectLst/>
                <a:latin typeface="Times New Roman" panose="02020603050405020304" pitchFamily="18" charset="0"/>
                <a:ea typeface="Times New Roman" panose="02020603050405020304" pitchFamily="18" charset="0"/>
              </a:rPr>
              <a:t>Gelecekte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defa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gerçekleşen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nakit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akışının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bugünkü</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değeri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aşağıdaki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gibi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hesaplanır</a:t>
            </a:r>
            <a:r>
              <a:rPr lang="en-US" sz="1800"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55295" marR="55880" indent="-5715" algn="just">
              <a:lnSpc>
                <a:spcPct val="102000"/>
              </a:lnSpc>
              <a:spcAft>
                <a:spcPts val="1665"/>
              </a:spcAft>
            </a:pPr>
            <a:r>
              <a:rPr lang="tr-TR" sz="1800" dirty="0">
                <a:solidFill>
                  <a:srgbClr val="000000"/>
                </a:solidFill>
                <a:latin typeface="Times New Roman" panose="02020603050405020304" pitchFamily="18" charset="0"/>
                <a:ea typeface="Times New Roman" panose="02020603050405020304" pitchFamily="18" charset="0"/>
              </a:rPr>
              <a:t>BD =NA/ (1+r)t</a:t>
            </a:r>
          </a:p>
          <a:p>
            <a:pPr marL="449580" marR="55880" indent="0" algn="just">
              <a:lnSpc>
                <a:spcPct val="102000"/>
              </a:lnSpc>
              <a:spcAft>
                <a:spcPts val="1665"/>
              </a:spcAft>
              <a:buNone/>
            </a:pPr>
            <a:r>
              <a:rPr lang="tr-TR" sz="1800"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593703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89229E-7D1C-2C52-E414-88C2B911BCC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08203186-4568-5FF6-BD4B-91E5CEB23292}"/>
              </a:ext>
            </a:extLst>
          </p:cNvPr>
          <p:cNvSpPr>
            <a:spLocks noGrp="1"/>
          </p:cNvSpPr>
          <p:nvPr>
            <p:ph idx="1"/>
          </p:nvPr>
        </p:nvSpPr>
        <p:spPr/>
        <p:txBody>
          <a:bodyPr>
            <a:normAutofit/>
          </a:bodyPr>
          <a:lstStyle/>
          <a:p>
            <a:pPr marL="449580" indent="-5715" algn="l">
              <a:lnSpc>
                <a:spcPct val="150000"/>
              </a:lnSpc>
              <a:spcAft>
                <a:spcPts val="480"/>
              </a:spcAft>
            </a:pPr>
            <a:r>
              <a:rPr lang="en-US" sz="2000" b="1" i="1" dirty="0" err="1">
                <a:solidFill>
                  <a:srgbClr val="000000"/>
                </a:solidFill>
                <a:effectLst/>
                <a:latin typeface="Times New Roman" panose="02020603050405020304" pitchFamily="18" charset="0"/>
                <a:ea typeface="Times New Roman" panose="02020603050405020304" pitchFamily="18" charset="0"/>
              </a:rPr>
              <a:t>Örnek</a:t>
            </a:r>
            <a:r>
              <a:rPr lang="en-US" sz="2000" b="1" i="1" dirty="0">
                <a:solidFill>
                  <a:srgbClr val="000000"/>
                </a:solidFill>
                <a:effectLst/>
                <a:latin typeface="Times New Roman" panose="02020603050405020304" pitchFamily="18" charset="0"/>
                <a:ea typeface="Times New Roman" panose="02020603050405020304" pitchFamily="18" charset="0"/>
              </a:rPr>
              <a:t> 1.4: Bir Defa </a:t>
            </a:r>
            <a:r>
              <a:rPr lang="en-US" sz="2000" b="1" i="1" dirty="0" err="1">
                <a:solidFill>
                  <a:srgbClr val="000000"/>
                </a:solidFill>
                <a:effectLst/>
                <a:latin typeface="Times New Roman" panose="02020603050405020304" pitchFamily="18" charset="0"/>
                <a:ea typeface="Times New Roman" panose="02020603050405020304" pitchFamily="18" charset="0"/>
              </a:rPr>
              <a:t>Gerçekleşen</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Nakit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Akışının</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Bugünkü</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Değeri</a:t>
            </a:r>
            <a:r>
              <a:rPr lang="en-US" sz="2000" b="1" i="1"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pPr marL="443865" indent="0" algn="just">
              <a:lnSpc>
                <a:spcPct val="150000"/>
              </a:lnSpc>
              <a:spcAft>
                <a:spcPts val="565"/>
              </a:spcAft>
              <a:buNone/>
            </a:pPr>
            <a:r>
              <a:rPr lang="en-US" sz="2000" dirty="0">
                <a:solidFill>
                  <a:srgbClr val="000000"/>
                </a:solidFill>
                <a:effectLst/>
                <a:latin typeface="Times New Roman" panose="02020603050405020304" pitchFamily="18" charset="0"/>
                <a:ea typeface="Times New Roman" panose="02020603050405020304" pitchFamily="18" charset="0"/>
              </a:rPr>
              <a:t>Bay </a:t>
            </a:r>
            <a:r>
              <a:rPr lang="tr-TR" sz="2000" dirty="0" smtClean="0">
                <a:solidFill>
                  <a:srgbClr val="000000"/>
                </a:solidFill>
                <a:effectLst/>
                <a:latin typeface="Times New Roman" panose="02020603050405020304" pitchFamily="18" charset="0"/>
                <a:ea typeface="Times New Roman" panose="02020603050405020304" pitchFamily="18" charset="0"/>
              </a:rPr>
              <a:t>X </a:t>
            </a:r>
            <a:r>
              <a:rPr lang="en-US" sz="2000" dirty="0" smtClean="0">
                <a:solidFill>
                  <a:srgbClr val="000000"/>
                </a:solidFill>
                <a:effectLst/>
                <a:latin typeface="Times New Roman" panose="02020603050405020304" pitchFamily="18" charset="0"/>
                <a:ea typeface="Times New Roman" panose="02020603050405020304" pitchFamily="18" charset="0"/>
              </a:rPr>
              <a:t>4 </a:t>
            </a:r>
            <a:r>
              <a:rPr lang="en-US" sz="2000" dirty="0">
                <a:solidFill>
                  <a:srgbClr val="000000"/>
                </a:solidFill>
                <a:effectLst/>
                <a:latin typeface="Times New Roman" panose="02020603050405020304" pitchFamily="18" charset="0"/>
                <a:ea typeface="Times New Roman" panose="02020603050405020304" pitchFamily="18" charset="0"/>
              </a:rPr>
              <a:t>ay </a:t>
            </a:r>
            <a:r>
              <a:rPr lang="en-US" sz="2000" dirty="0" err="1">
                <a:solidFill>
                  <a:srgbClr val="000000"/>
                </a:solidFill>
                <a:effectLst/>
                <a:latin typeface="Times New Roman" panose="02020603050405020304" pitchFamily="18" charset="0"/>
                <a:ea typeface="Times New Roman" panose="02020603050405020304" pitchFamily="18" charset="0"/>
              </a:rPr>
              <a:t>sonra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Fransa’ya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seyahat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etmek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istemekte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seyahat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gerekli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kaynağı</a:t>
            </a:r>
            <a:r>
              <a:rPr lang="en-US" sz="2000" dirty="0">
                <a:solidFill>
                  <a:srgbClr val="000000"/>
                </a:solidFill>
                <a:effectLst/>
                <a:latin typeface="Times New Roman" panose="02020603050405020304" pitchFamily="18" charset="0"/>
                <a:ea typeface="Times New Roman" panose="02020603050405020304" pitchFamily="18" charset="0"/>
              </a:rPr>
              <a:t> (1.500 TL) </a:t>
            </a:r>
            <a:r>
              <a:rPr lang="en-US" sz="2000" dirty="0" err="1">
                <a:solidFill>
                  <a:srgbClr val="000000"/>
                </a:solidFill>
                <a:effectLst/>
                <a:latin typeface="Times New Roman" panose="02020603050405020304" pitchFamily="18" charset="0"/>
                <a:ea typeface="Times New Roman" panose="02020603050405020304" pitchFamily="18" charset="0"/>
              </a:rPr>
              <a:t>bugün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sahip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olduğu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birikimlerin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kısmını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aylık</a:t>
            </a:r>
            <a:r>
              <a:rPr lang="en-US" sz="2000" dirty="0">
                <a:solidFill>
                  <a:srgbClr val="000000"/>
                </a:solidFill>
                <a:effectLst/>
                <a:latin typeface="Times New Roman" panose="02020603050405020304" pitchFamily="18" charset="0"/>
                <a:ea typeface="Times New Roman" panose="02020603050405020304" pitchFamily="18" charset="0"/>
              </a:rPr>
              <a:t> %4 </a:t>
            </a:r>
            <a:r>
              <a:rPr lang="en-US" sz="2000" dirty="0" err="1">
                <a:solidFill>
                  <a:srgbClr val="000000"/>
                </a:solidFill>
                <a:effectLst/>
                <a:latin typeface="Times New Roman" panose="02020603050405020304" pitchFamily="18" charset="0"/>
                <a:ea typeface="Times New Roman" panose="02020603050405020304" pitchFamily="18" charset="0"/>
              </a:rPr>
              <a:t>kazanç</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sağlayacağını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umduğu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yatırım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fonuna</a:t>
            </a:r>
            <a:r>
              <a:rPr lang="en-US" sz="2000" dirty="0">
                <a:solidFill>
                  <a:srgbClr val="000000"/>
                </a:solidFill>
                <a:effectLst/>
                <a:latin typeface="Times New Roman" panose="02020603050405020304" pitchFamily="18" charset="0"/>
                <a:ea typeface="Times New Roman" panose="02020603050405020304" pitchFamily="18" charset="0"/>
              </a:rPr>
              <a:t> 4 ay </a:t>
            </a:r>
            <a:r>
              <a:rPr lang="en-US" sz="2000" dirty="0" err="1">
                <a:solidFill>
                  <a:srgbClr val="000000"/>
                </a:solidFill>
                <a:effectLst/>
                <a:latin typeface="Times New Roman" panose="02020603050405020304" pitchFamily="18" charset="0"/>
                <a:ea typeface="Times New Roman" panose="02020603050405020304" pitchFamily="18" charset="0"/>
              </a:rPr>
              <a:t>boyunca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yatırarak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sağlamayı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planlamaktadır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a:t>
            </a:r>
            <a:r>
              <a:rPr lang="en-US" sz="2000" dirty="0" smtClean="0">
                <a:solidFill>
                  <a:srgbClr val="000000"/>
                </a:solidFill>
                <a:effectLst/>
                <a:latin typeface="Times New Roman" panose="02020603050405020304" pitchFamily="18" charset="0"/>
                <a:ea typeface="Times New Roman" panose="02020603050405020304" pitchFamily="18" charset="0"/>
              </a:rPr>
              <a:t>’</a:t>
            </a:r>
            <a:r>
              <a:rPr lang="tr-TR" sz="2000" dirty="0" smtClean="0">
                <a:solidFill>
                  <a:srgbClr val="000000"/>
                </a:solidFill>
                <a:effectLst/>
                <a:latin typeface="Times New Roman" panose="02020603050405020304" pitchFamily="18" charset="0"/>
                <a:ea typeface="Times New Roman" panose="02020603050405020304" pitchFamily="18" charset="0"/>
              </a:rPr>
              <a:t>i</a:t>
            </a:r>
            <a:r>
              <a:rPr lang="en-US" sz="2000" dirty="0" smtClean="0">
                <a:solidFill>
                  <a:srgbClr val="000000"/>
                </a:solidFill>
                <a:effectLst/>
                <a:latin typeface="Times New Roman" panose="02020603050405020304" pitchFamily="18" charset="0"/>
                <a:ea typeface="Times New Roman" panose="02020603050405020304" pitchFamily="18" charset="0"/>
              </a:rPr>
              <a:t>n </a:t>
            </a:r>
            <a:r>
              <a:rPr lang="en-US" sz="2000" dirty="0">
                <a:solidFill>
                  <a:srgbClr val="000000"/>
                </a:solidFill>
                <a:effectLst/>
                <a:latin typeface="Times New Roman" panose="02020603050405020304" pitchFamily="18" charset="0"/>
                <a:ea typeface="Times New Roman" panose="02020603050405020304" pitchFamily="18" charset="0"/>
              </a:rPr>
              <a:t>4 ay </a:t>
            </a:r>
            <a:r>
              <a:rPr lang="en-US" sz="2000" dirty="0" err="1">
                <a:solidFill>
                  <a:srgbClr val="000000"/>
                </a:solidFill>
                <a:effectLst/>
                <a:latin typeface="Times New Roman" panose="02020603050405020304" pitchFamily="18" charset="0"/>
                <a:ea typeface="Times New Roman" panose="02020603050405020304" pitchFamily="18" charset="0"/>
              </a:rPr>
              <a:t>sonra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Fransa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seyahatini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gerçekleştirebilmesi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bugün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fona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kaç</a:t>
            </a:r>
            <a:r>
              <a:rPr lang="en-US" sz="2000" dirty="0">
                <a:solidFill>
                  <a:srgbClr val="000000"/>
                </a:solidFill>
                <a:effectLst/>
                <a:latin typeface="Times New Roman" panose="02020603050405020304" pitchFamily="18" charset="0"/>
                <a:ea typeface="Times New Roman" panose="02020603050405020304" pitchFamily="18" charset="0"/>
              </a:rPr>
              <a:t> TL </a:t>
            </a:r>
            <a:r>
              <a:rPr lang="en-US" sz="2000" dirty="0" err="1">
                <a:solidFill>
                  <a:srgbClr val="000000"/>
                </a:solidFill>
                <a:effectLst/>
                <a:latin typeface="Times New Roman" panose="02020603050405020304" pitchFamily="18" charset="0"/>
                <a:ea typeface="Times New Roman" panose="02020603050405020304" pitchFamily="18" charset="0"/>
              </a:rPr>
              <a:t>yatırması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gereklidir</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3658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AF9F76-0D21-5D6E-D90B-2E7E63C9294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75EF562-696B-4E63-5A8C-28077EE07692}"/>
              </a:ext>
            </a:extLst>
          </p:cNvPr>
          <p:cNvSpPr>
            <a:spLocks noGrp="1"/>
          </p:cNvSpPr>
          <p:nvPr>
            <p:ph idx="1"/>
          </p:nvPr>
        </p:nvSpPr>
        <p:spPr/>
        <p:txBody>
          <a:bodyPr/>
          <a:lstStyle/>
          <a:p>
            <a:pPr marL="443865" indent="0">
              <a:lnSpc>
                <a:spcPct val="107000"/>
              </a:lnSpc>
              <a:spcAft>
                <a:spcPts val="455"/>
              </a:spcAft>
              <a:buNone/>
            </a:pPr>
            <a:r>
              <a:rPr lang="en-US" sz="3200" dirty="0">
                <a:solidFill>
                  <a:srgbClr val="000000"/>
                </a:solidFill>
                <a:effectLst/>
                <a:latin typeface="Times New Roman" panose="02020603050405020304" pitchFamily="18" charset="0"/>
                <a:ea typeface="Times New Roman" panose="02020603050405020304" pitchFamily="18" charset="0"/>
              </a:rPr>
              <a:t>BD = Na</a:t>
            </a:r>
            <a:r>
              <a:rPr lang="en-US" sz="3200" baseline="-25000" dirty="0">
                <a:solidFill>
                  <a:srgbClr val="000000"/>
                </a:solidFill>
                <a:effectLst/>
                <a:latin typeface="Times New Roman" panose="02020603050405020304" pitchFamily="18" charset="0"/>
                <a:ea typeface="Times New Roman" panose="02020603050405020304" pitchFamily="18" charset="0"/>
              </a:rPr>
              <a:t>t</a:t>
            </a:r>
            <a:r>
              <a:rPr lang="tr-TR" baseline="-25000" dirty="0">
                <a:solidFill>
                  <a:srgbClr val="000000"/>
                </a:solidFill>
                <a:latin typeface="Segoe UI Symbol" panose="020B0502040204020203" pitchFamily="34" charset="0"/>
                <a:ea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[1/(1+r)</a:t>
            </a:r>
            <a:r>
              <a:rPr lang="en-US" sz="3200" baseline="30000" dirty="0">
                <a:solidFill>
                  <a:srgbClr val="000000"/>
                </a:solidFill>
                <a:effectLst/>
                <a:latin typeface="Times New Roman" panose="02020603050405020304" pitchFamily="18" charset="0"/>
                <a:ea typeface="Times New Roman" panose="02020603050405020304" pitchFamily="18" charset="0"/>
              </a:rPr>
              <a:t>t</a:t>
            </a:r>
            <a:r>
              <a:rPr lang="en-US" sz="3200"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443865" indent="0">
              <a:lnSpc>
                <a:spcPct val="107000"/>
              </a:lnSpc>
              <a:spcAft>
                <a:spcPts val="370"/>
              </a:spcAft>
              <a:buNone/>
            </a:pPr>
            <a:r>
              <a:rPr lang="en-US" sz="3200" dirty="0">
                <a:solidFill>
                  <a:srgbClr val="000000"/>
                </a:solidFill>
                <a:effectLst/>
                <a:latin typeface="Times New Roman" panose="02020603050405020304" pitchFamily="18" charset="0"/>
                <a:ea typeface="Times New Roman" panose="02020603050405020304" pitchFamily="18" charset="0"/>
              </a:rPr>
              <a:t>BD = 1.500 TL</a:t>
            </a:r>
            <a:r>
              <a:rPr lang="tr-TR" sz="3200"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rPr>
              <a:t>[1/(1+0,04)</a:t>
            </a:r>
            <a:r>
              <a:rPr lang="en-US" sz="3200" baseline="30000" dirty="0">
                <a:solidFill>
                  <a:srgbClr val="000000"/>
                </a:solidFill>
                <a:effectLst/>
                <a:latin typeface="Times New Roman" panose="02020603050405020304" pitchFamily="18" charset="0"/>
                <a:ea typeface="Times New Roman" panose="02020603050405020304" pitchFamily="18" charset="0"/>
              </a:rPr>
              <a:t>4</a:t>
            </a:r>
            <a:r>
              <a:rPr lang="en-US" sz="3200"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tr-TR"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BD = 1.282,2 TL </a:t>
            </a:r>
            <a:endParaRPr lang="tr-TR" dirty="0"/>
          </a:p>
          <a:p>
            <a:endParaRPr lang="tr-TR" dirty="0"/>
          </a:p>
        </p:txBody>
      </p:sp>
    </p:spTree>
    <p:extLst>
      <p:ext uri="{BB962C8B-B14F-4D97-AF65-F5344CB8AC3E}">
        <p14:creationId xmlns:p14="http://schemas.microsoft.com/office/powerpoint/2010/main" val="204701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427FAC-98A6-1943-64A9-DB7A87BACD79}"/>
              </a:ext>
            </a:extLst>
          </p:cNvPr>
          <p:cNvSpPr>
            <a:spLocks noGrp="1"/>
          </p:cNvSpPr>
          <p:nvPr>
            <p:ph type="title"/>
          </p:nvPr>
        </p:nvSpPr>
        <p:spPr/>
        <p:txBody>
          <a:bodyPr>
            <a:normAutofit fontScale="90000"/>
          </a:bodyPr>
          <a:lstStyle/>
          <a:p>
            <a:r>
              <a:rPr lang="en-US" b="1" dirty="0">
                <a:solidFill>
                  <a:srgbClr val="000000"/>
                </a:solidFill>
                <a:latin typeface="Times New Roman" panose="02020603050405020304" pitchFamily="18" charset="0"/>
              </a:rPr>
              <a:t>Seri </a:t>
            </a:r>
            <a:r>
              <a:rPr lang="en-US" b="1" dirty="0" err="1">
                <a:solidFill>
                  <a:srgbClr val="000000"/>
                </a:solidFill>
                <a:latin typeface="Times New Roman" panose="02020603050405020304" pitchFamily="18" charset="0"/>
              </a:rPr>
              <a:t>Halindeki</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Nakit</a:t>
            </a:r>
            <a:r>
              <a:rPr lang="en-US" b="1" dirty="0">
                <a:solidFill>
                  <a:srgbClr val="000000"/>
                </a:solidFill>
                <a:latin typeface="Times New Roman" panose="02020603050405020304" pitchFamily="18" charset="0"/>
              </a:rPr>
              <a:t> </a:t>
            </a:r>
            <a:r>
              <a:rPr lang="en-US" b="1" dirty="0" err="1">
                <a:solidFill>
                  <a:srgbClr val="000000"/>
                </a:solidFill>
                <a:latin typeface="Times New Roman" panose="02020603050405020304" pitchFamily="18" charset="0"/>
              </a:rPr>
              <a:t>Akışları</a:t>
            </a:r>
            <a:r>
              <a:rPr lang="en-US" b="1" dirty="0">
                <a:solidFill>
                  <a:srgbClr val="000000"/>
                </a:solidFill>
                <a:latin typeface="Times New Roman" panose="02020603050405020304" pitchFamily="18" charset="0"/>
              </a:rPr>
              <a:t> </a:t>
            </a:r>
            <a:r>
              <a:rPr lang="tr-TR" b="1" i="1" dirty="0">
                <a:solidFill>
                  <a:srgbClr val="000000"/>
                </a:solidFill>
                <a:latin typeface="Times New Roman" panose="02020603050405020304" pitchFamily="18" charset="0"/>
              </a:rPr>
              <a:t/>
            </a:r>
            <a:br>
              <a:rPr lang="tr-TR" b="1" i="1" dirty="0">
                <a:solidFill>
                  <a:srgbClr val="000000"/>
                </a:solidFill>
                <a:latin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9430B89D-3A4B-0332-BE6D-B03C56F78380}"/>
              </a:ext>
            </a:extLst>
          </p:cNvPr>
          <p:cNvSpPr>
            <a:spLocks noGrp="1"/>
          </p:cNvSpPr>
          <p:nvPr>
            <p:ph idx="1"/>
          </p:nvPr>
        </p:nvSpPr>
        <p:spPr/>
        <p:txBody>
          <a:bodyPr>
            <a:normAutofit/>
          </a:bodyPr>
          <a:lstStyle/>
          <a:p>
            <a:pPr marL="5715" marR="1270" indent="449580" algn="just">
              <a:lnSpc>
                <a:spcPct val="150000"/>
              </a:lnSpc>
              <a:spcAft>
                <a:spcPts val="565"/>
              </a:spcAft>
            </a:pPr>
            <a:r>
              <a:rPr lang="en-US" sz="2000" b="1" i="1" dirty="0">
                <a:solidFill>
                  <a:srgbClr val="000000"/>
                </a:solidFill>
                <a:effectLst/>
                <a:latin typeface="Times New Roman" panose="02020603050405020304" pitchFamily="18" charset="0"/>
                <a:ea typeface="Times New Roman" panose="02020603050405020304" pitchFamily="18" charset="0"/>
              </a:rPr>
              <a:t>Seri </a:t>
            </a:r>
            <a:r>
              <a:rPr lang="en-US" sz="2000" b="1" i="1" dirty="0" err="1">
                <a:solidFill>
                  <a:srgbClr val="000000"/>
                </a:solidFill>
                <a:effectLst/>
                <a:latin typeface="Times New Roman" panose="02020603050405020304" pitchFamily="18" charset="0"/>
                <a:ea typeface="Times New Roman" panose="02020603050405020304" pitchFamily="18" charset="0"/>
              </a:rPr>
              <a:t>halindeki</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nakit</a:t>
            </a:r>
            <a:r>
              <a:rPr lang="en-US" sz="2000" b="1" i="1" dirty="0">
                <a:solidFill>
                  <a:srgbClr val="000000"/>
                </a:solidFill>
                <a:effectLst/>
                <a:latin typeface="Times New Roman" panose="02020603050405020304" pitchFamily="18" charset="0"/>
                <a:ea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rPr>
              <a:t>akışları</a:t>
            </a:r>
            <a:r>
              <a:rPr lang="en-US" sz="2000" dirty="0">
                <a:solidFill>
                  <a:srgbClr val="000000"/>
                </a:solidFill>
                <a:effectLst/>
                <a:latin typeface="Times New Roman" panose="02020603050405020304" pitchFamily="18" charset="0"/>
                <a:ea typeface="Times New Roman" panose="02020603050405020304" pitchFamily="18" charset="0"/>
              </a:rPr>
              <a:t>, her hangi </a:t>
            </a:r>
            <a:r>
              <a:rPr lang="en-US" sz="2000" dirty="0" err="1">
                <a:solidFill>
                  <a:srgbClr val="000000"/>
                </a:solidFill>
                <a:effectLst/>
                <a:latin typeface="Times New Roman" panose="02020603050405020304" pitchFamily="18" charset="0"/>
                <a:ea typeface="Times New Roman" panose="02020603050405020304" pitchFamily="18" charset="0"/>
              </a:rPr>
              <a:t>bir</a:t>
            </a:r>
            <a:r>
              <a:rPr lang="en-US" sz="2000" dirty="0">
                <a:solidFill>
                  <a:srgbClr val="000000"/>
                </a:solidFill>
                <a:effectLst/>
                <a:latin typeface="Times New Roman" panose="02020603050405020304" pitchFamily="18" charset="0"/>
                <a:ea typeface="Times New Roman" panose="02020603050405020304" pitchFamily="18" charset="0"/>
              </a:rPr>
              <a:t> zaman </a:t>
            </a:r>
            <a:r>
              <a:rPr lang="en-US" sz="2000" dirty="0" err="1">
                <a:solidFill>
                  <a:srgbClr val="000000"/>
                </a:solidFill>
                <a:effectLst/>
                <a:latin typeface="Times New Roman" panose="02020603050405020304" pitchFamily="18" charset="0"/>
                <a:ea typeface="Times New Roman" panose="02020603050405020304" pitchFamily="18" charset="0"/>
              </a:rPr>
              <a:t>aralığında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birden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fazla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gerçekleşen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akışlarının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söz</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konusu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olması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halidir</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pPr marL="5715" marR="1905" indent="449580" algn="just">
              <a:lnSpc>
                <a:spcPct val="150000"/>
              </a:lnSpc>
              <a:spcAft>
                <a:spcPts val="565"/>
              </a:spcAft>
            </a:pPr>
            <a:r>
              <a:rPr lang="en-US" sz="2000" dirty="0" err="1">
                <a:solidFill>
                  <a:srgbClr val="000000"/>
                </a:solidFill>
                <a:effectLst/>
                <a:latin typeface="Times New Roman" panose="02020603050405020304" pitchFamily="18" charset="0"/>
                <a:ea typeface="Times New Roman" panose="02020603050405020304" pitchFamily="18" charset="0"/>
              </a:rPr>
              <a:t>Çoklu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dönemlerde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seri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halinde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gerçekleşen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farklı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şekilde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olmaktadır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Bunlar</a:t>
            </a:r>
            <a:r>
              <a:rPr lang="en-US" sz="2000" dirty="0">
                <a:solidFill>
                  <a:srgbClr val="000000"/>
                </a:solidFill>
                <a:effectLst/>
                <a:latin typeface="Times New Roman" panose="02020603050405020304" pitchFamily="18" charset="0"/>
                <a:ea typeface="Times New Roman" panose="02020603050405020304" pitchFamily="18" charset="0"/>
              </a:rPr>
              <a:t> (1) her </a:t>
            </a:r>
            <a:r>
              <a:rPr lang="en-US" sz="2000" dirty="0" err="1">
                <a:solidFill>
                  <a:srgbClr val="000000"/>
                </a:solidFill>
                <a:effectLst/>
                <a:latin typeface="Times New Roman" panose="02020603050405020304" pitchFamily="18" charset="0"/>
                <a:ea typeface="Times New Roman" panose="02020603050405020304" pitchFamily="18" charset="0"/>
              </a:rPr>
              <a:t>dönem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birbirinden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farklı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(2) her </a:t>
            </a:r>
            <a:r>
              <a:rPr lang="en-US" sz="2000" dirty="0" err="1">
                <a:solidFill>
                  <a:srgbClr val="000000"/>
                </a:solidFill>
                <a:effectLst/>
                <a:latin typeface="Times New Roman" panose="02020603050405020304" pitchFamily="18" charset="0"/>
                <a:ea typeface="Times New Roman" panose="02020603050405020304" pitchFamily="18" charset="0"/>
              </a:rPr>
              <a:t>dönem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birbirinin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aynı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akışlarıdır</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97165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962B4C2-498F-D690-5422-6DC8B59D972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2B0F585B-3683-BEBB-9FF3-0DE48914775A}"/>
              </a:ext>
            </a:extLst>
          </p:cNvPr>
          <p:cNvSpPr>
            <a:spLocks noGrp="1"/>
          </p:cNvSpPr>
          <p:nvPr>
            <p:ph idx="1"/>
          </p:nvPr>
        </p:nvSpPr>
        <p:spPr/>
        <p:txBody>
          <a:bodyPr/>
          <a:lstStyle/>
          <a:p>
            <a:pPr algn="just">
              <a:lnSpc>
                <a:spcPct val="150000"/>
              </a:lnSpc>
            </a:pPr>
            <a:r>
              <a:rPr lang="en-US" sz="2400" dirty="0" err="1">
                <a:solidFill>
                  <a:srgbClr val="000000"/>
                </a:solidFill>
                <a:effectLst/>
                <a:latin typeface="Times New Roman" panose="02020603050405020304" pitchFamily="18" charset="0"/>
                <a:ea typeface="Times New Roman" panose="02020603050405020304" pitchFamily="18" charset="0"/>
              </a:rPr>
              <a:t>Dönemsel</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aralıkları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eşit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aynı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tutarda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aynı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yönde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olmak</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üzere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dönemler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itibarıyla</a:t>
            </a:r>
            <a:r>
              <a:rPr lang="en-US" sz="2400" dirty="0">
                <a:solidFill>
                  <a:srgbClr val="000000"/>
                </a:solidFill>
                <a:effectLst/>
                <a:latin typeface="Times New Roman" panose="02020603050405020304" pitchFamily="18" charset="0"/>
                <a:ea typeface="Times New Roman" panose="02020603050405020304" pitchFamily="18" charset="0"/>
              </a:rPr>
              <a:t> her </a:t>
            </a:r>
            <a:r>
              <a:rPr lang="en-US" sz="2400" dirty="0" err="1">
                <a:solidFill>
                  <a:srgbClr val="000000"/>
                </a:solidFill>
                <a:effectLst/>
                <a:latin typeface="Times New Roman" panose="02020603050405020304" pitchFamily="18" charset="0"/>
                <a:ea typeface="Times New Roman" panose="02020603050405020304" pitchFamily="18" charset="0"/>
              </a:rPr>
              <a:t>dönem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birbirinin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aynı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olan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nakit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akışları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anüite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tür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nakit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akışlarına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ilişkin</a:t>
            </a:r>
            <a:r>
              <a:rPr lang="en-US" sz="2400" dirty="0">
                <a:solidFill>
                  <a:srgbClr val="000000"/>
                </a:solidFill>
                <a:effectLst/>
                <a:latin typeface="Times New Roman" panose="02020603050405020304" pitchFamily="18" charset="0"/>
                <a:ea typeface="Times New Roman" panose="02020603050405020304" pitchFamily="18" charset="0"/>
              </a:rPr>
              <a:t> zaman </a:t>
            </a:r>
            <a:r>
              <a:rPr lang="en-US" sz="2400" dirty="0" err="1">
                <a:solidFill>
                  <a:srgbClr val="000000"/>
                </a:solidFill>
                <a:effectLst/>
                <a:latin typeface="Times New Roman" panose="02020603050405020304" pitchFamily="18" charset="0"/>
                <a:ea typeface="Times New Roman" panose="02020603050405020304" pitchFamily="18" charset="0"/>
              </a:rPr>
              <a:t>değeri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hesaplamaları</a:t>
            </a:r>
            <a:r>
              <a:rPr lang="en-US" sz="2400" dirty="0">
                <a:solidFill>
                  <a:srgbClr val="000000"/>
                </a:solidFill>
                <a:effectLst/>
                <a:latin typeface="Times New Roman" panose="02020603050405020304" pitchFamily="18" charset="0"/>
                <a:ea typeface="Times New Roman" panose="02020603050405020304" pitchFamily="18" charset="0"/>
              </a:rPr>
              <a:t> da </a:t>
            </a:r>
            <a:r>
              <a:rPr lang="en-US" sz="2400" dirty="0" err="1">
                <a:solidFill>
                  <a:srgbClr val="000000"/>
                </a:solidFill>
                <a:effectLst/>
                <a:latin typeface="Times New Roman" panose="02020603050405020304" pitchFamily="18" charset="0"/>
                <a:ea typeface="Times New Roman" panose="02020603050405020304" pitchFamily="18" charset="0"/>
              </a:rPr>
              <a:t>anüite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hesaplamaları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olarak</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bilinir</a:t>
            </a:r>
            <a:r>
              <a:rPr lang="en-US" sz="2400" dirty="0">
                <a:solidFill>
                  <a:srgbClr val="000000"/>
                </a:solidFill>
                <a:effectLst/>
                <a:latin typeface="Times New Roman" panose="02020603050405020304" pitchFamily="18" charset="0"/>
                <a:ea typeface="Times New Roman" panose="02020603050405020304" pitchFamily="18" charset="0"/>
              </a:rPr>
              <a:t>. </a:t>
            </a:r>
            <a:endParaRPr lang="tr-TR" sz="24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5005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732A42D-695F-46BD-4878-0B51995A1EB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18976CF-199C-43BE-45EC-1D2CCABC3F6D}"/>
              </a:ext>
            </a:extLst>
          </p:cNvPr>
          <p:cNvSpPr>
            <a:spLocks noGrp="1"/>
          </p:cNvSpPr>
          <p:nvPr>
            <p:ph idx="1"/>
          </p:nvPr>
        </p:nvSpPr>
        <p:spPr/>
        <p:txBody>
          <a:bodyPr/>
          <a:lstStyle/>
          <a:p>
            <a:pPr marL="448945" indent="-6350">
              <a:lnSpc>
                <a:spcPct val="107000"/>
              </a:lnSpc>
              <a:spcAft>
                <a:spcPts val="485"/>
              </a:spcAft>
            </a:pPr>
            <a:r>
              <a:rPr lang="en-US" sz="1800" b="1" i="1" dirty="0">
                <a:solidFill>
                  <a:srgbClr val="000000"/>
                </a:solidFill>
                <a:effectLst/>
                <a:latin typeface="Times New Roman" panose="02020603050405020304" pitchFamily="18" charset="0"/>
              </a:rPr>
              <a:t>Seri </a:t>
            </a:r>
            <a:r>
              <a:rPr lang="en-US" sz="1800" b="1" i="1" dirty="0" err="1">
                <a:solidFill>
                  <a:srgbClr val="000000"/>
                </a:solidFill>
                <a:effectLst/>
                <a:latin typeface="Times New Roman" panose="02020603050405020304" pitchFamily="18" charset="0"/>
              </a:rPr>
              <a:t>Halindeki</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Nakit</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Akışının</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Gelecekteki</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Değeri</a:t>
            </a:r>
            <a:endParaRPr lang="tr-TR" sz="1800" b="1" i="1" dirty="0">
              <a:solidFill>
                <a:srgbClr val="000000"/>
              </a:solidFill>
              <a:effectLst/>
              <a:latin typeface="Times New Roman" panose="02020603050405020304" pitchFamily="18" charset="0"/>
            </a:endParaRPr>
          </a:p>
          <a:p>
            <a:pPr marL="448945" indent="-6350">
              <a:lnSpc>
                <a:spcPct val="107000"/>
              </a:lnSpc>
              <a:spcAft>
                <a:spcPts val="485"/>
              </a:spcAft>
            </a:pPr>
            <a:endParaRPr lang="tr-TR" sz="1800" b="1" i="1" dirty="0">
              <a:solidFill>
                <a:srgbClr val="000000"/>
              </a:solidFill>
              <a:latin typeface="Times New Roman" panose="02020603050405020304" pitchFamily="18" charset="0"/>
            </a:endParaRPr>
          </a:p>
          <a:p>
            <a:pPr marL="442595" indent="0">
              <a:lnSpc>
                <a:spcPct val="107000"/>
              </a:lnSpc>
              <a:spcAft>
                <a:spcPts val="485"/>
              </a:spcAft>
              <a:buNone/>
            </a:pPr>
            <a:r>
              <a:rPr lang="en-US" sz="1800" b="1" i="1" dirty="0">
                <a:solidFill>
                  <a:srgbClr val="000000"/>
                </a:solidFill>
                <a:effectLst/>
                <a:latin typeface="Times New Roman" panose="02020603050405020304" pitchFamily="18" charset="0"/>
              </a:rPr>
              <a:t>a)</a:t>
            </a:r>
            <a:r>
              <a:rPr lang="en-US" sz="1800" b="1" i="1" dirty="0">
                <a:solidFill>
                  <a:srgbClr val="000000"/>
                </a:solidFill>
                <a:effectLst/>
                <a:latin typeface="Arial" panose="020B0604020202020204" pitchFamily="34" charset="0"/>
                <a:ea typeface="Arial" panose="020B0604020202020204" pitchFamily="34" charset="0"/>
              </a:rPr>
              <a:t> </a:t>
            </a:r>
            <a:r>
              <a:rPr lang="en-US" sz="1800" b="1" i="1" dirty="0" err="1">
                <a:solidFill>
                  <a:srgbClr val="000000"/>
                </a:solidFill>
                <a:effectLst/>
                <a:latin typeface="Times New Roman" panose="02020603050405020304" pitchFamily="18" charset="0"/>
              </a:rPr>
              <a:t>Nakit</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Akışlarının</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Birbirinden</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Farklı</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Olması</a:t>
            </a:r>
            <a:r>
              <a:rPr lang="en-US" sz="1800" b="1" i="1" dirty="0">
                <a:solidFill>
                  <a:srgbClr val="000000"/>
                </a:solidFill>
                <a:effectLst/>
                <a:latin typeface="Times New Roman" panose="02020603050405020304" pitchFamily="18" charset="0"/>
              </a:rPr>
              <a:t> </a:t>
            </a:r>
            <a:endParaRPr lang="tr-TR" sz="1800" b="1" i="1" dirty="0">
              <a:solidFill>
                <a:srgbClr val="000000"/>
              </a:solidFill>
              <a:effectLst/>
              <a:latin typeface="Times New Roman" panose="02020603050405020304" pitchFamily="18" charset="0"/>
            </a:endParaRPr>
          </a:p>
          <a:p>
            <a:pPr marL="455295" indent="-5715" algn="just">
              <a:lnSpc>
                <a:spcPct val="150000"/>
              </a:lnSpc>
              <a:spcAft>
                <a:spcPts val="55"/>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Dönemler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itibarıyla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birbirinden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farklı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nakit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akışlarının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gelecekteki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değeri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nakit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akışlarının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ayrı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ayrı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hesaplanan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gelecekteki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değerleri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toplamına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eşittir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tr-T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NAGD</a:t>
            </a:r>
            <a:r>
              <a:rPr lang="en-US" sz="1800" i="1" baseline="-25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NA</a:t>
            </a:r>
            <a:r>
              <a:rPr lang="en-US" sz="1800"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solidFill>
                  <a:srgbClr val="000000"/>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(1+r)</a:t>
            </a:r>
            <a:r>
              <a:rPr lang="en-US" sz="1800"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n-1</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(1+r)</a:t>
            </a:r>
            <a:r>
              <a:rPr lang="en-US" sz="1800"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n-2</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i="1" baseline="-25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(1+r)</a:t>
            </a:r>
            <a:r>
              <a:rPr lang="en-US" sz="1800" i="1" baseline="30000" dirty="0">
                <a:solidFill>
                  <a:srgbClr val="000000"/>
                </a:solidFill>
                <a:effectLst/>
                <a:latin typeface="Times New Roman" panose="02020603050405020304" pitchFamily="18" charset="0"/>
                <a:ea typeface="Times New Roman" panose="02020603050405020304" pitchFamily="18" charset="0"/>
              </a:rPr>
              <a:t>n-n</a:t>
            </a: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tr-TR" sz="1800" b="1" i="1" dirty="0">
              <a:solidFill>
                <a:srgbClr val="000000"/>
              </a:solidFill>
              <a:effectLst/>
              <a:latin typeface="Times New Roman" panose="02020603050405020304" pitchFamily="18" charset="0"/>
              <a:ea typeface="Times New Roman" panose="02020603050405020304" pitchFamily="18" charset="0"/>
            </a:endParaRPr>
          </a:p>
          <a:p>
            <a:endParaRPr lang="tr-TR" sz="18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712600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08E1EA-ED35-8AAE-A12A-845951819FD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81710D2-315B-BFC9-45B7-5CB8A4EB8A1C}"/>
              </a:ext>
            </a:extLst>
          </p:cNvPr>
          <p:cNvSpPr>
            <a:spLocks noGrp="1"/>
          </p:cNvSpPr>
          <p:nvPr>
            <p:ph idx="1"/>
          </p:nvPr>
        </p:nvSpPr>
        <p:spPr/>
        <p:txBody>
          <a:bodyPr/>
          <a:lstStyle/>
          <a:p>
            <a:pPr marL="449580" indent="-5715" algn="l">
              <a:lnSpc>
                <a:spcPct val="107000"/>
              </a:lnSpc>
              <a:spcAft>
                <a:spcPts val="85"/>
              </a:spcAft>
            </a:pPr>
            <a:r>
              <a:rPr lang="en-US" sz="1800" b="1" i="1" dirty="0" err="1">
                <a:solidFill>
                  <a:srgbClr val="000000"/>
                </a:solidFill>
                <a:effectLst/>
                <a:latin typeface="Times New Roman" panose="02020603050405020304" pitchFamily="18" charset="0"/>
                <a:ea typeface="Times New Roman" panose="02020603050405020304" pitchFamily="18" charset="0"/>
              </a:rPr>
              <a:t>Örnek</a:t>
            </a:r>
            <a:r>
              <a:rPr lang="en-US" sz="1800" b="1" i="1" dirty="0">
                <a:solidFill>
                  <a:srgbClr val="000000"/>
                </a:solidFill>
                <a:effectLst/>
                <a:latin typeface="Times New Roman" panose="02020603050405020304" pitchFamily="18" charset="0"/>
                <a:ea typeface="Times New Roman" panose="02020603050405020304" pitchFamily="18" charset="0"/>
              </a:rPr>
              <a:t> 1.5: </a:t>
            </a:r>
            <a:r>
              <a:rPr lang="en-US" sz="1800" b="1" i="1" dirty="0" err="1">
                <a:solidFill>
                  <a:srgbClr val="000000"/>
                </a:solidFill>
                <a:effectLst/>
                <a:latin typeface="Times New Roman" panose="02020603050405020304" pitchFamily="18" charset="0"/>
                <a:ea typeface="Times New Roman" panose="02020603050405020304" pitchFamily="18" charset="0"/>
              </a:rPr>
              <a:t>Birbirinden</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Farklı</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Nakit</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Akışlarının</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Gelecekteki</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Değeri</a:t>
            </a: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just">
              <a:lnSpc>
                <a:spcPct val="150000"/>
              </a:lnSpc>
              <a:spcAft>
                <a:spcPts val="565"/>
              </a:spcAft>
            </a:pPr>
            <a:r>
              <a:rPr lang="en-US" sz="2000" dirty="0">
                <a:solidFill>
                  <a:srgbClr val="000000"/>
                </a:solidFill>
                <a:effectLst/>
                <a:latin typeface="Times New Roman" panose="02020603050405020304" pitchFamily="18" charset="0"/>
                <a:ea typeface="Times New Roman" panose="02020603050405020304" pitchFamily="18" charset="0"/>
              </a:rPr>
              <a:t>Bay </a:t>
            </a:r>
            <a:r>
              <a:rPr lang="tr-TR" sz="2000" dirty="0" smtClean="0">
                <a:solidFill>
                  <a:srgbClr val="000000"/>
                </a:solidFill>
                <a:effectLst/>
                <a:latin typeface="Times New Roman" panose="02020603050405020304" pitchFamily="18" charset="0"/>
                <a:ea typeface="Times New Roman" panose="02020603050405020304" pitchFamily="18" charset="0"/>
              </a:rPr>
              <a:t>X </a:t>
            </a:r>
            <a:r>
              <a:rPr lang="en-US" sz="2000" dirty="0" err="1" smtClean="0">
                <a:solidFill>
                  <a:srgbClr val="000000"/>
                </a:solidFill>
                <a:effectLst/>
                <a:latin typeface="Times New Roman" panose="02020603050405020304" pitchFamily="18" charset="0"/>
                <a:ea typeface="Times New Roman" panose="02020603050405020304" pitchFamily="18" charset="0"/>
              </a:rPr>
              <a:t>Ağustos</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sonunda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tatil</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yurt </a:t>
            </a:r>
            <a:r>
              <a:rPr lang="en-US" sz="2000" dirty="0" err="1">
                <a:solidFill>
                  <a:srgbClr val="000000"/>
                </a:solidFill>
                <a:effectLst/>
                <a:latin typeface="Times New Roman" panose="02020603050405020304" pitchFamily="18" charset="0"/>
                <a:ea typeface="Times New Roman" panose="02020603050405020304" pitchFamily="18" charset="0"/>
              </a:rPr>
              <a:t>dışına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gitmeyi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planlamaktadır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tur </a:t>
            </a:r>
            <a:r>
              <a:rPr lang="en-US" sz="2000" dirty="0" err="1">
                <a:solidFill>
                  <a:srgbClr val="000000"/>
                </a:solidFill>
                <a:effectLst/>
                <a:latin typeface="Times New Roman" panose="02020603050405020304" pitchFamily="18" charset="0"/>
                <a:ea typeface="Times New Roman" panose="02020603050405020304" pitchFamily="18" charset="0"/>
              </a:rPr>
              <a:t>şirketleriyle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yaptığı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görüşmelerde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İtalya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1.750 TL, </a:t>
            </a:r>
            <a:r>
              <a:rPr lang="en-US" sz="2000" dirty="0" err="1">
                <a:solidFill>
                  <a:srgbClr val="000000"/>
                </a:solidFill>
                <a:effectLst/>
                <a:latin typeface="Times New Roman" panose="02020603050405020304" pitchFamily="18" charset="0"/>
                <a:ea typeface="Times New Roman" panose="02020603050405020304" pitchFamily="18" charset="0"/>
              </a:rPr>
              <a:t>İspanya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1.600 TL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Fransa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için</a:t>
            </a:r>
            <a:r>
              <a:rPr lang="en-US" sz="2000" dirty="0">
                <a:solidFill>
                  <a:srgbClr val="000000"/>
                </a:solidFill>
                <a:effectLst/>
                <a:latin typeface="Times New Roman" panose="02020603050405020304" pitchFamily="18" charset="0"/>
                <a:ea typeface="Times New Roman" panose="02020603050405020304" pitchFamily="18" charset="0"/>
              </a:rPr>
              <a:t> de 1.900 </a:t>
            </a:r>
            <a:r>
              <a:rPr lang="en-US" sz="2000" dirty="0" err="1">
                <a:solidFill>
                  <a:srgbClr val="000000"/>
                </a:solidFill>
                <a:effectLst/>
                <a:latin typeface="Times New Roman" panose="02020603050405020304" pitchFamily="18" charset="0"/>
                <a:ea typeface="Times New Roman" panose="02020603050405020304" pitchFamily="18" charset="0"/>
              </a:rPr>
              <a:t>TL’lik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teklifler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almıştır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Haziran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maaşından</a:t>
            </a:r>
            <a:r>
              <a:rPr lang="en-US" sz="2000" dirty="0">
                <a:solidFill>
                  <a:srgbClr val="000000"/>
                </a:solidFill>
                <a:effectLst/>
                <a:latin typeface="Times New Roman" panose="02020603050405020304" pitchFamily="18" charset="0"/>
                <a:ea typeface="Times New Roman" panose="02020603050405020304" pitchFamily="18" charset="0"/>
              </a:rPr>
              <a:t> 400 TL, </a:t>
            </a:r>
            <a:r>
              <a:rPr lang="en-US" sz="2000" dirty="0" err="1">
                <a:solidFill>
                  <a:srgbClr val="000000"/>
                </a:solidFill>
                <a:effectLst/>
                <a:latin typeface="Times New Roman" panose="02020603050405020304" pitchFamily="18" charset="0"/>
                <a:ea typeface="Times New Roman" panose="02020603050405020304" pitchFamily="18" charset="0"/>
              </a:rPr>
              <a:t>Temmuz</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maaşından</a:t>
            </a:r>
            <a:r>
              <a:rPr lang="en-US" sz="2000" dirty="0">
                <a:solidFill>
                  <a:srgbClr val="000000"/>
                </a:solidFill>
                <a:effectLst/>
                <a:latin typeface="Times New Roman" panose="02020603050405020304" pitchFamily="18" charset="0"/>
                <a:ea typeface="Times New Roman" panose="02020603050405020304" pitchFamily="18" charset="0"/>
              </a:rPr>
              <a:t> 550 TL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Ağustos</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ayı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maaşından</a:t>
            </a:r>
            <a:r>
              <a:rPr lang="en-US" sz="2000" dirty="0">
                <a:solidFill>
                  <a:srgbClr val="000000"/>
                </a:solidFill>
                <a:effectLst/>
                <a:latin typeface="Times New Roman" panose="02020603050405020304" pitchFamily="18" charset="0"/>
                <a:ea typeface="Times New Roman" panose="02020603050405020304" pitchFamily="18" charset="0"/>
              </a:rPr>
              <a:t> 600 TL </a:t>
            </a:r>
            <a:r>
              <a:rPr lang="en-US" sz="2000" dirty="0" err="1">
                <a:solidFill>
                  <a:srgbClr val="000000"/>
                </a:solidFill>
                <a:effectLst/>
                <a:latin typeface="Times New Roman" panose="02020603050405020304" pitchFamily="18" charset="0"/>
                <a:ea typeface="Times New Roman" panose="02020603050405020304" pitchFamily="18" charset="0"/>
              </a:rPr>
              <a:t>tasarruf</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etme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tasarruflarını</a:t>
            </a:r>
            <a:r>
              <a:rPr lang="en-US" sz="2000" dirty="0">
                <a:solidFill>
                  <a:srgbClr val="000000"/>
                </a:solidFill>
                <a:effectLst/>
                <a:latin typeface="Times New Roman" panose="02020603050405020304" pitchFamily="18" charset="0"/>
                <a:ea typeface="Times New Roman" panose="02020603050405020304" pitchFamily="18" charset="0"/>
              </a:rPr>
              <a:t> da </a:t>
            </a:r>
            <a:r>
              <a:rPr lang="en-US" sz="2000" dirty="0" err="1">
                <a:solidFill>
                  <a:srgbClr val="000000"/>
                </a:solidFill>
                <a:effectLst/>
                <a:latin typeface="Times New Roman" panose="02020603050405020304" pitchFamily="18" charset="0"/>
                <a:ea typeface="Times New Roman" panose="02020603050405020304" pitchFamily="18" charset="0"/>
              </a:rPr>
              <a:t>aylık</a:t>
            </a:r>
            <a:r>
              <a:rPr lang="en-US" sz="2000" dirty="0">
                <a:solidFill>
                  <a:srgbClr val="000000"/>
                </a:solidFill>
                <a:effectLst/>
                <a:latin typeface="Times New Roman" panose="02020603050405020304" pitchFamily="18" charset="0"/>
                <a:ea typeface="Times New Roman" panose="02020603050405020304" pitchFamily="18" charset="0"/>
              </a:rPr>
              <a:t> %4 </a:t>
            </a:r>
            <a:r>
              <a:rPr lang="en-US" sz="2000" dirty="0" err="1">
                <a:solidFill>
                  <a:srgbClr val="000000"/>
                </a:solidFill>
                <a:effectLst/>
                <a:latin typeface="Times New Roman" panose="02020603050405020304" pitchFamily="18" charset="0"/>
                <a:ea typeface="Times New Roman" panose="02020603050405020304" pitchFamily="18" charset="0"/>
              </a:rPr>
              <a:t>kazanç</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sağlayacak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şekilde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değerlendirme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olanağına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sahiptir</a:t>
            </a:r>
            <a:r>
              <a:rPr lang="en-US" sz="2000" dirty="0">
                <a:solidFill>
                  <a:srgbClr val="000000"/>
                </a:solidFill>
                <a:effectLst/>
                <a:latin typeface="Times New Roman" panose="02020603050405020304" pitchFamily="18" charset="0"/>
                <a:ea typeface="Times New Roman" panose="02020603050405020304" pitchFamily="18" charset="0"/>
              </a:rPr>
              <a:t>. Bay </a:t>
            </a:r>
            <a:r>
              <a:rPr lang="tr-TR" sz="2000" dirty="0" smtClean="0">
                <a:solidFill>
                  <a:srgbClr val="000000"/>
                </a:solidFill>
                <a:effectLst/>
                <a:latin typeface="Times New Roman" panose="02020603050405020304" pitchFamily="18" charset="0"/>
                <a:ea typeface="Times New Roman" panose="02020603050405020304" pitchFamily="18" charset="0"/>
              </a:rPr>
              <a:t>X</a:t>
            </a:r>
            <a:r>
              <a:rPr lang="en-US" sz="2000" dirty="0" smtClean="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sahip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olacağı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birikimleriyle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acaba</a:t>
            </a:r>
            <a:r>
              <a:rPr lang="en-US" sz="2000" dirty="0">
                <a:solidFill>
                  <a:srgbClr val="000000"/>
                </a:solidFill>
                <a:effectLst/>
                <a:latin typeface="Times New Roman" panose="02020603050405020304" pitchFamily="18" charset="0"/>
                <a:ea typeface="Times New Roman" panose="02020603050405020304" pitchFamily="18" charset="0"/>
              </a:rPr>
              <a:t> hangi </a:t>
            </a:r>
            <a:r>
              <a:rPr lang="en-US" sz="2000" dirty="0" err="1">
                <a:solidFill>
                  <a:srgbClr val="000000"/>
                </a:solidFill>
                <a:effectLst/>
                <a:latin typeface="Times New Roman" panose="02020603050405020304" pitchFamily="18" charset="0"/>
                <a:ea typeface="Times New Roman" panose="02020603050405020304" pitchFamily="18" charset="0"/>
              </a:rPr>
              <a:t>ülke</a:t>
            </a:r>
            <a:r>
              <a:rPr lang="en-US" sz="2000" dirty="0">
                <a:solidFill>
                  <a:srgbClr val="000000"/>
                </a:solidFill>
                <a:effectLst/>
                <a:latin typeface="Times New Roman" panose="02020603050405020304" pitchFamily="18" charset="0"/>
                <a:ea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rPr>
              <a:t>ülkelere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seyahat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edebilir</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100075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8DA390-1818-49E5-FEB4-1D19BFF988D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13F30FA-956D-0B36-D2FB-153730D45B2E}"/>
              </a:ext>
            </a:extLst>
          </p:cNvPr>
          <p:cNvSpPr>
            <a:spLocks noGrp="1"/>
          </p:cNvSpPr>
          <p:nvPr>
            <p:ph idx="1"/>
          </p:nvPr>
        </p:nvSpPr>
        <p:spPr/>
        <p:txBody>
          <a:bodyPr/>
          <a:lstStyle/>
          <a:p>
            <a:pPr marL="449580" indent="-5715" algn="l">
              <a:lnSpc>
                <a:spcPct val="107000"/>
              </a:lnSpc>
              <a:spcAft>
                <a:spcPts val="475"/>
              </a:spcAft>
            </a:pPr>
            <a:r>
              <a:rPr lang="en-US" sz="1800" dirty="0">
                <a:solidFill>
                  <a:srgbClr val="000000"/>
                </a:solidFill>
                <a:effectLst/>
                <a:latin typeface="Times New Roman" panose="02020603050405020304" pitchFamily="18" charset="0"/>
                <a:ea typeface="Times New Roman" panose="02020603050405020304" pitchFamily="18" charset="0"/>
              </a:rPr>
              <a:t>NAGD</a:t>
            </a:r>
            <a:r>
              <a:rPr lang="en-US" sz="1800" baseline="-25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Times New Roman" panose="02020603050405020304" pitchFamily="18" charset="0"/>
                <a:ea typeface="Times New Roman" panose="02020603050405020304" pitchFamily="18" charset="0"/>
              </a:rPr>
              <a:t> = NA</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(1+ r)</a:t>
            </a:r>
            <a:r>
              <a:rPr lang="en-US" sz="1800" baseline="30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+NA</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(1+ r)</a:t>
            </a:r>
            <a:r>
              <a:rPr lang="en-US" sz="1800" baseline="30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+NA</a:t>
            </a:r>
            <a:r>
              <a:rPr lang="en-US" sz="1800" baseline="-25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(1+ r)</a:t>
            </a:r>
            <a:r>
              <a:rPr lang="en-US" sz="1800" baseline="30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395"/>
              </a:spcAft>
            </a:pPr>
            <a:r>
              <a:rPr lang="en-US" sz="1800" dirty="0">
                <a:solidFill>
                  <a:srgbClr val="000000"/>
                </a:solidFill>
                <a:effectLst/>
                <a:latin typeface="Times New Roman" panose="02020603050405020304" pitchFamily="18" charset="0"/>
                <a:ea typeface="Times New Roman" panose="02020603050405020304" pitchFamily="18" charset="0"/>
              </a:rPr>
              <a:t>NAGD</a:t>
            </a:r>
            <a:r>
              <a:rPr lang="en-US" sz="1800" baseline="-25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Times New Roman" panose="02020603050405020304" pitchFamily="18" charset="0"/>
                <a:ea typeface="Times New Roman" panose="02020603050405020304" pitchFamily="18" charset="0"/>
              </a:rPr>
              <a:t> = 400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(1+0,04)</a:t>
            </a:r>
            <a:r>
              <a:rPr lang="en-US" sz="1800" baseline="30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+550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(1+0,04)</a:t>
            </a:r>
            <a:r>
              <a:rPr lang="en-US" sz="1800" baseline="30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+600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 (1+0,04)</a:t>
            </a:r>
            <a:r>
              <a:rPr lang="en-US" sz="1800" baseline="30000" dirty="0">
                <a:solidFill>
                  <a:srgbClr val="000000"/>
                </a:solidFill>
                <a:effectLst/>
                <a:latin typeface="Times New Roman" panose="02020603050405020304" pitchFamily="18" charset="0"/>
                <a:ea typeface="Times New Roman" panose="02020603050405020304" pitchFamily="18" charset="0"/>
              </a:rPr>
              <a:t>0</a:t>
            </a:r>
            <a:r>
              <a:rPr lang="en-US" sz="1800"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470"/>
              </a:spcAft>
            </a:pPr>
            <a:r>
              <a:rPr lang="en-US" sz="1800" dirty="0">
                <a:solidFill>
                  <a:srgbClr val="000000"/>
                </a:solidFill>
                <a:effectLst/>
                <a:latin typeface="Times New Roman" panose="02020603050405020304" pitchFamily="18" charset="0"/>
                <a:ea typeface="Times New Roman" panose="02020603050405020304" pitchFamily="18" charset="0"/>
              </a:rPr>
              <a:t>NAGD</a:t>
            </a:r>
            <a:r>
              <a:rPr lang="en-US" sz="1800" baseline="-25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Times New Roman" panose="02020603050405020304" pitchFamily="18" charset="0"/>
                <a:ea typeface="Times New Roman" panose="02020603050405020304" pitchFamily="18" charset="0"/>
              </a:rPr>
              <a:t> = 1.604,64 TL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565"/>
              </a:spcAft>
            </a:pPr>
            <a:r>
              <a:rPr lang="en-US" sz="1800" dirty="0">
                <a:solidFill>
                  <a:srgbClr val="000000"/>
                </a:solidFill>
                <a:effectLst/>
                <a:latin typeface="Times New Roman" panose="02020603050405020304" pitchFamily="18" charset="0"/>
                <a:ea typeface="Times New Roman" panose="02020603050405020304" pitchFamily="18" charset="0"/>
              </a:rPr>
              <a:t>Bay </a:t>
            </a:r>
            <a:r>
              <a:rPr lang="tr-TR" sz="1800" dirty="0" smtClean="0">
                <a:solidFill>
                  <a:srgbClr val="000000"/>
                </a:solidFill>
                <a:effectLst/>
                <a:latin typeface="Times New Roman" panose="02020603050405020304" pitchFamily="18" charset="0"/>
                <a:ea typeface="Times New Roman" panose="02020603050405020304" pitchFamily="18" charset="0"/>
              </a:rPr>
              <a:t>X</a:t>
            </a:r>
            <a:r>
              <a:rPr lang="en-US" sz="1800" dirty="0" smtClean="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birikimleri</a:t>
            </a:r>
            <a:r>
              <a:rPr lang="en-US" sz="1800" dirty="0">
                <a:solidFill>
                  <a:srgbClr val="000000"/>
                </a:solidFill>
                <a:effectLst/>
                <a:latin typeface="Times New Roman" panose="02020603050405020304" pitchFamily="18" charset="0"/>
                <a:ea typeface="Times New Roman" panose="02020603050405020304" pitchFamily="18" charset="0"/>
              </a:rPr>
              <a:t> 1.604,64 </a:t>
            </a:r>
            <a:r>
              <a:rPr lang="en-US" sz="1800" dirty="0" err="1">
                <a:solidFill>
                  <a:srgbClr val="000000"/>
                </a:solidFill>
                <a:effectLst/>
                <a:latin typeface="Times New Roman" panose="02020603050405020304" pitchFamily="18" charset="0"/>
                <a:ea typeface="Times New Roman" panose="02020603050405020304" pitchFamily="18" charset="0"/>
              </a:rPr>
              <a:t>TL’lik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büyüklüğe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ulaşacağı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için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sadece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İspanya’ya</a:t>
            </a:r>
            <a:r>
              <a:rPr lang="en-US" sz="1800" dirty="0">
                <a:solidFill>
                  <a:srgbClr val="000000"/>
                </a:solidFill>
                <a:effectLst/>
                <a:latin typeface="Times New Roman" panose="02020603050405020304" pitchFamily="18" charset="0"/>
                <a:ea typeface="Times New Roman" panose="02020603050405020304" pitchFamily="18" charset="0"/>
              </a:rPr>
              <a:t> </a:t>
            </a:r>
            <a:r>
              <a:rPr lang="tr-TR" sz="1800" dirty="0">
                <a:solidFill>
                  <a:srgbClr val="000000"/>
                </a:solidFill>
                <a:latin typeface="Times New Roman" panose="02020603050405020304" pitchFamily="18" charset="0"/>
                <a:ea typeface="Times New Roman" panose="02020603050405020304" pitchFamily="18" charset="0"/>
              </a:rPr>
              <a:t> </a:t>
            </a:r>
            <a:r>
              <a:rPr lang="en-US" sz="1800" dirty="0" err="1" smtClean="0">
                <a:solidFill>
                  <a:srgbClr val="000000"/>
                </a:solidFill>
                <a:effectLst/>
                <a:latin typeface="Times New Roman" panose="02020603050405020304" pitchFamily="18" charset="0"/>
                <a:ea typeface="Times New Roman" panose="02020603050405020304" pitchFamily="18" charset="0"/>
              </a:rPr>
              <a:t>gidebilir</a:t>
            </a:r>
            <a:r>
              <a:rPr lang="en-US" sz="1800" dirty="0">
                <a:solidFill>
                  <a:srgbClr val="000000"/>
                </a:solidFill>
                <a:effectLst/>
                <a:latin typeface="Times New Roman" panose="02020603050405020304" pitchFamily="18" charset="0"/>
                <a:ea typeface="Times New Roman" panose="02020603050405020304" pitchFamily="18" charset="0"/>
              </a:rPr>
              <a:t>. </a:t>
            </a:r>
            <a:endParaRPr lang="tr-TR" dirty="0"/>
          </a:p>
        </p:txBody>
      </p:sp>
    </p:spTree>
    <p:extLst>
      <p:ext uri="{BB962C8B-B14F-4D97-AF65-F5344CB8AC3E}">
        <p14:creationId xmlns:p14="http://schemas.microsoft.com/office/powerpoint/2010/main" val="952435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AC06002-489C-0205-4A27-1E7543B2992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39632FA-46DD-8ED8-38A7-67BC7796B706}"/>
              </a:ext>
            </a:extLst>
          </p:cNvPr>
          <p:cNvSpPr>
            <a:spLocks noGrp="1"/>
          </p:cNvSpPr>
          <p:nvPr>
            <p:ph idx="1"/>
          </p:nvPr>
        </p:nvSpPr>
        <p:spPr/>
        <p:txBody>
          <a:bodyPr>
            <a:normAutofit/>
          </a:bodyPr>
          <a:lstStyle/>
          <a:p>
            <a:pPr marL="442595" indent="0">
              <a:lnSpc>
                <a:spcPct val="107000"/>
              </a:lnSpc>
              <a:spcAft>
                <a:spcPts val="485"/>
              </a:spcAft>
              <a:buNone/>
            </a:pPr>
            <a:r>
              <a:rPr lang="en-US" sz="2800" b="1" i="1" dirty="0">
                <a:solidFill>
                  <a:srgbClr val="000000"/>
                </a:solidFill>
                <a:effectLst/>
                <a:latin typeface="Times New Roman" panose="02020603050405020304" pitchFamily="18" charset="0"/>
              </a:rPr>
              <a:t>b)</a:t>
            </a:r>
            <a:r>
              <a:rPr lang="en-US" sz="2800" b="1" i="1" dirty="0">
                <a:solidFill>
                  <a:srgbClr val="000000"/>
                </a:solidFill>
                <a:effectLst/>
                <a:latin typeface="Arial" panose="020B0604020202020204" pitchFamily="34" charset="0"/>
                <a:ea typeface="Arial" panose="020B0604020202020204" pitchFamily="34" charset="0"/>
              </a:rPr>
              <a:t> </a:t>
            </a:r>
            <a:r>
              <a:rPr lang="en-US" sz="2800" b="1" i="1" dirty="0" err="1">
                <a:solidFill>
                  <a:srgbClr val="000000"/>
                </a:solidFill>
                <a:effectLst/>
                <a:latin typeface="Times New Roman" panose="02020603050405020304" pitchFamily="18" charset="0"/>
              </a:rPr>
              <a:t>Nakit</a:t>
            </a:r>
            <a:r>
              <a:rPr lang="en-US" sz="2800" b="1" i="1" dirty="0">
                <a:solidFill>
                  <a:srgbClr val="000000"/>
                </a:solidFill>
                <a:effectLst/>
                <a:latin typeface="Times New Roman" panose="02020603050405020304" pitchFamily="18" charset="0"/>
              </a:rPr>
              <a:t> </a:t>
            </a:r>
            <a:r>
              <a:rPr lang="en-US" sz="2800" b="1" i="1" dirty="0" err="1">
                <a:solidFill>
                  <a:srgbClr val="000000"/>
                </a:solidFill>
                <a:effectLst/>
                <a:latin typeface="Times New Roman" panose="02020603050405020304" pitchFamily="18" charset="0"/>
              </a:rPr>
              <a:t>Akışlarının</a:t>
            </a:r>
            <a:r>
              <a:rPr lang="en-US" sz="2800" b="1" i="1" dirty="0">
                <a:solidFill>
                  <a:srgbClr val="000000"/>
                </a:solidFill>
                <a:effectLst/>
                <a:latin typeface="Times New Roman" panose="02020603050405020304" pitchFamily="18" charset="0"/>
              </a:rPr>
              <a:t> </a:t>
            </a:r>
            <a:r>
              <a:rPr lang="en-US" sz="2800" b="1" i="1" dirty="0" err="1">
                <a:solidFill>
                  <a:srgbClr val="000000"/>
                </a:solidFill>
                <a:effectLst/>
                <a:latin typeface="Times New Roman" panose="02020603050405020304" pitchFamily="18" charset="0"/>
              </a:rPr>
              <a:t>Birbirine</a:t>
            </a:r>
            <a:r>
              <a:rPr lang="en-US" sz="2800" b="1" i="1" dirty="0">
                <a:solidFill>
                  <a:srgbClr val="000000"/>
                </a:solidFill>
                <a:effectLst/>
                <a:latin typeface="Times New Roman" panose="02020603050405020304" pitchFamily="18" charset="0"/>
              </a:rPr>
              <a:t> </a:t>
            </a:r>
            <a:r>
              <a:rPr lang="en-US" sz="2800" b="1" i="1" dirty="0" err="1">
                <a:solidFill>
                  <a:srgbClr val="000000"/>
                </a:solidFill>
                <a:effectLst/>
                <a:latin typeface="Times New Roman" panose="02020603050405020304" pitchFamily="18" charset="0"/>
              </a:rPr>
              <a:t>Eşit</a:t>
            </a:r>
            <a:r>
              <a:rPr lang="en-US" sz="2800" b="1" i="1" dirty="0">
                <a:solidFill>
                  <a:srgbClr val="000000"/>
                </a:solidFill>
                <a:effectLst/>
                <a:latin typeface="Times New Roman" panose="02020603050405020304" pitchFamily="18" charset="0"/>
              </a:rPr>
              <a:t> </a:t>
            </a:r>
            <a:r>
              <a:rPr lang="en-US" sz="2800" b="1" i="1" dirty="0" err="1">
                <a:solidFill>
                  <a:srgbClr val="000000"/>
                </a:solidFill>
                <a:effectLst/>
                <a:latin typeface="Times New Roman" panose="02020603050405020304" pitchFamily="18" charset="0"/>
              </a:rPr>
              <a:t>Olması</a:t>
            </a:r>
            <a:r>
              <a:rPr lang="en-US" sz="2800" b="1" i="1" dirty="0">
                <a:solidFill>
                  <a:srgbClr val="000000"/>
                </a:solidFill>
                <a:effectLst/>
                <a:latin typeface="Times New Roman" panose="02020603050405020304" pitchFamily="18" charset="0"/>
              </a:rPr>
              <a:t> : </a:t>
            </a:r>
            <a:r>
              <a:rPr lang="en-US" sz="2800" b="1" i="1" dirty="0" err="1">
                <a:solidFill>
                  <a:srgbClr val="000000"/>
                </a:solidFill>
                <a:effectLst/>
                <a:latin typeface="Times New Roman" panose="02020603050405020304" pitchFamily="18" charset="0"/>
              </a:rPr>
              <a:t>Anüite</a:t>
            </a:r>
            <a:r>
              <a:rPr lang="en-US" sz="2800" b="1" i="1" dirty="0">
                <a:solidFill>
                  <a:srgbClr val="000000"/>
                </a:solidFill>
                <a:effectLst/>
                <a:latin typeface="Times New Roman" panose="02020603050405020304" pitchFamily="18" charset="0"/>
              </a:rPr>
              <a:t> </a:t>
            </a:r>
            <a:endParaRPr lang="tr-TR" sz="2800" b="1" i="1" dirty="0">
              <a:solidFill>
                <a:srgbClr val="000000"/>
              </a:solidFill>
              <a:effectLst/>
              <a:latin typeface="Times New Roman" panose="02020603050405020304" pitchFamily="18" charset="0"/>
            </a:endParaRPr>
          </a:p>
          <a:p>
            <a:pPr marL="5715" marR="1270" indent="0" algn="just">
              <a:lnSpc>
                <a:spcPct val="102000"/>
              </a:lnSpc>
              <a:spcAft>
                <a:spcPts val="1320"/>
              </a:spcAft>
              <a:buNone/>
            </a:pPr>
            <a:r>
              <a:rPr lang="en-US" sz="2800" dirty="0" err="1">
                <a:solidFill>
                  <a:srgbClr val="000000"/>
                </a:solidFill>
                <a:effectLst/>
                <a:latin typeface="Times New Roman" panose="02020603050405020304" pitchFamily="18" charset="0"/>
                <a:ea typeface="Times New Roman" panose="02020603050405020304" pitchFamily="18" charset="0"/>
              </a:rPr>
              <a:t>Dönemler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itibarıyla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birbirine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eşit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tutardaki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nakit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akışlarının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gelecekteki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değeri</a:t>
            </a:r>
            <a:r>
              <a:rPr lang="en-US" sz="2800" dirty="0">
                <a:solidFill>
                  <a:srgbClr val="000000"/>
                </a:solidFill>
                <a:effectLst/>
                <a:latin typeface="Times New Roman" panose="02020603050405020304" pitchFamily="18" charset="0"/>
                <a:ea typeface="Times New Roman" panose="02020603050405020304" pitchFamily="18" charset="0"/>
              </a:rPr>
              <a:t> de her </a:t>
            </a:r>
            <a:r>
              <a:rPr lang="en-US" sz="2800" dirty="0" err="1">
                <a:solidFill>
                  <a:srgbClr val="000000"/>
                </a:solidFill>
                <a:effectLst/>
                <a:latin typeface="Times New Roman" panose="02020603050405020304" pitchFamily="18" charset="0"/>
                <a:ea typeface="Times New Roman" panose="02020603050405020304" pitchFamily="18" charset="0"/>
              </a:rPr>
              <a:t>döneme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ait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nakit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akışlarının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ayrı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ayrı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gelecekteki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değerleri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toplamına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eşittir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Ancak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anüite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olarak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ifade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edilen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nakit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akışları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için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gelecekteki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değer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hesaplamalarında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tür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nakit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akışlarını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bütün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olarak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ele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almak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mümkündür</a:t>
            </a:r>
            <a:r>
              <a:rPr lang="en-US" sz="2800" dirty="0">
                <a:solidFill>
                  <a:srgbClr val="000000"/>
                </a:solidFill>
                <a:effectLst/>
                <a:latin typeface="Times New Roman" panose="02020603050405020304" pitchFamily="18" charset="0"/>
                <a:ea typeface="Times New Roman" panose="02020603050405020304" pitchFamily="18" charset="0"/>
              </a:rPr>
              <a:t>. </a:t>
            </a:r>
            <a:endParaRPr lang="tr-TR" sz="2800" dirty="0">
              <a:solidFill>
                <a:srgbClr val="000000"/>
              </a:solidFill>
              <a:effectLst/>
              <a:latin typeface="Times New Roman" panose="02020603050405020304" pitchFamily="18" charset="0"/>
              <a:ea typeface="Times New Roman" panose="02020603050405020304" pitchFamily="18"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AGD</a:t>
            </a:r>
            <a:r>
              <a:rPr lang="en-US" sz="2800" i="1" baseline="-25000" dirty="0" err="1">
                <a:solidFill>
                  <a:srgbClr val="000000"/>
                </a:solidFill>
                <a:effectLst/>
                <a:latin typeface="Times New Roman" panose="02020603050405020304" pitchFamily="18" charset="0"/>
                <a:ea typeface="Times New Roman" panose="02020603050405020304" pitchFamily="18" charset="0"/>
              </a:rPr>
              <a:t>t</a:t>
            </a:r>
            <a:r>
              <a:rPr lang="en-US" sz="2800" i="1" dirty="0">
                <a:solidFill>
                  <a:srgbClr val="000000"/>
                </a:solidFill>
                <a:effectLst/>
                <a:latin typeface="Times New Roman" panose="02020603050405020304" pitchFamily="18" charset="0"/>
                <a:ea typeface="Times New Roman" panose="02020603050405020304" pitchFamily="18" charset="0"/>
              </a:rPr>
              <a:t> = A</a:t>
            </a:r>
            <a:r>
              <a:rPr lang="en-US" sz="2800" i="1"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i="1" dirty="0">
                <a:solidFill>
                  <a:srgbClr val="000000"/>
                </a:solidFill>
                <a:effectLst/>
                <a:latin typeface="Times New Roman" panose="02020603050405020304" pitchFamily="18" charset="0"/>
                <a:ea typeface="Times New Roman" panose="02020603050405020304" pitchFamily="18" charset="0"/>
              </a:rPr>
              <a:t>(1+r)</a:t>
            </a:r>
            <a:r>
              <a:rPr lang="en-US" sz="2800" i="1" baseline="30000" dirty="0">
                <a:solidFill>
                  <a:srgbClr val="000000"/>
                </a:solidFill>
                <a:effectLst/>
                <a:latin typeface="Times New Roman" panose="02020603050405020304" pitchFamily="18" charset="0"/>
                <a:ea typeface="Times New Roman" panose="02020603050405020304" pitchFamily="18" charset="0"/>
              </a:rPr>
              <a:t>n-1</a:t>
            </a:r>
            <a:r>
              <a:rPr lang="en-US" sz="2800" i="1" dirty="0">
                <a:solidFill>
                  <a:srgbClr val="000000"/>
                </a:solidFill>
                <a:effectLst/>
                <a:latin typeface="Times New Roman" panose="02020603050405020304" pitchFamily="18" charset="0"/>
                <a:ea typeface="Times New Roman" panose="02020603050405020304" pitchFamily="18" charset="0"/>
              </a:rPr>
              <a:t>+A</a:t>
            </a:r>
            <a:r>
              <a:rPr lang="en-US" sz="2800" i="1"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i="1" dirty="0">
                <a:solidFill>
                  <a:srgbClr val="000000"/>
                </a:solidFill>
                <a:effectLst/>
                <a:latin typeface="Times New Roman" panose="02020603050405020304" pitchFamily="18" charset="0"/>
                <a:ea typeface="Times New Roman" panose="02020603050405020304" pitchFamily="18" charset="0"/>
              </a:rPr>
              <a:t>(1+r)</a:t>
            </a:r>
            <a:r>
              <a:rPr lang="en-US" sz="2800" i="1" baseline="30000" dirty="0">
                <a:solidFill>
                  <a:srgbClr val="000000"/>
                </a:solidFill>
                <a:effectLst/>
                <a:latin typeface="Times New Roman" panose="02020603050405020304" pitchFamily="18" charset="0"/>
                <a:ea typeface="Times New Roman" panose="02020603050405020304" pitchFamily="18" charset="0"/>
              </a:rPr>
              <a:t>n-2</a:t>
            </a:r>
            <a:r>
              <a:rPr lang="en-US" sz="2800" i="1" dirty="0">
                <a:solidFill>
                  <a:srgbClr val="000000"/>
                </a:solidFill>
                <a:effectLst/>
                <a:latin typeface="Times New Roman" panose="02020603050405020304" pitchFamily="18" charset="0"/>
                <a:ea typeface="Times New Roman" panose="02020603050405020304" pitchFamily="18" charset="0"/>
              </a:rPr>
              <a:t>+…..+A</a:t>
            </a:r>
            <a:r>
              <a:rPr lang="en-US" sz="2800" i="1" baseline="-25000" dirty="0">
                <a:solidFill>
                  <a:srgbClr val="000000"/>
                </a:solidFill>
                <a:effectLst/>
                <a:latin typeface="Times New Roman" panose="02020603050405020304" pitchFamily="18" charset="0"/>
                <a:ea typeface="Times New Roman" panose="02020603050405020304" pitchFamily="18" charset="0"/>
              </a:rPr>
              <a:t>n</a:t>
            </a:r>
            <a:r>
              <a:rPr lang="en-US" sz="2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2800" i="1" dirty="0">
                <a:solidFill>
                  <a:srgbClr val="000000"/>
                </a:solidFill>
                <a:effectLst/>
                <a:latin typeface="Times New Roman" panose="02020603050405020304" pitchFamily="18" charset="0"/>
                <a:ea typeface="Times New Roman" panose="02020603050405020304" pitchFamily="18" charset="0"/>
              </a:rPr>
              <a:t>(1+r)</a:t>
            </a:r>
            <a:r>
              <a:rPr lang="en-US" sz="2800" i="1" baseline="30000" dirty="0">
                <a:solidFill>
                  <a:srgbClr val="000000"/>
                </a:solidFill>
                <a:effectLst/>
                <a:latin typeface="Times New Roman" panose="02020603050405020304" pitchFamily="18" charset="0"/>
                <a:ea typeface="Times New Roman" panose="02020603050405020304" pitchFamily="18" charset="0"/>
              </a:rPr>
              <a:t>n-n</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tr-TR" sz="2800" dirty="0">
              <a:solidFill>
                <a:srgbClr val="000000"/>
              </a:solidFill>
              <a:effectLst/>
              <a:latin typeface="Times New Roman" panose="02020603050405020304" pitchFamily="18" charset="0"/>
              <a:ea typeface="Times New Roman" panose="02020603050405020304" pitchFamily="18" charset="0"/>
            </a:endParaRPr>
          </a:p>
          <a:p>
            <a:endParaRPr lang="tr-TR" sz="2800" dirty="0"/>
          </a:p>
          <a:p>
            <a:endParaRPr lang="tr-TR" sz="2800" dirty="0"/>
          </a:p>
        </p:txBody>
      </p:sp>
      <p:sp>
        <p:nvSpPr>
          <p:cNvPr id="8" name="Rectangle 7">
            <a:extLst>
              <a:ext uri="{FF2B5EF4-FFF2-40B4-BE49-F238E27FC236}">
                <a16:creationId xmlns:a16="http://schemas.microsoft.com/office/drawing/2014/main" xmlns="" id="{342847AA-CD50-8F02-6263-2796F280368E}"/>
              </a:ext>
            </a:extLst>
          </p:cNvPr>
          <p:cNvSpPr>
            <a:spLocks noChangeArrowheads="1"/>
          </p:cNvSpPr>
          <p:nvPr/>
        </p:nvSpPr>
        <p:spPr bwMode="auto">
          <a:xfrm>
            <a:off x="1692696" y="4675096"/>
            <a:ext cx="9144000"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300" b="0" i="1" u="none" strike="noStrike" cap="none" normalizeH="0" baseline="0" dirty="0">
                <a:ln>
                  <a:noFill/>
                </a:ln>
                <a:solidFill>
                  <a:srgbClr val="000000"/>
                </a:solidFill>
                <a:effectLst/>
                <a:latin typeface="Arial" panose="020B0604020202020204" pitchFamily="34" charset="0"/>
                <a:ea typeface="Arial" panose="020B0604020202020204" pitchFamily="34" charset="0"/>
              </a:rPr>
              <a:t>(1 + r)</a:t>
            </a:r>
            <a:r>
              <a:rPr kumimoji="0" lang="en-US" altLang="tr-TR" sz="1100" b="0" i="1" u="none" strike="noStrike" cap="none" normalizeH="0" baseline="30000" dirty="0">
                <a:ln>
                  <a:noFill/>
                </a:ln>
                <a:solidFill>
                  <a:srgbClr val="000000"/>
                </a:solidFill>
                <a:effectLst/>
                <a:latin typeface="Arial" panose="020B0604020202020204" pitchFamily="34" charset="0"/>
                <a:ea typeface="Arial" panose="020B0604020202020204" pitchFamily="34" charset="0"/>
              </a:rPr>
              <a:t>n</a:t>
            </a:r>
            <a:r>
              <a:rPr kumimoji="0" lang="en-US" altLang="tr-TR" sz="1300" b="0" i="1" u="none" strike="noStrike" cap="none" normalizeH="0" baseline="0" dirty="0">
                <a:ln>
                  <a:noFill/>
                </a:ln>
                <a:solidFill>
                  <a:srgbClr val="000000"/>
                </a:solidFill>
                <a:effectLst/>
                <a:latin typeface="Arial" panose="020B0604020202020204" pitchFamily="34" charset="0"/>
                <a:ea typeface="Arial" panose="020B0604020202020204" pitchFamily="34" charset="0"/>
              </a:rPr>
              <a:t> - 1</a:t>
            </a:r>
            <a:endParaRPr kumimoji="0" lang="tr-TR" altLang="tr-T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xmlns="" id="{BCDD4A65-F398-9F6F-167A-6627CD3410C7}"/>
              </a:ext>
            </a:extLst>
          </p:cNvPr>
          <p:cNvSpPr>
            <a:spLocks noChangeArrowheads="1"/>
          </p:cNvSpPr>
          <p:nvPr/>
        </p:nvSpPr>
        <p:spPr bwMode="auto">
          <a:xfrm>
            <a:off x="899592" y="4823298"/>
            <a:ext cx="2016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11300" algn="ctr"/>
              </a:tabLst>
              <a:defRPr>
                <a:solidFill>
                  <a:schemeClr val="tx1"/>
                </a:solidFill>
                <a:latin typeface="Arial" panose="020B0604020202020204" pitchFamily="34" charset="0"/>
              </a:defRPr>
            </a:lvl1pPr>
            <a:lvl2pPr eaLnBrk="0" fontAlgn="base" hangingPunct="0">
              <a:spcBef>
                <a:spcPct val="0"/>
              </a:spcBef>
              <a:spcAft>
                <a:spcPct val="0"/>
              </a:spcAft>
              <a:tabLst>
                <a:tab pos="1511300" algn="ctr"/>
              </a:tabLst>
              <a:defRPr>
                <a:solidFill>
                  <a:schemeClr val="tx1"/>
                </a:solidFill>
                <a:latin typeface="Arial" panose="020B0604020202020204" pitchFamily="34" charset="0"/>
              </a:defRPr>
            </a:lvl2pPr>
            <a:lvl3pPr eaLnBrk="0" fontAlgn="base" hangingPunct="0">
              <a:spcBef>
                <a:spcPct val="0"/>
              </a:spcBef>
              <a:spcAft>
                <a:spcPct val="0"/>
              </a:spcAft>
              <a:tabLst>
                <a:tab pos="1511300" algn="ctr"/>
              </a:tabLst>
              <a:defRPr>
                <a:solidFill>
                  <a:schemeClr val="tx1"/>
                </a:solidFill>
                <a:latin typeface="Arial" panose="020B0604020202020204" pitchFamily="34" charset="0"/>
              </a:defRPr>
            </a:lvl3pPr>
            <a:lvl4pPr eaLnBrk="0" fontAlgn="base" hangingPunct="0">
              <a:spcBef>
                <a:spcPct val="0"/>
              </a:spcBef>
              <a:spcAft>
                <a:spcPct val="0"/>
              </a:spcAft>
              <a:tabLst>
                <a:tab pos="1511300" algn="ctr"/>
              </a:tabLst>
              <a:defRPr>
                <a:solidFill>
                  <a:schemeClr val="tx1"/>
                </a:solidFill>
                <a:latin typeface="Arial" panose="020B0604020202020204" pitchFamily="34" charset="0"/>
              </a:defRPr>
            </a:lvl4pPr>
            <a:lvl5pPr eaLnBrk="0" fontAlgn="base" hangingPunct="0">
              <a:spcBef>
                <a:spcPct val="0"/>
              </a:spcBef>
              <a:spcAft>
                <a:spcPct val="0"/>
              </a:spcAft>
              <a:tabLst>
                <a:tab pos="1511300" algn="ctr"/>
              </a:tabLst>
              <a:defRPr>
                <a:solidFill>
                  <a:schemeClr val="tx1"/>
                </a:solidFill>
                <a:latin typeface="Arial" panose="020B0604020202020204" pitchFamily="34" charset="0"/>
              </a:defRPr>
            </a:lvl5pPr>
            <a:lvl6pPr eaLnBrk="0" fontAlgn="base" hangingPunct="0">
              <a:spcBef>
                <a:spcPct val="0"/>
              </a:spcBef>
              <a:spcAft>
                <a:spcPct val="0"/>
              </a:spcAft>
              <a:tabLst>
                <a:tab pos="1511300" algn="ctr"/>
              </a:tabLst>
              <a:defRPr>
                <a:solidFill>
                  <a:schemeClr val="tx1"/>
                </a:solidFill>
                <a:latin typeface="Arial" panose="020B0604020202020204" pitchFamily="34" charset="0"/>
              </a:defRPr>
            </a:lvl6pPr>
            <a:lvl7pPr eaLnBrk="0" fontAlgn="base" hangingPunct="0">
              <a:spcBef>
                <a:spcPct val="0"/>
              </a:spcBef>
              <a:spcAft>
                <a:spcPct val="0"/>
              </a:spcAft>
              <a:tabLst>
                <a:tab pos="1511300" algn="ctr"/>
              </a:tabLst>
              <a:defRPr>
                <a:solidFill>
                  <a:schemeClr val="tx1"/>
                </a:solidFill>
                <a:latin typeface="Arial" panose="020B0604020202020204" pitchFamily="34" charset="0"/>
              </a:defRPr>
            </a:lvl7pPr>
            <a:lvl8pPr eaLnBrk="0" fontAlgn="base" hangingPunct="0">
              <a:spcBef>
                <a:spcPct val="0"/>
              </a:spcBef>
              <a:spcAft>
                <a:spcPct val="0"/>
              </a:spcAft>
              <a:tabLst>
                <a:tab pos="1511300" algn="ctr"/>
              </a:tabLst>
              <a:defRPr>
                <a:solidFill>
                  <a:schemeClr val="tx1"/>
                </a:solidFill>
                <a:latin typeface="Arial" panose="020B0604020202020204" pitchFamily="34" charset="0"/>
              </a:defRPr>
            </a:lvl8pPr>
            <a:lvl9pPr eaLnBrk="0" fontAlgn="base" hangingPunct="0">
              <a:spcBef>
                <a:spcPct val="0"/>
              </a:spcBef>
              <a:spcAft>
                <a:spcPct val="0"/>
              </a:spcAft>
              <a:tabLst>
                <a:tab pos="1511300"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11300" algn="ctr"/>
              </a:tabLst>
            </a:pPr>
            <a:r>
              <a:rPr kumimoji="0" lang="en-US" altLang="tr-TR" sz="900" b="0" i="1" u="none" strike="noStrike" cap="none" normalizeH="0" baseline="0" dirty="0" err="1">
                <a:ln>
                  <a:noFill/>
                </a:ln>
                <a:solidFill>
                  <a:srgbClr val="000000"/>
                </a:solidFill>
                <a:effectLst/>
                <a:ea typeface="Arial" panose="020B0604020202020204" pitchFamily="34" charset="0"/>
              </a:rPr>
              <a:t>AGD</a:t>
            </a:r>
            <a:r>
              <a:rPr kumimoji="0" lang="en-US" altLang="tr-TR" sz="900" b="0" i="1" u="none" strike="noStrike" cap="none" normalizeH="0" baseline="-30000" dirty="0" err="1">
                <a:ln>
                  <a:noFill/>
                </a:ln>
                <a:solidFill>
                  <a:srgbClr val="000000"/>
                </a:solidFill>
                <a:effectLst/>
                <a:ea typeface="Arial" panose="020B0604020202020204" pitchFamily="34" charset="0"/>
              </a:rPr>
              <a:t>t</a:t>
            </a:r>
            <a:r>
              <a:rPr kumimoji="0" lang="en-US" altLang="tr-TR" sz="900" b="0" i="1" u="none" strike="noStrike" cap="none" normalizeH="0" baseline="0" dirty="0">
                <a:ln>
                  <a:noFill/>
                </a:ln>
                <a:solidFill>
                  <a:srgbClr val="000000"/>
                </a:solidFill>
                <a:effectLst/>
                <a:ea typeface="Arial" panose="020B0604020202020204" pitchFamily="34" charset="0"/>
              </a:rPr>
              <a:t> = A 	</a:t>
            </a:r>
            <a:r>
              <a:rPr kumimoji="0" lang="en-US" altLang="tr-TR" sz="900" b="0" i="1" u="none" strike="noStrike" cap="none" normalizeH="0" baseline="30000" dirty="0">
                <a:ln>
                  <a:noFill/>
                </a:ln>
                <a:solidFill>
                  <a:srgbClr val="000000"/>
                </a:solidFill>
                <a:effectLst/>
                <a:ea typeface="Times New Roman" panose="02020603050405020304" pitchFamily="18" charset="0"/>
              </a:rPr>
              <a:t> </a:t>
            </a:r>
            <a:endParaRPr kumimoji="0" lang="en-US" altLang="tr-TR" sz="900" b="0" i="1" u="none" strike="noStrike" cap="none" normalizeH="0" baseline="0" dirty="0">
              <a:ln>
                <a:noFill/>
              </a:ln>
              <a:solidFill>
                <a:srgbClr val="000000"/>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11300" algn="ctr"/>
              </a:tabLst>
            </a:pPr>
            <a:r>
              <a:rPr kumimoji="0" lang="tr-TR" altLang="tr-TR" sz="900" b="0" i="0" u="none" strike="noStrike" cap="none" normalizeH="0" baseline="0" dirty="0">
                <a:ln>
                  <a:noFill/>
                </a:ln>
                <a:solidFill>
                  <a:schemeClr val="tx1"/>
                </a:solidFill>
                <a:effectLst/>
              </a:rPr>
              <a:t> </a:t>
            </a:r>
            <a:r>
              <a:rPr lang="tr-TR" altLang="tr-TR" sz="900" dirty="0"/>
              <a:t>                                  r</a:t>
            </a:r>
            <a:endParaRPr kumimoji="0" lang="tr-TR" altLang="tr-TR" sz="900" b="0" i="0" u="none" strike="noStrike" cap="none" normalizeH="0" baseline="0" dirty="0">
              <a:ln>
                <a:noFill/>
              </a:ln>
              <a:solidFill>
                <a:schemeClr val="tx1"/>
              </a:solidFill>
              <a:effectLst/>
            </a:endParaRPr>
          </a:p>
        </p:txBody>
      </p:sp>
      <p:grpSp>
        <p:nvGrpSpPr>
          <p:cNvPr id="12" name="Group 313353">
            <a:extLst>
              <a:ext uri="{FF2B5EF4-FFF2-40B4-BE49-F238E27FC236}">
                <a16:creationId xmlns:a16="http://schemas.microsoft.com/office/drawing/2014/main" xmlns="" id="{55B82B3E-2505-694E-A93D-C68458ED2535}"/>
              </a:ext>
            </a:extLst>
          </p:cNvPr>
          <p:cNvGrpSpPr>
            <a:grpSpLocks/>
          </p:cNvGrpSpPr>
          <p:nvPr/>
        </p:nvGrpSpPr>
        <p:grpSpPr bwMode="auto">
          <a:xfrm flipV="1">
            <a:off x="1907704" y="4941165"/>
            <a:ext cx="360039" cy="72010"/>
            <a:chOff x="0" y="0"/>
            <a:chExt cx="7224" cy="69"/>
          </a:xfrm>
        </p:grpSpPr>
        <p:sp>
          <p:nvSpPr>
            <p:cNvPr id="13" name="Shape 3103">
              <a:extLst>
                <a:ext uri="{FF2B5EF4-FFF2-40B4-BE49-F238E27FC236}">
                  <a16:creationId xmlns:a16="http://schemas.microsoft.com/office/drawing/2014/main" xmlns="" id="{037E7951-8970-72C5-24E0-AE768D474D1A}"/>
                </a:ext>
              </a:extLst>
            </p:cNvPr>
            <p:cNvSpPr>
              <a:spLocks/>
            </p:cNvSpPr>
            <p:nvPr/>
          </p:nvSpPr>
          <p:spPr bwMode="auto">
            <a:xfrm>
              <a:off x="0" y="0"/>
              <a:ext cx="7224" cy="0"/>
            </a:xfrm>
            <a:custGeom>
              <a:avLst/>
              <a:gdLst>
                <a:gd name="T0" fmla="*/ 0 w 722467"/>
                <a:gd name="T1" fmla="*/ 722467 w 722467"/>
                <a:gd name="T2" fmla="*/ 0 w 722467"/>
                <a:gd name="T3" fmla="*/ 722467 w 722467"/>
              </a:gdLst>
              <a:ahLst/>
              <a:cxnLst>
                <a:cxn ang="0">
                  <a:pos x="T0" y="0"/>
                </a:cxn>
                <a:cxn ang="0">
                  <a:pos x="T1" y="0"/>
                </a:cxn>
              </a:cxnLst>
              <a:rect l="T2" t="0" r="T3" b="0"/>
              <a:pathLst>
                <a:path w="722467">
                  <a:moveTo>
                    <a:pt x="0" y="0"/>
                  </a:moveTo>
                  <a:lnTo>
                    <a:pt x="722467" y="0"/>
                  </a:lnTo>
                </a:path>
              </a:pathLst>
            </a:custGeom>
            <a:noFill/>
            <a:ln w="6927"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115374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A2EA99B-3364-7876-F0A6-EF0444139E7D}"/>
              </a:ext>
            </a:extLst>
          </p:cNvPr>
          <p:cNvSpPr>
            <a:spLocks noGrp="1"/>
          </p:cNvSpPr>
          <p:nvPr>
            <p:ph type="title"/>
          </p:nvPr>
        </p:nvSpPr>
        <p:spPr/>
        <p:txBody>
          <a:bodyPr/>
          <a:lstStyle/>
          <a:p>
            <a:r>
              <a:rPr lang="en-US" sz="1800" b="1" dirty="0" err="1">
                <a:solidFill>
                  <a:srgbClr val="000000"/>
                </a:solidFill>
                <a:effectLst/>
                <a:latin typeface="Times New Roman" panose="02020603050405020304" pitchFamily="18" charset="0"/>
                <a:ea typeface="Times New Roman" panose="02020603050405020304" pitchFamily="18" charset="0"/>
              </a:rPr>
              <a:t>Paranın</a:t>
            </a:r>
            <a:r>
              <a:rPr lang="en-US" sz="1800" b="1" dirty="0">
                <a:solidFill>
                  <a:srgbClr val="000000"/>
                </a:solidFill>
                <a:effectLst/>
                <a:latin typeface="Times New Roman" panose="02020603050405020304" pitchFamily="18" charset="0"/>
                <a:ea typeface="Times New Roman" panose="02020603050405020304" pitchFamily="18" charset="0"/>
              </a:rPr>
              <a:t> Zaman </a:t>
            </a:r>
            <a:r>
              <a:rPr lang="en-US" sz="1800" b="1" dirty="0" err="1">
                <a:solidFill>
                  <a:srgbClr val="000000"/>
                </a:solidFill>
                <a:effectLst/>
                <a:latin typeface="Times New Roman" panose="02020603050405020304" pitchFamily="18" charset="0"/>
                <a:ea typeface="Times New Roman" panose="02020603050405020304" pitchFamily="18" charset="0"/>
              </a:rPr>
              <a:t>Değeri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Hesaplamaları</a:t>
            </a:r>
            <a:r>
              <a:rPr lang="en-US" sz="1800" b="1" dirty="0">
                <a:solidFill>
                  <a:srgbClr val="000000"/>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
            </a:r>
            <a:br>
              <a:rPr lang="tr-TR" sz="1800" dirty="0">
                <a:solidFill>
                  <a:srgbClr val="000000"/>
                </a:solidFill>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913FD4F0-56E3-6D51-B284-25D05581A472}"/>
              </a:ext>
            </a:extLst>
          </p:cNvPr>
          <p:cNvSpPr>
            <a:spLocks noGrp="1"/>
          </p:cNvSpPr>
          <p:nvPr>
            <p:ph idx="1"/>
          </p:nvPr>
        </p:nvSpPr>
        <p:spPr/>
        <p:txBody>
          <a:bodyPr/>
          <a:lstStyle/>
          <a:p>
            <a:pPr marL="5715" indent="449580" algn="just">
              <a:lnSpc>
                <a:spcPct val="102000"/>
              </a:lnSpc>
              <a:spcAft>
                <a:spcPts val="565"/>
              </a:spcAft>
            </a:pPr>
            <a:r>
              <a:rPr lang="en-US" sz="2400" dirty="0" err="1">
                <a:solidFill>
                  <a:srgbClr val="000000"/>
                </a:solidFill>
                <a:effectLst/>
                <a:latin typeface="Times New Roman" panose="02020603050405020304" pitchFamily="18" charset="0"/>
                <a:ea typeface="Times New Roman" panose="02020603050405020304" pitchFamily="18" charset="0"/>
              </a:rPr>
              <a:t>Paranın</a:t>
            </a:r>
            <a:r>
              <a:rPr lang="en-US" sz="2400" dirty="0">
                <a:solidFill>
                  <a:srgbClr val="000000"/>
                </a:solidFill>
                <a:effectLst/>
                <a:latin typeface="Times New Roman" panose="02020603050405020304" pitchFamily="18" charset="0"/>
                <a:ea typeface="Times New Roman" panose="02020603050405020304" pitchFamily="18" charset="0"/>
              </a:rPr>
              <a:t> zaman </a:t>
            </a:r>
            <a:r>
              <a:rPr lang="en-US" sz="2400" dirty="0" err="1">
                <a:solidFill>
                  <a:srgbClr val="000000"/>
                </a:solidFill>
                <a:effectLst/>
                <a:latin typeface="Times New Roman" panose="02020603050405020304" pitchFamily="18" charset="0"/>
                <a:ea typeface="Times New Roman" panose="02020603050405020304" pitchFamily="18" charset="0"/>
              </a:rPr>
              <a:t>değerine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ilişkin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hesaplamalar</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gelecekteki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değer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ve</a:t>
            </a:r>
            <a:r>
              <a:rPr lang="en-US" sz="2400" dirty="0">
                <a:solidFill>
                  <a:srgbClr val="000000"/>
                </a:solidFill>
                <a:effectLst/>
                <a:latin typeface="Times New Roman" panose="02020603050405020304" pitchFamily="18" charset="0"/>
                <a:ea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rPr>
              <a:t>bugünkü</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değer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hesaplamaları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olmak</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üzere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başlıca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iki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farklı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şekilde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yapılmaktadır</a:t>
            </a:r>
            <a:r>
              <a:rPr lang="en-US" sz="2400" dirty="0">
                <a:solidFill>
                  <a:srgbClr val="000000"/>
                </a:solidFill>
                <a:effectLst/>
                <a:latin typeface="Times New Roman" panose="02020603050405020304" pitchFamily="18" charset="0"/>
                <a:ea typeface="Times New Roman" panose="02020603050405020304" pitchFamily="18" charset="0"/>
              </a:rPr>
              <a:t>. </a:t>
            </a:r>
            <a:endParaRPr lang="tr-TR" sz="2400" dirty="0">
              <a:solidFill>
                <a:srgbClr val="000000"/>
              </a:solidFill>
              <a:effectLst/>
              <a:latin typeface="Times New Roman" panose="02020603050405020304" pitchFamily="18" charset="0"/>
              <a:ea typeface="Times New Roman" panose="02020603050405020304" pitchFamily="18" charset="0"/>
            </a:endParaRPr>
          </a:p>
          <a:p>
            <a:pPr marL="5715" indent="449580" algn="just">
              <a:lnSpc>
                <a:spcPct val="102000"/>
              </a:lnSpc>
              <a:spcAft>
                <a:spcPts val="565"/>
              </a:spcAft>
            </a:pPr>
            <a:r>
              <a:rPr lang="en-US" sz="2400" b="1" i="1" dirty="0" err="1">
                <a:solidFill>
                  <a:srgbClr val="000000"/>
                </a:solidFill>
                <a:effectLst/>
                <a:latin typeface="Times New Roman" panose="02020603050405020304" pitchFamily="18" charset="0"/>
                <a:ea typeface="Times New Roman" panose="02020603050405020304" pitchFamily="18" charset="0"/>
              </a:rPr>
              <a:t>Paranın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gelecekteki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değeri</a:t>
            </a:r>
            <a:r>
              <a:rPr lang="en-US" sz="2400" b="1" i="1"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bugünkü</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parasal</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büyüklüğün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veri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faiz</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oranı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üzerinden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faiz</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kazandıktan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sonra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gelecekte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ulaşacağı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toplam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değeridir</a:t>
            </a:r>
            <a:r>
              <a:rPr lang="en-US" sz="2400" dirty="0">
                <a:solidFill>
                  <a:srgbClr val="000000"/>
                </a:solidFill>
                <a:effectLst/>
                <a:latin typeface="Times New Roman" panose="02020603050405020304" pitchFamily="18" charset="0"/>
                <a:ea typeface="Times New Roman" panose="02020603050405020304" pitchFamily="18" charset="0"/>
              </a:rPr>
              <a:t> (GD). </a:t>
            </a:r>
            <a:endParaRPr lang="tr-TR" sz="2400" dirty="0">
              <a:solidFill>
                <a:srgbClr val="000000"/>
              </a:solidFill>
              <a:effectLst/>
              <a:latin typeface="Times New Roman" panose="02020603050405020304" pitchFamily="18" charset="0"/>
              <a:ea typeface="Times New Roman" panose="02020603050405020304" pitchFamily="18" charset="0"/>
            </a:endParaRPr>
          </a:p>
          <a:p>
            <a:pPr marL="5715" indent="449580" algn="just">
              <a:lnSpc>
                <a:spcPct val="102000"/>
              </a:lnSpc>
              <a:spcAft>
                <a:spcPts val="565"/>
              </a:spcAft>
            </a:pPr>
            <a:r>
              <a:rPr lang="en-US" sz="2400" b="1" i="1" dirty="0" err="1">
                <a:solidFill>
                  <a:srgbClr val="000000"/>
                </a:solidFill>
                <a:effectLst/>
                <a:latin typeface="Times New Roman" panose="02020603050405020304" pitchFamily="18" charset="0"/>
                <a:ea typeface="Times New Roman" panose="02020603050405020304" pitchFamily="18" charset="0"/>
              </a:rPr>
              <a:t>Paranın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bugünkü</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değeri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gelecekteki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parasal</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büyüklüğün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veri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bir</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indirgeme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iskonto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oranıyla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bugüne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indirgenmiş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değeridir</a:t>
            </a:r>
            <a:r>
              <a:rPr lang="en-US" sz="2400" dirty="0">
                <a:solidFill>
                  <a:srgbClr val="000000"/>
                </a:solidFill>
                <a:effectLst/>
                <a:latin typeface="Times New Roman" panose="02020603050405020304" pitchFamily="18" charset="0"/>
                <a:ea typeface="Times New Roman" panose="02020603050405020304" pitchFamily="18" charset="0"/>
              </a:rPr>
              <a:t> (BD). </a:t>
            </a:r>
            <a:endParaRPr lang="tr-TR" sz="24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45843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3D99EB8-6319-1F4C-F311-D604B12AA9B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7EDCA53-80D4-4FE3-4F28-650DA30C88A1}"/>
              </a:ext>
            </a:extLst>
          </p:cNvPr>
          <p:cNvSpPr>
            <a:spLocks noGrp="1"/>
          </p:cNvSpPr>
          <p:nvPr>
            <p:ph idx="1"/>
          </p:nvPr>
        </p:nvSpPr>
        <p:spPr/>
        <p:txBody>
          <a:bodyPr/>
          <a:lstStyle/>
          <a:p>
            <a:pPr marL="443865" indent="0" algn="l">
              <a:lnSpc>
                <a:spcPct val="107000"/>
              </a:lnSpc>
              <a:spcAft>
                <a:spcPts val="480"/>
              </a:spcAft>
              <a:buNone/>
            </a:pPr>
            <a:r>
              <a:rPr lang="en-US" sz="2400" b="1" i="1" dirty="0" err="1">
                <a:solidFill>
                  <a:srgbClr val="000000"/>
                </a:solidFill>
                <a:effectLst/>
                <a:latin typeface="Times New Roman" panose="02020603050405020304" pitchFamily="18" charset="0"/>
                <a:ea typeface="Times New Roman" panose="02020603050405020304" pitchFamily="18" charset="0"/>
              </a:rPr>
              <a:t>Örnek</a:t>
            </a:r>
            <a:r>
              <a:rPr lang="en-US" sz="2400" b="1" i="1" dirty="0">
                <a:solidFill>
                  <a:srgbClr val="000000"/>
                </a:solidFill>
                <a:effectLst/>
                <a:latin typeface="Times New Roman" panose="02020603050405020304" pitchFamily="18" charset="0"/>
                <a:ea typeface="Times New Roman" panose="02020603050405020304" pitchFamily="18" charset="0"/>
              </a:rPr>
              <a:t> 1.6: </a:t>
            </a:r>
            <a:r>
              <a:rPr lang="en-US" sz="2400" b="1" i="1" dirty="0" err="1">
                <a:solidFill>
                  <a:srgbClr val="000000"/>
                </a:solidFill>
                <a:effectLst/>
                <a:latin typeface="Times New Roman" panose="02020603050405020304" pitchFamily="18" charset="0"/>
                <a:ea typeface="Times New Roman" panose="02020603050405020304" pitchFamily="18" charset="0"/>
              </a:rPr>
              <a:t>Anüitelerin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Gelecekteki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Değeri</a:t>
            </a:r>
            <a:r>
              <a:rPr lang="en-US" sz="2400" b="1" i="1" dirty="0">
                <a:solidFill>
                  <a:srgbClr val="000000"/>
                </a:solidFill>
                <a:effectLst/>
                <a:latin typeface="Times New Roman" panose="02020603050405020304" pitchFamily="18" charset="0"/>
                <a:ea typeface="Times New Roman" panose="02020603050405020304" pitchFamily="18" charset="0"/>
              </a:rPr>
              <a:t> </a:t>
            </a:r>
            <a:endParaRPr lang="tr-TR" sz="2400" dirty="0">
              <a:solidFill>
                <a:srgbClr val="000000"/>
              </a:solidFill>
              <a:effectLst/>
              <a:latin typeface="Times New Roman" panose="02020603050405020304" pitchFamily="18" charset="0"/>
              <a:ea typeface="Times New Roman" panose="02020603050405020304" pitchFamily="18" charset="0"/>
            </a:endParaRPr>
          </a:p>
          <a:p>
            <a:pPr marL="449580" indent="-5715" algn="just">
              <a:lnSpc>
                <a:spcPct val="107000"/>
              </a:lnSpc>
              <a:spcAft>
                <a:spcPts val="565"/>
              </a:spcAft>
            </a:pPr>
            <a:r>
              <a:rPr lang="en-US" sz="3600" dirty="0" err="1">
                <a:solidFill>
                  <a:srgbClr val="000000"/>
                </a:solidFill>
                <a:effectLst/>
                <a:latin typeface="Times New Roman" panose="02020603050405020304" pitchFamily="18" charset="0"/>
                <a:ea typeface="Times New Roman" panose="02020603050405020304" pitchFamily="18" charset="0"/>
              </a:rPr>
              <a:t>Eğer</a:t>
            </a:r>
            <a:r>
              <a:rPr lang="en-US" sz="3600" dirty="0">
                <a:solidFill>
                  <a:srgbClr val="000000"/>
                </a:solidFill>
                <a:effectLst/>
                <a:latin typeface="Times New Roman" panose="02020603050405020304" pitchFamily="18" charset="0"/>
                <a:ea typeface="Times New Roman" panose="02020603050405020304" pitchFamily="18" charset="0"/>
              </a:rPr>
              <a:t> her ay 600 TL </a:t>
            </a:r>
            <a:r>
              <a:rPr lang="en-US" sz="3600" dirty="0" err="1">
                <a:solidFill>
                  <a:srgbClr val="000000"/>
                </a:solidFill>
                <a:effectLst/>
                <a:latin typeface="Times New Roman" panose="02020603050405020304" pitchFamily="18" charset="0"/>
                <a:ea typeface="Times New Roman" panose="02020603050405020304" pitchFamily="18" charset="0"/>
              </a:rPr>
              <a:t>tasarruf</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edebilseydi</a:t>
            </a:r>
            <a:r>
              <a:rPr lang="en-US" sz="3600" dirty="0">
                <a:solidFill>
                  <a:srgbClr val="000000"/>
                </a:solidFill>
                <a:effectLst/>
                <a:latin typeface="Times New Roman" panose="02020603050405020304" pitchFamily="18" charset="0"/>
                <a:ea typeface="Times New Roman" panose="02020603050405020304" pitchFamily="18" charset="0"/>
              </a:rPr>
              <a:t>, Bay </a:t>
            </a:r>
            <a:r>
              <a:rPr lang="tr-TR" sz="3600" dirty="0" smtClean="0">
                <a:solidFill>
                  <a:srgbClr val="000000"/>
                </a:solidFill>
                <a:effectLst/>
                <a:latin typeface="Times New Roman" panose="02020603050405020304" pitchFamily="18" charset="0"/>
                <a:ea typeface="Times New Roman" panose="02020603050405020304" pitchFamily="18" charset="0"/>
              </a:rPr>
              <a:t>X</a:t>
            </a:r>
            <a:r>
              <a:rPr lang="en-US" sz="3600" dirty="0" smtClean="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acaba</a:t>
            </a:r>
            <a:r>
              <a:rPr lang="en-US" sz="3600" dirty="0">
                <a:solidFill>
                  <a:srgbClr val="000000"/>
                </a:solidFill>
                <a:effectLst/>
                <a:latin typeface="Times New Roman" panose="02020603050405020304" pitchFamily="18" charset="0"/>
                <a:ea typeface="Times New Roman" panose="02020603050405020304" pitchFamily="18" charset="0"/>
              </a:rPr>
              <a:t> hangi </a:t>
            </a:r>
            <a:r>
              <a:rPr lang="en-US" sz="3600" dirty="0" err="1">
                <a:solidFill>
                  <a:srgbClr val="000000"/>
                </a:solidFill>
                <a:effectLst/>
                <a:latin typeface="Times New Roman" panose="02020603050405020304" pitchFamily="18" charset="0"/>
                <a:ea typeface="Times New Roman" panose="02020603050405020304" pitchFamily="18" charset="0"/>
              </a:rPr>
              <a:t>ülke</a:t>
            </a:r>
            <a:r>
              <a:rPr lang="en-US" sz="3600" dirty="0">
                <a:solidFill>
                  <a:srgbClr val="000000"/>
                </a:solidFill>
                <a:effectLst/>
                <a:latin typeface="Times New Roman" panose="02020603050405020304" pitchFamily="18" charset="0"/>
                <a:ea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rPr>
              <a:t>ülkelere</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seyahat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etme</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olanağına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sahip</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olurdu</a:t>
            </a:r>
            <a:r>
              <a:rPr lang="en-US" sz="3600" dirty="0">
                <a:solidFill>
                  <a:srgbClr val="000000"/>
                </a:solidFill>
                <a:effectLst/>
                <a:latin typeface="Times New Roman" panose="02020603050405020304" pitchFamily="18" charset="0"/>
                <a:ea typeface="Times New Roman" panose="02020603050405020304" pitchFamily="18" charset="0"/>
              </a:rPr>
              <a:t>? </a:t>
            </a:r>
            <a:endParaRPr lang="tr-TR" sz="36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86917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B1B5ED-AE24-239A-B410-2FB743F7846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9B48B70-49B6-1BE0-BED1-EFBDDC49A390}"/>
              </a:ext>
            </a:extLst>
          </p:cNvPr>
          <p:cNvSpPr>
            <a:spLocks noGrp="1"/>
          </p:cNvSpPr>
          <p:nvPr>
            <p:ph idx="1"/>
          </p:nvPr>
        </p:nvSpPr>
        <p:spPr/>
        <p:txBody>
          <a:bodyPr>
            <a:normAutofit fontScale="92500" lnSpcReduction="20000"/>
          </a:bodyPr>
          <a:lstStyle/>
          <a:p>
            <a:pPr marL="449580" indent="-5715" algn="l">
              <a:lnSpc>
                <a:spcPct val="107000"/>
              </a:lnSpc>
              <a:spcAft>
                <a:spcPts val="500"/>
              </a:spcAft>
            </a:pPr>
            <a:r>
              <a:rPr lang="en-US" sz="3200" dirty="0">
                <a:solidFill>
                  <a:srgbClr val="000000"/>
                </a:solidFill>
                <a:effectLst/>
                <a:latin typeface="Times New Roman" panose="02020603050405020304" pitchFamily="18" charset="0"/>
                <a:ea typeface="Times New Roman" panose="02020603050405020304" pitchFamily="18" charset="0"/>
              </a:rPr>
              <a:t>AGD</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A</a:t>
            </a:r>
            <a:r>
              <a:rPr lang="en-US" sz="3200" baseline="-25000" dirty="0">
                <a:solidFill>
                  <a:srgbClr val="000000"/>
                </a:solidFill>
                <a:effectLst/>
                <a:latin typeface="Times New Roman" panose="02020603050405020304" pitchFamily="18" charset="0"/>
                <a:ea typeface="Times New Roman" panose="02020603050405020304" pitchFamily="18" charset="0"/>
              </a:rPr>
              <a:t>1</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(1+r)</a:t>
            </a:r>
            <a:r>
              <a:rPr lang="en-US" sz="3200" baseline="30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+A</a:t>
            </a:r>
            <a:r>
              <a:rPr lang="en-US" sz="3200" baseline="-25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(1+r)</a:t>
            </a:r>
            <a:r>
              <a:rPr lang="en-US" sz="3200" baseline="30000" dirty="0">
                <a:solidFill>
                  <a:srgbClr val="000000"/>
                </a:solidFill>
                <a:effectLst/>
                <a:latin typeface="Times New Roman" panose="02020603050405020304" pitchFamily="18" charset="0"/>
                <a:ea typeface="Times New Roman" panose="02020603050405020304" pitchFamily="18" charset="0"/>
              </a:rPr>
              <a:t>1</a:t>
            </a:r>
            <a:r>
              <a:rPr lang="en-US" sz="3200" dirty="0">
                <a:solidFill>
                  <a:srgbClr val="000000"/>
                </a:solidFill>
                <a:effectLst/>
                <a:latin typeface="Times New Roman" panose="02020603050405020304" pitchFamily="18" charset="0"/>
                <a:ea typeface="Times New Roman" panose="02020603050405020304" pitchFamily="18" charset="0"/>
              </a:rPr>
              <a:t>+A</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(1+r)</a:t>
            </a:r>
            <a:r>
              <a:rPr lang="en-US" sz="3200" baseline="30000" dirty="0">
                <a:solidFill>
                  <a:srgbClr val="000000"/>
                </a:solidFill>
                <a:effectLst/>
                <a:latin typeface="Times New Roman" panose="02020603050405020304" pitchFamily="18" charset="0"/>
                <a:ea typeface="Times New Roman" panose="02020603050405020304" pitchFamily="18" charset="0"/>
              </a:rPr>
              <a:t>0</a:t>
            </a:r>
            <a:r>
              <a:rPr lang="en-US" sz="3200"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380"/>
              </a:spcAft>
            </a:pPr>
            <a:r>
              <a:rPr lang="en-US" sz="3200" dirty="0">
                <a:solidFill>
                  <a:srgbClr val="000000"/>
                </a:solidFill>
                <a:effectLst/>
                <a:latin typeface="Times New Roman" panose="02020603050405020304" pitchFamily="18" charset="0"/>
                <a:ea typeface="Times New Roman" panose="02020603050405020304" pitchFamily="18" charset="0"/>
              </a:rPr>
              <a:t>AGD</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600 TL</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(1+0,04)</a:t>
            </a:r>
            <a:r>
              <a:rPr lang="en-US" sz="3200" baseline="30000" dirty="0">
                <a:solidFill>
                  <a:srgbClr val="000000"/>
                </a:solidFill>
                <a:effectLst/>
                <a:latin typeface="Times New Roman" panose="02020603050405020304" pitchFamily="18" charset="0"/>
                <a:ea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rPr>
              <a:t>+600 TL</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(1+0,04)</a:t>
            </a:r>
            <a:r>
              <a:rPr lang="en-US" sz="3200" baseline="30000" dirty="0">
                <a:solidFill>
                  <a:srgbClr val="000000"/>
                </a:solidFill>
                <a:effectLst/>
                <a:latin typeface="Times New Roman" panose="02020603050405020304" pitchFamily="18" charset="0"/>
                <a:ea typeface="Times New Roman" panose="02020603050405020304" pitchFamily="18" charset="0"/>
              </a:rPr>
              <a:t>1</a:t>
            </a:r>
            <a:r>
              <a:rPr lang="en-US" sz="3200" dirty="0">
                <a:solidFill>
                  <a:srgbClr val="000000"/>
                </a:solidFill>
                <a:effectLst/>
                <a:latin typeface="Times New Roman" panose="02020603050405020304" pitchFamily="18" charset="0"/>
                <a:ea typeface="Times New Roman" panose="02020603050405020304" pitchFamily="18" charset="0"/>
              </a:rPr>
              <a:t>+600 TL</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(1+0,04)</a:t>
            </a:r>
            <a:r>
              <a:rPr lang="en-US" sz="3200" baseline="30000" dirty="0">
                <a:solidFill>
                  <a:srgbClr val="000000"/>
                </a:solidFill>
                <a:effectLst/>
                <a:latin typeface="Times New Roman" panose="02020603050405020304" pitchFamily="18" charset="0"/>
                <a:ea typeface="Times New Roman" panose="02020603050405020304" pitchFamily="18" charset="0"/>
              </a:rPr>
              <a:t>0</a:t>
            </a:r>
            <a:r>
              <a:rPr lang="en-US" sz="3200"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449580" marR="3423285" indent="-5715" algn="l">
              <a:lnSpc>
                <a:spcPct val="144000"/>
              </a:lnSpc>
              <a:spcAft>
                <a:spcPts val="540"/>
              </a:spcAft>
            </a:pPr>
            <a:r>
              <a:rPr lang="en-US" sz="3200" dirty="0">
                <a:solidFill>
                  <a:srgbClr val="000000"/>
                </a:solidFill>
                <a:effectLst/>
                <a:latin typeface="Times New Roman" panose="02020603050405020304" pitchFamily="18" charset="0"/>
                <a:ea typeface="Times New Roman" panose="02020603050405020304" pitchFamily="18" charset="0"/>
              </a:rPr>
              <a:t>AGD</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1.872,96 TL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449580" marR="3423285" indent="-5715" algn="l">
              <a:lnSpc>
                <a:spcPct val="144000"/>
              </a:lnSpc>
              <a:spcAft>
                <a:spcPts val="540"/>
              </a:spcAft>
            </a:pPr>
            <a:r>
              <a:rPr lang="en-US" sz="3200" dirty="0" err="1">
                <a:solidFill>
                  <a:srgbClr val="000000"/>
                </a:solidFill>
                <a:effectLst/>
                <a:latin typeface="Times New Roman" panose="02020603050405020304" pitchFamily="18" charset="0"/>
                <a:ea typeface="Times New Roman" panose="02020603050405020304" pitchFamily="18" charset="0"/>
              </a:rPr>
              <a:t>Formülle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çözecek</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olursak</a:t>
            </a:r>
            <a:r>
              <a:rPr lang="en-US" sz="3200"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340"/>
              </a:spcAft>
            </a:pPr>
            <a:r>
              <a:rPr lang="en-US" sz="3200" dirty="0">
                <a:solidFill>
                  <a:srgbClr val="000000"/>
                </a:solidFill>
                <a:effectLst/>
                <a:latin typeface="Times New Roman" panose="02020603050405020304" pitchFamily="18" charset="0"/>
                <a:ea typeface="Times New Roman" panose="02020603050405020304" pitchFamily="18" charset="0"/>
              </a:rPr>
              <a:t>AGD    = 600 TL </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 ((1+0,04)</a:t>
            </a:r>
            <a:r>
              <a:rPr lang="en-US" sz="3200" baseline="30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-1)/0,04=600 TL</a:t>
            </a:r>
            <a:r>
              <a:rPr lang="en-US" sz="32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3200" dirty="0">
                <a:solidFill>
                  <a:srgbClr val="000000"/>
                </a:solidFill>
                <a:effectLst/>
                <a:latin typeface="Times New Roman" panose="02020603050405020304" pitchFamily="18" charset="0"/>
                <a:ea typeface="Times New Roman" panose="02020603050405020304" pitchFamily="18" charset="0"/>
              </a:rPr>
              <a:t>(3,1216) </a:t>
            </a:r>
            <a:endParaRPr lang="tr-TR" sz="3200" dirty="0">
              <a:solidFill>
                <a:srgbClr val="000000"/>
              </a:solidFill>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AGD</a:t>
            </a:r>
            <a:r>
              <a:rPr lang="en-US" sz="3200" baseline="-25000" dirty="0">
                <a:solidFill>
                  <a:srgbClr val="000000"/>
                </a:solidFill>
                <a:effectLst/>
                <a:latin typeface="Times New Roman" panose="02020603050405020304" pitchFamily="18" charset="0"/>
                <a:ea typeface="Times New Roman" panose="02020603050405020304" pitchFamily="18" charset="0"/>
              </a:rPr>
              <a:t>3</a:t>
            </a:r>
            <a:r>
              <a:rPr lang="en-US" sz="3200" dirty="0">
                <a:solidFill>
                  <a:srgbClr val="000000"/>
                </a:solidFill>
                <a:effectLst/>
                <a:latin typeface="Times New Roman" panose="02020603050405020304" pitchFamily="18" charset="0"/>
                <a:ea typeface="Times New Roman" panose="02020603050405020304" pitchFamily="18" charset="0"/>
              </a:rPr>
              <a:t> = 1.872,96 TL </a:t>
            </a:r>
            <a:endParaRPr lang="tr-TR" sz="32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586081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1AD9B8C-3E11-F5F2-2B11-5E71DDB3EF03}"/>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7A6EBE29-2AD7-8D5B-08F2-52930E9517E4}"/>
              </a:ext>
            </a:extLst>
          </p:cNvPr>
          <p:cNvPicPr>
            <a:picLocks noGrp="1" noChangeAspect="1"/>
          </p:cNvPicPr>
          <p:nvPr>
            <p:ph idx="1"/>
          </p:nvPr>
        </p:nvPicPr>
        <p:blipFill>
          <a:blip r:embed="rId2"/>
          <a:stretch>
            <a:fillRect/>
          </a:stretch>
        </p:blipFill>
        <p:spPr>
          <a:xfrm>
            <a:off x="1771650" y="2253456"/>
            <a:ext cx="5600700" cy="3219450"/>
          </a:xfrm>
        </p:spPr>
      </p:pic>
    </p:spTree>
    <p:extLst>
      <p:ext uri="{BB962C8B-B14F-4D97-AF65-F5344CB8AC3E}">
        <p14:creationId xmlns:p14="http://schemas.microsoft.com/office/powerpoint/2010/main" val="421050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550967-E36A-7983-BC65-FCC37549C455}"/>
              </a:ext>
            </a:extLst>
          </p:cNvPr>
          <p:cNvSpPr>
            <a:spLocks noGrp="1"/>
          </p:cNvSpPr>
          <p:nvPr>
            <p:ph type="title"/>
          </p:nvPr>
        </p:nvSpPr>
        <p:spPr/>
        <p:txBody>
          <a:bodyPr>
            <a:normAutofit/>
          </a:bodyPr>
          <a:lstStyle/>
          <a:p>
            <a:r>
              <a:rPr lang="en-US" sz="2800" b="1" i="1" dirty="0">
                <a:solidFill>
                  <a:srgbClr val="000000"/>
                </a:solidFill>
                <a:latin typeface="Times New Roman" panose="02020603050405020304" pitchFamily="18" charset="0"/>
              </a:rPr>
              <a:t>Seri </a:t>
            </a:r>
            <a:r>
              <a:rPr lang="en-US" sz="2800" b="1" i="1" dirty="0" err="1">
                <a:solidFill>
                  <a:srgbClr val="000000"/>
                </a:solidFill>
                <a:latin typeface="Times New Roman" panose="02020603050405020304" pitchFamily="18" charset="0"/>
              </a:rPr>
              <a:t>Halindeki</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Nakit</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Akışlarının</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Bugünkü</a:t>
            </a:r>
            <a:r>
              <a:rPr lang="en-US" sz="2800" b="1" i="1" dirty="0">
                <a:solidFill>
                  <a:srgbClr val="000000"/>
                </a:solidFill>
                <a:latin typeface="Times New Roman" panose="02020603050405020304" pitchFamily="18" charset="0"/>
              </a:rPr>
              <a:t> </a:t>
            </a:r>
            <a:r>
              <a:rPr lang="en-US" sz="2800" b="1" i="1" dirty="0" err="1">
                <a:solidFill>
                  <a:srgbClr val="000000"/>
                </a:solidFill>
                <a:latin typeface="Times New Roman" panose="02020603050405020304" pitchFamily="18" charset="0"/>
              </a:rPr>
              <a:t>Değeri</a:t>
            </a:r>
            <a:r>
              <a:rPr lang="en-US" sz="2800" b="1" i="1" dirty="0">
                <a:solidFill>
                  <a:srgbClr val="000000"/>
                </a:solidFill>
                <a:latin typeface="Times New Roman" panose="02020603050405020304" pitchFamily="18" charset="0"/>
              </a:rPr>
              <a:t> </a:t>
            </a:r>
            <a:r>
              <a:rPr lang="tr-TR" sz="2800" b="1" i="1" dirty="0">
                <a:solidFill>
                  <a:srgbClr val="000000"/>
                </a:solidFill>
                <a:latin typeface="Times New Roman" panose="02020603050405020304" pitchFamily="18" charset="0"/>
              </a:rPr>
              <a:t/>
            </a:r>
            <a:br>
              <a:rPr lang="tr-TR" sz="2800" b="1" i="1" dirty="0">
                <a:solidFill>
                  <a:srgbClr val="000000"/>
                </a:solidFill>
                <a:latin typeface="Times New Roman" panose="02020603050405020304" pitchFamily="18" charset="0"/>
              </a:rPr>
            </a:br>
            <a:endParaRPr lang="tr-TR" sz="2800" dirty="0"/>
          </a:p>
        </p:txBody>
      </p:sp>
      <p:sp>
        <p:nvSpPr>
          <p:cNvPr id="3" name="İçerik Yer Tutucusu 2">
            <a:extLst>
              <a:ext uri="{FF2B5EF4-FFF2-40B4-BE49-F238E27FC236}">
                <a16:creationId xmlns:a16="http://schemas.microsoft.com/office/drawing/2014/main" xmlns="" id="{EC6B2EEA-15B5-CCCB-B0FC-F98941BE44B9}"/>
              </a:ext>
            </a:extLst>
          </p:cNvPr>
          <p:cNvSpPr>
            <a:spLocks noGrp="1"/>
          </p:cNvSpPr>
          <p:nvPr>
            <p:ph idx="1"/>
          </p:nvPr>
        </p:nvSpPr>
        <p:spPr>
          <a:xfrm>
            <a:off x="0" y="1137060"/>
            <a:ext cx="9177742" cy="5720939"/>
          </a:xfrm>
        </p:spPr>
        <p:txBody>
          <a:bodyPr/>
          <a:lstStyle/>
          <a:p>
            <a:pPr marL="448945" indent="-6350">
              <a:lnSpc>
                <a:spcPct val="107000"/>
              </a:lnSpc>
              <a:spcAft>
                <a:spcPts val="485"/>
              </a:spcAft>
            </a:pPr>
            <a:endParaRPr lang="tr-TR" sz="1800" b="1" i="1" dirty="0">
              <a:solidFill>
                <a:srgbClr val="000000"/>
              </a:solidFill>
              <a:effectLst/>
              <a:latin typeface="Times New Roman" panose="02020603050405020304" pitchFamily="18" charset="0"/>
            </a:endParaRPr>
          </a:p>
          <a:p>
            <a:pPr marL="448945" indent="-6350">
              <a:lnSpc>
                <a:spcPct val="107000"/>
              </a:lnSpc>
              <a:spcAft>
                <a:spcPts val="485"/>
              </a:spcAft>
            </a:pPr>
            <a:r>
              <a:rPr lang="en-US" sz="1800" b="1" i="1" dirty="0">
                <a:solidFill>
                  <a:srgbClr val="000000"/>
                </a:solidFill>
                <a:effectLst/>
                <a:latin typeface="Times New Roman" panose="02020603050405020304" pitchFamily="18" charset="0"/>
              </a:rPr>
              <a:t>a)</a:t>
            </a:r>
            <a:r>
              <a:rPr lang="en-US" sz="1800" b="1" i="1" dirty="0">
                <a:solidFill>
                  <a:srgbClr val="000000"/>
                </a:solidFill>
                <a:effectLst/>
                <a:latin typeface="Arial" panose="020B0604020202020204" pitchFamily="34" charset="0"/>
                <a:ea typeface="Arial" panose="020B0604020202020204" pitchFamily="34" charset="0"/>
              </a:rPr>
              <a:t> </a:t>
            </a:r>
            <a:r>
              <a:rPr lang="en-US" sz="1800" b="1" i="1" dirty="0" err="1">
                <a:solidFill>
                  <a:srgbClr val="000000"/>
                </a:solidFill>
                <a:effectLst/>
                <a:latin typeface="Times New Roman" panose="02020603050405020304" pitchFamily="18" charset="0"/>
              </a:rPr>
              <a:t>Nakit</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Akışlarının</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Birbirinden</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Farklı</a:t>
            </a:r>
            <a:r>
              <a:rPr lang="en-US" sz="1800" b="1" i="1" dirty="0">
                <a:solidFill>
                  <a:srgbClr val="000000"/>
                </a:solidFill>
                <a:effectLst/>
                <a:latin typeface="Times New Roman" panose="02020603050405020304" pitchFamily="18" charset="0"/>
              </a:rPr>
              <a:t> </a:t>
            </a:r>
            <a:r>
              <a:rPr lang="en-US" sz="1800" b="1" i="1" dirty="0" err="1">
                <a:solidFill>
                  <a:srgbClr val="000000"/>
                </a:solidFill>
                <a:effectLst/>
                <a:latin typeface="Times New Roman" panose="02020603050405020304" pitchFamily="18" charset="0"/>
              </a:rPr>
              <a:t>Olması</a:t>
            </a:r>
            <a:r>
              <a:rPr lang="en-US" sz="1800" b="1" i="1" dirty="0">
                <a:solidFill>
                  <a:srgbClr val="000000"/>
                </a:solidFill>
                <a:effectLst/>
                <a:latin typeface="Times New Roman" panose="02020603050405020304" pitchFamily="18" charset="0"/>
              </a:rPr>
              <a:t> </a:t>
            </a:r>
            <a:endParaRPr lang="tr-TR" sz="1800" b="1" i="1" dirty="0">
              <a:solidFill>
                <a:srgbClr val="000000"/>
              </a:solidFill>
              <a:effectLst/>
              <a:latin typeface="Times New Roman" panose="02020603050405020304" pitchFamily="18" charset="0"/>
            </a:endParaRPr>
          </a:p>
          <a:p>
            <a:pPr marL="448945" indent="-6350">
              <a:lnSpc>
                <a:spcPct val="107000"/>
              </a:lnSpc>
              <a:spcAft>
                <a:spcPts val="485"/>
              </a:spcAft>
            </a:pPr>
            <a:endParaRPr lang="tr-TR" sz="2000" b="1" i="1" dirty="0">
              <a:solidFill>
                <a:srgbClr val="000000"/>
              </a:solidFill>
              <a:effectLst/>
              <a:latin typeface="Times New Roman" panose="02020603050405020304" pitchFamily="18" charset="0"/>
            </a:endParaRPr>
          </a:p>
          <a:p>
            <a:pPr marL="455930" indent="-5715" algn="just">
              <a:lnSpc>
                <a:spcPct val="102000"/>
              </a:lnSpc>
              <a:spcAft>
                <a:spcPts val="55"/>
              </a:spcAft>
            </a:pPr>
            <a:r>
              <a:rPr lang="en-US" sz="2000" dirty="0" err="1">
                <a:solidFill>
                  <a:srgbClr val="000000"/>
                </a:solidFill>
                <a:effectLst/>
                <a:latin typeface="Times New Roman" panose="02020603050405020304" pitchFamily="18" charset="0"/>
                <a:ea typeface="Times New Roman" panose="02020603050405020304" pitchFamily="18" charset="0"/>
              </a:rPr>
              <a:t>Dönemler</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itibarıyla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birbirinden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farklı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olan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akışlarının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bugünkü</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değeri</a:t>
            </a:r>
            <a:r>
              <a:rPr lang="en-US" sz="2000" dirty="0">
                <a:solidFill>
                  <a:srgbClr val="000000"/>
                </a:solidFill>
                <a:effectLst/>
                <a:latin typeface="Times New Roman" panose="02020603050405020304" pitchFamily="18" charset="0"/>
                <a:ea typeface="Times New Roman" panose="02020603050405020304" pitchFamily="18" charset="0"/>
              </a:rPr>
              <a:t> her </a:t>
            </a:r>
            <a:r>
              <a:rPr lang="en-US" sz="2000" dirty="0" err="1">
                <a:solidFill>
                  <a:srgbClr val="000000"/>
                </a:solidFill>
                <a:effectLst/>
                <a:latin typeface="Times New Roman" panose="02020603050405020304" pitchFamily="18" charset="0"/>
                <a:ea typeface="Times New Roman" panose="02020603050405020304" pitchFamily="18" charset="0"/>
              </a:rPr>
              <a:t>döneme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nakit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akışlarının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tek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tek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bugünkü</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değerleri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toplamına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eşittir</a:t>
            </a:r>
            <a:r>
              <a:rPr lang="en-US" sz="2000" dirty="0">
                <a:solidFill>
                  <a:srgbClr val="000000"/>
                </a:solidFill>
                <a:effectLst/>
                <a:latin typeface="Times New Roman" panose="02020603050405020304" pitchFamily="18" charset="0"/>
                <a:ea typeface="Times New Roman" panose="02020603050405020304" pitchFamily="18" charset="0"/>
              </a:rPr>
              <a:t>. </a:t>
            </a:r>
            <a:endParaRPr lang="tr-TR" sz="20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
        <p:nvSpPr>
          <p:cNvPr id="4" name="Rectangle 37">
            <a:extLst>
              <a:ext uri="{FF2B5EF4-FFF2-40B4-BE49-F238E27FC236}">
                <a16:creationId xmlns:a16="http://schemas.microsoft.com/office/drawing/2014/main" xmlns="" id="{6A840AF3-E734-2B86-469F-EF431BB20EEC}"/>
              </a:ext>
            </a:extLst>
          </p:cNvPr>
          <p:cNvSpPr>
            <a:spLocks noChangeArrowheads="1"/>
          </p:cNvSpPr>
          <p:nvPr/>
        </p:nvSpPr>
        <p:spPr bwMode="auto">
          <a:xfrm>
            <a:off x="-647355" y="-7851"/>
            <a:ext cx="10336848" cy="5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pSp>
        <p:nvGrpSpPr>
          <p:cNvPr id="5" name="Group 316270">
            <a:extLst>
              <a:ext uri="{FF2B5EF4-FFF2-40B4-BE49-F238E27FC236}">
                <a16:creationId xmlns:a16="http://schemas.microsoft.com/office/drawing/2014/main" xmlns="" id="{55AB274F-0E50-C58F-7552-6F46EEE9A071}"/>
              </a:ext>
            </a:extLst>
          </p:cNvPr>
          <p:cNvGrpSpPr>
            <a:grpSpLocks/>
          </p:cNvGrpSpPr>
          <p:nvPr/>
        </p:nvGrpSpPr>
        <p:grpSpPr bwMode="auto">
          <a:xfrm>
            <a:off x="1285292" y="4365104"/>
            <a:ext cx="6573416" cy="2416745"/>
            <a:chOff x="0" y="0"/>
            <a:chExt cx="35672" cy="12390"/>
          </a:xfrm>
        </p:grpSpPr>
        <p:sp>
          <p:nvSpPr>
            <p:cNvPr id="6" name="Shape 3328">
              <a:extLst>
                <a:ext uri="{FF2B5EF4-FFF2-40B4-BE49-F238E27FC236}">
                  <a16:creationId xmlns:a16="http://schemas.microsoft.com/office/drawing/2014/main" xmlns="" id="{4204B73C-D1E9-CD77-BA28-9C47F239C204}"/>
                </a:ext>
              </a:extLst>
            </p:cNvPr>
            <p:cNvSpPr>
              <a:spLocks/>
            </p:cNvSpPr>
            <p:nvPr/>
          </p:nvSpPr>
          <p:spPr bwMode="auto">
            <a:xfrm>
              <a:off x="2226" y="0"/>
              <a:ext cx="7866" cy="2063"/>
            </a:xfrm>
            <a:custGeom>
              <a:avLst/>
              <a:gdLst>
                <a:gd name="T0" fmla="*/ 786607 w 786607"/>
                <a:gd name="T1" fmla="*/ 0 h 206370"/>
                <a:gd name="T2" fmla="*/ 786607 w 786607"/>
                <a:gd name="T3" fmla="*/ 206370 h 206370"/>
                <a:gd name="T4" fmla="*/ 0 w 786607"/>
                <a:gd name="T5" fmla="*/ 206370 h 206370"/>
                <a:gd name="T6" fmla="*/ 0 w 786607"/>
                <a:gd name="T7" fmla="*/ 0 h 206370"/>
                <a:gd name="T8" fmla="*/ 786607 w 786607"/>
                <a:gd name="T9" fmla="*/ 206370 h 206370"/>
              </a:gdLst>
              <a:ahLst/>
              <a:cxnLst>
                <a:cxn ang="0">
                  <a:pos x="T0" y="T1"/>
                </a:cxn>
                <a:cxn ang="0">
                  <a:pos x="T2" y="T3"/>
                </a:cxn>
                <a:cxn ang="0">
                  <a:pos x="T4" y="T5"/>
                </a:cxn>
              </a:cxnLst>
              <a:rect l="T6" t="T7" r="T8" b="T9"/>
              <a:pathLst>
                <a:path w="786607" h="206370">
                  <a:moveTo>
                    <a:pt x="786607" y="0"/>
                  </a:moveTo>
                  <a:lnTo>
                    <a:pt x="786607" y="206370"/>
                  </a:lnTo>
                  <a:lnTo>
                    <a:pt x="0" y="206370"/>
                  </a:lnTo>
                </a:path>
              </a:pathLst>
            </a:custGeom>
            <a:noFill/>
            <a:ln w="10862"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Shape 3329">
              <a:extLst>
                <a:ext uri="{FF2B5EF4-FFF2-40B4-BE49-F238E27FC236}">
                  <a16:creationId xmlns:a16="http://schemas.microsoft.com/office/drawing/2014/main" xmlns="" id="{E1A5196C-B2A3-CAD4-0740-464458E81181}"/>
                </a:ext>
              </a:extLst>
            </p:cNvPr>
            <p:cNvSpPr>
              <a:spLocks/>
            </p:cNvSpPr>
            <p:nvPr/>
          </p:nvSpPr>
          <p:spPr bwMode="auto">
            <a:xfrm>
              <a:off x="1789" y="1520"/>
              <a:ext cx="764" cy="1195"/>
            </a:xfrm>
            <a:custGeom>
              <a:avLst/>
              <a:gdLst>
                <a:gd name="T0" fmla="*/ 76476 w 76476"/>
                <a:gd name="T1" fmla="*/ 0 h 119467"/>
                <a:gd name="T2" fmla="*/ 76476 w 76476"/>
                <a:gd name="T3" fmla="*/ 119467 h 119467"/>
                <a:gd name="T4" fmla="*/ 0 w 76476"/>
                <a:gd name="T5" fmla="*/ 54308 h 119467"/>
                <a:gd name="T6" fmla="*/ 76476 w 76476"/>
                <a:gd name="T7" fmla="*/ 0 h 119467"/>
                <a:gd name="T8" fmla="*/ 0 w 76476"/>
                <a:gd name="T9" fmla="*/ 0 h 119467"/>
                <a:gd name="T10" fmla="*/ 76476 w 76476"/>
                <a:gd name="T11" fmla="*/ 119467 h 119467"/>
              </a:gdLst>
              <a:ahLst/>
              <a:cxnLst>
                <a:cxn ang="0">
                  <a:pos x="T0" y="T1"/>
                </a:cxn>
                <a:cxn ang="0">
                  <a:pos x="T2" y="T3"/>
                </a:cxn>
                <a:cxn ang="0">
                  <a:pos x="T4" y="T5"/>
                </a:cxn>
                <a:cxn ang="0">
                  <a:pos x="T6" y="T7"/>
                </a:cxn>
              </a:cxnLst>
              <a:rect l="T8" t="T9" r="T10" b="T11"/>
              <a:pathLst>
                <a:path w="76476" h="119467">
                  <a:moveTo>
                    <a:pt x="76476" y="0"/>
                  </a:moveTo>
                  <a:lnTo>
                    <a:pt x="76476" y="119467"/>
                  </a:lnTo>
                  <a:lnTo>
                    <a:pt x="0" y="54308"/>
                  </a:lnTo>
                  <a:lnTo>
                    <a:pt x="76476" y="0"/>
                  </a:lnTo>
                  <a:close/>
                </a:path>
              </a:pathLst>
            </a:custGeom>
            <a:solidFill>
              <a:srgbClr val="0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 name="Shape 3330">
              <a:extLst>
                <a:ext uri="{FF2B5EF4-FFF2-40B4-BE49-F238E27FC236}">
                  <a16:creationId xmlns:a16="http://schemas.microsoft.com/office/drawing/2014/main" xmlns="" id="{F1891735-C87B-F29B-C3F7-AA7DB6DED169}"/>
                </a:ext>
              </a:extLst>
            </p:cNvPr>
            <p:cNvSpPr>
              <a:spLocks/>
            </p:cNvSpPr>
            <p:nvPr/>
          </p:nvSpPr>
          <p:spPr bwMode="auto">
            <a:xfrm>
              <a:off x="2226" y="0"/>
              <a:ext cx="16278" cy="4236"/>
            </a:xfrm>
            <a:custGeom>
              <a:avLst/>
              <a:gdLst>
                <a:gd name="T0" fmla="*/ 1627840 w 1627840"/>
                <a:gd name="T1" fmla="*/ 0 h 423602"/>
                <a:gd name="T2" fmla="*/ 1627840 w 1627840"/>
                <a:gd name="T3" fmla="*/ 423602 h 423602"/>
                <a:gd name="T4" fmla="*/ 0 w 1627840"/>
                <a:gd name="T5" fmla="*/ 423602 h 423602"/>
                <a:gd name="T6" fmla="*/ 0 w 1627840"/>
                <a:gd name="T7" fmla="*/ 0 h 423602"/>
                <a:gd name="T8" fmla="*/ 1627840 w 1627840"/>
                <a:gd name="T9" fmla="*/ 423602 h 423602"/>
              </a:gdLst>
              <a:ahLst/>
              <a:cxnLst>
                <a:cxn ang="0">
                  <a:pos x="T0" y="T1"/>
                </a:cxn>
                <a:cxn ang="0">
                  <a:pos x="T2" y="T3"/>
                </a:cxn>
                <a:cxn ang="0">
                  <a:pos x="T4" y="T5"/>
                </a:cxn>
              </a:cxnLst>
              <a:rect l="T6" t="T7" r="T8" b="T9"/>
              <a:pathLst>
                <a:path w="1627840" h="423602">
                  <a:moveTo>
                    <a:pt x="1627840" y="0"/>
                  </a:moveTo>
                  <a:lnTo>
                    <a:pt x="1627840" y="423602"/>
                  </a:lnTo>
                  <a:lnTo>
                    <a:pt x="0" y="423602"/>
                  </a:lnTo>
                </a:path>
              </a:pathLst>
            </a:custGeom>
            <a:noFill/>
            <a:ln w="10862"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Shape 3331">
              <a:extLst>
                <a:ext uri="{FF2B5EF4-FFF2-40B4-BE49-F238E27FC236}">
                  <a16:creationId xmlns:a16="http://schemas.microsoft.com/office/drawing/2014/main" xmlns="" id="{EC23BE50-5623-9DBF-7F67-47CB6233F2ED}"/>
                </a:ext>
              </a:extLst>
            </p:cNvPr>
            <p:cNvSpPr>
              <a:spLocks/>
            </p:cNvSpPr>
            <p:nvPr/>
          </p:nvSpPr>
          <p:spPr bwMode="auto">
            <a:xfrm>
              <a:off x="1789" y="3692"/>
              <a:ext cx="764" cy="1195"/>
            </a:xfrm>
            <a:custGeom>
              <a:avLst/>
              <a:gdLst>
                <a:gd name="T0" fmla="*/ 76476 w 76476"/>
                <a:gd name="T1" fmla="*/ 0 h 119478"/>
                <a:gd name="T2" fmla="*/ 76476 w 76476"/>
                <a:gd name="T3" fmla="*/ 119478 h 119478"/>
                <a:gd name="T4" fmla="*/ 0 w 76476"/>
                <a:gd name="T5" fmla="*/ 54308 h 119478"/>
                <a:gd name="T6" fmla="*/ 76476 w 76476"/>
                <a:gd name="T7" fmla="*/ 0 h 119478"/>
                <a:gd name="T8" fmla="*/ 0 w 76476"/>
                <a:gd name="T9" fmla="*/ 0 h 119478"/>
                <a:gd name="T10" fmla="*/ 76476 w 76476"/>
                <a:gd name="T11" fmla="*/ 119478 h 119478"/>
              </a:gdLst>
              <a:ahLst/>
              <a:cxnLst>
                <a:cxn ang="0">
                  <a:pos x="T0" y="T1"/>
                </a:cxn>
                <a:cxn ang="0">
                  <a:pos x="T2" y="T3"/>
                </a:cxn>
                <a:cxn ang="0">
                  <a:pos x="T4" y="T5"/>
                </a:cxn>
                <a:cxn ang="0">
                  <a:pos x="T6" y="T7"/>
                </a:cxn>
              </a:cxnLst>
              <a:rect l="T8" t="T9" r="T10" b="T11"/>
              <a:pathLst>
                <a:path w="76476" h="119478">
                  <a:moveTo>
                    <a:pt x="76476" y="0"/>
                  </a:moveTo>
                  <a:lnTo>
                    <a:pt x="76476" y="119478"/>
                  </a:lnTo>
                  <a:lnTo>
                    <a:pt x="0" y="54308"/>
                  </a:lnTo>
                  <a:lnTo>
                    <a:pt x="76476" y="0"/>
                  </a:lnTo>
                  <a:close/>
                </a:path>
              </a:pathLst>
            </a:custGeom>
            <a:solidFill>
              <a:srgbClr val="0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 name="Shape 3332">
              <a:extLst>
                <a:ext uri="{FF2B5EF4-FFF2-40B4-BE49-F238E27FC236}">
                  <a16:creationId xmlns:a16="http://schemas.microsoft.com/office/drawing/2014/main" xmlns="" id="{3D8A75FD-CB9F-8E6B-9660-BE9281E9C95B}"/>
                </a:ext>
              </a:extLst>
            </p:cNvPr>
            <p:cNvSpPr>
              <a:spLocks/>
            </p:cNvSpPr>
            <p:nvPr/>
          </p:nvSpPr>
          <p:spPr bwMode="auto">
            <a:xfrm>
              <a:off x="2226" y="0"/>
              <a:ext cx="28842" cy="6299"/>
            </a:xfrm>
            <a:custGeom>
              <a:avLst/>
              <a:gdLst>
                <a:gd name="T0" fmla="*/ 2884227 w 2884227"/>
                <a:gd name="T1" fmla="*/ 0 h 629973"/>
                <a:gd name="T2" fmla="*/ 2884227 w 2884227"/>
                <a:gd name="T3" fmla="*/ 629973 h 629973"/>
                <a:gd name="T4" fmla="*/ 0 w 2884227"/>
                <a:gd name="T5" fmla="*/ 629973 h 629973"/>
                <a:gd name="T6" fmla="*/ 0 w 2884227"/>
                <a:gd name="T7" fmla="*/ 0 h 629973"/>
                <a:gd name="T8" fmla="*/ 2884227 w 2884227"/>
                <a:gd name="T9" fmla="*/ 629973 h 629973"/>
              </a:gdLst>
              <a:ahLst/>
              <a:cxnLst>
                <a:cxn ang="0">
                  <a:pos x="T0" y="T1"/>
                </a:cxn>
                <a:cxn ang="0">
                  <a:pos x="T2" y="T3"/>
                </a:cxn>
                <a:cxn ang="0">
                  <a:pos x="T4" y="T5"/>
                </a:cxn>
              </a:cxnLst>
              <a:rect l="T6" t="T7" r="T8" b="T9"/>
              <a:pathLst>
                <a:path w="2884227" h="629973">
                  <a:moveTo>
                    <a:pt x="2884227" y="0"/>
                  </a:moveTo>
                  <a:lnTo>
                    <a:pt x="2884227" y="629973"/>
                  </a:lnTo>
                  <a:lnTo>
                    <a:pt x="0" y="629973"/>
                  </a:lnTo>
                </a:path>
              </a:pathLst>
            </a:custGeom>
            <a:noFill/>
            <a:ln w="10862"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Shape 3333">
              <a:extLst>
                <a:ext uri="{FF2B5EF4-FFF2-40B4-BE49-F238E27FC236}">
                  <a16:creationId xmlns:a16="http://schemas.microsoft.com/office/drawing/2014/main" xmlns="" id="{16CB9D51-00C2-FDF2-5EFE-D0808FD544C2}"/>
                </a:ext>
              </a:extLst>
            </p:cNvPr>
            <p:cNvSpPr>
              <a:spLocks/>
            </p:cNvSpPr>
            <p:nvPr/>
          </p:nvSpPr>
          <p:spPr bwMode="auto">
            <a:xfrm>
              <a:off x="1789" y="5756"/>
              <a:ext cx="764" cy="1195"/>
            </a:xfrm>
            <a:custGeom>
              <a:avLst/>
              <a:gdLst>
                <a:gd name="T0" fmla="*/ 76476 w 76476"/>
                <a:gd name="T1" fmla="*/ 0 h 119467"/>
                <a:gd name="T2" fmla="*/ 76476 w 76476"/>
                <a:gd name="T3" fmla="*/ 119467 h 119467"/>
                <a:gd name="T4" fmla="*/ 0 w 76476"/>
                <a:gd name="T5" fmla="*/ 65159 h 119467"/>
                <a:gd name="T6" fmla="*/ 76476 w 76476"/>
                <a:gd name="T7" fmla="*/ 0 h 119467"/>
                <a:gd name="T8" fmla="*/ 0 w 76476"/>
                <a:gd name="T9" fmla="*/ 0 h 119467"/>
                <a:gd name="T10" fmla="*/ 76476 w 76476"/>
                <a:gd name="T11" fmla="*/ 119467 h 119467"/>
              </a:gdLst>
              <a:ahLst/>
              <a:cxnLst>
                <a:cxn ang="0">
                  <a:pos x="T0" y="T1"/>
                </a:cxn>
                <a:cxn ang="0">
                  <a:pos x="T2" y="T3"/>
                </a:cxn>
                <a:cxn ang="0">
                  <a:pos x="T4" y="T5"/>
                </a:cxn>
                <a:cxn ang="0">
                  <a:pos x="T6" y="T7"/>
                </a:cxn>
              </a:cxnLst>
              <a:rect l="T8" t="T9" r="T10" b="T11"/>
              <a:pathLst>
                <a:path w="76476" h="119467">
                  <a:moveTo>
                    <a:pt x="76476" y="0"/>
                  </a:moveTo>
                  <a:lnTo>
                    <a:pt x="76476" y="119467"/>
                  </a:lnTo>
                  <a:lnTo>
                    <a:pt x="0" y="65159"/>
                  </a:lnTo>
                  <a:lnTo>
                    <a:pt x="76476" y="0"/>
                  </a:lnTo>
                  <a:close/>
                </a:path>
              </a:pathLst>
            </a:custGeom>
            <a:solidFill>
              <a:srgbClr val="000000"/>
            </a:solidFill>
            <a:ln>
              <a:noFill/>
            </a:ln>
            <a:extLst>
              <a:ext uri="{91240B29-F687-4F45-9708-019B960494DF}">
                <a14:hiddenLine xmlns:a14="http://schemas.microsoft.com/office/drawing/2010/main" w="0">
                  <a:solidFill>
                    <a:srgbClr val="000000"/>
                  </a:solidFill>
                  <a:miter lim="127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Rectangle 3334">
              <a:extLst>
                <a:ext uri="{FF2B5EF4-FFF2-40B4-BE49-F238E27FC236}">
                  <a16:creationId xmlns:a16="http://schemas.microsoft.com/office/drawing/2014/main" xmlns="" id="{745616D8-723F-5589-8F71-82CAE295B206}"/>
                </a:ext>
              </a:extLst>
            </p:cNvPr>
            <p:cNvSpPr>
              <a:spLocks noChangeArrowheads="1"/>
            </p:cNvSpPr>
            <p:nvPr/>
          </p:nvSpPr>
          <p:spPr bwMode="auto">
            <a:xfrm>
              <a:off x="35321" y="6186"/>
              <a:ext cx="466"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1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13" name="Shape 3335">
              <a:extLst>
                <a:ext uri="{FF2B5EF4-FFF2-40B4-BE49-F238E27FC236}">
                  <a16:creationId xmlns:a16="http://schemas.microsoft.com/office/drawing/2014/main" xmlns="" id="{213ABCB3-B75C-B658-C7F3-16A36C6753D5}"/>
                </a:ext>
              </a:extLst>
            </p:cNvPr>
            <p:cNvSpPr>
              <a:spLocks/>
            </p:cNvSpPr>
            <p:nvPr/>
          </p:nvSpPr>
          <p:spPr bwMode="auto">
            <a:xfrm>
              <a:off x="4029" y="10392"/>
              <a:ext cx="5044" cy="0"/>
            </a:xfrm>
            <a:custGeom>
              <a:avLst/>
              <a:gdLst>
                <a:gd name="T0" fmla="*/ 0 w 504424"/>
                <a:gd name="T1" fmla="*/ 504424 w 504424"/>
                <a:gd name="T2" fmla="*/ 0 w 504424"/>
                <a:gd name="T3" fmla="*/ 504424 w 504424"/>
              </a:gdLst>
              <a:ahLst/>
              <a:cxnLst>
                <a:cxn ang="0">
                  <a:pos x="T0" y="0"/>
                </a:cxn>
                <a:cxn ang="0">
                  <a:pos x="T1" y="0"/>
                </a:cxn>
              </a:cxnLst>
              <a:rect l="T2" t="0" r="T3" b="0"/>
              <a:pathLst>
                <a:path w="504424">
                  <a:moveTo>
                    <a:pt x="0" y="0"/>
                  </a:moveTo>
                  <a:lnTo>
                    <a:pt x="504424" y="0"/>
                  </a:lnTo>
                </a:path>
              </a:pathLst>
            </a:custGeom>
            <a:noFill/>
            <a:ln w="6531"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Shape 3336">
              <a:extLst>
                <a:ext uri="{FF2B5EF4-FFF2-40B4-BE49-F238E27FC236}">
                  <a16:creationId xmlns:a16="http://schemas.microsoft.com/office/drawing/2014/main" xmlns="" id="{811CB4D8-5C63-656D-E15B-0E7CFA700395}"/>
                </a:ext>
              </a:extLst>
            </p:cNvPr>
            <p:cNvSpPr>
              <a:spLocks/>
            </p:cNvSpPr>
            <p:nvPr/>
          </p:nvSpPr>
          <p:spPr bwMode="auto">
            <a:xfrm>
              <a:off x="10806" y="10392"/>
              <a:ext cx="5162" cy="0"/>
            </a:xfrm>
            <a:custGeom>
              <a:avLst/>
              <a:gdLst>
                <a:gd name="T0" fmla="*/ 0 w 516155"/>
                <a:gd name="T1" fmla="*/ 516155 w 516155"/>
                <a:gd name="T2" fmla="*/ 0 w 516155"/>
                <a:gd name="T3" fmla="*/ 516155 w 516155"/>
              </a:gdLst>
              <a:ahLst/>
              <a:cxnLst>
                <a:cxn ang="0">
                  <a:pos x="T0" y="0"/>
                </a:cxn>
                <a:cxn ang="0">
                  <a:pos x="T1" y="0"/>
                </a:cxn>
              </a:cxnLst>
              <a:rect l="T2" t="0" r="T3" b="0"/>
              <a:pathLst>
                <a:path w="516155">
                  <a:moveTo>
                    <a:pt x="0" y="0"/>
                  </a:moveTo>
                  <a:lnTo>
                    <a:pt x="516155" y="0"/>
                  </a:lnTo>
                </a:path>
              </a:pathLst>
            </a:custGeom>
            <a:noFill/>
            <a:ln w="6531"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Shape 3337">
              <a:extLst>
                <a:ext uri="{FF2B5EF4-FFF2-40B4-BE49-F238E27FC236}">
                  <a16:creationId xmlns:a16="http://schemas.microsoft.com/office/drawing/2014/main" xmlns="" id="{FC6D7F77-C59B-B23D-A4DD-C1F11898EC94}"/>
                </a:ext>
              </a:extLst>
            </p:cNvPr>
            <p:cNvSpPr>
              <a:spLocks/>
            </p:cNvSpPr>
            <p:nvPr/>
          </p:nvSpPr>
          <p:spPr bwMode="auto">
            <a:xfrm>
              <a:off x="21761" y="10392"/>
              <a:ext cx="4954" cy="0"/>
            </a:xfrm>
            <a:custGeom>
              <a:avLst/>
              <a:gdLst>
                <a:gd name="T0" fmla="*/ 0 w 495400"/>
                <a:gd name="T1" fmla="*/ 495400 w 495400"/>
                <a:gd name="T2" fmla="*/ 0 w 495400"/>
                <a:gd name="T3" fmla="*/ 495400 w 495400"/>
              </a:gdLst>
              <a:ahLst/>
              <a:cxnLst>
                <a:cxn ang="0">
                  <a:pos x="T0" y="0"/>
                </a:cxn>
                <a:cxn ang="0">
                  <a:pos x="T1" y="0"/>
                </a:cxn>
              </a:cxnLst>
              <a:rect l="T2" t="0" r="T3" b="0"/>
              <a:pathLst>
                <a:path w="495400">
                  <a:moveTo>
                    <a:pt x="0" y="0"/>
                  </a:moveTo>
                  <a:lnTo>
                    <a:pt x="495400" y="0"/>
                  </a:lnTo>
                </a:path>
              </a:pathLst>
            </a:custGeom>
            <a:noFill/>
            <a:ln w="6531" cap="sq">
              <a:solidFill>
                <a:srgbClr val="000000"/>
              </a:solidFill>
              <a:miter lim="127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Rectangle 3338">
              <a:extLst>
                <a:ext uri="{FF2B5EF4-FFF2-40B4-BE49-F238E27FC236}">
                  <a16:creationId xmlns:a16="http://schemas.microsoft.com/office/drawing/2014/main" xmlns="" id="{51B5D6FC-A848-33E0-2067-8E4CB826C281}"/>
                </a:ext>
              </a:extLst>
            </p:cNvPr>
            <p:cNvSpPr>
              <a:spLocks noChangeArrowheads="1"/>
            </p:cNvSpPr>
            <p:nvPr/>
          </p:nvSpPr>
          <p:spPr bwMode="auto">
            <a:xfrm>
              <a:off x="26038" y="10690"/>
              <a:ext cx="374"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700" b="0" i="1" u="none" strike="noStrike" cap="none" normalizeH="0" baseline="0">
                  <a:ln>
                    <a:noFill/>
                  </a:ln>
                  <a:solidFill>
                    <a:srgbClr val="000000"/>
                  </a:solidFill>
                  <a:effectLst/>
                  <a:latin typeface="Arial" panose="020B0604020202020204" pitchFamily="34" charset="0"/>
                  <a:ea typeface="Arial" panose="020B0604020202020204" pitchFamily="34" charset="0"/>
                </a:rPr>
                <a:t>t</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17" name="Rectangle 3339">
              <a:extLst>
                <a:ext uri="{FF2B5EF4-FFF2-40B4-BE49-F238E27FC236}">
                  <a16:creationId xmlns:a16="http://schemas.microsoft.com/office/drawing/2014/main" xmlns="" id="{924C1D44-C2DD-9985-BADE-C40196029EF6}"/>
                </a:ext>
              </a:extLst>
            </p:cNvPr>
            <p:cNvSpPr>
              <a:spLocks noChangeArrowheads="1"/>
            </p:cNvSpPr>
            <p:nvPr/>
          </p:nvSpPr>
          <p:spPr bwMode="auto">
            <a:xfrm>
              <a:off x="25077" y="9449"/>
              <a:ext cx="374"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700" b="0" i="1" u="none" strike="noStrike" cap="none" normalizeH="0" baseline="0">
                  <a:ln>
                    <a:noFill/>
                  </a:ln>
                  <a:solidFill>
                    <a:srgbClr val="000000"/>
                  </a:solidFill>
                  <a:effectLst/>
                  <a:latin typeface="Arial" panose="020B0604020202020204" pitchFamily="34" charset="0"/>
                  <a:ea typeface="Arial" panose="020B0604020202020204" pitchFamily="34" charset="0"/>
                </a:rPr>
                <a:t>t</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18" name="Rectangle 3340">
              <a:extLst>
                <a:ext uri="{FF2B5EF4-FFF2-40B4-BE49-F238E27FC236}">
                  <a16:creationId xmlns:a16="http://schemas.microsoft.com/office/drawing/2014/main" xmlns="" id="{353F56A0-3FF9-B425-CED2-0063269E6C08}"/>
                </a:ext>
              </a:extLst>
            </p:cNvPr>
            <p:cNvSpPr>
              <a:spLocks noChangeArrowheads="1"/>
            </p:cNvSpPr>
            <p:nvPr/>
          </p:nvSpPr>
          <p:spPr bwMode="auto">
            <a:xfrm>
              <a:off x="15115" y="10690"/>
              <a:ext cx="747"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700" b="0" i="1" u="none" strike="noStrike" cap="none" normalizeH="0" baseline="0">
                  <a:ln>
                    <a:noFill/>
                  </a:ln>
                  <a:solidFill>
                    <a:srgbClr val="000000"/>
                  </a:solidFill>
                  <a:effectLst/>
                  <a:latin typeface="Arial" panose="020B0604020202020204" pitchFamily="34" charset="0"/>
                  <a:ea typeface="Arial" panose="020B0604020202020204" pitchFamily="34" charset="0"/>
                </a:rPr>
                <a:t>2</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19" name="Rectangle 3341">
              <a:extLst>
                <a:ext uri="{FF2B5EF4-FFF2-40B4-BE49-F238E27FC236}">
                  <a16:creationId xmlns:a16="http://schemas.microsoft.com/office/drawing/2014/main" xmlns="" id="{9A67F7F3-7040-4418-DFB5-DF761EBF65A7}"/>
                </a:ext>
              </a:extLst>
            </p:cNvPr>
            <p:cNvSpPr>
              <a:spLocks noChangeArrowheads="1"/>
            </p:cNvSpPr>
            <p:nvPr/>
          </p:nvSpPr>
          <p:spPr bwMode="auto">
            <a:xfrm>
              <a:off x="14154" y="9461"/>
              <a:ext cx="747"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700" b="0" i="1" u="none" strike="noStrike" cap="none" normalizeH="0" baseline="0">
                  <a:ln>
                    <a:noFill/>
                  </a:ln>
                  <a:solidFill>
                    <a:srgbClr val="000000"/>
                  </a:solidFill>
                  <a:effectLst/>
                  <a:latin typeface="Arial" panose="020B0604020202020204" pitchFamily="34" charset="0"/>
                  <a:ea typeface="Arial" panose="020B0604020202020204" pitchFamily="34" charset="0"/>
                </a:rPr>
                <a:t>2</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0" name="Rectangle 3342">
              <a:extLst>
                <a:ext uri="{FF2B5EF4-FFF2-40B4-BE49-F238E27FC236}">
                  <a16:creationId xmlns:a16="http://schemas.microsoft.com/office/drawing/2014/main" xmlns="" id="{E2A5B437-ABF9-C396-946E-40CC4DC10638}"/>
                </a:ext>
              </a:extLst>
            </p:cNvPr>
            <p:cNvSpPr>
              <a:spLocks noChangeArrowheads="1"/>
            </p:cNvSpPr>
            <p:nvPr/>
          </p:nvSpPr>
          <p:spPr bwMode="auto">
            <a:xfrm>
              <a:off x="8288" y="10690"/>
              <a:ext cx="747"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700" b="0" i="1" u="none" strike="noStrike" cap="none" normalizeH="0" baseline="0">
                  <a:ln>
                    <a:noFill/>
                  </a:ln>
                  <a:solidFill>
                    <a:srgbClr val="000000"/>
                  </a:solidFill>
                  <a:effectLst/>
                  <a:latin typeface="Arial" panose="020B0604020202020204" pitchFamily="34" charset="0"/>
                  <a:ea typeface="Arial" panose="020B0604020202020204" pitchFamily="34" charset="0"/>
                </a:rPr>
                <a:t>1</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1" name="Rectangle 3343">
              <a:extLst>
                <a:ext uri="{FF2B5EF4-FFF2-40B4-BE49-F238E27FC236}">
                  <a16:creationId xmlns:a16="http://schemas.microsoft.com/office/drawing/2014/main" xmlns="" id="{A75636C8-F625-CB4F-47DF-29AA76A58104}"/>
                </a:ext>
              </a:extLst>
            </p:cNvPr>
            <p:cNvSpPr>
              <a:spLocks noChangeArrowheads="1"/>
            </p:cNvSpPr>
            <p:nvPr/>
          </p:nvSpPr>
          <p:spPr bwMode="auto">
            <a:xfrm>
              <a:off x="7327" y="9461"/>
              <a:ext cx="747"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700" b="0" i="1" u="none" strike="noStrike" cap="none" normalizeH="0" baseline="0">
                  <a:ln>
                    <a:noFill/>
                  </a:ln>
                  <a:solidFill>
                    <a:srgbClr val="000000"/>
                  </a:solidFill>
                  <a:effectLst/>
                  <a:latin typeface="Arial" panose="020B0604020202020204" pitchFamily="34" charset="0"/>
                  <a:ea typeface="Arial" panose="020B0604020202020204" pitchFamily="34" charset="0"/>
                </a:rPr>
                <a:t>1</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2" name="Rectangle 3344">
              <a:extLst>
                <a:ext uri="{FF2B5EF4-FFF2-40B4-BE49-F238E27FC236}">
                  <a16:creationId xmlns:a16="http://schemas.microsoft.com/office/drawing/2014/main" xmlns="" id="{98E687AD-4EB0-9D2C-DE24-C7CA4D5D0156}"/>
                </a:ext>
              </a:extLst>
            </p:cNvPr>
            <p:cNvSpPr>
              <a:spLocks noChangeArrowheads="1"/>
            </p:cNvSpPr>
            <p:nvPr/>
          </p:nvSpPr>
          <p:spPr bwMode="auto">
            <a:xfrm>
              <a:off x="24739" y="10916"/>
              <a:ext cx="1661"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r)</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3" name="Rectangle 313625">
              <a:extLst>
                <a:ext uri="{FF2B5EF4-FFF2-40B4-BE49-F238E27FC236}">
                  <a16:creationId xmlns:a16="http://schemas.microsoft.com/office/drawing/2014/main" xmlns="" id="{D4F0E1BA-BCA6-9AB2-BDED-AA0728D359E5}"/>
                </a:ext>
              </a:extLst>
            </p:cNvPr>
            <p:cNvSpPr>
              <a:spLocks noChangeArrowheads="1"/>
            </p:cNvSpPr>
            <p:nvPr/>
          </p:nvSpPr>
          <p:spPr bwMode="auto">
            <a:xfrm>
              <a:off x="21771" y="10916"/>
              <a:ext cx="2048"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dirty="0">
                  <a:ln>
                    <a:noFill/>
                  </a:ln>
                  <a:solidFill>
                    <a:srgbClr val="000000"/>
                  </a:solidFill>
                  <a:effectLst/>
                  <a:latin typeface="Arial" panose="020B0604020202020204" pitchFamily="34" charset="0"/>
                  <a:ea typeface="Arial" panose="020B0604020202020204" pitchFamily="34" charset="0"/>
                </a:rPr>
                <a:t>(1</a:t>
              </a: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
          <p:nvSpPr>
            <p:cNvPr id="24" name="Rectangle 313626">
              <a:extLst>
                <a:ext uri="{FF2B5EF4-FFF2-40B4-BE49-F238E27FC236}">
                  <a16:creationId xmlns:a16="http://schemas.microsoft.com/office/drawing/2014/main" xmlns="" id="{50425D78-1A33-6592-ED5D-370F8AB6ADAA}"/>
                </a:ext>
              </a:extLst>
            </p:cNvPr>
            <p:cNvSpPr>
              <a:spLocks noChangeArrowheads="1"/>
            </p:cNvSpPr>
            <p:nvPr/>
          </p:nvSpPr>
          <p:spPr bwMode="auto">
            <a:xfrm>
              <a:off x="23034" y="10916"/>
              <a:ext cx="2369"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5" name="Rectangle 3346">
              <a:extLst>
                <a:ext uri="{FF2B5EF4-FFF2-40B4-BE49-F238E27FC236}">
                  <a16:creationId xmlns:a16="http://schemas.microsoft.com/office/drawing/2014/main" xmlns="" id="{C0BB4C81-A3EC-22BD-FA8B-2A452E06CFF3}"/>
                </a:ext>
              </a:extLst>
            </p:cNvPr>
            <p:cNvSpPr>
              <a:spLocks noChangeArrowheads="1"/>
            </p:cNvSpPr>
            <p:nvPr/>
          </p:nvSpPr>
          <p:spPr bwMode="auto">
            <a:xfrm>
              <a:off x="22926" y="8581"/>
              <a:ext cx="3074"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NA</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6" name="Rectangle 3347">
              <a:extLst>
                <a:ext uri="{FF2B5EF4-FFF2-40B4-BE49-F238E27FC236}">
                  <a16:creationId xmlns:a16="http://schemas.microsoft.com/office/drawing/2014/main" xmlns="" id="{A9F12BF9-D200-B349-E38C-4A87E598FEA4}"/>
                </a:ext>
              </a:extLst>
            </p:cNvPr>
            <p:cNvSpPr>
              <a:spLocks noChangeArrowheads="1"/>
            </p:cNvSpPr>
            <p:nvPr/>
          </p:nvSpPr>
          <p:spPr bwMode="auto">
            <a:xfrm>
              <a:off x="20029" y="9642"/>
              <a:ext cx="2369"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7" name="Rectangle 3348">
              <a:extLst>
                <a:ext uri="{FF2B5EF4-FFF2-40B4-BE49-F238E27FC236}">
                  <a16:creationId xmlns:a16="http://schemas.microsoft.com/office/drawing/2014/main" xmlns="" id="{B5177F57-5599-AD57-4AA6-4E05BFA29470}"/>
                </a:ext>
              </a:extLst>
            </p:cNvPr>
            <p:cNvSpPr>
              <a:spLocks noChangeArrowheads="1"/>
            </p:cNvSpPr>
            <p:nvPr/>
          </p:nvSpPr>
          <p:spPr bwMode="auto">
            <a:xfrm>
              <a:off x="17647" y="9642"/>
              <a:ext cx="3521"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8" name="Rectangle 3349">
              <a:extLst>
                <a:ext uri="{FF2B5EF4-FFF2-40B4-BE49-F238E27FC236}">
                  <a16:creationId xmlns:a16="http://schemas.microsoft.com/office/drawing/2014/main" xmlns="" id="{BB28C64C-EFEE-9B18-973B-A0A7B68B6731}"/>
                </a:ext>
              </a:extLst>
            </p:cNvPr>
            <p:cNvSpPr>
              <a:spLocks noChangeArrowheads="1"/>
            </p:cNvSpPr>
            <p:nvPr/>
          </p:nvSpPr>
          <p:spPr bwMode="auto">
            <a:xfrm>
              <a:off x="15968" y="9642"/>
              <a:ext cx="2369"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29" name="Rectangle 3350">
              <a:extLst>
                <a:ext uri="{FF2B5EF4-FFF2-40B4-BE49-F238E27FC236}">
                  <a16:creationId xmlns:a16="http://schemas.microsoft.com/office/drawing/2014/main" xmlns="" id="{0809C151-5FE5-5ECD-9A8D-CDC04A3C565F}"/>
                </a:ext>
              </a:extLst>
            </p:cNvPr>
            <p:cNvSpPr>
              <a:spLocks noChangeArrowheads="1"/>
            </p:cNvSpPr>
            <p:nvPr/>
          </p:nvSpPr>
          <p:spPr bwMode="auto">
            <a:xfrm>
              <a:off x="13785" y="10915"/>
              <a:ext cx="1662"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r)</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0" name="Rectangle 313623">
              <a:extLst>
                <a:ext uri="{FF2B5EF4-FFF2-40B4-BE49-F238E27FC236}">
                  <a16:creationId xmlns:a16="http://schemas.microsoft.com/office/drawing/2014/main" xmlns="" id="{B4D244EA-3828-BBC3-0FF7-CFA876DF06FF}"/>
                </a:ext>
              </a:extLst>
            </p:cNvPr>
            <p:cNvSpPr>
              <a:spLocks noChangeArrowheads="1"/>
            </p:cNvSpPr>
            <p:nvPr/>
          </p:nvSpPr>
          <p:spPr bwMode="auto">
            <a:xfrm>
              <a:off x="10818" y="10915"/>
              <a:ext cx="2048"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(1</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1" name="Rectangle 313624">
              <a:extLst>
                <a:ext uri="{FF2B5EF4-FFF2-40B4-BE49-F238E27FC236}">
                  <a16:creationId xmlns:a16="http://schemas.microsoft.com/office/drawing/2014/main" xmlns="" id="{94F016BE-0757-FCC3-DAF4-6CC3BD9726C8}"/>
                </a:ext>
              </a:extLst>
            </p:cNvPr>
            <p:cNvSpPr>
              <a:spLocks noChangeArrowheads="1"/>
            </p:cNvSpPr>
            <p:nvPr/>
          </p:nvSpPr>
          <p:spPr bwMode="auto">
            <a:xfrm>
              <a:off x="12081" y="10915"/>
              <a:ext cx="2368"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2" name="Rectangle 3352">
              <a:extLst>
                <a:ext uri="{FF2B5EF4-FFF2-40B4-BE49-F238E27FC236}">
                  <a16:creationId xmlns:a16="http://schemas.microsoft.com/office/drawing/2014/main" xmlns="" id="{FE50D17F-D5C0-7711-37E7-847ED8BC938B}"/>
                </a:ext>
              </a:extLst>
            </p:cNvPr>
            <p:cNvSpPr>
              <a:spLocks noChangeArrowheads="1"/>
            </p:cNvSpPr>
            <p:nvPr/>
          </p:nvSpPr>
          <p:spPr bwMode="auto">
            <a:xfrm>
              <a:off x="11973" y="8592"/>
              <a:ext cx="3074"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NA</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3" name="Rectangle 3353">
              <a:extLst>
                <a:ext uri="{FF2B5EF4-FFF2-40B4-BE49-F238E27FC236}">
                  <a16:creationId xmlns:a16="http://schemas.microsoft.com/office/drawing/2014/main" xmlns="" id="{EA45BC97-A2BC-FF8E-AB5E-00C41D98A19D}"/>
                </a:ext>
              </a:extLst>
            </p:cNvPr>
            <p:cNvSpPr>
              <a:spLocks noChangeArrowheads="1"/>
            </p:cNvSpPr>
            <p:nvPr/>
          </p:nvSpPr>
          <p:spPr bwMode="auto">
            <a:xfrm>
              <a:off x="9076" y="9640"/>
              <a:ext cx="2369"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4" name="Rectangle 3354">
              <a:extLst>
                <a:ext uri="{FF2B5EF4-FFF2-40B4-BE49-F238E27FC236}">
                  <a16:creationId xmlns:a16="http://schemas.microsoft.com/office/drawing/2014/main" xmlns="" id="{E28D665F-5BB0-9299-7389-7A6B7AA2C20D}"/>
                </a:ext>
              </a:extLst>
            </p:cNvPr>
            <p:cNvSpPr>
              <a:spLocks noChangeArrowheads="1"/>
            </p:cNvSpPr>
            <p:nvPr/>
          </p:nvSpPr>
          <p:spPr bwMode="auto">
            <a:xfrm>
              <a:off x="7009" y="10913"/>
              <a:ext cx="1662"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r)</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5" name="Rectangle 313621">
              <a:extLst>
                <a:ext uri="{FF2B5EF4-FFF2-40B4-BE49-F238E27FC236}">
                  <a16:creationId xmlns:a16="http://schemas.microsoft.com/office/drawing/2014/main" xmlns="" id="{6F369734-A080-06B7-1CC6-247A026D3682}"/>
                </a:ext>
              </a:extLst>
            </p:cNvPr>
            <p:cNvSpPr>
              <a:spLocks noChangeArrowheads="1"/>
            </p:cNvSpPr>
            <p:nvPr/>
          </p:nvSpPr>
          <p:spPr bwMode="auto">
            <a:xfrm>
              <a:off x="4042" y="10913"/>
              <a:ext cx="2048"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(1</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6" name="Rectangle 313622">
              <a:extLst>
                <a:ext uri="{FF2B5EF4-FFF2-40B4-BE49-F238E27FC236}">
                  <a16:creationId xmlns:a16="http://schemas.microsoft.com/office/drawing/2014/main" xmlns="" id="{25E1F2C6-7BD9-C171-0952-F2822359160D}"/>
                </a:ext>
              </a:extLst>
            </p:cNvPr>
            <p:cNvSpPr>
              <a:spLocks noChangeArrowheads="1"/>
            </p:cNvSpPr>
            <p:nvPr/>
          </p:nvSpPr>
          <p:spPr bwMode="auto">
            <a:xfrm>
              <a:off x="5305" y="10913"/>
              <a:ext cx="2368"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7" name="Rectangle 3356">
              <a:extLst>
                <a:ext uri="{FF2B5EF4-FFF2-40B4-BE49-F238E27FC236}">
                  <a16:creationId xmlns:a16="http://schemas.microsoft.com/office/drawing/2014/main" xmlns="" id="{3C5704E2-B7D9-0BAC-CD1D-F6D10B1727BF}"/>
                </a:ext>
              </a:extLst>
            </p:cNvPr>
            <p:cNvSpPr>
              <a:spLocks noChangeArrowheads="1"/>
            </p:cNvSpPr>
            <p:nvPr/>
          </p:nvSpPr>
          <p:spPr bwMode="auto">
            <a:xfrm>
              <a:off x="5197" y="8590"/>
              <a:ext cx="3074"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NA</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8" name="Rectangle 3357">
              <a:extLst>
                <a:ext uri="{FF2B5EF4-FFF2-40B4-BE49-F238E27FC236}">
                  <a16:creationId xmlns:a16="http://schemas.microsoft.com/office/drawing/2014/main" xmlns="" id="{58855985-CDC8-6A05-0E84-6C637E10B811}"/>
                </a:ext>
              </a:extLst>
            </p:cNvPr>
            <p:cNvSpPr>
              <a:spLocks noChangeArrowheads="1"/>
            </p:cNvSpPr>
            <p:nvPr/>
          </p:nvSpPr>
          <p:spPr bwMode="auto">
            <a:xfrm>
              <a:off x="2273" y="9639"/>
              <a:ext cx="2405"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a:ln>
                    <a:noFill/>
                  </a:ln>
                  <a:solidFill>
                    <a:srgbClr val="000000"/>
                  </a:solidFill>
                  <a:effectLst/>
                  <a:latin typeface="Arial" panose="020B0604020202020204" pitchFamily="34" charset="0"/>
                  <a:ea typeface="Arial" panose="020B0604020202020204" pitchFamily="34" charset="0"/>
                </a:rPr>
                <a:t> =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9" name="Rectangle 3358">
              <a:extLst>
                <a:ext uri="{FF2B5EF4-FFF2-40B4-BE49-F238E27FC236}">
                  <a16:creationId xmlns:a16="http://schemas.microsoft.com/office/drawing/2014/main" xmlns="" id="{8D74CA7D-1AA8-9C43-9ABA-FB6CFE1BAFE2}"/>
                </a:ext>
              </a:extLst>
            </p:cNvPr>
            <p:cNvSpPr>
              <a:spLocks noChangeArrowheads="1"/>
            </p:cNvSpPr>
            <p:nvPr/>
          </p:nvSpPr>
          <p:spPr bwMode="auto">
            <a:xfrm>
              <a:off x="0" y="9639"/>
              <a:ext cx="3073" cy="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200" b="0" i="1" u="none" strike="noStrike" cap="none" normalizeH="0" baseline="0" dirty="0">
                  <a:ln>
                    <a:noFill/>
                  </a:ln>
                  <a:solidFill>
                    <a:srgbClr val="000000"/>
                  </a:solidFill>
                  <a:effectLst/>
                  <a:latin typeface="Arial" panose="020B0604020202020204" pitchFamily="34" charset="0"/>
                  <a:ea typeface="Arial" panose="020B0604020202020204" pitchFamily="34" charset="0"/>
                </a:rPr>
                <a:t>BD</a:t>
              </a: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
          <p:nvSpPr>
            <p:cNvPr id="40" name="Rectangle 3359">
              <a:extLst>
                <a:ext uri="{FF2B5EF4-FFF2-40B4-BE49-F238E27FC236}">
                  <a16:creationId xmlns:a16="http://schemas.microsoft.com/office/drawing/2014/main" xmlns="" id="{AF0681D8-04D9-6F83-CF39-EA6D2A1BCCCB}"/>
                </a:ext>
              </a:extLst>
            </p:cNvPr>
            <p:cNvSpPr>
              <a:spLocks noChangeArrowheads="1"/>
            </p:cNvSpPr>
            <p:nvPr/>
          </p:nvSpPr>
          <p:spPr bwMode="auto">
            <a:xfrm>
              <a:off x="27107" y="9859"/>
              <a:ext cx="466"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1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7601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D9386DB-5DF8-8A2F-8B2C-545B0CFBE83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5529A938-6430-E67D-DA03-D9ADDCEA083A}"/>
              </a:ext>
            </a:extLst>
          </p:cNvPr>
          <p:cNvSpPr>
            <a:spLocks noGrp="1"/>
          </p:cNvSpPr>
          <p:nvPr>
            <p:ph idx="1"/>
          </p:nvPr>
        </p:nvSpPr>
        <p:spPr/>
        <p:txBody>
          <a:bodyPr/>
          <a:lstStyle/>
          <a:p>
            <a:pPr marL="455295" marR="55880" indent="-5715" algn="just">
              <a:lnSpc>
                <a:spcPct val="102000"/>
              </a:lnSpc>
              <a:spcAft>
                <a:spcPts val="565"/>
              </a:spcAft>
            </a:pPr>
            <a:r>
              <a:rPr lang="en-US" sz="1800" dirty="0" err="1">
                <a:solidFill>
                  <a:srgbClr val="000000"/>
                </a:solidFill>
                <a:effectLst/>
                <a:latin typeface="Times New Roman" panose="02020603050405020304" pitchFamily="18" charset="0"/>
                <a:ea typeface="Times New Roman" panose="02020603050405020304" pitchFamily="18" charset="0"/>
              </a:rPr>
              <a:t>Yukarıdaki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formüldeki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değişkenler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aşağıdaki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gibidir</a:t>
            </a:r>
            <a:r>
              <a:rPr lang="en-US" sz="1800"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7040" indent="-6350" algn="l">
              <a:lnSpc>
                <a:spcPct val="103000"/>
              </a:lnSpc>
              <a:spcAft>
                <a:spcPts val="540"/>
              </a:spcAft>
            </a:pPr>
            <a:r>
              <a:rPr lang="en-US" sz="1800" i="1" dirty="0" err="1">
                <a:solidFill>
                  <a:srgbClr val="000000"/>
                </a:solidFill>
                <a:effectLst/>
                <a:latin typeface="Times New Roman" panose="02020603050405020304" pitchFamily="18" charset="0"/>
                <a:ea typeface="Times New Roman" panose="02020603050405020304" pitchFamily="18" charset="0"/>
              </a:rPr>
              <a:t>NA</a:t>
            </a:r>
            <a:r>
              <a:rPr lang="en-US" sz="1800" i="1" baseline="-25000" dirty="0" err="1">
                <a:solidFill>
                  <a:srgbClr val="000000"/>
                </a:solidFill>
                <a:effectLst/>
                <a:latin typeface="Times New Roman" panose="02020603050405020304" pitchFamily="18" charset="0"/>
                <a:ea typeface="Times New Roman" panose="02020603050405020304" pitchFamily="18" charset="0"/>
              </a:rPr>
              <a:t>t</a:t>
            </a:r>
            <a:r>
              <a:rPr lang="en-US" sz="1800" i="1" dirty="0">
                <a:solidFill>
                  <a:srgbClr val="000000"/>
                </a:solidFill>
                <a:effectLst/>
                <a:latin typeface="Times New Roman" panose="02020603050405020304" pitchFamily="18" charset="0"/>
                <a:ea typeface="Times New Roman" panose="02020603050405020304" pitchFamily="18" charset="0"/>
              </a:rPr>
              <a:t> : t </a:t>
            </a:r>
            <a:r>
              <a:rPr lang="en-US" sz="1800" i="1" dirty="0" err="1">
                <a:solidFill>
                  <a:srgbClr val="000000"/>
                </a:solidFill>
                <a:effectLst/>
                <a:latin typeface="Times New Roman" panose="02020603050405020304" pitchFamily="18" charset="0"/>
                <a:ea typeface="Times New Roman" panose="02020603050405020304" pitchFamily="18" charset="0"/>
              </a:rPr>
              <a:t>dönemindeki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nakit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akışı</a:t>
            </a:r>
            <a:r>
              <a:rPr lang="en-US" sz="1800"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7040" marR="994410" indent="-6350" algn="l">
              <a:lnSpc>
                <a:spcPct val="145000"/>
              </a:lnSpc>
              <a:spcAft>
                <a:spcPts val="10"/>
              </a:spcAft>
            </a:pPr>
            <a:r>
              <a:rPr lang="en-US" sz="1800" i="1" dirty="0">
                <a:solidFill>
                  <a:srgbClr val="000000"/>
                </a:solidFill>
                <a:effectLst/>
                <a:latin typeface="Times New Roman" panose="02020603050405020304" pitchFamily="18" charset="0"/>
                <a:ea typeface="Times New Roman" panose="02020603050405020304" pitchFamily="18" charset="0"/>
              </a:rPr>
              <a:t>BD : t </a:t>
            </a:r>
            <a:r>
              <a:rPr lang="en-US" sz="1800" i="1" dirty="0" err="1">
                <a:solidFill>
                  <a:srgbClr val="000000"/>
                </a:solidFill>
                <a:effectLst/>
                <a:latin typeface="Times New Roman" panose="02020603050405020304" pitchFamily="18" charset="0"/>
                <a:ea typeface="Times New Roman" panose="02020603050405020304" pitchFamily="18" charset="0"/>
              </a:rPr>
              <a:t>dönemi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boyunca</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elde</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edilen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nakit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akışlarının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bugünkü</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toplam</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değeri</a:t>
            </a:r>
            <a:endParaRPr lang="tr-TR" sz="1800" i="1" dirty="0">
              <a:solidFill>
                <a:srgbClr val="000000"/>
              </a:solidFill>
              <a:effectLst/>
              <a:latin typeface="Times New Roman" panose="02020603050405020304" pitchFamily="18" charset="0"/>
              <a:ea typeface="Times New Roman" panose="02020603050405020304" pitchFamily="18" charset="0"/>
            </a:endParaRPr>
          </a:p>
          <a:p>
            <a:pPr marL="447040" marR="994410" indent="-6350" algn="l">
              <a:lnSpc>
                <a:spcPct val="145000"/>
              </a:lnSpc>
              <a:spcAft>
                <a:spcPts val="10"/>
              </a:spcAft>
            </a:pPr>
            <a:r>
              <a:rPr lang="en-US" sz="1800" i="1" dirty="0">
                <a:solidFill>
                  <a:srgbClr val="000000"/>
                </a:solidFill>
                <a:effectLst/>
                <a:latin typeface="Times New Roman" panose="02020603050405020304" pitchFamily="18" charset="0"/>
                <a:ea typeface="Times New Roman" panose="02020603050405020304" pitchFamily="18" charset="0"/>
              </a:rPr>
              <a:t> r    : Faiz </a:t>
            </a:r>
            <a:r>
              <a:rPr lang="en-US" sz="1800" i="1" dirty="0" err="1">
                <a:solidFill>
                  <a:srgbClr val="000000"/>
                </a:solidFill>
                <a:effectLst/>
                <a:latin typeface="Times New Roman" panose="02020603050405020304" pitchFamily="18" charset="0"/>
                <a:ea typeface="Times New Roman" panose="02020603050405020304" pitchFamily="18" charset="0"/>
              </a:rPr>
              <a:t>oranı</a:t>
            </a:r>
            <a:r>
              <a:rPr lang="en-US" sz="1800"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55436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11B1C9-327F-7968-4934-74968781D68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0290483-ECA8-2265-D0F1-D123EDA425EA}"/>
              </a:ext>
            </a:extLst>
          </p:cNvPr>
          <p:cNvSpPr>
            <a:spLocks noGrp="1"/>
          </p:cNvSpPr>
          <p:nvPr>
            <p:ph idx="1"/>
          </p:nvPr>
        </p:nvSpPr>
        <p:spPr/>
        <p:txBody>
          <a:bodyPr>
            <a:normAutofit fontScale="92500"/>
          </a:bodyPr>
          <a:lstStyle/>
          <a:p>
            <a:pPr marL="449580" indent="-5715" algn="l">
              <a:lnSpc>
                <a:spcPct val="107000"/>
              </a:lnSpc>
              <a:spcAft>
                <a:spcPts val="480"/>
              </a:spcAft>
            </a:pPr>
            <a:r>
              <a:rPr lang="en-US" sz="1800" b="1" i="1" dirty="0" err="1">
                <a:solidFill>
                  <a:srgbClr val="000000"/>
                </a:solidFill>
                <a:effectLst/>
                <a:latin typeface="Times New Roman" panose="02020603050405020304" pitchFamily="18" charset="0"/>
                <a:ea typeface="Times New Roman" panose="02020603050405020304" pitchFamily="18" charset="0"/>
              </a:rPr>
              <a:t>Örnek</a:t>
            </a:r>
            <a:r>
              <a:rPr lang="en-US" sz="1800" b="1" i="1" dirty="0">
                <a:solidFill>
                  <a:srgbClr val="000000"/>
                </a:solidFill>
                <a:effectLst/>
                <a:latin typeface="Times New Roman" panose="02020603050405020304" pitchFamily="18" charset="0"/>
                <a:ea typeface="Times New Roman" panose="02020603050405020304" pitchFamily="18" charset="0"/>
              </a:rPr>
              <a:t> 1.7: </a:t>
            </a:r>
            <a:r>
              <a:rPr lang="en-US" sz="1800" b="1" i="1" dirty="0" err="1">
                <a:solidFill>
                  <a:srgbClr val="000000"/>
                </a:solidFill>
                <a:effectLst/>
                <a:latin typeface="Times New Roman" panose="02020603050405020304" pitchFamily="18" charset="0"/>
                <a:ea typeface="Times New Roman" panose="02020603050405020304" pitchFamily="18" charset="0"/>
              </a:rPr>
              <a:t>Birbirinden</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Farklı</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Nakit</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Akışlarının</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Bugünkü</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Değeri</a:t>
            </a: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just">
              <a:lnSpc>
                <a:spcPct val="107000"/>
              </a:lnSpc>
              <a:spcAft>
                <a:spcPts val="565"/>
              </a:spcAft>
            </a:pPr>
            <a:r>
              <a:rPr lang="en-US" sz="2800" dirty="0" err="1">
                <a:solidFill>
                  <a:srgbClr val="000000"/>
                </a:solidFill>
                <a:effectLst/>
                <a:latin typeface="Times New Roman" panose="02020603050405020304" pitchFamily="18" charset="0"/>
                <a:ea typeface="Times New Roman" panose="02020603050405020304" pitchFamily="18" charset="0"/>
              </a:rPr>
              <a:t>Arkadaşınız</a:t>
            </a:r>
            <a:r>
              <a:rPr lang="en-US" sz="2800" dirty="0">
                <a:solidFill>
                  <a:srgbClr val="000000"/>
                </a:solidFill>
                <a:effectLst/>
                <a:latin typeface="Times New Roman" panose="02020603050405020304" pitchFamily="18" charset="0"/>
                <a:ea typeface="Times New Roman" panose="02020603050405020304" pitchFamily="18" charset="0"/>
              </a:rPr>
              <a:t> </a:t>
            </a:r>
            <a:r>
              <a:rPr lang="tr-TR" sz="2800" dirty="0" smtClean="0">
                <a:solidFill>
                  <a:srgbClr val="000000"/>
                </a:solidFill>
                <a:effectLst/>
                <a:latin typeface="Times New Roman" panose="02020603050405020304" pitchFamily="18" charset="0"/>
                <a:ea typeface="Times New Roman" panose="02020603050405020304" pitchFamily="18" charset="0"/>
              </a:rPr>
              <a:t>X </a:t>
            </a:r>
            <a:r>
              <a:rPr lang="en-US" sz="2800" dirty="0" err="1" smtClean="0">
                <a:solidFill>
                  <a:srgbClr val="000000"/>
                </a:solidFill>
                <a:effectLst/>
                <a:latin typeface="Times New Roman" panose="02020603050405020304" pitchFamily="18" charset="0"/>
                <a:ea typeface="Times New Roman" panose="02020603050405020304" pitchFamily="18" charset="0"/>
              </a:rPr>
              <a:t>bugün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vereceğiniz</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miktar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borç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karşılığında</a:t>
            </a:r>
            <a:r>
              <a:rPr lang="en-US" sz="2800" dirty="0">
                <a:solidFill>
                  <a:srgbClr val="000000"/>
                </a:solidFill>
                <a:effectLst/>
                <a:latin typeface="Times New Roman" panose="02020603050405020304" pitchFamily="18" charset="0"/>
                <a:ea typeface="Times New Roman" panose="02020603050405020304" pitchFamily="18" charset="0"/>
              </a:rPr>
              <a:t> size </a:t>
            </a:r>
            <a:r>
              <a:rPr lang="en-US" sz="2800" dirty="0" err="1">
                <a:solidFill>
                  <a:srgbClr val="000000"/>
                </a:solidFill>
                <a:effectLst/>
                <a:latin typeface="Times New Roman" panose="02020603050405020304" pitchFamily="18" charset="0"/>
                <a:ea typeface="Times New Roman" panose="02020603050405020304" pitchFamily="18" charset="0"/>
              </a:rPr>
              <a:t>gelecek</a:t>
            </a:r>
            <a:r>
              <a:rPr lang="en-US" sz="2800" dirty="0">
                <a:solidFill>
                  <a:srgbClr val="000000"/>
                </a:solidFill>
                <a:effectLst/>
                <a:latin typeface="Times New Roman" panose="02020603050405020304" pitchFamily="18" charset="0"/>
                <a:ea typeface="Times New Roman" panose="02020603050405020304" pitchFamily="18" charset="0"/>
              </a:rPr>
              <a:t> 3 ay </a:t>
            </a:r>
            <a:r>
              <a:rPr lang="en-US" sz="2800" dirty="0" err="1">
                <a:solidFill>
                  <a:srgbClr val="000000"/>
                </a:solidFill>
                <a:effectLst/>
                <a:latin typeface="Times New Roman" panose="02020603050405020304" pitchFamily="18" charset="0"/>
                <a:ea typeface="Times New Roman" panose="02020603050405020304" pitchFamily="18" charset="0"/>
              </a:rPr>
              <a:t>boyunca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birinci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ayın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sonunda</a:t>
            </a:r>
            <a:r>
              <a:rPr lang="en-US" sz="2800" dirty="0">
                <a:solidFill>
                  <a:srgbClr val="000000"/>
                </a:solidFill>
                <a:effectLst/>
                <a:latin typeface="Times New Roman" panose="02020603050405020304" pitchFamily="18" charset="0"/>
                <a:ea typeface="Times New Roman" panose="02020603050405020304" pitchFamily="18" charset="0"/>
              </a:rPr>
              <a:t> 100 TL, </a:t>
            </a:r>
            <a:r>
              <a:rPr lang="en-US" sz="2800" dirty="0" err="1">
                <a:solidFill>
                  <a:srgbClr val="000000"/>
                </a:solidFill>
                <a:effectLst/>
                <a:latin typeface="Times New Roman" panose="02020603050405020304" pitchFamily="18" charset="0"/>
                <a:ea typeface="Times New Roman" panose="02020603050405020304" pitchFamily="18" charset="0"/>
              </a:rPr>
              <a:t>ikinci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ayın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sonunda</a:t>
            </a:r>
            <a:r>
              <a:rPr lang="en-US" sz="2800" dirty="0">
                <a:solidFill>
                  <a:srgbClr val="000000"/>
                </a:solidFill>
                <a:effectLst/>
                <a:latin typeface="Times New Roman" panose="02020603050405020304" pitchFamily="18" charset="0"/>
                <a:ea typeface="Times New Roman" panose="02020603050405020304" pitchFamily="18" charset="0"/>
              </a:rPr>
              <a:t> 150 TL </a:t>
            </a:r>
            <a:r>
              <a:rPr lang="en-US" sz="2800" dirty="0" err="1">
                <a:solidFill>
                  <a:srgbClr val="000000"/>
                </a:solidFill>
                <a:effectLst/>
                <a:latin typeface="Times New Roman" panose="02020603050405020304" pitchFamily="18" charset="0"/>
                <a:ea typeface="Times New Roman" panose="02020603050405020304" pitchFamily="18" charset="0"/>
              </a:rPr>
              <a:t>ve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üçüncü</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ayın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sonunda</a:t>
            </a:r>
            <a:r>
              <a:rPr lang="en-US" sz="2800" dirty="0">
                <a:solidFill>
                  <a:srgbClr val="000000"/>
                </a:solidFill>
                <a:effectLst/>
                <a:latin typeface="Times New Roman" panose="02020603050405020304" pitchFamily="18" charset="0"/>
                <a:ea typeface="Times New Roman" panose="02020603050405020304" pitchFamily="18" charset="0"/>
              </a:rPr>
              <a:t> 125 TL </a:t>
            </a:r>
            <a:r>
              <a:rPr lang="en-US" sz="2800" dirty="0" err="1">
                <a:solidFill>
                  <a:srgbClr val="000000"/>
                </a:solidFill>
                <a:effectLst/>
                <a:latin typeface="Times New Roman" panose="02020603050405020304" pitchFamily="18" charset="0"/>
                <a:ea typeface="Times New Roman" panose="02020603050405020304" pitchFamily="18" charset="0"/>
              </a:rPr>
              <a:t>ödemede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bulunmayı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taahhüt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etmektedir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Sahip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olduğunuz</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fonları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arkadaşınıza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borç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vermek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yerine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yatırıma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yöneltmeniz</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halinde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ortalama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olarak</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aylık</a:t>
            </a:r>
            <a:r>
              <a:rPr lang="en-US" sz="2800" dirty="0">
                <a:solidFill>
                  <a:srgbClr val="000000"/>
                </a:solidFill>
                <a:effectLst/>
                <a:latin typeface="Times New Roman" panose="02020603050405020304" pitchFamily="18" charset="0"/>
                <a:ea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rPr>
              <a:t>kazanç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elde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etme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olanağına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sahipsiniz</a:t>
            </a:r>
            <a:r>
              <a:rPr lang="en-US" sz="2800" dirty="0">
                <a:solidFill>
                  <a:srgbClr val="000000"/>
                </a:solidFill>
                <a:effectLst/>
                <a:latin typeface="Times New Roman" panose="02020603050405020304" pitchFamily="18" charset="0"/>
                <a:ea typeface="Times New Roman" panose="02020603050405020304" pitchFamily="18" charset="0"/>
              </a:rPr>
              <a:t>. Bu </a:t>
            </a:r>
            <a:r>
              <a:rPr lang="en-US" sz="2800" dirty="0" err="1">
                <a:solidFill>
                  <a:srgbClr val="000000"/>
                </a:solidFill>
                <a:effectLst/>
                <a:latin typeface="Times New Roman" panose="02020603050405020304" pitchFamily="18" charset="0"/>
                <a:ea typeface="Times New Roman" panose="02020603050405020304" pitchFamily="18" charset="0"/>
              </a:rPr>
              <a:t>durumda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arkadaşınız</a:t>
            </a:r>
            <a:r>
              <a:rPr lang="en-US" sz="2800" dirty="0">
                <a:solidFill>
                  <a:srgbClr val="000000"/>
                </a:solidFill>
                <a:effectLst/>
                <a:latin typeface="Times New Roman" panose="02020603050405020304" pitchFamily="18" charset="0"/>
                <a:ea typeface="Times New Roman" panose="02020603050405020304" pitchFamily="18" charset="0"/>
              </a:rPr>
              <a:t> </a:t>
            </a:r>
            <a:r>
              <a:rPr lang="tr-TR" sz="2800" dirty="0" smtClean="0">
                <a:solidFill>
                  <a:srgbClr val="000000"/>
                </a:solidFill>
                <a:effectLst/>
                <a:latin typeface="Times New Roman" panose="02020603050405020304" pitchFamily="18" charset="0"/>
                <a:ea typeface="Times New Roman" panose="02020603050405020304" pitchFamily="18" charset="0"/>
              </a:rPr>
              <a:t>X</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tr-TR" sz="2800" dirty="0" smtClean="0">
                <a:solidFill>
                  <a:srgbClr val="000000"/>
                </a:solidFill>
                <a:latin typeface="Times New Roman" panose="02020603050405020304" pitchFamily="18" charset="0"/>
                <a:ea typeface="Times New Roman" panose="02020603050405020304" pitchFamily="18" charset="0"/>
              </a:rPr>
              <a:t>e </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vereceğiniz</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borcun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miktarı</a:t>
            </a:r>
            <a:r>
              <a:rPr lang="en-US" sz="2800" dirty="0">
                <a:solidFill>
                  <a:srgbClr val="000000"/>
                </a:solidFill>
                <a:effectLst/>
                <a:latin typeface="Times New Roman" panose="02020603050405020304" pitchFamily="18" charset="0"/>
                <a:ea typeface="Times New Roman" panose="02020603050405020304" pitchFamily="18" charset="0"/>
              </a:rPr>
              <a:t> ne </a:t>
            </a:r>
            <a:r>
              <a:rPr lang="en-US" sz="2800" dirty="0" err="1">
                <a:solidFill>
                  <a:srgbClr val="000000"/>
                </a:solidFill>
                <a:effectLst/>
                <a:latin typeface="Times New Roman" panose="02020603050405020304" pitchFamily="18" charset="0"/>
                <a:ea typeface="Times New Roman" panose="02020603050405020304" pitchFamily="18" charset="0"/>
              </a:rPr>
              <a:t>kadar</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olurdu</a:t>
            </a:r>
            <a:r>
              <a:rPr lang="en-US" sz="2800" dirty="0">
                <a:solidFill>
                  <a:srgbClr val="000000"/>
                </a:solidFill>
                <a:effectLst/>
                <a:latin typeface="Times New Roman" panose="02020603050405020304" pitchFamily="18" charset="0"/>
                <a:ea typeface="Times New Roman" panose="02020603050405020304" pitchFamily="18" charset="0"/>
              </a:rPr>
              <a:t>? </a:t>
            </a:r>
            <a:endParaRPr lang="tr-TR" sz="2800" dirty="0"/>
          </a:p>
        </p:txBody>
      </p:sp>
    </p:spTree>
    <p:extLst>
      <p:ext uri="{BB962C8B-B14F-4D97-AF65-F5344CB8AC3E}">
        <p14:creationId xmlns:p14="http://schemas.microsoft.com/office/powerpoint/2010/main" val="311041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D848519-113C-EA03-67EB-CFB0757A5AB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BEFD0DB8-7FC2-FEEB-4821-9EA85CF88FF2}"/>
              </a:ext>
            </a:extLst>
          </p:cNvPr>
          <p:cNvSpPr>
            <a:spLocks noGrp="1"/>
          </p:cNvSpPr>
          <p:nvPr>
            <p:ph idx="1"/>
          </p:nvPr>
        </p:nvSpPr>
        <p:spPr/>
        <p:txBody>
          <a:bodyPr/>
          <a:lstStyle/>
          <a:p>
            <a:r>
              <a:rPr lang="en-US" sz="1800" i="1" dirty="0">
                <a:solidFill>
                  <a:srgbClr val="000000"/>
                </a:solidFill>
                <a:effectLst/>
                <a:latin typeface="Times New Roman" panose="02020603050405020304" pitchFamily="18" charset="0"/>
                <a:ea typeface="Times New Roman" panose="02020603050405020304" pitchFamily="18" charset="0"/>
              </a:rPr>
              <a:t>NABD = NA</a:t>
            </a:r>
            <a:r>
              <a:rPr lang="en-US" sz="1800" i="1"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[1/(1+r)</a:t>
            </a:r>
            <a:r>
              <a:rPr lang="en-US" sz="1800" i="1" baseline="30000" dirty="0">
                <a:solidFill>
                  <a:srgbClr val="000000"/>
                </a:solidFill>
                <a:effectLst/>
                <a:latin typeface="Times New Roman" panose="02020603050405020304" pitchFamily="18" charset="0"/>
                <a:ea typeface="Times New Roman" panose="02020603050405020304" pitchFamily="18" charset="0"/>
              </a:rPr>
              <a:t>1</a:t>
            </a:r>
            <a:r>
              <a:rPr lang="en-US" sz="1800" i="1" dirty="0">
                <a:solidFill>
                  <a:srgbClr val="000000"/>
                </a:solidFill>
                <a:effectLst/>
                <a:latin typeface="Times New Roman" panose="02020603050405020304" pitchFamily="18" charset="0"/>
                <a:ea typeface="Times New Roman" panose="02020603050405020304" pitchFamily="18" charset="0"/>
              </a:rPr>
              <a:t>]+NA</a:t>
            </a:r>
            <a:r>
              <a:rPr lang="en-US" sz="1800" i="1"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[1/(1+r)</a:t>
            </a:r>
            <a:r>
              <a:rPr lang="en-US" sz="1800" i="1" baseline="30000" dirty="0">
                <a:solidFill>
                  <a:srgbClr val="000000"/>
                </a:solidFill>
                <a:effectLst/>
                <a:latin typeface="Times New Roman" panose="02020603050405020304" pitchFamily="18" charset="0"/>
                <a:ea typeface="Times New Roman" panose="02020603050405020304" pitchFamily="18" charset="0"/>
              </a:rPr>
              <a:t>2</a:t>
            </a:r>
            <a:r>
              <a:rPr lang="en-US" sz="1800" i="1" dirty="0">
                <a:solidFill>
                  <a:srgbClr val="000000"/>
                </a:solidFill>
                <a:effectLst/>
                <a:latin typeface="Times New Roman" panose="02020603050405020304" pitchFamily="18" charset="0"/>
                <a:ea typeface="Times New Roman" panose="02020603050405020304" pitchFamily="18" charset="0"/>
              </a:rPr>
              <a:t>]+NA</a:t>
            </a:r>
            <a:r>
              <a:rPr lang="en-US" sz="1800" i="1" baseline="-25000" dirty="0">
                <a:solidFill>
                  <a:srgbClr val="000000"/>
                </a:solidFill>
                <a:effectLst/>
                <a:latin typeface="Times New Roman" panose="02020603050405020304" pitchFamily="18" charset="0"/>
                <a:ea typeface="Times New Roman" panose="02020603050405020304" pitchFamily="18" charset="0"/>
              </a:rPr>
              <a:t>3</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[1/(1+r)</a:t>
            </a:r>
            <a:r>
              <a:rPr lang="en-US" sz="1800" i="1" baseline="30000" dirty="0">
                <a:solidFill>
                  <a:srgbClr val="000000"/>
                </a:solidFill>
                <a:effectLst/>
                <a:latin typeface="Times New Roman" panose="02020603050405020304" pitchFamily="18" charset="0"/>
                <a:ea typeface="Times New Roman" panose="02020603050405020304" pitchFamily="18" charset="0"/>
              </a:rPr>
              <a:t>3</a:t>
            </a:r>
            <a:r>
              <a:rPr lang="en-US" sz="1800" i="1" dirty="0">
                <a:solidFill>
                  <a:srgbClr val="000000"/>
                </a:solidFill>
                <a:effectLst/>
                <a:latin typeface="Times New Roman" panose="02020603050405020304" pitchFamily="18" charset="0"/>
                <a:ea typeface="Times New Roman" panose="02020603050405020304" pitchFamily="18" charset="0"/>
              </a:rPr>
              <a:t>] </a:t>
            </a:r>
            <a:endParaRPr lang="tr-TR" sz="1800" i="1" dirty="0">
              <a:solidFill>
                <a:srgbClr val="000000"/>
              </a:solidFill>
              <a:effectLst/>
              <a:latin typeface="Times New Roman" panose="02020603050405020304" pitchFamily="18" charset="0"/>
              <a:ea typeface="Times New Roman" panose="02020603050405020304" pitchFamily="18" charset="0"/>
            </a:endParaRPr>
          </a:p>
          <a:p>
            <a:endParaRPr lang="tr-TR" sz="1800" i="1" dirty="0">
              <a:solidFill>
                <a:srgbClr val="000000"/>
              </a:solidFill>
              <a:latin typeface="Times New Roman" panose="02020603050405020304" pitchFamily="18" charset="0"/>
              <a:ea typeface="Times New Roman" panose="02020603050405020304" pitchFamily="18" charset="0"/>
            </a:endParaRPr>
          </a:p>
          <a:p>
            <a:pPr marL="449580" indent="-5715" algn="l">
              <a:lnSpc>
                <a:spcPct val="107000"/>
              </a:lnSpc>
              <a:spcAft>
                <a:spcPts val="1075"/>
              </a:spcAft>
            </a:pPr>
            <a:r>
              <a:rPr lang="en-US" sz="1800" i="1" dirty="0">
                <a:solidFill>
                  <a:srgbClr val="000000"/>
                </a:solidFill>
                <a:effectLst/>
                <a:latin typeface="Times New Roman" panose="02020603050405020304" pitchFamily="18" charset="0"/>
                <a:ea typeface="Times New Roman" panose="02020603050405020304" pitchFamily="18" charset="0"/>
              </a:rPr>
              <a:t>NABD = 100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[1/(1+0,04)</a:t>
            </a:r>
            <a:r>
              <a:rPr lang="en-US" sz="1800" i="1" baseline="30000" dirty="0">
                <a:solidFill>
                  <a:srgbClr val="000000"/>
                </a:solidFill>
                <a:effectLst/>
                <a:latin typeface="Times New Roman" panose="02020603050405020304" pitchFamily="18" charset="0"/>
                <a:ea typeface="Times New Roman" panose="02020603050405020304" pitchFamily="18" charset="0"/>
              </a:rPr>
              <a:t>1</a:t>
            </a:r>
            <a:r>
              <a:rPr lang="en-US" sz="1800" i="1" dirty="0">
                <a:solidFill>
                  <a:srgbClr val="000000"/>
                </a:solidFill>
                <a:effectLst/>
                <a:latin typeface="Times New Roman" panose="02020603050405020304" pitchFamily="18" charset="0"/>
                <a:ea typeface="Times New Roman" panose="02020603050405020304" pitchFamily="18" charset="0"/>
              </a:rPr>
              <a:t>]+150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[1/(1+0,04)</a:t>
            </a:r>
            <a:r>
              <a:rPr lang="en-US" sz="1800" i="1" baseline="30000" dirty="0">
                <a:solidFill>
                  <a:srgbClr val="000000"/>
                </a:solidFill>
                <a:effectLst/>
                <a:latin typeface="Times New Roman" panose="02020603050405020304" pitchFamily="18" charset="0"/>
                <a:ea typeface="Times New Roman" panose="02020603050405020304" pitchFamily="18" charset="0"/>
              </a:rPr>
              <a:t>2</a:t>
            </a:r>
            <a:r>
              <a:rPr lang="en-US" sz="1800"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1348740" indent="-5715" algn="l">
              <a:lnSpc>
                <a:spcPct val="107000"/>
              </a:lnSpc>
              <a:spcAft>
                <a:spcPts val="950"/>
              </a:spcAft>
            </a:pPr>
            <a:r>
              <a:rPr lang="en-US" sz="1800" i="1" dirty="0">
                <a:solidFill>
                  <a:srgbClr val="000000"/>
                </a:solidFill>
                <a:effectLst/>
                <a:latin typeface="Times New Roman" panose="02020603050405020304" pitchFamily="18" charset="0"/>
                <a:ea typeface="Times New Roman" panose="02020603050405020304" pitchFamily="18" charset="0"/>
              </a:rPr>
              <a:t>+ 125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[1/(1+0,04)</a:t>
            </a:r>
            <a:r>
              <a:rPr lang="en-US" sz="1800" i="1" baseline="30000" dirty="0">
                <a:solidFill>
                  <a:srgbClr val="000000"/>
                </a:solidFill>
                <a:effectLst/>
                <a:latin typeface="Times New Roman" panose="02020603050405020304" pitchFamily="18" charset="0"/>
                <a:ea typeface="Times New Roman" panose="02020603050405020304" pitchFamily="18" charset="0"/>
              </a:rPr>
              <a:t>3</a:t>
            </a:r>
            <a:r>
              <a:rPr lang="en-US" sz="1800"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875"/>
              </a:spcAft>
            </a:pPr>
            <a:r>
              <a:rPr lang="en-US" sz="1800" i="1" dirty="0">
                <a:solidFill>
                  <a:srgbClr val="000000"/>
                </a:solidFill>
                <a:effectLst/>
                <a:latin typeface="Times New Roman" panose="02020603050405020304" pitchFamily="18" charset="0"/>
                <a:ea typeface="Times New Roman" panose="02020603050405020304" pitchFamily="18" charset="0"/>
              </a:rPr>
              <a:t>NABD = 100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[0,9615]+150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[0,9246]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1348740" indent="-5715" algn="l">
              <a:lnSpc>
                <a:spcPct val="107000"/>
              </a:lnSpc>
              <a:spcAft>
                <a:spcPts val="815"/>
              </a:spcAft>
            </a:pPr>
            <a:r>
              <a:rPr lang="en-US" sz="1800" i="1" dirty="0">
                <a:solidFill>
                  <a:srgbClr val="000000"/>
                </a:solidFill>
                <a:effectLst/>
                <a:latin typeface="Times New Roman" panose="02020603050405020304" pitchFamily="18" charset="0"/>
                <a:ea typeface="Times New Roman" panose="02020603050405020304" pitchFamily="18" charset="0"/>
              </a:rPr>
              <a:t>+ 125 TL</a:t>
            </a:r>
            <a:r>
              <a:rPr lang="en-US" sz="1800" dirty="0">
                <a:solidFill>
                  <a:srgbClr val="000000"/>
                </a:solidFill>
                <a:effectLst/>
                <a:latin typeface="Segoe UI Symbol" panose="020B0502040204020203" pitchFamily="34" charset="0"/>
                <a:ea typeface="Segoe UI Symbol" panose="020B0502040204020203" pitchFamily="34" charset="0"/>
                <a:cs typeface="Segoe UI Symbol" panose="020B0502040204020203" pitchFamily="34" charset="0"/>
              </a:rPr>
              <a:t>×</a:t>
            </a:r>
            <a:r>
              <a:rPr lang="en-US" sz="1800" i="1" dirty="0">
                <a:solidFill>
                  <a:srgbClr val="000000"/>
                </a:solidFill>
                <a:effectLst/>
                <a:latin typeface="Times New Roman" panose="02020603050405020304" pitchFamily="18" charset="0"/>
                <a:ea typeface="Times New Roman" panose="02020603050405020304" pitchFamily="18" charset="0"/>
              </a:rPr>
              <a:t>[0,8890]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l">
              <a:lnSpc>
                <a:spcPct val="107000"/>
              </a:lnSpc>
              <a:spcAft>
                <a:spcPts val="1240"/>
              </a:spcAft>
            </a:pPr>
            <a:r>
              <a:rPr lang="en-US" sz="1800" i="1" dirty="0">
                <a:solidFill>
                  <a:srgbClr val="000000"/>
                </a:solidFill>
                <a:effectLst/>
                <a:latin typeface="Times New Roman" panose="02020603050405020304" pitchFamily="18" charset="0"/>
                <a:ea typeface="Times New Roman" panose="02020603050405020304" pitchFamily="18" charset="0"/>
              </a:rPr>
              <a:t>NABD = 345,96 TL  </a:t>
            </a:r>
            <a:endParaRPr lang="tr-TR" sz="1800" dirty="0">
              <a:solidFill>
                <a:srgbClr val="000000"/>
              </a:solidFill>
              <a:effectLst/>
              <a:latin typeface="Times New Roman" panose="02020603050405020304" pitchFamily="18" charset="0"/>
              <a:ea typeface="Times New Roman" panose="02020603050405020304" pitchFamily="18" charset="0"/>
            </a:endParaRPr>
          </a:p>
          <a:p>
            <a:r>
              <a:rPr lang="en-US" sz="1800" dirty="0" smtClean="0">
                <a:solidFill>
                  <a:srgbClr val="000000"/>
                </a:solidFill>
                <a:effectLst/>
                <a:latin typeface="Times New Roman" panose="02020603050405020304" pitchFamily="18" charset="0"/>
                <a:ea typeface="Times New Roman" panose="02020603050405020304" pitchFamily="18" charset="0"/>
              </a:rPr>
              <a:t>345,96 TL </a:t>
            </a:r>
            <a:endParaRPr lang="tr-TR" sz="1800" dirty="0" smtClean="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13567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6B033F-9399-93FF-577E-88AFC9487AAC}"/>
              </a:ext>
            </a:extLst>
          </p:cNvPr>
          <p:cNvSpPr>
            <a:spLocks noGrp="1"/>
          </p:cNvSpPr>
          <p:nvPr>
            <p:ph type="title"/>
          </p:nvPr>
        </p:nvSpPr>
        <p:spPr/>
        <p:txBody>
          <a:bodyPr>
            <a:normAutofit/>
          </a:bodyPr>
          <a:lstStyle/>
          <a:p>
            <a:r>
              <a:rPr lang="en-US" sz="2400" b="1" i="1" dirty="0">
                <a:solidFill>
                  <a:srgbClr val="000000"/>
                </a:solidFill>
                <a:latin typeface="Times New Roman" panose="02020603050405020304" pitchFamily="18" charset="0"/>
              </a:rPr>
              <a:t>b)</a:t>
            </a:r>
            <a:r>
              <a:rPr lang="en-US" sz="2400" b="1" i="1" dirty="0">
                <a:solidFill>
                  <a:srgbClr val="000000"/>
                </a:solidFill>
                <a:latin typeface="Arial" panose="020B0604020202020204" pitchFamily="34" charset="0"/>
                <a:ea typeface="Arial" panose="020B0604020202020204" pitchFamily="34" charset="0"/>
              </a:rPr>
              <a:t> </a:t>
            </a:r>
            <a:r>
              <a:rPr lang="en-US" sz="2400" b="1" i="1" dirty="0" err="1">
                <a:solidFill>
                  <a:srgbClr val="000000"/>
                </a:solidFill>
                <a:latin typeface="Times New Roman" panose="02020603050405020304" pitchFamily="18" charset="0"/>
              </a:rPr>
              <a:t>Nakit</a:t>
            </a:r>
            <a:r>
              <a:rPr lang="en-US" sz="2400" b="1" i="1" dirty="0">
                <a:solidFill>
                  <a:srgbClr val="000000"/>
                </a:solidFill>
                <a:latin typeface="Times New Roman" panose="02020603050405020304" pitchFamily="18" charset="0"/>
              </a:rPr>
              <a:t> </a:t>
            </a:r>
            <a:r>
              <a:rPr lang="en-US" sz="2400" b="1" i="1" dirty="0" err="1">
                <a:solidFill>
                  <a:srgbClr val="000000"/>
                </a:solidFill>
                <a:latin typeface="Times New Roman" panose="02020603050405020304" pitchFamily="18" charset="0"/>
              </a:rPr>
              <a:t>Akışlarının</a:t>
            </a:r>
            <a:r>
              <a:rPr lang="en-US" sz="2400" b="1" i="1" dirty="0">
                <a:solidFill>
                  <a:srgbClr val="000000"/>
                </a:solidFill>
                <a:latin typeface="Times New Roman" panose="02020603050405020304" pitchFamily="18" charset="0"/>
              </a:rPr>
              <a:t> </a:t>
            </a:r>
            <a:r>
              <a:rPr lang="en-US" sz="2400" b="1" i="1" dirty="0" err="1">
                <a:solidFill>
                  <a:srgbClr val="000000"/>
                </a:solidFill>
                <a:latin typeface="Times New Roman" panose="02020603050405020304" pitchFamily="18" charset="0"/>
              </a:rPr>
              <a:t>Birbirine</a:t>
            </a:r>
            <a:r>
              <a:rPr lang="en-US" sz="2400" b="1" i="1" dirty="0">
                <a:solidFill>
                  <a:srgbClr val="000000"/>
                </a:solidFill>
                <a:latin typeface="Times New Roman" panose="02020603050405020304" pitchFamily="18" charset="0"/>
              </a:rPr>
              <a:t> </a:t>
            </a:r>
            <a:r>
              <a:rPr lang="en-US" sz="2400" b="1" i="1" dirty="0" err="1">
                <a:solidFill>
                  <a:srgbClr val="000000"/>
                </a:solidFill>
                <a:latin typeface="Times New Roman" panose="02020603050405020304" pitchFamily="18" charset="0"/>
              </a:rPr>
              <a:t>Eşit</a:t>
            </a:r>
            <a:r>
              <a:rPr lang="en-US" sz="2400" b="1" i="1" dirty="0">
                <a:solidFill>
                  <a:srgbClr val="000000"/>
                </a:solidFill>
                <a:latin typeface="Times New Roman" panose="02020603050405020304" pitchFamily="18" charset="0"/>
              </a:rPr>
              <a:t> </a:t>
            </a:r>
            <a:r>
              <a:rPr lang="en-US" sz="2400" b="1" i="1" dirty="0" err="1">
                <a:solidFill>
                  <a:srgbClr val="000000"/>
                </a:solidFill>
                <a:latin typeface="Times New Roman" panose="02020603050405020304" pitchFamily="18" charset="0"/>
              </a:rPr>
              <a:t>Olması</a:t>
            </a:r>
            <a:r>
              <a:rPr lang="en-US" sz="2400" b="1" i="1" dirty="0">
                <a:solidFill>
                  <a:srgbClr val="000000"/>
                </a:solidFill>
                <a:latin typeface="Times New Roman" panose="02020603050405020304" pitchFamily="18" charset="0"/>
              </a:rPr>
              <a:t> : </a:t>
            </a:r>
            <a:r>
              <a:rPr lang="en-US" sz="2400" b="1" i="1" dirty="0" err="1">
                <a:solidFill>
                  <a:srgbClr val="000000"/>
                </a:solidFill>
                <a:latin typeface="Times New Roman" panose="02020603050405020304" pitchFamily="18" charset="0"/>
              </a:rPr>
              <a:t>Anüite</a:t>
            </a:r>
            <a:r>
              <a:rPr lang="en-US" sz="2400" b="1" i="1" dirty="0">
                <a:solidFill>
                  <a:srgbClr val="000000"/>
                </a:solidFill>
                <a:latin typeface="Times New Roman" panose="02020603050405020304" pitchFamily="18" charset="0"/>
              </a:rPr>
              <a:t> </a:t>
            </a:r>
            <a:r>
              <a:rPr lang="tr-TR" sz="2400" b="1" i="1" dirty="0">
                <a:solidFill>
                  <a:srgbClr val="000000"/>
                </a:solidFill>
                <a:latin typeface="Times New Roman" panose="02020603050405020304" pitchFamily="18" charset="0"/>
              </a:rPr>
              <a:t/>
            </a:r>
            <a:br>
              <a:rPr lang="tr-TR" sz="2400" b="1" i="1" dirty="0">
                <a:solidFill>
                  <a:srgbClr val="000000"/>
                </a:solidFill>
                <a:latin typeface="Times New Roman" panose="02020603050405020304" pitchFamily="18" charset="0"/>
              </a:rPr>
            </a:br>
            <a:endParaRPr lang="tr-TR" sz="2400" dirty="0"/>
          </a:p>
        </p:txBody>
      </p:sp>
      <p:sp>
        <p:nvSpPr>
          <p:cNvPr id="3" name="İçerik Yer Tutucusu 2">
            <a:extLst>
              <a:ext uri="{FF2B5EF4-FFF2-40B4-BE49-F238E27FC236}">
                <a16:creationId xmlns:a16="http://schemas.microsoft.com/office/drawing/2014/main" xmlns="" id="{A6205508-192E-7E8B-1174-3864A6937521}"/>
              </a:ext>
            </a:extLst>
          </p:cNvPr>
          <p:cNvSpPr>
            <a:spLocks noGrp="1"/>
          </p:cNvSpPr>
          <p:nvPr>
            <p:ph idx="1"/>
          </p:nvPr>
        </p:nvSpPr>
        <p:spPr/>
        <p:txBody>
          <a:bodyPr/>
          <a:lstStyle/>
          <a:p>
            <a:pPr marL="5715" marR="1270" indent="0" algn="just">
              <a:lnSpc>
                <a:spcPct val="150000"/>
              </a:lnSpc>
              <a:spcAft>
                <a:spcPts val="1520"/>
              </a:spcAft>
              <a:buNone/>
            </a:pPr>
            <a:r>
              <a:rPr lang="en-US" sz="1800" dirty="0" err="1">
                <a:solidFill>
                  <a:srgbClr val="000000"/>
                </a:solidFill>
                <a:effectLst/>
                <a:latin typeface="Times New Roman" panose="02020603050405020304" pitchFamily="18" charset="0"/>
                <a:ea typeface="Times New Roman" panose="02020603050405020304" pitchFamily="18" charset="0"/>
              </a:rPr>
              <a:t>Dönemler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itibarıyla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birbirine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eşit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nakit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akışlarının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bugünkü</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değeri</a:t>
            </a:r>
            <a:r>
              <a:rPr lang="en-US" sz="1800" dirty="0">
                <a:solidFill>
                  <a:srgbClr val="000000"/>
                </a:solidFill>
                <a:effectLst/>
                <a:latin typeface="Times New Roman" panose="02020603050405020304" pitchFamily="18" charset="0"/>
                <a:ea typeface="Times New Roman" panose="02020603050405020304" pitchFamily="18" charset="0"/>
              </a:rPr>
              <a:t> de her </a:t>
            </a:r>
            <a:r>
              <a:rPr lang="en-US" sz="1800" dirty="0" err="1">
                <a:solidFill>
                  <a:srgbClr val="000000"/>
                </a:solidFill>
                <a:effectLst/>
                <a:latin typeface="Times New Roman" panose="02020603050405020304" pitchFamily="18" charset="0"/>
                <a:ea typeface="Times New Roman" panose="02020603050405020304" pitchFamily="18" charset="0"/>
              </a:rPr>
              <a:t>döneme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nakit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akışlarının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tek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bugünkü</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değerleri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toplamına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eşittir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Ancak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bugünkü</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değer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hesaplamalarında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anüite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olarak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ifade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edilen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tür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nakit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akışlarını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bütün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olarak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ele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almak</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mümkündür</a:t>
            </a:r>
            <a:r>
              <a:rPr lang="en-US" sz="1800"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xmlns="" id="{0D0C501F-ECFA-77F4-6F30-D1B546A251AE}"/>
              </a:ext>
            </a:extLst>
          </p:cNvPr>
          <p:cNvPicPr>
            <a:picLocks noChangeAspect="1"/>
          </p:cNvPicPr>
          <p:nvPr/>
        </p:nvPicPr>
        <p:blipFill>
          <a:blip r:embed="rId2"/>
          <a:stretch>
            <a:fillRect/>
          </a:stretch>
        </p:blipFill>
        <p:spPr>
          <a:xfrm>
            <a:off x="1524000" y="3284984"/>
            <a:ext cx="6096000" cy="2520280"/>
          </a:xfrm>
          <a:prstGeom prst="rect">
            <a:avLst/>
          </a:prstGeom>
        </p:spPr>
      </p:pic>
    </p:spTree>
    <p:extLst>
      <p:ext uri="{BB962C8B-B14F-4D97-AF65-F5344CB8AC3E}">
        <p14:creationId xmlns:p14="http://schemas.microsoft.com/office/powerpoint/2010/main" val="276373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1CEBF4D-6F38-E827-0898-BBFAF393422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10691BE-87D9-CDEF-B817-3F73504DD752}"/>
              </a:ext>
            </a:extLst>
          </p:cNvPr>
          <p:cNvSpPr>
            <a:spLocks noGrp="1"/>
          </p:cNvSpPr>
          <p:nvPr>
            <p:ph idx="1"/>
          </p:nvPr>
        </p:nvSpPr>
        <p:spPr/>
        <p:txBody>
          <a:bodyPr/>
          <a:lstStyle/>
          <a:p>
            <a:pPr marL="449580" indent="-5715" algn="l">
              <a:lnSpc>
                <a:spcPct val="107000"/>
              </a:lnSpc>
              <a:spcAft>
                <a:spcPts val="480"/>
              </a:spcAft>
            </a:pPr>
            <a:r>
              <a:rPr lang="en-US" sz="1800" b="1" i="1" dirty="0" err="1">
                <a:solidFill>
                  <a:srgbClr val="000000"/>
                </a:solidFill>
                <a:effectLst/>
                <a:latin typeface="Times New Roman" panose="02020603050405020304" pitchFamily="18" charset="0"/>
                <a:ea typeface="Times New Roman" panose="02020603050405020304" pitchFamily="18" charset="0"/>
              </a:rPr>
              <a:t>Örnek</a:t>
            </a:r>
            <a:r>
              <a:rPr lang="en-US" sz="1800" b="1" i="1" dirty="0">
                <a:solidFill>
                  <a:srgbClr val="000000"/>
                </a:solidFill>
                <a:effectLst/>
                <a:latin typeface="Times New Roman" panose="02020603050405020304" pitchFamily="18" charset="0"/>
                <a:ea typeface="Times New Roman" panose="02020603050405020304" pitchFamily="18" charset="0"/>
              </a:rPr>
              <a:t> 1.8: </a:t>
            </a:r>
            <a:r>
              <a:rPr lang="en-US" sz="1800" b="1" i="1" dirty="0" err="1">
                <a:solidFill>
                  <a:srgbClr val="000000"/>
                </a:solidFill>
                <a:effectLst/>
                <a:latin typeface="Times New Roman" panose="02020603050405020304" pitchFamily="18" charset="0"/>
                <a:ea typeface="Times New Roman" panose="02020603050405020304" pitchFamily="18" charset="0"/>
              </a:rPr>
              <a:t>Anüitelerin</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Bugünkü</a:t>
            </a:r>
            <a:r>
              <a:rPr lang="en-US" sz="1800" b="1" i="1" dirty="0">
                <a:solidFill>
                  <a:srgbClr val="000000"/>
                </a:solidFill>
                <a:effectLst/>
                <a:latin typeface="Times New Roman" panose="02020603050405020304" pitchFamily="18" charset="0"/>
                <a:ea typeface="Times New Roman" panose="02020603050405020304" pitchFamily="18" charset="0"/>
              </a:rPr>
              <a:t> </a:t>
            </a:r>
            <a:r>
              <a:rPr lang="en-US" sz="1800" b="1" i="1" dirty="0" err="1">
                <a:solidFill>
                  <a:srgbClr val="000000"/>
                </a:solidFill>
                <a:effectLst/>
                <a:latin typeface="Times New Roman" panose="02020603050405020304" pitchFamily="18" charset="0"/>
                <a:ea typeface="Times New Roman" panose="02020603050405020304" pitchFamily="18" charset="0"/>
              </a:rPr>
              <a:t>Değeri</a:t>
            </a:r>
            <a:r>
              <a:rPr lang="en-US" sz="1800" b="1" i="1" dirty="0">
                <a:solidFill>
                  <a:srgbClr val="000000"/>
                </a:solidFill>
                <a:effectLst/>
                <a:latin typeface="Times New Roman" panose="02020603050405020304" pitchFamily="18" charset="0"/>
                <a:ea typeface="Times New Roman" panose="02020603050405020304" pitchFamily="18" charset="0"/>
              </a:rPr>
              <a:t> </a:t>
            </a:r>
            <a:endParaRPr lang="tr-TR" sz="1800" dirty="0">
              <a:solidFill>
                <a:srgbClr val="000000"/>
              </a:solidFill>
              <a:effectLst/>
              <a:latin typeface="Times New Roman" panose="02020603050405020304" pitchFamily="18" charset="0"/>
              <a:ea typeface="Times New Roman" panose="02020603050405020304" pitchFamily="18" charset="0"/>
            </a:endParaRPr>
          </a:p>
          <a:p>
            <a:pPr marL="449580" indent="-5715" algn="just">
              <a:lnSpc>
                <a:spcPct val="107000"/>
              </a:lnSpc>
              <a:spcAft>
                <a:spcPts val="565"/>
              </a:spcAft>
            </a:pPr>
            <a:r>
              <a:rPr lang="en-US" sz="3600" dirty="0">
                <a:solidFill>
                  <a:srgbClr val="000000"/>
                </a:solidFill>
                <a:effectLst/>
                <a:latin typeface="Times New Roman" panose="02020603050405020304" pitchFamily="18" charset="0"/>
                <a:ea typeface="Times New Roman" panose="02020603050405020304" pitchFamily="18" charset="0"/>
              </a:rPr>
              <a:t>Bay </a:t>
            </a:r>
            <a:r>
              <a:rPr lang="tr-TR" sz="3600" dirty="0" err="1" smtClean="0">
                <a:solidFill>
                  <a:srgbClr val="000000"/>
                </a:solidFill>
                <a:effectLst/>
                <a:latin typeface="Times New Roman" panose="02020603050405020304" pitchFamily="18" charset="0"/>
                <a:ea typeface="Times New Roman" panose="02020603050405020304" pitchFamily="18" charset="0"/>
              </a:rPr>
              <a:t>X’in</a:t>
            </a:r>
            <a:r>
              <a:rPr lang="en-US" sz="3600" dirty="0" smtClean="0">
                <a:solidFill>
                  <a:srgbClr val="000000"/>
                </a:solidFill>
                <a:effectLst/>
                <a:latin typeface="Times New Roman" panose="02020603050405020304" pitchFamily="18" charset="0"/>
                <a:ea typeface="Times New Roman" panose="02020603050405020304" pitchFamily="18" charset="0"/>
              </a:rPr>
              <a:t> </a:t>
            </a:r>
            <a:r>
              <a:rPr lang="en-US" sz="3600" dirty="0">
                <a:solidFill>
                  <a:srgbClr val="000000"/>
                </a:solidFill>
                <a:effectLst/>
                <a:latin typeface="Times New Roman" panose="02020603050405020304" pitchFamily="18" charset="0"/>
                <a:ea typeface="Times New Roman" panose="02020603050405020304" pitchFamily="18" charset="0"/>
              </a:rPr>
              <a:t>size </a:t>
            </a:r>
            <a:r>
              <a:rPr lang="en-US" sz="3600" dirty="0" err="1">
                <a:solidFill>
                  <a:srgbClr val="000000"/>
                </a:solidFill>
                <a:effectLst/>
                <a:latin typeface="Times New Roman" panose="02020603050405020304" pitchFamily="18" charset="0"/>
                <a:ea typeface="Times New Roman" panose="02020603050405020304" pitchFamily="18" charset="0"/>
              </a:rPr>
              <a:t>üç</a:t>
            </a:r>
            <a:r>
              <a:rPr lang="en-US" sz="3600" dirty="0">
                <a:solidFill>
                  <a:srgbClr val="000000"/>
                </a:solidFill>
                <a:effectLst/>
                <a:latin typeface="Times New Roman" panose="02020603050405020304" pitchFamily="18" charset="0"/>
                <a:ea typeface="Times New Roman" panose="02020603050405020304" pitchFamily="18" charset="0"/>
              </a:rPr>
              <a:t> ay </a:t>
            </a:r>
            <a:r>
              <a:rPr lang="en-US" sz="3600" dirty="0" err="1">
                <a:solidFill>
                  <a:srgbClr val="000000"/>
                </a:solidFill>
                <a:effectLst/>
                <a:latin typeface="Times New Roman" panose="02020603050405020304" pitchFamily="18" charset="0"/>
                <a:ea typeface="Times New Roman" panose="02020603050405020304" pitchFamily="18" charset="0"/>
              </a:rPr>
              <a:t>boyunca</a:t>
            </a:r>
            <a:r>
              <a:rPr lang="en-US" sz="3600" dirty="0">
                <a:solidFill>
                  <a:srgbClr val="000000"/>
                </a:solidFill>
                <a:effectLst/>
                <a:latin typeface="Times New Roman" panose="02020603050405020304" pitchFamily="18" charset="0"/>
                <a:ea typeface="Times New Roman" panose="02020603050405020304" pitchFamily="18" charset="0"/>
              </a:rPr>
              <a:t> her </a:t>
            </a:r>
            <a:r>
              <a:rPr lang="en-US" sz="3600" dirty="0" err="1">
                <a:solidFill>
                  <a:srgbClr val="000000"/>
                </a:solidFill>
                <a:effectLst/>
                <a:latin typeface="Times New Roman" panose="02020603050405020304" pitchFamily="18" charset="0"/>
                <a:ea typeface="Times New Roman" panose="02020603050405020304" pitchFamily="18" charset="0"/>
              </a:rPr>
              <a:t>ayın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sonunda</a:t>
            </a:r>
            <a:r>
              <a:rPr lang="en-US" sz="3600" dirty="0">
                <a:solidFill>
                  <a:srgbClr val="000000"/>
                </a:solidFill>
                <a:effectLst/>
                <a:latin typeface="Times New Roman" panose="02020603050405020304" pitchFamily="18" charset="0"/>
                <a:ea typeface="Times New Roman" panose="02020603050405020304" pitchFamily="18" charset="0"/>
              </a:rPr>
              <a:t> 150 TL </a:t>
            </a:r>
            <a:r>
              <a:rPr lang="en-US" sz="3600" dirty="0" err="1">
                <a:solidFill>
                  <a:srgbClr val="000000"/>
                </a:solidFill>
                <a:effectLst/>
                <a:latin typeface="Times New Roman" panose="02020603050405020304" pitchFamily="18" charset="0"/>
                <a:ea typeface="Times New Roman" panose="02020603050405020304" pitchFamily="18" charset="0"/>
              </a:rPr>
              <a:t>ödemeyi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taahhüt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etmesi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durumunda</a:t>
            </a:r>
            <a:r>
              <a:rPr lang="en-US" sz="3600" dirty="0">
                <a:solidFill>
                  <a:srgbClr val="000000"/>
                </a:solidFill>
                <a:effectLst/>
                <a:latin typeface="Times New Roman" panose="02020603050405020304" pitchFamily="18" charset="0"/>
                <a:ea typeface="Times New Roman" panose="02020603050405020304" pitchFamily="18" charset="0"/>
              </a:rPr>
              <a:t> Bay </a:t>
            </a:r>
            <a:r>
              <a:rPr lang="tr-TR" sz="3600" dirty="0" err="1" smtClean="0">
                <a:solidFill>
                  <a:srgbClr val="000000"/>
                </a:solidFill>
                <a:effectLst/>
                <a:latin typeface="Times New Roman" panose="02020603050405020304" pitchFamily="18" charset="0"/>
                <a:ea typeface="Times New Roman" panose="02020603050405020304" pitchFamily="18" charset="0"/>
              </a:rPr>
              <a:t>X’e</a:t>
            </a:r>
            <a:r>
              <a:rPr lang="en-US" sz="3600" dirty="0" smtClean="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vereceğiniz</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borcun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miktarı</a:t>
            </a:r>
            <a:r>
              <a:rPr lang="en-US" sz="3600" dirty="0">
                <a:solidFill>
                  <a:srgbClr val="000000"/>
                </a:solidFill>
                <a:effectLst/>
                <a:latin typeface="Times New Roman" panose="02020603050405020304" pitchFamily="18" charset="0"/>
                <a:ea typeface="Times New Roman" panose="02020603050405020304" pitchFamily="18" charset="0"/>
              </a:rPr>
              <a:t> ne </a:t>
            </a:r>
            <a:r>
              <a:rPr lang="en-US" sz="3600" dirty="0" err="1">
                <a:solidFill>
                  <a:srgbClr val="000000"/>
                </a:solidFill>
                <a:effectLst/>
                <a:latin typeface="Times New Roman" panose="02020603050405020304" pitchFamily="18" charset="0"/>
                <a:ea typeface="Times New Roman" panose="02020603050405020304" pitchFamily="18" charset="0"/>
              </a:rPr>
              <a:t>olurdu</a:t>
            </a:r>
            <a:r>
              <a:rPr lang="en-US" sz="3600" dirty="0">
                <a:solidFill>
                  <a:srgbClr val="000000"/>
                </a:solidFill>
                <a:effectLst/>
                <a:latin typeface="Times New Roman" panose="02020603050405020304" pitchFamily="18" charset="0"/>
                <a:ea typeface="Times New Roman" panose="02020603050405020304" pitchFamily="18" charset="0"/>
              </a:rPr>
              <a:t>? </a:t>
            </a:r>
            <a:endParaRPr lang="tr-TR" sz="36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650533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49580" indent="-5715">
              <a:lnSpc>
                <a:spcPct val="107000"/>
              </a:lnSpc>
              <a:spcAft>
                <a:spcPts val="1055"/>
              </a:spcAft>
            </a:pPr>
            <a:r>
              <a:rPr lang="en-US" i="1" dirty="0">
                <a:solidFill>
                  <a:srgbClr val="000000"/>
                </a:solidFill>
                <a:latin typeface="Times New Roman" panose="02020603050405020304" pitchFamily="18" charset="0"/>
                <a:ea typeface="Times New Roman" panose="02020603050405020304" pitchFamily="18" charset="0"/>
              </a:rPr>
              <a:t>ABD = A</a:t>
            </a:r>
            <a:r>
              <a:rPr lang="en-US" i="1" baseline="-25000" dirty="0">
                <a:solidFill>
                  <a:srgbClr val="000000"/>
                </a:solidFill>
                <a:latin typeface="Times New Roman" panose="02020603050405020304" pitchFamily="18" charset="0"/>
                <a:ea typeface="Times New Roman" panose="02020603050405020304" pitchFamily="18" charset="0"/>
              </a:rPr>
              <a:t>1</a:t>
            </a:r>
            <a:r>
              <a:rPr lang="en-US" dirty="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i="1" dirty="0">
                <a:solidFill>
                  <a:srgbClr val="000000"/>
                </a:solidFill>
                <a:latin typeface="Times New Roman" panose="02020603050405020304" pitchFamily="18" charset="0"/>
                <a:ea typeface="Times New Roman" panose="02020603050405020304" pitchFamily="18" charset="0"/>
              </a:rPr>
              <a:t>[1/(1+r)</a:t>
            </a:r>
            <a:r>
              <a:rPr lang="en-US" i="1" baseline="30000" dirty="0">
                <a:solidFill>
                  <a:srgbClr val="000000"/>
                </a:solidFill>
                <a:latin typeface="Times New Roman" panose="02020603050405020304" pitchFamily="18" charset="0"/>
                <a:ea typeface="Times New Roman" panose="02020603050405020304" pitchFamily="18" charset="0"/>
              </a:rPr>
              <a:t>1</a:t>
            </a:r>
            <a:r>
              <a:rPr lang="en-US" i="1" dirty="0">
                <a:solidFill>
                  <a:srgbClr val="000000"/>
                </a:solidFill>
                <a:latin typeface="Times New Roman" panose="02020603050405020304" pitchFamily="18" charset="0"/>
                <a:ea typeface="Times New Roman" panose="02020603050405020304" pitchFamily="18" charset="0"/>
              </a:rPr>
              <a:t>]+A</a:t>
            </a:r>
            <a:r>
              <a:rPr lang="en-US" i="1" baseline="-25000" dirty="0">
                <a:solidFill>
                  <a:srgbClr val="000000"/>
                </a:solidFill>
                <a:latin typeface="Times New Roman" panose="02020603050405020304" pitchFamily="18" charset="0"/>
                <a:ea typeface="Times New Roman" panose="02020603050405020304" pitchFamily="18" charset="0"/>
              </a:rPr>
              <a:t>2</a:t>
            </a:r>
            <a:r>
              <a:rPr lang="en-US" dirty="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i="1" dirty="0">
                <a:solidFill>
                  <a:srgbClr val="000000"/>
                </a:solidFill>
                <a:latin typeface="Times New Roman" panose="02020603050405020304" pitchFamily="18" charset="0"/>
                <a:ea typeface="Times New Roman" panose="02020603050405020304" pitchFamily="18" charset="0"/>
              </a:rPr>
              <a:t>[1/(1+r)</a:t>
            </a:r>
            <a:r>
              <a:rPr lang="en-US" i="1" baseline="30000" dirty="0">
                <a:solidFill>
                  <a:srgbClr val="000000"/>
                </a:solidFill>
                <a:latin typeface="Times New Roman" panose="02020603050405020304" pitchFamily="18" charset="0"/>
                <a:ea typeface="Times New Roman" panose="02020603050405020304" pitchFamily="18" charset="0"/>
              </a:rPr>
              <a:t>2</a:t>
            </a:r>
            <a:r>
              <a:rPr lang="en-US" i="1" dirty="0">
                <a:solidFill>
                  <a:srgbClr val="000000"/>
                </a:solidFill>
                <a:latin typeface="Times New Roman" panose="02020603050405020304" pitchFamily="18" charset="0"/>
                <a:ea typeface="Times New Roman" panose="02020603050405020304" pitchFamily="18" charset="0"/>
              </a:rPr>
              <a:t>]+A</a:t>
            </a:r>
            <a:r>
              <a:rPr lang="en-US" i="1" baseline="-25000" dirty="0">
                <a:solidFill>
                  <a:srgbClr val="000000"/>
                </a:solidFill>
                <a:latin typeface="Times New Roman" panose="02020603050405020304" pitchFamily="18" charset="0"/>
                <a:ea typeface="Times New Roman" panose="02020603050405020304" pitchFamily="18" charset="0"/>
              </a:rPr>
              <a:t>3</a:t>
            </a:r>
            <a:r>
              <a:rPr lang="en-US" dirty="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i="1" dirty="0">
                <a:solidFill>
                  <a:srgbClr val="000000"/>
                </a:solidFill>
                <a:latin typeface="Times New Roman" panose="02020603050405020304" pitchFamily="18" charset="0"/>
                <a:ea typeface="Times New Roman" panose="02020603050405020304" pitchFamily="18" charset="0"/>
              </a:rPr>
              <a:t>[1/(1+r)</a:t>
            </a:r>
            <a:r>
              <a:rPr lang="en-US" i="1" baseline="30000" dirty="0">
                <a:solidFill>
                  <a:srgbClr val="000000"/>
                </a:solidFill>
                <a:latin typeface="Times New Roman" panose="02020603050405020304" pitchFamily="18" charset="0"/>
                <a:ea typeface="Times New Roman" panose="02020603050405020304" pitchFamily="18" charset="0"/>
              </a:rPr>
              <a:t>3</a:t>
            </a:r>
            <a:r>
              <a:rPr lang="en-US" i="1" dirty="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449580" indent="-5715">
              <a:lnSpc>
                <a:spcPct val="107000"/>
              </a:lnSpc>
              <a:spcAft>
                <a:spcPts val="1065"/>
              </a:spcAft>
            </a:pPr>
            <a:r>
              <a:rPr lang="en-US" i="1" dirty="0">
                <a:solidFill>
                  <a:srgbClr val="000000"/>
                </a:solidFill>
                <a:latin typeface="Times New Roman" panose="02020603050405020304" pitchFamily="18" charset="0"/>
                <a:ea typeface="Times New Roman" panose="02020603050405020304" pitchFamily="18" charset="0"/>
              </a:rPr>
              <a:t>ABD =150 TL</a:t>
            </a:r>
            <a:r>
              <a:rPr lang="en-US" dirty="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i="1" dirty="0">
                <a:solidFill>
                  <a:srgbClr val="000000"/>
                </a:solidFill>
                <a:latin typeface="Times New Roman" panose="02020603050405020304" pitchFamily="18" charset="0"/>
                <a:ea typeface="Times New Roman" panose="02020603050405020304" pitchFamily="18" charset="0"/>
              </a:rPr>
              <a:t>[1/(1+0,04)</a:t>
            </a:r>
            <a:r>
              <a:rPr lang="en-US" i="1" baseline="30000" dirty="0">
                <a:solidFill>
                  <a:srgbClr val="000000"/>
                </a:solidFill>
                <a:latin typeface="Times New Roman" panose="02020603050405020304" pitchFamily="18" charset="0"/>
                <a:ea typeface="Times New Roman" panose="02020603050405020304" pitchFamily="18" charset="0"/>
              </a:rPr>
              <a:t>1</a:t>
            </a:r>
            <a:r>
              <a:rPr lang="en-US" i="1" dirty="0">
                <a:solidFill>
                  <a:srgbClr val="000000"/>
                </a:solidFill>
                <a:latin typeface="Times New Roman" panose="02020603050405020304" pitchFamily="18" charset="0"/>
                <a:ea typeface="Times New Roman" panose="02020603050405020304" pitchFamily="18" charset="0"/>
              </a:rPr>
              <a:t>]+150 TL</a:t>
            </a:r>
            <a:r>
              <a:rPr lang="en-US" dirty="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i="1" dirty="0">
                <a:solidFill>
                  <a:srgbClr val="000000"/>
                </a:solidFill>
                <a:latin typeface="Times New Roman" panose="02020603050405020304" pitchFamily="18" charset="0"/>
                <a:ea typeface="Times New Roman" panose="02020603050405020304" pitchFamily="18" charset="0"/>
              </a:rPr>
              <a:t>[1/(1+0,04)</a:t>
            </a:r>
            <a:r>
              <a:rPr lang="en-US" i="1" baseline="30000" dirty="0">
                <a:solidFill>
                  <a:srgbClr val="000000"/>
                </a:solidFill>
                <a:latin typeface="Times New Roman" panose="02020603050405020304" pitchFamily="18" charset="0"/>
                <a:ea typeface="Times New Roman" panose="02020603050405020304" pitchFamily="18" charset="0"/>
              </a:rPr>
              <a:t>2</a:t>
            </a:r>
            <a:r>
              <a:rPr lang="en-US" i="1" dirty="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1004570" indent="-5715">
              <a:lnSpc>
                <a:spcPct val="107000"/>
              </a:lnSpc>
              <a:spcAft>
                <a:spcPts val="900"/>
              </a:spcAft>
            </a:pPr>
            <a:r>
              <a:rPr lang="en-US" i="1" dirty="0">
                <a:solidFill>
                  <a:srgbClr val="000000"/>
                </a:solidFill>
                <a:latin typeface="Times New Roman" panose="02020603050405020304" pitchFamily="18" charset="0"/>
                <a:ea typeface="Times New Roman" panose="02020603050405020304" pitchFamily="18" charset="0"/>
              </a:rPr>
              <a:t>+150 TL</a:t>
            </a:r>
            <a:r>
              <a:rPr lang="en-US" dirty="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i="1" dirty="0">
                <a:solidFill>
                  <a:srgbClr val="000000"/>
                </a:solidFill>
                <a:latin typeface="Times New Roman" panose="02020603050405020304" pitchFamily="18" charset="0"/>
                <a:ea typeface="Times New Roman" panose="02020603050405020304" pitchFamily="18" charset="0"/>
              </a:rPr>
              <a:t>[1/(1+0,04)</a:t>
            </a:r>
            <a:r>
              <a:rPr lang="en-US" i="1" baseline="30000" dirty="0">
                <a:solidFill>
                  <a:srgbClr val="000000"/>
                </a:solidFill>
                <a:latin typeface="Times New Roman" panose="02020603050405020304" pitchFamily="18" charset="0"/>
                <a:ea typeface="Times New Roman" panose="02020603050405020304" pitchFamily="18" charset="0"/>
              </a:rPr>
              <a:t>3</a:t>
            </a:r>
            <a:r>
              <a:rPr lang="en-US" i="1" dirty="0">
                <a:solidFill>
                  <a:srgbClr val="000000"/>
                </a:solidFill>
                <a:latin typeface="Times New Roman" panose="02020603050405020304" pitchFamily="18" charset="0"/>
                <a:ea typeface="Times New Roman" panose="02020603050405020304" pitchFamily="18" charset="0"/>
              </a:rPr>
              <a:t>]</a:t>
            </a:r>
            <a:endParaRPr lang="tr-TR" dirty="0">
              <a:solidFill>
                <a:srgbClr val="000000"/>
              </a:solidFill>
              <a:latin typeface="Times New Roman" panose="02020603050405020304" pitchFamily="18" charset="0"/>
              <a:ea typeface="Times New Roman" panose="02020603050405020304" pitchFamily="18" charset="0"/>
            </a:endParaRPr>
          </a:p>
          <a:p>
            <a:pPr marL="449580" indent="-5715">
              <a:lnSpc>
                <a:spcPct val="107000"/>
              </a:lnSpc>
              <a:spcAft>
                <a:spcPts val="1055"/>
              </a:spcAft>
            </a:pPr>
            <a:r>
              <a:rPr lang="en-US" i="1" dirty="0">
                <a:solidFill>
                  <a:srgbClr val="000000"/>
                </a:solidFill>
                <a:latin typeface="Times New Roman" panose="02020603050405020304" pitchFamily="18" charset="0"/>
                <a:ea typeface="Times New Roman" panose="02020603050405020304" pitchFamily="18" charset="0"/>
              </a:rPr>
              <a:t>ABD = 416,26 TL </a:t>
            </a:r>
            <a:endParaRPr lang="tr-TR"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1048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Basit Faiz ve Gelecek Değer</a:t>
            </a:r>
            <a:endParaRPr lang="tr-TR" sz="4000" dirty="0"/>
          </a:p>
        </p:txBody>
      </p:sp>
      <p:sp>
        <p:nvSpPr>
          <p:cNvPr id="3" name="İçerik Yer Tutucusu 2"/>
          <p:cNvSpPr>
            <a:spLocks noGrp="1"/>
          </p:cNvSpPr>
          <p:nvPr>
            <p:ph idx="1"/>
          </p:nvPr>
        </p:nvSpPr>
        <p:spPr/>
        <p:txBody>
          <a:bodyPr>
            <a:normAutofit/>
          </a:bodyPr>
          <a:lstStyle/>
          <a:p>
            <a:r>
              <a:rPr lang="tr-TR" dirty="0">
                <a:latin typeface="Times New Roman" panose="02020603050405020304" pitchFamily="18" charset="0"/>
                <a:cs typeface="Times New Roman" panose="02020603050405020304" pitchFamily="18" charset="0"/>
              </a:rPr>
              <a:t>Basit Faiz: Vade sonunda sadece anapara üzerinden elde edilen faiz.</a:t>
            </a:r>
          </a:p>
          <a:p>
            <a:endParaRPr lang="tr-TR" dirty="0">
              <a:latin typeface="Times New Roman" panose="02020603050405020304" pitchFamily="18" charset="0"/>
              <a:cs typeface="Times New Roman" panose="02020603050405020304" pitchFamily="18" charset="0"/>
            </a:endParaRPr>
          </a:p>
          <a:p>
            <a:r>
              <a:rPr lang="pt-BR" dirty="0">
                <a:latin typeface="Times New Roman" panose="02020603050405020304" pitchFamily="18" charset="0"/>
                <a:cs typeface="Times New Roman" panose="02020603050405020304" pitchFamily="18" charset="0"/>
              </a:rPr>
              <a:t>Gelecek Değer</a:t>
            </a:r>
            <a:r>
              <a:rPr lang="tr-TR" dirty="0">
                <a:latin typeface="Times New Roman" panose="02020603050405020304" pitchFamily="18" charset="0"/>
                <a:cs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rPr>
              <a:t>GD</a:t>
            </a:r>
            <a:r>
              <a:rPr lang="en-US" i="1" baseline="-25000" dirty="0" err="1">
                <a:solidFill>
                  <a:srgbClr val="000000"/>
                </a:solidFill>
                <a:latin typeface="Times New Roman" panose="02020603050405020304" pitchFamily="18" charset="0"/>
                <a:ea typeface="Times New Roman" panose="02020603050405020304" pitchFamily="18" charset="0"/>
              </a:rPr>
              <a:t>t</a:t>
            </a:r>
            <a:r>
              <a:rPr lang="en-US" i="1" dirty="0">
                <a:solidFill>
                  <a:srgbClr val="000000"/>
                </a:solidFill>
                <a:latin typeface="Times New Roman" panose="02020603050405020304" pitchFamily="18" charset="0"/>
                <a:ea typeface="Times New Roman" panose="02020603050405020304" pitchFamily="18" charset="0"/>
              </a:rPr>
              <a:t> = BD × (1+ r × t) </a:t>
            </a:r>
            <a:endParaRPr lang="tr-TR" dirty="0">
              <a:solidFill>
                <a:srgbClr val="000000"/>
              </a:solidFill>
              <a:latin typeface="Times New Roman" panose="02020603050405020304" pitchFamily="18" charset="0"/>
              <a:ea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099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146EB8-145A-48FF-F4E8-1D0013019C6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85C34E7-5C89-6062-19C2-0CBDC80C3709}"/>
              </a:ext>
            </a:extLst>
          </p:cNvPr>
          <p:cNvSpPr>
            <a:spLocks noGrp="1"/>
          </p:cNvSpPr>
          <p:nvPr>
            <p:ph idx="1"/>
          </p:nvPr>
        </p:nvSpPr>
        <p:spPr/>
        <p:txBody>
          <a:bodyPr>
            <a:normAutofit/>
          </a:bodyPr>
          <a:lstStyle/>
          <a:p>
            <a:pPr marL="449580" indent="-5715" algn="l">
              <a:lnSpc>
                <a:spcPct val="107000"/>
              </a:lnSpc>
              <a:spcAft>
                <a:spcPts val="93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ABD = 150 TL</a:t>
            </a:r>
            <a:r>
              <a:rPr lang="en-US" sz="2400" dirty="0">
                <a:solidFill>
                  <a:srgbClr val="000000"/>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((1-1/(1+0,04)</a:t>
            </a:r>
            <a:r>
              <a:rPr lang="en-US" sz="2400"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 </a:t>
            </a:r>
            <a:endPar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indent="-5715" algn="l">
              <a:lnSpc>
                <a:spcPct val="107000"/>
              </a:lnSpc>
              <a:spcAft>
                <a:spcPts val="805"/>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ABD = 150 TL</a:t>
            </a:r>
            <a:r>
              <a:rPr lang="en-US" sz="2400" dirty="0">
                <a:solidFill>
                  <a:srgbClr val="000000"/>
                </a:solidFill>
                <a:effectLst/>
                <a:latin typeface="Times New Roman" panose="02020603050405020304" pitchFamily="18" charset="0"/>
                <a:ea typeface="Segoe UI Symbol" panose="020B0502040204020203" pitchFamily="34"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(2,7751) </a:t>
            </a:r>
            <a:endPar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49580" indent="-5715" algn="l">
              <a:lnSpc>
                <a:spcPct val="107000"/>
              </a:lnSpc>
              <a:spcAft>
                <a:spcPts val="1065"/>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ABD = 416,26 TL </a:t>
            </a:r>
            <a:endParaRPr lang="tr-T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416,26 TL</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896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3B0F4E8-F4C5-41FC-4AB3-340D55C7FB35}"/>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32E96A01-5322-B6C8-9C7A-9F4D819BE7AA}"/>
              </a:ext>
            </a:extLst>
          </p:cNvPr>
          <p:cNvPicPr>
            <a:picLocks noGrp="1" noChangeAspect="1"/>
          </p:cNvPicPr>
          <p:nvPr>
            <p:ph idx="1"/>
          </p:nvPr>
        </p:nvPicPr>
        <p:blipFill>
          <a:blip r:embed="rId2"/>
          <a:stretch>
            <a:fillRect/>
          </a:stretch>
        </p:blipFill>
        <p:spPr>
          <a:xfrm>
            <a:off x="1771650" y="2253456"/>
            <a:ext cx="5600700" cy="3219450"/>
          </a:xfrm>
        </p:spPr>
      </p:pic>
    </p:spTree>
    <p:extLst>
      <p:ext uri="{BB962C8B-B14F-4D97-AF65-F5344CB8AC3E}">
        <p14:creationId xmlns:p14="http://schemas.microsoft.com/office/powerpoint/2010/main" val="1820009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Bir kişinin gelecek 8 yıl için bir tasarruf hesabına bugün 20.000,- TL ve her yılın sonunda 6.000, - TL yatırdığını varsayalım. Banka yıllık bileşik olarak %10 öderse, 8 yıllık sürenin sonunda ne kadar para birikecek?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758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3600" dirty="0">
                <a:latin typeface="Times New Roman" panose="02020603050405020304" pitchFamily="18" charset="0"/>
                <a:cs typeface="Times New Roman" panose="02020603050405020304" pitchFamily="18" charset="0"/>
              </a:rPr>
              <a:t>10</a:t>
            </a:r>
            <a:r>
              <a:rPr lang="tr-TR" sz="3600" dirty="0">
                <a:latin typeface="Times New Roman" panose="02020603050405020304" pitchFamily="18" charset="0"/>
                <a:cs typeface="Times New Roman" panose="02020603050405020304" pitchFamily="18" charset="0"/>
              </a:rPr>
              <a:t> yıl sonra  50.000 tl ye sahip olmak için %1</a:t>
            </a:r>
            <a:r>
              <a:rPr lang="en-US" sz="3600" dirty="0">
                <a:latin typeface="Times New Roman" panose="02020603050405020304" pitchFamily="18" charset="0"/>
                <a:cs typeface="Times New Roman" panose="02020603050405020304" pitchFamily="18" charset="0"/>
              </a:rPr>
              <a:t>5</a:t>
            </a:r>
            <a:r>
              <a:rPr lang="tr-TR" sz="3600" dirty="0">
                <a:latin typeface="Times New Roman" panose="02020603050405020304" pitchFamily="18" charset="0"/>
                <a:cs typeface="Times New Roman" panose="02020603050405020304" pitchFamily="18" charset="0"/>
              </a:rPr>
              <a:t> faiz oranı ile bugünden ne kadar yatırmak gerekmektedir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1418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Reel faiz oranı</a:t>
            </a: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Reel faiz oranı, nominal faiz oranının fiyat hareketlerinden arındırılmasıyla elde edilen faiz oranıdır ve formülü aşağıdaki gibidir:</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𝑟 = [(1 + 𝑓)/(1 + 𝑒)] − 1</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Bir yıllık devlet tahvili faiz oranı  %6,0 ve enflasyon oranı %2,0 ise  reel faiz oranı nedir?</a:t>
            </a:r>
          </a:p>
        </p:txBody>
      </p:sp>
    </p:spTree>
    <p:extLst>
      <p:ext uri="{BB962C8B-B14F-4D97-AF65-F5344CB8AC3E}">
        <p14:creationId xmlns:p14="http://schemas.microsoft.com/office/powerpoint/2010/main" val="2458979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Yıllık nominal faiz oranı %12 ve enflasyon oranının % 10 olması halinde reel faiz oranı ne olacaktır ? </a:t>
            </a:r>
          </a:p>
        </p:txBody>
      </p:sp>
    </p:spTree>
    <p:extLst>
      <p:ext uri="{BB962C8B-B14F-4D97-AF65-F5344CB8AC3E}">
        <p14:creationId xmlns:p14="http://schemas.microsoft.com/office/powerpoint/2010/main" val="363204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Bir yatırımcı reel %12 faiz elde etmek istemektedir. Beklenen enflasyon % 10 olduğuna göre yatırımcı istediği reel faizi elde etmek için hangi nominal faiz üzerinden yatırım yapmalıdır?</a:t>
            </a:r>
          </a:p>
        </p:txBody>
      </p:sp>
    </p:spTree>
    <p:extLst>
      <p:ext uri="{BB962C8B-B14F-4D97-AF65-F5344CB8AC3E}">
        <p14:creationId xmlns:p14="http://schemas.microsoft.com/office/powerpoint/2010/main" val="3529219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latin typeface="Times New Roman" panose="02020603050405020304" pitchFamily="18" charset="0"/>
                <a:cs typeface="Times New Roman" panose="02020603050405020304" pitchFamily="18" charset="0"/>
              </a:rPr>
              <a:t>FİNANSAL YÖNETİM VE FİNANS YÖNETİCİSİ</a:t>
            </a:r>
          </a:p>
        </p:txBody>
      </p:sp>
      <p:sp>
        <p:nvSpPr>
          <p:cNvPr id="3" name="İçerik Yer Tutucusu 2"/>
          <p:cNvSpPr>
            <a:spLocks noGrp="1"/>
          </p:cNvSpPr>
          <p:nvPr>
            <p:ph idx="1"/>
          </p:nvPr>
        </p:nvSpPr>
        <p:spPr/>
        <p:txBody>
          <a:bodyPr>
            <a:normAutofit lnSpcReduction="10000"/>
          </a:bodyPr>
          <a:lstStyle/>
          <a:p>
            <a:pPr marL="0" indent="0">
              <a:buNone/>
            </a:pPr>
            <a:r>
              <a:rPr lang="tr-TR" dirty="0"/>
              <a:t> 	</a:t>
            </a:r>
            <a:r>
              <a:rPr lang="tr-TR" dirty="0">
                <a:latin typeface="Times New Roman" panose="02020603050405020304" pitchFamily="18" charset="0"/>
                <a:cs typeface="Times New Roman" panose="02020603050405020304" pitchFamily="18" charset="0"/>
              </a:rPr>
              <a:t>   Finans, finansman ve finansal yönetim</a:t>
            </a:r>
          </a:p>
          <a:p>
            <a:pPr algn="just"/>
            <a:r>
              <a:rPr lang="tr-TR" dirty="0">
                <a:latin typeface="Times New Roman" panose="02020603050405020304" pitchFamily="18" charset="0"/>
                <a:cs typeface="Times New Roman" panose="02020603050405020304" pitchFamily="18" charset="0"/>
              </a:rPr>
              <a:t>Finans, kişi ya da kurumların faydalanabileceği para, fon, kaynak ya da sermaye anlamına gelir.</a:t>
            </a:r>
          </a:p>
          <a:p>
            <a:pPr algn="just"/>
            <a:r>
              <a:rPr lang="sv-SE" dirty="0">
                <a:latin typeface="Times New Roman" panose="02020603050405020304" pitchFamily="18" charset="0"/>
                <a:cs typeface="Times New Roman" panose="02020603050405020304" pitchFamily="18" charset="0"/>
              </a:rPr>
              <a:t>Finansman</a:t>
            </a:r>
            <a:r>
              <a:rPr lang="tr-TR" dirty="0">
                <a:latin typeface="Times New Roman" panose="02020603050405020304" pitchFamily="18" charset="0"/>
                <a:cs typeface="Times New Roman" panose="02020603050405020304" pitchFamily="18" charset="0"/>
              </a:rPr>
              <a:t>, gereksinim duyulan fonların sağlanmasını</a:t>
            </a:r>
            <a:r>
              <a:rPr lang="sv-SE" dirty="0">
                <a:latin typeface="Times New Roman" panose="02020603050405020304" pitchFamily="18" charset="0"/>
                <a:cs typeface="Times New Roman" panose="02020603050405020304" pitchFamily="18" charset="0"/>
              </a:rPr>
              <a:t> ifade eder</a:t>
            </a: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Finansal yönetim ise, fonların sağlanması yanında sağlanan fonların kullanımını da kapsamaktadır.</a:t>
            </a:r>
          </a:p>
        </p:txBody>
      </p:sp>
    </p:spTree>
    <p:extLst>
      <p:ext uri="{BB962C8B-B14F-4D97-AF65-F5344CB8AC3E}">
        <p14:creationId xmlns:p14="http://schemas.microsoft.com/office/powerpoint/2010/main" val="1235715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r>
              <a:rPr lang="tr-TR" sz="4000" dirty="0">
                <a:latin typeface="Times New Roman" pitchFamily="18" charset="0"/>
                <a:cs typeface="Times New Roman" pitchFamily="18" charset="0"/>
              </a:rPr>
              <a:t>Finans Yöneticisi: İşletmelerde yatırım ve finansman kararlarından sorumlu olan kişi. </a:t>
            </a:r>
          </a:p>
        </p:txBody>
      </p:sp>
    </p:spTree>
    <p:extLst>
      <p:ext uri="{BB962C8B-B14F-4D97-AF65-F5344CB8AC3E}">
        <p14:creationId xmlns:p14="http://schemas.microsoft.com/office/powerpoint/2010/main" val="1031595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1" algn="ctr" rtl="0">
              <a:spcBef>
                <a:spcPct val="0"/>
              </a:spcBef>
            </a:pPr>
            <a:r>
              <a:rPr lang="tr-TR" sz="3600" dirty="0">
                <a:latin typeface="Times New Roman" pitchFamily="18" charset="0"/>
                <a:cs typeface="Times New Roman" pitchFamily="18" charset="0"/>
              </a:rPr>
              <a:t>Finansal yönetimle ilgili kararlar; </a:t>
            </a:r>
            <a:br>
              <a:rPr lang="tr-TR" sz="3600" dirty="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pPr marL="457200" lvl="1" indent="0">
              <a:buNone/>
            </a:pPr>
            <a:r>
              <a:rPr lang="tr-TR" sz="3200" dirty="0">
                <a:latin typeface="Times New Roman" pitchFamily="18" charset="0"/>
                <a:cs typeface="Times New Roman" panose="02020603050405020304" pitchFamily="18" charset="0"/>
              </a:rPr>
              <a:t>• Ne tür varlıklar alınacaktır?</a:t>
            </a:r>
          </a:p>
          <a:p>
            <a:pPr marL="457200" lvl="1" indent="0">
              <a:buNone/>
            </a:pPr>
            <a:r>
              <a:rPr lang="tr-TR" sz="3200" dirty="0">
                <a:latin typeface="Times New Roman" pitchFamily="18" charset="0"/>
                <a:cs typeface="Times New Roman" panose="02020603050405020304" pitchFamily="18" charset="0"/>
              </a:rPr>
              <a:t> (Yatırım Kararları) </a:t>
            </a:r>
          </a:p>
          <a:p>
            <a:pPr marL="0" indent="0">
              <a:buNone/>
            </a:pPr>
            <a:r>
              <a:rPr lang="tr-TR" dirty="0">
                <a:latin typeface="Times New Roman" panose="02020603050405020304" pitchFamily="18" charset="0"/>
                <a:cs typeface="Times New Roman" panose="02020603050405020304" pitchFamily="18" charset="0"/>
              </a:rPr>
              <a:t>     • Gerekli kaynaklar nereden sağlanacaktır?</a:t>
            </a:r>
          </a:p>
          <a:p>
            <a:pPr marL="0" indent="0">
              <a:buNone/>
            </a:pPr>
            <a:r>
              <a:rPr lang="tr-TR" dirty="0">
                <a:latin typeface="Times New Roman" panose="02020603050405020304" pitchFamily="18" charset="0"/>
                <a:cs typeface="Times New Roman" panose="02020603050405020304" pitchFamily="18" charset="0"/>
              </a:rPr>
              <a:t>      (Finansman Kararları) </a:t>
            </a:r>
          </a:p>
          <a:p>
            <a:pPr marL="0" indent="0">
              <a:buNone/>
            </a:pPr>
            <a:r>
              <a:rPr lang="tr-TR" dirty="0">
                <a:latin typeface="Times New Roman" panose="02020603050405020304" pitchFamily="18" charset="0"/>
                <a:cs typeface="Times New Roman" panose="02020603050405020304" pitchFamily="18" charset="0"/>
              </a:rPr>
              <a:t>    • Faaliyet sonucu oluşan kârlar nasıl dağıtılacaktır? (</a:t>
            </a:r>
            <a:r>
              <a:rPr lang="tr-TR" dirty="0" err="1">
                <a:latin typeface="Times New Roman" panose="02020603050405020304" pitchFamily="18" charset="0"/>
                <a:cs typeface="Times New Roman" panose="02020603050405020304" pitchFamily="18" charset="0"/>
              </a:rPr>
              <a:t>Dividant</a:t>
            </a:r>
            <a:r>
              <a:rPr lang="tr-TR" dirty="0">
                <a:latin typeface="Times New Roman" panose="02020603050405020304" pitchFamily="18" charset="0"/>
                <a:cs typeface="Times New Roman" panose="02020603050405020304" pitchFamily="18" charset="0"/>
              </a:rPr>
              <a:t> Kararları) </a:t>
            </a:r>
          </a:p>
          <a:p>
            <a:pPr marL="0" indent="0">
              <a:buNone/>
            </a:pPr>
            <a:r>
              <a:rPr lang="tr-T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466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latin typeface="Times New Roman" panose="02020603050405020304" pitchFamily="18" charset="0"/>
                <a:cs typeface="Times New Roman" panose="02020603050405020304" pitchFamily="18" charset="0"/>
              </a:rPr>
              <a:t>Bileşik Faiz ve Gelecek Değer</a:t>
            </a:r>
          </a:p>
        </p:txBody>
      </p:sp>
      <p:sp>
        <p:nvSpPr>
          <p:cNvPr id="3" name="İçerik Yer Tutucusu 2"/>
          <p:cNvSpPr>
            <a:spLocks noGrp="1"/>
          </p:cNvSpPr>
          <p:nvPr>
            <p:ph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Dönem sonunda, anaparaya o dönemde elde edilen faizin eklenerek yeniden yatırılması durumda bir sonraki dönemde elde edilen faize bileşik faiz denir. </a:t>
            </a:r>
          </a:p>
          <a:p>
            <a:pPr algn="just"/>
            <a:endParaRPr lang="tr-TR" dirty="0">
              <a:latin typeface="Times New Roman" panose="02020603050405020304" pitchFamily="18" charset="0"/>
              <a:cs typeface="Times New Roman" panose="02020603050405020304" pitchFamily="18" charset="0"/>
            </a:endParaRPr>
          </a:p>
          <a:p>
            <a:pPr marL="5715" indent="-5715">
              <a:lnSpc>
                <a:spcPct val="107000"/>
              </a:lnSpc>
              <a:spcAft>
                <a:spcPts val="645"/>
              </a:spcAft>
            </a:pPr>
            <a:r>
              <a:rPr lang="tr-TR" dirty="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Gelecek Değer </a:t>
            </a:r>
            <a:r>
              <a:rPr lang="en-US" i="1" dirty="0" err="1">
                <a:solidFill>
                  <a:srgbClr val="000000"/>
                </a:solidFill>
                <a:latin typeface="Times New Roman" panose="02020603050405020304" pitchFamily="18" charset="0"/>
                <a:ea typeface="Times New Roman" panose="02020603050405020304" pitchFamily="18" charset="0"/>
              </a:rPr>
              <a:t>GD</a:t>
            </a:r>
            <a:r>
              <a:rPr lang="en-US" i="1" baseline="-25000" dirty="0" err="1">
                <a:solidFill>
                  <a:srgbClr val="000000"/>
                </a:solidFill>
                <a:latin typeface="Times New Roman" panose="02020603050405020304" pitchFamily="18" charset="0"/>
                <a:ea typeface="Times New Roman" panose="02020603050405020304" pitchFamily="18" charset="0"/>
              </a:rPr>
              <a:t>t</a:t>
            </a:r>
            <a:r>
              <a:rPr lang="en-US" i="1" dirty="0">
                <a:solidFill>
                  <a:srgbClr val="000000"/>
                </a:solidFill>
                <a:latin typeface="Times New Roman" panose="02020603050405020304" pitchFamily="18" charset="0"/>
                <a:ea typeface="Times New Roman" panose="02020603050405020304" pitchFamily="18" charset="0"/>
              </a:rPr>
              <a:t> = BD × (1+r)</a:t>
            </a:r>
            <a:r>
              <a:rPr lang="en-US" i="1" baseline="30000" dirty="0">
                <a:solidFill>
                  <a:srgbClr val="000000"/>
                </a:solidFill>
                <a:latin typeface="Times New Roman" panose="02020603050405020304" pitchFamily="18" charset="0"/>
                <a:ea typeface="Times New Roman" panose="02020603050405020304" pitchFamily="18" charset="0"/>
              </a:rPr>
              <a:t>t</a:t>
            </a:r>
            <a:r>
              <a:rPr lang="en-US" i="1" dirty="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1884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FİNANSAL YÖNETİM FONKSİYONLARI </a:t>
            </a:r>
          </a:p>
        </p:txBody>
      </p:sp>
      <p:sp>
        <p:nvSpPr>
          <p:cNvPr id="3" name="İçerik Yer Tutucusu 2"/>
          <p:cNvSpPr>
            <a:spLocks noGrp="1"/>
          </p:cNvSpPr>
          <p:nvPr>
            <p:ph idx="1"/>
          </p:nvPr>
        </p:nvSpPr>
        <p:spPr/>
        <p:txBody>
          <a:bodyPr>
            <a:normAutofit/>
          </a:bodyPr>
          <a:lstStyle/>
          <a:p>
            <a:r>
              <a:rPr lang="tr-TR" dirty="0">
                <a:latin typeface="Times New Roman" panose="02020603050405020304" pitchFamily="18" charset="0"/>
                <a:cs typeface="Times New Roman" panose="02020603050405020304" pitchFamily="18" charset="0"/>
              </a:rPr>
              <a:t>Kısa ve Uzun Dönemli Ne Tür Yatırımlar Yapılmalı? (Yatırım Kararları)</a:t>
            </a:r>
          </a:p>
          <a:p>
            <a:pPr algn="just"/>
            <a:r>
              <a:rPr lang="tr-TR" sz="3400" dirty="0">
                <a:latin typeface="Times New Roman" panose="02020603050405020304" pitchFamily="18" charset="0"/>
                <a:cs typeface="Times New Roman" panose="02020603050405020304" pitchFamily="18" charset="0"/>
              </a:rPr>
              <a:t>İşletmelerin faaliyete başlayabilmeleri, varlıklarını sürdürebilmeleri, rekabet avantajlarını koruyabilmeleri ve büyüyebilmeleri için çeşitli varlıklara ihtiyaçları  vardır. </a:t>
            </a:r>
          </a:p>
        </p:txBody>
      </p:sp>
    </p:spTree>
    <p:extLst>
      <p:ext uri="{BB962C8B-B14F-4D97-AF65-F5344CB8AC3E}">
        <p14:creationId xmlns:p14="http://schemas.microsoft.com/office/powerpoint/2010/main" val="541774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Sahip olunacak varlıkların miktarı, çeşitliliği işletmenin niteliğine bağlı  olarak değişecektir. Bir üretim işletmesiyle, sadece alım- satım faaliyetiyle uğraşacak bir işletmenin gereksinim duyacağı varlıklar aynı olmayacaktır. </a:t>
            </a:r>
          </a:p>
          <a:p>
            <a:pPr algn="just"/>
            <a:r>
              <a:rPr lang="tr-TR" dirty="0">
                <a:latin typeface="Times New Roman" panose="02020603050405020304" pitchFamily="18" charset="0"/>
                <a:cs typeface="Times New Roman" panose="02020603050405020304" pitchFamily="18" charset="0"/>
              </a:rPr>
              <a:t>Üretim işletmelerinin, ticari işletmelere göre daha fazla yatırımlara, özellikle sabit varlık yatırımlarına ihtiyacı vardır. </a:t>
            </a:r>
          </a:p>
          <a:p>
            <a:endParaRPr lang="tr-TR" dirty="0"/>
          </a:p>
        </p:txBody>
      </p:sp>
    </p:spTree>
    <p:extLst>
      <p:ext uri="{BB962C8B-B14F-4D97-AF65-F5344CB8AC3E}">
        <p14:creationId xmlns:p14="http://schemas.microsoft.com/office/powerpoint/2010/main" val="1984169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İşletmeler faaliyet özelliklerine bağlı olarak çok sayıda kısa ve uzun vadeli reel varlıklara yatırım yapmak zorundadırlar.</a:t>
            </a:r>
          </a:p>
          <a:p>
            <a:pPr algn="just"/>
            <a:r>
              <a:rPr lang="tr-TR" dirty="0">
                <a:latin typeface="Times New Roman" panose="02020603050405020304" pitchFamily="18" charset="0"/>
                <a:cs typeface="Times New Roman" panose="02020603050405020304" pitchFamily="18" charset="0"/>
              </a:rPr>
              <a:t>Reel Varlıklar; makine, bina, araç gibi maddi varlıkları ifade eder. Maddi varlıklar yanında teknik uzmanlık, markalar, patent gibi varlıklara da yatırım yapılması gerekir. Bu tür yatırımlara da gayri maddi yatırımlar denir.</a:t>
            </a:r>
          </a:p>
        </p:txBody>
      </p:sp>
    </p:spTree>
    <p:extLst>
      <p:ext uri="{BB962C8B-B14F-4D97-AF65-F5344CB8AC3E}">
        <p14:creationId xmlns:p14="http://schemas.microsoft.com/office/powerpoint/2010/main" val="4185083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Sermayenin uzun süreli varlıklara yatırılması kararı sermaye bütçelemesi olarak adlandırılır.</a:t>
            </a:r>
          </a:p>
          <a:p>
            <a:pPr algn="just"/>
            <a:r>
              <a:rPr lang="tr-TR" dirty="0">
                <a:latin typeface="Times New Roman" panose="02020603050405020304" pitchFamily="18" charset="0"/>
                <a:cs typeface="Times New Roman" panose="02020603050405020304" pitchFamily="18" charset="0"/>
              </a:rPr>
              <a:t>Sermaye bütçelemesi faaliyetleri sadece sabit varlıklarla ilgili harcamalar için değil, araştırma geliştirme harcamaları, reklam kampanyaları, kiralama, satın alma, diğer işletmelerle birleşme gibi işletmeye uzun dönemde fayda sağlayan yatırımlarla ilgili kararları da kapsar.</a:t>
            </a:r>
          </a:p>
        </p:txBody>
      </p:sp>
    </p:spTree>
    <p:extLst>
      <p:ext uri="{BB962C8B-B14F-4D97-AF65-F5344CB8AC3E}">
        <p14:creationId xmlns:p14="http://schemas.microsoft.com/office/powerpoint/2010/main" val="1610690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İşletmelerde uzun süreli varlıklar yanında kısa süreli varlıklarla ilgili yatırım kararları da önemlidir.</a:t>
            </a:r>
          </a:p>
          <a:p>
            <a:pPr algn="just"/>
            <a:r>
              <a:rPr lang="tr-TR" dirty="0">
                <a:latin typeface="Times New Roman" panose="02020603050405020304" pitchFamily="18" charset="0"/>
                <a:cs typeface="Times New Roman" panose="02020603050405020304" pitchFamily="18" charset="0"/>
              </a:rPr>
              <a:t> Kısa süreli varlıklar, çalışma sermayesi, işletme sermayesi veya dönen varlıklar olarak adlandırılır. </a:t>
            </a:r>
          </a:p>
          <a:p>
            <a:pPr algn="just"/>
            <a:r>
              <a:rPr lang="tr-TR" b="1" dirty="0">
                <a:latin typeface="Times New Roman" panose="02020603050405020304" pitchFamily="18" charset="0"/>
                <a:cs typeface="Times New Roman" panose="02020603050405020304" pitchFamily="18" charset="0"/>
              </a:rPr>
              <a:t>Dönen Varlıklar: </a:t>
            </a:r>
            <a:r>
              <a:rPr lang="tr-TR" dirty="0">
                <a:latin typeface="Times New Roman" panose="02020603050405020304" pitchFamily="18" charset="0"/>
                <a:cs typeface="Times New Roman" panose="02020603050405020304" pitchFamily="18" charset="0"/>
              </a:rPr>
              <a:t>İşletmenin faaliyetlerini devam ettirebilmesi için gerekli olan ve en az yılda bir kez paraya dönüşebilen varlıklardır.</a:t>
            </a:r>
          </a:p>
        </p:txBody>
      </p:sp>
    </p:spTree>
    <p:extLst>
      <p:ext uri="{BB962C8B-B14F-4D97-AF65-F5344CB8AC3E}">
        <p14:creationId xmlns:p14="http://schemas.microsoft.com/office/powerpoint/2010/main" val="1553837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Firmaların günlük faaliyetlerini yürütebilmeleri için kısa süreli varlıklara ihtiyaçları vardır. Nakit, menkul değerler, alacaklar ve stoklar başlıca kısa süreli varlıklardır. İşletmeler günlük faaliyetlerini sürdürmek yanında, beklenmedik nakit ihtiyaçlarını karşılamak ve çıkan fırsatları değerlendirmek üzere kasasında belirli bir miktarda para ve para benzerlerini bulundurmak durumundadır.</a:t>
            </a:r>
          </a:p>
        </p:txBody>
      </p:sp>
    </p:spTree>
    <p:extLst>
      <p:ext uri="{BB962C8B-B14F-4D97-AF65-F5344CB8AC3E}">
        <p14:creationId xmlns:p14="http://schemas.microsoft.com/office/powerpoint/2010/main" val="3637282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algn="just"/>
            <a:r>
              <a:rPr lang="tr-TR" dirty="0">
                <a:latin typeface="Times New Roman" panose="02020603050405020304" pitchFamily="18" charset="0"/>
                <a:cs typeface="Times New Roman" panose="02020603050405020304" pitchFamily="18" charset="0"/>
              </a:rPr>
              <a:t>Kısa süreli varlıkların temel özelliği, bir yıl içinde en az bir kez bir türden diğer türe dönüşmesidir. Örneğin peşin ödeme yapılarak </a:t>
            </a:r>
            <a:r>
              <a:rPr lang="tr-TR" dirty="0" err="1">
                <a:latin typeface="Times New Roman" panose="02020603050405020304" pitchFamily="18" charset="0"/>
                <a:cs typeface="Times New Roman" panose="02020603050405020304" pitchFamily="18" charset="0"/>
              </a:rPr>
              <a:t>hammade</a:t>
            </a:r>
            <a:r>
              <a:rPr lang="tr-TR" dirty="0">
                <a:latin typeface="Times New Roman" panose="02020603050405020304" pitchFamily="18" charset="0"/>
                <a:cs typeface="Times New Roman" panose="02020603050405020304" pitchFamily="18" charset="0"/>
              </a:rPr>
              <a:t> alındığında nakit, hammadde stoklarına; hammaddeler kullanılarak yarı </a:t>
            </a:r>
            <a:r>
              <a:rPr lang="tr-TR" dirty="0" err="1">
                <a:latin typeface="Times New Roman" panose="02020603050405020304" pitchFamily="18" charset="0"/>
                <a:cs typeface="Times New Roman" panose="02020603050405020304" pitchFamily="18" charset="0"/>
              </a:rPr>
              <a:t>mamüle</a:t>
            </a:r>
            <a:r>
              <a:rPr lang="tr-TR" dirty="0">
                <a:latin typeface="Times New Roman" panose="02020603050405020304" pitchFamily="18" charset="0"/>
                <a:cs typeface="Times New Roman" panose="02020603050405020304" pitchFamily="18" charset="0"/>
              </a:rPr>
              <a:t>, yarı </a:t>
            </a:r>
            <a:r>
              <a:rPr lang="tr-TR" dirty="0" err="1">
                <a:latin typeface="Times New Roman" panose="02020603050405020304" pitchFamily="18" charset="0"/>
                <a:cs typeface="Times New Roman" panose="02020603050405020304" pitchFamily="18" charset="0"/>
              </a:rPr>
              <a:t>mamüller</a:t>
            </a:r>
            <a:r>
              <a:rPr lang="tr-TR" dirty="0">
                <a:latin typeface="Times New Roman" panose="02020603050405020304" pitchFamily="18" charset="0"/>
                <a:cs typeface="Times New Roman" panose="02020603050405020304" pitchFamily="18" charset="0"/>
              </a:rPr>
              <a:t> kullanılarak </a:t>
            </a:r>
            <a:r>
              <a:rPr lang="tr-TR" dirty="0" err="1">
                <a:latin typeface="Times New Roman" panose="02020603050405020304" pitchFamily="18" charset="0"/>
                <a:cs typeface="Times New Roman" panose="02020603050405020304" pitchFamily="18" charset="0"/>
              </a:rPr>
              <a:t>mamül</a:t>
            </a:r>
            <a:r>
              <a:rPr lang="tr-TR" dirty="0">
                <a:latin typeface="Times New Roman" panose="02020603050405020304" pitchFamily="18" charset="0"/>
                <a:cs typeface="Times New Roman" panose="02020603050405020304" pitchFamily="18" charset="0"/>
              </a:rPr>
              <a:t> stoklarına dönüşecektir. Satış politikasına bağlı olarak ürünlerin paraya dönüşümü değişecektir. Ürünlerin peşin satışlarıyla elde edilen para kasaya, vadeli satışlar yapıldığında alacaklara dönüşecektir. Dolayısıyla nakitten başlayan döngü tekrar nakde dönüşerek tamamlanmaktadır. </a:t>
            </a:r>
          </a:p>
        </p:txBody>
      </p:sp>
    </p:spTree>
    <p:extLst>
      <p:ext uri="{BB962C8B-B14F-4D97-AF65-F5344CB8AC3E}">
        <p14:creationId xmlns:p14="http://schemas.microsoft.com/office/powerpoint/2010/main" val="1339327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latin typeface="Times New Roman" panose="02020603050405020304" pitchFamily="18" charset="0"/>
                <a:cs typeface="Times New Roman" panose="02020603050405020304" pitchFamily="18" charset="0"/>
              </a:rPr>
              <a:t>Fon ihtiyacı Nereden, Nasıl ve Ne Zaman Karşılanacaktır? (Finansman Kararları)</a:t>
            </a:r>
          </a:p>
          <a:p>
            <a:pPr algn="just"/>
            <a:r>
              <a:rPr lang="tr-TR" dirty="0">
                <a:latin typeface="Times New Roman" panose="02020603050405020304" pitchFamily="18" charset="0"/>
                <a:cs typeface="Times New Roman" panose="02020603050405020304" pitchFamily="18" charset="0"/>
              </a:rPr>
              <a:t>İşletmelerin diğer önemli karar alanı, yukarıda sözü edilen kısa ve uzun süreli varlıkların nasıl finanse edileceği ile ilgilidir. Finans yöneticilerinden, işletmenin fon ihtiyacını belirleyerek, ihtiyaç duyulan fonların nasıl karşılanacağı konusunda kararlar almaları beklenir.</a:t>
            </a:r>
          </a:p>
        </p:txBody>
      </p:sp>
    </p:spTree>
    <p:extLst>
      <p:ext uri="{BB962C8B-B14F-4D97-AF65-F5344CB8AC3E}">
        <p14:creationId xmlns:p14="http://schemas.microsoft.com/office/powerpoint/2010/main" val="1236588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İşletmeler sermaye ihtiyaçlarını borç ve öz kaynaklar olmak üzere iki kaynaktan karşılayabilirler. Öz kaynak ve borç toplamı işletmenin toplam sermayesini, bu kaynakların bileşimi sermaye yapısını oluşturur</a:t>
            </a:r>
            <a:r>
              <a:rPr lang="tr-TR" dirty="0"/>
              <a:t>.</a:t>
            </a:r>
          </a:p>
        </p:txBody>
      </p:sp>
    </p:spTree>
    <p:extLst>
      <p:ext uri="{BB962C8B-B14F-4D97-AF65-F5344CB8AC3E}">
        <p14:creationId xmlns:p14="http://schemas.microsoft.com/office/powerpoint/2010/main" val="849767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Öz kaynak: İşletmenin ortaklarının haklarını gösteren kaynaklardır. Toplam kaynaklardan borçların düşülmesinden sonra kalan kısım öz kaynağı gösterir.</a:t>
            </a:r>
          </a:p>
        </p:txBody>
      </p:sp>
    </p:spTree>
    <p:extLst>
      <p:ext uri="{BB962C8B-B14F-4D97-AF65-F5344CB8AC3E}">
        <p14:creationId xmlns:p14="http://schemas.microsoft.com/office/powerpoint/2010/main" val="118778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marL="6350" indent="-6350">
              <a:lnSpc>
                <a:spcPct val="103000"/>
              </a:lnSpc>
              <a:spcAft>
                <a:spcPts val="170"/>
              </a:spcAft>
            </a:pPr>
            <a:r>
              <a:rPr lang="en-US" dirty="0">
                <a:solidFill>
                  <a:srgbClr val="000000"/>
                </a:solidFill>
                <a:latin typeface="Times New Roman" panose="02020603050405020304" pitchFamily="18" charset="0"/>
                <a:ea typeface="Times New Roman" panose="02020603050405020304" pitchFamily="18" charset="0"/>
              </a:rPr>
              <a:t>Bay </a:t>
            </a:r>
            <a:r>
              <a:rPr lang="tr-TR" dirty="0" smtClean="0">
                <a:solidFill>
                  <a:srgbClr val="000000"/>
                </a:solidFill>
                <a:latin typeface="Times New Roman" panose="02020603050405020304" pitchFamily="18" charset="0"/>
                <a:ea typeface="Times New Roman" panose="02020603050405020304" pitchFamily="18" charset="0"/>
              </a:rPr>
              <a:t>X </a:t>
            </a:r>
            <a:r>
              <a:rPr lang="en-US" dirty="0" err="1" smtClean="0">
                <a:solidFill>
                  <a:srgbClr val="000000"/>
                </a:solidFill>
                <a:latin typeface="Times New Roman" panose="02020603050405020304" pitchFamily="18" charset="0"/>
                <a:ea typeface="Times New Roman" panose="02020603050405020304" pitchFamily="18" charset="0"/>
              </a:rPr>
              <a:t>sahip</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olduğu</a:t>
            </a:r>
            <a:r>
              <a:rPr lang="en-US" dirty="0">
                <a:solidFill>
                  <a:srgbClr val="000000"/>
                </a:solidFill>
                <a:latin typeface="Times New Roman" panose="02020603050405020304" pitchFamily="18" charset="0"/>
                <a:ea typeface="Times New Roman" panose="02020603050405020304" pitchFamily="18" charset="0"/>
              </a:rPr>
              <a:t> 10.000 TL </a:t>
            </a:r>
            <a:r>
              <a:rPr lang="en-US" dirty="0" err="1">
                <a:solidFill>
                  <a:srgbClr val="000000"/>
                </a:solidFill>
                <a:latin typeface="Times New Roman" panose="02020603050405020304" pitchFamily="18" charset="0"/>
                <a:ea typeface="Times New Roman" panose="02020603050405020304" pitchFamily="18" charset="0"/>
              </a:rPr>
              <a:t>ile</a:t>
            </a:r>
            <a:r>
              <a:rPr lang="en-US" dirty="0">
                <a:solidFill>
                  <a:srgbClr val="000000"/>
                </a:solidFill>
                <a:latin typeface="Times New Roman" panose="02020603050405020304" pitchFamily="18" charset="0"/>
                <a:ea typeface="Times New Roman" panose="02020603050405020304" pitchFamily="18" charset="0"/>
              </a:rPr>
              <a:t> </a:t>
            </a:r>
            <a:r>
              <a:rPr lang="tr-TR" dirty="0" smtClean="0">
                <a:solidFill>
                  <a:srgbClr val="000000"/>
                </a:solidFill>
                <a:latin typeface="Times New Roman" panose="02020603050405020304" pitchFamily="18" charset="0"/>
                <a:ea typeface="Times New Roman" panose="02020603050405020304" pitchFamily="18" charset="0"/>
              </a:rPr>
              <a:t>Y bank</a:t>
            </a:r>
            <a:r>
              <a:rPr lang="en-US" dirty="0" smtClean="0">
                <a:solidFill>
                  <a:srgbClr val="000000"/>
                </a:solidFill>
                <a:latin typeface="Times New Roman" panose="02020603050405020304" pitchFamily="18" charset="0"/>
                <a:ea typeface="Times New Roman" panose="02020603050405020304" pitchFamily="18" charset="0"/>
              </a:rPr>
              <a:t>’ta </a:t>
            </a:r>
            <a:r>
              <a:rPr lang="en-US" dirty="0" err="1">
                <a:solidFill>
                  <a:srgbClr val="000000"/>
                </a:solidFill>
                <a:latin typeface="Times New Roman" panose="02020603050405020304" pitchFamily="18" charset="0"/>
                <a:ea typeface="Times New Roman" panose="02020603050405020304" pitchFamily="18" charset="0"/>
              </a:rPr>
              <a:t>yıllık</a:t>
            </a:r>
            <a:r>
              <a:rPr lang="en-US" dirty="0">
                <a:solidFill>
                  <a:srgbClr val="000000"/>
                </a:solidFill>
                <a:latin typeface="Times New Roman" panose="02020603050405020304" pitchFamily="18" charset="0"/>
                <a:ea typeface="Times New Roman" panose="02020603050405020304" pitchFamily="18" charset="0"/>
              </a:rPr>
              <a:t> %8 </a:t>
            </a:r>
            <a:r>
              <a:rPr lang="en-US" dirty="0" err="1">
                <a:solidFill>
                  <a:srgbClr val="000000"/>
                </a:solidFill>
                <a:latin typeface="Times New Roman" panose="02020603050405020304" pitchFamily="18" charset="0"/>
                <a:ea typeface="Times New Roman" panose="02020603050405020304" pitchFamily="18" charset="0"/>
              </a:rPr>
              <a:t>faizle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mevduat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hesabı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açmıştır</a:t>
            </a:r>
            <a:r>
              <a:rPr lang="tr-TR" dirty="0">
                <a:solidFill>
                  <a:srgbClr val="000000"/>
                </a:solidFill>
                <a:latin typeface="Times New Roman" panose="02020603050405020304" pitchFamily="18" charset="0"/>
                <a:ea typeface="Times New Roman" panose="02020603050405020304" pitchFamily="18" charset="0"/>
              </a:rPr>
              <a:t>.</a:t>
            </a:r>
          </a:p>
          <a:p>
            <a:pPr marL="6350" indent="-6350">
              <a:lnSpc>
                <a:spcPct val="103000"/>
              </a:lnSpc>
              <a:spcAft>
                <a:spcPts val="170"/>
              </a:spcAft>
            </a:pPr>
            <a:endParaRPr lang="tr-TR" dirty="0">
              <a:solidFill>
                <a:srgbClr val="000000"/>
              </a:solidFill>
              <a:latin typeface="Times New Roman" panose="02020603050405020304" pitchFamily="18" charset="0"/>
              <a:ea typeface="Times New Roman" panose="02020603050405020304" pitchFamily="18" charset="0"/>
            </a:endParaRPr>
          </a:p>
          <a:p>
            <a:pPr marL="514350" indent="-514350">
              <a:lnSpc>
                <a:spcPct val="107000"/>
              </a:lnSpc>
              <a:spcAft>
                <a:spcPts val="120"/>
              </a:spcAft>
              <a:buFont typeface="+mj-lt"/>
              <a:buAutoNum type="romanUcPeriod"/>
            </a:pPr>
            <a:r>
              <a:rPr lang="en-US" dirty="0">
                <a:solidFill>
                  <a:srgbClr val="000000"/>
                </a:solidFill>
                <a:latin typeface="Times New Roman" panose="02020603050405020304" pitchFamily="18" charset="0"/>
                <a:ea typeface="Times New Roman" panose="02020603050405020304" pitchFamily="18" charset="0"/>
              </a:rPr>
              <a:t> Basit </a:t>
            </a:r>
            <a:r>
              <a:rPr lang="en-US" dirty="0" err="1">
                <a:solidFill>
                  <a:srgbClr val="000000"/>
                </a:solidFill>
                <a:latin typeface="Times New Roman" panose="02020603050405020304" pitchFamily="18" charset="0"/>
                <a:ea typeface="Times New Roman" panose="02020603050405020304" pitchFamily="18" charset="0"/>
              </a:rPr>
              <a:t>faiz</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yöntemiyle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hesabın</a:t>
            </a:r>
            <a:r>
              <a:rPr lang="en-US" dirty="0">
                <a:solidFill>
                  <a:srgbClr val="000000"/>
                </a:solidFill>
                <a:latin typeface="Times New Roman" panose="02020603050405020304" pitchFamily="18" charset="0"/>
                <a:ea typeface="Times New Roman" panose="02020603050405020304" pitchFamily="18" charset="0"/>
              </a:rPr>
              <a:t> 2 </a:t>
            </a:r>
            <a:r>
              <a:rPr lang="en-US" dirty="0" err="1">
                <a:solidFill>
                  <a:srgbClr val="000000"/>
                </a:solidFill>
                <a:latin typeface="Times New Roman" panose="02020603050405020304" pitchFamily="18" charset="0"/>
                <a:ea typeface="Times New Roman" panose="02020603050405020304" pitchFamily="18" charset="0"/>
              </a:rPr>
              <a:t>yıl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sonra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ulaşacağı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değer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nedir</a:t>
            </a:r>
            <a:r>
              <a:rPr lang="en-US" dirty="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514350" indent="-514350">
              <a:lnSpc>
                <a:spcPct val="107000"/>
              </a:lnSpc>
              <a:spcAft>
                <a:spcPts val="120"/>
              </a:spcAft>
              <a:buFont typeface="+mj-lt"/>
              <a:buAutoNum type="romanUcPeriod"/>
            </a:pPr>
            <a:endParaRPr lang="tr-TR" dirty="0">
              <a:solidFill>
                <a:srgbClr val="000000"/>
              </a:solidFill>
              <a:latin typeface="Times New Roman" panose="02020603050405020304" pitchFamily="18" charset="0"/>
              <a:ea typeface="Times New Roman" panose="02020603050405020304" pitchFamily="18" charset="0"/>
            </a:endParaRPr>
          </a:p>
          <a:p>
            <a:pPr marL="514350" indent="-514350">
              <a:lnSpc>
                <a:spcPct val="107000"/>
              </a:lnSpc>
              <a:spcAft>
                <a:spcPts val="225"/>
              </a:spcAft>
              <a:buFont typeface="+mj-lt"/>
              <a:buAutoNum type="romanUcPeriod"/>
            </a:pPr>
            <a:endParaRPr lang="tr-TR" dirty="0">
              <a:solidFill>
                <a:srgbClr val="000000"/>
              </a:solidFill>
              <a:latin typeface="Times New Roman" panose="02020603050405020304" pitchFamily="18" charset="0"/>
              <a:ea typeface="Times New Roman" panose="02020603050405020304" pitchFamily="18" charset="0"/>
            </a:endParaRPr>
          </a:p>
          <a:p>
            <a:pPr marL="514350" indent="-514350">
              <a:lnSpc>
                <a:spcPct val="107000"/>
              </a:lnSpc>
              <a:spcAft>
                <a:spcPts val="120"/>
              </a:spcAft>
              <a:buFont typeface="+mj-lt"/>
              <a:buAutoNum type="romanUcPeriod"/>
            </a:pPr>
            <a:endParaRPr lang="tr-TR" dirty="0">
              <a:solidFill>
                <a:srgbClr val="000000"/>
              </a:solidFill>
              <a:latin typeface="Times New Roman" panose="02020603050405020304" pitchFamily="18" charset="0"/>
              <a:ea typeface="Times New Roman" panose="02020603050405020304" pitchFamily="18" charset="0"/>
            </a:endParaRPr>
          </a:p>
          <a:p>
            <a:pPr marL="514350" indent="-514350">
              <a:lnSpc>
                <a:spcPct val="103000"/>
              </a:lnSpc>
              <a:spcAft>
                <a:spcPts val="170"/>
              </a:spcAft>
              <a:buFont typeface="+mj-lt"/>
              <a:buAutoNum type="romanUcPeriod"/>
            </a:pPr>
            <a:r>
              <a:rPr lang="en-US" dirty="0" err="1">
                <a:solidFill>
                  <a:srgbClr val="000000"/>
                </a:solidFill>
                <a:latin typeface="Times New Roman" panose="02020603050405020304" pitchFamily="18" charset="0"/>
                <a:ea typeface="Times New Roman" panose="02020603050405020304" pitchFamily="18" charset="0"/>
              </a:rPr>
              <a:t>Bileşik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faiz</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yöntemiyle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hesabın</a:t>
            </a:r>
            <a:r>
              <a:rPr lang="en-US" dirty="0">
                <a:solidFill>
                  <a:srgbClr val="000000"/>
                </a:solidFill>
                <a:latin typeface="Times New Roman" panose="02020603050405020304" pitchFamily="18" charset="0"/>
                <a:ea typeface="Times New Roman" panose="02020603050405020304" pitchFamily="18" charset="0"/>
              </a:rPr>
              <a:t> 2 </a:t>
            </a:r>
            <a:r>
              <a:rPr lang="en-US" dirty="0" err="1">
                <a:solidFill>
                  <a:srgbClr val="000000"/>
                </a:solidFill>
                <a:latin typeface="Times New Roman" panose="02020603050405020304" pitchFamily="18" charset="0"/>
                <a:ea typeface="Times New Roman" panose="02020603050405020304" pitchFamily="18" charset="0"/>
              </a:rPr>
              <a:t>yıl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sonra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ulaşacağı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değer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nedir</a:t>
            </a:r>
            <a:r>
              <a:rPr lang="en-US" dirty="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0" indent="0">
              <a:lnSpc>
                <a:spcPct val="107000"/>
              </a:lnSpc>
              <a:spcAft>
                <a:spcPts val="370"/>
              </a:spcAft>
              <a:buNone/>
            </a:pPr>
            <a:r>
              <a:rPr lang="en-US" sz="2400" dirty="0">
                <a:solidFill>
                  <a:srgbClr val="000000"/>
                </a:solidFill>
                <a:latin typeface="Times New Roman" panose="02020603050405020304" pitchFamily="18" charset="0"/>
                <a:ea typeface="Times New Roman" panose="02020603050405020304" pitchFamily="18" charset="0"/>
              </a:rPr>
              <a:t> </a:t>
            </a:r>
            <a:endParaRPr lang="tr-TR" sz="2400" dirty="0">
              <a:solidFill>
                <a:srgbClr val="000000"/>
              </a:solidFill>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404335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algn="just"/>
            <a:r>
              <a:rPr lang="tr-TR" dirty="0">
                <a:latin typeface="Times New Roman" panose="02020603050405020304" pitchFamily="18" charset="0"/>
                <a:cs typeface="Times New Roman" panose="02020603050405020304" pitchFamily="18" charset="0"/>
              </a:rPr>
              <a:t>Öz kaynaklarla finansman, faaliyet sonucunda elde edilen kârların bir bölümü işletmede bırakılarak ya da yeni ortaklar alınarak sağlanabilir.</a:t>
            </a:r>
          </a:p>
          <a:p>
            <a:pPr algn="just"/>
            <a:r>
              <a:rPr lang="tr-TR" dirty="0">
                <a:latin typeface="Times New Roman" panose="02020603050405020304" pitchFamily="18" charset="0"/>
                <a:cs typeface="Times New Roman" panose="02020603050405020304" pitchFamily="18" charset="0"/>
              </a:rPr>
              <a:t>İşletme anonim şirket ise hisse senedi gibi menkul değerler çıkarılarak daha kolay öz sermaye sağlanabilir. </a:t>
            </a:r>
          </a:p>
          <a:p>
            <a:pPr algn="just"/>
            <a:r>
              <a:rPr lang="tr-TR" dirty="0">
                <a:latin typeface="Times New Roman" panose="02020603050405020304" pitchFamily="18" charset="0"/>
                <a:cs typeface="Times New Roman" panose="02020603050405020304" pitchFamily="18" charset="0"/>
              </a:rPr>
              <a:t>Anonim ortaklıklarının en önemli özelliği, hisse senedi yoluyla öz kaynak sağlanabilmesidir. Çünkü hisse senetleri küçük değerlerle ihraç edilerek, çok sayıda kişilerden büyük miktarda kaynak sağlanabilir. </a:t>
            </a:r>
          </a:p>
        </p:txBody>
      </p:sp>
    </p:spTree>
    <p:extLst>
      <p:ext uri="{BB962C8B-B14F-4D97-AF65-F5344CB8AC3E}">
        <p14:creationId xmlns:p14="http://schemas.microsoft.com/office/powerpoint/2010/main" val="313609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Borçlanma bankalardan ya da finansman bonosu, tahvil gibi finansal varlıklarla tasarruf sahiplerinden sağlanabilir.</a:t>
            </a:r>
          </a:p>
          <a:p>
            <a:pPr algn="just"/>
            <a:r>
              <a:rPr lang="tr-TR" dirty="0">
                <a:latin typeface="Times New Roman" panose="02020603050405020304" pitchFamily="18" charset="0"/>
                <a:cs typeface="Times New Roman" panose="02020603050405020304" pitchFamily="18" charset="0"/>
              </a:rPr>
              <a:t>Ülkemizdeki işletmelerin en önemli borçlanma kaynağı bankalar olmaktadır.</a:t>
            </a:r>
          </a:p>
        </p:txBody>
      </p:sp>
    </p:spTree>
    <p:extLst>
      <p:ext uri="{BB962C8B-B14F-4D97-AF65-F5344CB8AC3E}">
        <p14:creationId xmlns:p14="http://schemas.microsoft.com/office/powerpoint/2010/main" val="3774393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İşletmeler açısından finansman kaynağının vadesi kısaldıkça risk artar, vade uzadıkça risk düşer. Çünkü kısa vadeli borçlanmalarda faiz ve anapara ödemesi o yıl içinde yapılacağı için risk artmaktadır. Riskten kaçınan işletmelerin genellikle uzun vadeli borçlanmalara ağırlık vermelerinin temel nedeni budur.</a:t>
            </a:r>
          </a:p>
        </p:txBody>
      </p:sp>
    </p:spTree>
    <p:extLst>
      <p:ext uri="{BB962C8B-B14F-4D97-AF65-F5344CB8AC3E}">
        <p14:creationId xmlns:p14="http://schemas.microsoft.com/office/powerpoint/2010/main" val="1229048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İşletmelerin öncelikle varlıkların ne kadarını borçla ne kadarını öz kaynaklarla finanse edileceğine karar vermeleri gerekir. Sermaye yapısının belirlenmesinde içsel faktörler yanında dışsal faktörlerin de etkileri vardır</a:t>
            </a:r>
            <a:r>
              <a:rPr lang="tr-TR" dirty="0"/>
              <a:t>. </a:t>
            </a:r>
          </a:p>
        </p:txBody>
      </p:sp>
    </p:spTree>
    <p:extLst>
      <p:ext uri="{BB962C8B-B14F-4D97-AF65-F5344CB8AC3E}">
        <p14:creationId xmlns:p14="http://schemas.microsoft.com/office/powerpoint/2010/main" val="2308282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a:latin typeface="Times New Roman" panose="02020603050405020304" pitchFamily="18" charset="0"/>
                <a:cs typeface="Times New Roman" panose="02020603050405020304" pitchFamily="18" charset="0"/>
              </a:rPr>
              <a:t>Finans literatüründe işletmelerin sermaye yapısının belirlenmesiyle ilgili farklı görüşler vardır. Bunlar;</a:t>
            </a:r>
          </a:p>
          <a:p>
            <a:r>
              <a:rPr lang="tr-TR" dirty="0">
                <a:latin typeface="Times New Roman" panose="02020603050405020304" pitchFamily="18" charset="0"/>
                <a:cs typeface="Times New Roman" panose="02020603050405020304" pitchFamily="18" charset="0"/>
              </a:rPr>
              <a:t>Net gelir yaklaşımı</a:t>
            </a:r>
          </a:p>
          <a:p>
            <a:pPr marL="0" indent="0">
              <a:buNone/>
            </a:pPr>
            <a:r>
              <a:rPr lang="tr-TR" dirty="0">
                <a:latin typeface="Times New Roman" panose="02020603050405020304" pitchFamily="18" charset="0"/>
                <a:cs typeface="Times New Roman" panose="02020603050405020304" pitchFamily="18" charset="0"/>
              </a:rPr>
              <a:t> • Net faaliyet geliri yaklaşımı</a:t>
            </a:r>
          </a:p>
          <a:p>
            <a:pPr marL="0" indent="0">
              <a:buNone/>
            </a:pPr>
            <a:r>
              <a:rPr lang="tr-TR" dirty="0">
                <a:latin typeface="Times New Roman" panose="02020603050405020304" pitchFamily="18" charset="0"/>
                <a:cs typeface="Times New Roman" panose="02020603050405020304" pitchFamily="18" charset="0"/>
              </a:rPr>
              <a:t> • Geleneksel yaklaşımı</a:t>
            </a:r>
          </a:p>
          <a:p>
            <a:pPr marL="0" indent="0">
              <a:buNone/>
            </a:pPr>
            <a:r>
              <a:rPr lang="tr-TR" dirty="0">
                <a:latin typeface="Times New Roman" panose="02020603050405020304" pitchFamily="18" charset="0"/>
                <a:cs typeface="Times New Roman" panose="02020603050405020304" pitchFamily="18" charset="0"/>
              </a:rPr>
              <a:t> • </a:t>
            </a:r>
            <a:r>
              <a:rPr lang="tr-TR" dirty="0" err="1">
                <a:latin typeface="Times New Roman" panose="02020603050405020304" pitchFamily="18" charset="0"/>
                <a:cs typeface="Times New Roman" panose="02020603050405020304" pitchFamily="18" charset="0"/>
              </a:rPr>
              <a:t>Modigliani</a:t>
            </a:r>
            <a:r>
              <a:rPr lang="tr-TR" dirty="0">
                <a:latin typeface="Times New Roman" panose="02020603050405020304" pitchFamily="18" charset="0"/>
                <a:cs typeface="Times New Roman" panose="02020603050405020304" pitchFamily="18" charset="0"/>
              </a:rPr>
              <a:t>- Miller yaklaşımıdır.</a:t>
            </a:r>
          </a:p>
        </p:txBody>
      </p:sp>
    </p:spTree>
    <p:extLst>
      <p:ext uri="{BB962C8B-B14F-4D97-AF65-F5344CB8AC3E}">
        <p14:creationId xmlns:p14="http://schemas.microsoft.com/office/powerpoint/2010/main" val="2833742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latin typeface="Times New Roman" panose="02020603050405020304" pitchFamily="18" charset="0"/>
                <a:cs typeface="Times New Roman" panose="02020603050405020304" pitchFamily="18" charset="0"/>
              </a:rPr>
              <a:t>İşletmenin Kârı Nasıl Dağıtılacaktır? (</a:t>
            </a:r>
            <a:r>
              <a:rPr lang="tr-TR" dirty="0" err="1">
                <a:latin typeface="Times New Roman" panose="02020603050405020304" pitchFamily="18" charset="0"/>
                <a:cs typeface="Times New Roman" panose="02020603050405020304" pitchFamily="18" charset="0"/>
              </a:rPr>
              <a:t>DividantKararları</a:t>
            </a:r>
            <a:r>
              <a:rPr lang="tr-TR" dirty="0">
                <a:latin typeface="Times New Roman" panose="02020603050405020304" pitchFamily="18" charset="0"/>
                <a:cs typeface="Times New Roman" panose="02020603050405020304" pitchFamily="18" charset="0"/>
              </a:rPr>
              <a:t>) </a:t>
            </a:r>
          </a:p>
          <a:p>
            <a:pPr algn="just"/>
            <a:r>
              <a:rPr lang="tr-TR" dirty="0">
                <a:latin typeface="Times New Roman" panose="02020603050405020304" pitchFamily="18" charset="0"/>
                <a:cs typeface="Times New Roman" panose="02020603050405020304" pitchFamily="18" charset="0"/>
              </a:rPr>
              <a:t>Finansal yönetimin üçüncü önemli karar alanı </a:t>
            </a:r>
            <a:r>
              <a:rPr lang="tr-TR" dirty="0" err="1">
                <a:latin typeface="Times New Roman" panose="02020603050405020304" pitchFamily="18" charset="0"/>
                <a:cs typeface="Times New Roman" panose="02020603050405020304" pitchFamily="18" charset="0"/>
              </a:rPr>
              <a:t>dividant</a:t>
            </a:r>
            <a:r>
              <a:rPr lang="tr-TR" dirty="0">
                <a:latin typeface="Times New Roman" panose="02020603050405020304" pitchFamily="18" charset="0"/>
                <a:cs typeface="Times New Roman" panose="02020603050405020304" pitchFamily="18" charset="0"/>
              </a:rPr>
              <a:t> ya da kâr payı dağıtımıyla ilgilidir. </a:t>
            </a:r>
            <a:r>
              <a:rPr lang="tr-TR" dirty="0" err="1">
                <a:latin typeface="Times New Roman" panose="02020603050405020304" pitchFamily="18" charset="0"/>
                <a:cs typeface="Times New Roman" panose="02020603050405020304" pitchFamily="18" charset="0"/>
              </a:rPr>
              <a:t>Dividant</a:t>
            </a:r>
            <a:r>
              <a:rPr lang="tr-TR" dirty="0">
                <a:latin typeface="Times New Roman" panose="02020603050405020304" pitchFamily="18" charset="0"/>
                <a:cs typeface="Times New Roman" panose="02020603050405020304" pitchFamily="18" charset="0"/>
              </a:rPr>
              <a:t> kararları, faaliyetlerden sağlanan kârların ne kadarının işletmede bırakılacağı ne kadarının ortaklara dağıtılacağına yönelik kararlardır. Kâr payı dağıtım politikası, işletmenin fon ihtiyacı, ilave fonların maliyeti, likidite durumu, nakit akışlarının düzenliliği, diğer benzer firmaların kâr dağıtım politikaları, hissedarların beklentileri gibi çok sayıda faktörün dikkate alınmasıyla belirlenir.</a:t>
            </a:r>
          </a:p>
        </p:txBody>
      </p:sp>
    </p:spTree>
    <p:extLst>
      <p:ext uri="{BB962C8B-B14F-4D97-AF65-F5344CB8AC3E}">
        <p14:creationId xmlns:p14="http://schemas.microsoft.com/office/powerpoint/2010/main" val="3872101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0"/>
            <a:r>
              <a:rPr lang="tr-TR" b="1" dirty="0"/>
              <a:t>FİNANSAL ANALİZ</a:t>
            </a:r>
            <a:br>
              <a:rPr lang="tr-TR" b="1" dirty="0"/>
            </a:br>
            <a:endParaRPr lang="tr-TR" dirty="0"/>
          </a:p>
        </p:txBody>
      </p:sp>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Finansal analiz bir şirketin mali durumunu ve faaliyet sonuçlarını değerlendirebilmek, gelişme yönlerini saptayabilmek ve o şirket ile ilgili geleceğe dönük tahminlerde bulunabilmek için mali tablolarda yer alan kalemler arasındaki ilişkilerin ve bunların zaman içinde göstermiş oldukları eğilimlerin incelenmesi olarak tanımlanabilir.</a:t>
            </a:r>
          </a:p>
          <a:p>
            <a:endParaRPr lang="tr-TR" dirty="0"/>
          </a:p>
        </p:txBody>
      </p:sp>
    </p:spTree>
    <p:extLst>
      <p:ext uri="{BB962C8B-B14F-4D97-AF65-F5344CB8AC3E}">
        <p14:creationId xmlns:p14="http://schemas.microsoft.com/office/powerpoint/2010/main" val="2391238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Finansal Tablolar</a:t>
            </a:r>
            <a:endParaRPr lang="tr-TR" dirty="0"/>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Muhasebe sistemleri, şirketin faaliyetlerini yansıtan iki ana tablo oluşturur. </a:t>
            </a:r>
          </a:p>
          <a:p>
            <a:pPr algn="just"/>
            <a:r>
              <a:rPr lang="tr-TR" dirty="0">
                <a:latin typeface="Times New Roman" panose="02020603050405020304" pitchFamily="18" charset="0"/>
                <a:cs typeface="Times New Roman" panose="02020603050405020304" pitchFamily="18" charset="0"/>
              </a:rPr>
              <a:t>Bu tablolar, “</a:t>
            </a:r>
            <a:r>
              <a:rPr lang="tr-TR" b="1" i="1" dirty="0">
                <a:latin typeface="Times New Roman" panose="02020603050405020304" pitchFamily="18" charset="0"/>
                <a:cs typeface="Times New Roman" panose="02020603050405020304" pitchFamily="18" charset="0"/>
              </a:rPr>
              <a:t>Bilanço ve Gelir Tablosu ” </a:t>
            </a:r>
            <a:r>
              <a:rPr lang="tr-TR" dirty="0">
                <a:latin typeface="Times New Roman" panose="02020603050405020304" pitchFamily="18" charset="0"/>
                <a:cs typeface="Times New Roman" panose="02020603050405020304" pitchFamily="18" charset="0"/>
              </a:rPr>
              <a:t>dur.</a:t>
            </a:r>
          </a:p>
          <a:p>
            <a:pPr algn="just"/>
            <a:r>
              <a:rPr lang="tr-TR" dirty="0">
                <a:latin typeface="Times New Roman" panose="02020603050405020304" pitchFamily="18" charset="0"/>
                <a:cs typeface="Times New Roman" panose="02020603050405020304" pitchFamily="18" charset="0"/>
              </a:rPr>
              <a:t> Kâr dağıtım tablosu, fon akım tablosu ve nakit akım tablosu iki ana tablodan üretilen tablolardır. </a:t>
            </a:r>
          </a:p>
          <a:p>
            <a:pPr algn="just"/>
            <a:r>
              <a:rPr lang="tr-TR" dirty="0">
                <a:latin typeface="Times New Roman" panose="02020603050405020304" pitchFamily="18" charset="0"/>
                <a:cs typeface="Times New Roman" panose="02020603050405020304" pitchFamily="18" charset="0"/>
              </a:rPr>
              <a:t>Bir diğer ifadeyle, bu tabloların hammaddesi bilanço ve gelir tablosudur.</a:t>
            </a:r>
          </a:p>
          <a:p>
            <a:endParaRPr lang="tr-TR" dirty="0"/>
          </a:p>
        </p:txBody>
      </p:sp>
    </p:spTree>
    <p:extLst>
      <p:ext uri="{BB962C8B-B14F-4D97-AF65-F5344CB8AC3E}">
        <p14:creationId xmlns:p14="http://schemas.microsoft.com/office/powerpoint/2010/main" val="4106248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Bilanço</a:t>
            </a:r>
            <a:br>
              <a:rPr lang="tr-TR" b="1" dirty="0"/>
            </a:br>
            <a:endParaRPr lang="tr-TR" dirty="0"/>
          </a:p>
        </p:txBody>
      </p:sp>
      <p:sp>
        <p:nvSpPr>
          <p:cNvPr id="3" name="İçerik Yer Tutucusu 2"/>
          <p:cNvSpPr>
            <a:spLocks noGrp="1"/>
          </p:cNvSpPr>
          <p:nvPr>
            <p:ph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Bilanço: İşletmenin belirli bir tarihteki varlıklarıyla, varlıklarının kaynaklarını gösteren tablodur.</a:t>
            </a:r>
          </a:p>
          <a:p>
            <a:pPr algn="just"/>
            <a:r>
              <a:rPr lang="tr-TR" dirty="0">
                <a:latin typeface="Times New Roman" panose="02020603050405020304" pitchFamily="18" charset="0"/>
                <a:cs typeface="Times New Roman" panose="02020603050405020304" pitchFamily="18" charset="0"/>
              </a:rPr>
              <a:t>Bilançonun aktif tarafı (varlıklar) kullanım; pasif tarafı (borç ve öz kaynakları) ise kaynaklar olarak adlandırılmaktadır</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262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Bilançonun temel iki grubu olan varlıklar ve yükümlülükler ya da şirketin kullanımlarını ifade eden yatırımlarıyla kaynaklarını ifade eden borcu ve öz sermayesi daima birbirine eşit olmalıdır.</a:t>
            </a:r>
          </a:p>
          <a:p>
            <a:endParaRPr lang="tr-TR" dirty="0"/>
          </a:p>
          <a:p>
            <a:endParaRPr lang="tr-TR" dirty="0"/>
          </a:p>
        </p:txBody>
      </p:sp>
    </p:spTree>
    <p:extLst>
      <p:ext uri="{BB962C8B-B14F-4D97-AF65-F5344CB8AC3E}">
        <p14:creationId xmlns:p14="http://schemas.microsoft.com/office/powerpoint/2010/main" val="427578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CDE8CE-03E1-8942-F93B-B1514551640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AB5CC61-CA90-0D2B-8EBB-F7C53732A258}"/>
              </a:ext>
            </a:extLst>
          </p:cNvPr>
          <p:cNvSpPr>
            <a:spLocks noGrp="1"/>
          </p:cNvSpPr>
          <p:nvPr>
            <p:ph idx="1"/>
          </p:nvPr>
        </p:nvSpPr>
        <p:spPr/>
        <p:txBody>
          <a:bodyPr>
            <a:normAutofit lnSpcReduction="10000"/>
          </a:bodyPr>
          <a:lstStyle/>
          <a:p>
            <a:pPr marL="6350" indent="-6350" algn="l">
              <a:lnSpc>
                <a:spcPct val="107000"/>
              </a:lnSpc>
              <a:spcAft>
                <a:spcPts val="290"/>
              </a:spcAft>
            </a:pPr>
            <a:r>
              <a:rPr lang="en-US" sz="3200" i="1" dirty="0">
                <a:solidFill>
                  <a:srgbClr val="000000"/>
                </a:solidFill>
                <a:effectLst/>
                <a:latin typeface="Times New Roman" panose="02020603050405020304" pitchFamily="18" charset="0"/>
                <a:ea typeface="Times New Roman" panose="02020603050405020304" pitchFamily="18" charset="0"/>
              </a:rPr>
              <a:t>GD</a:t>
            </a:r>
            <a:r>
              <a:rPr lang="en-US" sz="3200" i="1" baseline="-25000" dirty="0">
                <a:solidFill>
                  <a:srgbClr val="000000"/>
                </a:solidFill>
                <a:effectLst/>
                <a:latin typeface="Times New Roman" panose="02020603050405020304" pitchFamily="18" charset="0"/>
                <a:ea typeface="Times New Roman" panose="02020603050405020304" pitchFamily="18" charset="0"/>
              </a:rPr>
              <a:t>t</a:t>
            </a:r>
            <a:r>
              <a:rPr lang="en-US" sz="3200" i="1" dirty="0">
                <a:solidFill>
                  <a:srgbClr val="000000"/>
                </a:solidFill>
                <a:effectLst/>
                <a:latin typeface="Times New Roman" panose="02020603050405020304" pitchFamily="18" charset="0"/>
                <a:ea typeface="Times New Roman" panose="02020603050405020304" pitchFamily="18" charset="0"/>
              </a:rPr>
              <a:t> = BD × (1+ r × 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6350" indent="-6350" algn="l">
              <a:lnSpc>
                <a:spcPct val="107000"/>
              </a:lnSpc>
              <a:spcAft>
                <a:spcPts val="290"/>
              </a:spcAft>
            </a:pPr>
            <a:r>
              <a:rPr lang="en-US" sz="3200" i="1" dirty="0">
                <a:solidFill>
                  <a:srgbClr val="000000"/>
                </a:solidFill>
                <a:effectLst/>
                <a:latin typeface="Times New Roman" panose="02020603050405020304" pitchFamily="18" charset="0"/>
                <a:ea typeface="Times New Roman" panose="02020603050405020304" pitchFamily="18" charset="0"/>
              </a:rPr>
              <a:t>GD</a:t>
            </a:r>
            <a:r>
              <a:rPr lang="en-US" sz="3200" i="1" baseline="-25000" dirty="0">
                <a:solidFill>
                  <a:srgbClr val="000000"/>
                </a:solidFill>
                <a:effectLst/>
                <a:latin typeface="Times New Roman" panose="02020603050405020304" pitchFamily="18" charset="0"/>
                <a:ea typeface="Times New Roman" panose="02020603050405020304" pitchFamily="18" charset="0"/>
              </a:rPr>
              <a:t>2</a:t>
            </a:r>
            <a:r>
              <a:rPr lang="en-US" sz="3200" i="1" dirty="0">
                <a:solidFill>
                  <a:srgbClr val="000000"/>
                </a:solidFill>
                <a:effectLst/>
                <a:latin typeface="Times New Roman" panose="02020603050405020304" pitchFamily="18" charset="0"/>
                <a:ea typeface="Times New Roman" panose="02020603050405020304" pitchFamily="18" charset="0"/>
              </a:rPr>
              <a:t> = 10.000 TL × (1+0,08 × 2)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6350" indent="-6350" algn="l">
              <a:lnSpc>
                <a:spcPct val="107000"/>
              </a:lnSpc>
              <a:spcAft>
                <a:spcPts val="290"/>
              </a:spcAft>
            </a:pPr>
            <a:r>
              <a:rPr lang="en-US" sz="3200" i="1" dirty="0">
                <a:solidFill>
                  <a:srgbClr val="000000"/>
                </a:solidFill>
                <a:effectLst/>
                <a:latin typeface="Times New Roman" panose="02020603050405020304" pitchFamily="18" charset="0"/>
                <a:ea typeface="Times New Roman" panose="02020603050405020304" pitchFamily="18" charset="0"/>
              </a:rPr>
              <a:t>GD</a:t>
            </a:r>
            <a:r>
              <a:rPr lang="en-US" sz="3200" i="1" baseline="-25000" dirty="0">
                <a:solidFill>
                  <a:srgbClr val="000000"/>
                </a:solidFill>
                <a:effectLst/>
                <a:latin typeface="Times New Roman" panose="02020603050405020304" pitchFamily="18" charset="0"/>
                <a:ea typeface="Times New Roman" panose="02020603050405020304" pitchFamily="18" charset="0"/>
              </a:rPr>
              <a:t>2</a:t>
            </a:r>
            <a:r>
              <a:rPr lang="en-US" sz="3200" i="1" dirty="0">
                <a:solidFill>
                  <a:srgbClr val="000000"/>
                </a:solidFill>
                <a:effectLst/>
                <a:latin typeface="Times New Roman" panose="02020603050405020304" pitchFamily="18" charset="0"/>
                <a:ea typeface="Times New Roman" panose="02020603050405020304" pitchFamily="18" charset="0"/>
              </a:rPr>
              <a:t> = 11.600 TL </a:t>
            </a:r>
            <a:endParaRPr lang="tr-TR" sz="3200" i="1" dirty="0">
              <a:solidFill>
                <a:srgbClr val="000000"/>
              </a:solidFill>
              <a:effectLst/>
              <a:latin typeface="Times New Roman" panose="02020603050405020304" pitchFamily="18" charset="0"/>
              <a:ea typeface="Times New Roman" panose="02020603050405020304" pitchFamily="18" charset="0"/>
            </a:endParaRPr>
          </a:p>
          <a:p>
            <a:pPr marL="6350" indent="-6350" algn="l">
              <a:lnSpc>
                <a:spcPct val="107000"/>
              </a:lnSpc>
              <a:spcAft>
                <a:spcPts val="290"/>
              </a:spcAft>
            </a:pPr>
            <a:endParaRPr lang="tr-TR" i="1" dirty="0">
              <a:solidFill>
                <a:srgbClr val="000000"/>
              </a:solidFill>
              <a:latin typeface="Times New Roman" panose="02020603050405020304" pitchFamily="18" charset="0"/>
              <a:ea typeface="Times New Roman" panose="02020603050405020304" pitchFamily="18" charset="0"/>
            </a:endParaRPr>
          </a:p>
          <a:p>
            <a:pPr marL="5715" indent="-5715" algn="l">
              <a:lnSpc>
                <a:spcPct val="107000"/>
              </a:lnSpc>
              <a:spcAft>
                <a:spcPts val="645"/>
              </a:spcAft>
            </a:pPr>
            <a:r>
              <a:rPr lang="en-US" sz="3200" i="1" dirty="0">
                <a:solidFill>
                  <a:srgbClr val="000000"/>
                </a:solidFill>
                <a:effectLst/>
                <a:latin typeface="Times New Roman" panose="02020603050405020304" pitchFamily="18" charset="0"/>
                <a:ea typeface="Times New Roman" panose="02020603050405020304" pitchFamily="18" charset="0"/>
              </a:rPr>
              <a:t>GD</a:t>
            </a:r>
            <a:r>
              <a:rPr lang="en-US" sz="3200" i="1" baseline="-25000" dirty="0">
                <a:solidFill>
                  <a:srgbClr val="000000"/>
                </a:solidFill>
                <a:effectLst/>
                <a:latin typeface="Times New Roman" panose="02020603050405020304" pitchFamily="18" charset="0"/>
                <a:ea typeface="Times New Roman" panose="02020603050405020304" pitchFamily="18" charset="0"/>
              </a:rPr>
              <a:t>t</a:t>
            </a:r>
            <a:r>
              <a:rPr lang="en-US" sz="3200" i="1" dirty="0">
                <a:solidFill>
                  <a:srgbClr val="000000"/>
                </a:solidFill>
                <a:effectLst/>
                <a:latin typeface="Times New Roman" panose="02020603050405020304" pitchFamily="18" charset="0"/>
                <a:ea typeface="Times New Roman" panose="02020603050405020304" pitchFamily="18" charset="0"/>
              </a:rPr>
              <a:t> = BD × (1+r)</a:t>
            </a:r>
            <a:r>
              <a:rPr lang="en-US" sz="3200" i="1" baseline="30000" dirty="0">
                <a:solidFill>
                  <a:srgbClr val="000000"/>
                </a:solidFill>
                <a:effectLst/>
                <a:latin typeface="Times New Roman" panose="02020603050405020304" pitchFamily="18" charset="0"/>
                <a:ea typeface="Times New Roman" panose="02020603050405020304" pitchFamily="18" charset="0"/>
              </a:rPr>
              <a:t>t</a:t>
            </a:r>
            <a:r>
              <a:rPr lang="en-US" sz="3200" i="1"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6350" indent="-6350" algn="l">
              <a:lnSpc>
                <a:spcPct val="107000"/>
              </a:lnSpc>
              <a:spcAft>
                <a:spcPts val="445"/>
              </a:spcAft>
            </a:pPr>
            <a:r>
              <a:rPr lang="en-US" sz="3200" i="1" dirty="0">
                <a:solidFill>
                  <a:srgbClr val="000000"/>
                </a:solidFill>
                <a:effectLst/>
                <a:latin typeface="Times New Roman" panose="02020603050405020304" pitchFamily="18" charset="0"/>
                <a:ea typeface="Times New Roman" panose="02020603050405020304" pitchFamily="18" charset="0"/>
              </a:rPr>
              <a:t>GD</a:t>
            </a:r>
            <a:r>
              <a:rPr lang="en-US" sz="3200" i="1" baseline="-25000" dirty="0">
                <a:solidFill>
                  <a:srgbClr val="000000"/>
                </a:solidFill>
                <a:effectLst/>
                <a:latin typeface="Times New Roman" panose="02020603050405020304" pitchFamily="18" charset="0"/>
                <a:ea typeface="Times New Roman" panose="02020603050405020304" pitchFamily="18" charset="0"/>
              </a:rPr>
              <a:t>2</a:t>
            </a:r>
            <a:r>
              <a:rPr lang="en-US" sz="3200" i="1" dirty="0">
                <a:solidFill>
                  <a:srgbClr val="000000"/>
                </a:solidFill>
                <a:effectLst/>
                <a:latin typeface="Times New Roman" panose="02020603050405020304" pitchFamily="18" charset="0"/>
                <a:ea typeface="Times New Roman" panose="02020603050405020304" pitchFamily="18" charset="0"/>
              </a:rPr>
              <a:t> = 10.000 TL × (1+0,08)</a:t>
            </a:r>
            <a:r>
              <a:rPr lang="en-US" sz="3200" i="1" baseline="30000" dirty="0">
                <a:solidFill>
                  <a:srgbClr val="000000"/>
                </a:solidFill>
                <a:effectLst/>
                <a:latin typeface="Times New Roman" panose="02020603050405020304" pitchFamily="18" charset="0"/>
                <a:ea typeface="Times New Roman" panose="02020603050405020304" pitchFamily="18" charset="0"/>
              </a:rPr>
              <a:t>2</a:t>
            </a:r>
            <a:r>
              <a:rPr lang="en-US" sz="3200" i="1" dirty="0">
                <a:solidFill>
                  <a:srgbClr val="000000"/>
                </a:solidFill>
                <a:effectLst/>
                <a:latin typeface="Times New Roman" panose="02020603050405020304" pitchFamily="18" charset="0"/>
                <a:ea typeface="Times New Roman" panose="02020603050405020304" pitchFamily="18" charset="0"/>
              </a:rPr>
              <a:t>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6350" indent="-6350" algn="l">
              <a:lnSpc>
                <a:spcPct val="107000"/>
              </a:lnSpc>
              <a:spcAft>
                <a:spcPts val="120"/>
              </a:spcAft>
            </a:pPr>
            <a:r>
              <a:rPr lang="en-US" sz="3200" i="1" dirty="0">
                <a:solidFill>
                  <a:srgbClr val="000000"/>
                </a:solidFill>
                <a:effectLst/>
                <a:latin typeface="Times New Roman" panose="02020603050405020304" pitchFamily="18" charset="0"/>
                <a:ea typeface="Times New Roman" panose="02020603050405020304" pitchFamily="18" charset="0"/>
              </a:rPr>
              <a:t>GD</a:t>
            </a:r>
            <a:r>
              <a:rPr lang="en-US" sz="3200" i="1" baseline="-25000" dirty="0">
                <a:solidFill>
                  <a:srgbClr val="000000"/>
                </a:solidFill>
                <a:effectLst/>
                <a:latin typeface="Times New Roman" panose="02020603050405020304" pitchFamily="18" charset="0"/>
                <a:ea typeface="Times New Roman" panose="02020603050405020304" pitchFamily="18" charset="0"/>
              </a:rPr>
              <a:t>2</a:t>
            </a:r>
            <a:r>
              <a:rPr lang="en-US" sz="3200" i="1" dirty="0">
                <a:solidFill>
                  <a:srgbClr val="000000"/>
                </a:solidFill>
                <a:effectLst/>
                <a:latin typeface="Times New Roman" panose="02020603050405020304" pitchFamily="18" charset="0"/>
                <a:ea typeface="Times New Roman" panose="02020603050405020304" pitchFamily="18" charset="0"/>
              </a:rPr>
              <a:t> = 11.664 TL </a:t>
            </a:r>
            <a:endParaRPr lang="tr-TR" sz="3200" dirty="0">
              <a:solidFill>
                <a:srgbClr val="000000"/>
              </a:solidFill>
              <a:effectLst/>
              <a:latin typeface="Times New Roman" panose="02020603050405020304" pitchFamily="18" charset="0"/>
              <a:ea typeface="Times New Roman" panose="02020603050405020304" pitchFamily="18" charset="0"/>
            </a:endParaRPr>
          </a:p>
          <a:p>
            <a:pPr marL="6350" indent="-6350" algn="l">
              <a:lnSpc>
                <a:spcPct val="107000"/>
              </a:lnSpc>
              <a:spcAft>
                <a:spcPts val="290"/>
              </a:spcAft>
            </a:pPr>
            <a:endParaRPr lang="tr-TR" sz="3200" dirty="0">
              <a:solidFill>
                <a:srgbClr val="000000"/>
              </a:solidFill>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3449769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endParaRPr lang="tr-TR" sz="2800" dirty="0"/>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Bilanço şirkete belirli bir zaman noktasında statik bir bakışı yansıtır. Bu belirli zamanlar mali yıl sonları olabileceği gibi ay sonları, üçüncü, altıncı, dokuzuncu ay sonları olabilir.</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426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67545" y="1628800"/>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182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dirty="0">
                <a:latin typeface="Times New Roman" panose="02020603050405020304" pitchFamily="18" charset="0"/>
                <a:cs typeface="Times New Roman" panose="02020603050405020304" pitchFamily="18" charset="0"/>
              </a:rPr>
              <a:t>Kısaca bilanço firmanın varlıklarının fotoğrafını verir ve bu varlıkları satın almak için gerekli paranın kaynağını gösterir.</a:t>
            </a:r>
          </a:p>
          <a:p>
            <a:pPr algn="just"/>
            <a:r>
              <a:rPr lang="tr-TR" dirty="0">
                <a:latin typeface="Times New Roman" panose="02020603050405020304" pitchFamily="18" charset="0"/>
                <a:cs typeface="Times New Roman" panose="02020603050405020304" pitchFamily="18" charset="0"/>
              </a:rPr>
              <a:t>Bazı varlıklar diğerlerinden daha kısa sürede nakde dönüşebilir, bunlar likit varlıklar diye bilinir.</a:t>
            </a:r>
          </a:p>
          <a:p>
            <a:pPr algn="just"/>
            <a:r>
              <a:rPr lang="tr-TR" dirty="0">
                <a:latin typeface="Times New Roman" panose="02020603050405020304" pitchFamily="18" charset="0"/>
                <a:cs typeface="Times New Roman" panose="02020603050405020304" pitchFamily="18" charset="0"/>
              </a:rPr>
              <a:t>Varlıklar likidite derecesine göre sıralanırken, kaynaklar bölümü ise, ödeme çabukluğuna göre sıralanmaktadır.</a:t>
            </a:r>
          </a:p>
        </p:txBody>
      </p:sp>
    </p:spTree>
    <p:extLst>
      <p:ext uri="{BB962C8B-B14F-4D97-AF65-F5344CB8AC3E}">
        <p14:creationId xmlns:p14="http://schemas.microsoft.com/office/powerpoint/2010/main" val="232920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X firmasının </a:t>
            </a:r>
            <a:r>
              <a:rPr lang="tr-TR" dirty="0"/>
              <a:t>yeni uzun vadeli tahvil ihraç ederek 50 milyon dolar borçlandığını varsayın. İhraç gelirinin 10 milyon dolarını bankaya yatırır, 40 milyon doları da yeni makine almak için kullanır. Bilançoda hangi kalemler değişir ? Öz kaynaklarda değişiklik olur mu ?</a:t>
            </a:r>
          </a:p>
        </p:txBody>
      </p:sp>
    </p:spTree>
    <p:extLst>
      <p:ext uri="{BB962C8B-B14F-4D97-AF65-F5344CB8AC3E}">
        <p14:creationId xmlns:p14="http://schemas.microsoft.com/office/powerpoint/2010/main" val="2448826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marL="0" indent="0" algn="just">
              <a:buNone/>
            </a:pPr>
            <a:r>
              <a:rPr lang="tr-TR" dirty="0"/>
              <a:t>ÖRNEK:</a:t>
            </a:r>
          </a:p>
          <a:p>
            <a:pPr marL="0" indent="0" algn="just">
              <a:buNone/>
            </a:pPr>
            <a:r>
              <a:rPr lang="tr-TR" dirty="0"/>
              <a:t>A Ticaret işletmesinin;</a:t>
            </a:r>
          </a:p>
          <a:p>
            <a:pPr marL="0" indent="0" algn="just">
              <a:buNone/>
            </a:pPr>
            <a:r>
              <a:rPr lang="tr-TR" dirty="0"/>
              <a:t>Kasa Mevcudu :1.500 TL </a:t>
            </a:r>
          </a:p>
          <a:p>
            <a:pPr marL="0" indent="0" algn="just">
              <a:buNone/>
            </a:pPr>
            <a:r>
              <a:rPr lang="tr-TR" dirty="0"/>
              <a:t>Banka : 2.200 TL </a:t>
            </a:r>
          </a:p>
          <a:p>
            <a:pPr marL="0" indent="0" algn="just">
              <a:buNone/>
            </a:pPr>
            <a:r>
              <a:rPr lang="tr-TR" dirty="0"/>
              <a:t>Ticari Mal : 1.000 TL </a:t>
            </a:r>
          </a:p>
          <a:p>
            <a:pPr marL="0" indent="0" algn="just">
              <a:buNone/>
            </a:pPr>
            <a:r>
              <a:rPr lang="tr-TR" dirty="0"/>
              <a:t>Alıcılar : 500 TL </a:t>
            </a:r>
          </a:p>
          <a:p>
            <a:pPr marL="0" indent="0" algn="just">
              <a:buNone/>
            </a:pPr>
            <a:r>
              <a:rPr lang="tr-TR" dirty="0"/>
              <a:t>Satıcılar : 1.500 TL </a:t>
            </a:r>
          </a:p>
          <a:p>
            <a:pPr marL="0" indent="0" algn="just">
              <a:buNone/>
            </a:pPr>
            <a:r>
              <a:rPr lang="tr-TR" dirty="0"/>
              <a:t>Banka Kredileri: 500 TL </a:t>
            </a:r>
          </a:p>
          <a:p>
            <a:pPr marL="0" indent="0" algn="just">
              <a:buNone/>
            </a:pPr>
            <a:r>
              <a:rPr lang="tr-TR" dirty="0"/>
              <a:t>Taşıtlar : 2.000 TL </a:t>
            </a:r>
          </a:p>
          <a:p>
            <a:pPr marL="0" indent="0" algn="just">
              <a:buNone/>
            </a:pPr>
            <a:r>
              <a:rPr lang="tr-TR" dirty="0"/>
              <a:t>Demirbaşlar : 1.400 TL </a:t>
            </a:r>
          </a:p>
          <a:p>
            <a:pPr marL="0" indent="0" algn="just">
              <a:buNone/>
            </a:pPr>
            <a:r>
              <a:rPr lang="tr-TR" dirty="0" smtClean="0"/>
              <a:t>Sermaye/öz kaynak  </a:t>
            </a:r>
            <a:r>
              <a:rPr lang="tr-TR" dirty="0"/>
              <a:t>: ?</a:t>
            </a:r>
          </a:p>
          <a:p>
            <a:endParaRPr lang="tr-TR" dirty="0"/>
          </a:p>
        </p:txBody>
      </p:sp>
    </p:spTree>
    <p:extLst>
      <p:ext uri="{BB962C8B-B14F-4D97-AF65-F5344CB8AC3E}">
        <p14:creationId xmlns:p14="http://schemas.microsoft.com/office/powerpoint/2010/main" val="12433132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Varlıklar Toplamı = Kasa + Banka + Ticari Mal + Alıcılar + Taşıtlar + Demirbaşlar </a:t>
            </a:r>
          </a:p>
          <a:p>
            <a:r>
              <a:rPr lang="tr-TR" dirty="0"/>
              <a:t>Varlıklar Toplamı =1.500 + 2.200 + 1.000 + 500 + 2.000 + 1.400 </a:t>
            </a:r>
          </a:p>
          <a:p>
            <a:r>
              <a:rPr lang="tr-TR" b="1" dirty="0"/>
              <a:t>Varlıklar Toplamı = 8.600 </a:t>
            </a:r>
          </a:p>
          <a:p>
            <a:r>
              <a:rPr lang="tr-TR" dirty="0"/>
              <a:t>Kaynaklar Toplamı = Satıcılar + Banka Kredileri </a:t>
            </a:r>
          </a:p>
          <a:p>
            <a:r>
              <a:rPr lang="tr-TR" dirty="0"/>
              <a:t>Kaynaklar Toplamı = 1.500 + 500 </a:t>
            </a:r>
          </a:p>
          <a:p>
            <a:r>
              <a:rPr lang="tr-TR" b="1" dirty="0"/>
              <a:t>Kaynaklar Toplamı = 2.000 </a:t>
            </a:r>
          </a:p>
          <a:p>
            <a:r>
              <a:rPr lang="tr-TR" b="1" dirty="0"/>
              <a:t>Sermaye = Varlıklar – Kaynaklar Sermaye</a:t>
            </a:r>
            <a:r>
              <a:rPr lang="tr-TR" dirty="0"/>
              <a:t> = 8.600 – 2.000 </a:t>
            </a:r>
          </a:p>
          <a:p>
            <a:r>
              <a:rPr lang="tr-TR" b="1" dirty="0"/>
              <a:t>Sermaye = 6.600</a:t>
            </a:r>
          </a:p>
          <a:p>
            <a:endParaRPr lang="tr-TR" dirty="0"/>
          </a:p>
        </p:txBody>
      </p:sp>
    </p:spTree>
    <p:extLst>
      <p:ext uri="{BB962C8B-B14F-4D97-AF65-F5344CB8AC3E}">
        <p14:creationId xmlns:p14="http://schemas.microsoft.com/office/powerpoint/2010/main" val="2820655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1500" dirty="0"/>
              <a:t>	</a:t>
            </a:r>
          </a:p>
          <a:p>
            <a:endParaRPr lang="tr-TR"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615"/>
          <a:stretch/>
        </p:blipFill>
        <p:spPr bwMode="auto">
          <a:xfrm>
            <a:off x="539552" y="1417638"/>
            <a:ext cx="8136904" cy="510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707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buNone/>
            </a:pPr>
            <a:r>
              <a:rPr lang="tr-TR" dirty="0"/>
              <a:t>B Ticaret işletmesinin;	</a:t>
            </a:r>
          </a:p>
          <a:p>
            <a:pPr marL="0" indent="0">
              <a:buNone/>
            </a:pPr>
            <a:r>
              <a:rPr lang="tr-TR" dirty="0"/>
              <a:t>	Kasa Mevcudu : 5.000 TL </a:t>
            </a:r>
          </a:p>
          <a:p>
            <a:pPr marL="0" indent="0">
              <a:buNone/>
            </a:pPr>
            <a:r>
              <a:rPr lang="tr-TR" dirty="0"/>
              <a:t>	Banka : 2.000 TL </a:t>
            </a:r>
          </a:p>
          <a:p>
            <a:pPr marL="0" indent="0">
              <a:buNone/>
            </a:pPr>
            <a:r>
              <a:rPr lang="tr-TR" dirty="0"/>
              <a:t>	Verilen Çekler : 500 TL </a:t>
            </a:r>
          </a:p>
          <a:p>
            <a:pPr marL="0" indent="0">
              <a:buNone/>
            </a:pPr>
            <a:r>
              <a:rPr lang="tr-TR" dirty="0"/>
              <a:t>	Alacak senetleri : 1.200 TL </a:t>
            </a:r>
          </a:p>
          <a:p>
            <a:pPr marL="0" indent="0">
              <a:buNone/>
            </a:pPr>
            <a:r>
              <a:rPr lang="tr-TR" dirty="0"/>
              <a:t>	Uzun </a:t>
            </a:r>
            <a:r>
              <a:rPr lang="tr-TR" dirty="0" err="1"/>
              <a:t>vad</a:t>
            </a:r>
            <a:r>
              <a:rPr lang="tr-TR" dirty="0"/>
              <a:t>. Alıcılar : 1.000 TL </a:t>
            </a:r>
          </a:p>
          <a:p>
            <a:pPr marL="0" indent="0">
              <a:buNone/>
            </a:pPr>
            <a:r>
              <a:rPr lang="tr-TR" dirty="0"/>
              <a:t>	Binalar : 7.000 TL </a:t>
            </a:r>
          </a:p>
          <a:p>
            <a:pPr marL="0" indent="0">
              <a:buNone/>
            </a:pPr>
            <a:r>
              <a:rPr lang="tr-TR" dirty="0"/>
              <a:t>	Borç senetleri : 4.000 TL </a:t>
            </a:r>
          </a:p>
          <a:p>
            <a:pPr marL="0" indent="0">
              <a:buNone/>
            </a:pPr>
            <a:r>
              <a:rPr lang="tr-TR" dirty="0"/>
              <a:t>	Uzun </a:t>
            </a:r>
            <a:r>
              <a:rPr lang="tr-TR" dirty="0" err="1"/>
              <a:t>Vad</a:t>
            </a:r>
            <a:r>
              <a:rPr lang="tr-TR" dirty="0"/>
              <a:t>. Satıcılar : 1.500 TL </a:t>
            </a:r>
          </a:p>
          <a:p>
            <a:pPr marL="0" indent="0">
              <a:buNone/>
            </a:pPr>
            <a:r>
              <a:rPr lang="tr-TR" dirty="0"/>
              <a:t>	Sermaye : ?</a:t>
            </a:r>
          </a:p>
          <a:p>
            <a:endParaRPr lang="tr-TR" dirty="0"/>
          </a:p>
        </p:txBody>
      </p:sp>
    </p:spTree>
    <p:extLst>
      <p:ext uri="{BB962C8B-B14F-4D97-AF65-F5344CB8AC3E}">
        <p14:creationId xmlns:p14="http://schemas.microsoft.com/office/powerpoint/2010/main" val="2425587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pPr marL="0" indent="0">
              <a:buNone/>
            </a:pPr>
            <a:r>
              <a:rPr lang="tr-TR" b="1" dirty="0"/>
              <a:t>Varlık Toplamı = Kasa + Banka + Alacak Senetleri + U.V. Alıcılar + Binalar </a:t>
            </a:r>
          </a:p>
          <a:p>
            <a:pPr marL="0" indent="0">
              <a:buNone/>
            </a:pPr>
            <a:r>
              <a:rPr lang="tr-TR" dirty="0"/>
              <a:t>Varlık Toplamı = 5.000 + 2.000 + 1.200 + 1.000 + 7.000 </a:t>
            </a:r>
          </a:p>
          <a:p>
            <a:pPr marL="0" indent="0">
              <a:buNone/>
            </a:pPr>
            <a:r>
              <a:rPr lang="tr-TR" dirty="0"/>
              <a:t>Varlık Toplamı = 16.200 </a:t>
            </a:r>
          </a:p>
          <a:p>
            <a:pPr marL="0" indent="0">
              <a:buNone/>
            </a:pPr>
            <a:r>
              <a:rPr lang="tr-TR" b="1" dirty="0"/>
              <a:t>Kaynak Toplamı = Verilen Çekler + Borç Senetleri + U.V. Satıcılar </a:t>
            </a:r>
          </a:p>
          <a:p>
            <a:pPr marL="0" indent="0">
              <a:buNone/>
            </a:pPr>
            <a:r>
              <a:rPr lang="tr-TR" dirty="0"/>
              <a:t>Kaynak Toplamı = 500 + 4.000 + 1.500 </a:t>
            </a:r>
          </a:p>
          <a:p>
            <a:pPr marL="0" indent="0">
              <a:buNone/>
            </a:pPr>
            <a:r>
              <a:rPr lang="tr-TR" dirty="0"/>
              <a:t>Kaynak Toplamı = 6.000 </a:t>
            </a:r>
          </a:p>
          <a:p>
            <a:pPr marL="0" indent="0">
              <a:buNone/>
            </a:pPr>
            <a:r>
              <a:rPr lang="tr-TR" b="1" dirty="0"/>
              <a:t>Sermaye = Varlıklar – Kaynaklar </a:t>
            </a:r>
          </a:p>
          <a:p>
            <a:pPr marL="0" indent="0">
              <a:buNone/>
            </a:pPr>
            <a:r>
              <a:rPr lang="tr-TR" dirty="0"/>
              <a:t>Sermaye = 16.200 - 6000 </a:t>
            </a:r>
          </a:p>
          <a:p>
            <a:pPr marL="0" indent="0">
              <a:buNone/>
            </a:pPr>
            <a:r>
              <a:rPr lang="tr-TR" b="1" dirty="0"/>
              <a:t>Sermaye = 10.200 </a:t>
            </a:r>
          </a:p>
          <a:p>
            <a:endParaRPr lang="tr-TR" dirty="0"/>
          </a:p>
        </p:txBody>
      </p:sp>
    </p:spTree>
    <p:extLst>
      <p:ext uri="{BB962C8B-B14F-4D97-AF65-F5344CB8AC3E}">
        <p14:creationId xmlns:p14="http://schemas.microsoft.com/office/powerpoint/2010/main" val="1188520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65"/>
          <a:stretch/>
        </p:blipFill>
        <p:spPr bwMode="auto">
          <a:xfrm>
            <a:off x="467544" y="1600201"/>
            <a:ext cx="8208912" cy="44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45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r>
              <a:rPr lang="tr-TR" dirty="0">
                <a:latin typeface="Times New Roman" panose="02020603050405020304" pitchFamily="18" charset="0"/>
                <a:cs typeface="Times New Roman" panose="02020603050405020304" pitchFamily="18" charset="0"/>
              </a:rPr>
              <a:t>6 yıl vadeli %8 basit faizle mevduatta bulunan 17.000 TL'nin gelecekteki değeri nedir?</a:t>
            </a:r>
          </a:p>
          <a:p>
            <a:endParaRPr lang="tr-TR" dirty="0"/>
          </a:p>
        </p:txBody>
      </p:sp>
    </p:spTree>
    <p:extLst>
      <p:ext uri="{BB962C8B-B14F-4D97-AF65-F5344CB8AC3E}">
        <p14:creationId xmlns:p14="http://schemas.microsoft.com/office/powerpoint/2010/main" val="3798591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Gelir Tablosu</a:t>
            </a:r>
          </a:p>
        </p:txBody>
      </p:sp>
      <p:sp>
        <p:nvSpPr>
          <p:cNvPr id="3" name="İçerik Yer Tutucusu 2"/>
          <p:cNvSpPr>
            <a:spLocks noGrp="1"/>
          </p:cNvSpPr>
          <p:nvPr>
            <p:ph idx="1"/>
          </p:nvPr>
        </p:nvSpPr>
        <p:spPr/>
        <p:txBody>
          <a:bodyPr/>
          <a:lstStyle/>
          <a:p>
            <a:pPr algn="just"/>
            <a:r>
              <a:rPr lang="tr-TR" dirty="0"/>
              <a:t>İşletmenin bir hesap döneminde elde ettiği tüm hasılat ve gelirlerle yapılan tüm maliyet ve giderleri gösteren ve dönem faaliyet sonuçlarını özetleyen tablodur.</a:t>
            </a:r>
          </a:p>
          <a:p>
            <a:pPr algn="just"/>
            <a:r>
              <a:rPr lang="tr-TR" dirty="0"/>
              <a:t>Kısaca firmanın belli bir dönemdeki gelirlerini, giderlerini ve net karını gösteren finansal tablodur.</a:t>
            </a:r>
          </a:p>
        </p:txBody>
      </p:sp>
    </p:spTree>
    <p:extLst>
      <p:ext uri="{BB962C8B-B14F-4D97-AF65-F5344CB8AC3E}">
        <p14:creationId xmlns:p14="http://schemas.microsoft.com/office/powerpoint/2010/main" val="2395306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Gelir tablosu; net satışlar, brüt satış kârı veya zararı, esas faaliyet kârı veya zararı, faaliyet kârı veya zararı, dönem kârı veya zararı ve net dönem kârı veya zararı kalemlerini açıkça gösterecek şekilde hazırlanır.</a:t>
            </a:r>
          </a:p>
        </p:txBody>
      </p:sp>
    </p:spTree>
    <p:extLst>
      <p:ext uri="{BB962C8B-B14F-4D97-AF65-F5344CB8AC3E}">
        <p14:creationId xmlns:p14="http://schemas.microsoft.com/office/powerpoint/2010/main" val="727493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Gelir Tablosu Formatı</a:t>
            </a:r>
            <a:r>
              <a:rPr lang="tr-TR" dirty="0">
                <a:latin typeface="Times New Roman"/>
                <a:ea typeface="Times New Roman"/>
                <a:cs typeface="Times New Roman"/>
              </a:rPr>
              <a:t/>
            </a:r>
            <a:br>
              <a:rPr lang="tr-TR" dirty="0">
                <a:latin typeface="Times New Roman"/>
                <a:ea typeface="Times New Roman"/>
                <a:cs typeface="Times New Roman"/>
              </a:rPr>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16907728"/>
              </p:ext>
            </p:extLst>
          </p:nvPr>
        </p:nvGraphicFramePr>
        <p:xfrm>
          <a:off x="467544" y="1412778"/>
          <a:ext cx="7416824" cy="5375858"/>
        </p:xfrm>
        <a:graphic>
          <a:graphicData uri="http://schemas.openxmlformats.org/drawingml/2006/table">
            <a:tbl>
              <a:tblPr firstRow="1" firstCol="1" lastRow="1" lastCol="1" bandRow="1" bandCol="1">
                <a:tableStyleId>{5940675A-B579-460E-94D1-54222C63F5DA}</a:tableStyleId>
              </a:tblPr>
              <a:tblGrid>
                <a:gridCol w="7416824">
                  <a:extLst>
                    <a:ext uri="{9D8B030D-6E8A-4147-A177-3AD203B41FA5}">
                      <a16:colId xmlns:a16="http://schemas.microsoft.com/office/drawing/2014/main" xmlns="" val="20000"/>
                    </a:ext>
                  </a:extLst>
                </a:gridCol>
              </a:tblGrid>
              <a:tr h="300938">
                <a:tc>
                  <a:txBody>
                    <a:bodyPr/>
                    <a:lstStyle/>
                    <a:p>
                      <a:pPr marL="187325">
                        <a:lnSpc>
                          <a:spcPts val="1220"/>
                        </a:lnSpc>
                        <a:spcAft>
                          <a:spcPts val="0"/>
                        </a:spcAft>
                      </a:pPr>
                      <a:endParaRPr lang="tr-TR" sz="11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0"/>
                  </a:ext>
                </a:extLst>
              </a:tr>
              <a:tr h="263423">
                <a:tc>
                  <a:txBody>
                    <a:bodyPr/>
                    <a:lstStyle/>
                    <a:p>
                      <a:pPr marL="187325">
                        <a:spcBef>
                          <a:spcPts val="15"/>
                        </a:spcBef>
                        <a:spcAft>
                          <a:spcPts val="0"/>
                        </a:spcAft>
                      </a:pPr>
                      <a:r>
                        <a:rPr lang="tr-TR" sz="2400" dirty="0" smtClean="0">
                          <a:effectLst/>
                        </a:rPr>
                        <a:t>Satışlar</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1"/>
                  </a:ext>
                </a:extLst>
              </a:tr>
              <a:tr h="309093">
                <a:tc>
                  <a:txBody>
                    <a:bodyPr/>
                    <a:lstStyle/>
                    <a:p>
                      <a:pPr marL="187325">
                        <a:spcBef>
                          <a:spcPts val="290"/>
                        </a:spcBef>
                        <a:spcAft>
                          <a:spcPts val="0"/>
                        </a:spcAft>
                      </a:pPr>
                      <a:r>
                        <a:rPr lang="tr-TR" sz="2400" u="none" dirty="0">
                          <a:effectLst/>
                        </a:rPr>
                        <a:t>–Satılan Malın </a:t>
                      </a:r>
                      <a:r>
                        <a:rPr lang="tr-TR" sz="2400" u="none" dirty="0" smtClean="0">
                          <a:effectLst/>
                        </a:rPr>
                        <a:t>Maliyeti</a:t>
                      </a:r>
                      <a:endParaRPr lang="tr-TR" sz="2400" u="none"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2"/>
                  </a:ext>
                </a:extLst>
              </a:tr>
              <a:tr h="309093">
                <a:tc>
                  <a:txBody>
                    <a:bodyPr/>
                    <a:lstStyle/>
                    <a:p>
                      <a:pPr marL="187325">
                        <a:spcBef>
                          <a:spcPts val="290"/>
                        </a:spcBef>
                        <a:spcAft>
                          <a:spcPts val="0"/>
                        </a:spcAft>
                      </a:pPr>
                      <a:r>
                        <a:rPr lang="tr-TR" sz="2400" dirty="0">
                          <a:effectLst/>
                        </a:rPr>
                        <a:t>Brüt Kâr                                                        </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3"/>
                  </a:ext>
                </a:extLst>
              </a:tr>
              <a:tr h="309093">
                <a:tc>
                  <a:txBody>
                    <a:bodyPr/>
                    <a:lstStyle/>
                    <a:p>
                      <a:pPr marL="187325">
                        <a:spcBef>
                          <a:spcPts val="290"/>
                        </a:spcBef>
                        <a:spcAft>
                          <a:spcPts val="0"/>
                        </a:spcAft>
                      </a:pPr>
                      <a:r>
                        <a:rPr lang="tr-TR" sz="2400" u="none" dirty="0">
                          <a:effectLst/>
                        </a:rPr>
                        <a:t>–Faaliyet </a:t>
                      </a:r>
                      <a:r>
                        <a:rPr lang="tr-TR" sz="2400" u="none" dirty="0" smtClean="0">
                          <a:effectLst/>
                        </a:rPr>
                        <a:t>Giderleri</a:t>
                      </a:r>
                      <a:endParaRPr lang="tr-TR" sz="2400" u="none" dirty="0">
                        <a:effectLst/>
                      </a:endParaRPr>
                    </a:p>
                    <a:p>
                      <a:pPr marL="187325">
                        <a:spcBef>
                          <a:spcPts val="290"/>
                        </a:spcBef>
                        <a:spcAft>
                          <a:spcPts val="0"/>
                        </a:spcAft>
                      </a:pPr>
                      <a:r>
                        <a:rPr lang="tr-TR" sz="2400" dirty="0">
                          <a:effectLst/>
                          <a:latin typeface="Times New Roman"/>
                          <a:ea typeface="Times New Roman"/>
                          <a:cs typeface="Times New Roman"/>
                        </a:rPr>
                        <a:t>       </a:t>
                      </a:r>
                      <a:r>
                        <a:rPr lang="tr-TR" sz="1600" dirty="0">
                          <a:effectLst/>
                          <a:latin typeface="Times New Roman"/>
                          <a:ea typeface="Times New Roman"/>
                          <a:cs typeface="Times New Roman"/>
                        </a:rPr>
                        <a:t>satış ve dağıtım </a:t>
                      </a:r>
                      <a:r>
                        <a:rPr lang="tr-TR" sz="1600" dirty="0" smtClean="0">
                          <a:effectLst/>
                          <a:latin typeface="Times New Roman"/>
                          <a:ea typeface="Times New Roman"/>
                          <a:cs typeface="Times New Roman"/>
                        </a:rPr>
                        <a:t>gideri</a:t>
                      </a:r>
                      <a:endParaRPr lang="tr-TR" sz="1600" dirty="0">
                        <a:effectLst/>
                        <a:latin typeface="Times New Roman"/>
                        <a:ea typeface="Times New Roman"/>
                        <a:cs typeface="Times New Roman"/>
                      </a:endParaRPr>
                    </a:p>
                    <a:p>
                      <a:pPr marL="187325">
                        <a:spcBef>
                          <a:spcPts val="290"/>
                        </a:spcBef>
                        <a:spcAft>
                          <a:spcPts val="0"/>
                        </a:spcAft>
                      </a:pPr>
                      <a:r>
                        <a:rPr lang="tr-TR" sz="1600" dirty="0">
                          <a:effectLst/>
                          <a:latin typeface="Times New Roman"/>
                          <a:ea typeface="Times New Roman"/>
                          <a:cs typeface="Times New Roman"/>
                        </a:rPr>
                        <a:t>          genel yönetim </a:t>
                      </a:r>
                      <a:r>
                        <a:rPr lang="tr-TR" sz="1600" dirty="0" smtClean="0">
                          <a:effectLst/>
                          <a:latin typeface="Times New Roman"/>
                          <a:ea typeface="Times New Roman"/>
                          <a:cs typeface="Times New Roman"/>
                        </a:rPr>
                        <a:t>gideri</a:t>
                      </a:r>
                      <a:endParaRPr lang="tr-TR" sz="16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4"/>
                  </a:ext>
                </a:extLst>
              </a:tr>
              <a:tr h="309093">
                <a:tc>
                  <a:txBody>
                    <a:bodyPr/>
                    <a:lstStyle/>
                    <a:p>
                      <a:pPr marL="187325">
                        <a:spcBef>
                          <a:spcPts val="290"/>
                        </a:spcBef>
                        <a:spcAft>
                          <a:spcPts val="0"/>
                        </a:spcAft>
                      </a:pPr>
                      <a:r>
                        <a:rPr lang="tr-TR" sz="2400" dirty="0">
                          <a:effectLst/>
                        </a:rPr>
                        <a:t>Faaliyet Kârı                                                 </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5"/>
                  </a:ext>
                </a:extLst>
              </a:tr>
              <a:tr h="309093">
                <a:tc>
                  <a:txBody>
                    <a:bodyPr/>
                    <a:lstStyle/>
                    <a:p>
                      <a:pPr marL="187325">
                        <a:spcBef>
                          <a:spcPts val="290"/>
                        </a:spcBef>
                        <a:spcAft>
                          <a:spcPts val="0"/>
                        </a:spcAft>
                      </a:pPr>
                      <a:r>
                        <a:rPr lang="tr-TR" sz="2400" dirty="0">
                          <a:effectLst/>
                        </a:rPr>
                        <a:t>+Diğer </a:t>
                      </a:r>
                      <a:r>
                        <a:rPr lang="tr-TR" sz="2400" dirty="0" smtClean="0">
                          <a:effectLst/>
                        </a:rPr>
                        <a:t>Gelirler</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6"/>
                  </a:ext>
                </a:extLst>
              </a:tr>
              <a:tr h="309093">
                <a:tc>
                  <a:txBody>
                    <a:bodyPr/>
                    <a:lstStyle/>
                    <a:p>
                      <a:pPr marL="187325">
                        <a:spcBef>
                          <a:spcPts val="290"/>
                        </a:spcBef>
                        <a:spcAft>
                          <a:spcPts val="0"/>
                        </a:spcAft>
                      </a:pPr>
                      <a:r>
                        <a:rPr lang="tr-TR" sz="2400" u="sng" dirty="0">
                          <a:effectLst/>
                        </a:rPr>
                        <a:t>–Diğer </a:t>
                      </a:r>
                      <a:r>
                        <a:rPr lang="tr-TR" sz="2400" u="sng" dirty="0" smtClean="0">
                          <a:effectLst/>
                        </a:rPr>
                        <a:t>Giderler</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7"/>
                  </a:ext>
                </a:extLst>
              </a:tr>
              <a:tr h="309093">
                <a:tc>
                  <a:txBody>
                    <a:bodyPr/>
                    <a:lstStyle/>
                    <a:p>
                      <a:pPr marL="187325">
                        <a:spcBef>
                          <a:spcPts val="290"/>
                        </a:spcBef>
                        <a:spcAft>
                          <a:spcPts val="0"/>
                        </a:spcAft>
                      </a:pPr>
                      <a:r>
                        <a:rPr lang="tr-TR" sz="2400" dirty="0">
                          <a:effectLst/>
                        </a:rPr>
                        <a:t>Faiz Vergi Öncesi Kâr                                  </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8"/>
                  </a:ext>
                </a:extLst>
              </a:tr>
              <a:tr h="309909">
                <a:tc>
                  <a:txBody>
                    <a:bodyPr/>
                    <a:lstStyle/>
                    <a:p>
                      <a:pPr marL="187325">
                        <a:spcBef>
                          <a:spcPts val="290"/>
                        </a:spcBef>
                        <a:spcAft>
                          <a:spcPts val="0"/>
                        </a:spcAft>
                      </a:pPr>
                      <a:r>
                        <a:rPr lang="tr-TR" sz="2400" u="none" dirty="0">
                          <a:effectLst/>
                        </a:rPr>
                        <a:t>–Finansman </a:t>
                      </a:r>
                      <a:r>
                        <a:rPr lang="tr-TR" sz="2400" u="none" dirty="0" smtClean="0">
                          <a:effectLst/>
                        </a:rPr>
                        <a:t>Giderleri</a:t>
                      </a:r>
                      <a:endParaRPr lang="tr-TR" sz="2400" u="none"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09"/>
                  </a:ext>
                </a:extLst>
              </a:tr>
              <a:tr h="309909">
                <a:tc>
                  <a:txBody>
                    <a:bodyPr/>
                    <a:lstStyle/>
                    <a:p>
                      <a:pPr marL="187325">
                        <a:spcBef>
                          <a:spcPts val="300"/>
                        </a:spcBef>
                        <a:spcAft>
                          <a:spcPts val="0"/>
                        </a:spcAft>
                      </a:pPr>
                      <a:r>
                        <a:rPr lang="tr-TR" sz="2400" dirty="0">
                          <a:effectLst/>
                        </a:rPr>
                        <a:t>Vergi Öncesi </a:t>
                      </a:r>
                      <a:r>
                        <a:rPr lang="tr-TR" sz="2400" dirty="0" smtClean="0">
                          <a:effectLst/>
                        </a:rPr>
                        <a:t>Kâr</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10"/>
                  </a:ext>
                </a:extLst>
              </a:tr>
              <a:tr h="309093">
                <a:tc>
                  <a:txBody>
                    <a:bodyPr/>
                    <a:lstStyle/>
                    <a:p>
                      <a:pPr marL="187325">
                        <a:spcBef>
                          <a:spcPts val="290"/>
                        </a:spcBef>
                        <a:spcAft>
                          <a:spcPts val="0"/>
                        </a:spcAft>
                      </a:pPr>
                      <a:r>
                        <a:rPr lang="tr-TR" sz="2400" u="sng" dirty="0">
                          <a:effectLst/>
                        </a:rPr>
                        <a:t>–</a:t>
                      </a:r>
                      <a:r>
                        <a:rPr lang="tr-TR" sz="2400" u="sng" dirty="0" smtClean="0">
                          <a:effectLst/>
                        </a:rPr>
                        <a:t>Vergiler</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11"/>
                  </a:ext>
                </a:extLst>
              </a:tr>
              <a:tr h="355580">
                <a:tc>
                  <a:txBody>
                    <a:bodyPr/>
                    <a:lstStyle/>
                    <a:p>
                      <a:pPr marL="187325">
                        <a:spcBef>
                          <a:spcPts val="290"/>
                        </a:spcBef>
                        <a:spcAft>
                          <a:spcPts val="0"/>
                        </a:spcAft>
                      </a:pPr>
                      <a:r>
                        <a:rPr lang="tr-TR" sz="2400" dirty="0">
                          <a:effectLst/>
                        </a:rPr>
                        <a:t>Net </a:t>
                      </a:r>
                      <a:r>
                        <a:rPr lang="tr-TR" sz="2400" dirty="0" smtClean="0">
                          <a:effectLst/>
                        </a:rPr>
                        <a:t>Kâr</a:t>
                      </a:r>
                      <a:endParaRPr lang="tr-TR" sz="2400" dirty="0">
                        <a:effectLst/>
                        <a:latin typeface="Times New Roman"/>
                        <a:ea typeface="Times New Roman"/>
                        <a:cs typeface="Times New Roman"/>
                      </a:endParaRPr>
                    </a:p>
                  </a:txBody>
                  <a:tcPr marL="0" marR="0"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631446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Finansal Analizde Kullanılan Oranlar</a:t>
            </a:r>
            <a:br>
              <a:rPr lang="tr-TR" b="1" dirty="0"/>
            </a:br>
            <a:endParaRPr lang="tr-TR" dirty="0"/>
          </a:p>
        </p:txBody>
      </p:sp>
      <p:sp>
        <p:nvSpPr>
          <p:cNvPr id="3" name="İçerik Yer Tutucusu 2"/>
          <p:cNvSpPr>
            <a:spLocks noGrp="1"/>
          </p:cNvSpPr>
          <p:nvPr>
            <p:ph idx="1"/>
          </p:nvPr>
        </p:nvSpPr>
        <p:spPr/>
        <p:txBody>
          <a:bodyPr>
            <a:normAutofit/>
          </a:bodyPr>
          <a:lstStyle/>
          <a:p>
            <a:pPr algn="just"/>
            <a:r>
              <a:rPr lang="tr-TR" sz="2400" dirty="0">
                <a:latin typeface="Times New Roman" pitchFamily="18" charset="0"/>
                <a:cs typeface="Times New Roman" pitchFamily="18" charset="0"/>
              </a:rPr>
              <a:t>Finansal tablolarda yer alan birçok verilere dayanarak pek çok oran hesaplamak mümkündür. Temel bazı oranları altı ana grupta toplayabiliriz. Bunlar:</a:t>
            </a:r>
          </a:p>
          <a:p>
            <a:pPr lvl="3"/>
            <a:r>
              <a:rPr lang="tr-TR" sz="2400" dirty="0">
                <a:latin typeface="Times New Roman" pitchFamily="18" charset="0"/>
                <a:cs typeface="Times New Roman" pitchFamily="18" charset="0"/>
              </a:rPr>
              <a:t>Likidite Oranları</a:t>
            </a:r>
          </a:p>
          <a:p>
            <a:pPr lvl="3"/>
            <a:r>
              <a:rPr lang="tr-TR" sz="2400" dirty="0">
                <a:latin typeface="Times New Roman" pitchFamily="18" charset="0"/>
                <a:cs typeface="Times New Roman" pitchFamily="18" charset="0"/>
              </a:rPr>
              <a:t>Faaliyet oranları (Devir Hızları)</a:t>
            </a:r>
          </a:p>
          <a:p>
            <a:pPr lvl="3"/>
            <a:r>
              <a:rPr lang="tr-TR" sz="2400" dirty="0">
                <a:latin typeface="Times New Roman" pitchFamily="18" charset="0"/>
                <a:cs typeface="Times New Roman" pitchFamily="18" charset="0"/>
              </a:rPr>
              <a:t>Finansal Yapı (Kaldıraç) Oranları</a:t>
            </a:r>
          </a:p>
          <a:p>
            <a:pPr lvl="3"/>
            <a:r>
              <a:rPr lang="tr-TR" sz="2400" dirty="0">
                <a:latin typeface="Times New Roman" pitchFamily="18" charset="0"/>
                <a:cs typeface="Times New Roman" pitchFamily="18" charset="0"/>
              </a:rPr>
              <a:t>Kârlılık Oranları</a:t>
            </a:r>
          </a:p>
          <a:p>
            <a:pPr lvl="3"/>
            <a:r>
              <a:rPr lang="tr-TR" sz="2400" dirty="0">
                <a:latin typeface="Times New Roman" pitchFamily="18" charset="0"/>
                <a:cs typeface="Times New Roman" pitchFamily="18" charset="0"/>
              </a:rPr>
              <a:t>Piyasa Değeri Oranları</a:t>
            </a:r>
          </a:p>
          <a:p>
            <a:endParaRPr lang="tr-TR" dirty="0"/>
          </a:p>
        </p:txBody>
      </p:sp>
    </p:spTree>
    <p:extLst>
      <p:ext uri="{BB962C8B-B14F-4D97-AF65-F5344CB8AC3E}">
        <p14:creationId xmlns:p14="http://schemas.microsoft.com/office/powerpoint/2010/main" val="6786213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latin typeface="Times New Roman" pitchFamily="18" charset="0"/>
                <a:cs typeface="Times New Roman" pitchFamily="18" charset="0"/>
              </a:rPr>
              <a:t>Likidite Oranları</a:t>
            </a:r>
            <a:r>
              <a:rPr lang="tr-TR" b="1" i="1" dirty="0">
                <a:latin typeface="Times New Roman" pitchFamily="18" charset="0"/>
                <a:cs typeface="Times New Roman" pitchFamily="18" charset="0"/>
              </a:rPr>
              <a:t/>
            </a:r>
            <a:br>
              <a:rPr lang="tr-TR" b="1" i="1"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a:latin typeface="Times New Roman" pitchFamily="18" charset="0"/>
                <a:cs typeface="Times New Roman" pitchFamily="18" charset="0"/>
              </a:rPr>
              <a:t>Şirketin kısa vadeli borç ödeme gücünü ölçen oranlardır, yani şirketin kısa vadeli borçlarını ne ölçüde ödeyebileceğini gösterir. </a:t>
            </a:r>
          </a:p>
          <a:p>
            <a:pPr algn="just"/>
            <a:r>
              <a:rPr lang="tr-TR" dirty="0">
                <a:latin typeface="Times New Roman" pitchFamily="18" charset="0"/>
                <a:cs typeface="Times New Roman" pitchFamily="18" charset="0"/>
              </a:rPr>
              <a:t>Bu özelliğinden dolayı da en fazla kısa vadeli fon sağlayan kreditörlerin, örneğin bankaların, önem verdiği oran grubudur. </a:t>
            </a:r>
          </a:p>
          <a:p>
            <a:r>
              <a:rPr lang="tr-TR" dirty="0">
                <a:latin typeface="Times New Roman" pitchFamily="18" charset="0"/>
                <a:cs typeface="Times New Roman" pitchFamily="18" charset="0"/>
              </a:rPr>
              <a:t>Bu grupta kullanılan oranların en temel üç tanesi:</a:t>
            </a:r>
          </a:p>
          <a:p>
            <a:r>
              <a:rPr lang="tr-TR" dirty="0">
                <a:latin typeface="Times New Roman" pitchFamily="18" charset="0"/>
                <a:cs typeface="Times New Roman" pitchFamily="18" charset="0"/>
              </a:rPr>
              <a:t>“Cari Oran”, </a:t>
            </a:r>
          </a:p>
          <a:p>
            <a:r>
              <a:rPr lang="tr-TR" dirty="0">
                <a:latin typeface="Times New Roman" pitchFamily="18" charset="0"/>
                <a:cs typeface="Times New Roman" pitchFamily="18" charset="0"/>
              </a:rPr>
              <a:t>“Asit test oranı” ve </a:t>
            </a:r>
          </a:p>
          <a:p>
            <a:r>
              <a:rPr lang="tr-TR" dirty="0">
                <a:latin typeface="Times New Roman" pitchFamily="18" charset="0"/>
                <a:cs typeface="Times New Roman" pitchFamily="18" charset="0"/>
              </a:rPr>
              <a:t>“Nakit Oran” </a:t>
            </a:r>
            <a:r>
              <a:rPr lang="tr-TR" dirty="0" err="1">
                <a:latin typeface="Times New Roman" pitchFamily="18" charset="0"/>
                <a:cs typeface="Times New Roman" pitchFamily="18" charset="0"/>
              </a:rPr>
              <a:t>dır</a:t>
            </a:r>
            <a:r>
              <a:rPr lang="tr-TR" dirty="0">
                <a:latin typeface="Times New Roman" pitchFamily="18" charset="0"/>
                <a:cs typeface="Times New Roman" pitchFamily="18" charset="0"/>
              </a:rPr>
              <a:t>.</a:t>
            </a:r>
          </a:p>
          <a:p>
            <a:endParaRPr lang="tr-TR" dirty="0"/>
          </a:p>
        </p:txBody>
      </p:sp>
    </p:spTree>
    <p:extLst>
      <p:ext uri="{BB962C8B-B14F-4D97-AF65-F5344CB8AC3E}">
        <p14:creationId xmlns:p14="http://schemas.microsoft.com/office/powerpoint/2010/main" val="42204146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672"/>
            <a:ext cx="8229600" cy="936104"/>
          </a:xfrm>
        </p:spPr>
        <p:txBody>
          <a:bodyPr>
            <a:normAutofit fontScale="90000"/>
          </a:bodyPr>
          <a:lstStyle/>
          <a:p>
            <a:r>
              <a:rPr lang="tr-TR" dirty="0">
                <a:latin typeface="Times New Roman" pitchFamily="18" charset="0"/>
                <a:cs typeface="Times New Roman" pitchFamily="18" charset="0"/>
              </a:rPr>
              <a:t>Cari Oran</a:t>
            </a:r>
            <a:br>
              <a:rPr lang="tr-TR"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p:txBody>
          <a:bodyPr>
            <a:normAutofit/>
          </a:bodyPr>
          <a:lstStyle/>
          <a:p>
            <a:pPr algn="just"/>
            <a:r>
              <a:rPr lang="tr-TR" dirty="0">
                <a:latin typeface="Times New Roman" pitchFamily="18" charset="0"/>
                <a:cs typeface="Times New Roman" pitchFamily="18" charset="0"/>
              </a:rPr>
              <a:t>Dönen varlıkların kısa vadeli borçlara bölünmesiyle elde edilen orana Cari Oran adı verilir.</a:t>
            </a:r>
          </a:p>
          <a:p>
            <a:pPr algn="just"/>
            <a:r>
              <a:rPr lang="tr-TR" dirty="0">
                <a:latin typeface="Times New Roman" pitchFamily="18" charset="0"/>
                <a:cs typeface="Times New Roman" pitchFamily="18" charset="0"/>
              </a:rPr>
              <a:t>Cari oran, şirketin dönen varlıklarının şirketin kısa vadeli yükümlülükleri olan cari pasiflerini ne ölçüde karşıladığını gösteren orandır.</a:t>
            </a:r>
          </a:p>
          <a:p>
            <a:pPr algn="just"/>
            <a:r>
              <a:rPr lang="tr-TR" b="1" dirty="0">
                <a:latin typeface="Times New Roman" pitchFamily="18" charset="0"/>
                <a:cs typeface="Times New Roman" pitchFamily="18" charset="0"/>
              </a:rPr>
              <a:t>Dönen varlıklar / kısa vadeli borçlar </a:t>
            </a:r>
          </a:p>
          <a:p>
            <a:endParaRPr lang="tr-TR" dirty="0"/>
          </a:p>
        </p:txBody>
      </p:sp>
    </p:spTree>
    <p:extLst>
      <p:ext uri="{BB962C8B-B14F-4D97-AF65-F5344CB8AC3E}">
        <p14:creationId xmlns:p14="http://schemas.microsoft.com/office/powerpoint/2010/main" val="1018496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Bu oranın </a:t>
            </a:r>
            <a:r>
              <a:rPr lang="tr-TR" b="1" dirty="0">
                <a:latin typeface="Times New Roman" pitchFamily="18" charset="0"/>
                <a:cs typeface="Times New Roman" pitchFamily="18" charset="0"/>
              </a:rPr>
              <a:t>birin </a:t>
            </a:r>
            <a:r>
              <a:rPr lang="tr-TR" dirty="0">
                <a:latin typeface="Times New Roman" pitchFamily="18" charset="0"/>
                <a:cs typeface="Times New Roman" pitchFamily="18" charset="0"/>
              </a:rPr>
              <a:t>altında olması şirketin borç ödeme sorunu olabileceğine işaret eder. Cari oranın bir başka ifadesi, </a:t>
            </a:r>
            <a:r>
              <a:rPr lang="tr-TR" b="1" dirty="0">
                <a:latin typeface="Times New Roman" pitchFamily="18" charset="0"/>
                <a:cs typeface="Times New Roman" pitchFamily="18" charset="0"/>
              </a:rPr>
              <a:t>Net İşletme Sermayesi</a:t>
            </a:r>
            <a:r>
              <a:rPr lang="tr-TR" dirty="0">
                <a:latin typeface="Times New Roman" pitchFamily="18" charset="0"/>
                <a:cs typeface="Times New Roman" pitchFamily="18" charset="0"/>
              </a:rPr>
              <a:t>dir. Net işletme Sermayesi dönen varlıklardan kısa vadeli borçların çıkarılması ile bulunur.</a:t>
            </a:r>
          </a:p>
          <a:p>
            <a:pPr algn="just"/>
            <a:r>
              <a:rPr lang="tr-TR" b="1" dirty="0">
                <a:latin typeface="Times New Roman" pitchFamily="18" charset="0"/>
                <a:cs typeface="Times New Roman" pitchFamily="18" charset="0"/>
              </a:rPr>
              <a:t>Net İşletme Sermayesi = Dönen Varlıklar − Kısa Vadeli Borçlar</a:t>
            </a:r>
          </a:p>
          <a:p>
            <a:endParaRPr lang="tr-TR" dirty="0"/>
          </a:p>
        </p:txBody>
      </p:sp>
    </p:spTree>
    <p:extLst>
      <p:ext uri="{BB962C8B-B14F-4D97-AF65-F5344CB8AC3E}">
        <p14:creationId xmlns:p14="http://schemas.microsoft.com/office/powerpoint/2010/main" val="4284948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latin typeface="Times New Roman" pitchFamily="18" charset="0"/>
                <a:cs typeface="Times New Roman" pitchFamily="18" charset="0"/>
              </a:rPr>
              <a:t>Asit - Test Oranı (Likidite Oranı-Çabuk Oran)</a:t>
            </a:r>
            <a:br>
              <a:rPr lang="tr-TR" sz="2800" dirty="0">
                <a:latin typeface="Times New Roman" pitchFamily="18" charset="0"/>
                <a:cs typeface="Times New Roman" pitchFamily="18" charset="0"/>
              </a:rPr>
            </a:br>
            <a:endParaRPr lang="tr-TR" sz="2800" dirty="0"/>
          </a:p>
        </p:txBody>
      </p:sp>
      <p:sp>
        <p:nvSpPr>
          <p:cNvPr id="3" name="İçerik Yer Tutucusu 2"/>
          <p:cNvSpPr>
            <a:spLocks noGrp="1"/>
          </p:cNvSpPr>
          <p:nvPr>
            <p:ph idx="1"/>
          </p:nvPr>
        </p:nvSpPr>
        <p:spPr/>
        <p:txBody>
          <a:bodyPr>
            <a:normAutofit fontScale="92500" lnSpcReduction="20000"/>
          </a:bodyPr>
          <a:lstStyle/>
          <a:p>
            <a:pPr algn="just"/>
            <a:r>
              <a:rPr lang="tr-TR" dirty="0">
                <a:latin typeface="Times New Roman" pitchFamily="18" charset="0"/>
                <a:cs typeface="Times New Roman" pitchFamily="18" charset="0"/>
              </a:rPr>
              <a:t>Stoklar diğer dönen varlıklara göre paraya dönüşmesi daha riskli olan varlıklardır. Alacaklar satılmış olan stoklardan doğan hakları içerirken, stoklar henüz satılmamış, bir başka deyişle alacaklara oranla paraya dönüşme olasılığı nispeten daha zayıf olan varlıklardır. Bu nedenle asit test oranı ,dönen varlıklardan stokların düşülmesinden sonra kalan varlıklarla kısa vadeli borçları karşılaştırır.</a:t>
            </a:r>
          </a:p>
          <a:p>
            <a:pPr algn="just"/>
            <a:r>
              <a:rPr lang="tr-TR" b="1" dirty="0">
                <a:latin typeface="Times New Roman" pitchFamily="18" charset="0"/>
                <a:cs typeface="Times New Roman" pitchFamily="18" charset="0"/>
              </a:rPr>
              <a:t>Asit Test Oranı = (Dönen Varlıklar – Stoklar) / Kısa Vadeli Borçlar</a:t>
            </a:r>
          </a:p>
          <a:p>
            <a:endParaRPr lang="tr-TR" dirty="0"/>
          </a:p>
        </p:txBody>
      </p:sp>
    </p:spTree>
    <p:extLst>
      <p:ext uri="{BB962C8B-B14F-4D97-AF65-F5344CB8AC3E}">
        <p14:creationId xmlns:p14="http://schemas.microsoft.com/office/powerpoint/2010/main" val="3118928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latin typeface="Times New Roman" pitchFamily="18" charset="0"/>
                <a:cs typeface="Times New Roman" pitchFamily="18" charset="0"/>
              </a:rPr>
              <a:t>Nakit Oran</a:t>
            </a:r>
            <a:br>
              <a:rPr lang="tr-TR"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p:txBody>
          <a:bodyPr>
            <a:normAutofit fontScale="40000" lnSpcReduction="20000"/>
          </a:bodyPr>
          <a:lstStyle/>
          <a:p>
            <a:pPr algn="just"/>
            <a:endParaRPr lang="tr-TR" sz="6000" dirty="0">
              <a:solidFill>
                <a:srgbClr val="FF0000"/>
              </a:solidFill>
              <a:latin typeface="Times New Roman" pitchFamily="18" charset="0"/>
              <a:cs typeface="Times New Roman" pitchFamily="18" charset="0"/>
            </a:endParaRPr>
          </a:p>
          <a:p>
            <a:pPr algn="just"/>
            <a:r>
              <a:rPr lang="tr-TR" sz="6000" dirty="0">
                <a:latin typeface="Times New Roman" pitchFamily="18" charset="0"/>
                <a:cs typeface="Times New Roman" pitchFamily="18" charset="0"/>
              </a:rPr>
              <a:t>Elimizdeki para ve para benzeri varlıklarla kısa vadeli borçlarımızın karşılaştırılması esasına dayanır. Özellikle çok kısa vadeli para veren finansal kuruluşlar bu oranla yakından ilgilidirler. </a:t>
            </a:r>
          </a:p>
          <a:p>
            <a:pPr algn="just"/>
            <a:r>
              <a:rPr lang="tr-TR" sz="6000" dirty="0">
                <a:latin typeface="Times New Roman" pitchFamily="18" charset="0"/>
                <a:cs typeface="Times New Roman" pitchFamily="18" charset="0"/>
              </a:rPr>
              <a:t>Bu oran nakit varlıkların kısa vadeli borçlara bölünmesiyle bulunur.</a:t>
            </a:r>
          </a:p>
          <a:p>
            <a:pPr algn="just"/>
            <a:endParaRPr lang="tr-TR" sz="6000" dirty="0">
              <a:latin typeface="Times New Roman" pitchFamily="18" charset="0"/>
              <a:cs typeface="Times New Roman" pitchFamily="18" charset="0"/>
            </a:endParaRPr>
          </a:p>
          <a:p>
            <a:pPr algn="just"/>
            <a:r>
              <a:rPr lang="tr-TR" sz="6000" b="1" dirty="0">
                <a:latin typeface="Times New Roman" pitchFamily="18" charset="0"/>
                <a:cs typeface="Times New Roman" pitchFamily="18" charset="0"/>
              </a:rPr>
              <a:t>Nakit Oran =(Kasa + Banka + Menkul Kıymetler)/Kısa Vadeli Borçlar</a:t>
            </a:r>
          </a:p>
          <a:p>
            <a:endParaRPr lang="tr-TR" dirty="0"/>
          </a:p>
          <a:p>
            <a:r>
              <a:rPr lang="tr-TR" dirty="0"/>
              <a:t/>
            </a:r>
            <a:br>
              <a:rPr lang="tr-TR" dirty="0"/>
            </a:br>
            <a:r>
              <a:rPr lang="tr-TR" dirty="0"/>
              <a:t/>
            </a:r>
            <a:br>
              <a:rPr lang="tr-TR" dirty="0"/>
            </a:br>
            <a:endParaRPr lang="tr-TR" dirty="0"/>
          </a:p>
          <a:p>
            <a:endParaRPr lang="tr-TR" dirty="0"/>
          </a:p>
        </p:txBody>
      </p:sp>
    </p:spTree>
    <p:extLst>
      <p:ext uri="{BB962C8B-B14F-4D97-AF65-F5344CB8AC3E}">
        <p14:creationId xmlns:p14="http://schemas.microsoft.com/office/powerpoint/2010/main" val="9290842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Devir Hızları (Faaliyet Oranları)</a:t>
            </a:r>
            <a:br>
              <a:rPr lang="tr-TR" b="1" dirty="0"/>
            </a:br>
            <a:endParaRPr lang="tr-TR" dirty="0"/>
          </a:p>
        </p:txBody>
      </p:sp>
      <p:sp>
        <p:nvSpPr>
          <p:cNvPr id="3" name="İçerik Yer Tutucusu 2"/>
          <p:cNvSpPr>
            <a:spLocks noGrp="1"/>
          </p:cNvSpPr>
          <p:nvPr>
            <p:ph idx="1"/>
          </p:nvPr>
        </p:nvSpPr>
        <p:spPr/>
        <p:txBody>
          <a:bodyPr>
            <a:normAutofit/>
          </a:bodyPr>
          <a:lstStyle/>
          <a:p>
            <a:pPr algn="just"/>
            <a:r>
              <a:rPr lang="tr-TR" sz="4000" dirty="0"/>
              <a:t>Şirketin varlıklarını ne derece etkin ve verimli kullanıldığını ölçen oranlardır. Etkinliğin ölçüsü varlıkların ne sürede satış yoluyla paraya dönüştüğüdür. </a:t>
            </a:r>
          </a:p>
          <a:p>
            <a:pPr algn="just"/>
            <a:r>
              <a:rPr lang="tr-TR" sz="4000" dirty="0"/>
              <a:t>Yani işletmenin satışları ile varlıkları arasındaki ilişkiyi ölçer.</a:t>
            </a:r>
          </a:p>
          <a:p>
            <a:endParaRPr lang="tr-TR" dirty="0"/>
          </a:p>
        </p:txBody>
      </p:sp>
    </p:spTree>
    <p:extLst>
      <p:ext uri="{BB962C8B-B14F-4D97-AF65-F5344CB8AC3E}">
        <p14:creationId xmlns:p14="http://schemas.microsoft.com/office/powerpoint/2010/main" val="34511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0" algn="just"/>
            <a:r>
              <a:rPr lang="tr-TR" dirty="0">
                <a:latin typeface="Times New Roman" panose="02020603050405020304" pitchFamily="18" charset="0"/>
                <a:cs typeface="Times New Roman" panose="02020603050405020304" pitchFamily="18" charset="0"/>
              </a:rPr>
              <a:t>6 yıl vadeli %8 bileşik faizle mevduatta bulunan 17.000 TL'nin gelecekteki değeri nedir?</a:t>
            </a:r>
          </a:p>
          <a:p>
            <a:endParaRPr lang="tr-TR" dirty="0"/>
          </a:p>
        </p:txBody>
      </p:sp>
    </p:spTree>
    <p:extLst>
      <p:ext uri="{BB962C8B-B14F-4D97-AF65-F5344CB8AC3E}">
        <p14:creationId xmlns:p14="http://schemas.microsoft.com/office/powerpoint/2010/main" val="3123820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Bu grupta özellikle </a:t>
            </a:r>
            <a:r>
              <a:rPr lang="tr-TR" dirty="0" smtClean="0"/>
              <a:t>şirketin</a:t>
            </a:r>
          </a:p>
          <a:p>
            <a:endParaRPr lang="tr-TR" dirty="0"/>
          </a:p>
          <a:p>
            <a:r>
              <a:rPr lang="tr-TR" dirty="0"/>
              <a:t> “Alacak Devir Hızı veya Alacakların Ortalama Tahsil Süresi”, </a:t>
            </a:r>
            <a:endParaRPr lang="tr-TR" dirty="0" smtClean="0"/>
          </a:p>
          <a:p>
            <a:endParaRPr lang="tr-TR" dirty="0"/>
          </a:p>
          <a:p>
            <a:r>
              <a:rPr lang="tr-TR" dirty="0"/>
              <a:t>“ Stok Devir Hızı veya Stok Elde Kalış Süresi”, </a:t>
            </a:r>
            <a:endParaRPr lang="tr-TR" dirty="0" smtClean="0"/>
          </a:p>
          <a:p>
            <a:endParaRPr lang="tr-TR" dirty="0" smtClean="0"/>
          </a:p>
          <a:p>
            <a:r>
              <a:rPr lang="tr-TR" dirty="0" smtClean="0"/>
              <a:t>“</a:t>
            </a:r>
            <a:r>
              <a:rPr lang="tr-TR" dirty="0"/>
              <a:t>Ticari Borç Devir Hızı veya Ticari Borç Geri Ödeme Süresi”, </a:t>
            </a:r>
          </a:p>
          <a:p>
            <a:endParaRPr lang="tr-TR" dirty="0"/>
          </a:p>
        </p:txBody>
      </p:sp>
    </p:spTree>
    <p:extLst>
      <p:ext uri="{BB962C8B-B14F-4D97-AF65-F5344CB8AC3E}">
        <p14:creationId xmlns:p14="http://schemas.microsoft.com/office/powerpoint/2010/main" val="225149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800" b="1" dirty="0">
                <a:latin typeface="Times New Roman" pitchFamily="18" charset="0"/>
                <a:cs typeface="Times New Roman" pitchFamily="18" charset="0"/>
              </a:rPr>
              <a:t>Alacak Devir Hızı ve Alacakların Ortalama Tahsil Süresi</a:t>
            </a:r>
            <a:r>
              <a:rPr lang="tr-TR" sz="2800" b="1" dirty="0">
                <a:solidFill>
                  <a:srgbClr val="FF0000"/>
                </a:solidFill>
                <a:latin typeface="Times New Roman" pitchFamily="18" charset="0"/>
                <a:cs typeface="Times New Roman" pitchFamily="18" charset="0"/>
              </a:rPr>
              <a:t/>
            </a:r>
            <a:br>
              <a:rPr lang="tr-TR" sz="2800" b="1" dirty="0">
                <a:solidFill>
                  <a:srgbClr val="FF0000"/>
                </a:solidFill>
                <a:latin typeface="Times New Roman" pitchFamily="18" charset="0"/>
                <a:cs typeface="Times New Roman" pitchFamily="18" charset="0"/>
              </a:rPr>
            </a:br>
            <a:endParaRPr lang="tr-TR" sz="2800" dirty="0"/>
          </a:p>
        </p:txBody>
      </p:sp>
      <p:sp>
        <p:nvSpPr>
          <p:cNvPr id="3" name="İçerik Yer Tutucusu 2"/>
          <p:cNvSpPr>
            <a:spLocks noGrp="1"/>
          </p:cNvSpPr>
          <p:nvPr>
            <p:ph idx="1"/>
          </p:nvPr>
        </p:nvSpPr>
        <p:spPr/>
        <p:txBody>
          <a:bodyPr>
            <a:normAutofit/>
          </a:bodyPr>
          <a:lstStyle/>
          <a:p>
            <a:r>
              <a:rPr lang="tr-TR" b="1" dirty="0">
                <a:latin typeface="Times New Roman" pitchFamily="18" charset="0"/>
                <a:cs typeface="Times New Roman" pitchFamily="18" charset="0"/>
              </a:rPr>
              <a:t>Alacak Devir Hızı = Satışlar/Ticari alacaklar</a:t>
            </a:r>
          </a:p>
          <a:p>
            <a:r>
              <a:rPr lang="tr-TR" dirty="0">
                <a:latin typeface="Times New Roman" pitchFamily="18" charset="0"/>
                <a:cs typeface="Times New Roman" pitchFamily="18" charset="0"/>
              </a:rPr>
              <a:t>Alacakların tahsil edilebilme gücünü yani likiditesini gösteren orandır. Yıl içinde kaç kez tahsil edildiğini gösterir. </a:t>
            </a:r>
          </a:p>
          <a:p>
            <a:r>
              <a:rPr lang="tr-TR" dirty="0">
                <a:latin typeface="Times New Roman" pitchFamily="18" charset="0"/>
                <a:cs typeface="Times New Roman" pitchFamily="18" charset="0"/>
              </a:rPr>
              <a:t>Alacak devir hızının artışı şirket için olumlu bir gelişmedir. Etkin tahsilat yönetimi olduğu anlamına gelebilir.</a:t>
            </a:r>
          </a:p>
          <a:p>
            <a:endParaRPr lang="tr-TR" dirty="0"/>
          </a:p>
          <a:p>
            <a:endParaRPr lang="tr-TR" dirty="0"/>
          </a:p>
        </p:txBody>
      </p:sp>
    </p:spTree>
    <p:extLst>
      <p:ext uri="{BB962C8B-B14F-4D97-AF65-F5344CB8AC3E}">
        <p14:creationId xmlns:p14="http://schemas.microsoft.com/office/powerpoint/2010/main" val="37802372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latin typeface="Times New Roman" pitchFamily="18" charset="0"/>
                <a:cs typeface="Times New Roman" pitchFamily="18" charset="0"/>
              </a:rPr>
              <a:t>Alacakların Ortalama Tahsil </a:t>
            </a:r>
            <a:r>
              <a:rPr lang="tr-TR" dirty="0">
                <a:latin typeface="Times New Roman" pitchFamily="18" charset="0"/>
                <a:cs typeface="Times New Roman" pitchFamily="18" charset="0"/>
              </a:rPr>
              <a:t>Süresi=360(veya 365)/Alacak devir hızı</a:t>
            </a:r>
          </a:p>
          <a:p>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Bir işletmede alacakların ortalama kaç günde tahsil edildiğini gösterir ve süre sektör ortalamasının üzerinde ise şüpheli alacağı düşündürebilir.</a:t>
            </a:r>
          </a:p>
        </p:txBody>
      </p:sp>
    </p:spTree>
    <p:extLst>
      <p:ext uri="{BB962C8B-B14F-4D97-AF65-F5344CB8AC3E}">
        <p14:creationId xmlns:p14="http://schemas.microsoft.com/office/powerpoint/2010/main" val="962348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Stok Devir Hızı ve Stok Elde Kalış Süresi</a:t>
            </a:r>
          </a:p>
        </p:txBody>
      </p:sp>
      <p:sp>
        <p:nvSpPr>
          <p:cNvPr id="3" name="İçerik Yer Tutucusu 2"/>
          <p:cNvSpPr>
            <a:spLocks noGrp="1"/>
          </p:cNvSpPr>
          <p:nvPr>
            <p:ph idx="1"/>
          </p:nvPr>
        </p:nvSpPr>
        <p:spPr>
          <a:xfrm>
            <a:off x="467544" y="1628800"/>
            <a:ext cx="8229600" cy="4525963"/>
          </a:xfrm>
        </p:spPr>
        <p:txBody>
          <a:bodyPr>
            <a:normAutofit fontScale="77500" lnSpcReduction="20000"/>
          </a:bodyPr>
          <a:lstStyle/>
          <a:p>
            <a:pPr algn="just"/>
            <a:r>
              <a:rPr lang="tr-TR" dirty="0">
                <a:latin typeface="Times New Roman" pitchFamily="18" charset="0"/>
                <a:cs typeface="Times New Roman" pitchFamily="18" charset="0"/>
              </a:rPr>
              <a:t>Stokların o dönem içinde kaç defa devrettiğini göstermektedir. Bu oran ürünlerimizi hangi hızda satabildiğimizin bir göstergesidir.</a:t>
            </a:r>
          </a:p>
          <a:p>
            <a:pPr algn="just"/>
            <a:r>
              <a:rPr lang="tr-TR" dirty="0">
                <a:latin typeface="Times New Roman" pitchFamily="18" charset="0"/>
                <a:cs typeface="Times New Roman" pitchFamily="18" charset="0"/>
              </a:rPr>
              <a:t>Stok devir hızının yüksek olması işletmenin stok yönetiminde etkin olduğunu gösterir. Örneğin, 4 defa ise stoklar şirkette 90 gün kalıyor demektir.</a:t>
            </a:r>
            <a:endParaRPr lang="tr-TR" dirty="0">
              <a:solidFill>
                <a:srgbClr val="FF0000"/>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b="1" dirty="0">
                <a:latin typeface="Times New Roman" pitchFamily="18" charset="0"/>
                <a:cs typeface="Times New Roman" pitchFamily="18" charset="0"/>
              </a:rPr>
              <a:t>Stok Devir Hızı =SMM / Ortalama stok</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Ortalama stok = (Dönem başı stok+ dönem sonu stok)/ 2 </a:t>
            </a: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Stokta bekleme Süresi=360(veya 365)/stok devir hızı</a:t>
            </a:r>
          </a:p>
        </p:txBody>
      </p:sp>
    </p:spTree>
    <p:extLst>
      <p:ext uri="{BB962C8B-B14F-4D97-AF65-F5344CB8AC3E}">
        <p14:creationId xmlns:p14="http://schemas.microsoft.com/office/powerpoint/2010/main" val="26493306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700" b="1" dirty="0">
                <a:latin typeface="Times New Roman" panose="02020603050405020304" pitchFamily="18" charset="0"/>
                <a:cs typeface="Times New Roman" panose="02020603050405020304" pitchFamily="18" charset="0"/>
              </a:rPr>
              <a:t>Ticari Borç Devir Hızı ve Ticari Borç Geri Ödeme Süresi</a:t>
            </a:r>
            <a:r>
              <a:rPr lang="tr-TR" b="1" i="1" dirty="0">
                <a:latin typeface="Times New Roman" panose="02020603050405020304" pitchFamily="18" charset="0"/>
                <a:cs typeface="Times New Roman" panose="02020603050405020304" pitchFamily="18" charset="0"/>
              </a:rPr>
              <a:t/>
            </a:r>
            <a:br>
              <a:rPr lang="tr-TR" b="1" i="1" dirty="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92500"/>
          </a:bodyPr>
          <a:lstStyle/>
          <a:p>
            <a:pPr algn="just"/>
            <a:r>
              <a:rPr lang="tr-TR" b="1" dirty="0">
                <a:latin typeface="Times New Roman" pitchFamily="18" charset="0"/>
                <a:cs typeface="Times New Roman" pitchFamily="18" charset="0"/>
              </a:rPr>
              <a:t>Ticari borç devir hızı=SMM/ortalama ticari borçlar</a:t>
            </a:r>
          </a:p>
          <a:p>
            <a:pPr algn="just"/>
            <a:r>
              <a:rPr lang="tr-TR" dirty="0">
                <a:latin typeface="Times New Roman" pitchFamily="18" charset="0"/>
                <a:cs typeface="Times New Roman" pitchFamily="18" charset="0"/>
              </a:rPr>
              <a:t>Şirketin kendisine mal satanlara olan ticari borcunu yıl içinde kaç kez ödediğini gösterir. </a:t>
            </a:r>
          </a:p>
          <a:p>
            <a:pPr algn="just"/>
            <a:r>
              <a:rPr lang="tr-TR" dirty="0">
                <a:latin typeface="Times New Roman" pitchFamily="18" charset="0"/>
                <a:cs typeface="Times New Roman" pitchFamily="18" charset="0"/>
              </a:rPr>
              <a:t>Borç devir hızının yavaşlaması varlık kalemlerindeki yavaşlamanın tersine olumlu addedilir, çünkü maliyetsiz veya düşük maliyetli bir kaynağı bir başka deyişle ticari borcu daha uzun sürelerde kullandığını gösterir.</a:t>
            </a:r>
          </a:p>
          <a:p>
            <a:endParaRPr lang="tr-TR" dirty="0"/>
          </a:p>
        </p:txBody>
      </p:sp>
    </p:spTree>
    <p:extLst>
      <p:ext uri="{BB962C8B-B14F-4D97-AF65-F5344CB8AC3E}">
        <p14:creationId xmlns:p14="http://schemas.microsoft.com/office/powerpoint/2010/main" val="20244680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Faaliyet döngüsü :</a:t>
            </a:r>
          </a:p>
          <a:p>
            <a:pPr algn="just"/>
            <a:r>
              <a:rPr lang="tr-TR" dirty="0"/>
              <a:t>Alacak tahsil süresi, stokların paraya dönme süresi ve borç ödeme süresi ayrı ayrı hesaplanacağı gibi bunların hepsini bir arada değerlendirip şirketin işletme sermayesine yaptığı yatırımın kaç günde nakde döneceği de hesaplanabilir. Bu süre nakit dönüşüm süresi olarak adlandırılır.</a:t>
            </a:r>
          </a:p>
          <a:p>
            <a:r>
              <a:rPr lang="tr-TR" b="1" dirty="0"/>
              <a:t>Nakit Dönüşüm Süresi= AOTS + SBS – TBÖS</a:t>
            </a:r>
          </a:p>
          <a:p>
            <a:endParaRPr lang="tr-TR" dirty="0"/>
          </a:p>
          <a:p>
            <a:endParaRPr lang="tr-TR" dirty="0"/>
          </a:p>
        </p:txBody>
      </p:sp>
    </p:spTree>
    <p:extLst>
      <p:ext uri="{BB962C8B-B14F-4D97-AF65-F5344CB8AC3E}">
        <p14:creationId xmlns:p14="http://schemas.microsoft.com/office/powerpoint/2010/main" val="5874403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Bu sürenin uzaması firma için oldukça olumsuzdur çünkü firmanın nakit ihtiyacını arttırır.</a:t>
            </a:r>
          </a:p>
        </p:txBody>
      </p:sp>
    </p:spTree>
    <p:extLst>
      <p:ext uri="{BB962C8B-B14F-4D97-AF65-F5344CB8AC3E}">
        <p14:creationId xmlns:p14="http://schemas.microsoft.com/office/powerpoint/2010/main" val="1236439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latin typeface="Times New Roman" pitchFamily="18" charset="0"/>
                <a:cs typeface="Times New Roman" pitchFamily="18" charset="0"/>
              </a:rPr>
              <a:t>Finansal Yapı (Kaldıraç) Oranları</a:t>
            </a:r>
            <a:r>
              <a:rPr lang="tr-TR" dirty="0">
                <a:latin typeface="Times New Roman" pitchFamily="18" charset="0"/>
                <a:cs typeface="Times New Roman" pitchFamily="18" charset="0"/>
              </a:rPr>
              <a:t/>
            </a:r>
            <a:br>
              <a:rPr lang="tr-TR" dirty="0">
                <a:latin typeface="Times New Roman" pitchFamily="18" charset="0"/>
                <a:cs typeface="Times New Roman" pitchFamily="18" charset="0"/>
              </a:rPr>
            </a:br>
            <a:endParaRPr lang="tr-TR" dirty="0"/>
          </a:p>
        </p:txBody>
      </p:sp>
      <p:sp>
        <p:nvSpPr>
          <p:cNvPr id="3" name="İçerik Yer Tutucusu 2"/>
          <p:cNvSpPr>
            <a:spLocks noGrp="1"/>
          </p:cNvSpPr>
          <p:nvPr>
            <p:ph idx="1"/>
          </p:nvPr>
        </p:nvSpPr>
        <p:spPr/>
        <p:txBody>
          <a:bodyPr>
            <a:normAutofit/>
          </a:bodyPr>
          <a:lstStyle/>
          <a:p>
            <a:pPr algn="just"/>
            <a:r>
              <a:rPr lang="tr-TR" dirty="0">
                <a:latin typeface="Times New Roman" pitchFamily="18" charset="0"/>
                <a:cs typeface="Times New Roman" pitchFamily="18" charset="0"/>
              </a:rPr>
              <a:t>Finansal yapı oranları şirketin varlıklarının finansmanında ya da bir başka ifadeyle kaynak yapısı içinde ne kadar borç kullandığını ölçen oranlardır. </a:t>
            </a:r>
            <a:endParaRPr lang="tr-TR" dirty="0"/>
          </a:p>
        </p:txBody>
      </p:sp>
    </p:spTree>
    <p:extLst>
      <p:ext uri="{BB962C8B-B14F-4D97-AF65-F5344CB8AC3E}">
        <p14:creationId xmlns:p14="http://schemas.microsoft.com/office/powerpoint/2010/main" val="607645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tr-TR" dirty="0"/>
              <a:t>     Bu grupta başlıca :</a:t>
            </a:r>
          </a:p>
          <a:p>
            <a:pPr marL="0" indent="0">
              <a:buNone/>
            </a:pPr>
            <a:endParaRPr lang="tr-TR" dirty="0"/>
          </a:p>
          <a:p>
            <a:pPr marL="0" indent="0">
              <a:buNone/>
            </a:pPr>
            <a:r>
              <a:rPr lang="tr-TR" dirty="0"/>
              <a:t>“Toplam Borç / Varlık Toplamı Oranı”,</a:t>
            </a:r>
          </a:p>
          <a:p>
            <a:pPr marL="0" indent="0">
              <a:buNone/>
            </a:pPr>
            <a:endParaRPr lang="tr-TR" dirty="0"/>
          </a:p>
          <a:p>
            <a:pPr marL="0" indent="0">
              <a:buNone/>
            </a:pPr>
            <a:r>
              <a:rPr lang="tr-TR" dirty="0"/>
              <a:t>“Toplam Borç / Öz sermaye Oranı”,  </a:t>
            </a:r>
          </a:p>
          <a:p>
            <a:pPr marL="0" indent="0">
              <a:buNone/>
            </a:pPr>
            <a:r>
              <a:rPr lang="tr-TR" dirty="0"/>
              <a:t> </a:t>
            </a:r>
          </a:p>
          <a:p>
            <a:pPr marL="0" indent="0">
              <a:buNone/>
            </a:pPr>
            <a:r>
              <a:rPr lang="tr-TR" dirty="0"/>
              <a:t>“Öz sermaye/ Varlık Toplamı Oranı”, </a:t>
            </a:r>
          </a:p>
          <a:p>
            <a:pPr marL="0" indent="0">
              <a:buNone/>
            </a:pPr>
            <a:endParaRPr lang="tr-TR" dirty="0"/>
          </a:p>
          <a:p>
            <a:pPr marL="0" indent="0">
              <a:buNone/>
            </a:pPr>
            <a:r>
              <a:rPr lang="tr-TR" dirty="0"/>
              <a:t>“Kısa Vadeli Borç / Toplam Borç Oranı”</a:t>
            </a:r>
          </a:p>
        </p:txBody>
      </p:sp>
    </p:spTree>
    <p:extLst>
      <p:ext uri="{BB962C8B-B14F-4D97-AF65-F5344CB8AC3E}">
        <p14:creationId xmlns:p14="http://schemas.microsoft.com/office/powerpoint/2010/main" val="23789733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Genelde borç oranı diye adlandırılan ve toplam borcun toplam varlıklara bölünmesiyle bulunan bu oran, varlıkların ne kadarının borç fonlar ile finanse edildiğini ölçer.</a:t>
            </a:r>
          </a:p>
          <a:p>
            <a:pPr algn="just"/>
            <a:r>
              <a:rPr lang="tr-TR" b="1" dirty="0"/>
              <a:t>Finansal Kaldıraç oranı=Toplam yabancı kaynaklar / Toplam varlıklar</a:t>
            </a:r>
          </a:p>
        </p:txBody>
      </p:sp>
      <p:sp>
        <p:nvSpPr>
          <p:cNvPr id="5" name="Rectangle 1"/>
          <p:cNvSpPr>
            <a:spLocks noChangeArrowheads="1"/>
          </p:cNvSpPr>
          <p:nvPr/>
        </p:nvSpPr>
        <p:spPr bwMode="auto">
          <a:xfrm>
            <a:off x="2347913" y="3629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0166870"/>
      </p:ext>
    </p:extLst>
  </p:cSld>
  <p:clrMapOvr>
    <a:masterClrMapping/>
  </p:clrMapOvr>
</p:sld>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2567</TotalTime>
  <Words>4889</Words>
  <Application>Microsoft Office PowerPoint</Application>
  <PresentationFormat>Ekran Gösterisi (4:3)</PresentationFormat>
  <Paragraphs>574</Paragraphs>
  <Slides>120</Slides>
  <Notes>0</Notes>
  <HiddenSlides>0</HiddenSlides>
  <MMClips>0</MMClips>
  <ScaleCrop>false</ScaleCrop>
  <HeadingPairs>
    <vt:vector size="4" baseType="variant">
      <vt:variant>
        <vt:lpstr>Tema</vt:lpstr>
      </vt:variant>
      <vt:variant>
        <vt:i4>1</vt:i4>
      </vt:variant>
      <vt:variant>
        <vt:lpstr>Slayt Başlıkları</vt:lpstr>
      </vt:variant>
      <vt:variant>
        <vt:i4>120</vt:i4>
      </vt:variant>
    </vt:vector>
  </HeadingPairs>
  <TitlesOfParts>
    <vt:vector size="121" baseType="lpstr">
      <vt:lpstr>Ofis Teması</vt:lpstr>
      <vt:lpstr>FİNANSAL YÖNETİM </vt:lpstr>
      <vt:lpstr>Paranın Zaman Değeri</vt:lpstr>
      <vt:lpstr>Paranın Zaman Değeri Hesaplamaları  </vt:lpstr>
      <vt:lpstr>Basit Faiz ve Gelecek Değer</vt:lpstr>
      <vt:lpstr>Bileşik Faiz ve Gelecek Değer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 Defa Gerçekleşen Nakit Akışının Bugünkü Değeri  </vt:lpstr>
      <vt:lpstr>PowerPoint Sunusu</vt:lpstr>
      <vt:lpstr>PowerPoint Sunusu</vt:lpstr>
      <vt:lpstr>Seri Halindeki Nakit Akışları  </vt:lpstr>
      <vt:lpstr>PowerPoint Sunusu</vt:lpstr>
      <vt:lpstr>PowerPoint Sunusu</vt:lpstr>
      <vt:lpstr>PowerPoint Sunusu</vt:lpstr>
      <vt:lpstr>PowerPoint Sunusu</vt:lpstr>
      <vt:lpstr>PowerPoint Sunusu</vt:lpstr>
      <vt:lpstr>PowerPoint Sunusu</vt:lpstr>
      <vt:lpstr>PowerPoint Sunusu</vt:lpstr>
      <vt:lpstr>PowerPoint Sunusu</vt:lpstr>
      <vt:lpstr>Seri Halindeki Nakit Akışlarının Bugünkü Değeri  </vt:lpstr>
      <vt:lpstr>PowerPoint Sunusu</vt:lpstr>
      <vt:lpstr>PowerPoint Sunusu</vt:lpstr>
      <vt:lpstr>PowerPoint Sunusu</vt:lpstr>
      <vt:lpstr>b) Nakit Akışlarının Birbirine Eşit Olması : Anüite  </vt:lpstr>
      <vt:lpstr>PowerPoint Sunusu</vt:lpstr>
      <vt:lpstr>PowerPoint Sunusu</vt:lpstr>
      <vt:lpstr>PowerPoint Sunusu</vt:lpstr>
      <vt:lpstr>PowerPoint Sunusu</vt:lpstr>
      <vt:lpstr>PowerPoint Sunusu</vt:lpstr>
      <vt:lpstr>PowerPoint Sunusu</vt:lpstr>
      <vt:lpstr>Reel faiz oranı</vt:lpstr>
      <vt:lpstr>PowerPoint Sunusu</vt:lpstr>
      <vt:lpstr>PowerPoint Sunusu</vt:lpstr>
      <vt:lpstr>FİNANSAL YÖNETİM VE FİNANS YÖNETİCİSİ</vt:lpstr>
      <vt:lpstr>PowerPoint Sunusu</vt:lpstr>
      <vt:lpstr>Finansal yönetimle ilgili kararlar;  </vt:lpstr>
      <vt:lpstr>FİNANSAL YÖNETİM FONKSİYONLARI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FİNANSAL ANALİZ </vt:lpstr>
      <vt:lpstr>Finansal Tablolar</vt:lpstr>
      <vt:lpstr>Bilanço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Gelir Tablosu</vt:lpstr>
      <vt:lpstr>PowerPoint Sunusu</vt:lpstr>
      <vt:lpstr>Gelir Tablosu Formatı </vt:lpstr>
      <vt:lpstr>Finansal Analizde Kullanılan Oranlar </vt:lpstr>
      <vt:lpstr>Likidite Oranları </vt:lpstr>
      <vt:lpstr>Cari Oran </vt:lpstr>
      <vt:lpstr>PowerPoint Sunusu</vt:lpstr>
      <vt:lpstr>Asit - Test Oranı (Likidite Oranı-Çabuk Oran) </vt:lpstr>
      <vt:lpstr>Nakit Oran </vt:lpstr>
      <vt:lpstr>Devir Hızları (Faaliyet Oranları) </vt:lpstr>
      <vt:lpstr>PowerPoint Sunusu</vt:lpstr>
      <vt:lpstr>Alacak Devir Hızı ve Alacakların Ortalama Tahsil Süresi </vt:lpstr>
      <vt:lpstr>PowerPoint Sunusu</vt:lpstr>
      <vt:lpstr>Stok Devir Hızı ve Stok Elde Kalış Süresi</vt:lpstr>
      <vt:lpstr>Ticari Borç Devir Hızı ve Ticari Borç Geri Ödeme Süresi </vt:lpstr>
      <vt:lpstr>PowerPoint Sunusu</vt:lpstr>
      <vt:lpstr>PowerPoint Sunusu</vt:lpstr>
      <vt:lpstr>Finansal Yapı (Kaldıraç) Oranları </vt:lpstr>
      <vt:lpstr>PowerPoint Sunusu</vt:lpstr>
      <vt:lpstr>PowerPoint Sunusu</vt:lpstr>
      <vt:lpstr>PowerPoint Sunusu</vt:lpstr>
      <vt:lpstr>PowerPoint Sunusu</vt:lpstr>
      <vt:lpstr>PowerPoint Sunusu</vt:lpstr>
      <vt:lpstr>Faiz Karşılama Oranı veya Faizin Kaç Kez Kazanıldığı Oranı </vt:lpstr>
      <vt:lpstr>Kârlılık Oranları</vt:lpstr>
      <vt:lpstr>PowerPoint Sunusu</vt:lpstr>
      <vt:lpstr>Kârlılık Oranları</vt:lpstr>
      <vt:lpstr>PowerPoint Sunusu</vt:lpstr>
      <vt:lpstr>PowerPoint Sunusu</vt:lpstr>
      <vt:lpstr>PowerPoint Sunusu</vt:lpstr>
      <vt:lpstr>PowerPoint Sunusu</vt:lpstr>
      <vt:lpstr>PowerPoint Sunusu</vt:lpstr>
      <vt:lpstr>X işletmesinin …..tarihli bilançosu (1.000TL)</vt:lpstr>
      <vt:lpstr>PowerPoint Sunusu</vt:lpstr>
      <vt:lpstr>Y işletmesinin …..tarihli bilançosu (1.000TL)</vt:lpstr>
      <vt:lpstr>PowerPoint Sunusu</vt:lpstr>
      <vt:lpstr>PowerPoint Sunusu</vt:lpstr>
      <vt:lpstr>PowerPoint Sunusu</vt:lpstr>
      <vt:lpstr>X A.Ş. 31 Aralık …. Tarihli bilançosu(TL)</vt:lpstr>
      <vt:lpstr>X A.Ş.  31 Aralık …. Tarihli gelir tablosu(TL)</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 MATEMATİĞİ</dc:title>
  <dc:creator>Aysegul KURTULGAN</dc:creator>
  <cp:lastModifiedBy>Aysegul KURTULGAN</cp:lastModifiedBy>
  <cp:revision>163</cp:revision>
  <dcterms:created xsi:type="dcterms:W3CDTF">2023-10-20T14:47:35Z</dcterms:created>
  <dcterms:modified xsi:type="dcterms:W3CDTF">2023-12-25T11:00:11Z</dcterms:modified>
</cp:coreProperties>
</file>