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4" r:id="rId2"/>
    <p:sldId id="285" r:id="rId3"/>
    <p:sldId id="286" r:id="rId4"/>
    <p:sldId id="287" r:id="rId5"/>
    <p:sldId id="288" r:id="rId6"/>
    <p:sldId id="289" r:id="rId7"/>
    <p:sldId id="290" r:id="rId8"/>
    <p:sldId id="291" r:id="rId9"/>
    <p:sldId id="292" r:id="rId10"/>
    <p:sldId id="293" r:id="rId11"/>
    <p:sldId id="294" r:id="rId12"/>
    <p:sldId id="295" r:id="rId13"/>
    <p:sldId id="296" r:id="rId14"/>
    <p:sldId id="297" r:id="rId15"/>
    <p:sldId id="298" r:id="rId16"/>
    <p:sldId id="299" r:id="rId17"/>
    <p:sldId id="300"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1" autoAdjust="0"/>
    <p:restoredTop sz="94660"/>
  </p:normalViewPr>
  <p:slideViewPr>
    <p:cSldViewPr>
      <p:cViewPr varScale="1">
        <p:scale>
          <a:sx n="95" d="100"/>
          <a:sy n="95" d="100"/>
        </p:scale>
        <p:origin x="67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5334CB0-8AAF-4633-879D-A8E8CE06F920}" type="datetimeFigureOut">
              <a:rPr lang="tr-TR" smtClean="0"/>
              <a:t>22.05.2026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5334CB0-8AAF-4633-879D-A8E8CE06F920}" type="datetimeFigureOut">
              <a:rPr lang="tr-TR" smtClean="0"/>
              <a:t>22.05.2026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5334CB0-8AAF-4633-879D-A8E8CE06F920}" type="datetimeFigureOut">
              <a:rPr lang="tr-TR" smtClean="0"/>
              <a:t>22.05.2026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5334CB0-8AAF-4633-879D-A8E8CE06F920}" type="datetimeFigureOut">
              <a:rPr lang="tr-TR" smtClean="0"/>
              <a:t>22.05.2026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5334CB0-8AAF-4633-879D-A8E8CE06F920}" type="datetimeFigureOut">
              <a:rPr lang="tr-TR" smtClean="0"/>
              <a:t>22.05.2026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D2EA93-9A68-461D-8F7D-8542E5C17935}" type="slidenum">
              <a:rPr lang="tr-TR" smtClean="0"/>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A5334CB0-8AAF-4633-879D-A8E8CE06F920}" type="datetimeFigureOut">
              <a:rPr lang="tr-TR" smtClean="0"/>
              <a:t>22.05.2026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5334CB0-8AAF-4633-879D-A8E8CE06F920}" type="datetimeFigureOut">
              <a:rPr lang="tr-TR" smtClean="0"/>
              <a:t>22.05.2026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BD2EA93-9A68-461D-8F7D-8542E5C17935}" type="slidenum">
              <a:rPr lang="tr-TR" smtClean="0"/>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5334CB0-8AAF-4633-879D-A8E8CE06F920}" type="datetimeFigureOut">
              <a:rPr lang="tr-TR" smtClean="0"/>
              <a:t>22.05.2026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334CB0-8AAF-4633-879D-A8E8CE06F920}" type="datetimeFigureOut">
              <a:rPr lang="tr-TR" smtClean="0"/>
              <a:t>22.05.2026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5334CB0-8AAF-4633-879D-A8E8CE06F920}" type="datetimeFigureOut">
              <a:rPr lang="tr-TR" smtClean="0"/>
              <a:t>22.05.2026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BD2EA93-9A68-461D-8F7D-8542E5C17935}" type="slidenum">
              <a:rPr lang="tr-TR" smtClean="0"/>
              <a:t>‹#›</a:t>
            </a:fld>
            <a:endParaRPr lang="tr-TR"/>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5334CB0-8AAF-4633-879D-A8E8CE06F920}" type="datetimeFigureOut">
              <a:rPr lang="tr-TR" smtClean="0"/>
              <a:t>22.05.2026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BD2EA93-9A68-461D-8F7D-8542E5C17935}"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A5334CB0-8AAF-4633-879D-A8E8CE06F920}" type="datetimeFigureOut">
              <a:rPr lang="tr-TR" smtClean="0"/>
              <a:t>22.05.2026</a:t>
            </a:fld>
            <a:endParaRPr lang="tr-TR"/>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tr-TR"/>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EBD2EA93-9A68-461D-8F7D-8542E5C17935}" type="slidenum">
              <a:rPr lang="tr-TR" smtClean="0"/>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F1DF2D-AC44-4DB6-AD33-36735356F531}"/>
              </a:ext>
            </a:extLst>
          </p:cNvPr>
          <p:cNvSpPr>
            <a:spLocks noGrp="1"/>
          </p:cNvSpPr>
          <p:nvPr>
            <p:ph type="title"/>
          </p:nvPr>
        </p:nvSpPr>
        <p:spPr>
          <a:xfrm>
            <a:off x="1043608" y="2628900"/>
            <a:ext cx="6781800" cy="1600200"/>
          </a:xfrm>
        </p:spPr>
        <p:txBody>
          <a:bodyPr>
            <a:normAutofit fontScale="90000"/>
          </a:bodyPr>
          <a:lstStyle/>
          <a:p>
            <a:pPr algn="ctr"/>
            <a:r>
              <a:rPr lang="tr-TR" dirty="0"/>
              <a:t>TÜRKİYE’DE YAŞLILARA YÖNELİK UYGULANAN SOSYAL POLİTİKALAR</a:t>
            </a:r>
          </a:p>
        </p:txBody>
      </p:sp>
    </p:spTree>
    <p:extLst>
      <p:ext uri="{BB962C8B-B14F-4D97-AF65-F5344CB8AC3E}">
        <p14:creationId xmlns:p14="http://schemas.microsoft.com/office/powerpoint/2010/main" val="194836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2DA12C5-B79B-4053-9E33-EB9B1E762861}"/>
              </a:ext>
            </a:extLst>
          </p:cNvPr>
          <p:cNvSpPr>
            <a:spLocks noGrp="1"/>
          </p:cNvSpPr>
          <p:nvPr>
            <p:ph idx="1"/>
          </p:nvPr>
        </p:nvSpPr>
        <p:spPr>
          <a:xfrm>
            <a:off x="762000" y="476672"/>
            <a:ext cx="7543800" cy="5616624"/>
          </a:xfrm>
        </p:spPr>
        <p:txBody>
          <a:bodyPr>
            <a:normAutofit/>
          </a:bodyPr>
          <a:lstStyle/>
          <a:p>
            <a:pPr marL="0" indent="0" algn="just">
              <a:buNone/>
            </a:pPr>
            <a:r>
              <a:rPr lang="tr-TR" dirty="0"/>
              <a:t>    </a:t>
            </a:r>
            <a:r>
              <a:rPr lang="tr-TR" sz="2000" b="1" dirty="0"/>
              <a:t>6. Bakım Hizmetleri </a:t>
            </a:r>
          </a:p>
          <a:p>
            <a:pPr marL="0" indent="0" algn="just">
              <a:buNone/>
            </a:pPr>
            <a:endParaRPr lang="tr-TR" sz="2000" dirty="0"/>
          </a:p>
          <a:p>
            <a:pPr algn="just"/>
            <a:r>
              <a:rPr lang="tr-TR" sz="2000" dirty="0"/>
              <a:t>Engelli ve Yaşlı Hizmetleri Genel Müdürlüğü 2828 sayılı Sosyal Hizmetler Kanunu ile engelli ve yaşlı bireylerin kurum bakımından sorumlu kılınmıştır. </a:t>
            </a:r>
          </a:p>
          <a:p>
            <a:pPr algn="just"/>
            <a:r>
              <a:rPr lang="tr-TR" sz="2000" dirty="0"/>
              <a:t>Bu sorumluluk çerçevesinde; gündüzlü ve yatılı bakım kuruluşları aracılığı ile korunmaya, bakıma veya yardıma muhtaç kişilere sosyal hizmet sunulmaktadır. Başkasının bakımına muhtaç durumdaki kişilere resmî veya özel bakım merkezlerinde ya da ikametgâhlarında bakım hizmeti verilmesi konusunda kişinin gelir durumu dikkate alınmaktadır. Bakım hizmetleri kurum bakımı ve evde bakım hizmetleri olmak üzere iki türlü verilmektedir. </a:t>
            </a:r>
          </a:p>
        </p:txBody>
      </p:sp>
    </p:spTree>
    <p:extLst>
      <p:ext uri="{BB962C8B-B14F-4D97-AF65-F5344CB8AC3E}">
        <p14:creationId xmlns:p14="http://schemas.microsoft.com/office/powerpoint/2010/main" val="3687283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E374CAB-FE05-4FCD-9B7A-CC1005E4FF57}"/>
              </a:ext>
            </a:extLst>
          </p:cNvPr>
          <p:cNvSpPr>
            <a:spLocks noGrp="1"/>
          </p:cNvSpPr>
          <p:nvPr>
            <p:ph idx="1"/>
          </p:nvPr>
        </p:nvSpPr>
        <p:spPr>
          <a:xfrm>
            <a:off x="762000" y="685800"/>
            <a:ext cx="7543800" cy="5479504"/>
          </a:xfrm>
        </p:spPr>
        <p:txBody>
          <a:bodyPr>
            <a:normAutofit fontScale="92500"/>
          </a:bodyPr>
          <a:lstStyle/>
          <a:p>
            <a:pPr marL="0" indent="0">
              <a:buNone/>
            </a:pPr>
            <a:r>
              <a:rPr lang="tr-TR" b="1" dirty="0"/>
              <a:t>    </a:t>
            </a:r>
            <a:r>
              <a:rPr lang="tr-TR" sz="2200" b="1" dirty="0"/>
              <a:t>7. Evde Bakım Aylığı </a:t>
            </a:r>
          </a:p>
          <a:p>
            <a:pPr marL="0" indent="0">
              <a:buNone/>
            </a:pPr>
            <a:endParaRPr lang="tr-TR" sz="2200" b="1" dirty="0"/>
          </a:p>
          <a:p>
            <a:pPr algn="just"/>
            <a:r>
              <a:rPr lang="tr-TR" sz="2200" dirty="0"/>
              <a:t>5378 sayılı Engelliler Kanunu ile evde bakım hizmetlerinin verilmesi imkânı sağlanmıştır. Buna göre, bakıma muhtaç yaşlı ve engelli bireyler için nitelikli ve sistemli bakım hizmetlerinin verilmesine yönelik düzenlemeler getirmekte ve öncelik, kurum bakımından çok kişinin sosyal ve fiziksel çevresinden ayrılmaksızın bakımının sağlandığı, evde bakım modeline yer verilmektedir. Kanunun bu konudaki hükmü gereğince, engellilerin ikamet ettiği hanede kişi başına gelir düzeyinin aylık net asgarî ücret tutarının 2/3'ünden daha az olması ve sağlık kurulu raporunda %50 + ağır engelli olması şartı aranmaktadır. Evde bakım aylığı, engelliye bakmakla yükümlü olan ve bilfiil engellinin bakımını yapan kişiye verilmektedir. Evde bakım uygulamasına ilişkin olarak ilgili mevzuat hükümlerine göre; evde bakılan engelliler için Engelli ve Yaşlı Hizmetleri Genel Müdürlüğü tarafından bakım ücreti olarak her ay bir aylık net asgari ücret tutarında ödeme yapılmaktadır </a:t>
            </a:r>
          </a:p>
        </p:txBody>
      </p:sp>
    </p:spTree>
    <p:extLst>
      <p:ext uri="{BB962C8B-B14F-4D97-AF65-F5344CB8AC3E}">
        <p14:creationId xmlns:p14="http://schemas.microsoft.com/office/powerpoint/2010/main" val="5077074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5BBCF94-21F0-4635-8E1E-753F6417ED37}"/>
              </a:ext>
            </a:extLst>
          </p:cNvPr>
          <p:cNvSpPr>
            <a:spLocks noGrp="1"/>
          </p:cNvSpPr>
          <p:nvPr>
            <p:ph idx="1"/>
          </p:nvPr>
        </p:nvSpPr>
        <p:spPr>
          <a:xfrm>
            <a:off x="762000" y="332656"/>
            <a:ext cx="7543800" cy="5760640"/>
          </a:xfrm>
        </p:spPr>
        <p:txBody>
          <a:bodyPr>
            <a:normAutofit/>
          </a:bodyPr>
          <a:lstStyle/>
          <a:p>
            <a:pPr marL="0" indent="0">
              <a:buNone/>
            </a:pPr>
            <a:r>
              <a:rPr lang="tr-TR" sz="2000" b="1" dirty="0"/>
              <a:t>    8.Yaşlılık Aylığı </a:t>
            </a:r>
          </a:p>
          <a:p>
            <a:pPr marL="0" indent="0">
              <a:buNone/>
            </a:pPr>
            <a:endParaRPr lang="tr-TR" sz="2000" b="1" dirty="0"/>
          </a:p>
          <a:p>
            <a:pPr algn="just"/>
            <a:r>
              <a:rPr lang="tr-TR" sz="2000" dirty="0"/>
              <a:t>2022 sayılı “65 Yaşını Doldurmuş Muhtaç, Güçsüz, Kimsesiz Türk Vatandaşına Aylık Bağlanması Hakkındaki Kanun’un uygulamaları Türkiye’de 1977 yılından beri uygulanmaktadır. </a:t>
            </a:r>
          </a:p>
          <a:p>
            <a:pPr algn="just"/>
            <a:r>
              <a:rPr lang="tr-TR" sz="2000" dirty="0"/>
              <a:t>Çalışma ve Sosyal Güvenlik Bakanlığı Sosyal Güvenlik Kurumu Başkanlığı Primsiz Ödemeler Genel Müdürlüğü’ ünce yürütülen ve ödemeleri yapılan yaşlılık maaşları, 65 yaşını doldurmuş muhtaç, kimsesiz ve güçsüz Türk vatandaşlarına verilmektedir. </a:t>
            </a:r>
          </a:p>
          <a:p>
            <a:pPr algn="just"/>
            <a:r>
              <a:rPr lang="tr-TR" sz="2000" dirty="0"/>
              <a:t>Muhtaçlık sınırından az geliri olan ve bu durumu valiliklerce ya da kaymakamlıklarca tespit edilen kişiler 65 yaş aylığı almak için başvuru yapabilir. </a:t>
            </a:r>
          </a:p>
          <a:p>
            <a:pPr algn="just"/>
            <a:r>
              <a:rPr lang="tr-TR" sz="2000" dirty="0"/>
              <a:t>Aylık bağlama işlemleri, defterdarlıklar /mal müdürlükleri tarafından tüm belgelerin eksiksiz olarak ulaşmasıyla ve geliş sırasına konularak yapılır. </a:t>
            </a:r>
          </a:p>
          <a:p>
            <a:pPr algn="just"/>
            <a:r>
              <a:rPr lang="tr-TR" sz="2000" dirty="0"/>
              <a:t>İlk ödeme, herhangi bir Ziraat Bankası şubesi tarafından daha sonraki ödemeler ise herhangi bir PTT şubesi kanalıyla yapılır. </a:t>
            </a:r>
            <a:endParaRPr lang="tr-TR" sz="2800" dirty="0"/>
          </a:p>
        </p:txBody>
      </p:sp>
    </p:spTree>
    <p:extLst>
      <p:ext uri="{BB962C8B-B14F-4D97-AF65-F5344CB8AC3E}">
        <p14:creationId xmlns:p14="http://schemas.microsoft.com/office/powerpoint/2010/main" val="3575746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2E66FB0-E1E1-4B36-9D81-5B5A33DD5372}"/>
              </a:ext>
            </a:extLst>
          </p:cNvPr>
          <p:cNvSpPr>
            <a:spLocks noGrp="1"/>
          </p:cNvSpPr>
          <p:nvPr>
            <p:ph idx="1"/>
          </p:nvPr>
        </p:nvSpPr>
        <p:spPr>
          <a:xfrm>
            <a:off x="762000" y="685800"/>
            <a:ext cx="7543800" cy="4903440"/>
          </a:xfrm>
        </p:spPr>
        <p:txBody>
          <a:bodyPr>
            <a:normAutofit/>
          </a:bodyPr>
          <a:lstStyle/>
          <a:p>
            <a:pPr marL="0" indent="0">
              <a:buNone/>
            </a:pPr>
            <a:r>
              <a:rPr lang="tr-TR" sz="2000" dirty="0"/>
              <a:t>65 yaş maaşı almanın şartları; </a:t>
            </a:r>
          </a:p>
          <a:p>
            <a:pPr marL="0" indent="0" algn="just">
              <a:buNone/>
            </a:pPr>
            <a:endParaRPr lang="tr-TR" sz="2000" dirty="0"/>
          </a:p>
          <a:p>
            <a:pPr algn="just"/>
            <a:r>
              <a:rPr lang="tr-TR" sz="2000" dirty="0"/>
              <a:t>65 yaşını doldurmuş olmak</a:t>
            </a:r>
          </a:p>
          <a:p>
            <a:pPr algn="just"/>
            <a:r>
              <a:rPr lang="tr-TR" sz="2000" dirty="0"/>
              <a:t>Herhangi bir sosyal güvencesi olmamak ve emekli maaşı almıyor olmak </a:t>
            </a:r>
          </a:p>
          <a:p>
            <a:pPr algn="just"/>
            <a:r>
              <a:rPr lang="tr-TR" sz="2000" dirty="0"/>
              <a:t>Sosyal Güvenlik Kurumundan (SGK) dul maaşı, yetim maaşı ve benzeri bir maaş almıyor olmak </a:t>
            </a:r>
          </a:p>
          <a:p>
            <a:pPr algn="just"/>
            <a:r>
              <a:rPr lang="tr-TR" sz="2000" dirty="0"/>
              <a:t>Sigortalı olarak herhangi bir işte çalışmıyor olmak </a:t>
            </a:r>
          </a:p>
          <a:p>
            <a:pPr algn="just"/>
            <a:r>
              <a:rPr lang="tr-TR" sz="2000" dirty="0"/>
              <a:t>Aylık toplam gelirin muhtaçlık sınırı altında olması. </a:t>
            </a:r>
          </a:p>
          <a:p>
            <a:pPr algn="just"/>
            <a:endParaRPr lang="tr-TR" sz="2000" dirty="0"/>
          </a:p>
          <a:p>
            <a:pPr marL="0" indent="0" algn="just">
              <a:buNone/>
            </a:pPr>
            <a:r>
              <a:rPr lang="tr-TR" sz="2000" dirty="0"/>
              <a:t>Saydığımız bu şartları taşıyan tüm Türkiye Cumhuriyeti vatandaşları 65 yaş aylığı almak için başvuru yapma hakkında sahiptirler</a:t>
            </a:r>
          </a:p>
          <a:p>
            <a:pPr algn="just"/>
            <a:endParaRPr lang="tr-TR" sz="2000" dirty="0"/>
          </a:p>
        </p:txBody>
      </p:sp>
    </p:spTree>
    <p:extLst>
      <p:ext uri="{BB962C8B-B14F-4D97-AF65-F5344CB8AC3E}">
        <p14:creationId xmlns:p14="http://schemas.microsoft.com/office/powerpoint/2010/main" val="27508312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AA15361-06E8-4A3B-8B91-50D8DE02A5F2}"/>
              </a:ext>
            </a:extLst>
          </p:cNvPr>
          <p:cNvSpPr>
            <a:spLocks noGrp="1"/>
          </p:cNvSpPr>
          <p:nvPr>
            <p:ph idx="1"/>
          </p:nvPr>
        </p:nvSpPr>
        <p:spPr>
          <a:xfrm>
            <a:off x="755576" y="476672"/>
            <a:ext cx="7543800" cy="5760640"/>
          </a:xfrm>
        </p:spPr>
        <p:txBody>
          <a:bodyPr>
            <a:normAutofit/>
          </a:bodyPr>
          <a:lstStyle/>
          <a:p>
            <a:pPr marL="0" indent="0" algn="just">
              <a:buNone/>
            </a:pPr>
            <a:r>
              <a:rPr lang="tr-TR" sz="2000" b="1" dirty="0"/>
              <a:t>    9. Gündüz Bakım Hizmetleri</a:t>
            </a:r>
          </a:p>
          <a:p>
            <a:pPr marL="0" indent="0" algn="just">
              <a:buNone/>
            </a:pPr>
            <a:endParaRPr lang="tr-TR" b="1" dirty="0"/>
          </a:p>
          <a:p>
            <a:pPr algn="just"/>
            <a:r>
              <a:rPr lang="tr-TR" sz="2000" dirty="0"/>
              <a:t>Yaşamını evde ailesiyle, akrabalarıyla veya yalnız sürdüren Alzheimer/ </a:t>
            </a:r>
            <a:r>
              <a:rPr lang="tr-TR" sz="2000" dirty="0" err="1"/>
              <a:t>demans</a:t>
            </a:r>
            <a:r>
              <a:rPr lang="tr-TR" sz="2000" dirty="0"/>
              <a:t> vb. hastalığı olan yaşlıların yaşam ortamlarının iyileştirilmesi, boş zamanlarının değerlendirilmesi, sosyal, psikolojik ve sağlık ihtiyaçlarının karşılanmasında yardımcı olunması, kendi imkanlarıyla karşılamakta güçlük çektikleri ihtiyaçları ile günlük yaşam faaliyetleri için destek hizmetler verilmesi, ilgi alanlarına göre faaliyet grupları kurarak sosyal faaliyetler düzenlenmesi suretiyle sosyal ilişkilerinin zenginleştirilmesi, aktivitelerinin artırılması, gerekli olduğu zamanlarda aileleri ile dayanışma ve paylaşma sağlanarak yaşam kalitesinin artırılması amacıyla sunulan hizmetlerdir.</a:t>
            </a:r>
          </a:p>
          <a:p>
            <a:pPr marL="0" indent="0" algn="just">
              <a:buNone/>
            </a:pPr>
            <a:endParaRPr lang="tr-TR" dirty="0"/>
          </a:p>
        </p:txBody>
      </p:sp>
    </p:spTree>
    <p:extLst>
      <p:ext uri="{BB962C8B-B14F-4D97-AF65-F5344CB8AC3E}">
        <p14:creationId xmlns:p14="http://schemas.microsoft.com/office/powerpoint/2010/main" val="880940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FB42A61-CD80-4C30-B39C-05380E970999}"/>
              </a:ext>
            </a:extLst>
          </p:cNvPr>
          <p:cNvSpPr>
            <a:spLocks noGrp="1"/>
          </p:cNvSpPr>
          <p:nvPr>
            <p:ph idx="1"/>
          </p:nvPr>
        </p:nvSpPr>
        <p:spPr>
          <a:xfrm>
            <a:off x="762000" y="548680"/>
            <a:ext cx="7543800" cy="5616624"/>
          </a:xfrm>
        </p:spPr>
        <p:txBody>
          <a:bodyPr>
            <a:normAutofit/>
          </a:bodyPr>
          <a:lstStyle/>
          <a:p>
            <a:pPr marL="0" indent="0" algn="just">
              <a:buNone/>
            </a:pPr>
            <a:r>
              <a:rPr lang="tr-TR" sz="2000" b="1" i="1" dirty="0"/>
              <a:t>Gündüz Bakım Hizmetleri kapsamında aşağıdaki faaliyetler yürütülmektedir:</a:t>
            </a:r>
          </a:p>
          <a:p>
            <a:pPr marL="0" indent="0" algn="just">
              <a:buNone/>
            </a:pPr>
            <a:endParaRPr lang="tr-TR" sz="2000" b="1" i="1" dirty="0"/>
          </a:p>
          <a:p>
            <a:pPr algn="just"/>
            <a:r>
              <a:rPr lang="tr-TR" sz="2000" dirty="0"/>
              <a:t>Yaşlıların fonksiyonel aktivitelerini, el ve göz koordinasyonlarını, ayrıca günlük yaşamdaki becerilerini artırıp onları daha bağımsız bir seviyeye ulaştırmak için iş ve meşguliyet terapisinin yapılması, </a:t>
            </a:r>
          </a:p>
          <a:p>
            <a:pPr algn="just"/>
            <a:r>
              <a:rPr lang="tr-TR" sz="2000" dirty="0"/>
              <a:t>Fizik tedavi/ günlük hatırlatma/hafıza çalıştırma egzersizlerinin düzenlenmesi,</a:t>
            </a:r>
          </a:p>
          <a:p>
            <a:pPr algn="just"/>
            <a:r>
              <a:rPr lang="tr-TR" sz="2000" dirty="0"/>
              <a:t>Ahşap-seramik-cam boyama, kalıp çıkarma, yazı yazma, Puzzle-</a:t>
            </a:r>
            <a:r>
              <a:rPr lang="tr-TR" sz="2000" dirty="0" err="1"/>
              <a:t>lego</a:t>
            </a:r>
            <a:r>
              <a:rPr lang="tr-TR" sz="2000" dirty="0"/>
              <a:t>-boncuk çalışmalarının uygulanması,</a:t>
            </a:r>
          </a:p>
          <a:p>
            <a:pPr algn="just"/>
            <a:r>
              <a:rPr lang="tr-TR" sz="2000" dirty="0"/>
              <a:t>Oyun oynama, yemek, piknik ve gezi gibi etkinliklere katılım sağlanması,</a:t>
            </a:r>
          </a:p>
          <a:p>
            <a:pPr algn="just"/>
            <a:r>
              <a:rPr lang="tr-TR" sz="2000" dirty="0"/>
              <a:t>Uyku ve dinlenme saatlerinin oluşturulması,</a:t>
            </a:r>
          </a:p>
          <a:p>
            <a:pPr algn="just"/>
            <a:r>
              <a:rPr lang="tr-TR" sz="2000" dirty="0"/>
              <a:t>Üyelerin sağlık kontrollerinin, ilaç ve tansiyon takiplerinin yapılması,</a:t>
            </a:r>
          </a:p>
          <a:p>
            <a:pPr algn="just"/>
            <a:r>
              <a:rPr lang="tr-TR" sz="2000" dirty="0"/>
              <a:t>Ailelerin oryantasyonunun sağlanması</a:t>
            </a:r>
          </a:p>
          <a:p>
            <a:endParaRPr lang="tr-TR" dirty="0"/>
          </a:p>
        </p:txBody>
      </p:sp>
    </p:spTree>
    <p:extLst>
      <p:ext uri="{BB962C8B-B14F-4D97-AF65-F5344CB8AC3E}">
        <p14:creationId xmlns:p14="http://schemas.microsoft.com/office/powerpoint/2010/main" val="2507642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49C35D2-6819-473F-AA0A-77D90E749C84}"/>
              </a:ext>
            </a:extLst>
          </p:cNvPr>
          <p:cNvSpPr>
            <a:spLocks noGrp="1"/>
          </p:cNvSpPr>
          <p:nvPr>
            <p:ph idx="1"/>
          </p:nvPr>
        </p:nvSpPr>
        <p:spPr>
          <a:xfrm>
            <a:off x="762000" y="404664"/>
            <a:ext cx="7543800" cy="5832648"/>
          </a:xfrm>
        </p:spPr>
        <p:txBody>
          <a:bodyPr>
            <a:normAutofit/>
          </a:bodyPr>
          <a:lstStyle/>
          <a:p>
            <a:pPr marL="0" indent="0" algn="just">
              <a:buNone/>
            </a:pPr>
            <a:r>
              <a:rPr lang="tr-TR" sz="2000" b="1" dirty="0"/>
              <a:t>10. Evde Bakım ve Evde Bakıma Destek Hizmetleri</a:t>
            </a:r>
          </a:p>
          <a:p>
            <a:pPr marL="0" indent="0" algn="just">
              <a:buNone/>
            </a:pPr>
            <a:endParaRPr lang="tr-TR" sz="2000" b="1" dirty="0"/>
          </a:p>
          <a:p>
            <a:pPr algn="just"/>
            <a:r>
              <a:rPr lang="tr-TR" sz="2000" dirty="0"/>
              <a:t>Hane halkının tek başına veya diğer destek unsurlarına (komşu-akraba) rağmen yetersiz kaldığı durumlarda, yaşlıların evde yaşamlarını devam ettirebilmeleri için yaşam ortamlarının iyileştirilmesi ve günlük yaşam faaliyetlerine yardımcı olunması amacıyla sunulan Evde Yaşama Destek Hizmetleri kapsamında aşağıdaki faaliyetler yürütülebilmektedir:</a:t>
            </a:r>
          </a:p>
          <a:p>
            <a:pPr algn="just"/>
            <a:r>
              <a:rPr lang="tr-TR" sz="2000" dirty="0"/>
              <a:t>Teknik hizmetler (Yaşlıların evinde yapılacak basit tamirat, sıhhi tesisat, her türlü onarımı boya-badana, yaşlıların ihtiyacına göre evin özel düzenlenmesine yönelik tadilatlar vb.),</a:t>
            </a:r>
          </a:p>
          <a:p>
            <a:pPr algn="just"/>
            <a:r>
              <a:rPr lang="tr-TR" sz="2000" dirty="0"/>
              <a:t>Sağlık hizmetleri (Pansuman yapma, kan şekeri ölçme, tansiyon ölçme, enjeksiyon yapma, ilaç verme takibi vb.),</a:t>
            </a:r>
          </a:p>
        </p:txBody>
      </p:sp>
    </p:spTree>
    <p:extLst>
      <p:ext uri="{BB962C8B-B14F-4D97-AF65-F5344CB8AC3E}">
        <p14:creationId xmlns:p14="http://schemas.microsoft.com/office/powerpoint/2010/main" val="17555262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D8BAB53-E637-4391-81CE-F9578534D1CA}"/>
              </a:ext>
            </a:extLst>
          </p:cNvPr>
          <p:cNvSpPr>
            <a:spLocks noGrp="1"/>
          </p:cNvSpPr>
          <p:nvPr>
            <p:ph idx="1"/>
          </p:nvPr>
        </p:nvSpPr>
        <p:spPr>
          <a:xfrm>
            <a:off x="762000" y="908720"/>
            <a:ext cx="7543800" cy="5256584"/>
          </a:xfrm>
        </p:spPr>
        <p:txBody>
          <a:bodyPr>
            <a:normAutofit/>
          </a:bodyPr>
          <a:lstStyle/>
          <a:p>
            <a:pPr marL="274320" marR="0" lvl="0" indent="-274320" algn="just" defTabSz="914400" rtl="0" eaLnBrk="1" fontAlgn="auto" latinLnBrk="0" hangingPunct="1">
              <a:lnSpc>
                <a:spcPct val="100000"/>
              </a:lnSpc>
              <a:spcBef>
                <a:spcPct val="20000"/>
              </a:spcBef>
              <a:spcAft>
                <a:spcPts val="0"/>
              </a:spcAft>
              <a:buClr>
                <a:srgbClr val="AD0101"/>
              </a:buClr>
              <a:buSzTx/>
              <a:buFont typeface="Arial" pitchFamily="34" charset="0"/>
              <a:buChar char="•"/>
              <a:tabLst/>
              <a:defRPr/>
            </a:pPr>
            <a:r>
              <a:rPr kumimoji="0" lang="tr-TR" sz="2000" b="0" i="0" u="none" strike="noStrike" kern="1200" cap="none" spc="0" normalizeH="0" baseline="0" noProof="0" dirty="0">
                <a:ln>
                  <a:noFill/>
                </a:ln>
                <a:solidFill>
                  <a:srgbClr val="303030"/>
                </a:solidFill>
                <a:effectLst/>
                <a:uLnTx/>
                <a:uFillTx/>
                <a:latin typeface="Times New Roman"/>
                <a:ea typeface="+mn-ea"/>
                <a:cs typeface="+mn-cs"/>
              </a:rPr>
              <a:t>Psikolojik destek ve yönlendirme hizmetleri (Yaşlıların durum tespitinden sonra tespit edilen ihtiyacına göre yaşlının psikologla görüştürülmesi, sağlık birimine yönlendirilmesi, gerekli ise bireysel görüşme ve ilgili birimlere yönlendirilmesi vb.),</a:t>
            </a:r>
          </a:p>
          <a:p>
            <a:pPr marL="274320" marR="0" lvl="0" indent="-274320" algn="just" defTabSz="914400" rtl="0" eaLnBrk="1" fontAlgn="auto" latinLnBrk="0" hangingPunct="1">
              <a:lnSpc>
                <a:spcPct val="100000"/>
              </a:lnSpc>
              <a:spcBef>
                <a:spcPct val="20000"/>
              </a:spcBef>
              <a:spcAft>
                <a:spcPts val="0"/>
              </a:spcAft>
              <a:buClr>
                <a:srgbClr val="AD0101"/>
              </a:buClr>
              <a:buSzTx/>
              <a:buFont typeface="Arial" pitchFamily="34" charset="0"/>
              <a:buChar char="•"/>
              <a:tabLst/>
              <a:defRPr/>
            </a:pPr>
            <a:endParaRPr lang="tr-TR" sz="2000" dirty="0"/>
          </a:p>
          <a:p>
            <a:pPr algn="just"/>
            <a:r>
              <a:rPr lang="tr-TR" sz="2000" dirty="0"/>
              <a:t>Rehberlik ve mesleki danışmanlık(İlaç yüzdelerinin, faturalarının ödenmesinde, hasta bezi, tekerlekli sandalye, havalı yatak, medikal malzeme vb. ihtiyaçlarının teminine ilişkin rehberlik vb.),</a:t>
            </a:r>
          </a:p>
          <a:p>
            <a:pPr algn="just"/>
            <a:endParaRPr lang="tr-TR" sz="2000" dirty="0"/>
          </a:p>
          <a:p>
            <a:pPr algn="just"/>
            <a:r>
              <a:rPr lang="tr-TR" sz="2000" dirty="0"/>
              <a:t>Sosyal destek hizmetleri (Sohbet, alış-veriş yapma, yaşlıya refakat etme vb.),</a:t>
            </a:r>
          </a:p>
          <a:p>
            <a:pPr algn="just"/>
            <a:r>
              <a:rPr lang="tr-TR" sz="2000" dirty="0"/>
              <a:t>Kişisel bakım (Vücut temizliği, berber hizmeti vb.), </a:t>
            </a:r>
          </a:p>
          <a:p>
            <a:pPr algn="just"/>
            <a:r>
              <a:rPr lang="tr-TR" sz="2000" dirty="0"/>
              <a:t>Ev temizliğinin yapılması,</a:t>
            </a:r>
          </a:p>
          <a:p>
            <a:pPr algn="just"/>
            <a:r>
              <a:rPr lang="tr-TR" sz="2000" dirty="0"/>
              <a:t>Yemek yapımına yardım hizmetleri.</a:t>
            </a:r>
          </a:p>
          <a:p>
            <a:pPr algn="just"/>
            <a:endParaRPr lang="tr-TR" sz="2000" dirty="0"/>
          </a:p>
          <a:p>
            <a:pPr algn="just"/>
            <a:endParaRPr lang="tr-TR" sz="2000" dirty="0"/>
          </a:p>
          <a:p>
            <a:pPr algn="just"/>
            <a:endParaRPr lang="tr-TR" sz="2000" dirty="0"/>
          </a:p>
        </p:txBody>
      </p:sp>
    </p:spTree>
    <p:extLst>
      <p:ext uri="{BB962C8B-B14F-4D97-AF65-F5344CB8AC3E}">
        <p14:creationId xmlns:p14="http://schemas.microsoft.com/office/powerpoint/2010/main" val="2430482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ECE6B91-37FB-4EF6-BB91-91ADF4390DAE}"/>
              </a:ext>
            </a:extLst>
          </p:cNvPr>
          <p:cNvSpPr>
            <a:spLocks noGrp="1"/>
          </p:cNvSpPr>
          <p:nvPr>
            <p:ph idx="1"/>
          </p:nvPr>
        </p:nvSpPr>
        <p:spPr>
          <a:xfrm>
            <a:off x="762000" y="685800"/>
            <a:ext cx="7543800" cy="5335488"/>
          </a:xfrm>
        </p:spPr>
        <p:txBody>
          <a:bodyPr>
            <a:normAutofit fontScale="85000" lnSpcReduction="20000"/>
          </a:bodyPr>
          <a:lstStyle/>
          <a:p>
            <a:pPr algn="just"/>
            <a:r>
              <a:rPr lang="tr-TR" dirty="0"/>
              <a:t>Yaşlılara yönelik olarak üretilmesi düşünülen politikalar, sosyal politika alanındaki en önemli konulardan biri olarak bilinmektedir. Dünya ölçeğinde gözle görülen bir şekilde yaşlıların sayısındaki artış, yaşlılara yönelik sosyal politikalara daha fazla önem vermeye yol açmaktadır. </a:t>
            </a:r>
          </a:p>
          <a:p>
            <a:pPr algn="just"/>
            <a:endParaRPr lang="tr-TR" dirty="0"/>
          </a:p>
          <a:p>
            <a:pPr algn="just"/>
            <a:r>
              <a:rPr lang="tr-TR" dirty="0"/>
              <a:t>“Yaşlılık” diye bilinen dönem, insanlar için uğranılması kaçınılmaz bir sürece işaret etmektedir. Bu dönem ile birlikte, dönemin kendine has özellikleri ile karşılaşılması da muhakkak olmaktadır. Bu anlamda, yaşlılık döneminde fiziki güçsüzlüklerden başlayan ve diğer çeşitli zayıflıklara uzanan bir güçten düşme ile karşı karşıya kalınmaktadır. </a:t>
            </a:r>
          </a:p>
          <a:p>
            <a:pPr algn="just"/>
            <a:endParaRPr lang="tr-TR" dirty="0"/>
          </a:p>
          <a:p>
            <a:pPr algn="just"/>
            <a:r>
              <a:rPr lang="tr-TR" dirty="0"/>
              <a:t>Bu bakımdan yaşlıların, yemek yeme, temel ihtiyaçlarını giderme, alışveriş yapma, insanlarla ilişki kurma, sokağa çıkma, yürüme gibi konularda desteklenmesi gündeme gelmektedir. Yaşlılara dönük sosyal politikalar, bu desteğin somut “sosyal” yönü olarak bilinmektedir. Bu çerçevede, bakım hizmetleri, sosyal hizmetler, sosyal yardımlar ve çeşitli emeklilik sistemleri yolu ile yaşlılara yönelik sosyal politikalar geliştirilmektedir ve uygulanmaktadır.</a:t>
            </a:r>
          </a:p>
        </p:txBody>
      </p:sp>
    </p:spTree>
    <p:extLst>
      <p:ext uri="{BB962C8B-B14F-4D97-AF65-F5344CB8AC3E}">
        <p14:creationId xmlns:p14="http://schemas.microsoft.com/office/powerpoint/2010/main" val="4294280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664B08E-73B3-463A-94A3-09AB8D4D727A}"/>
              </a:ext>
            </a:extLst>
          </p:cNvPr>
          <p:cNvSpPr>
            <a:spLocks noGrp="1"/>
          </p:cNvSpPr>
          <p:nvPr>
            <p:ph idx="1"/>
          </p:nvPr>
        </p:nvSpPr>
        <p:spPr>
          <a:xfrm>
            <a:off x="762000" y="476672"/>
            <a:ext cx="7543800" cy="5616624"/>
          </a:xfrm>
        </p:spPr>
        <p:txBody>
          <a:bodyPr>
            <a:normAutofit/>
          </a:bodyPr>
          <a:lstStyle/>
          <a:p>
            <a:pPr algn="just"/>
            <a:r>
              <a:rPr lang="tr-TR" sz="2000" dirty="0"/>
              <a:t>Yaşlı bakım hizmetleri sosyal hizmet çalışma alanlarından biridir. Birleşmiş Milletler tarafından hazırlanan yaşlı ilkelerinde, yaşlının aile ve toplum tarafından desteklenmesi, ihtiyacı olanlara uygun bakım hizmetleri sağlanması ve yaşlıya yönelik hizmetlerin çoğunun devlet tarafından sağlanması gerektiği bildirilmektedir. </a:t>
            </a:r>
          </a:p>
          <a:p>
            <a:pPr algn="just"/>
            <a:endParaRPr lang="tr-TR" sz="2000" dirty="0"/>
          </a:p>
          <a:p>
            <a:pPr algn="just"/>
            <a:r>
              <a:rPr lang="tr-TR" sz="2000" dirty="0"/>
              <a:t>Türkiye’de yaşlı hizmetleri ilk defa 1963 yılında Sağlık Sosyal Yardım Bakanlığı’na bağlı Sosyal Hizmetler Genel Müdürlüğü’nün kurulmasıyla kamu hizmetleri içerisindeki yerini almıştır. </a:t>
            </a:r>
          </a:p>
          <a:p>
            <a:pPr algn="just"/>
            <a:endParaRPr lang="tr-TR" sz="2000" dirty="0"/>
          </a:p>
          <a:p>
            <a:pPr algn="just"/>
            <a:r>
              <a:rPr lang="tr-TR" sz="2000" dirty="0"/>
              <a:t>1982 Anayasanın 61. maddesinde yaşlılara yönelik olarak “Yaşlılar devletçe korunur. Yaşlılara devlet yardımı ve sağlanacak diğer haklar ve kolaylıklar kanunla düzenlenir” hükmü yer almaktadır. </a:t>
            </a:r>
          </a:p>
        </p:txBody>
      </p:sp>
    </p:spTree>
    <p:extLst>
      <p:ext uri="{BB962C8B-B14F-4D97-AF65-F5344CB8AC3E}">
        <p14:creationId xmlns:p14="http://schemas.microsoft.com/office/powerpoint/2010/main" val="2269788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396BB11-097B-4EB3-89AC-14035175BE64}"/>
              </a:ext>
            </a:extLst>
          </p:cNvPr>
          <p:cNvSpPr>
            <a:spLocks noGrp="1"/>
          </p:cNvSpPr>
          <p:nvPr>
            <p:ph idx="1"/>
          </p:nvPr>
        </p:nvSpPr>
        <p:spPr>
          <a:xfrm>
            <a:off x="762000" y="476672"/>
            <a:ext cx="7543800" cy="5616624"/>
          </a:xfrm>
        </p:spPr>
        <p:txBody>
          <a:bodyPr>
            <a:normAutofit lnSpcReduction="10000"/>
          </a:bodyPr>
          <a:lstStyle/>
          <a:p>
            <a:pPr algn="just"/>
            <a:r>
              <a:rPr lang="tr-TR" sz="2000" dirty="0"/>
              <a:t>Yaşlılara götürülen sosyal refah hizmetleri iki başlık altında toplanabilir: </a:t>
            </a:r>
          </a:p>
          <a:p>
            <a:pPr algn="just"/>
            <a:endParaRPr lang="tr-TR" sz="2000" dirty="0"/>
          </a:p>
          <a:p>
            <a:pPr marL="0" indent="0" algn="just">
              <a:buNone/>
            </a:pPr>
            <a:r>
              <a:rPr lang="tr-TR" sz="2000" dirty="0"/>
              <a:t>• </a:t>
            </a:r>
            <a:r>
              <a:rPr lang="tr-TR" sz="2000" b="1" dirty="0"/>
              <a:t>Sosyal güvenlik hizmetleri: </a:t>
            </a:r>
            <a:r>
              <a:rPr lang="tr-TR" sz="2000" dirty="0"/>
              <a:t>Sosyal Güvenlik Kurumu’na bağlı olarak çalışmış yaşlılar güvenlik kapsamında yer alırlar. Sosyal güvenlik kapsamı dışında kalan 65 yaş ve üzerindeki bireyler; 1976 yılında yürürlüğe giren 2022 sayılı “65 yaşını doldurmuş, muhtaç, güçsüz, kimsesiz Türk vatandaşlarına aylık bağlanması hakkındaki yasa” ile güvence altına alınmaya çalışılmıştır.</a:t>
            </a:r>
          </a:p>
          <a:p>
            <a:pPr marL="0" indent="0" algn="just">
              <a:buNone/>
            </a:pPr>
            <a:endParaRPr lang="tr-TR" sz="2000" dirty="0"/>
          </a:p>
          <a:p>
            <a:pPr marL="0" indent="0" algn="just">
              <a:buNone/>
            </a:pPr>
            <a:r>
              <a:rPr lang="tr-TR" sz="2000" b="1" dirty="0"/>
              <a:t>• Sosyal Hizmetler: </a:t>
            </a:r>
            <a:r>
              <a:rPr lang="tr-TR" sz="2000" dirty="0"/>
              <a:t>Ülkemizde sosyal yoksunluk ve/veya ekonomik yoksulluk içinde bulunan yaşlıların yaşam standartlarını koruma ve yükseltme amaçlı tüm hizmetleri planlamak, düzenlemek, izlemek, koordine etmek ve denetlemekle görevli Aile ve Sosyal Hizmetler Bakanlığı’nın bu hizmetleri kurum bakım hizmetleri, evde bakım hizmetleri, yaşlı kulüpleri, yaşlı hizmet merkezleri ile yaşlı bakım ve rehabilitasyon hizmetleri olmak üzere toplam beş temel alanda toplanmaktadır.</a:t>
            </a:r>
          </a:p>
          <a:p>
            <a:pPr algn="just"/>
            <a:endParaRPr lang="tr-TR" sz="2000" dirty="0"/>
          </a:p>
        </p:txBody>
      </p:sp>
    </p:spTree>
    <p:extLst>
      <p:ext uri="{BB962C8B-B14F-4D97-AF65-F5344CB8AC3E}">
        <p14:creationId xmlns:p14="http://schemas.microsoft.com/office/powerpoint/2010/main" val="1509156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5C24E47-F86E-4C64-86CC-E989BBCA412B}"/>
              </a:ext>
            </a:extLst>
          </p:cNvPr>
          <p:cNvSpPr>
            <a:spLocks noGrp="1"/>
          </p:cNvSpPr>
          <p:nvPr>
            <p:ph idx="1"/>
          </p:nvPr>
        </p:nvSpPr>
        <p:spPr>
          <a:xfrm>
            <a:off x="762000" y="476672"/>
            <a:ext cx="7543800" cy="5616624"/>
          </a:xfrm>
        </p:spPr>
        <p:txBody>
          <a:bodyPr>
            <a:normAutofit/>
          </a:bodyPr>
          <a:lstStyle/>
          <a:p>
            <a:pPr marL="0" indent="0">
              <a:buNone/>
            </a:pPr>
            <a:r>
              <a:rPr lang="tr-TR" sz="2000" dirty="0"/>
              <a:t>    </a:t>
            </a:r>
            <a:r>
              <a:rPr lang="tr-TR" sz="2000" b="1" dirty="0"/>
              <a:t>1. Huzurevleri </a:t>
            </a:r>
          </a:p>
          <a:p>
            <a:pPr marL="0" indent="0">
              <a:buNone/>
            </a:pPr>
            <a:endParaRPr lang="tr-TR" sz="2000" b="1" dirty="0"/>
          </a:p>
          <a:p>
            <a:pPr algn="just"/>
            <a:r>
              <a:rPr lang="tr-TR" sz="2000" dirty="0"/>
              <a:t>60 yaş ve üzerindeki yaşlı kişilerin huzurlu bir ortamda korumak, bakmak ve bu kişilerin sosyal ve psikolojik gereksinimlerini karşılamak amacıyla kurulan yatılı sosyal hizmet kuruluşudur. Huzurevleri yaşlı açısından değerlendirildiğinde, geleneksel aile içinde saygın bir yeri, otoritesi olan yaşlının aile dışında bir bakım biçimi olan huzurevine yerleştirilmesi özellikle yaşlı açısından kolay kabullenilir bir durum değildir. </a:t>
            </a:r>
          </a:p>
          <a:p>
            <a:pPr algn="just"/>
            <a:endParaRPr lang="tr-TR" sz="2000" dirty="0"/>
          </a:p>
          <a:p>
            <a:pPr algn="just"/>
            <a:r>
              <a:rPr lang="tr-TR" sz="2000" dirty="0"/>
              <a:t>Toplumdaki statüsünü yitirmek ve evinde alıştığı yaşamdan vazgeçmek yaşlı için zor bir durumdur. Yaşlı için evi; bildiği, hâkim olduğu, içinde kendini güvende ve özgür hissettiği, anılarıyla beraber olduğu bir ortamdır. Ülkemizde yaşlının mümkün olduğunca evinde, yakın çevresinden koparılmadan ihtiyaçlarının karşılanarak bakımlarının sağlanması yönünde çalışmalara başlanmıştır.</a:t>
            </a:r>
          </a:p>
        </p:txBody>
      </p:sp>
    </p:spTree>
    <p:extLst>
      <p:ext uri="{BB962C8B-B14F-4D97-AF65-F5344CB8AC3E}">
        <p14:creationId xmlns:p14="http://schemas.microsoft.com/office/powerpoint/2010/main" val="2538601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77B8BAC-26BE-44A4-9E08-E19FD985ABBA}"/>
              </a:ext>
            </a:extLst>
          </p:cNvPr>
          <p:cNvSpPr>
            <a:spLocks noGrp="1"/>
          </p:cNvSpPr>
          <p:nvPr>
            <p:ph idx="1"/>
          </p:nvPr>
        </p:nvSpPr>
        <p:spPr>
          <a:xfrm>
            <a:off x="762000" y="476672"/>
            <a:ext cx="7543800" cy="5616624"/>
          </a:xfrm>
        </p:spPr>
        <p:txBody>
          <a:bodyPr>
            <a:normAutofit fontScale="92500" lnSpcReduction="20000"/>
          </a:bodyPr>
          <a:lstStyle/>
          <a:p>
            <a:pPr marL="0" indent="0" algn="just">
              <a:buNone/>
            </a:pPr>
            <a:r>
              <a:rPr lang="tr-TR" sz="2000" dirty="0"/>
              <a:t>   </a:t>
            </a:r>
            <a:r>
              <a:rPr lang="tr-TR" sz="2000" b="1" dirty="0"/>
              <a:t>2.Yaşlı Bakım ve Rehabilitasyon Merkezi </a:t>
            </a:r>
          </a:p>
          <a:p>
            <a:pPr marL="0" indent="0" algn="just">
              <a:buNone/>
            </a:pPr>
            <a:endParaRPr lang="tr-TR" sz="2000" b="1" dirty="0"/>
          </a:p>
          <a:p>
            <a:pPr algn="just"/>
            <a:r>
              <a:rPr lang="tr-TR" sz="2000" dirty="0"/>
              <a:t>Yaşlı kişilerin yaşamlarını sağlık, huzur ve güven içinde sürdürmeleri amacıyla, kendi kendilerini idare edebilecek şekilde rehabilitasyonlarının sağlandığı, tedavisi mümkün olmayanların ise sürekli olarak özel bakım altına alındığı yatılı sosyal hizmet kuruluşunu ifade etmektedir. </a:t>
            </a:r>
          </a:p>
          <a:p>
            <a:pPr algn="just"/>
            <a:endParaRPr lang="tr-TR" sz="2000" dirty="0"/>
          </a:p>
          <a:p>
            <a:pPr algn="just"/>
            <a:r>
              <a:rPr lang="tr-TR" sz="2000" dirty="0"/>
              <a:t>Huzurevleri ile Huzurevi Yaşlı Bakım ve Rehabilitasyon Merkezlerine kabul edilecek yaşlılarda aranan nitelikler:</a:t>
            </a:r>
          </a:p>
          <a:p>
            <a:pPr algn="just"/>
            <a:endParaRPr lang="tr-TR" sz="2000" dirty="0"/>
          </a:p>
          <a:p>
            <a:pPr algn="just"/>
            <a:r>
              <a:rPr lang="tr-TR" sz="2000" dirty="0"/>
              <a:t>60 yaş ve üzeri yaşlarda olmak.</a:t>
            </a:r>
          </a:p>
          <a:p>
            <a:pPr algn="just"/>
            <a:r>
              <a:rPr lang="tr-TR" sz="2000" dirty="0"/>
              <a:t>Kendi gereksinimlerini karşılamasını engelleyici bir rahatsızlığı bulunmamak yeme, içme, banyo, tuvalet ve bunun gibi günlük yaşam etkinliklerini bağımsız olarak yapabilecek durumda olmak.</a:t>
            </a:r>
          </a:p>
          <a:p>
            <a:pPr algn="just"/>
            <a:r>
              <a:rPr lang="tr-TR" sz="2000" dirty="0"/>
              <a:t>Ruh sağlığı yerinde olmak.</a:t>
            </a:r>
          </a:p>
          <a:p>
            <a:pPr algn="just"/>
            <a:r>
              <a:rPr lang="tr-TR" sz="2000" dirty="0"/>
              <a:t>Bulaşıcı hastalığı olmamak.</a:t>
            </a:r>
          </a:p>
          <a:p>
            <a:pPr algn="just"/>
            <a:r>
              <a:rPr lang="tr-TR" sz="2000" dirty="0"/>
              <a:t>Uyuşturucu madde ya da alkol bağımlısı olmamak.</a:t>
            </a:r>
          </a:p>
          <a:p>
            <a:pPr algn="just"/>
            <a:r>
              <a:rPr lang="tr-TR" sz="2000" dirty="0"/>
              <a:t>Sosyal veya ekonomik yoksunluk içinde bulunduğu sosyal inceleme raporu ile saptanmış olmak</a:t>
            </a:r>
          </a:p>
        </p:txBody>
      </p:sp>
    </p:spTree>
    <p:extLst>
      <p:ext uri="{BB962C8B-B14F-4D97-AF65-F5344CB8AC3E}">
        <p14:creationId xmlns:p14="http://schemas.microsoft.com/office/powerpoint/2010/main" val="4251207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2AD8DBF-3061-41B4-92CD-4C536619FAAC}"/>
              </a:ext>
            </a:extLst>
          </p:cNvPr>
          <p:cNvSpPr>
            <a:spLocks noGrp="1"/>
          </p:cNvSpPr>
          <p:nvPr>
            <p:ph idx="1"/>
          </p:nvPr>
        </p:nvSpPr>
        <p:spPr>
          <a:xfrm>
            <a:off x="762000" y="332656"/>
            <a:ext cx="7543800" cy="5976664"/>
          </a:xfrm>
        </p:spPr>
        <p:txBody>
          <a:bodyPr>
            <a:normAutofit fontScale="85000" lnSpcReduction="20000"/>
          </a:bodyPr>
          <a:lstStyle/>
          <a:p>
            <a:pPr marL="0" indent="0" algn="just">
              <a:buNone/>
            </a:pPr>
            <a:r>
              <a:rPr lang="tr-TR" b="1" dirty="0"/>
              <a:t>     3.Yerel Yönetimlerce Verilen Hizmetler</a:t>
            </a:r>
          </a:p>
          <a:p>
            <a:pPr marL="0" indent="0" algn="just">
              <a:buNone/>
            </a:pPr>
            <a:endParaRPr lang="tr-TR" dirty="0"/>
          </a:p>
          <a:p>
            <a:pPr algn="just"/>
            <a:r>
              <a:rPr lang="tr-TR" sz="2100" dirty="0"/>
              <a:t>Bu çerçevede belediyeler, yardıma muhtaç olan yaşlıların barınması için huzurevi yapmakta, ücretsiz muayene ve ilaç yardımı yapmakta, gıda, yakacak, ev temizliği hizmetlerine destek olmak, belediye otobüslerinden ücretsiz veya indirimli yararlanmalarını sağlamak gibi görevleri yerine getirmektedirler. </a:t>
            </a:r>
          </a:p>
          <a:p>
            <a:pPr algn="just"/>
            <a:endParaRPr lang="tr-TR" sz="2100" dirty="0"/>
          </a:p>
          <a:p>
            <a:pPr algn="just"/>
            <a:r>
              <a:rPr lang="tr-TR" sz="2100" dirty="0"/>
              <a:t>Ekonomik ve kültürel olarak çok gelişmiş belediyeler ise, seminer ve poliklinik hizmetleri, aşevinden evlere yemek dağıtımı, nakdi yardım, ambulansla evden sağlık hizmeti vermek, özel gün kutlamalarına, sinema ve tiyatro etkinliklerine, davetlere katılımları sağlanmakta ve gezi programları düzenlenmektedir. </a:t>
            </a:r>
          </a:p>
          <a:p>
            <a:pPr algn="just"/>
            <a:endParaRPr lang="tr-TR" sz="2100" dirty="0"/>
          </a:p>
          <a:p>
            <a:pPr algn="just"/>
            <a:r>
              <a:rPr lang="tr-TR" sz="2100" dirty="0"/>
              <a:t>Ancak, bu görevler özellikle Büyükşehir Belediyeleri ile nüfus ve gelişmişlik bakımından büyük olan il ve ilçe belediyelerince yerine getirilmektedir. Büyükşehir, ilçe ve ilk kademe belediyelerinin görev ve sorumlulukları kanunlarda genel hatları ile belirlenmiştir. Belediyeler yasal olarak, sağlık merkezleri, hastaneler, gezici sağlık üniteleri ile yetişkinler, yaşlılar, engelliler, kadınlar, gençler ve çocuklara yönelik her türlü sosyal ve kültürel hizmetleri yürütmek, geliştirmek ve bu amaçla sosyal tesisler kurmak, meslek ve beceri kazandırma kursları açmak, işletmek veya işlettirmek ve bu hizmetleri yürütürken üniversiteler, meslek liseleri, kamu kuruluşları ve sivil toplum örgütleri ile işbirliği yapmaktadırlar</a:t>
            </a:r>
          </a:p>
        </p:txBody>
      </p:sp>
    </p:spTree>
    <p:extLst>
      <p:ext uri="{BB962C8B-B14F-4D97-AF65-F5344CB8AC3E}">
        <p14:creationId xmlns:p14="http://schemas.microsoft.com/office/powerpoint/2010/main" val="2448553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EF49C47-8920-4515-8607-CA1D55F5F79E}"/>
              </a:ext>
            </a:extLst>
          </p:cNvPr>
          <p:cNvSpPr>
            <a:spLocks noGrp="1"/>
          </p:cNvSpPr>
          <p:nvPr>
            <p:ph idx="1"/>
          </p:nvPr>
        </p:nvSpPr>
        <p:spPr>
          <a:xfrm>
            <a:off x="762000" y="404664"/>
            <a:ext cx="7543800" cy="5760640"/>
          </a:xfrm>
        </p:spPr>
        <p:txBody>
          <a:bodyPr>
            <a:normAutofit/>
          </a:bodyPr>
          <a:lstStyle/>
          <a:p>
            <a:pPr marL="0" indent="0" algn="just">
              <a:buNone/>
            </a:pPr>
            <a:r>
              <a:rPr lang="tr-TR" sz="2000" dirty="0"/>
              <a:t>    </a:t>
            </a:r>
            <a:r>
              <a:rPr lang="tr-TR" sz="2000" b="1" dirty="0"/>
              <a:t>4.Yaşlı Hizmet Merkezleri </a:t>
            </a:r>
          </a:p>
          <a:p>
            <a:pPr marL="0" indent="0" algn="just">
              <a:buNone/>
            </a:pPr>
            <a:endParaRPr lang="tr-TR" sz="2000" dirty="0"/>
          </a:p>
          <a:p>
            <a:pPr algn="just"/>
            <a:r>
              <a:rPr lang="tr-TR" sz="2000" dirty="0"/>
              <a:t>Bu merkezler, akıl ve ruh sağlığı yerinde olan, tıbbi bakıma ihtiyacı olmayan ve herhangi bir özrü bulunmayan yaşlının bakımı ile ilgili olarak hane halkının tek başına veya diğer destek unsurlarına (komşu, akraba) rağmen yetersiz kaldığı durumlarda yaşlılara evde yaşamlarını devam ettirebilmeleri için yaşam ortamlarının iyileştirilmesi, günlük yaşam faaliyetlerine yardımcı olunması amacıyla imkânlar ölçüsünde "Evde Bakım Hizmeti" sunumunu da gerçekleştirebilmektedirler.</a:t>
            </a:r>
          </a:p>
        </p:txBody>
      </p:sp>
    </p:spTree>
    <p:extLst>
      <p:ext uri="{BB962C8B-B14F-4D97-AF65-F5344CB8AC3E}">
        <p14:creationId xmlns:p14="http://schemas.microsoft.com/office/powerpoint/2010/main" val="38207460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2EA83BA-18BA-446D-9144-585BFDC7866B}"/>
              </a:ext>
            </a:extLst>
          </p:cNvPr>
          <p:cNvSpPr>
            <a:spLocks noGrp="1"/>
          </p:cNvSpPr>
          <p:nvPr>
            <p:ph idx="1"/>
          </p:nvPr>
        </p:nvSpPr>
        <p:spPr>
          <a:xfrm>
            <a:off x="762000" y="404664"/>
            <a:ext cx="7543800" cy="5760640"/>
          </a:xfrm>
        </p:spPr>
        <p:txBody>
          <a:bodyPr/>
          <a:lstStyle/>
          <a:p>
            <a:pPr marL="0" indent="0">
              <a:buNone/>
            </a:pPr>
            <a:r>
              <a:rPr lang="tr-TR" b="1" dirty="0"/>
              <a:t>    </a:t>
            </a:r>
            <a:r>
              <a:rPr lang="tr-TR" sz="2000" b="1" dirty="0"/>
              <a:t>5.Alzheimer Hastası Yaşlılar Gündüzlü Bakım Merkezi </a:t>
            </a:r>
          </a:p>
          <a:p>
            <a:pPr marL="0" indent="0">
              <a:buNone/>
            </a:pPr>
            <a:endParaRPr lang="tr-TR" sz="2000" b="1" dirty="0"/>
          </a:p>
          <a:p>
            <a:pPr algn="just"/>
            <a:r>
              <a:rPr lang="tr-TR" sz="2000" dirty="0"/>
              <a:t>Ailesinin yanında yaşayan Alzheimer hastası yaşlıların evde tek başına kalmasından kaynaklanan riskleri ortadan kaldırarak yaşlının güvenliğini sağlamak, Alzheimer hastası yaşlıyı çeşitli etkinliklerle aktif hale getirerek yaşlıda oluşacak ajitasyonu azaltabilmek, bu yaşlıların aileleri ile dayanışma ve paylaşma sağlanarak ailelerdeki çaresizlik ve suçluluk duygularının azalmasını sağlamak, aileleri gündüzlü bakım merkezine yönelterek huzurevleri ve bakım evlerindeki yığılmaları önlemek ve Alzheimer hastası yaşlıların gündüzlü bakımlarını sağlayarak yaşlıya ve ailesine destek vermek amacıyla kurulmuş merkezlerdir</a:t>
            </a:r>
          </a:p>
        </p:txBody>
      </p:sp>
    </p:spTree>
    <p:extLst>
      <p:ext uri="{BB962C8B-B14F-4D97-AF65-F5344CB8AC3E}">
        <p14:creationId xmlns:p14="http://schemas.microsoft.com/office/powerpoint/2010/main" val="2610968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0</TotalTime>
  <Words>1782</Words>
  <Application>Microsoft Office PowerPoint</Application>
  <PresentationFormat>Ekran Gösterisi (4:3)</PresentationFormat>
  <Paragraphs>95</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Impact</vt:lpstr>
      <vt:lpstr>Times New Roman</vt:lpstr>
      <vt:lpstr>NewsPrint</vt:lpstr>
      <vt:lpstr>TÜRKİYE’DE YAŞLILARA YÖNELİK UYGULANAN SOSYAL POLİTİKALAR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YAŞLIYA BAKIM VERENLERLE ÇALIŞMA</dc:title>
  <dc:creator>Elif Gürhan</dc:creator>
  <cp:lastModifiedBy>Elif GÜRHAN DURAN</cp:lastModifiedBy>
  <cp:revision>107</cp:revision>
  <dcterms:created xsi:type="dcterms:W3CDTF">2020-01-15T10:46:07Z</dcterms:created>
  <dcterms:modified xsi:type="dcterms:W3CDTF">2026-05-22T08:44:41Z</dcterms:modified>
</cp:coreProperties>
</file>