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4" r:id="rId4"/>
    <p:sldId id="285" r:id="rId5"/>
    <p:sldId id="286" r:id="rId6"/>
    <p:sldId id="258" r:id="rId7"/>
    <p:sldId id="259" r:id="rId8"/>
    <p:sldId id="260" r:id="rId9"/>
    <p:sldId id="261" r:id="rId10"/>
    <p:sldId id="262" r:id="rId11"/>
    <p:sldId id="263" r:id="rId12"/>
    <p:sldId id="264" r:id="rId13"/>
    <p:sldId id="265" r:id="rId14"/>
    <p:sldId id="266" r:id="rId15"/>
    <p:sldId id="267" r:id="rId16"/>
    <p:sldId id="287" r:id="rId17"/>
    <p:sldId id="268" r:id="rId18"/>
    <p:sldId id="269" r:id="rId19"/>
    <p:sldId id="270" r:id="rId20"/>
    <p:sldId id="288" r:id="rId21"/>
    <p:sldId id="271" r:id="rId22"/>
    <p:sldId id="272" r:id="rId23"/>
    <p:sldId id="273" r:id="rId24"/>
    <p:sldId id="274" r:id="rId25"/>
    <p:sldId id="289" r:id="rId26"/>
    <p:sldId id="275" r:id="rId27"/>
    <p:sldId id="276" r:id="rId28"/>
    <p:sldId id="277" r:id="rId29"/>
    <p:sldId id="278" r:id="rId30"/>
    <p:sldId id="279" r:id="rId31"/>
    <p:sldId id="280" r:id="rId32"/>
    <p:sldId id="281" r:id="rId33"/>
    <p:sldId id="282" r:id="rId34"/>
    <p:sldId id="283"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C469BF3-6CC4-4D55-A7E1-3E03ED3DC249}">
          <p14:sldIdLst>
            <p14:sldId id="256"/>
            <p14:sldId id="257"/>
            <p14:sldId id="284"/>
            <p14:sldId id="285"/>
            <p14:sldId id="286"/>
            <p14:sldId id="258"/>
            <p14:sldId id="259"/>
            <p14:sldId id="260"/>
            <p14:sldId id="261"/>
            <p14:sldId id="262"/>
            <p14:sldId id="263"/>
            <p14:sldId id="264"/>
            <p14:sldId id="265"/>
            <p14:sldId id="266"/>
            <p14:sldId id="267"/>
            <p14:sldId id="287"/>
            <p14:sldId id="268"/>
            <p14:sldId id="269"/>
            <p14:sldId id="270"/>
            <p14:sldId id="288"/>
            <p14:sldId id="271"/>
            <p14:sldId id="272"/>
            <p14:sldId id="273"/>
            <p14:sldId id="274"/>
            <p14:sldId id="289"/>
            <p14:sldId id="275"/>
            <p14:sldId id="276"/>
            <p14:sldId id="277"/>
            <p14:sldId id="278"/>
            <p14:sldId id="279"/>
            <p14:sldId id="280"/>
            <p14:sldId id="281"/>
            <p14:sldId id="282"/>
            <p14:sldId id="2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42" d="100"/>
          <a:sy n="142" d="100"/>
        </p:scale>
        <p:origin x="-74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4FDB688-88D6-4309-B655-A3B67564F069}" type="datetimeFigureOut">
              <a:rPr lang="tr-TR" smtClean="0"/>
              <a:t>3.03.2022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4FDB688-88D6-4309-B655-A3B67564F069}" type="datetimeFigureOut">
              <a:rPr lang="tr-TR" smtClean="0"/>
              <a:t>3.03.2022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4FDB688-88D6-4309-B655-A3B67564F069}" type="datetimeFigureOut">
              <a:rPr lang="tr-TR" smtClean="0"/>
              <a:t>3.03.2022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54FDB688-88D6-4309-B655-A3B67564F069}" type="datetimeFigureOut">
              <a:rPr lang="tr-TR" smtClean="0"/>
              <a:t>3.03.2022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4FDB688-88D6-4309-B655-A3B67564F069}" type="datetimeFigureOut">
              <a:rPr lang="tr-TR" smtClean="0"/>
              <a:t>3.03.2022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4BB6A10-F6A8-4670-A582-5A3A20E25C80}"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4FDB688-88D6-4309-B655-A3B67564F069}" type="datetimeFigureOut">
              <a:rPr lang="tr-TR" smtClean="0"/>
              <a:t>3.03.2022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4FDB688-88D6-4309-B655-A3B67564F069}" type="datetimeFigureOut">
              <a:rPr lang="tr-TR" smtClean="0"/>
              <a:t>3.03.2022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4BB6A10-F6A8-4670-A582-5A3A20E25C80}"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54FDB688-88D6-4309-B655-A3B67564F069}" type="datetimeFigureOut">
              <a:rPr lang="tr-TR" smtClean="0"/>
              <a:t>3.03.2022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DB688-88D6-4309-B655-A3B67564F069}" type="datetimeFigureOut">
              <a:rPr lang="tr-TR" smtClean="0"/>
              <a:t>3.03.2022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4FDB688-88D6-4309-B655-A3B67564F069}" type="datetimeFigureOut">
              <a:rPr lang="tr-TR" smtClean="0"/>
              <a:t>3.03.2022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BB6A10-F6A8-4670-A582-5A3A20E25C80}"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4FDB688-88D6-4309-B655-A3B67564F069}" type="datetimeFigureOut">
              <a:rPr lang="tr-TR" smtClean="0"/>
              <a:t>3.03.2022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4BB6A10-F6A8-4670-A582-5A3A20E25C8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4FDB688-88D6-4309-B655-A3B67564F069}" type="datetimeFigureOut">
              <a:rPr lang="tr-TR" smtClean="0"/>
              <a:t>3.03.2022</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4BB6A10-F6A8-4670-A582-5A3A20E25C8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pPr algn="ctr"/>
            <a:r>
              <a:rPr lang="tr-TR" smtClean="0"/>
              <a:t>WORD PROGRAMI DERS NOTLARI - II</a:t>
            </a:r>
            <a:endParaRPr lang="tr-TR" dirty="0"/>
          </a:p>
        </p:txBody>
      </p:sp>
      <p:sp>
        <p:nvSpPr>
          <p:cNvPr id="3" name="Alt Başlık 2"/>
          <p:cNvSpPr>
            <a:spLocks noGrp="1"/>
          </p:cNvSpPr>
          <p:nvPr>
            <p:ph type="subTitle" idx="1"/>
          </p:nvPr>
        </p:nvSpPr>
        <p:spPr>
          <a:xfrm>
            <a:off x="683568" y="3501008"/>
            <a:ext cx="7846640" cy="1752600"/>
          </a:xfrm>
        </p:spPr>
        <p:txBody>
          <a:bodyPr/>
          <a:lstStyle/>
          <a:p>
            <a:pPr algn="ctr"/>
            <a:r>
              <a:rPr lang="tr-TR" dirty="0"/>
              <a:t>3</a:t>
            </a:r>
            <a:r>
              <a:rPr lang="tr-TR" smtClean="0"/>
              <a:t>.HAFTA</a:t>
            </a:r>
            <a:endParaRPr lang="tr-TR" dirty="0"/>
          </a:p>
        </p:txBody>
      </p:sp>
    </p:spTree>
    <p:extLst>
      <p:ext uri="{BB962C8B-B14F-4D97-AF65-F5344CB8AC3E}">
        <p14:creationId xmlns:p14="http://schemas.microsoft.com/office/powerpoint/2010/main" val="1893413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SAYFA DÜZENİ </a:t>
            </a:r>
            <a:r>
              <a:rPr lang="tr-TR" b="1" dirty="0" smtClean="0"/>
              <a:t>SEKMESİ</a:t>
            </a:r>
            <a:endParaRPr lang="tr-TR" dirty="0"/>
          </a:p>
        </p:txBody>
      </p:sp>
      <p:sp>
        <p:nvSpPr>
          <p:cNvPr id="3" name="İçerik Yer Tutucusu 2"/>
          <p:cNvSpPr>
            <a:spLocks noGrp="1"/>
          </p:cNvSpPr>
          <p:nvPr>
            <p:ph idx="1"/>
          </p:nvPr>
        </p:nvSpPr>
        <p:spPr/>
        <p:txBody>
          <a:bodyPr>
            <a:normAutofit fontScale="85000" lnSpcReduction="10000"/>
          </a:bodyPr>
          <a:lstStyle/>
          <a:p>
            <a:pPr marL="0" indent="0" algn="just">
              <a:buNone/>
            </a:pPr>
            <a:r>
              <a:rPr lang="tr-TR" b="1" dirty="0"/>
              <a:t>1.) Sayfa Yapısı</a:t>
            </a:r>
            <a:endParaRPr lang="tr-TR" dirty="0"/>
          </a:p>
          <a:p>
            <a:pPr algn="just"/>
            <a:r>
              <a:rPr lang="tr-TR" dirty="0" smtClean="0"/>
              <a:t>Bu </a:t>
            </a:r>
            <a:r>
              <a:rPr lang="tr-TR" dirty="0"/>
              <a:t>kısımdan sayfanın kenar boşlukları ayarlanabilir. </a:t>
            </a:r>
            <a:r>
              <a:rPr lang="tr-TR" dirty="0" smtClean="0"/>
              <a:t>Normalde </a:t>
            </a:r>
            <a:r>
              <a:rPr lang="tr-TR" dirty="0"/>
              <a:t>üst</a:t>
            </a:r>
            <a:r>
              <a:rPr lang="tr-TR" dirty="0" smtClean="0"/>
              <a:t>, alt </a:t>
            </a:r>
            <a:r>
              <a:rPr lang="tr-TR" dirty="0"/>
              <a:t>ve sağ</a:t>
            </a:r>
            <a:r>
              <a:rPr lang="tr-TR" dirty="0" smtClean="0"/>
              <a:t>, soldan </a:t>
            </a:r>
            <a:r>
              <a:rPr lang="tr-TR" dirty="0"/>
              <a:t>2,5 cm boşlukludur. İstenirse </a:t>
            </a:r>
            <a:r>
              <a:rPr lang="tr-TR" dirty="0" smtClean="0"/>
              <a:t>Özel Kenar Boşlukları </a:t>
            </a:r>
            <a:r>
              <a:rPr lang="tr-TR" dirty="0"/>
              <a:t>seçeneği ile boşluk ayarı manuel olarak da yapılabilir.</a:t>
            </a:r>
          </a:p>
          <a:p>
            <a:pPr algn="just"/>
            <a:r>
              <a:rPr lang="tr-TR" dirty="0" smtClean="0"/>
              <a:t>Yönlendirme </a:t>
            </a:r>
            <a:r>
              <a:rPr lang="tr-TR" dirty="0"/>
              <a:t>bölümünden sayfanın yatay veya dikey olarak </a:t>
            </a:r>
            <a:r>
              <a:rPr lang="tr-TR" dirty="0" smtClean="0"/>
              <a:t>yönlendirilmesi sağlanabilir</a:t>
            </a:r>
            <a:r>
              <a:rPr lang="tr-TR" dirty="0"/>
              <a:t>.</a:t>
            </a:r>
          </a:p>
          <a:p>
            <a:pPr algn="just"/>
            <a:r>
              <a:rPr lang="tr-TR" dirty="0" smtClean="0"/>
              <a:t>Boyut </a:t>
            </a:r>
            <a:r>
              <a:rPr lang="tr-TR" dirty="0"/>
              <a:t>kısmından sayfa boyutu değiştirilebilir. Genelde A4 ile çalışılır</a:t>
            </a:r>
            <a:r>
              <a:rPr lang="tr-TR" dirty="0" smtClean="0"/>
              <a:t>. Ancak spesifik bir boyut gerekli ise buradan seçilebilir.</a:t>
            </a:r>
            <a:endParaRPr lang="tr-TR" dirty="0"/>
          </a:p>
          <a:p>
            <a:pPr algn="just"/>
            <a:r>
              <a:rPr lang="tr-TR" dirty="0" smtClean="0"/>
              <a:t>Sütunlar </a:t>
            </a:r>
            <a:r>
              <a:rPr lang="tr-TR" dirty="0"/>
              <a:t>kısmından sayfa istenilen sayıda sütuna bölünebilir. Özellikle yüksek lisans ve doktorada makale ve bildiri hazırlama noktasında bu özellik çokça kullanılır</a:t>
            </a:r>
            <a:r>
              <a:rPr lang="tr-TR" dirty="0" smtClean="0"/>
              <a:t>. (Bazı dergi ve yayınevlerinin şablonları bu şekilde çünkü.)</a:t>
            </a:r>
            <a:endParaRPr lang="tr-TR" dirty="0"/>
          </a:p>
          <a:p>
            <a:pPr algn="just"/>
            <a:r>
              <a:rPr lang="tr-TR" dirty="0" smtClean="0"/>
              <a:t>İstenirse </a:t>
            </a:r>
            <a:r>
              <a:rPr lang="tr-TR" dirty="0"/>
              <a:t>belirli paragraflar istenirse de tüm belge sütunlara bölünebilir</a:t>
            </a:r>
            <a:r>
              <a:rPr lang="tr-TR" dirty="0" smtClean="0"/>
              <a:t>.</a:t>
            </a:r>
          </a:p>
          <a:p>
            <a:pPr algn="just"/>
            <a:r>
              <a:rPr lang="tr-TR" dirty="0" smtClean="0"/>
              <a:t>Sütunlar </a:t>
            </a:r>
            <a:r>
              <a:rPr lang="tr-TR" dirty="0" smtClean="0">
                <a:sym typeface="Wingdings" pitchFamily="2" charset="2"/>
              </a:rPr>
              <a:t> Diğer Sütunlar kısmından bölünmek istenen sütun sayısı klavyeden girilerek de seçim yapılabilir.</a:t>
            </a:r>
            <a:endParaRPr lang="tr-TR" dirty="0"/>
          </a:p>
          <a:p>
            <a:endParaRPr lang="tr-TR" dirty="0"/>
          </a:p>
        </p:txBody>
      </p:sp>
    </p:spTree>
    <p:extLst>
      <p:ext uri="{BB962C8B-B14F-4D97-AF65-F5344CB8AC3E}">
        <p14:creationId xmlns:p14="http://schemas.microsoft.com/office/powerpoint/2010/main" val="3726524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smtClean="0"/>
              <a:t>Word </a:t>
            </a:r>
            <a:r>
              <a:rPr lang="tr-TR" dirty="0"/>
              <a:t>sütuna bölme işlemlerinde kesmelerden yararlanır. Farklı sütuna ayrılmak istenen bölgeler kesmeler sekmesinden sürekli ile işaretlenir. Bu işaretleme </a:t>
            </a:r>
            <a:r>
              <a:rPr lang="tr-TR" dirty="0" smtClean="0"/>
              <a:t>Görünüm </a:t>
            </a:r>
            <a:r>
              <a:rPr lang="tr-TR" dirty="0" smtClean="0">
                <a:sym typeface="Wingdings"/>
              </a:rPr>
              <a:t></a:t>
            </a:r>
            <a:r>
              <a:rPr lang="tr-TR" dirty="0" smtClean="0"/>
              <a:t> Taslak </a:t>
            </a:r>
            <a:r>
              <a:rPr lang="tr-TR" dirty="0"/>
              <a:t>kısmından görülebilir</a:t>
            </a:r>
            <a:r>
              <a:rPr lang="tr-TR" dirty="0" smtClean="0"/>
              <a:t>. (normalde görünüm </a:t>
            </a:r>
            <a:r>
              <a:rPr lang="tr-TR" dirty="0" smtClean="0">
                <a:sym typeface="Wingdings" pitchFamily="2" charset="2"/>
              </a:rPr>
              <a:t> sayfa düzeni seçilidir.)</a:t>
            </a:r>
            <a:endParaRPr lang="tr-TR" dirty="0"/>
          </a:p>
          <a:p>
            <a:pPr algn="just"/>
            <a:r>
              <a:rPr lang="tr-TR" dirty="0" smtClean="0"/>
              <a:t>Kesmeler </a:t>
            </a:r>
            <a:r>
              <a:rPr lang="tr-TR" dirty="0"/>
              <a:t>ile dikey ve yatay sayfaların bir arada kullanılması da mümkün olur. Bunun için yeni çalışma alanı açtıktan sonra </a:t>
            </a:r>
            <a:r>
              <a:rPr lang="tr-TR" dirty="0" smtClean="0"/>
              <a:t>Sayfa Düzeni </a:t>
            </a:r>
            <a:r>
              <a:rPr lang="tr-TR" dirty="0" smtClean="0">
                <a:sym typeface="Wingdings"/>
              </a:rPr>
              <a:t> </a:t>
            </a:r>
            <a:r>
              <a:rPr lang="tr-TR" dirty="0" smtClean="0"/>
              <a:t>Kesmeler </a:t>
            </a:r>
            <a:r>
              <a:rPr lang="tr-TR" dirty="0" smtClean="0">
                <a:sym typeface="Wingdings"/>
              </a:rPr>
              <a:t> </a:t>
            </a:r>
            <a:r>
              <a:rPr lang="tr-TR" dirty="0" smtClean="0"/>
              <a:t>Sonraki Sayfa </a:t>
            </a:r>
            <a:r>
              <a:rPr lang="tr-TR" dirty="0"/>
              <a:t>ile alt alta istenilen kadar sayfalar eklenir.</a:t>
            </a:r>
          </a:p>
          <a:p>
            <a:pPr algn="just"/>
            <a:r>
              <a:rPr lang="tr-TR" dirty="0" smtClean="0"/>
              <a:t>Eklemeden </a:t>
            </a:r>
            <a:r>
              <a:rPr lang="tr-TR" dirty="0"/>
              <a:t>sonra pozisyonu değiştirilecek sayfaya gelinip </a:t>
            </a:r>
            <a:r>
              <a:rPr lang="tr-TR" dirty="0" smtClean="0"/>
              <a:t>Sayfa Düzeni </a:t>
            </a:r>
            <a:r>
              <a:rPr lang="tr-TR" dirty="0" smtClean="0">
                <a:sym typeface="Wingdings"/>
              </a:rPr>
              <a:t> </a:t>
            </a:r>
            <a:r>
              <a:rPr lang="tr-TR" dirty="0" smtClean="0"/>
              <a:t>Yönlendirme </a:t>
            </a:r>
            <a:r>
              <a:rPr lang="tr-TR" dirty="0"/>
              <a:t>kısmından sadece o sayfanın yönü değiştirilebilir.</a:t>
            </a:r>
          </a:p>
          <a:p>
            <a:pPr algn="just"/>
            <a:r>
              <a:rPr lang="tr-TR" dirty="0" smtClean="0"/>
              <a:t>Uzun </a:t>
            </a:r>
            <a:r>
              <a:rPr lang="tr-TR" dirty="0"/>
              <a:t>yazıların olduğu bir belgede en üste çıkmak için </a:t>
            </a:r>
            <a:r>
              <a:rPr lang="tr-TR" dirty="0" smtClean="0"/>
              <a:t>CTRL </a:t>
            </a:r>
            <a:r>
              <a:rPr lang="tr-TR" dirty="0"/>
              <a:t>+ </a:t>
            </a:r>
            <a:r>
              <a:rPr lang="tr-TR" dirty="0" smtClean="0"/>
              <a:t>Home </a:t>
            </a:r>
            <a:r>
              <a:rPr lang="tr-TR" dirty="0"/>
              <a:t>kombinasyonu kullanılabilir.</a:t>
            </a:r>
          </a:p>
          <a:p>
            <a:pPr algn="just"/>
            <a:endParaRPr lang="tr-TR" dirty="0"/>
          </a:p>
        </p:txBody>
      </p:sp>
    </p:spTree>
    <p:extLst>
      <p:ext uri="{BB962C8B-B14F-4D97-AF65-F5344CB8AC3E}">
        <p14:creationId xmlns:p14="http://schemas.microsoft.com/office/powerpoint/2010/main" val="2600022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Bir </a:t>
            </a:r>
            <a:r>
              <a:rPr lang="tr-TR" dirty="0"/>
              <a:t>belgede en alta inmek için </a:t>
            </a:r>
            <a:r>
              <a:rPr lang="tr-TR" dirty="0" smtClean="0"/>
              <a:t>CTRL </a:t>
            </a:r>
            <a:r>
              <a:rPr lang="tr-TR" dirty="0"/>
              <a:t>+ </a:t>
            </a:r>
            <a:r>
              <a:rPr lang="tr-TR" dirty="0" smtClean="0"/>
              <a:t>End </a:t>
            </a:r>
            <a:r>
              <a:rPr lang="tr-TR" dirty="0"/>
              <a:t>kombinasyonu kullanılabilir.</a:t>
            </a:r>
          </a:p>
          <a:p>
            <a:pPr algn="just"/>
            <a:r>
              <a:rPr lang="tr-TR" dirty="0" smtClean="0"/>
              <a:t>Sayfa </a:t>
            </a:r>
            <a:r>
              <a:rPr lang="tr-TR" dirty="0"/>
              <a:t>D</a:t>
            </a:r>
            <a:r>
              <a:rPr lang="tr-TR" dirty="0" smtClean="0"/>
              <a:t>üzeni </a:t>
            </a:r>
            <a:r>
              <a:rPr lang="tr-TR" dirty="0"/>
              <a:t>kısmında yer alan </a:t>
            </a:r>
            <a:r>
              <a:rPr lang="tr-TR" dirty="0" smtClean="0"/>
              <a:t>Satır Numaraları </a:t>
            </a:r>
            <a:r>
              <a:rPr lang="tr-TR" dirty="0" smtClean="0">
                <a:sym typeface="Wingdings"/>
              </a:rPr>
              <a:t> </a:t>
            </a:r>
            <a:r>
              <a:rPr lang="tr-TR" dirty="0">
                <a:sym typeface="Wingdings"/>
              </a:rPr>
              <a:t>S</a:t>
            </a:r>
            <a:r>
              <a:rPr lang="tr-TR" dirty="0" smtClean="0"/>
              <a:t>ürekli </a:t>
            </a:r>
            <a:r>
              <a:rPr lang="tr-TR" dirty="0"/>
              <a:t>seçilerek satır sayısı öğrenilebilir</a:t>
            </a:r>
            <a:r>
              <a:rPr lang="tr-TR" dirty="0" smtClean="0"/>
              <a:t>. (Sayfa Düzeni </a:t>
            </a:r>
            <a:r>
              <a:rPr lang="tr-TR" dirty="0" smtClean="0">
                <a:sym typeface="Wingdings" pitchFamily="2" charset="2"/>
              </a:rPr>
              <a:t> Sayfa Yapısı  Sürekli)</a:t>
            </a:r>
            <a:endParaRPr lang="tr-TR" dirty="0"/>
          </a:p>
          <a:p>
            <a:pPr algn="just"/>
            <a:r>
              <a:rPr lang="tr-TR" dirty="0" smtClean="0"/>
              <a:t>Sayfa Düzeni </a:t>
            </a:r>
            <a:r>
              <a:rPr lang="tr-TR" dirty="0" smtClean="0">
                <a:sym typeface="Wingdings"/>
              </a:rPr>
              <a:t> </a:t>
            </a:r>
            <a:r>
              <a:rPr lang="tr-TR" dirty="0">
                <a:sym typeface="Wingdings"/>
              </a:rPr>
              <a:t>H</a:t>
            </a:r>
            <a:r>
              <a:rPr lang="tr-TR" dirty="0" smtClean="0"/>
              <a:t>eceleme </a:t>
            </a:r>
            <a:r>
              <a:rPr lang="tr-TR" dirty="0"/>
              <a:t>ile kelimelerin hecelemeli şablonda yazılması sağlanabilir</a:t>
            </a:r>
            <a:r>
              <a:rPr lang="tr-TR" dirty="0" smtClean="0"/>
              <a:t>. </a:t>
            </a:r>
            <a:endParaRPr lang="tr-TR" dirty="0"/>
          </a:p>
          <a:p>
            <a:pPr algn="just"/>
            <a:r>
              <a:rPr lang="tr-TR" dirty="0" smtClean="0"/>
              <a:t>Heceleme, Otomatik seçilirse </a:t>
            </a:r>
            <a:r>
              <a:rPr lang="tr-TR" dirty="0"/>
              <a:t>W</a:t>
            </a:r>
            <a:r>
              <a:rPr lang="tr-TR" dirty="0" smtClean="0"/>
              <a:t>ord ancak kendisi gerekli gördüğü noktalarda kelimeleri yani satıra geçerken otomatik heceler. El ile seçilmesi durumunda is kullanıcı bu ayırma işlemini yapar.</a:t>
            </a:r>
            <a:endParaRPr lang="tr-TR" dirty="0"/>
          </a:p>
          <a:p>
            <a:pPr algn="just"/>
            <a:endParaRPr lang="tr-TR" dirty="0"/>
          </a:p>
        </p:txBody>
      </p:sp>
    </p:spTree>
    <p:extLst>
      <p:ext uri="{BB962C8B-B14F-4D97-AF65-F5344CB8AC3E}">
        <p14:creationId xmlns:p14="http://schemas.microsoft.com/office/powerpoint/2010/main" val="3960433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marL="0" indent="0" algn="just">
              <a:buNone/>
            </a:pPr>
            <a:r>
              <a:rPr lang="tr-TR" b="1" dirty="0"/>
              <a:t>2.) Sayfa Arka Planı</a:t>
            </a:r>
            <a:endParaRPr lang="tr-TR" dirty="0"/>
          </a:p>
          <a:p>
            <a:pPr algn="just"/>
            <a:r>
              <a:rPr lang="tr-TR" dirty="0" smtClean="0"/>
              <a:t>Filigran </a:t>
            </a:r>
            <a:r>
              <a:rPr lang="tr-TR" dirty="0"/>
              <a:t>sayfa arka planındaki yazılara veya resimlere verilen isimdir. Sayfa </a:t>
            </a:r>
            <a:r>
              <a:rPr lang="tr-TR" dirty="0" smtClean="0"/>
              <a:t>Düzeni </a:t>
            </a:r>
            <a:r>
              <a:rPr lang="tr-TR" dirty="0" smtClean="0">
                <a:sym typeface="Wingdings"/>
              </a:rPr>
              <a:t></a:t>
            </a:r>
            <a:r>
              <a:rPr lang="tr-TR" dirty="0">
                <a:sym typeface="Wingdings"/>
              </a:rPr>
              <a:t>F</a:t>
            </a:r>
            <a:r>
              <a:rPr lang="tr-TR" dirty="0" smtClean="0"/>
              <a:t>iligran </a:t>
            </a:r>
            <a:r>
              <a:rPr lang="tr-TR" dirty="0"/>
              <a:t>ile hazır filigranlardan seçim yapılarak filigran eklemesi yapılabilir.</a:t>
            </a:r>
          </a:p>
          <a:p>
            <a:pPr algn="just"/>
            <a:r>
              <a:rPr lang="tr-TR" dirty="0" smtClean="0"/>
              <a:t>İstenirse </a:t>
            </a:r>
            <a:r>
              <a:rPr lang="tr-TR" dirty="0"/>
              <a:t>özel filigran seçilerek resimli filigran eklemesi de yapılabilir. Özel şirketlerde logo eklemelerinde vs. sıkça kullanılır</a:t>
            </a:r>
            <a:r>
              <a:rPr lang="tr-TR" dirty="0" smtClean="0"/>
              <a:t>.</a:t>
            </a:r>
          </a:p>
          <a:p>
            <a:pPr algn="just"/>
            <a:r>
              <a:rPr lang="tr-TR" dirty="0" smtClean="0"/>
              <a:t>Aynı zamanda filigran açılır menüsünden Özel Filigran </a:t>
            </a:r>
            <a:r>
              <a:rPr lang="tr-TR" dirty="0" smtClean="0">
                <a:sym typeface="Wingdings" pitchFamily="2" charset="2"/>
              </a:rPr>
              <a:t> Metin Filigranı  Metin kısmından istediğimiz bir yazıyı ekleyerek filigran olarak görünmesini sağlayabiliriz. Metin girildikten sonra Uygula seçilmelidir.</a:t>
            </a:r>
            <a:endParaRPr lang="tr-TR" dirty="0"/>
          </a:p>
          <a:p>
            <a:pPr algn="just"/>
            <a:r>
              <a:rPr lang="tr-TR" dirty="0" smtClean="0"/>
              <a:t>Metin </a:t>
            </a:r>
            <a:r>
              <a:rPr lang="tr-TR" dirty="0"/>
              <a:t>filigranı kısmından istenirse kendi yazdığımız bir metni de filigran olarak ekleyebiliriz. Filigran ayarlarından filigran rengi ve pozisyonu ayarlanabilir.</a:t>
            </a:r>
          </a:p>
          <a:p>
            <a:pPr algn="just"/>
            <a:r>
              <a:rPr lang="tr-TR" dirty="0" smtClean="0"/>
              <a:t>Sayfa Düzeni </a:t>
            </a:r>
            <a:r>
              <a:rPr lang="tr-TR" dirty="0" smtClean="0">
                <a:sym typeface="Wingdings" pitchFamily="2" charset="2"/>
              </a:rPr>
              <a:t> Sayfa Arka Planı  </a:t>
            </a:r>
            <a:r>
              <a:rPr lang="tr-TR" dirty="0" smtClean="0"/>
              <a:t>Sayfa </a:t>
            </a:r>
            <a:r>
              <a:rPr lang="tr-TR" dirty="0"/>
              <a:t>rengi kısmından sayfaya istenen bir renk verilebilir.</a:t>
            </a:r>
          </a:p>
          <a:p>
            <a:pPr algn="just"/>
            <a:endParaRPr lang="tr-TR" dirty="0"/>
          </a:p>
        </p:txBody>
      </p:sp>
    </p:spTree>
    <p:extLst>
      <p:ext uri="{BB962C8B-B14F-4D97-AF65-F5344CB8AC3E}">
        <p14:creationId xmlns:p14="http://schemas.microsoft.com/office/powerpoint/2010/main" val="1753079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Sayfa Rengi </a:t>
            </a:r>
            <a:r>
              <a:rPr lang="tr-TR" dirty="0" smtClean="0">
                <a:sym typeface="Wingdings"/>
              </a:rPr>
              <a:t> </a:t>
            </a:r>
            <a:r>
              <a:rPr lang="tr-TR" dirty="0">
                <a:sym typeface="Wingdings"/>
              </a:rPr>
              <a:t>D</a:t>
            </a:r>
            <a:r>
              <a:rPr lang="tr-TR" dirty="0" smtClean="0"/>
              <a:t>olgu </a:t>
            </a:r>
            <a:r>
              <a:rPr lang="tr-TR" dirty="0"/>
              <a:t>E</a:t>
            </a:r>
            <a:r>
              <a:rPr lang="tr-TR" dirty="0" smtClean="0"/>
              <a:t>fektleri </a:t>
            </a:r>
            <a:r>
              <a:rPr lang="tr-TR" dirty="0"/>
              <a:t>ile sayfaya geçişli renkler verilebilir. Aynı zamanda doku, desen vs. de bu kısımdan eklenebilir.</a:t>
            </a:r>
          </a:p>
          <a:p>
            <a:pPr algn="just"/>
            <a:r>
              <a:rPr lang="tr-TR" dirty="0" smtClean="0"/>
              <a:t>Sayfa </a:t>
            </a:r>
            <a:r>
              <a:rPr lang="tr-TR" dirty="0"/>
              <a:t>K</a:t>
            </a:r>
            <a:r>
              <a:rPr lang="tr-TR" dirty="0" smtClean="0"/>
              <a:t>enarlıkları </a:t>
            </a:r>
            <a:r>
              <a:rPr lang="tr-TR" dirty="0"/>
              <a:t>kısmından tüm sayfalara istenen tipte kenarlıklar uygulanabilir. Üç boyutlu, kesikli vs. kenarlık tipleri seçilebilir ve bunlara farklı renkler de verilebilir.</a:t>
            </a:r>
          </a:p>
          <a:p>
            <a:pPr algn="just"/>
            <a:r>
              <a:rPr lang="tr-TR" dirty="0" smtClean="0"/>
              <a:t>Sayfa Kenarlıkları </a:t>
            </a:r>
            <a:r>
              <a:rPr lang="tr-TR" dirty="0" smtClean="0">
                <a:sym typeface="Wingdings"/>
              </a:rPr>
              <a:t> </a:t>
            </a:r>
            <a:r>
              <a:rPr lang="tr-TR" dirty="0" smtClean="0"/>
              <a:t>Uygulama </a:t>
            </a:r>
            <a:r>
              <a:rPr lang="tr-TR" dirty="0"/>
              <a:t>yeri kısmından kenarlığın nereye uygulanacağı da ayarlanabilir</a:t>
            </a:r>
            <a:r>
              <a:rPr lang="tr-TR" dirty="0" smtClean="0"/>
              <a:t>. (İstenirse sadece ilk sayfa, istenirse de tüm belge vs.)</a:t>
            </a:r>
            <a:endParaRPr lang="tr-TR" dirty="0"/>
          </a:p>
          <a:p>
            <a:pPr algn="just"/>
            <a:endParaRPr lang="tr-TR" dirty="0"/>
          </a:p>
        </p:txBody>
      </p:sp>
    </p:spTree>
    <p:extLst>
      <p:ext uri="{BB962C8B-B14F-4D97-AF65-F5344CB8AC3E}">
        <p14:creationId xmlns:p14="http://schemas.microsoft.com/office/powerpoint/2010/main" val="1716145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3.) Paragraf</a:t>
            </a:r>
            <a:endParaRPr lang="tr-TR" dirty="0"/>
          </a:p>
          <a:p>
            <a:pPr algn="just"/>
            <a:r>
              <a:rPr lang="tr-TR" dirty="0"/>
              <a:t>Sayfa Düzeni </a:t>
            </a:r>
            <a:r>
              <a:rPr lang="tr-TR" dirty="0">
                <a:sym typeface="Wingdings" pitchFamily="2" charset="2"/>
              </a:rPr>
              <a:t> </a:t>
            </a:r>
            <a:r>
              <a:rPr lang="tr-TR" dirty="0" smtClean="0">
                <a:sym typeface="Wingdings" pitchFamily="2" charset="2"/>
              </a:rPr>
              <a:t>Paragraf  </a:t>
            </a:r>
            <a:r>
              <a:rPr lang="tr-TR" dirty="0" err="1" smtClean="0"/>
              <a:t>Girintile</a:t>
            </a:r>
            <a:r>
              <a:rPr lang="tr-TR" dirty="0" smtClean="0"/>
              <a:t> </a:t>
            </a:r>
            <a:r>
              <a:rPr lang="tr-TR" dirty="0"/>
              <a:t>kısmından sağdan ve soldan girinti ve çıkıntı uzunlukları ayarlanabilir. Aynı işlem </a:t>
            </a:r>
            <a:r>
              <a:rPr lang="tr-TR" dirty="0" smtClean="0"/>
              <a:t>Görünüm </a:t>
            </a:r>
            <a:r>
              <a:rPr lang="tr-TR" dirty="0" smtClean="0">
                <a:sym typeface="Wingdings"/>
              </a:rPr>
              <a:t> </a:t>
            </a:r>
            <a:r>
              <a:rPr lang="tr-TR" dirty="0">
                <a:sym typeface="Wingdings"/>
              </a:rPr>
              <a:t>C</a:t>
            </a:r>
            <a:r>
              <a:rPr lang="tr-TR" dirty="0" smtClean="0"/>
              <a:t>etvel </a:t>
            </a:r>
            <a:r>
              <a:rPr lang="tr-TR" dirty="0"/>
              <a:t>seçilerek </a:t>
            </a:r>
            <a:r>
              <a:rPr lang="tr-TR" dirty="0" smtClean="0"/>
              <a:t>ve cetvel çubuğunda yer alan imleç sağa sola sürüklenerek de </a:t>
            </a:r>
            <a:r>
              <a:rPr lang="tr-TR" dirty="0"/>
              <a:t>yapılabilir. Ancak sayfa düzeni kısmındaki bu kullanım kullanıcıya daha milimetrik çalışma imkânı sunar.</a:t>
            </a:r>
          </a:p>
          <a:p>
            <a:pPr algn="just"/>
            <a:endParaRPr lang="tr-TR" dirty="0"/>
          </a:p>
        </p:txBody>
      </p:sp>
    </p:spTree>
    <p:extLst>
      <p:ext uri="{BB962C8B-B14F-4D97-AF65-F5344CB8AC3E}">
        <p14:creationId xmlns:p14="http://schemas.microsoft.com/office/powerpoint/2010/main" val="3067872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smtClean="0"/>
              <a:t>4.) Yerleştir</a:t>
            </a:r>
            <a:endParaRPr lang="tr-TR" dirty="0"/>
          </a:p>
          <a:p>
            <a:pPr algn="just"/>
            <a:r>
              <a:rPr lang="tr-TR" dirty="0" smtClean="0"/>
              <a:t>Sayfaya şekil eklemesi yapıldıysa bu şekil veya resimle ilgili işlemler buradan yapılır.</a:t>
            </a:r>
          </a:p>
          <a:p>
            <a:pPr algn="just"/>
            <a:r>
              <a:rPr lang="tr-TR" dirty="0" smtClean="0"/>
              <a:t>Örneğin sayfaya iki farklı şekil üst üste eklendi. Bunlardan hangisinin üstte hangisinin altta olacağı Sayfa Düzeni </a:t>
            </a:r>
            <a:r>
              <a:rPr lang="tr-TR" dirty="0" smtClean="0">
                <a:sym typeface="Wingdings" pitchFamily="2" charset="2"/>
              </a:rPr>
              <a:t> Yerleştir  Öne Getir, Arkaya Gönder butonları ile ayarlanabilir.</a:t>
            </a:r>
            <a:endParaRPr lang="tr-TR" dirty="0"/>
          </a:p>
        </p:txBody>
      </p:sp>
    </p:spTree>
    <p:extLst>
      <p:ext uri="{BB962C8B-B14F-4D97-AF65-F5344CB8AC3E}">
        <p14:creationId xmlns:p14="http://schemas.microsoft.com/office/powerpoint/2010/main" val="1383086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BAŞVURULAR </a:t>
            </a:r>
            <a:r>
              <a:rPr lang="tr-TR" b="1" dirty="0" smtClean="0"/>
              <a:t>SEKMESİ</a:t>
            </a:r>
            <a:endParaRPr lang="tr-TR" dirty="0"/>
          </a:p>
        </p:txBody>
      </p:sp>
      <p:sp>
        <p:nvSpPr>
          <p:cNvPr id="3" name="İçerik Yer Tutucusu 2"/>
          <p:cNvSpPr>
            <a:spLocks noGrp="1"/>
          </p:cNvSpPr>
          <p:nvPr>
            <p:ph idx="1"/>
          </p:nvPr>
        </p:nvSpPr>
        <p:spPr/>
        <p:txBody>
          <a:bodyPr/>
          <a:lstStyle/>
          <a:p>
            <a:pPr marL="0" indent="0" algn="just">
              <a:buNone/>
            </a:pPr>
            <a:r>
              <a:rPr lang="tr-TR" b="1" dirty="0"/>
              <a:t>1.)İçindekiler Tablosu</a:t>
            </a:r>
            <a:endParaRPr lang="tr-TR" dirty="0"/>
          </a:p>
          <a:p>
            <a:pPr algn="just"/>
            <a:r>
              <a:rPr lang="tr-TR" dirty="0" smtClean="0"/>
              <a:t>Bu </a:t>
            </a:r>
            <a:r>
              <a:rPr lang="tr-TR" dirty="0"/>
              <a:t>kısımda İçindekiler tablosu oluşturma oldukça önemli bir işlevdir.</a:t>
            </a:r>
          </a:p>
          <a:p>
            <a:pPr algn="just"/>
            <a:r>
              <a:rPr lang="tr-TR" dirty="0" smtClean="0"/>
              <a:t>Bunun </a:t>
            </a:r>
            <a:r>
              <a:rPr lang="tr-TR" dirty="0"/>
              <a:t>için ilk olarak başlıklar kategorilere ayrılır</a:t>
            </a:r>
            <a:r>
              <a:rPr lang="tr-TR" dirty="0" smtClean="0"/>
              <a:t>. Bunun için başlıklar yazıldıktan sonra Giriş </a:t>
            </a:r>
            <a:r>
              <a:rPr lang="tr-TR" dirty="0" smtClean="0">
                <a:sym typeface="Wingdings" pitchFamily="2" charset="2"/>
              </a:rPr>
              <a:t> Stiller kısmından ana başlıklar Başlık1 ve alt başlıklara doğru da Başlık2, Başlık3 şeklinde başlık işaretlemeleri yapılır.</a:t>
            </a:r>
            <a:endParaRPr lang="tr-TR" dirty="0"/>
          </a:p>
          <a:p>
            <a:pPr algn="just"/>
            <a:r>
              <a:rPr lang="tr-TR" dirty="0" smtClean="0"/>
              <a:t>Ardından </a:t>
            </a:r>
            <a:r>
              <a:rPr lang="tr-TR" dirty="0"/>
              <a:t>aynı kategoride olanlar </a:t>
            </a:r>
            <a:r>
              <a:rPr lang="tr-TR" dirty="0" smtClean="0"/>
              <a:t>Başvurular </a:t>
            </a:r>
            <a:r>
              <a:rPr lang="tr-TR" dirty="0" smtClean="0">
                <a:sym typeface="Wingdings"/>
              </a:rPr>
              <a:t> İ</a:t>
            </a:r>
            <a:r>
              <a:rPr lang="tr-TR" dirty="0" smtClean="0"/>
              <a:t>çindekiler </a:t>
            </a:r>
            <a:r>
              <a:rPr lang="tr-TR" dirty="0" smtClean="0">
                <a:sym typeface="Wingdings"/>
              </a:rPr>
              <a:t> O</a:t>
            </a:r>
            <a:r>
              <a:rPr lang="tr-TR" dirty="0" smtClean="0"/>
              <a:t>tomatik </a:t>
            </a:r>
            <a:r>
              <a:rPr lang="tr-TR" dirty="0"/>
              <a:t>T</a:t>
            </a:r>
            <a:r>
              <a:rPr lang="tr-TR" dirty="0" smtClean="0"/>
              <a:t>ablo </a:t>
            </a:r>
            <a:r>
              <a:rPr lang="tr-TR" dirty="0"/>
              <a:t>seçimleri ile başlıklara uygun olarak içindekiler tablosu otomatik olarak oluşturulur.</a:t>
            </a:r>
          </a:p>
          <a:p>
            <a:pPr algn="just"/>
            <a:r>
              <a:rPr lang="tr-TR" dirty="0" smtClean="0"/>
              <a:t>Proje </a:t>
            </a:r>
            <a:r>
              <a:rPr lang="tr-TR" dirty="0"/>
              <a:t>ödevlerinde vs. oldukça kullanışlıdır</a:t>
            </a:r>
            <a:r>
              <a:rPr lang="tr-TR" dirty="0" smtClean="0"/>
              <a:t>.</a:t>
            </a:r>
          </a:p>
        </p:txBody>
      </p:sp>
    </p:spTree>
    <p:extLst>
      <p:ext uri="{BB962C8B-B14F-4D97-AF65-F5344CB8AC3E}">
        <p14:creationId xmlns:p14="http://schemas.microsoft.com/office/powerpoint/2010/main" val="2878197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a:t>İçindekiler </a:t>
            </a:r>
            <a:r>
              <a:rPr lang="tr-TR" dirty="0" smtClean="0"/>
              <a:t>tablosu eklendikten sonra </a:t>
            </a:r>
            <a:r>
              <a:rPr lang="tr-TR" dirty="0"/>
              <a:t>silinmesi </a:t>
            </a:r>
            <a:r>
              <a:rPr lang="tr-TR" dirty="0" smtClean="0"/>
              <a:t>gerekirse sol üstte yer alan ilk butonu tıklanarak en alttan içindekiler tablosunu sil seçimi yapılabilir.</a:t>
            </a:r>
          </a:p>
          <a:p>
            <a:pPr algn="just"/>
            <a:r>
              <a:rPr lang="tr-TR" dirty="0" smtClean="0"/>
              <a:t>Yeni bir başlık eklemesi yapıldıktan sonra içindekiler tablosunun güncelleştirilmesi gerekir. Bunun için de </a:t>
            </a:r>
            <a:r>
              <a:rPr lang="tr-TR" dirty="0" err="1" smtClean="0"/>
              <a:t>tablya</a:t>
            </a:r>
            <a:r>
              <a:rPr lang="tr-TR" dirty="0" smtClean="0"/>
              <a:t> tıklandıktan sonra sol üstte yer alan Tabloyu Güncelleştir seçeneği seçilmelidir.</a:t>
            </a:r>
          </a:p>
          <a:p>
            <a:pPr algn="just"/>
            <a:r>
              <a:rPr lang="tr-TR" dirty="0" smtClean="0"/>
              <a:t>Uygulama: 2 Ana başlık ve her bir ana başlık altında 3 alt başlık olacak şekilde bir rastgele metin eklemesi yapınız. Bu metin için bir içindekiler tablosu oluşturunuz.</a:t>
            </a:r>
          </a:p>
          <a:p>
            <a:pPr algn="just"/>
            <a:r>
              <a:rPr lang="tr-TR" dirty="0" smtClean="0"/>
              <a:t>Başlık düzeyleri istenirse İçindekiler Tablosu </a:t>
            </a:r>
            <a:r>
              <a:rPr lang="tr-TR" dirty="0" smtClean="0">
                <a:sym typeface="Wingdings" pitchFamily="2" charset="2"/>
              </a:rPr>
              <a:t> Metin Ekle kısmından da ayarlanabilir. (Düzey1, Düzey2 vs.)</a:t>
            </a:r>
            <a:endParaRPr lang="tr-TR" dirty="0"/>
          </a:p>
        </p:txBody>
      </p:sp>
    </p:spTree>
    <p:extLst>
      <p:ext uri="{BB962C8B-B14F-4D97-AF65-F5344CB8AC3E}">
        <p14:creationId xmlns:p14="http://schemas.microsoft.com/office/powerpoint/2010/main" val="3372946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b="1" dirty="0"/>
              <a:t>2.)Dipnotlar</a:t>
            </a:r>
            <a:endParaRPr lang="tr-TR" dirty="0"/>
          </a:p>
          <a:p>
            <a:pPr algn="just"/>
            <a:r>
              <a:rPr lang="tr-TR" dirty="0" smtClean="0"/>
              <a:t>Başvurular </a:t>
            </a:r>
            <a:r>
              <a:rPr lang="tr-TR" dirty="0" smtClean="0">
                <a:sym typeface="Wingdings" pitchFamily="2" charset="2"/>
              </a:rPr>
              <a:t> </a:t>
            </a:r>
            <a:r>
              <a:rPr lang="tr-TR" dirty="0" smtClean="0"/>
              <a:t>Dipnot </a:t>
            </a:r>
            <a:r>
              <a:rPr lang="tr-TR" dirty="0"/>
              <a:t>E</a:t>
            </a:r>
            <a:r>
              <a:rPr lang="tr-TR" dirty="0" smtClean="0"/>
              <a:t>kle </a:t>
            </a:r>
            <a:r>
              <a:rPr lang="tr-TR" dirty="0"/>
              <a:t>kısmından belge içine dipnotlar eklenebilir. Kitaplarda bilinmeyen kelimeler veya bilinmeyen terimlere ilişkin açıklamalara bu şekilde yer verilmektedir.</a:t>
            </a:r>
          </a:p>
          <a:p>
            <a:pPr marL="0" indent="0" algn="just">
              <a:buNone/>
            </a:pPr>
            <a:r>
              <a:rPr lang="tr-TR" b="1" dirty="0" smtClean="0"/>
              <a:t>3.)Alıntılar ve Kaynakça</a:t>
            </a:r>
            <a:endParaRPr lang="tr-TR" dirty="0"/>
          </a:p>
          <a:p>
            <a:pPr algn="just"/>
            <a:r>
              <a:rPr lang="tr-TR" dirty="0" smtClean="0"/>
              <a:t>Başvurular </a:t>
            </a:r>
            <a:r>
              <a:rPr lang="tr-TR" dirty="0" smtClean="0">
                <a:sym typeface="Wingdings" pitchFamily="2" charset="2"/>
              </a:rPr>
              <a:t> Alıntılar ve Kaynakça Alıntı Ekle  Yeni Kaynak Ekle kısmından alıntının yazarı, başlığı, yılı, şehri gibi bilgiler girilerek alıntı eklemesi yapılabilir. </a:t>
            </a:r>
            <a:endParaRPr lang="tr-TR" dirty="0">
              <a:sym typeface="Wingdings" pitchFamily="2" charset="2"/>
            </a:endParaRPr>
          </a:p>
          <a:p>
            <a:pPr algn="just"/>
            <a:r>
              <a:rPr lang="tr-TR" dirty="0" smtClean="0">
                <a:sym typeface="Wingdings" pitchFamily="2" charset="2"/>
              </a:rPr>
              <a:t>Alıntılar için Kaynakça oluşturulacağında </a:t>
            </a:r>
            <a:r>
              <a:rPr lang="tr-TR" dirty="0"/>
              <a:t>Başvurular </a:t>
            </a:r>
            <a:r>
              <a:rPr lang="tr-TR" dirty="0">
                <a:sym typeface="Wingdings" pitchFamily="2" charset="2"/>
              </a:rPr>
              <a:t> Alıntılar ve </a:t>
            </a:r>
            <a:r>
              <a:rPr lang="tr-TR" dirty="0" smtClean="0">
                <a:sym typeface="Wingdings" pitchFamily="2" charset="2"/>
              </a:rPr>
              <a:t>Kaynakça  Kaynakça Kaynakça Ekle seçimi yapılarak kaynakçaların toplu eklenmesi sağlanabilir.</a:t>
            </a:r>
            <a:endParaRPr lang="tr-TR" dirty="0"/>
          </a:p>
          <a:p>
            <a:pPr algn="just"/>
            <a:endParaRPr lang="tr-TR" dirty="0"/>
          </a:p>
        </p:txBody>
      </p:sp>
    </p:spTree>
    <p:extLst>
      <p:ext uri="{BB962C8B-B14F-4D97-AF65-F5344CB8AC3E}">
        <p14:creationId xmlns:p14="http://schemas.microsoft.com/office/powerpoint/2010/main" val="121699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548680"/>
            <a:ext cx="8229600" cy="990600"/>
          </a:xfrm>
        </p:spPr>
        <p:txBody>
          <a:bodyPr>
            <a:normAutofit/>
          </a:bodyPr>
          <a:lstStyle/>
          <a:p>
            <a:r>
              <a:rPr lang="tr-TR" b="1" dirty="0"/>
              <a:t>TABLO İŞLEMLERİ</a:t>
            </a:r>
            <a:endParaRPr lang="tr-TR" dirty="0"/>
          </a:p>
        </p:txBody>
      </p:sp>
      <p:sp>
        <p:nvSpPr>
          <p:cNvPr id="3" name="İçerik Yer Tutucusu 2"/>
          <p:cNvSpPr>
            <a:spLocks noGrp="1"/>
          </p:cNvSpPr>
          <p:nvPr>
            <p:ph idx="1"/>
          </p:nvPr>
        </p:nvSpPr>
        <p:spPr>
          <a:xfrm>
            <a:off x="457200" y="1600200"/>
            <a:ext cx="8229600" cy="4781128"/>
          </a:xfrm>
        </p:spPr>
        <p:txBody>
          <a:bodyPr>
            <a:normAutofit/>
          </a:bodyPr>
          <a:lstStyle/>
          <a:p>
            <a:pPr algn="just"/>
            <a:r>
              <a:rPr lang="tr-TR" dirty="0" smtClean="0"/>
              <a:t>Tablo </a:t>
            </a:r>
            <a:r>
              <a:rPr lang="tr-TR" dirty="0"/>
              <a:t>eklemesi </a:t>
            </a:r>
            <a:r>
              <a:rPr lang="tr-TR" dirty="0" err="1"/>
              <a:t>Ekle</a:t>
            </a:r>
            <a:r>
              <a:rPr lang="tr-TR" dirty="0" err="1">
                <a:sym typeface="Wingdings"/>
              </a:rPr>
              <a:t></a:t>
            </a:r>
            <a:r>
              <a:rPr lang="tr-TR" dirty="0" err="1"/>
              <a:t>Tablo</a:t>
            </a:r>
            <a:r>
              <a:rPr lang="tr-TR" dirty="0"/>
              <a:t> kısmından gerçekleştirilir.</a:t>
            </a:r>
          </a:p>
          <a:p>
            <a:pPr algn="just"/>
            <a:r>
              <a:rPr lang="tr-TR" dirty="0" smtClean="0"/>
              <a:t>Hazırlanacak </a:t>
            </a:r>
            <a:r>
              <a:rPr lang="tr-TR" dirty="0"/>
              <a:t>tablo eğer buradaki hazır hücrelere sığacak boyutta ise buradan hücreleri seçerek pratik olarak tablo eklemesi yapılabilir.</a:t>
            </a:r>
          </a:p>
          <a:p>
            <a:pPr algn="just"/>
            <a:r>
              <a:rPr lang="tr-TR" dirty="0" smtClean="0"/>
              <a:t>Sığmaması </a:t>
            </a:r>
            <a:r>
              <a:rPr lang="tr-TR" dirty="0"/>
              <a:t>durumunda ise tablo ekle seçimi ile tablo ekle menüsü açılmalıdır. Buradan tabloda olması istenen satır ve sütun sayısı girilerek tablo eklemesi yapılabilir.</a:t>
            </a:r>
          </a:p>
          <a:p>
            <a:pPr algn="just"/>
            <a:r>
              <a:rPr lang="tr-TR" dirty="0" smtClean="0"/>
              <a:t>Tablo </a:t>
            </a:r>
            <a:r>
              <a:rPr lang="tr-TR" dirty="0"/>
              <a:t>eklemesi sonrasında tablo köşelerinden çekilerek hücrelerin eşit oranda büyütülmesi veya küçültülmesi sağlanabilir.</a:t>
            </a:r>
          </a:p>
          <a:p>
            <a:pPr algn="just"/>
            <a:r>
              <a:rPr lang="tr-TR" dirty="0" smtClean="0"/>
              <a:t>Tablo </a:t>
            </a:r>
            <a:r>
              <a:rPr lang="tr-TR" dirty="0"/>
              <a:t>eklemesi sonrası tablo araçları adı altında tasarım ve düzen sekmeleri aktif olur</a:t>
            </a:r>
            <a:r>
              <a:rPr lang="tr-TR" dirty="0" smtClean="0"/>
              <a:t>. </a:t>
            </a:r>
            <a:endParaRPr lang="tr-TR" dirty="0"/>
          </a:p>
        </p:txBody>
      </p:sp>
    </p:spTree>
    <p:extLst>
      <p:ext uri="{BB962C8B-B14F-4D97-AF65-F5344CB8AC3E}">
        <p14:creationId xmlns:p14="http://schemas.microsoft.com/office/powerpoint/2010/main" val="2887257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smtClean="0"/>
              <a:t>4.)</a:t>
            </a:r>
            <a:r>
              <a:rPr lang="tr-TR" b="1" dirty="0"/>
              <a:t>Resim Yazıları</a:t>
            </a:r>
            <a:endParaRPr lang="tr-TR" dirty="0"/>
          </a:p>
          <a:p>
            <a:pPr algn="just"/>
            <a:r>
              <a:rPr lang="tr-TR" dirty="0"/>
              <a:t>Buradan resim ve şekillere ait tablo eklemeleri yapılabilir. Şekil ekledikten sonra sağ tık+ resim yazısı ekle ile şekillere yazı eklemeleri yapılabilir. Arından </a:t>
            </a:r>
            <a:r>
              <a:rPr lang="tr-TR" dirty="0" smtClean="0"/>
              <a:t>Başvurular </a:t>
            </a:r>
            <a:r>
              <a:rPr lang="tr-TR" dirty="0">
                <a:sym typeface="Wingdings"/>
              </a:rPr>
              <a:t></a:t>
            </a:r>
            <a:r>
              <a:rPr lang="tr-TR" dirty="0"/>
              <a:t> </a:t>
            </a:r>
            <a:r>
              <a:rPr lang="tr-TR" dirty="0" smtClean="0"/>
              <a:t>Şekiller Tablosu Ekle </a:t>
            </a:r>
            <a:r>
              <a:rPr lang="tr-TR" dirty="0"/>
              <a:t>denilerek tablo eklemesi sağlanabilir. Yeni şekil eklendikçe tablo üzerine gelinip tabloyu güncelleştir seçilerek tablonun güncelleştirilmesi sağlanabilir.</a:t>
            </a:r>
          </a:p>
          <a:p>
            <a:pPr algn="just"/>
            <a:r>
              <a:rPr lang="tr-TR" dirty="0"/>
              <a:t>Bu kullanım ödev, tez, makale hazırlıklarında pratiklik sağlar. </a:t>
            </a:r>
          </a:p>
          <a:p>
            <a:pPr marL="0" indent="0">
              <a:buNone/>
            </a:pPr>
            <a:endParaRPr lang="tr-TR" dirty="0"/>
          </a:p>
        </p:txBody>
      </p:sp>
    </p:spTree>
    <p:extLst>
      <p:ext uri="{BB962C8B-B14F-4D97-AF65-F5344CB8AC3E}">
        <p14:creationId xmlns:p14="http://schemas.microsoft.com/office/powerpoint/2010/main" val="1516278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GÖZDEN DEÇİR SEKMESİ</a:t>
            </a:r>
            <a:endParaRPr lang="tr-TR" dirty="0"/>
          </a:p>
        </p:txBody>
      </p:sp>
      <p:sp>
        <p:nvSpPr>
          <p:cNvPr id="3" name="İçerik Yer Tutucusu 2"/>
          <p:cNvSpPr>
            <a:spLocks noGrp="1"/>
          </p:cNvSpPr>
          <p:nvPr>
            <p:ph idx="1"/>
          </p:nvPr>
        </p:nvSpPr>
        <p:spPr/>
        <p:txBody>
          <a:bodyPr>
            <a:normAutofit/>
          </a:bodyPr>
          <a:lstStyle/>
          <a:p>
            <a:pPr marL="0" indent="0" algn="just">
              <a:buNone/>
            </a:pPr>
            <a:r>
              <a:rPr lang="tr-TR" b="1" dirty="0"/>
              <a:t>1.)Yazım Denetleme</a:t>
            </a:r>
            <a:endParaRPr lang="tr-TR" dirty="0"/>
          </a:p>
          <a:p>
            <a:pPr algn="just"/>
            <a:r>
              <a:rPr lang="tr-TR" dirty="0" smtClean="0"/>
              <a:t>Yanlış </a:t>
            </a:r>
            <a:r>
              <a:rPr lang="tr-TR" dirty="0"/>
              <a:t>yazılan kelimelerin altı kırmızı bir çizgi ile belirtilir. Yanlış yazılan kelimeye sağ </a:t>
            </a:r>
            <a:r>
              <a:rPr lang="tr-TR" dirty="0" smtClean="0"/>
              <a:t>tıklanarak:</a:t>
            </a:r>
          </a:p>
          <a:p>
            <a:pPr marL="0" indent="0" algn="just">
              <a:buNone/>
            </a:pPr>
            <a:r>
              <a:rPr lang="tr-TR" dirty="0" smtClean="0"/>
              <a:t>1</a:t>
            </a:r>
            <a:r>
              <a:rPr lang="tr-TR" dirty="0"/>
              <a:t>.)Sadece Bu Hatanın Yok Sayılması, </a:t>
            </a:r>
            <a:endParaRPr lang="tr-TR" dirty="0" smtClean="0"/>
          </a:p>
          <a:p>
            <a:pPr marL="0" indent="0" algn="just">
              <a:buNone/>
            </a:pPr>
            <a:r>
              <a:rPr lang="tr-TR" dirty="0" smtClean="0"/>
              <a:t>2</a:t>
            </a:r>
            <a:r>
              <a:rPr lang="tr-TR" dirty="0"/>
              <a:t>.)Aynı Hataların Tümünün Yok </a:t>
            </a:r>
            <a:r>
              <a:rPr lang="tr-TR" dirty="0" smtClean="0"/>
              <a:t>Sayılması</a:t>
            </a:r>
          </a:p>
          <a:p>
            <a:pPr marL="0" indent="0" algn="just">
              <a:buNone/>
            </a:pPr>
            <a:r>
              <a:rPr lang="tr-TR" dirty="0" smtClean="0"/>
              <a:t>3</a:t>
            </a:r>
            <a:r>
              <a:rPr lang="tr-TR" dirty="0"/>
              <a:t>.)Word Tarafından Yanlış Kabul Edilen Bu Hatanın Sözlüğe Eklenerek Doğru Sayılması Sağlanabilir.</a:t>
            </a:r>
          </a:p>
          <a:p>
            <a:pPr algn="just"/>
            <a:endParaRPr lang="tr-TR" dirty="0"/>
          </a:p>
        </p:txBody>
      </p:sp>
    </p:spTree>
    <p:extLst>
      <p:ext uri="{BB962C8B-B14F-4D97-AF65-F5344CB8AC3E}">
        <p14:creationId xmlns:p14="http://schemas.microsoft.com/office/powerpoint/2010/main" val="2769067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a:t>Hatalı bir yazımda düzeltme tavsiyesi almak için </a:t>
            </a:r>
            <a:r>
              <a:rPr lang="tr-TR" dirty="0" smtClean="0"/>
              <a:t>Sağ Tık </a:t>
            </a:r>
            <a:r>
              <a:rPr lang="tr-TR" dirty="0" smtClean="0">
                <a:sym typeface="Wingdings"/>
              </a:rPr>
              <a:t> </a:t>
            </a:r>
            <a:r>
              <a:rPr lang="tr-TR" dirty="0" smtClean="0"/>
              <a:t>Otomatik Düzelt </a:t>
            </a:r>
            <a:r>
              <a:rPr lang="tr-TR" dirty="0"/>
              <a:t>kısmından doğru yazım tavsiyelerinden birisi seçilebilir.</a:t>
            </a:r>
          </a:p>
          <a:p>
            <a:pPr algn="just"/>
            <a:r>
              <a:rPr lang="tr-TR" dirty="0"/>
              <a:t>Yazım ve dilbilgisi aracı ile belgedeki tüm hatalar incelenerek düzeltilebilir.</a:t>
            </a:r>
          </a:p>
          <a:p>
            <a:pPr algn="just"/>
            <a:r>
              <a:rPr lang="tr-TR" dirty="0"/>
              <a:t>Sözcük </a:t>
            </a:r>
            <a:r>
              <a:rPr lang="tr-TR" dirty="0" smtClean="0"/>
              <a:t>Sayımı </a:t>
            </a:r>
            <a:r>
              <a:rPr lang="tr-TR" dirty="0"/>
              <a:t>aracı ile belgedeki sayfa, sözcük sayısı, paragraf sayısı vs. incelenebilir.</a:t>
            </a:r>
          </a:p>
          <a:p>
            <a:pPr algn="just"/>
            <a:r>
              <a:rPr lang="tr-TR" b="1" dirty="0"/>
              <a:t>2.)Dil</a:t>
            </a:r>
            <a:endParaRPr lang="tr-TR" dirty="0"/>
          </a:p>
          <a:p>
            <a:pPr algn="just"/>
            <a:r>
              <a:rPr lang="tr-TR" dirty="0" smtClean="0"/>
              <a:t>Dil </a:t>
            </a:r>
            <a:r>
              <a:rPr lang="tr-TR" dirty="0"/>
              <a:t>kısmından denetleme dili değiştirilerek hangi dilin dilbilgisi kurallarının dikkate alınacağı bu kısımdan ayarlanabilir</a:t>
            </a:r>
            <a:r>
              <a:rPr lang="tr-TR" dirty="0" smtClean="0"/>
              <a:t>. Gözden Geçir </a:t>
            </a:r>
            <a:r>
              <a:rPr lang="tr-TR" dirty="0" smtClean="0">
                <a:sym typeface="Wingdings" pitchFamily="2" charset="2"/>
              </a:rPr>
              <a:t> Dil  Dil  Dil Seçenekleri  Başka Düzenleme Dilleri Ekle  Seç  Ekle şeklinde farklı bir dil eklemesi de yapılabilir.</a:t>
            </a:r>
          </a:p>
          <a:p>
            <a:pPr algn="just"/>
            <a:r>
              <a:rPr lang="tr-TR" dirty="0" smtClean="0">
                <a:sym typeface="Wingdings" pitchFamily="2" charset="2"/>
              </a:rPr>
              <a:t>Ayrıca </a:t>
            </a:r>
            <a:r>
              <a:rPr lang="tr-TR" dirty="0"/>
              <a:t>Gözden Geçir </a:t>
            </a:r>
            <a:r>
              <a:rPr lang="tr-TR" dirty="0">
                <a:sym typeface="Wingdings" pitchFamily="2" charset="2"/>
              </a:rPr>
              <a:t> Dil  Dil </a:t>
            </a:r>
            <a:r>
              <a:rPr lang="tr-TR" dirty="0" smtClean="0">
                <a:sym typeface="Wingdings" pitchFamily="2" charset="2"/>
              </a:rPr>
              <a:t> Yazım Denetleme Dilini Ayarla denilerek de yazım denetlemesinin Türkçe harici farklı bir dilde yapılması sağlanabilir.</a:t>
            </a:r>
            <a:endParaRPr lang="tr-TR" dirty="0"/>
          </a:p>
          <a:p>
            <a:pPr algn="just"/>
            <a:endParaRPr lang="tr-TR" dirty="0"/>
          </a:p>
        </p:txBody>
      </p:sp>
    </p:spTree>
    <p:extLst>
      <p:ext uri="{BB962C8B-B14F-4D97-AF65-F5344CB8AC3E}">
        <p14:creationId xmlns:p14="http://schemas.microsoft.com/office/powerpoint/2010/main" val="2555326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3.)Açıklamalar</a:t>
            </a:r>
            <a:endParaRPr lang="tr-TR" dirty="0"/>
          </a:p>
          <a:p>
            <a:pPr algn="just"/>
            <a:r>
              <a:rPr lang="tr-TR" dirty="0" smtClean="0"/>
              <a:t>Gözden Geçir </a:t>
            </a:r>
            <a:r>
              <a:rPr lang="tr-TR" dirty="0" smtClean="0">
                <a:sym typeface="Wingdings" pitchFamily="2" charset="2"/>
              </a:rPr>
              <a:t> Açıklamalar  </a:t>
            </a:r>
            <a:r>
              <a:rPr lang="tr-TR" dirty="0" smtClean="0"/>
              <a:t>Yeni </a:t>
            </a:r>
            <a:r>
              <a:rPr lang="tr-TR" dirty="0"/>
              <a:t>açıklama kısmından belgede yer alan yazının bir kısmı seçilerek bu kısma özgü açıklamalar eklenebilir</a:t>
            </a:r>
            <a:r>
              <a:rPr lang="tr-TR" dirty="0" smtClean="0"/>
              <a:t>.</a:t>
            </a:r>
          </a:p>
          <a:p>
            <a:pPr algn="just"/>
            <a:r>
              <a:rPr lang="tr-TR" dirty="0" smtClean="0"/>
              <a:t>Açıklama eklendikten sonra açıklama kutusunun üzerine gelinip Sağ Tık </a:t>
            </a:r>
            <a:r>
              <a:rPr lang="tr-TR" dirty="0" smtClean="0">
                <a:sym typeface="Wingdings" pitchFamily="2" charset="2"/>
              </a:rPr>
              <a:t> Açıklamayı Sil ile açıklamanın silinmesi sağlanabilir.</a:t>
            </a:r>
            <a:endParaRPr lang="tr-TR" dirty="0"/>
          </a:p>
          <a:p>
            <a:pPr algn="just"/>
            <a:r>
              <a:rPr lang="tr-TR" dirty="0" smtClean="0"/>
              <a:t>Bir </a:t>
            </a:r>
            <a:r>
              <a:rPr lang="tr-TR" dirty="0"/>
              <a:t>doküman üzerinde birden fazla kişi çalışıp inceleme yapıyorsa bu özellikten faydalanarak doküman üzerindeki sorularını birbirleri ile paylaşabilirler.</a:t>
            </a:r>
          </a:p>
          <a:p>
            <a:pPr algn="just"/>
            <a:endParaRPr lang="tr-TR" dirty="0"/>
          </a:p>
        </p:txBody>
      </p:sp>
    </p:spTree>
    <p:extLst>
      <p:ext uri="{BB962C8B-B14F-4D97-AF65-F5344CB8AC3E}">
        <p14:creationId xmlns:p14="http://schemas.microsoft.com/office/powerpoint/2010/main" val="3221287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lgn="just">
              <a:buNone/>
            </a:pPr>
            <a:r>
              <a:rPr lang="tr-TR" b="1" dirty="0"/>
              <a:t>4.)İzleme</a:t>
            </a:r>
            <a:endParaRPr lang="tr-TR" dirty="0"/>
          </a:p>
          <a:p>
            <a:pPr algn="just"/>
            <a:r>
              <a:rPr lang="tr-TR" dirty="0" smtClean="0"/>
              <a:t>Bir </a:t>
            </a:r>
            <a:r>
              <a:rPr lang="tr-TR" dirty="0"/>
              <a:t>doküman üzerinde birden fazla kişinin çalıştığı durumlarda faydalı bir araçtır. Diğer çalışanların belgede nereleri sildiği ve nerelere ekleme yaptığı gibi bilgilere bu yöntemle erişilebilir.</a:t>
            </a:r>
          </a:p>
          <a:p>
            <a:pPr algn="just"/>
            <a:r>
              <a:rPr lang="tr-TR" dirty="0" smtClean="0"/>
              <a:t>Bunun </a:t>
            </a:r>
            <a:r>
              <a:rPr lang="tr-TR" dirty="0"/>
              <a:t>için belge üzerinde çalışma yapacak kişi çalışmaya başlamadan önce </a:t>
            </a:r>
            <a:r>
              <a:rPr lang="tr-TR" dirty="0" smtClean="0"/>
              <a:t>Gözden Geçir </a:t>
            </a:r>
            <a:r>
              <a:rPr lang="tr-TR" dirty="0" smtClean="0">
                <a:sym typeface="Wingdings"/>
              </a:rPr>
              <a:t> İ</a:t>
            </a:r>
            <a:r>
              <a:rPr lang="tr-TR" dirty="0" smtClean="0"/>
              <a:t>zleme </a:t>
            </a:r>
            <a:r>
              <a:rPr lang="tr-TR" dirty="0" smtClean="0">
                <a:sym typeface="Wingdings"/>
              </a:rPr>
              <a:t> </a:t>
            </a:r>
            <a:r>
              <a:rPr lang="tr-TR" dirty="0">
                <a:sym typeface="Wingdings"/>
              </a:rPr>
              <a:t>D</a:t>
            </a:r>
            <a:r>
              <a:rPr lang="tr-TR" dirty="0" smtClean="0"/>
              <a:t>eğişiklikleri </a:t>
            </a:r>
            <a:r>
              <a:rPr lang="tr-TR" dirty="0"/>
              <a:t>İ</a:t>
            </a:r>
            <a:r>
              <a:rPr lang="tr-TR" dirty="0" smtClean="0"/>
              <a:t>zle </a:t>
            </a:r>
            <a:r>
              <a:rPr lang="tr-TR" dirty="0"/>
              <a:t>opsiyonunu seçerek çalışmaya başlayabilir. </a:t>
            </a:r>
          </a:p>
          <a:p>
            <a:pPr algn="just"/>
            <a:r>
              <a:rPr lang="tr-TR" dirty="0" smtClean="0"/>
              <a:t>Değişikliklerini </a:t>
            </a:r>
            <a:r>
              <a:rPr lang="tr-TR" dirty="0"/>
              <a:t>yapıp </a:t>
            </a:r>
            <a:r>
              <a:rPr lang="tr-TR" dirty="0" smtClean="0"/>
              <a:t>kaydedip kapatarak </a:t>
            </a:r>
            <a:r>
              <a:rPr lang="tr-TR" dirty="0"/>
              <a:t>diğer kullanıcılara iletebilir.</a:t>
            </a:r>
          </a:p>
          <a:p>
            <a:pPr algn="just"/>
            <a:r>
              <a:rPr lang="tr-TR" dirty="0" smtClean="0"/>
              <a:t>Değişiklikleri </a:t>
            </a:r>
            <a:r>
              <a:rPr lang="tr-TR" dirty="0"/>
              <a:t>inceleyen </a:t>
            </a:r>
            <a:r>
              <a:rPr lang="tr-TR" dirty="0" smtClean="0"/>
              <a:t>farklı bir kullanıcı </a:t>
            </a:r>
            <a:r>
              <a:rPr lang="tr-TR" dirty="0"/>
              <a:t>değişikliklerin üzerine sağ tıklayarak yapılan değişiklikleri kabul edebilir veya reddedebilir.</a:t>
            </a:r>
          </a:p>
          <a:p>
            <a:pPr algn="just"/>
            <a:endParaRPr lang="tr-TR" dirty="0"/>
          </a:p>
        </p:txBody>
      </p:sp>
    </p:spTree>
    <p:extLst>
      <p:ext uri="{BB962C8B-B14F-4D97-AF65-F5344CB8AC3E}">
        <p14:creationId xmlns:p14="http://schemas.microsoft.com/office/powerpoint/2010/main" val="3055523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b="1" dirty="0" smtClean="0"/>
              <a:t>5.)Biçimlendirmeyi Kısıtla</a:t>
            </a:r>
            <a:endParaRPr lang="tr-TR" dirty="0"/>
          </a:p>
          <a:p>
            <a:pPr algn="just"/>
            <a:r>
              <a:rPr lang="tr-TR" dirty="0" smtClean="0"/>
              <a:t>Dokümanın birden fazla kişi ile paylaşılması durumunda bazen içerik biçimlerinin düzenlenmesini kısıtlamak istenebilir. Bunun için Gözden Geçir </a:t>
            </a:r>
            <a:r>
              <a:rPr lang="tr-TR" dirty="0" smtClean="0">
                <a:sym typeface="Wingdings" pitchFamily="2" charset="2"/>
              </a:rPr>
              <a:t> Koru  Biçimlendirmeyi Kısıtla aracı kullanılabilir. </a:t>
            </a:r>
            <a:endParaRPr lang="tr-TR" dirty="0">
              <a:sym typeface="Wingdings" pitchFamily="2" charset="2"/>
            </a:endParaRPr>
          </a:p>
          <a:p>
            <a:pPr algn="just"/>
            <a:r>
              <a:rPr lang="tr-TR" dirty="0" smtClean="0">
                <a:sym typeface="Wingdings" pitchFamily="2" charset="2"/>
              </a:rPr>
              <a:t>Biçimlendirmeyi Kısıtla seçiminin ardından sağ tarafta açılan pencereden Evet, Zorunlu Korumayı Başlat seçimi yapılarak dokümana bir parola tanımlanması sağlanabilir.</a:t>
            </a:r>
          </a:p>
          <a:p>
            <a:pPr algn="just"/>
            <a:r>
              <a:rPr lang="tr-TR" dirty="0" smtClean="0">
                <a:sym typeface="Wingdings" pitchFamily="2" charset="2"/>
              </a:rPr>
              <a:t>Tanımlanan parolayı bilmeyen kişiler dokümanda herhangi bir biçimsel değişiklik yapamaz.</a:t>
            </a:r>
          </a:p>
          <a:p>
            <a:pPr algn="just"/>
            <a:r>
              <a:rPr lang="tr-TR" dirty="0" smtClean="0">
                <a:sym typeface="Wingdings" pitchFamily="2" charset="2"/>
              </a:rPr>
              <a:t>Parolayı bilen kişiler ise yine Gözden Geçir  Biçimlendirmeyi Kısıtla bölümünden Korumayı Durdur butonuna tıklayarak ve parolayı girerek tekrardan biçimsel düzenleme yapma hakkı elde ederler.</a:t>
            </a:r>
            <a:endParaRPr lang="tr-TR" dirty="0"/>
          </a:p>
        </p:txBody>
      </p:sp>
    </p:spTree>
    <p:extLst>
      <p:ext uri="{BB962C8B-B14F-4D97-AF65-F5344CB8AC3E}">
        <p14:creationId xmlns:p14="http://schemas.microsoft.com/office/powerpoint/2010/main" val="3251522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GÖRÜNÜM </a:t>
            </a:r>
            <a:r>
              <a:rPr lang="tr-TR" b="1" dirty="0" smtClean="0"/>
              <a:t>SEKMESİ</a:t>
            </a:r>
            <a:endParaRPr lang="tr-TR" dirty="0"/>
          </a:p>
        </p:txBody>
      </p:sp>
      <p:sp>
        <p:nvSpPr>
          <p:cNvPr id="3" name="İçerik Yer Tutucusu 2"/>
          <p:cNvSpPr>
            <a:spLocks noGrp="1"/>
          </p:cNvSpPr>
          <p:nvPr>
            <p:ph idx="1"/>
          </p:nvPr>
        </p:nvSpPr>
        <p:spPr/>
        <p:txBody>
          <a:bodyPr/>
          <a:lstStyle/>
          <a:p>
            <a:pPr marL="0" indent="0" algn="just">
              <a:buNone/>
            </a:pPr>
            <a:r>
              <a:rPr lang="tr-TR" dirty="0" smtClean="0"/>
              <a:t>Görünüm </a:t>
            </a:r>
            <a:r>
              <a:rPr lang="tr-TR" dirty="0"/>
              <a:t>ile alakalı özellikleri ayarlayabileceğimiz düğmeler içerir. </a:t>
            </a:r>
          </a:p>
          <a:p>
            <a:pPr algn="just"/>
            <a:r>
              <a:rPr lang="tr-TR" b="1" dirty="0"/>
              <a:t>1.)Belge Görünümleri</a:t>
            </a:r>
            <a:endParaRPr lang="tr-TR" dirty="0"/>
          </a:p>
          <a:p>
            <a:pPr algn="just"/>
            <a:r>
              <a:rPr lang="tr-TR" dirty="0" smtClean="0"/>
              <a:t>Sayfa </a:t>
            </a:r>
            <a:r>
              <a:rPr lang="tr-TR" dirty="0"/>
              <a:t>düzeni, Word programının varsayılan görünüm ayarıdır. Çalışma sayfası basıldığında nasıl görüneceğini bu butona tıklayarak görebiliriz.</a:t>
            </a:r>
          </a:p>
          <a:p>
            <a:pPr algn="just"/>
            <a:r>
              <a:rPr lang="tr-TR" dirty="0" smtClean="0"/>
              <a:t>Tam </a:t>
            </a:r>
            <a:r>
              <a:rPr lang="tr-TR" dirty="0"/>
              <a:t>ekran okuma butonuna basıldığından belge tam ekran olacak şekilde görüntülenebilir. Bu sayede bir kitapçık gibi okunabilir. Bu görünümde iken üstte yer alan sol ve sağ ok tuşları ile sayfa değiştirme işlemi yapılabilir.</a:t>
            </a:r>
          </a:p>
          <a:p>
            <a:pPr algn="just"/>
            <a:r>
              <a:rPr lang="tr-TR" dirty="0" smtClean="0"/>
              <a:t>Sağ </a:t>
            </a:r>
            <a:r>
              <a:rPr lang="tr-TR" dirty="0"/>
              <a:t>üst köşede kapat seçeneğine tıklanarak bu görünümden çıkılabilir.</a:t>
            </a:r>
          </a:p>
          <a:p>
            <a:pPr algn="just"/>
            <a:endParaRPr lang="tr-TR" dirty="0"/>
          </a:p>
        </p:txBody>
      </p:sp>
    </p:spTree>
    <p:extLst>
      <p:ext uri="{BB962C8B-B14F-4D97-AF65-F5344CB8AC3E}">
        <p14:creationId xmlns:p14="http://schemas.microsoft.com/office/powerpoint/2010/main" val="1656743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Web </a:t>
            </a:r>
            <a:r>
              <a:rPr lang="tr-TR" dirty="0"/>
              <a:t>düzeni butonu seçildiğinde, belge web sayfası olarak kaydedildiğinde belgenin nasıl görüntüleneceğini gösterir. Özellikle web geliştirme ile ilgilenen kişiler bu görünüm ile metinlerin web sayfasında nasıl duracağı hakkında fikir yürütebilir.</a:t>
            </a:r>
          </a:p>
          <a:p>
            <a:pPr algn="just"/>
            <a:r>
              <a:rPr lang="tr-TR" dirty="0" err="1" smtClean="0"/>
              <a:t>Anahat</a:t>
            </a:r>
            <a:r>
              <a:rPr lang="tr-TR" dirty="0" smtClean="0"/>
              <a:t> </a:t>
            </a:r>
            <a:r>
              <a:rPr lang="tr-TR" dirty="0"/>
              <a:t>seçeneği seçilirse, </a:t>
            </a:r>
            <a:r>
              <a:rPr lang="tr-TR" dirty="0" err="1"/>
              <a:t>anahat</a:t>
            </a:r>
            <a:r>
              <a:rPr lang="tr-TR" dirty="0"/>
              <a:t> oluşturma bağlamsal sekmesi aktif hale gelir. Bu görünüm genellikle maddeler halinde açıklama içeren belgeleri görüntülemede kullanılır.</a:t>
            </a:r>
          </a:p>
          <a:p>
            <a:pPr algn="just"/>
            <a:r>
              <a:rPr lang="tr-TR" dirty="0" err="1" smtClean="0"/>
              <a:t>Anahat</a:t>
            </a:r>
            <a:r>
              <a:rPr lang="tr-TR" dirty="0" smtClean="0"/>
              <a:t> </a:t>
            </a:r>
            <a:r>
              <a:rPr lang="tr-TR" dirty="0"/>
              <a:t>görünümünü kapat seçeneği seçilerek </a:t>
            </a:r>
            <a:r>
              <a:rPr lang="tr-TR" dirty="0" err="1"/>
              <a:t>anahat</a:t>
            </a:r>
            <a:r>
              <a:rPr lang="tr-TR" dirty="0"/>
              <a:t> görünümden çıkılabilir.</a:t>
            </a:r>
          </a:p>
          <a:p>
            <a:pPr algn="just"/>
            <a:r>
              <a:rPr lang="tr-TR" dirty="0" smtClean="0"/>
              <a:t>Taslak </a:t>
            </a:r>
            <a:r>
              <a:rPr lang="tr-TR" dirty="0"/>
              <a:t>görünümüne geçilerek belgede yapılan bölüm kesmelerinin nerede olduğu görüntülenebilir. Bu görünüm basım için uygun değildir.</a:t>
            </a:r>
          </a:p>
          <a:p>
            <a:pPr algn="just"/>
            <a:r>
              <a:rPr lang="tr-TR" dirty="0" smtClean="0"/>
              <a:t>Belge </a:t>
            </a:r>
            <a:r>
              <a:rPr lang="tr-TR" dirty="0"/>
              <a:t>görünümlerine sağ altta yer alan durum çubuğunun, sağ tarafından da ulaşılabilir.</a:t>
            </a:r>
          </a:p>
        </p:txBody>
      </p:sp>
    </p:spTree>
    <p:extLst>
      <p:ext uri="{BB962C8B-B14F-4D97-AF65-F5344CB8AC3E}">
        <p14:creationId xmlns:p14="http://schemas.microsoft.com/office/powerpoint/2010/main" val="9812452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t>2.)Göster</a:t>
            </a:r>
            <a:endParaRPr lang="tr-TR" dirty="0"/>
          </a:p>
          <a:p>
            <a:pPr algn="just"/>
            <a:r>
              <a:rPr lang="tr-TR" dirty="0" smtClean="0"/>
              <a:t>Buradan </a:t>
            </a:r>
            <a:r>
              <a:rPr lang="tr-TR" dirty="0"/>
              <a:t>çalışma belgesine cetvel, kılavuz çizgileri ve gezinti bölmesi eklenebilir.</a:t>
            </a:r>
          </a:p>
          <a:p>
            <a:pPr algn="just"/>
            <a:r>
              <a:rPr lang="tr-TR" dirty="0" smtClean="0"/>
              <a:t>Cetvel </a:t>
            </a:r>
            <a:r>
              <a:rPr lang="tr-TR" dirty="0"/>
              <a:t>özellikle paragraflarda girinti çıkıntıların ayarlanmasında vs. kullanışlı bir araçtır.</a:t>
            </a:r>
          </a:p>
          <a:p>
            <a:pPr algn="just"/>
            <a:r>
              <a:rPr lang="tr-TR" dirty="0" smtClean="0"/>
              <a:t>Kılavuz </a:t>
            </a:r>
            <a:r>
              <a:rPr lang="tr-TR" dirty="0"/>
              <a:t>çizgileri, özellikle belgede yer alan görsellerin konumlandırılmasında vs. kullanışlı bir araçtır.</a:t>
            </a:r>
          </a:p>
          <a:p>
            <a:pPr algn="just"/>
            <a:r>
              <a:rPr lang="tr-TR" dirty="0" smtClean="0"/>
              <a:t>Gezinti </a:t>
            </a:r>
            <a:r>
              <a:rPr lang="tr-TR" dirty="0"/>
              <a:t>bölmesi ise belge içinde cümle ya da kelime aramalarında oldukça faydalıdır. Aranan kelime ya da cümle ile eşleşen kelime ya da cümlelerin yerini gösterir.</a:t>
            </a:r>
          </a:p>
          <a:p>
            <a:pPr algn="just"/>
            <a:r>
              <a:rPr lang="tr-TR" dirty="0" smtClean="0"/>
              <a:t>İstenirse </a:t>
            </a:r>
            <a:r>
              <a:rPr lang="tr-TR" dirty="0"/>
              <a:t>aranan kısımlar arasında geçiş yapılmasını da sağlar.</a:t>
            </a:r>
          </a:p>
          <a:p>
            <a:endParaRPr lang="tr-TR" dirty="0"/>
          </a:p>
        </p:txBody>
      </p:sp>
    </p:spTree>
    <p:extLst>
      <p:ext uri="{BB962C8B-B14F-4D97-AF65-F5344CB8AC3E}">
        <p14:creationId xmlns:p14="http://schemas.microsoft.com/office/powerpoint/2010/main" val="800221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Gezinti </a:t>
            </a:r>
            <a:r>
              <a:rPr lang="tr-TR" dirty="0"/>
              <a:t>bölmesi özellikle uzun yazılmış dokümanlarda aranan kısımların bulunmasında oldukça kullanışlıdır.</a:t>
            </a:r>
          </a:p>
          <a:p>
            <a:pPr marL="0" indent="0" algn="just">
              <a:buNone/>
            </a:pPr>
            <a:r>
              <a:rPr lang="tr-TR" b="1" dirty="0"/>
              <a:t>3.)Yakınlaştır</a:t>
            </a:r>
            <a:endParaRPr lang="tr-TR" dirty="0"/>
          </a:p>
          <a:p>
            <a:pPr algn="just"/>
            <a:r>
              <a:rPr lang="tr-TR" dirty="0" smtClean="0"/>
              <a:t>Yakınlaştır </a:t>
            </a:r>
            <a:r>
              <a:rPr lang="tr-TR" dirty="0"/>
              <a:t>aracına tıklanarak belge görünümü yüzdesel olarak ayarlanabilir. Yakınlaştır butonuna basıldıktan sonra burada yer alan hazır yüzdeler seçilebileceği gibi yüzde kısmına klavyeden değer girilerek de belgenin yakınlık yüzdesi ayarlanabilir.</a:t>
            </a:r>
          </a:p>
          <a:p>
            <a:pPr algn="just"/>
            <a:r>
              <a:rPr lang="tr-TR" dirty="0" smtClean="0"/>
              <a:t>Yakınlaştır </a:t>
            </a:r>
            <a:r>
              <a:rPr lang="tr-TR" dirty="0"/>
              <a:t>butonunun yanında yer alan %100 butonu, belge yakınlığının varsayılan normal yakınlık yüzdesi olan, %100 yakınlığa ayarlanmasını sağlar.</a:t>
            </a:r>
          </a:p>
          <a:p>
            <a:pPr algn="just"/>
            <a:r>
              <a:rPr lang="tr-TR" dirty="0" smtClean="0"/>
              <a:t>Ek </a:t>
            </a:r>
            <a:r>
              <a:rPr lang="tr-TR" dirty="0"/>
              <a:t>olarak yakınlık ayarı ctrl tuşuna basılı iken fare tekeri ileri geri hareket ettirilerek de ayarlanabilir.</a:t>
            </a:r>
          </a:p>
          <a:p>
            <a:pPr algn="just"/>
            <a:endParaRPr lang="tr-TR" dirty="0"/>
          </a:p>
        </p:txBody>
      </p:sp>
    </p:spTree>
    <p:extLst>
      <p:ext uri="{BB962C8B-B14F-4D97-AF65-F5344CB8AC3E}">
        <p14:creationId xmlns:p14="http://schemas.microsoft.com/office/powerpoint/2010/main" val="307679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smtClean="0"/>
              <a:t>Tablo araçları </a:t>
            </a:r>
            <a:r>
              <a:rPr lang="tr-TR" dirty="0" smtClean="0">
                <a:sym typeface="Wingdings" pitchFamily="2" charset="2"/>
              </a:rPr>
              <a:t> Tasarım  Tablo Stili Seçenekleri kısmından tablonun stili ayarlanabilir. Örneğin tabloda Toplam Satırı yer alsın istenirse toplam satırı seçilir. Bu durumda yandaki Tablo </a:t>
            </a:r>
            <a:r>
              <a:rPr lang="tr-TR" dirty="0">
                <a:sym typeface="Wingdings" pitchFamily="2" charset="2"/>
              </a:rPr>
              <a:t>S</a:t>
            </a:r>
            <a:r>
              <a:rPr lang="tr-TR" dirty="0" smtClean="0">
                <a:sym typeface="Wingdings" pitchFamily="2" charset="2"/>
              </a:rPr>
              <a:t>tilleri bu seçime göre güncellenir. Buradan da hazır stillerden istenen bir stil seçilerek devam edilir.</a:t>
            </a:r>
          </a:p>
          <a:p>
            <a:pPr algn="just"/>
            <a:r>
              <a:rPr lang="tr-TR" dirty="0" smtClean="0">
                <a:sym typeface="Wingdings" pitchFamily="2" charset="2"/>
              </a:rPr>
              <a:t>Ekle  Tablo  Tablo Çiz kısmından elle tablo çizimi yapılabilir. Avantajı tablo boyutunun ilk eklemede ayarlanabilmesidir. Yine hücreler de el ile çizilerek eklenebilir. Bu aracı kapamak için Tablo Araçları  Tasarım kısmından tekrar Tablo Çiz butonuna tıklanmalıdır.</a:t>
            </a:r>
          </a:p>
          <a:p>
            <a:pPr algn="just"/>
            <a:r>
              <a:rPr lang="tr-TR" dirty="0" smtClean="0">
                <a:sym typeface="Wingdings" pitchFamily="2" charset="2"/>
              </a:rPr>
              <a:t>Tablo eklendikten sonra satır çizgilerinin üzerine gelindiğinde çift yönlü ok sembolü belirir buralardan çekerek tablo hücrelerinin boyu ayarlanabilir.</a:t>
            </a:r>
            <a:endParaRPr lang="tr-TR" dirty="0"/>
          </a:p>
        </p:txBody>
      </p:sp>
    </p:spTree>
    <p:extLst>
      <p:ext uri="{BB962C8B-B14F-4D97-AF65-F5344CB8AC3E}">
        <p14:creationId xmlns:p14="http://schemas.microsoft.com/office/powerpoint/2010/main" val="3668141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Bir </a:t>
            </a:r>
            <a:r>
              <a:rPr lang="tr-TR" dirty="0"/>
              <a:t>sayfa butonu çalışma alanında bir sayfa görünmesini, iki sayfa butonu ise iki sayfa görünmesini, yakınlığı değiştirerek ayarlamaktadır.</a:t>
            </a:r>
          </a:p>
          <a:p>
            <a:pPr algn="just"/>
            <a:r>
              <a:rPr lang="tr-TR" dirty="0" smtClean="0"/>
              <a:t>Sayfa </a:t>
            </a:r>
            <a:r>
              <a:rPr lang="tr-TR" dirty="0"/>
              <a:t>genişliği butonu ise sayfa </a:t>
            </a:r>
            <a:r>
              <a:rPr lang="tr-TR"/>
              <a:t>genişliğini </a:t>
            </a:r>
            <a:r>
              <a:rPr lang="tr-TR" smtClean="0"/>
              <a:t>artırarak </a:t>
            </a:r>
            <a:r>
              <a:rPr lang="tr-TR" dirty="0"/>
              <a:t>çalışma alanının genişletilmesini sağlar.</a:t>
            </a:r>
          </a:p>
          <a:p>
            <a:pPr algn="just"/>
            <a:endParaRPr lang="tr-TR" dirty="0"/>
          </a:p>
        </p:txBody>
      </p:sp>
    </p:spTree>
    <p:extLst>
      <p:ext uri="{BB962C8B-B14F-4D97-AF65-F5344CB8AC3E}">
        <p14:creationId xmlns:p14="http://schemas.microsoft.com/office/powerpoint/2010/main" val="38065161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a:t>4.)Pencere</a:t>
            </a:r>
            <a:endParaRPr lang="tr-TR" dirty="0"/>
          </a:p>
          <a:p>
            <a:pPr algn="just"/>
            <a:r>
              <a:rPr lang="tr-TR" dirty="0" smtClean="0"/>
              <a:t>Yeni </a:t>
            </a:r>
            <a:r>
              <a:rPr lang="tr-TR" dirty="0"/>
              <a:t>pencere, aynı çalışma sayfasının yeni bir pencerede açılmasını sağlar. Özellikle aynı dokümanda yazım olarak gerilerde yer alan bir kısmın o an okunması gerektiğinde oldukça kullanışlıdır.</a:t>
            </a:r>
          </a:p>
          <a:p>
            <a:pPr algn="just"/>
            <a:r>
              <a:rPr lang="tr-TR" dirty="0" smtClean="0"/>
              <a:t>Tümünü </a:t>
            </a:r>
            <a:r>
              <a:rPr lang="tr-TR" dirty="0"/>
              <a:t>yerleştir butonu ekranda açık olan Word belgelerinin ekranda alt alta yerleştirilmesini sağlar.</a:t>
            </a:r>
          </a:p>
          <a:p>
            <a:pPr algn="just"/>
            <a:r>
              <a:rPr lang="tr-TR" dirty="0" smtClean="0"/>
              <a:t>Açık </a:t>
            </a:r>
            <a:r>
              <a:rPr lang="tr-TR" dirty="0"/>
              <a:t>belgeler istenirse yan yana da görüntülenebilir. Bunun için pencere kısmındaki yan yana görüntüle butonuna basılması gerekir.</a:t>
            </a:r>
          </a:p>
          <a:p>
            <a:pPr algn="just"/>
            <a:r>
              <a:rPr lang="tr-TR" dirty="0" smtClean="0"/>
              <a:t>Makrolar</a:t>
            </a:r>
            <a:r>
              <a:rPr lang="tr-TR" dirty="0"/>
              <a:t>, sıkça yapılan bir işlemin kaydedilip daha sonra pratik bir şekilde tekrar tekrar uygulanmasını sağlar.</a:t>
            </a:r>
          </a:p>
          <a:p>
            <a:pPr algn="just"/>
            <a:endParaRPr lang="tr-TR" dirty="0"/>
          </a:p>
        </p:txBody>
      </p:sp>
    </p:spTree>
    <p:extLst>
      <p:ext uri="{BB962C8B-B14F-4D97-AF65-F5344CB8AC3E}">
        <p14:creationId xmlns:p14="http://schemas.microsoft.com/office/powerpoint/2010/main" val="3282762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Makrolar </a:t>
            </a:r>
            <a:r>
              <a:rPr lang="tr-TR" dirty="0"/>
              <a:t>açılır menüsünden makro kaydet denilerek sırasıyla yapılan işlemlerin kaydedilmesi sağlanabilir.</a:t>
            </a:r>
          </a:p>
          <a:p>
            <a:pPr algn="just"/>
            <a:r>
              <a:rPr lang="tr-TR" dirty="0" smtClean="0"/>
              <a:t>Makro </a:t>
            </a:r>
            <a:r>
              <a:rPr lang="tr-TR" dirty="0"/>
              <a:t>kaydet seçeneği seçildikten sonra makro adı kısmına Türkçe karakter olmayacak şekilde ve boşluksuz bir makro adı verilebilir. Sonrasında makro ata kısmından söz konusu makroya bir </a:t>
            </a:r>
            <a:r>
              <a:rPr lang="tr-TR" dirty="0" err="1"/>
              <a:t>kısayol</a:t>
            </a:r>
            <a:r>
              <a:rPr lang="tr-TR" dirty="0"/>
              <a:t> kombinasyonu atanabilir. Bu kısımdan klavye seçilirse mesela ctrl+1 gibi bir kombinasyon verilerek makronun pratik bir şekilde çalıştırılması sağlanabilir.</a:t>
            </a:r>
          </a:p>
          <a:p>
            <a:pPr algn="just"/>
            <a:endParaRPr lang="tr-TR" dirty="0"/>
          </a:p>
        </p:txBody>
      </p:sp>
    </p:spTree>
    <p:extLst>
      <p:ext uri="{BB962C8B-B14F-4D97-AF65-F5344CB8AC3E}">
        <p14:creationId xmlns:p14="http://schemas.microsoft.com/office/powerpoint/2010/main" val="2731068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Makro </a:t>
            </a:r>
            <a:r>
              <a:rPr lang="tr-TR" dirty="0"/>
              <a:t>kaydı başlayınca fare imlecinde bir kaset işareti belirecektir. Bu kaydın başladığını gösterir. Kayıt başladıktan sonra ilerleyen süreçte işlemler yapıldıktan sonra yine makrolar kısmına tıklanıp kaydı durdur denilerek makronun ve yapılan işlemlerin kaydedilmesi sağlanır.</a:t>
            </a:r>
          </a:p>
          <a:p>
            <a:pPr algn="just"/>
            <a:r>
              <a:rPr lang="tr-TR" dirty="0" smtClean="0"/>
              <a:t>Kaydetme </a:t>
            </a:r>
            <a:r>
              <a:rPr lang="tr-TR" dirty="0"/>
              <a:t>bittikten sonra artık atanan </a:t>
            </a:r>
            <a:r>
              <a:rPr lang="tr-TR" dirty="0" err="1"/>
              <a:t>kısayol</a:t>
            </a:r>
            <a:r>
              <a:rPr lang="tr-TR" dirty="0"/>
              <a:t> ile kaydedilen işlem otomatik olarak gerçekleştirilebilir. Kaydedilen makro kaydetme ismi ile makroları görüntüle kısmından görüntülenip düzenlenebilir veya artık kullanılmıyorsa da silinebilir.</a:t>
            </a:r>
          </a:p>
          <a:p>
            <a:pPr algn="just"/>
            <a:endParaRPr lang="tr-TR" dirty="0"/>
          </a:p>
        </p:txBody>
      </p:sp>
    </p:spTree>
    <p:extLst>
      <p:ext uri="{BB962C8B-B14F-4D97-AF65-F5344CB8AC3E}">
        <p14:creationId xmlns:p14="http://schemas.microsoft.com/office/powerpoint/2010/main" val="177212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Makrolar </a:t>
            </a:r>
            <a:r>
              <a:rPr lang="tr-TR" dirty="0"/>
              <a:t>Word programının gelişmiş ve aynı zamanda oldukça kullanışlı özelliklerindendir.</a:t>
            </a:r>
          </a:p>
          <a:p>
            <a:endParaRPr lang="tr-TR" dirty="0"/>
          </a:p>
        </p:txBody>
      </p:sp>
    </p:spTree>
    <p:extLst>
      <p:ext uri="{BB962C8B-B14F-4D97-AF65-F5344CB8AC3E}">
        <p14:creationId xmlns:p14="http://schemas.microsoft.com/office/powerpoint/2010/main" val="175585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Tablo Araçları </a:t>
            </a:r>
            <a:r>
              <a:rPr lang="tr-TR" dirty="0" smtClean="0">
                <a:sym typeface="Wingdings" pitchFamily="2" charset="2"/>
              </a:rPr>
              <a:t> Tasarım  Gölgelendirme kısmından tablo hücrelerinin renkleri değiştirilebilir. İster tekli ister çoklu olarak değiştirme yapılabilir. Tablo içine yazı eklendiğinde bu yazıların renklerini değiştirmek içinse klasik olarak Giriş  Yazı Tipi kısmındaki Yazı Tipi Rengi aracı kullanılır.</a:t>
            </a:r>
          </a:p>
          <a:p>
            <a:pPr algn="just"/>
            <a:r>
              <a:rPr lang="tr-TR" dirty="0" smtClean="0">
                <a:sym typeface="Wingdings" pitchFamily="2" charset="2"/>
              </a:rPr>
              <a:t>Tablo Araçları  Tasarım  Kenarlıkları Çiz bölümünden tablo kenarlarının kalınlığı, biçimi ve rengi ayarlanabilir. Yine buradaki Tablo </a:t>
            </a:r>
            <a:r>
              <a:rPr lang="tr-TR" smtClean="0">
                <a:sym typeface="Wingdings" pitchFamily="2" charset="2"/>
              </a:rPr>
              <a:t>Çiz aracı ile </a:t>
            </a:r>
            <a:r>
              <a:rPr lang="tr-TR" dirty="0" smtClean="0">
                <a:sym typeface="Wingdings" pitchFamily="2" charset="2"/>
              </a:rPr>
              <a:t>de yeni tablo çizilebilir ya da mevcut bir tablo silinebilir.</a:t>
            </a:r>
          </a:p>
          <a:p>
            <a:pPr algn="just"/>
            <a:r>
              <a:rPr lang="tr-TR" dirty="0" smtClean="0">
                <a:sym typeface="Wingdings" pitchFamily="2" charset="2"/>
              </a:rPr>
              <a:t>Tabloyu seçmek için tablonun sol üzerinde yer alan kare kutuya tıklanır.</a:t>
            </a:r>
          </a:p>
          <a:p>
            <a:pPr algn="just"/>
            <a:r>
              <a:rPr lang="tr-TR" dirty="0" smtClean="0">
                <a:sym typeface="Wingdings" pitchFamily="2" charset="2"/>
              </a:rPr>
              <a:t>Tablo Araçları  Düzen Tablo  Özellikler kısmından tablonun hizalanması yapılabilir. Yine bu kısımdan Metin Kaydırma  Etrafına seçilirse tablo ile metin iç içe eklenebilir.</a:t>
            </a:r>
          </a:p>
        </p:txBody>
      </p:sp>
    </p:spTree>
    <p:extLst>
      <p:ext uri="{BB962C8B-B14F-4D97-AF65-F5344CB8AC3E}">
        <p14:creationId xmlns:p14="http://schemas.microsoft.com/office/powerpoint/2010/main" val="2345012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r>
              <a:rPr lang="tr-TR" dirty="0" smtClean="0"/>
              <a:t>Tablo Araçları </a:t>
            </a:r>
            <a:r>
              <a:rPr lang="tr-TR" dirty="0" smtClean="0">
                <a:sym typeface="Wingdings" pitchFamily="2" charset="2"/>
              </a:rPr>
              <a:t> </a:t>
            </a:r>
            <a:r>
              <a:rPr lang="tr-TR" dirty="0" smtClean="0">
                <a:sym typeface="Wingdings" pitchFamily="2" charset="2"/>
              </a:rPr>
              <a:t>Düzen  Satırlar </a:t>
            </a:r>
            <a:r>
              <a:rPr lang="tr-TR" dirty="0" smtClean="0">
                <a:sym typeface="Wingdings" pitchFamily="2" charset="2"/>
              </a:rPr>
              <a:t>ve Sütunlar kısmından tabloya satır, sütun eklemesi yapılabilir. Yine istenen bir satır ya da sütun,  buradaki Sil aracı ile silinebilir. Ayrıca burada yer alan satır ve sütun dağıtma araçları ile satır ve sütun boyut yapısı bozulduğunda tekrar boyutların eşitlenmesi sağlanabilir.</a:t>
            </a:r>
          </a:p>
          <a:p>
            <a:pPr algn="just"/>
            <a:r>
              <a:rPr lang="tr-TR" dirty="0"/>
              <a:t>Tablo Araçları </a:t>
            </a:r>
            <a:r>
              <a:rPr lang="tr-TR" dirty="0">
                <a:sym typeface="Wingdings" pitchFamily="2" charset="2"/>
              </a:rPr>
              <a:t> Düzen  </a:t>
            </a:r>
            <a:r>
              <a:rPr lang="tr-TR" dirty="0" smtClean="0">
                <a:sym typeface="Wingdings" pitchFamily="2" charset="2"/>
              </a:rPr>
              <a:t>Birleştir kısmından istenen hücrelerin birleştirilmesi sağlanabilir ya da istenen bir hücrenin bölünmesi de gerçekleştirilebilir.</a:t>
            </a:r>
          </a:p>
          <a:p>
            <a:pPr algn="just"/>
            <a:r>
              <a:rPr lang="tr-TR" dirty="0"/>
              <a:t>Tablo Araçları </a:t>
            </a:r>
            <a:r>
              <a:rPr lang="tr-TR" dirty="0">
                <a:sym typeface="Wingdings" pitchFamily="2" charset="2"/>
              </a:rPr>
              <a:t> Düzen  </a:t>
            </a:r>
            <a:r>
              <a:rPr lang="tr-TR" dirty="0" smtClean="0">
                <a:sym typeface="Wingdings" pitchFamily="2" charset="2"/>
              </a:rPr>
              <a:t>Hücre Boyutu kısmından tablo hücrelerinin en ve boy ayarlaması yapılabilir.</a:t>
            </a:r>
          </a:p>
          <a:p>
            <a:pPr algn="just"/>
            <a:r>
              <a:rPr lang="tr-TR" dirty="0" smtClean="0">
                <a:sym typeface="Wingdings" pitchFamily="2" charset="2"/>
              </a:rPr>
              <a:t>Tablo içine metin eklendiğinde bu metinlerin de hizalanması gerekebilir. </a:t>
            </a:r>
            <a:r>
              <a:rPr lang="tr-TR" dirty="0"/>
              <a:t>Tablo Araçları </a:t>
            </a:r>
            <a:r>
              <a:rPr lang="tr-TR" dirty="0">
                <a:sym typeface="Wingdings" pitchFamily="2" charset="2"/>
              </a:rPr>
              <a:t> </a:t>
            </a:r>
            <a:r>
              <a:rPr lang="tr-TR" dirty="0" smtClean="0">
                <a:sym typeface="Wingdings" pitchFamily="2" charset="2"/>
              </a:rPr>
              <a:t>Hizalama bölümünden metinleri yukarı, aşağı, sağ ve sol yönlerde hizalanması gerçekleştirilebilir.</a:t>
            </a:r>
          </a:p>
          <a:p>
            <a:pPr algn="just"/>
            <a:r>
              <a:rPr lang="tr-TR" dirty="0" smtClean="0">
                <a:sym typeface="Wingdings" pitchFamily="2" charset="2"/>
              </a:rPr>
              <a:t>Yine Hizalama bölümündeki metin yönü aracı ile tablo içindeki metinlerin yukarı, aşağı ve sağa doğru yönlendirilmesi sağlanabilir.</a:t>
            </a:r>
            <a:endParaRPr lang="tr-TR" dirty="0"/>
          </a:p>
        </p:txBody>
      </p:sp>
    </p:spTree>
    <p:extLst>
      <p:ext uri="{BB962C8B-B14F-4D97-AF65-F5344CB8AC3E}">
        <p14:creationId xmlns:p14="http://schemas.microsoft.com/office/powerpoint/2010/main" val="2374076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Tablo </a:t>
            </a:r>
            <a:r>
              <a:rPr lang="tr-TR" dirty="0"/>
              <a:t>hazırlarken maksimum satır ve maksimum sütun sayısı önceden belirlenerek ilk olarak ekleme yapılır. Sonrasında hücreler istenildiğinde birleştirilerek tablo başlık ve kategorileri ayarlanabilir.</a:t>
            </a:r>
          </a:p>
          <a:p>
            <a:pPr algn="just"/>
            <a:r>
              <a:rPr lang="tr-TR" dirty="0" smtClean="0"/>
              <a:t>Hücreleri </a:t>
            </a:r>
            <a:r>
              <a:rPr lang="tr-TR" dirty="0"/>
              <a:t>birleştirmek için ilk olarak istenen hücreler seçilir ve daha sonra sağ tık hücreleri birleştir denilerek seçilen hücrelerin birleştirilmesi sağlanır. Sağdan sola tarama ile veya yukarıdan aşağıya tarama ile hücreler istenilen şekilde birleştirilebilir.</a:t>
            </a:r>
          </a:p>
          <a:p>
            <a:pPr algn="just"/>
            <a:r>
              <a:rPr lang="tr-TR" dirty="0" err="1" smtClean="0"/>
              <a:t>Tab</a:t>
            </a:r>
            <a:r>
              <a:rPr lang="tr-TR" dirty="0" smtClean="0"/>
              <a:t> </a:t>
            </a:r>
            <a:r>
              <a:rPr lang="tr-TR" dirty="0"/>
              <a:t>tuşu ile tabloda pratik olarak diğer hücreye geçilebilir.</a:t>
            </a:r>
          </a:p>
          <a:p>
            <a:pPr algn="just"/>
            <a:r>
              <a:rPr lang="tr-TR" dirty="0" smtClean="0"/>
              <a:t>Tablo </a:t>
            </a:r>
            <a:r>
              <a:rPr lang="tr-TR" dirty="0"/>
              <a:t>hücreleri enine ya da boyuna çok büyük olduğu durumlarda metni ortalama işlemleri tablo araçları kısmında aktif olan düzen sekmesinden gerçekleştirilebilir. Sağ üst, sağ alt, sol üst, sol alt vs. şeklinde metin istenilen şekilde hücre içinde </a:t>
            </a:r>
            <a:r>
              <a:rPr lang="tr-TR" dirty="0" smtClean="0"/>
              <a:t>konumlandırılabilir</a:t>
            </a:r>
            <a:r>
              <a:rPr lang="tr-TR" dirty="0"/>
              <a:t>.</a:t>
            </a:r>
          </a:p>
          <a:p>
            <a:endParaRPr lang="tr-TR" dirty="0"/>
          </a:p>
        </p:txBody>
      </p:sp>
    </p:spTree>
    <p:extLst>
      <p:ext uri="{BB962C8B-B14F-4D97-AF65-F5344CB8AC3E}">
        <p14:creationId xmlns:p14="http://schemas.microsoft.com/office/powerpoint/2010/main" val="2483711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Düzen </a:t>
            </a:r>
            <a:r>
              <a:rPr lang="tr-TR" dirty="0"/>
              <a:t>kısmındaki metin yönü aracı ile metnin yönü değiştirilebilir.</a:t>
            </a:r>
          </a:p>
          <a:p>
            <a:pPr algn="just"/>
            <a:r>
              <a:rPr lang="tr-TR" dirty="0" smtClean="0"/>
              <a:t>Uygulama: Aşağıdaki tabloyu yapalım.</a:t>
            </a:r>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483779646"/>
              </p:ext>
            </p:extLst>
          </p:nvPr>
        </p:nvGraphicFramePr>
        <p:xfrm>
          <a:off x="1043608" y="3140968"/>
          <a:ext cx="6129020" cy="1726692"/>
        </p:xfrm>
        <a:graphic>
          <a:graphicData uri="http://schemas.openxmlformats.org/drawingml/2006/table">
            <a:tbl>
              <a:tblPr firstRow="1" firstCol="1" bandRow="1"/>
              <a:tblGrid>
                <a:gridCol w="765175"/>
                <a:gridCol w="765175"/>
                <a:gridCol w="772795"/>
                <a:gridCol w="765175"/>
                <a:gridCol w="765175"/>
                <a:gridCol w="765175"/>
                <a:gridCol w="765175"/>
                <a:gridCol w="765175"/>
              </a:tblGrid>
              <a:tr h="208280">
                <a:tc gridSpan="8">
                  <a:txBody>
                    <a:bodyPr/>
                    <a:lstStyle/>
                    <a:p>
                      <a:pPr algn="ctr">
                        <a:lnSpc>
                          <a:spcPct val="115000"/>
                        </a:lnSpc>
                        <a:spcAft>
                          <a:spcPts val="0"/>
                        </a:spcAft>
                      </a:pPr>
                      <a:r>
                        <a:rPr lang="tr-TR" sz="1200" b="1" dirty="0">
                          <a:solidFill>
                            <a:srgbClr val="000000"/>
                          </a:solidFill>
                          <a:effectLst/>
                          <a:latin typeface="Times New Roman"/>
                          <a:ea typeface="Calibri"/>
                          <a:cs typeface="Times New Roman"/>
                        </a:rPr>
                        <a:t>Ürünler ve Toplam Üretim Miktarları</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16535">
                <a:tc gridSpan="4">
                  <a:txBody>
                    <a:bodyPr/>
                    <a:lstStyle/>
                    <a:p>
                      <a:pPr algn="ctr">
                        <a:lnSpc>
                          <a:spcPct val="115000"/>
                        </a:lnSpc>
                        <a:spcAft>
                          <a:spcPts val="0"/>
                        </a:spcAft>
                      </a:pPr>
                      <a:r>
                        <a:rPr lang="tr-TR" sz="1200" b="1">
                          <a:solidFill>
                            <a:srgbClr val="000000"/>
                          </a:solidFill>
                          <a:effectLst/>
                          <a:latin typeface="Times New Roman"/>
                          <a:ea typeface="Calibri"/>
                          <a:cs typeface="Times New Roman"/>
                        </a:rPr>
                        <a:t>Mevsimler</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a:lnSpc>
                          <a:spcPct val="115000"/>
                        </a:lnSpc>
                        <a:spcAft>
                          <a:spcPts val="0"/>
                        </a:spcAft>
                      </a:pPr>
                      <a:r>
                        <a:rPr lang="tr-TR" sz="1200" b="1">
                          <a:solidFill>
                            <a:srgbClr val="000000"/>
                          </a:solidFill>
                          <a:effectLst/>
                          <a:latin typeface="Times New Roman"/>
                          <a:ea typeface="Calibri"/>
                          <a:cs typeface="Times New Roman"/>
                        </a:rPr>
                        <a:t>İhracat</a:t>
                      </a:r>
                      <a:endParaRPr lang="tr-TR"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tr-TR" sz="1200" b="1">
                          <a:solidFill>
                            <a:srgbClr val="000000"/>
                          </a:solidFill>
                          <a:effectLst/>
                          <a:latin typeface="Times New Roman"/>
                          <a:ea typeface="Calibri"/>
                          <a:cs typeface="Times New Roman"/>
                        </a:rPr>
                        <a:t>İthalat</a:t>
                      </a:r>
                      <a:endParaRPr lang="tr-TR"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tr-TR" sz="1200" b="1">
                          <a:solidFill>
                            <a:srgbClr val="000000"/>
                          </a:solidFill>
                          <a:effectLst/>
                          <a:latin typeface="Times New Roman"/>
                          <a:ea typeface="Calibri"/>
                          <a:cs typeface="Times New Roman"/>
                        </a:rPr>
                        <a:t>Fire</a:t>
                      </a:r>
                      <a:endParaRPr lang="tr-TR" sz="11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marL="71755" marR="71755" algn="ctr">
                        <a:lnSpc>
                          <a:spcPct val="115000"/>
                        </a:lnSpc>
                        <a:spcAft>
                          <a:spcPts val="0"/>
                        </a:spcAft>
                      </a:pPr>
                      <a:r>
                        <a:rPr lang="tr-TR" sz="1200" b="1">
                          <a:solidFill>
                            <a:srgbClr val="000000"/>
                          </a:solidFill>
                          <a:effectLst/>
                          <a:latin typeface="Times New Roman"/>
                          <a:ea typeface="Calibri"/>
                          <a:cs typeface="Times New Roman"/>
                        </a:rPr>
                        <a:t>Toplam Üretim</a:t>
                      </a:r>
                      <a:endParaRPr lang="tr-TR" sz="1100">
                        <a:effectLst/>
                        <a:latin typeface="Calibri"/>
                        <a:ea typeface="Calibri"/>
                        <a:cs typeface="Times New Roman"/>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35">
                <a:tc>
                  <a:txBody>
                    <a:bodyPr/>
                    <a:lstStyle/>
                    <a:p>
                      <a:pPr algn="ctr">
                        <a:lnSpc>
                          <a:spcPct val="115000"/>
                        </a:lnSpc>
                        <a:spcAft>
                          <a:spcPts val="0"/>
                        </a:spcAft>
                      </a:pPr>
                      <a:r>
                        <a:rPr lang="tr-TR" sz="1200" b="1">
                          <a:solidFill>
                            <a:srgbClr val="000000"/>
                          </a:solidFill>
                          <a:effectLst/>
                          <a:latin typeface="Times New Roman"/>
                          <a:ea typeface="Calibri"/>
                          <a:cs typeface="Times New Roman"/>
                        </a:rPr>
                        <a:t>İlkbahar</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solidFill>
                            <a:srgbClr val="000000"/>
                          </a:solidFill>
                          <a:effectLst/>
                          <a:latin typeface="Times New Roman"/>
                          <a:ea typeface="Calibri"/>
                          <a:cs typeface="Times New Roman"/>
                        </a:rPr>
                        <a:t>Kış</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solidFill>
                            <a:srgbClr val="000000"/>
                          </a:solidFill>
                          <a:effectLst/>
                          <a:latin typeface="Times New Roman"/>
                          <a:ea typeface="Calibri"/>
                          <a:cs typeface="Times New Roman"/>
                        </a:rPr>
                        <a:t>Sonbahar</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solidFill>
                            <a:srgbClr val="000000"/>
                          </a:solidFill>
                          <a:effectLst/>
                          <a:latin typeface="Times New Roman"/>
                          <a:ea typeface="Calibri"/>
                          <a:cs typeface="Times New Roman"/>
                        </a:rPr>
                        <a:t>Yaz</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216535">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r>
              <a:tr h="216535">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r>
              <a:tr h="216535">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r>
              <a:tr h="208280">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r>
              <a:tr h="225425">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a:solidFill>
                            <a:srgbClr val="000000"/>
                          </a:solidFill>
                          <a:effectLst/>
                          <a:latin typeface="Times New Roman"/>
                          <a:ea typeface="Calibri"/>
                          <a:cs typeface="Times New Roman"/>
                        </a:rPr>
                        <a:t> </a:t>
                      </a:r>
                      <a:endParaRPr lang="tr-TR"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tr-TR" sz="1200" dirty="0">
                          <a:solidFill>
                            <a:srgbClr val="000000"/>
                          </a:solidFill>
                          <a:effectLst/>
                          <a:latin typeface="Times New Roman"/>
                          <a:ea typeface="Calibri"/>
                          <a:cs typeface="Times New Roman"/>
                        </a:rPr>
                        <a:t> </a:t>
                      </a:r>
                      <a:endParaRPr lang="tr-TR"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r>
            </a:tbl>
          </a:graphicData>
        </a:graphic>
      </p:graphicFrame>
    </p:spTree>
    <p:extLst>
      <p:ext uri="{BB962C8B-B14F-4D97-AF65-F5344CB8AC3E}">
        <p14:creationId xmlns:p14="http://schemas.microsoft.com/office/powerpoint/2010/main" val="2334062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Tablo </a:t>
            </a:r>
            <a:r>
              <a:rPr lang="tr-TR" dirty="0"/>
              <a:t>ekledikten sonra tablo araçlarındaki tasarım sekmesinden hazır tablo tasarımlarının tablomuza uygulanmasını sağlayabiliriz.</a:t>
            </a:r>
          </a:p>
          <a:p>
            <a:pPr algn="just"/>
            <a:r>
              <a:rPr lang="tr-TR" dirty="0" smtClean="0"/>
              <a:t>Tasarım </a:t>
            </a:r>
            <a:r>
              <a:rPr lang="tr-TR" dirty="0"/>
              <a:t>sekmesindeki gölgelendirme kısmından istenilen hücrelerin rengi de değiştirilebilir.</a:t>
            </a:r>
          </a:p>
          <a:p>
            <a:pPr algn="just"/>
            <a:r>
              <a:rPr lang="tr-TR" dirty="0" smtClean="0"/>
              <a:t>Tasarım </a:t>
            </a:r>
            <a:r>
              <a:rPr lang="tr-TR" dirty="0"/>
              <a:t>kısmında yer alan kenarlıkları çiz bölümünden de kenar kalınlığı ayarlanarak mevcut tablo üzerinde çizim ile ek olarak satır ve sütun ayırma yapılabilir.</a:t>
            </a:r>
          </a:p>
          <a:p>
            <a:pPr algn="just"/>
            <a:r>
              <a:rPr lang="tr-TR" dirty="0"/>
              <a:t>Tasarım kısmında yer alan silgi aracı ile de tabloda istenilen kenarların silinmesi sağlanabilir. Hücreleri birleştir yöntemine alternatif olarak bu yöntem de kullanılabilir.</a:t>
            </a:r>
          </a:p>
          <a:p>
            <a:pPr algn="just"/>
            <a:r>
              <a:rPr lang="tr-TR" dirty="0" smtClean="0"/>
              <a:t>Düzen </a:t>
            </a:r>
            <a:r>
              <a:rPr lang="tr-TR" dirty="0"/>
              <a:t>kısmında yer alan sil bölümünden istenen bir satırın istenen bir sütunun veya tamamen tablonun silinmesi sağlanabilir. Bunun için istenen satır veya sütunun üstüne gelinip satır sil veya sütun sil seçimi yapılır.</a:t>
            </a:r>
          </a:p>
          <a:p>
            <a:endParaRPr lang="tr-TR" dirty="0"/>
          </a:p>
        </p:txBody>
      </p:sp>
    </p:spTree>
    <p:extLst>
      <p:ext uri="{BB962C8B-B14F-4D97-AF65-F5344CB8AC3E}">
        <p14:creationId xmlns:p14="http://schemas.microsoft.com/office/powerpoint/2010/main" val="1856093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Düzen </a:t>
            </a:r>
            <a:r>
              <a:rPr lang="tr-TR" dirty="0"/>
              <a:t>kısmında üstüne ekle ile bulunulan hücre satırının üstüne, altına ekle ile ise altına satır eklemesi yapılabilir. Benzer şekilde sağına ekle ile bulunulan hücre sütununun sağına, soluna ekle ile ise soluna sütun eklemesi yapılabilir.</a:t>
            </a:r>
          </a:p>
          <a:p>
            <a:pPr algn="just"/>
            <a:r>
              <a:rPr lang="tr-TR" dirty="0" smtClean="0"/>
              <a:t>Düzen </a:t>
            </a:r>
            <a:r>
              <a:rPr lang="tr-TR" dirty="0"/>
              <a:t>kısmından da yine hücre bölme ve birleştirme işlemleri yapılabilir.</a:t>
            </a:r>
          </a:p>
          <a:p>
            <a:pPr algn="just"/>
            <a:r>
              <a:rPr lang="tr-TR" dirty="0" smtClean="0"/>
              <a:t>Düzen </a:t>
            </a:r>
            <a:r>
              <a:rPr lang="tr-TR" dirty="0">
                <a:sym typeface="Wingdings"/>
              </a:rPr>
              <a:t></a:t>
            </a:r>
            <a:r>
              <a:rPr lang="tr-TR" dirty="0"/>
              <a:t>tabloyu böl seçeneği ile tablonun ikiye bölünmesi sağlanabilir.  Bunun için bölünmek istenen satırdaki bir hücre seçili iken tabloyu böl seçimi yapılır.</a:t>
            </a:r>
          </a:p>
          <a:p>
            <a:pPr algn="just"/>
            <a:r>
              <a:rPr lang="tr-TR" dirty="0" smtClean="0"/>
              <a:t>Eşit </a:t>
            </a:r>
            <a:r>
              <a:rPr lang="tr-TR" dirty="0"/>
              <a:t>olmayan satırları veya sütunları eşitlemek için tablo araçları </a:t>
            </a:r>
            <a:r>
              <a:rPr lang="tr-TR" dirty="0">
                <a:sym typeface="Wingdings"/>
              </a:rPr>
              <a:t></a:t>
            </a:r>
            <a:r>
              <a:rPr lang="tr-TR" dirty="0"/>
              <a:t> düzen </a:t>
            </a:r>
            <a:r>
              <a:rPr lang="tr-TR" dirty="0">
                <a:sym typeface="Wingdings"/>
              </a:rPr>
              <a:t></a:t>
            </a:r>
            <a:r>
              <a:rPr lang="tr-TR" dirty="0"/>
              <a:t>satırları, sütunları dağıt kullanılabilir.</a:t>
            </a:r>
          </a:p>
          <a:p>
            <a:endParaRPr lang="tr-TR" dirty="0"/>
          </a:p>
        </p:txBody>
      </p:sp>
    </p:spTree>
    <p:extLst>
      <p:ext uri="{BB962C8B-B14F-4D97-AF65-F5344CB8AC3E}">
        <p14:creationId xmlns:p14="http://schemas.microsoft.com/office/powerpoint/2010/main" val="2235802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763</TotalTime>
  <Words>2665</Words>
  <Application>Microsoft Office PowerPoint</Application>
  <PresentationFormat>Ekran Gösterisi (4:3)</PresentationFormat>
  <Paragraphs>188</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Netlik</vt:lpstr>
      <vt:lpstr>WORD PROGRAMI DERS NOTLARI - II</vt:lpstr>
      <vt:lpstr>TABLO İŞLEMLERİ</vt:lpstr>
      <vt:lpstr>PowerPoint Sunusu</vt:lpstr>
      <vt:lpstr>PowerPoint Sunusu</vt:lpstr>
      <vt:lpstr>PowerPoint Sunusu</vt:lpstr>
      <vt:lpstr>PowerPoint Sunusu</vt:lpstr>
      <vt:lpstr>PowerPoint Sunusu</vt:lpstr>
      <vt:lpstr>PowerPoint Sunusu</vt:lpstr>
      <vt:lpstr>PowerPoint Sunusu</vt:lpstr>
      <vt:lpstr>SAYFA DÜZENİ SEKMESİ</vt:lpstr>
      <vt:lpstr>PowerPoint Sunusu</vt:lpstr>
      <vt:lpstr>PowerPoint Sunusu</vt:lpstr>
      <vt:lpstr>PowerPoint Sunusu</vt:lpstr>
      <vt:lpstr>PowerPoint Sunusu</vt:lpstr>
      <vt:lpstr>PowerPoint Sunusu</vt:lpstr>
      <vt:lpstr>PowerPoint Sunusu</vt:lpstr>
      <vt:lpstr>BAŞVURULAR SEKMESİ</vt:lpstr>
      <vt:lpstr>PowerPoint Sunusu</vt:lpstr>
      <vt:lpstr>PowerPoint Sunusu</vt:lpstr>
      <vt:lpstr>PowerPoint Sunusu</vt:lpstr>
      <vt:lpstr>GÖZDEN DEÇİR SEKMESİ</vt:lpstr>
      <vt:lpstr>PowerPoint Sunusu</vt:lpstr>
      <vt:lpstr>PowerPoint Sunusu</vt:lpstr>
      <vt:lpstr>PowerPoint Sunusu</vt:lpstr>
      <vt:lpstr>PowerPoint Sunusu</vt:lpstr>
      <vt:lpstr>GÖRÜNÜM SEKMESİ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BİLGİSAYAR KULLANIMI VE UYGULAMALARI DERSİ DERS NOTLARI</dc:title>
  <dc:creator>Doğuş GÜLGÜN</dc:creator>
  <cp:lastModifiedBy>Doğuş GÜLGÜN</cp:lastModifiedBy>
  <cp:revision>208</cp:revision>
  <dcterms:created xsi:type="dcterms:W3CDTF">2022-02-14T06:27:28Z</dcterms:created>
  <dcterms:modified xsi:type="dcterms:W3CDTF">2022-03-03T08:49:01Z</dcterms:modified>
</cp:coreProperties>
</file>