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66" r:id="rId15"/>
    <p:sldId id="267" r:id="rId16"/>
    <p:sldId id="271" r:id="rId17"/>
    <p:sldId id="272" r:id="rId18"/>
    <p:sldId id="273" r:id="rId19"/>
    <p:sldId id="274" r:id="rId20"/>
    <p:sldId id="275" r:id="rId21"/>
    <p:sldId id="277" r:id="rId22"/>
    <p:sldId id="276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Orta Sti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Koyu Stil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677F22-506E-445A-B05E-6D95454CBBBF}" type="datetimeFigureOut">
              <a:rPr lang="tr-TR" smtClean="0"/>
              <a:t>9.05.2022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50FE3-5509-4F8A-889E-98E6001B6B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455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9.05.2022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9.05.2022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9.05.2022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9.05.2022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9.05.2022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9.05.2022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9.05.2022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EXCEL PROGRAMI DERS NOTLARI - </a:t>
            </a:r>
            <a:r>
              <a:rPr lang="tr-TR" dirty="0" smtClean="0"/>
              <a:t>V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3501008"/>
            <a:ext cx="7846640" cy="1752600"/>
          </a:xfrm>
        </p:spPr>
        <p:txBody>
          <a:bodyPr/>
          <a:lstStyle/>
          <a:p>
            <a:pPr algn="ctr"/>
            <a:r>
              <a:rPr lang="tr-TR" dirty="0" smtClean="0"/>
              <a:t>13.HAFTA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094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28320"/>
          </a:xfrm>
        </p:spPr>
        <p:txBody>
          <a:bodyPr/>
          <a:lstStyle/>
          <a:p>
            <a:pPr lvl="0"/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Tabloda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yazılı kısımlarına girilen verilerin doğrulanması sağlanabilir.</a:t>
            </a:r>
          </a:p>
          <a:p>
            <a:pPr algn="just"/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tr-TR" b="1" dirty="0">
                <a:latin typeface="Times New Roman" pitchFamily="18" charset="0"/>
                <a:cs typeface="Times New Roman" pitchFamily="18" charset="0"/>
              </a:rPr>
              <a:t>Doğrulanması istenen hücreler fare ile seçilir </a:t>
            </a:r>
            <a:r>
              <a:rPr lang="tr-TR" b="1" dirty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Veri </a:t>
            </a:r>
            <a:r>
              <a:rPr lang="tr-TR" b="1" dirty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Veri Doğrulama seçilir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Bu kısımdan hücrelerde veri doğrulaması gerçekleştirilebilir.</a:t>
            </a:r>
          </a:p>
          <a:p>
            <a:pPr lvl="0" algn="just"/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Yapılan doğrulama sonrası hücrelere girilmesi gereken değerler ile ilgili kullanıcıya önden bilgi de verilebilir.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420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84304"/>
          </a:xfrm>
        </p:spPr>
        <p:txBody>
          <a:bodyPr/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Bunun için Girdi İletisi kullanılır.</a:t>
            </a:r>
          </a:p>
          <a:p>
            <a:pPr algn="just"/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Bilgilendirme İçin Hücreler Seçilir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Veri  Veri Doğrulama  Girdi İletisi</a:t>
            </a:r>
          </a:p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Resim 3" descr="Ekran Kırpm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622" y="2592779"/>
            <a:ext cx="3839111" cy="308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827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56312"/>
          </a:xfrm>
        </p:spPr>
        <p:txBody>
          <a:bodyPr/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Bunun yanı sıra hatalı giriş yapılması durumunda kullanıcılara hata mesajı da verilebilir.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Bunun için: Hücreleri Seç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Veri  Veri Doğrulama  Hata Uyarısı</a:t>
            </a:r>
          </a:p>
          <a:p>
            <a:endParaRPr lang="tr-TR" dirty="0"/>
          </a:p>
        </p:txBody>
      </p:sp>
      <p:pic>
        <p:nvPicPr>
          <p:cNvPr id="4" name="Resim 3" descr="Ekran Kırpm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564904"/>
            <a:ext cx="3781953" cy="3048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33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Ekran Kırpm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971" y="1052736"/>
            <a:ext cx="4467849" cy="1971950"/>
          </a:xfrm>
          <a:prstGeom prst="rect">
            <a:avLst/>
          </a:prstGeom>
        </p:spPr>
      </p:pic>
      <p:pic>
        <p:nvPicPr>
          <p:cNvPr id="5" name="Resim 4" descr="Ekran Kırpm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972" y="3356992"/>
            <a:ext cx="4467849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9970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Veri Girdisi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Doğrulama Örnek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2928383"/>
              </p:ext>
            </p:extLst>
          </p:nvPr>
        </p:nvGraphicFramePr>
        <p:xfrm>
          <a:off x="611560" y="1484784"/>
          <a:ext cx="4116290" cy="1912974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823258"/>
                <a:gridCol w="823258"/>
                <a:gridCol w="823258"/>
                <a:gridCol w="823258"/>
                <a:gridCol w="823258"/>
              </a:tblGrid>
              <a:tr h="318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Ad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Soyad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1.Yazılı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2.Yazılı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3.Yazılı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8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Ahmet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Dertsiz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8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Hale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Uğur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8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Veli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Çağlar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8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Ali 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Yaşar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8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Osman 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Kutlu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611560" y="3789040"/>
            <a:ext cx="79928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Yukarıdaki tabloyu Excel programında oluşturunuz. Not girişi öncesinde veri girdilerinin 0-100 aralığında olmasını gerektiğinden girişlerin bu aralıkta olup olmadığını kontrol ediniz. </a:t>
            </a:r>
          </a:p>
          <a:p>
            <a:pPr marL="285750" indent="-285750">
              <a:buFont typeface="Arial" pitchFamily="34" charset="0"/>
              <a:buChar char="•"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846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Çözüm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947766"/>
            <a:ext cx="3801006" cy="3077005"/>
          </a:xfrm>
        </p:spPr>
      </p:pic>
      <p:sp>
        <p:nvSpPr>
          <p:cNvPr id="5" name="Metin kutusu 4"/>
          <p:cNvSpPr txBox="1"/>
          <p:nvPr/>
        </p:nvSpPr>
        <p:spPr>
          <a:xfrm>
            <a:off x="611560" y="1484784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Hücre Seç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Veri  Veri Doğrulama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683568" y="5229200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İzin verilen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Tüm Sayı / En Az  0 / En Fazla  100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1071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56312"/>
          </a:xfrm>
        </p:spPr>
        <p:txBody>
          <a:bodyPr/>
          <a:lstStyle/>
          <a:p>
            <a:endParaRPr lang="tr-TR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Veri </a:t>
            </a:r>
            <a:r>
              <a:rPr lang="tr-T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Veri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Doğrulama  Girdi İletisi  Açıklama Ekle</a:t>
            </a:r>
          </a:p>
          <a:p>
            <a:pPr algn="just"/>
            <a:endParaRPr lang="tr-TR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just"/>
            <a:r>
              <a:rPr lang="tr-T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Veri  Veri Doğrulama 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Hata Uyarısı  Hata Mesajı Ekle</a:t>
            </a:r>
            <a:endParaRPr lang="tr-TR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4608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Yinelenen Verilerin Silinmesi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/>
              <a:t>Excel’de çalışırken bazı durumlarda istemeden de olsa aynı bilgileri tekrar tekrar eklemiş olabiliriz. </a:t>
            </a:r>
            <a:endParaRPr lang="tr-TR" dirty="0" smtClean="0"/>
          </a:p>
          <a:p>
            <a:pPr lvl="0" algn="just"/>
            <a:endParaRPr lang="tr-TR" dirty="0"/>
          </a:p>
          <a:p>
            <a:pPr lvl="0" algn="just"/>
            <a:r>
              <a:rPr lang="tr-TR" dirty="0" smtClean="0"/>
              <a:t>Bu </a:t>
            </a:r>
            <a:r>
              <a:rPr lang="tr-TR" dirty="0"/>
              <a:t>durumda pratik olarak yinelenen verilerin kaldırılması sağlanabilir</a:t>
            </a:r>
            <a:r>
              <a:rPr lang="tr-TR" dirty="0" smtClean="0"/>
              <a:t>.</a:t>
            </a:r>
          </a:p>
          <a:p>
            <a:pPr lvl="0" algn="just"/>
            <a:endParaRPr lang="tr-TR" dirty="0"/>
          </a:p>
          <a:p>
            <a:pPr lvl="0" algn="just"/>
            <a:r>
              <a:rPr lang="tr-TR" dirty="0" smtClean="0"/>
              <a:t> </a:t>
            </a:r>
            <a:r>
              <a:rPr lang="tr-TR" dirty="0"/>
              <a:t>Bunun için Veri sekmesindeki Yinelenenleri Kaldır aracı kullanılabilir.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00322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Yinelenen Verilerin </a:t>
            </a:r>
            <a:r>
              <a:rPr lang="tr-TR" dirty="0" smtClean="0"/>
              <a:t>Silinmesi Örnek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8483787"/>
              </p:ext>
            </p:extLst>
          </p:nvPr>
        </p:nvGraphicFramePr>
        <p:xfrm>
          <a:off x="3419872" y="1556792"/>
          <a:ext cx="1800200" cy="2160243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900100"/>
                <a:gridCol w="900100"/>
              </a:tblGrid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Ad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Soyad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Ahmet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Dertsiz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Serdar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Kapsar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Melik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Şah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Pietro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Bonucci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Ahmet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Dertsiz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Serdar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Kapsar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Melik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Şah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Pietro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err="1">
                          <a:effectLst/>
                        </a:rPr>
                        <a:t>Bonucci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683568" y="4293096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Yukarıdaki tabloda yer alan verileri Excel’de giriniz. Girişin ardından tabloda tekrar eden verilerin kaldırılmasını sağlayınız.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027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700808"/>
            <a:ext cx="5040560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89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Times New Roman" pitchFamily="18" charset="0"/>
                <a:cs typeface="Times New Roman" pitchFamily="18" charset="0"/>
              </a:rPr>
              <a:t>Metin ve 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Değerlere </a:t>
            </a:r>
            <a:r>
              <a:rPr lang="tr-TR" sz="3200" b="1" dirty="0">
                <a:latin typeface="Times New Roman" pitchFamily="18" charset="0"/>
                <a:cs typeface="Times New Roman" pitchFamily="18" charset="0"/>
              </a:rPr>
              <a:t>Göre Koşullu Biçimlendirme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Excel’de hücre içindeki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metin ve değerlere göre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hücrelere biçimlendirmeler (renk, yazı tipi vs. )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uygulanabilir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Koşullu biçimlendirme aşağıdaki gibi uygulanır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1.) İstenen alan veya sütun seçilir.</a:t>
            </a:r>
          </a:p>
          <a:p>
            <a:pPr marL="0" lvl="0" indent="0" algn="just">
              <a:buNone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2.)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Giriş</a:t>
            </a:r>
            <a:r>
              <a:rPr lang="tr-TR" dirty="0" err="1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Koşullu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Biçimlendirme</a:t>
            </a:r>
            <a:r>
              <a:rPr lang="tr-TR" dirty="0" err="1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Yeni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Kural</a:t>
            </a:r>
            <a:r>
              <a:rPr lang="tr-TR" dirty="0" err="1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Yeni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Pencere Açılır</a:t>
            </a:r>
          </a:p>
          <a:p>
            <a:pPr marL="0" indent="0">
              <a:buNone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8385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Bul ve Seç Özelliği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Excel’de belirli bir formata uyan hücrelerin seçilmesi sağlanabilir. Örneğin hata içeren hücreler, boşluk içeren hücreler vs.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Bul ve seç özelliği Excel’de Giriş sekmesinde yer almaktadır.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Bul ve seç özelliğini uygulamak için:</a:t>
            </a:r>
          </a:p>
          <a:p>
            <a:pPr marL="0" indent="0" algn="just">
              <a:buNone/>
            </a:pPr>
            <a:r>
              <a:rPr lang="tr-TR" dirty="0" smtClean="0"/>
              <a:t>İstenen Kısım Seçilir </a:t>
            </a:r>
            <a:r>
              <a:rPr lang="tr-TR" dirty="0" smtClean="0">
                <a:sym typeface="Wingdings" pitchFamily="2" charset="2"/>
              </a:rPr>
              <a:t> Giriş  Bul ve Seç  Özel Git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56231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00328"/>
          </a:xfrm>
        </p:spPr>
        <p:txBody>
          <a:bodyPr/>
          <a:lstStyle/>
          <a:p>
            <a:pPr algn="just"/>
            <a:r>
              <a:rPr lang="tr-TR" dirty="0" smtClean="0"/>
              <a:t>Örneğin bul ve seç ile formül hataları bulunduysa yapılan işlemin hemen sonrasında «</a:t>
            </a:r>
            <a:r>
              <a:rPr lang="tr-TR" dirty="0" err="1" smtClean="0"/>
              <a:t>delete</a:t>
            </a:r>
            <a:r>
              <a:rPr lang="tr-TR" dirty="0" smtClean="0"/>
              <a:t>» tuşu ile hataların silinerek temizlenmesi sağlanabilir.</a:t>
            </a:r>
          </a:p>
          <a:p>
            <a:pPr algn="just"/>
            <a:endParaRPr lang="tr-TR" dirty="0"/>
          </a:p>
          <a:p>
            <a:pPr lvl="0" algn="just"/>
            <a:r>
              <a:rPr lang="tr-TR" dirty="0"/>
              <a:t>Bunun dışında seçimden sonra silme yerine bir değer girilip örneğin 0 gibi </a:t>
            </a:r>
            <a:r>
              <a:rPr lang="tr-TR" dirty="0" smtClean="0"/>
              <a:t>CTRL + </a:t>
            </a:r>
            <a:r>
              <a:rPr lang="tr-TR" dirty="0" err="1" smtClean="0"/>
              <a:t>Enter</a:t>
            </a:r>
            <a:r>
              <a:rPr lang="tr-TR" dirty="0" smtClean="0"/>
              <a:t> </a:t>
            </a:r>
            <a:r>
              <a:rPr lang="tr-TR" dirty="0"/>
              <a:t>seçimi yapılarak da tüm hücrelere aynı değerin verilmesi sağlanabilir.</a:t>
            </a:r>
          </a:p>
          <a:p>
            <a:pPr algn="just"/>
            <a:endParaRPr lang="tr-TR" dirty="0" smtClean="0"/>
          </a:p>
          <a:p>
            <a:pPr lvl="0"/>
            <a:r>
              <a:rPr lang="tr-TR" dirty="0"/>
              <a:t>Ayrıca istenirse boşluk içeren hücrelerin de seçimi benzer şekilde yapılabilir</a:t>
            </a:r>
            <a:r>
              <a:rPr lang="tr-TR" dirty="0" smtClean="0"/>
              <a:t>. Boş olan hücrelerin tamamına belirli bir değer yazdırılması sağlanabilir. </a:t>
            </a:r>
            <a:r>
              <a:rPr lang="tr-TR" dirty="0"/>
              <a:t>Bu işlem </a:t>
            </a:r>
            <a:r>
              <a:rPr lang="tr-TR" dirty="0" smtClean="0"/>
              <a:t>için:</a:t>
            </a:r>
          </a:p>
          <a:p>
            <a:pPr marL="0" lvl="0" indent="0">
              <a:buNone/>
            </a:pPr>
            <a:r>
              <a:rPr lang="tr-TR" dirty="0" smtClean="0"/>
              <a:t>Tüm </a:t>
            </a:r>
            <a:r>
              <a:rPr lang="tr-TR" dirty="0"/>
              <a:t>tablo fare ile seçilir </a:t>
            </a:r>
            <a:r>
              <a:rPr lang="tr-TR" dirty="0">
                <a:sym typeface="Wingdings"/>
              </a:rPr>
              <a:t></a:t>
            </a:r>
            <a:r>
              <a:rPr lang="tr-TR" dirty="0"/>
              <a:t> Giriş </a:t>
            </a:r>
            <a:r>
              <a:rPr lang="tr-TR" dirty="0">
                <a:sym typeface="Wingdings"/>
              </a:rPr>
              <a:t></a:t>
            </a:r>
            <a:r>
              <a:rPr lang="tr-TR" dirty="0"/>
              <a:t> Bul ve Seç </a:t>
            </a:r>
            <a:r>
              <a:rPr lang="tr-TR" dirty="0">
                <a:sym typeface="Wingdings"/>
              </a:rPr>
              <a:t></a:t>
            </a:r>
            <a:r>
              <a:rPr lang="tr-TR" dirty="0"/>
              <a:t> Özel Git </a:t>
            </a:r>
            <a:r>
              <a:rPr lang="tr-TR" dirty="0">
                <a:sym typeface="Wingdings"/>
              </a:rPr>
              <a:t></a:t>
            </a:r>
            <a:r>
              <a:rPr lang="tr-TR" dirty="0"/>
              <a:t>Açılan Menüden Boşluklar İşaretle</a:t>
            </a:r>
            <a:r>
              <a:rPr lang="tr-TR" dirty="0">
                <a:sym typeface="Wingdings"/>
              </a:rPr>
              <a:t></a:t>
            </a:r>
            <a:r>
              <a:rPr lang="tr-TR" dirty="0"/>
              <a:t> </a:t>
            </a:r>
            <a:r>
              <a:rPr lang="tr-TR" dirty="0" smtClean="0"/>
              <a:t>Tamam</a:t>
            </a:r>
          </a:p>
          <a:p>
            <a:pPr marL="0" lvl="0" indent="0">
              <a:buNone/>
            </a:pP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11818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Bul ve Seç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Özelliği Örnek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0242720"/>
              </p:ext>
            </p:extLst>
          </p:nvPr>
        </p:nvGraphicFramePr>
        <p:xfrm>
          <a:off x="611560" y="1268760"/>
          <a:ext cx="3312368" cy="208823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59717"/>
                <a:gridCol w="1093993"/>
                <a:gridCol w="729329"/>
                <a:gridCol w="729329"/>
              </a:tblGrid>
              <a:tr h="232026"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 dirty="0">
                          <a:effectLst/>
                        </a:rPr>
                        <a:t>Firma Adı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 dirty="0">
                          <a:effectLst/>
                        </a:rPr>
                        <a:t>Alacak Miktarı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 dirty="0">
                          <a:effectLst/>
                        </a:rPr>
                        <a:t>Vade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 dirty="0">
                          <a:effectLst/>
                        </a:rPr>
                        <a:t>Öncelik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2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</a:rPr>
                        <a:t>A Firması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1200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Ocak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2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</a:rPr>
                        <a:t>B Firması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</a:rPr>
                        <a:t>1500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</a:rPr>
                        <a:t>Şubat 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2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C Firması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</a:rPr>
                        <a:t>3200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</a:rPr>
                        <a:t>Mart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2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D Firması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2300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</a:rPr>
                        <a:t>Nisan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2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E Firması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5000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</a:rPr>
                        <a:t>Mayıs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2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F Firması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1200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Ocak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2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G Firması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1500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Şubat 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2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H Firması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3200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Mart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611560" y="3645024"/>
            <a:ext cx="82089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Tabloda alacak tutarı 1500 ve üzerinde olan firmalar için öncelik sütununda «Yüksek Öncelik» yazmasını sağlayınız. Alacak tutarı 1500’ün altındaki firmalar içinse «Düşük Öncelik» yazılmasını sağlayınız.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Formülde bazı hücrelerde kasıtlı hatalı yazım yapın. Hataları bulun ve «Boş» yazısı ile değiştirin.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8491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Times New Roman" pitchFamily="18" charset="0"/>
                <a:cs typeface="Times New Roman" pitchFamily="18" charset="0"/>
              </a:rPr>
              <a:t>İç İçe Eğer Kullanımı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>
                <a:latin typeface="Times New Roman" pitchFamily="18" charset="0"/>
                <a:cs typeface="Times New Roman" pitchFamily="18" charset="0"/>
              </a:rPr>
              <a:t>Belirli bir koşula göre hücreler üzerinde işlem yapılacağında EĞER fonksiyonu kullanılıyordu.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tr-TR" dirty="0">
                <a:latin typeface="Times New Roman" pitchFamily="18" charset="0"/>
                <a:cs typeface="Times New Roman" pitchFamily="18" charset="0"/>
              </a:rPr>
              <a:t>Bazı durumlarda incelenen koşul sayısı 1’den fazla olabilir. Örneğin bir öğrencinin aldığı notun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kötü, orta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ve iyi şeklinde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farklı kategoriden birisine dahil edilmesi gibi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Bu tip durumlarda kullanılacak iç içe EĞER sayısını doğru şekilde belirlemek oldukça önemlidir.</a:t>
            </a:r>
          </a:p>
          <a:p>
            <a:pPr lvl="0"/>
            <a:endParaRPr lang="tr-TR" dirty="0" smtClean="0"/>
          </a:p>
          <a:p>
            <a:pPr marL="0" lv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46139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4642190"/>
              </p:ext>
            </p:extLst>
          </p:nvPr>
        </p:nvGraphicFramePr>
        <p:xfrm>
          <a:off x="457200" y="692150"/>
          <a:ext cx="159452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52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Notlar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0-40</a:t>
                      </a:r>
                      <a:r>
                        <a:rPr lang="tr-TR" baseline="0" dirty="0" smtClean="0"/>
                        <a:t> Kötü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40-60 Orta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60-100 İyi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395536" y="2492896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Örneğin yukarıdaki tablo ele alınacak olursa 3 farklı durum söz konusudur. (Kötü, Orta, İyi)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Buna göre bu problemde değerlendirilmesi gereken koşul sayısı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2’dir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. Durum sayısı ise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3’tür. (Koşullar Not?&lt;40, Not?&gt;60)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EĞER SAYISI = KOŞUL SAYISI = DURUM SAYISI -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Buna göre bu örnek için kullanılması gereken eğer sayısı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3-1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olacaktır.</a:t>
            </a:r>
            <a:endParaRPr lang="tr-TR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6967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İç İçe Eğer Kullanımı</a:t>
            </a:r>
            <a:endParaRPr lang="tr-TR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700808"/>
            <a:ext cx="1597290" cy="160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199189"/>
              </p:ext>
            </p:extLst>
          </p:nvPr>
        </p:nvGraphicFramePr>
        <p:xfrm>
          <a:off x="755576" y="1700808"/>
          <a:ext cx="743744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744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Not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44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67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50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60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90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52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24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3707904" y="1772816"/>
            <a:ext cx="468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Notları tabloda verilen formata göre etiketleyiniz.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274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Çözüm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smtClean="0"/>
              <a:t>EĞER(NOT&lt;40; «ZAYIF»; </a:t>
            </a:r>
            <a:r>
              <a:rPr lang="tr-TR" sz="2000" dirty="0" smtClean="0">
                <a:solidFill>
                  <a:srgbClr val="FF0000"/>
                </a:solidFill>
              </a:rPr>
              <a:t>EĞER(NOT&lt;60; «ORTA»; «İYİ» )</a:t>
            </a:r>
            <a:r>
              <a:rPr lang="tr-TR" sz="2000" dirty="0" smtClean="0"/>
              <a:t> )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1025421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000" b="1" dirty="0">
                <a:latin typeface="Times New Roman" pitchFamily="18" charset="0"/>
                <a:cs typeface="Times New Roman" pitchFamily="18" charset="0"/>
              </a:rPr>
              <a:t>Eğer Fonksiyonunda “VE” İle “YADA” Kullanımı</a:t>
            </a:r>
            <a:r>
              <a:rPr lang="tr-TR" sz="3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000" dirty="0">
                <a:latin typeface="Times New Roman" pitchFamily="18" charset="0"/>
                <a:cs typeface="Times New Roman" pitchFamily="18" charset="0"/>
              </a:rPr>
            </a:br>
            <a:endParaRPr lang="tr-T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Excel’de eğer fonksiyonunun kullanımında bir sonuç için aynı anda birden fazla koşul durumunu incelemek gerektiğinde VE ile YADA fonksiyonlarından yararlanmaktır</a:t>
            </a:r>
            <a:r>
              <a:rPr lang="tr-TR" dirty="0"/>
              <a:t>. </a:t>
            </a:r>
          </a:p>
          <a:p>
            <a:pPr algn="just"/>
            <a:endParaRPr lang="tr-TR" dirty="0" smtClean="0"/>
          </a:p>
          <a:p>
            <a:pPr lvl="0" algn="just"/>
            <a:r>
              <a:rPr lang="tr-TR" b="1" dirty="0">
                <a:latin typeface="Times New Roman" pitchFamily="18" charset="0"/>
                <a:cs typeface="Times New Roman" pitchFamily="18" charset="0"/>
              </a:rPr>
              <a:t>VE fonksiyonu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yalnızca içine yazılan tüm mantıksal sınamalar (koşullar) doğru ise “doğru” sonucunu verir. Koşullardan 1 tanesi dahi yanlış olursa “yanlış” sonucunu döndürür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b="1" dirty="0">
                <a:latin typeface="Times New Roman" pitchFamily="18" charset="0"/>
                <a:cs typeface="Times New Roman" pitchFamily="18" charset="0"/>
              </a:rPr>
              <a:t>YADA fonksiyonu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ise içine yazılan koşullardan en az 1 tanesi doğru olursa “doğru” sonucunu döndürür.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İçerisine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yazılan koşulların tamamı yanlış olursa “yanlış” sonucunu döndürür.</a:t>
            </a:r>
          </a:p>
          <a:p>
            <a:pPr lvl="0"/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51330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56312"/>
          </a:xfrm>
        </p:spPr>
        <p:txBody>
          <a:bodyPr/>
          <a:lstStyle/>
          <a:p>
            <a:pPr lvl="0"/>
            <a:r>
              <a:rPr lang="tr-TR" dirty="0"/>
              <a:t>Eğer içerisinde VE ile YADA fonksiyonlarının kullanımı için örnek tablolar aşağıdaki gibidir:</a:t>
            </a:r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587442"/>
              </p:ext>
            </p:extLst>
          </p:nvPr>
        </p:nvGraphicFramePr>
        <p:xfrm>
          <a:off x="1259632" y="1628800"/>
          <a:ext cx="2520280" cy="2376263"/>
        </p:xfrm>
        <a:graphic>
          <a:graphicData uri="http://schemas.openxmlformats.org/drawingml/2006/table">
            <a:tbl>
              <a:tblPr firstRow="1" firstCol="1" bandRow="1">
                <a:tableStyleId>{5202B0CA-FC54-4496-8BCA-5EF66A818D29}</a:tableStyleId>
              </a:tblPr>
              <a:tblGrid>
                <a:gridCol w="863721"/>
                <a:gridCol w="863721"/>
                <a:gridCol w="792838"/>
              </a:tblGrid>
              <a:tr h="219293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VE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192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tr-T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tr-T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tr-T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192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Durum1</a:t>
                      </a:r>
                      <a:endParaRPr lang="tr-TR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Durum2</a:t>
                      </a:r>
                      <a:endParaRPr lang="tr-TR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Sonuç</a:t>
                      </a:r>
                      <a:endParaRPr lang="tr-TR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29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 dirty="0" smtClean="0">
                          <a:effectLst/>
                        </a:rPr>
                        <a:t>YANLIŞ</a:t>
                      </a:r>
                      <a:endParaRPr lang="tr-T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effectLst/>
                        </a:rPr>
                        <a:t>YANLIŞ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YANLIŞ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29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 dirty="0" smtClean="0">
                          <a:effectLst/>
                        </a:rPr>
                        <a:t>YANLIŞ</a:t>
                      </a:r>
                      <a:endParaRPr lang="tr-T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effectLst/>
                        </a:rPr>
                        <a:t>DOĞRU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YANLIŞ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295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 dirty="0" smtClean="0">
                          <a:effectLst/>
                        </a:rPr>
                        <a:t>DOĞRU</a:t>
                      </a:r>
                      <a:endParaRPr lang="tr-T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effectLst/>
                        </a:rPr>
                        <a:t>YANLIŞ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YANLIŞ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295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 dirty="0" smtClean="0">
                          <a:effectLst/>
                        </a:rPr>
                        <a:t>DOĞRU</a:t>
                      </a:r>
                      <a:endParaRPr lang="tr-T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effectLst/>
                        </a:rPr>
                        <a:t>DOĞRU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DOĞRU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234497"/>
              </p:ext>
            </p:extLst>
          </p:nvPr>
        </p:nvGraphicFramePr>
        <p:xfrm>
          <a:off x="4499992" y="1628800"/>
          <a:ext cx="2736304" cy="2376263"/>
        </p:xfrm>
        <a:graphic>
          <a:graphicData uri="http://schemas.openxmlformats.org/drawingml/2006/table">
            <a:tbl>
              <a:tblPr firstRow="1" firstCol="1" bandRow="1">
                <a:tableStyleId>{5202B0CA-FC54-4496-8BCA-5EF66A818D29}</a:tableStyleId>
              </a:tblPr>
              <a:tblGrid>
                <a:gridCol w="937754"/>
                <a:gridCol w="937754"/>
                <a:gridCol w="860796"/>
              </a:tblGrid>
              <a:tr h="219293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YADA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192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tr-T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tr-T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tr-T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192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Durum1</a:t>
                      </a:r>
                      <a:endParaRPr lang="tr-TR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Durum2</a:t>
                      </a:r>
                      <a:endParaRPr lang="tr-TR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Sonuç</a:t>
                      </a:r>
                      <a:endParaRPr lang="tr-TR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29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 dirty="0" smtClean="0">
                          <a:effectLst/>
                        </a:rPr>
                        <a:t>YANLIŞ</a:t>
                      </a:r>
                      <a:endParaRPr lang="tr-T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effectLst/>
                        </a:rPr>
                        <a:t>YANLIŞ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YANLIŞ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29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 dirty="0" smtClean="0">
                          <a:effectLst/>
                        </a:rPr>
                        <a:t>YANLIŞ</a:t>
                      </a:r>
                      <a:endParaRPr lang="tr-T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effectLst/>
                        </a:rPr>
                        <a:t>DOĞRU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DOĞRU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29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 dirty="0" smtClean="0">
                          <a:effectLst/>
                        </a:rPr>
                        <a:t>DOĞRU</a:t>
                      </a:r>
                      <a:endParaRPr lang="tr-T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effectLst/>
                        </a:rPr>
                        <a:t>YANLIŞ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DOĞRU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29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 dirty="0" smtClean="0">
                          <a:effectLst/>
                        </a:rPr>
                        <a:t>DOĞRU</a:t>
                      </a:r>
                      <a:endParaRPr lang="tr-T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effectLst/>
                        </a:rPr>
                        <a:t>DOĞRU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DOĞRU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91269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tr-TR" sz="3200" b="1" dirty="0">
                <a:latin typeface="Times New Roman" pitchFamily="18" charset="0"/>
                <a:cs typeface="Times New Roman" pitchFamily="18" charset="0"/>
              </a:rPr>
              <a:t>VE” İle “YADA” 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Kullanımı Örnek</a:t>
            </a:r>
            <a:endParaRPr lang="tr-TR" sz="3200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7020553"/>
              </p:ext>
            </p:extLst>
          </p:nvPr>
        </p:nvGraphicFramePr>
        <p:xfrm>
          <a:off x="683568" y="1484784"/>
          <a:ext cx="2664297" cy="151216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992581"/>
                <a:gridCol w="835858"/>
                <a:gridCol w="835858"/>
              </a:tblGrid>
              <a:tr h="252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 dirty="0">
                          <a:effectLst/>
                        </a:rPr>
                        <a:t>Müşteri No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</a:rPr>
                        <a:t>Hesap 1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 dirty="0">
                          <a:effectLst/>
                        </a:rPr>
                        <a:t>Hesap 2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</a:rPr>
                        <a:t>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</a:rPr>
                        <a:t>100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</a:rPr>
                        <a:t>10000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2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</a:rPr>
                        <a:t>250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</a:rPr>
                        <a:t>650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3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1000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</a:rPr>
                        <a:t>5000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4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300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</a:rPr>
                        <a:t>100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</a:rPr>
                        <a:t>50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</a:rPr>
                        <a:t>900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683568" y="3284984"/>
            <a:ext cx="79928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Yukarıdaki tabloda müşteriler ve 2 farklı banka hesaplarında yer alan para miktarları verilmiştir. Müşteriler 3.farklı bir bankadan kredi almak istiyor.</a:t>
            </a:r>
          </a:p>
          <a:p>
            <a:pPr algn="just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Bankanın müşterilere para vermesi için 2 farklı koşul:</a:t>
            </a:r>
          </a:p>
          <a:p>
            <a:pPr algn="just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1.Koşul: 1.Hesap ya da 2.Hesapta 250 TL'den fazla para var ise</a:t>
            </a:r>
          </a:p>
          <a:p>
            <a:pPr algn="just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2.Koşul: 1.Hesap ve 2.Hesapta 250 TL’den fazla para var ise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Bu koşullara göre ayrı ayrı müşterilerin kredi alabilme durumlarını </a:t>
            </a:r>
            <a:r>
              <a:rPr lang="tr-TR" sz="2400" smtClean="0">
                <a:latin typeface="Times New Roman" pitchFamily="18" charset="0"/>
                <a:cs typeface="Times New Roman" pitchFamily="18" charset="0"/>
              </a:rPr>
              <a:t>sütunlarda yazdırınız.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458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 descr="Ekran Kırpm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310"/>
            <a:ext cx="9144000" cy="686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080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56312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3.) Pencereden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biçimlendirme için kural türü seçilir.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(Yalnızca şunu içeren hücreleri biçimlendir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0" indent="0" algn="just">
              <a:buNone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4.) “Kural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Açıklamasını Düzenleyin” bölümünden kural tanımlaması yapılır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5.) “Biçimlendir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” kısmından hücrenin istenilen şekilde biçimlendirmesi yapılır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6.) Tamam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denilerek işlem onaylanır.</a:t>
            </a:r>
          </a:p>
          <a:p>
            <a:pPr marL="0" indent="0">
              <a:buNone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836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Koşullu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Biçimlendirme Örnek - 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8823022"/>
              </p:ext>
            </p:extLst>
          </p:nvPr>
        </p:nvGraphicFramePr>
        <p:xfrm>
          <a:off x="827584" y="1628800"/>
          <a:ext cx="4176464" cy="2016224"/>
        </p:xfrm>
        <a:graphic>
          <a:graphicData uri="http://schemas.openxmlformats.org/drawingml/2006/table">
            <a:tbl>
              <a:tblPr/>
              <a:tblGrid>
                <a:gridCol w="991910"/>
                <a:gridCol w="1513968"/>
                <a:gridCol w="835293"/>
                <a:gridCol w="835293"/>
              </a:tblGrid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Öğrenci 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Durum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Ali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Geçti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Ayşe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Kaldı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Murat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Geçti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Merve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Kaldı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Geçti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Ceren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Geçti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Metin kutusu 6"/>
          <p:cNvSpPr txBox="1"/>
          <p:nvPr/>
        </p:nvSpPr>
        <p:spPr>
          <a:xfrm>
            <a:off x="856824" y="4437112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Durum sütununa göre «Kaldı» yazan hücreleri kırmızıya ve «Geçti» yazan hücreleri ise yeşile boyayınız.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047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Koşullu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Biçimlendirme Örnek - II</a:t>
            </a: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611560" y="3212976"/>
            <a:ext cx="77768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Değerler sütununun yanına aynı sütunu Değerler2 olarak kopyalayınız.</a:t>
            </a:r>
          </a:p>
          <a:p>
            <a:pPr marL="285750" indent="-285750">
              <a:buFont typeface="Arial" pitchFamily="34" charset="0"/>
              <a:buChar char="•"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Eklediğiniz sütunda</a:t>
            </a: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1.ve 2. satırı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dolgu rengi siyah, yazı rengi beyaz</a:t>
            </a: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3.ve 4.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satırı</a:t>
            </a:r>
            <a:r>
              <a:rPr lang="tr-T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dolgu rengi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turuncu, </a:t>
            </a:r>
            <a:r>
              <a:rPr lang="tr-T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yazı rengi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mavi</a:t>
            </a:r>
            <a:endParaRPr lang="tr-TR" sz="2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5.ve 6.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satırı</a:t>
            </a:r>
            <a:r>
              <a:rPr lang="tr-T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dolgu rengi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kırmızı, </a:t>
            </a:r>
            <a:r>
              <a:rPr lang="tr-T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yazı rengi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beyaz</a:t>
            </a:r>
            <a:endParaRPr lang="tr-TR" sz="2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tr-TR" sz="24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tr-TR" sz="2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tr-TR" sz="24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tr-TR" sz="2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2766807"/>
              </p:ext>
            </p:extLst>
          </p:nvPr>
        </p:nvGraphicFramePr>
        <p:xfrm>
          <a:off x="611560" y="1484784"/>
          <a:ext cx="919689" cy="13495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9689"/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Değeler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4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5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6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0280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Tablo Olarak </a:t>
            </a:r>
            <a:r>
              <a:rPr lang="tr-TR" b="1" dirty="0" smtClean="0"/>
              <a:t>Biçimlendirme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Verileri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tablo olarak biçimlendirmek için: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Giriş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Stiller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Tablo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Olarak Biçimlendir kısmından istenen seçim yapılarak tabloya istenen şekilde bir biçimlendirme uygulanabilir. (Açılır menüdeki biçimlerden seçim yapılarak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0" indent="0" algn="just">
              <a:buNone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Seçim yapılınca yeni bir pencere açılır. Buradan tablo başlık satırı içeriyorsa “Tablom üstbilgi satırı içeriyor” seçimi yapılması gerekmektedir. İçermiyorsa bu tik kaldırılmalıdır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Biçimlendirme sonrası verilere istenen bir tablo formatı uygulanır ve filtre de eklenmiş olur.</a:t>
            </a:r>
          </a:p>
          <a:p>
            <a:pPr lvl="0" algn="just"/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6667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Tablo Olarak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Biçimlendirme Örnek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8213186"/>
              </p:ext>
            </p:extLst>
          </p:nvPr>
        </p:nvGraphicFramePr>
        <p:xfrm>
          <a:off x="971600" y="1628800"/>
          <a:ext cx="4248471" cy="28803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6157"/>
                <a:gridCol w="1416157"/>
                <a:gridCol w="1416157"/>
              </a:tblGrid>
              <a:tr h="411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Ürün Adı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Tarih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Fiyat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11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Domates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1.10.2022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₺2,00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11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Biber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2.10.2022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₺3,00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11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Muz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3.10.2022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₺6,00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11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Avakado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4.10.2022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₺12,00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11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Karpuz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5.10.2022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₺5,00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11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Ceviz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6.10.2022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₺18,00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899592" y="4941168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Yukarıdaki tabloyu Excel programında hazırlayınız. Sonrasında tablo olarak biçimlendiriniz ve ürün kısmını «muz» için filtreleyiniz.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615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Veri Girdisi Doğrulama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Excel’de çalışırken bazen yanlışlık yapılarak farkında olmadan hatalı değerler girilebilir.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Örneğin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bir sınav notu girilirken 100’ün üzerinde bir değer girilemez çünkü not değerleri 0-100 aralığında olmalıdır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Bu durumda Excel’in kullanıcıyı uyarması sağlanabilir.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49328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tlik">
  <a:themeElements>
    <a:clrScheme name="Netlik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tli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1144</TotalTime>
  <Words>1271</Words>
  <Application>Microsoft Office PowerPoint</Application>
  <PresentationFormat>Ekran Gösterisi (4:3)</PresentationFormat>
  <Paragraphs>319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0" baseType="lpstr">
      <vt:lpstr>Netlik</vt:lpstr>
      <vt:lpstr>EXCEL PROGRAMI DERS NOTLARI - V</vt:lpstr>
      <vt:lpstr>Metin ve Değerlere Göre Koşullu Biçimlendirme</vt:lpstr>
      <vt:lpstr>PowerPoint Sunusu</vt:lpstr>
      <vt:lpstr>PowerPoint Sunusu</vt:lpstr>
      <vt:lpstr>Koşullu Biçimlendirme Örnek - I</vt:lpstr>
      <vt:lpstr>Koşullu Biçimlendirme Örnek - II</vt:lpstr>
      <vt:lpstr>Tablo Olarak Biçimlendirme</vt:lpstr>
      <vt:lpstr>Tablo Olarak Biçimlendirme Örnek</vt:lpstr>
      <vt:lpstr>Veri Girdisi Doğrulama</vt:lpstr>
      <vt:lpstr>PowerPoint Sunusu</vt:lpstr>
      <vt:lpstr>PowerPoint Sunusu</vt:lpstr>
      <vt:lpstr>PowerPoint Sunusu</vt:lpstr>
      <vt:lpstr>PowerPoint Sunusu</vt:lpstr>
      <vt:lpstr>Veri Girdisi Doğrulama Örnek</vt:lpstr>
      <vt:lpstr>Çözüm</vt:lpstr>
      <vt:lpstr>PowerPoint Sunusu</vt:lpstr>
      <vt:lpstr>Yinelenen Verilerin Silinmesi</vt:lpstr>
      <vt:lpstr>Yinelenen Verilerin Silinmesi Örnek</vt:lpstr>
      <vt:lpstr>PowerPoint Sunusu</vt:lpstr>
      <vt:lpstr>Bul ve Seç Özelliği </vt:lpstr>
      <vt:lpstr>PowerPoint Sunusu</vt:lpstr>
      <vt:lpstr>Bul ve Seç Özelliği Örnek </vt:lpstr>
      <vt:lpstr>İç İçe Eğer Kullanımı</vt:lpstr>
      <vt:lpstr>PowerPoint Sunusu</vt:lpstr>
      <vt:lpstr>İç İçe Eğer Kullanımı</vt:lpstr>
      <vt:lpstr>Çözüm</vt:lpstr>
      <vt:lpstr>Eğer Fonksiyonunda “VE” İle “YADA” Kullanımı </vt:lpstr>
      <vt:lpstr>PowerPoint Sunusu</vt:lpstr>
      <vt:lpstr>“VE” İle “YADA” Kullanımı Örnek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 PROGRAMI DERS NOTLARI - III</dc:title>
  <dc:creator>Doğuş GÜLGÜN</dc:creator>
  <cp:lastModifiedBy>Doğuş GÜLGÜN</cp:lastModifiedBy>
  <cp:revision>300</cp:revision>
  <dcterms:created xsi:type="dcterms:W3CDTF">2022-04-18T07:25:58Z</dcterms:created>
  <dcterms:modified xsi:type="dcterms:W3CDTF">2022-05-09T13:08:29Z</dcterms:modified>
</cp:coreProperties>
</file>