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1" r:id="rId3"/>
    <p:sldId id="292" r:id="rId4"/>
    <p:sldId id="293" r:id="rId5"/>
    <p:sldId id="294" r:id="rId6"/>
    <p:sldId id="296" r:id="rId7"/>
    <p:sldId id="297" r:id="rId8"/>
    <p:sldId id="298" r:id="rId9"/>
    <p:sldId id="299" r:id="rId10"/>
    <p:sldId id="257" r:id="rId11"/>
    <p:sldId id="258" r:id="rId12"/>
    <p:sldId id="259" r:id="rId13"/>
    <p:sldId id="260" r:id="rId14"/>
    <p:sldId id="261" r:id="rId15"/>
    <p:sldId id="262" r:id="rId16"/>
    <p:sldId id="263" r:id="rId17"/>
    <p:sldId id="264" r:id="rId18"/>
    <p:sldId id="265" r:id="rId19"/>
    <p:sldId id="266" r:id="rId20"/>
    <p:sldId id="267" r:id="rId21"/>
    <p:sldId id="321" r:id="rId22"/>
    <p:sldId id="268" r:id="rId23"/>
    <p:sldId id="269" r:id="rId24"/>
    <p:sldId id="319" r:id="rId25"/>
    <p:sldId id="320" r:id="rId26"/>
    <p:sldId id="270" r:id="rId27"/>
    <p:sldId id="271" r:id="rId28"/>
    <p:sldId id="272" r:id="rId29"/>
    <p:sldId id="273" r:id="rId30"/>
    <p:sldId id="274" r:id="rId31"/>
    <p:sldId id="275" r:id="rId32"/>
    <p:sldId id="276" r:id="rId33"/>
    <p:sldId id="277" r:id="rId34"/>
    <p:sldId id="281" r:id="rId35"/>
    <p:sldId id="282" r:id="rId36"/>
    <p:sldId id="283" r:id="rId37"/>
    <p:sldId id="284" r:id="rId38"/>
    <p:sldId id="285" r:id="rId39"/>
    <p:sldId id="286" r:id="rId40"/>
    <p:sldId id="287" r:id="rId41"/>
    <p:sldId id="288" r:id="rId42"/>
    <p:sldId id="289" r:id="rId43"/>
    <p:sldId id="322" r:id="rId44"/>
    <p:sldId id="323" r:id="rId45"/>
    <p:sldId id="326" r:id="rId46"/>
    <p:sldId id="324" r:id="rId47"/>
    <p:sldId id="325" r:id="rId48"/>
    <p:sldId id="300" r:id="rId49"/>
    <p:sldId id="301" r:id="rId50"/>
    <p:sldId id="302" r:id="rId51"/>
    <p:sldId id="304" r:id="rId52"/>
    <p:sldId id="305" r:id="rId53"/>
    <p:sldId id="306" r:id="rId54"/>
    <p:sldId id="307" r:id="rId55"/>
    <p:sldId id="308" r:id="rId56"/>
    <p:sldId id="318" r:id="rId57"/>
    <p:sldId id="309" r:id="rId58"/>
    <p:sldId id="314" r:id="rId59"/>
    <p:sldId id="315" r:id="rId60"/>
    <p:sldId id="316" r:id="rId61"/>
    <p:sldId id="317" r:id="rId62"/>
    <p:sldId id="310" r:id="rId63"/>
    <p:sldId id="311" r:id="rId64"/>
    <p:sldId id="312" r:id="rId65"/>
    <p:sldId id="313" r:id="rId6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4127BC8-8CC7-4BE9-A9C9-7A797241FC2A}" type="datetimeFigureOut">
              <a:rPr lang="tr-TR" smtClean="0"/>
              <a:t>01.08.2019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66FD24-7F82-4D4F-8751-B942602D1FF8}" type="slidenum">
              <a:rPr lang="tr-TR" smtClean="0"/>
              <a:t>‹#›</a:t>
            </a:fld>
            <a:endParaRPr lang="tr-TR"/>
          </a:p>
        </p:txBody>
      </p:sp>
    </p:spTree>
    <p:extLst>
      <p:ext uri="{BB962C8B-B14F-4D97-AF65-F5344CB8AC3E}">
        <p14:creationId xmlns:p14="http://schemas.microsoft.com/office/powerpoint/2010/main" val="967616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127BC8-8CC7-4BE9-A9C9-7A797241FC2A}" type="datetimeFigureOut">
              <a:rPr lang="tr-TR" smtClean="0"/>
              <a:t>01.08.2019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66FD24-7F82-4D4F-8751-B942602D1FF8}" type="slidenum">
              <a:rPr lang="tr-TR" smtClean="0"/>
              <a:t>‹#›</a:t>
            </a:fld>
            <a:endParaRPr lang="tr-TR"/>
          </a:p>
        </p:txBody>
      </p:sp>
    </p:spTree>
    <p:extLst>
      <p:ext uri="{BB962C8B-B14F-4D97-AF65-F5344CB8AC3E}">
        <p14:creationId xmlns:p14="http://schemas.microsoft.com/office/powerpoint/2010/main" val="205503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127BC8-8CC7-4BE9-A9C9-7A797241FC2A}" type="datetimeFigureOut">
              <a:rPr lang="tr-TR" smtClean="0"/>
              <a:t>01.08.2019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66FD24-7F82-4D4F-8751-B942602D1FF8}" type="slidenum">
              <a:rPr lang="tr-TR" smtClean="0"/>
              <a:t>‹#›</a:t>
            </a:fld>
            <a:endParaRPr lang="tr-TR"/>
          </a:p>
        </p:txBody>
      </p:sp>
    </p:spTree>
    <p:extLst>
      <p:ext uri="{BB962C8B-B14F-4D97-AF65-F5344CB8AC3E}">
        <p14:creationId xmlns:p14="http://schemas.microsoft.com/office/powerpoint/2010/main" val="2642665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4127BC8-8CC7-4BE9-A9C9-7A797241FC2A}" type="datetimeFigureOut">
              <a:rPr lang="tr-TR" smtClean="0"/>
              <a:t>01.08.2019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66FD24-7F82-4D4F-8751-B942602D1FF8}" type="slidenum">
              <a:rPr lang="tr-TR" smtClean="0"/>
              <a:t>‹#›</a:t>
            </a:fld>
            <a:endParaRPr lang="tr-TR"/>
          </a:p>
        </p:txBody>
      </p:sp>
    </p:spTree>
    <p:extLst>
      <p:ext uri="{BB962C8B-B14F-4D97-AF65-F5344CB8AC3E}">
        <p14:creationId xmlns:p14="http://schemas.microsoft.com/office/powerpoint/2010/main" val="268786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4127BC8-8CC7-4BE9-A9C9-7A797241FC2A}" type="datetimeFigureOut">
              <a:rPr lang="tr-TR" smtClean="0"/>
              <a:t>01.08.2019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F66FD24-7F82-4D4F-8751-B942602D1FF8}" type="slidenum">
              <a:rPr lang="tr-TR" smtClean="0"/>
              <a:t>‹#›</a:t>
            </a:fld>
            <a:endParaRPr lang="tr-TR"/>
          </a:p>
        </p:txBody>
      </p:sp>
    </p:spTree>
    <p:extLst>
      <p:ext uri="{BB962C8B-B14F-4D97-AF65-F5344CB8AC3E}">
        <p14:creationId xmlns:p14="http://schemas.microsoft.com/office/powerpoint/2010/main" val="3674409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4127BC8-8CC7-4BE9-A9C9-7A797241FC2A}" type="datetimeFigureOut">
              <a:rPr lang="tr-TR" smtClean="0"/>
              <a:t>01.08.2019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66FD24-7F82-4D4F-8751-B942602D1FF8}" type="slidenum">
              <a:rPr lang="tr-TR" smtClean="0"/>
              <a:t>‹#›</a:t>
            </a:fld>
            <a:endParaRPr lang="tr-TR"/>
          </a:p>
        </p:txBody>
      </p:sp>
    </p:spTree>
    <p:extLst>
      <p:ext uri="{BB962C8B-B14F-4D97-AF65-F5344CB8AC3E}">
        <p14:creationId xmlns:p14="http://schemas.microsoft.com/office/powerpoint/2010/main" val="2085246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4127BC8-8CC7-4BE9-A9C9-7A797241FC2A}" type="datetimeFigureOut">
              <a:rPr lang="tr-TR" smtClean="0"/>
              <a:t>01.08.2019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F66FD24-7F82-4D4F-8751-B942602D1FF8}" type="slidenum">
              <a:rPr lang="tr-TR" smtClean="0"/>
              <a:t>‹#›</a:t>
            </a:fld>
            <a:endParaRPr lang="tr-TR"/>
          </a:p>
        </p:txBody>
      </p:sp>
    </p:spTree>
    <p:extLst>
      <p:ext uri="{BB962C8B-B14F-4D97-AF65-F5344CB8AC3E}">
        <p14:creationId xmlns:p14="http://schemas.microsoft.com/office/powerpoint/2010/main" val="2047225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4127BC8-8CC7-4BE9-A9C9-7A797241FC2A}" type="datetimeFigureOut">
              <a:rPr lang="tr-TR" smtClean="0"/>
              <a:t>01.08.2019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F66FD24-7F82-4D4F-8751-B942602D1FF8}" type="slidenum">
              <a:rPr lang="tr-TR" smtClean="0"/>
              <a:t>‹#›</a:t>
            </a:fld>
            <a:endParaRPr lang="tr-TR"/>
          </a:p>
        </p:txBody>
      </p:sp>
    </p:spTree>
    <p:extLst>
      <p:ext uri="{BB962C8B-B14F-4D97-AF65-F5344CB8AC3E}">
        <p14:creationId xmlns:p14="http://schemas.microsoft.com/office/powerpoint/2010/main" val="1269009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4127BC8-8CC7-4BE9-A9C9-7A797241FC2A}" type="datetimeFigureOut">
              <a:rPr lang="tr-TR" smtClean="0"/>
              <a:t>01.08.2019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F66FD24-7F82-4D4F-8751-B942602D1FF8}" type="slidenum">
              <a:rPr lang="tr-TR" smtClean="0"/>
              <a:t>‹#›</a:t>
            </a:fld>
            <a:endParaRPr lang="tr-TR"/>
          </a:p>
        </p:txBody>
      </p:sp>
    </p:spTree>
    <p:extLst>
      <p:ext uri="{BB962C8B-B14F-4D97-AF65-F5344CB8AC3E}">
        <p14:creationId xmlns:p14="http://schemas.microsoft.com/office/powerpoint/2010/main" val="600775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4127BC8-8CC7-4BE9-A9C9-7A797241FC2A}" type="datetimeFigureOut">
              <a:rPr lang="tr-TR" smtClean="0"/>
              <a:t>01.08.2019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66FD24-7F82-4D4F-8751-B942602D1FF8}" type="slidenum">
              <a:rPr lang="tr-TR" smtClean="0"/>
              <a:t>‹#›</a:t>
            </a:fld>
            <a:endParaRPr lang="tr-TR"/>
          </a:p>
        </p:txBody>
      </p:sp>
    </p:spTree>
    <p:extLst>
      <p:ext uri="{BB962C8B-B14F-4D97-AF65-F5344CB8AC3E}">
        <p14:creationId xmlns:p14="http://schemas.microsoft.com/office/powerpoint/2010/main" val="2068405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4127BC8-8CC7-4BE9-A9C9-7A797241FC2A}" type="datetimeFigureOut">
              <a:rPr lang="tr-TR" smtClean="0"/>
              <a:t>01.08.2019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F66FD24-7F82-4D4F-8751-B942602D1FF8}" type="slidenum">
              <a:rPr lang="tr-TR" smtClean="0"/>
              <a:t>‹#›</a:t>
            </a:fld>
            <a:endParaRPr lang="tr-TR"/>
          </a:p>
        </p:txBody>
      </p:sp>
    </p:spTree>
    <p:extLst>
      <p:ext uri="{BB962C8B-B14F-4D97-AF65-F5344CB8AC3E}">
        <p14:creationId xmlns:p14="http://schemas.microsoft.com/office/powerpoint/2010/main" val="3847375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127BC8-8CC7-4BE9-A9C9-7A797241FC2A}" type="datetimeFigureOut">
              <a:rPr lang="tr-TR" smtClean="0"/>
              <a:t>01.08.2019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66FD24-7F82-4D4F-8751-B942602D1FF8}" type="slidenum">
              <a:rPr lang="tr-TR" smtClean="0"/>
              <a:t>‹#›</a:t>
            </a:fld>
            <a:endParaRPr lang="tr-TR"/>
          </a:p>
        </p:txBody>
      </p:sp>
    </p:spTree>
    <p:extLst>
      <p:ext uri="{BB962C8B-B14F-4D97-AF65-F5344CB8AC3E}">
        <p14:creationId xmlns:p14="http://schemas.microsoft.com/office/powerpoint/2010/main" val="3659680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ANAYASA HUKUKU</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586183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TEMEL HAK VE ÖZGÜRLÜKLER</a:t>
            </a:r>
            <a:endParaRPr lang="tr-TR" b="1" dirty="0"/>
          </a:p>
        </p:txBody>
      </p:sp>
      <p:sp>
        <p:nvSpPr>
          <p:cNvPr id="3" name="İçerik Yer Tutucusu 2"/>
          <p:cNvSpPr>
            <a:spLocks noGrp="1"/>
          </p:cNvSpPr>
          <p:nvPr>
            <p:ph idx="1"/>
          </p:nvPr>
        </p:nvSpPr>
        <p:spPr/>
        <p:txBody>
          <a:bodyPr/>
          <a:lstStyle/>
          <a:p>
            <a:r>
              <a:rPr lang="tr-TR" dirty="0" smtClean="0"/>
              <a:t>1982 anayasasının ikinci kısmında 3 bölümde incelenmiştir.</a:t>
            </a:r>
          </a:p>
          <a:p>
            <a:pPr>
              <a:buFontTx/>
              <a:buChar char="-"/>
            </a:pPr>
            <a:r>
              <a:rPr lang="tr-TR" dirty="0" smtClean="0"/>
              <a:t>Kişinin hakları ve ödevleri</a:t>
            </a:r>
          </a:p>
          <a:p>
            <a:pPr>
              <a:buFontTx/>
              <a:buChar char="-"/>
            </a:pPr>
            <a:r>
              <a:rPr lang="tr-TR" dirty="0" smtClean="0"/>
              <a:t>Sosyal ve ekonomik haklar ve ödevler</a:t>
            </a:r>
          </a:p>
          <a:p>
            <a:pPr>
              <a:buFontTx/>
              <a:buChar char="-"/>
            </a:pPr>
            <a:r>
              <a:rPr lang="tr-TR" dirty="0" smtClean="0"/>
              <a:t>Siyasi haklar ve ödevler</a:t>
            </a:r>
            <a:endParaRPr lang="tr-TR" dirty="0"/>
          </a:p>
        </p:txBody>
      </p:sp>
    </p:spTree>
    <p:extLst>
      <p:ext uri="{BB962C8B-B14F-4D97-AF65-F5344CB8AC3E}">
        <p14:creationId xmlns:p14="http://schemas.microsoft.com/office/powerpoint/2010/main" val="3945146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dirty="0" smtClean="0"/>
              <a:t>1- kişinin hakları ve ödevleri – negatif statü hakları</a:t>
            </a:r>
          </a:p>
          <a:p>
            <a:pPr marL="0" indent="0">
              <a:buNone/>
            </a:pPr>
            <a:r>
              <a:rPr lang="tr-TR" dirty="0" err="1" smtClean="0"/>
              <a:t>Örn</a:t>
            </a:r>
            <a:r>
              <a:rPr lang="tr-TR" dirty="0" smtClean="0"/>
              <a:t>: kişinin dokunulmazlığı, maddi ve manevi varlığı, zorla çalıştırma yasağı, kişi hürriyeti ve güvenliği, özel hayatın gizliliği, dokut dokunulmazlığı, haberleşme hürriyeti, yerleşme ve seyahat hürriyeti, din ve vicdan hürriyeti, düşünce ve kanaat hürriyeti, basın hürriyeti, dernek kurma hürriyeti, hak arama hürriyeti….</a:t>
            </a:r>
          </a:p>
        </p:txBody>
      </p:sp>
    </p:spTree>
    <p:extLst>
      <p:ext uri="{BB962C8B-B14F-4D97-AF65-F5344CB8AC3E}">
        <p14:creationId xmlns:p14="http://schemas.microsoft.com/office/powerpoint/2010/main" val="1540435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dirty="0" smtClean="0"/>
              <a:t>2- sosyal ve ekonomik haklar ve ödevler – pozitif statü hakları</a:t>
            </a:r>
          </a:p>
          <a:p>
            <a:pPr marL="0" indent="0">
              <a:buNone/>
            </a:pPr>
            <a:r>
              <a:rPr lang="tr-TR" dirty="0" err="1" smtClean="0"/>
              <a:t>Örn</a:t>
            </a:r>
            <a:r>
              <a:rPr lang="tr-TR" dirty="0" smtClean="0"/>
              <a:t>: ailenin korunması ve çocuk hakları, eğitim hakkı, kıyılardan yararlanma, toprak mülkiyeti, sendika kurma hakkı, konut hakkı, grev hakkı ve lokavt, gençliğin korunması, sporun geliştirilmesi, sosyal güvenlik hakkı, sanatın ve sanatçının korunması, çalışma ve sözleşme hürriyeti…</a:t>
            </a:r>
          </a:p>
        </p:txBody>
      </p:sp>
    </p:spTree>
    <p:extLst>
      <p:ext uri="{BB962C8B-B14F-4D97-AF65-F5344CB8AC3E}">
        <p14:creationId xmlns:p14="http://schemas.microsoft.com/office/powerpoint/2010/main" val="2874614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3- Siyasi haklar ve ödevler – aktif statü hakları</a:t>
            </a:r>
          </a:p>
          <a:p>
            <a:pPr marL="0" indent="0">
              <a:buNone/>
            </a:pPr>
            <a:r>
              <a:rPr lang="tr-TR" dirty="0" err="1" smtClean="0"/>
              <a:t>Örn</a:t>
            </a:r>
            <a:r>
              <a:rPr lang="tr-TR" dirty="0" smtClean="0"/>
              <a:t>: </a:t>
            </a:r>
            <a:r>
              <a:rPr lang="tr-TR" dirty="0"/>
              <a:t>T</a:t>
            </a:r>
            <a:r>
              <a:rPr lang="tr-TR" dirty="0" smtClean="0"/>
              <a:t>ürk </a:t>
            </a:r>
            <a:r>
              <a:rPr lang="tr-TR" dirty="0" smtClean="0"/>
              <a:t>vatandaşlığı, seçme, seçilme ve siyasi </a:t>
            </a:r>
            <a:r>
              <a:rPr lang="tr-TR" dirty="0" smtClean="0"/>
              <a:t>faaliyette </a:t>
            </a:r>
            <a:r>
              <a:rPr lang="tr-TR" dirty="0" smtClean="0"/>
              <a:t>bulunma hakları, parti kurma hakkı, kamu hizmetine girme, mal bildirimi, dilekçe, bilgi edinme, kamu denetçisine başvurma hakkı…</a:t>
            </a:r>
            <a:endParaRPr lang="tr-TR" dirty="0"/>
          </a:p>
        </p:txBody>
      </p:sp>
    </p:spTree>
    <p:extLst>
      <p:ext uri="{BB962C8B-B14F-4D97-AF65-F5344CB8AC3E}">
        <p14:creationId xmlns:p14="http://schemas.microsoft.com/office/powerpoint/2010/main" val="2422628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OLAĞAN DÖNEMLER</a:t>
            </a:r>
            <a:endParaRPr lang="tr-TR" b="1" dirty="0"/>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TEMEL HAK VE ÖZGÜRLÜKLERİN SINIRLANDIRILMASI – AY 13</a:t>
            </a:r>
          </a:p>
          <a:p>
            <a:pPr>
              <a:buFontTx/>
              <a:buChar char="-"/>
            </a:pPr>
            <a:r>
              <a:rPr lang="tr-TR" dirty="0" smtClean="0"/>
              <a:t>Sınırlama kanunla olmalı</a:t>
            </a:r>
          </a:p>
          <a:p>
            <a:pPr>
              <a:buFontTx/>
              <a:buChar char="-"/>
            </a:pPr>
            <a:r>
              <a:rPr lang="tr-TR" dirty="0" err="1" smtClean="0"/>
              <a:t>Ay’nın</a:t>
            </a:r>
            <a:r>
              <a:rPr lang="tr-TR" dirty="0" smtClean="0"/>
              <a:t> ilgili maddesinde belirtilen sebeplere bağlı olmalı</a:t>
            </a:r>
          </a:p>
          <a:p>
            <a:pPr>
              <a:buFontTx/>
              <a:buChar char="-"/>
            </a:pPr>
            <a:r>
              <a:rPr lang="tr-TR" dirty="0" err="1" smtClean="0"/>
              <a:t>Ay’nın</a:t>
            </a:r>
            <a:r>
              <a:rPr lang="tr-TR" dirty="0" smtClean="0"/>
              <a:t> sözüne ve ruhuna uygun olmalı</a:t>
            </a:r>
          </a:p>
          <a:p>
            <a:pPr>
              <a:buFontTx/>
              <a:buChar char="-"/>
            </a:pPr>
            <a:r>
              <a:rPr lang="tr-TR" dirty="0" smtClean="0"/>
              <a:t>Sınırlama demokratik toplum düz. Gereklerine uygun olmalı</a:t>
            </a:r>
          </a:p>
          <a:p>
            <a:pPr>
              <a:buFontTx/>
              <a:buChar char="-"/>
            </a:pPr>
            <a:r>
              <a:rPr lang="tr-TR" dirty="0" smtClean="0"/>
              <a:t>Temel hak ve </a:t>
            </a:r>
            <a:r>
              <a:rPr lang="tr-TR" dirty="0" err="1" smtClean="0"/>
              <a:t>özg</a:t>
            </a:r>
            <a:r>
              <a:rPr lang="tr-TR" dirty="0" smtClean="0"/>
              <a:t>. Özlerine dokunulmamalıdır.</a:t>
            </a:r>
          </a:p>
          <a:p>
            <a:pPr>
              <a:buFontTx/>
              <a:buChar char="-"/>
            </a:pPr>
            <a:r>
              <a:rPr lang="tr-TR" dirty="0" smtClean="0"/>
              <a:t>Laik cum. Gereklerine uygun olmalı.</a:t>
            </a:r>
          </a:p>
          <a:p>
            <a:pPr>
              <a:buFontTx/>
              <a:buChar char="-"/>
            </a:pPr>
            <a:r>
              <a:rPr lang="tr-TR" dirty="0" smtClean="0"/>
              <a:t>Ölçülülük ilkesine uygun olmalı.</a:t>
            </a:r>
            <a:endParaRPr lang="tr-TR" dirty="0"/>
          </a:p>
        </p:txBody>
      </p:sp>
    </p:spTree>
    <p:extLst>
      <p:ext uri="{BB962C8B-B14F-4D97-AF65-F5344CB8AC3E}">
        <p14:creationId xmlns:p14="http://schemas.microsoft.com/office/powerpoint/2010/main" val="2414763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Sınırlamanın kanunla yapılması şartı:</a:t>
            </a:r>
          </a:p>
          <a:p>
            <a:pPr marL="0" indent="0">
              <a:buNone/>
            </a:pPr>
            <a:r>
              <a:rPr lang="tr-TR" dirty="0" smtClean="0"/>
              <a:t>Temel hak ve özgürlükler, yönetmelik, cumhurbaşkanı kararnamesi veya diğer işlemlerle sınırlandırılamaz.</a:t>
            </a:r>
          </a:p>
          <a:p>
            <a:pPr marL="0" indent="0">
              <a:buNone/>
            </a:pPr>
            <a:r>
              <a:rPr lang="tr-TR" dirty="0" smtClean="0"/>
              <a:t>Sınırlamanın meşru sebep dayanması şartı: özel sınırlama sebepleri. Kamu düzeni, genel asayiş, kamu yararı, genel sağlık…</a:t>
            </a:r>
          </a:p>
          <a:p>
            <a:pPr marL="0" indent="0">
              <a:buNone/>
            </a:pPr>
            <a:endParaRPr lang="tr-TR" dirty="0"/>
          </a:p>
        </p:txBody>
      </p:sp>
    </p:spTree>
    <p:extLst>
      <p:ext uri="{BB962C8B-B14F-4D97-AF65-F5344CB8AC3E}">
        <p14:creationId xmlns:p14="http://schemas.microsoft.com/office/powerpoint/2010/main" val="3115428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dirty="0" smtClean="0"/>
              <a:t>Sınırlamanın </a:t>
            </a:r>
            <a:r>
              <a:rPr lang="tr-TR" dirty="0" err="1" smtClean="0"/>
              <a:t>ay’nın</a:t>
            </a:r>
            <a:r>
              <a:rPr lang="tr-TR" dirty="0" smtClean="0"/>
              <a:t> sözüne ve ruhuna uygun olma şartı: </a:t>
            </a:r>
          </a:p>
          <a:p>
            <a:pPr marL="0" indent="0">
              <a:buNone/>
            </a:pPr>
            <a:r>
              <a:rPr lang="tr-TR" dirty="0" smtClean="0"/>
              <a:t>Sınırlamanın demokratik toplum gereklerine uygun olması şartı: demokratik devletin özellikleri nedir?</a:t>
            </a:r>
          </a:p>
          <a:p>
            <a:pPr marL="0" indent="0">
              <a:buNone/>
            </a:pPr>
            <a:r>
              <a:rPr lang="tr-TR" dirty="0" smtClean="0"/>
              <a:t>Özlerine dokunma yasağı şartı: hakkın özü, onun vazgeçilmez unsuru, dokunulduğu halde söz konusu hürriyeti anlamsız kılacak olan asli çekirdeğidir.</a:t>
            </a:r>
          </a:p>
        </p:txBody>
      </p:sp>
    </p:spTree>
    <p:extLst>
      <p:ext uri="{BB962C8B-B14F-4D97-AF65-F5344CB8AC3E}">
        <p14:creationId xmlns:p14="http://schemas.microsoft.com/office/powerpoint/2010/main" val="2656824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Sınırlama laik cumhuriyetin gereklerine aykırı olması </a:t>
            </a:r>
            <a:r>
              <a:rPr lang="tr-TR" dirty="0" smtClean="0"/>
              <a:t>şartı</a:t>
            </a:r>
          </a:p>
          <a:p>
            <a:pPr marL="0" indent="0">
              <a:buNone/>
            </a:pPr>
            <a:r>
              <a:rPr lang="tr-TR" dirty="0" smtClean="0"/>
              <a:t>Ölçülülük </a:t>
            </a:r>
            <a:r>
              <a:rPr lang="tr-TR" dirty="0" smtClean="0"/>
              <a:t>ilkesine uygunluk şartı: </a:t>
            </a:r>
          </a:p>
          <a:p>
            <a:pPr>
              <a:buFontTx/>
              <a:buChar char="-"/>
            </a:pPr>
            <a:r>
              <a:rPr lang="tr-TR" dirty="0" smtClean="0"/>
              <a:t>Başvurulan araç, sınırlama amacını gerçekleştirmek için elverişli olmalı</a:t>
            </a:r>
          </a:p>
          <a:p>
            <a:pPr>
              <a:buFontTx/>
              <a:buChar char="-"/>
            </a:pPr>
            <a:r>
              <a:rPr lang="tr-TR" dirty="0" smtClean="0"/>
              <a:t>Araç, amaç açısından zorunlu (gerekli) olmalı</a:t>
            </a:r>
          </a:p>
          <a:p>
            <a:pPr>
              <a:buFontTx/>
              <a:buChar char="-"/>
            </a:pPr>
            <a:r>
              <a:rPr lang="tr-TR" dirty="0" smtClean="0"/>
              <a:t>Amaç ve araç arasında oran olmalı</a:t>
            </a:r>
          </a:p>
        </p:txBody>
      </p:sp>
    </p:spTree>
    <p:extLst>
      <p:ext uri="{BB962C8B-B14F-4D97-AF65-F5344CB8AC3E}">
        <p14:creationId xmlns:p14="http://schemas.microsoft.com/office/powerpoint/2010/main" val="8270476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OLAĞANÜSTÜ DÖNEMLER</a:t>
            </a:r>
            <a:endParaRPr lang="tr-TR" b="1" dirty="0"/>
          </a:p>
        </p:txBody>
      </p:sp>
      <p:sp>
        <p:nvSpPr>
          <p:cNvPr id="3" name="İçerik Yer Tutucusu 2"/>
          <p:cNvSpPr>
            <a:spLocks noGrp="1"/>
          </p:cNvSpPr>
          <p:nvPr>
            <p:ph idx="1"/>
          </p:nvPr>
        </p:nvSpPr>
        <p:spPr/>
        <p:txBody>
          <a:bodyPr/>
          <a:lstStyle/>
          <a:p>
            <a:pPr marL="0" indent="0">
              <a:buNone/>
            </a:pPr>
            <a:r>
              <a:rPr lang="tr-TR" dirty="0" smtClean="0"/>
              <a:t>Savaş, seferberlik ve olağanüstü hallerinde temel hak ve özgürlükler büyük ölçüde sınırlandırılabilir ve hatta geçici olarak kısmen veya tamamen durdurulabilir. Ay 15.</a:t>
            </a:r>
          </a:p>
          <a:p>
            <a:pPr marL="0" indent="0">
              <a:buNone/>
            </a:pPr>
            <a:endParaRPr lang="tr-TR" dirty="0"/>
          </a:p>
        </p:txBody>
      </p:sp>
    </p:spTree>
    <p:extLst>
      <p:ext uri="{BB962C8B-B14F-4D97-AF65-F5344CB8AC3E}">
        <p14:creationId xmlns:p14="http://schemas.microsoft.com/office/powerpoint/2010/main" val="237044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buFontTx/>
              <a:buChar char="-"/>
            </a:pPr>
            <a:r>
              <a:rPr lang="tr-TR" dirty="0" smtClean="0"/>
              <a:t>savaş, seferberlik veya olağanüstü hallerden biri olmalı</a:t>
            </a:r>
          </a:p>
          <a:p>
            <a:pPr>
              <a:buFontTx/>
              <a:buChar char="-"/>
            </a:pPr>
            <a:r>
              <a:rPr lang="tr-TR" dirty="0" smtClean="0"/>
              <a:t>Milletlerarası hukuktan doğan yük. İhlal edilmemeli</a:t>
            </a:r>
          </a:p>
          <a:p>
            <a:pPr>
              <a:buFontTx/>
              <a:buChar char="-"/>
            </a:pPr>
            <a:r>
              <a:rPr lang="tr-TR" dirty="0" smtClean="0"/>
              <a:t>Ölçülülük ilkesine uygun olmalı</a:t>
            </a:r>
          </a:p>
          <a:p>
            <a:pPr>
              <a:buFontTx/>
              <a:buChar char="-"/>
            </a:pPr>
            <a:r>
              <a:rPr lang="tr-TR" dirty="0" smtClean="0"/>
              <a:t>15/2’deki çekirdek alana dokunulmamalı</a:t>
            </a:r>
          </a:p>
          <a:p>
            <a:pPr marL="0" indent="0">
              <a:buNone/>
            </a:pPr>
            <a:endParaRPr lang="tr-TR" dirty="0"/>
          </a:p>
        </p:txBody>
      </p:sp>
    </p:spTree>
    <p:extLst>
      <p:ext uri="{BB962C8B-B14F-4D97-AF65-F5344CB8AC3E}">
        <p14:creationId xmlns:p14="http://schemas.microsoft.com/office/powerpoint/2010/main" val="2217360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1982 ANAYASASI TEMEL İLKELER</a:t>
            </a:r>
            <a:endParaRPr lang="tr-TR" b="1"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AY md 1, 2, 3.</a:t>
            </a:r>
          </a:p>
          <a:p>
            <a:pPr marL="0" indent="0">
              <a:buNone/>
            </a:pPr>
            <a:r>
              <a:rPr lang="tr-TR" sz="2600" b="1" dirty="0" smtClean="0"/>
              <a:t>Madde </a:t>
            </a:r>
            <a:r>
              <a:rPr lang="tr-TR" sz="2600" b="1" dirty="0"/>
              <a:t>1 – </a:t>
            </a:r>
            <a:r>
              <a:rPr lang="tr-TR" sz="2600" dirty="0"/>
              <a:t>Türkiye Devleti bir Cumhuriyettir. </a:t>
            </a:r>
            <a:endParaRPr lang="tr-TR" sz="2600" dirty="0" smtClean="0"/>
          </a:p>
          <a:p>
            <a:pPr marL="0" indent="0">
              <a:buNone/>
            </a:pPr>
            <a:r>
              <a:rPr lang="tr-TR" sz="2600" b="1" dirty="0" smtClean="0"/>
              <a:t>Madde </a:t>
            </a:r>
            <a:r>
              <a:rPr lang="tr-TR" sz="2600" b="1" dirty="0"/>
              <a:t>2 – </a:t>
            </a:r>
            <a:r>
              <a:rPr lang="tr-TR" sz="2600" dirty="0"/>
              <a:t>Türkiye Cumhuriyeti, toplumun huzuru, milli dayanışma ve adalet anlayışı içinde, insan haklarına saygılı, Atatürk milliyetçiliğine bağlı, başlangıçta belirtilen temel ilkelere dayanan, demokratik, laik ve sosyal bir hukuk Devletidir. </a:t>
            </a:r>
            <a:endParaRPr lang="tr-TR" sz="2600" dirty="0" smtClean="0"/>
          </a:p>
          <a:p>
            <a:pPr marL="0" indent="0">
              <a:buNone/>
            </a:pPr>
            <a:r>
              <a:rPr lang="tr-TR" sz="2600" b="1" dirty="0" smtClean="0"/>
              <a:t>Madde </a:t>
            </a:r>
            <a:r>
              <a:rPr lang="tr-TR" sz="2600" b="1" dirty="0"/>
              <a:t>3 – </a:t>
            </a:r>
            <a:r>
              <a:rPr lang="tr-TR" sz="2600" dirty="0"/>
              <a:t>Türkiye Devleti, ülkesi ve milletiyle bölünmez bir bütündür. Dili Türkçedir. Bayrağı, şekli kanununda belirtilen, beyaz ay yıldızlı al bayraktır. Milli marşı "İstiklal </a:t>
            </a:r>
            <a:r>
              <a:rPr lang="tr-TR" sz="2600" dirty="0" err="1"/>
              <a:t>Marşı"dır</a:t>
            </a:r>
            <a:r>
              <a:rPr lang="tr-TR" sz="2600" dirty="0"/>
              <a:t>. Başkenti </a:t>
            </a:r>
            <a:r>
              <a:rPr lang="tr-TR" sz="2600" dirty="0" smtClean="0"/>
              <a:t>Ankara'dır.</a:t>
            </a:r>
            <a:endParaRPr lang="tr-TR" sz="2600" dirty="0"/>
          </a:p>
        </p:txBody>
      </p:sp>
    </p:spTree>
    <p:extLst>
      <p:ext uri="{BB962C8B-B14F-4D97-AF65-F5344CB8AC3E}">
        <p14:creationId xmlns:p14="http://schemas.microsoft.com/office/powerpoint/2010/main" val="3436062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YASAMA ORGANI</a:t>
            </a:r>
            <a:endParaRPr lang="tr-TR" b="1" dirty="0"/>
          </a:p>
        </p:txBody>
      </p:sp>
      <p:sp>
        <p:nvSpPr>
          <p:cNvPr id="3" name="İçerik Yer Tutucusu 2"/>
          <p:cNvSpPr>
            <a:spLocks noGrp="1"/>
          </p:cNvSpPr>
          <p:nvPr>
            <p:ph idx="1"/>
          </p:nvPr>
        </p:nvSpPr>
        <p:spPr/>
        <p:txBody>
          <a:bodyPr/>
          <a:lstStyle/>
          <a:p>
            <a:r>
              <a:rPr lang="tr-TR" dirty="0" smtClean="0"/>
              <a:t>TBMM</a:t>
            </a:r>
          </a:p>
          <a:p>
            <a:pPr marL="0" indent="0">
              <a:buNone/>
            </a:pPr>
            <a:r>
              <a:rPr lang="tr-TR" dirty="0" smtClean="0"/>
              <a:t>AY75: TBMM genel oyla seçilen 600 </a:t>
            </a:r>
            <a:r>
              <a:rPr lang="tr-TR" dirty="0" err="1" smtClean="0"/>
              <a:t>mv’nden</a:t>
            </a:r>
            <a:r>
              <a:rPr lang="tr-TR" dirty="0" smtClean="0"/>
              <a:t> oluşur.</a:t>
            </a:r>
          </a:p>
          <a:p>
            <a:pPr marL="0" indent="0">
              <a:buNone/>
            </a:pPr>
            <a:r>
              <a:rPr lang="tr-TR" dirty="0" smtClean="0"/>
              <a:t>AY76: 18 yaşını doldurma şartı ve mv olma nitelikleri</a:t>
            </a:r>
          </a:p>
          <a:p>
            <a:pPr marL="0" indent="0">
              <a:buNone/>
            </a:pPr>
            <a:r>
              <a:rPr lang="tr-TR" dirty="0" smtClean="0"/>
              <a:t>AY77: TBMM ve </a:t>
            </a:r>
            <a:r>
              <a:rPr lang="tr-TR" dirty="0" err="1" smtClean="0"/>
              <a:t>cb</a:t>
            </a:r>
            <a:r>
              <a:rPr lang="tr-TR" dirty="0" smtClean="0"/>
              <a:t> seçimleri 5 yılda bir aynı günde yapılır.</a:t>
            </a:r>
            <a:endParaRPr lang="tr-TR" dirty="0"/>
          </a:p>
        </p:txBody>
      </p:sp>
    </p:spTree>
    <p:extLst>
      <p:ext uri="{BB962C8B-B14F-4D97-AF65-F5344CB8AC3E}">
        <p14:creationId xmlns:p14="http://schemas.microsoft.com/office/powerpoint/2010/main" val="1456298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MV SEÇME VE SEÇİLME ŞARTLARI</a:t>
            </a:r>
            <a:endParaRPr lang="tr-TR" dirty="0"/>
          </a:p>
        </p:txBody>
      </p:sp>
      <p:sp>
        <p:nvSpPr>
          <p:cNvPr id="3" name="İçerik Yer Tutucusu 2"/>
          <p:cNvSpPr>
            <a:spLocks noGrp="1"/>
          </p:cNvSpPr>
          <p:nvPr>
            <p:ph idx="1"/>
          </p:nvPr>
        </p:nvSpPr>
        <p:spPr/>
        <p:txBody>
          <a:bodyPr/>
          <a:lstStyle/>
          <a:p>
            <a:pPr marL="0" indent="0">
              <a:buNone/>
            </a:pPr>
            <a:r>
              <a:rPr lang="tr-TR" dirty="0" smtClean="0"/>
              <a:t>1- TC vatandaşı olma şartı</a:t>
            </a:r>
          </a:p>
          <a:p>
            <a:pPr marL="0" indent="0">
              <a:buNone/>
            </a:pPr>
            <a:r>
              <a:rPr lang="tr-TR" dirty="0" smtClean="0"/>
              <a:t>2- 18 yaşını doldurmak</a:t>
            </a:r>
          </a:p>
          <a:p>
            <a:pPr marL="0" indent="0">
              <a:buNone/>
            </a:pPr>
            <a:r>
              <a:rPr lang="tr-TR" dirty="0" smtClean="0"/>
              <a:t>3- askerlik yükümlüsü olmamak</a:t>
            </a:r>
          </a:p>
          <a:p>
            <a:pPr marL="0" indent="0">
              <a:buNone/>
            </a:pPr>
            <a:r>
              <a:rPr lang="tr-TR" dirty="0" smtClean="0"/>
              <a:t>4- en az ilkokul mezunu olmak</a:t>
            </a:r>
          </a:p>
          <a:p>
            <a:pPr marL="0" indent="0">
              <a:buNone/>
            </a:pPr>
            <a:r>
              <a:rPr lang="tr-TR" dirty="0" smtClean="0"/>
              <a:t>5- belirli suçlardan dolayı mahkumiyeti olmamak</a:t>
            </a:r>
          </a:p>
          <a:p>
            <a:pPr marL="0" indent="0">
              <a:buNone/>
            </a:pPr>
            <a:r>
              <a:rPr lang="tr-TR" dirty="0" smtClean="0"/>
              <a:t>6- kısıtlı olmamak</a:t>
            </a:r>
          </a:p>
          <a:p>
            <a:pPr marL="0" indent="0">
              <a:buNone/>
            </a:pPr>
            <a:r>
              <a:rPr lang="tr-TR" dirty="0" smtClean="0"/>
              <a:t>7- kamu hizmeti yasaklısı olmamak</a:t>
            </a:r>
            <a:endParaRPr lang="tr-TR" dirty="0"/>
          </a:p>
        </p:txBody>
      </p:sp>
    </p:spTree>
    <p:extLst>
      <p:ext uri="{BB962C8B-B14F-4D97-AF65-F5344CB8AC3E}">
        <p14:creationId xmlns:p14="http://schemas.microsoft.com/office/powerpoint/2010/main" val="27278438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TBMM üyelerinin hukuki statüsü</a:t>
            </a:r>
          </a:p>
          <a:p>
            <a:pPr marL="0" indent="0">
              <a:buNone/>
            </a:pPr>
            <a:r>
              <a:rPr lang="tr-TR" dirty="0" smtClean="0"/>
              <a:t>Ay 80-86</a:t>
            </a:r>
          </a:p>
          <a:p>
            <a:pPr marL="0" indent="0">
              <a:buNone/>
            </a:pPr>
            <a:r>
              <a:rPr lang="tr-TR" dirty="0" err="1" smtClean="0"/>
              <a:t>Mv</a:t>
            </a:r>
            <a:r>
              <a:rPr lang="tr-TR" dirty="0" smtClean="0"/>
              <a:t> sıfatı seçimle kazanılır. (ay75)</a:t>
            </a:r>
          </a:p>
          <a:p>
            <a:pPr marL="0" indent="0">
              <a:buNone/>
            </a:pPr>
            <a:r>
              <a:rPr lang="tr-TR" dirty="0" err="1" smtClean="0"/>
              <a:t>Mv</a:t>
            </a:r>
            <a:r>
              <a:rPr lang="tr-TR" dirty="0" smtClean="0"/>
              <a:t> sıfatı yine seçimle sona erer.</a:t>
            </a:r>
          </a:p>
          <a:p>
            <a:pPr marL="0" indent="0">
              <a:buNone/>
            </a:pPr>
            <a:r>
              <a:rPr lang="tr-TR" dirty="0" err="1" smtClean="0"/>
              <a:t>Mv</a:t>
            </a:r>
            <a:r>
              <a:rPr lang="tr-TR" dirty="0" smtClean="0"/>
              <a:t> sıfatının düşmesi (ay 84)</a:t>
            </a:r>
          </a:p>
          <a:p>
            <a:pPr>
              <a:buFontTx/>
              <a:buChar char="-"/>
            </a:pPr>
            <a:r>
              <a:rPr lang="tr-TR" dirty="0" smtClean="0"/>
              <a:t>İstifa</a:t>
            </a:r>
          </a:p>
          <a:p>
            <a:pPr>
              <a:buFontTx/>
              <a:buChar char="-"/>
            </a:pPr>
            <a:r>
              <a:rPr lang="tr-TR" dirty="0" smtClean="0"/>
              <a:t>Kesin hüküm giyme</a:t>
            </a:r>
          </a:p>
          <a:p>
            <a:pPr>
              <a:buFontTx/>
              <a:buChar char="-"/>
            </a:pPr>
            <a:r>
              <a:rPr lang="tr-TR" dirty="0" smtClean="0"/>
              <a:t>Kısıtlama kararı</a:t>
            </a:r>
          </a:p>
          <a:p>
            <a:pPr>
              <a:buFontTx/>
              <a:buChar char="-"/>
            </a:pPr>
            <a:r>
              <a:rPr lang="tr-TR" dirty="0" err="1" smtClean="0"/>
              <a:t>Mv</a:t>
            </a:r>
            <a:r>
              <a:rPr lang="tr-TR" dirty="0" smtClean="0"/>
              <a:t> ile bağdaşmayan bir görevi sürdürmede ısrar</a:t>
            </a:r>
          </a:p>
          <a:p>
            <a:pPr>
              <a:buFontTx/>
              <a:buChar char="-"/>
            </a:pPr>
            <a:r>
              <a:rPr lang="tr-TR" dirty="0" smtClean="0"/>
              <a:t>Devamsızlık  </a:t>
            </a:r>
            <a:endParaRPr lang="tr-TR" dirty="0"/>
          </a:p>
        </p:txBody>
      </p:sp>
    </p:spTree>
    <p:extLst>
      <p:ext uri="{BB962C8B-B14F-4D97-AF65-F5344CB8AC3E}">
        <p14:creationId xmlns:p14="http://schemas.microsoft.com/office/powerpoint/2010/main" val="529464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dirty="0" smtClean="0"/>
              <a:t>Düşme kararının yargısal denetimi: ay 85. meclis genel kurulunun karar aldığı tarihten başlayarak 7 gün içerisinde kararın iptali için </a:t>
            </a:r>
            <a:r>
              <a:rPr lang="tr-TR" dirty="0" err="1" smtClean="0"/>
              <a:t>AYM’ye</a:t>
            </a:r>
            <a:r>
              <a:rPr lang="tr-TR" dirty="0" smtClean="0"/>
              <a:t> başvurabilir.</a:t>
            </a:r>
          </a:p>
          <a:p>
            <a:pPr marL="0" indent="0">
              <a:buNone/>
            </a:pPr>
            <a:r>
              <a:rPr lang="tr-TR" dirty="0" smtClean="0"/>
              <a:t>ANDİÇME: manevi bağlayıcılık! Kanun teklif edemez veya TBMM oylamalarına katılamaz.</a:t>
            </a:r>
          </a:p>
          <a:p>
            <a:pPr marL="0" indent="0">
              <a:buNone/>
            </a:pPr>
            <a:r>
              <a:rPr lang="tr-TR" dirty="0"/>
              <a:t>MV ile bağdaşmayan işler: ay </a:t>
            </a:r>
            <a:r>
              <a:rPr lang="tr-TR" dirty="0" smtClean="0"/>
              <a:t>82</a:t>
            </a:r>
            <a:endParaRPr lang="tr-TR" dirty="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846970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Yasama organının oluşumu</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TBMM SEÇİMLERİ</a:t>
            </a:r>
          </a:p>
          <a:p>
            <a:pPr marL="0" indent="0">
              <a:buNone/>
            </a:pPr>
            <a:r>
              <a:rPr lang="tr-TR" dirty="0" smtClean="0"/>
              <a:t>1- OLAĞAN SEÇİMLER</a:t>
            </a:r>
          </a:p>
          <a:p>
            <a:pPr>
              <a:buFontTx/>
              <a:buChar char="-"/>
            </a:pPr>
            <a:r>
              <a:rPr lang="tr-TR" dirty="0" smtClean="0"/>
              <a:t>Yasama döneminin sona ermesi ile</a:t>
            </a:r>
          </a:p>
          <a:p>
            <a:pPr>
              <a:buFontTx/>
              <a:buChar char="-"/>
            </a:pPr>
            <a:r>
              <a:rPr lang="tr-TR" dirty="0" smtClean="0"/>
              <a:t>Yasama dönemi sona ermeden</a:t>
            </a:r>
          </a:p>
          <a:p>
            <a:pPr marL="0" indent="0">
              <a:buNone/>
            </a:pPr>
            <a:r>
              <a:rPr lang="tr-TR" dirty="0" smtClean="0"/>
              <a:t>***TBMM’nin erken seçim kararı almasıyla</a:t>
            </a:r>
          </a:p>
          <a:p>
            <a:pPr marL="0" indent="0">
              <a:buNone/>
            </a:pPr>
            <a:r>
              <a:rPr lang="tr-TR" dirty="0" smtClean="0"/>
              <a:t>***</a:t>
            </a:r>
            <a:r>
              <a:rPr lang="tr-TR" dirty="0" err="1" smtClean="0"/>
              <a:t>cb’nin</a:t>
            </a:r>
            <a:r>
              <a:rPr lang="tr-TR" dirty="0" smtClean="0"/>
              <a:t> seçimleri yenilemesi kararıyla</a:t>
            </a:r>
          </a:p>
          <a:p>
            <a:pPr marL="0" indent="0">
              <a:buNone/>
            </a:pPr>
            <a:r>
              <a:rPr lang="tr-TR" dirty="0" smtClean="0"/>
              <a:t>*** genel seçimlere 1 yıl ve daha az süre kala </a:t>
            </a:r>
            <a:r>
              <a:rPr lang="tr-TR" dirty="0" err="1" smtClean="0"/>
              <a:t>cb</a:t>
            </a:r>
            <a:r>
              <a:rPr lang="tr-TR" dirty="0" smtClean="0"/>
              <a:t> makamının boşalması</a:t>
            </a:r>
            <a:endParaRPr lang="tr-TR" dirty="0"/>
          </a:p>
        </p:txBody>
      </p:sp>
    </p:spTree>
    <p:extLst>
      <p:ext uri="{BB962C8B-B14F-4D97-AF65-F5344CB8AC3E}">
        <p14:creationId xmlns:p14="http://schemas.microsoft.com/office/powerpoint/2010/main" val="3969075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2- ARA SEÇİMLER</a:t>
            </a:r>
          </a:p>
          <a:p>
            <a:pPr marL="0" indent="0">
              <a:buNone/>
            </a:pPr>
            <a:r>
              <a:rPr lang="tr-TR" dirty="0" smtClean="0"/>
              <a:t>Her seçim döneminde 1 kere yapılır.</a:t>
            </a:r>
          </a:p>
          <a:p>
            <a:pPr marL="0" indent="0">
              <a:buNone/>
            </a:pPr>
            <a:r>
              <a:rPr lang="tr-TR" dirty="0" smtClean="0"/>
              <a:t>Genel seçimler üzerinden 1 yıl geçmeden yapılamaz.</a:t>
            </a:r>
          </a:p>
          <a:p>
            <a:pPr marL="0" indent="0">
              <a:buNone/>
            </a:pPr>
            <a:r>
              <a:rPr lang="tr-TR" dirty="0" smtClean="0"/>
              <a:t>Genel seçimlere 1 yıl kala yapılamaz.</a:t>
            </a:r>
            <a:endParaRPr lang="tr-TR" dirty="0"/>
          </a:p>
        </p:txBody>
      </p:sp>
    </p:spTree>
    <p:extLst>
      <p:ext uri="{BB962C8B-B14F-4D97-AF65-F5344CB8AC3E}">
        <p14:creationId xmlns:p14="http://schemas.microsoft.com/office/powerpoint/2010/main" val="3120428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YASAMA BAĞIŞIKLIĞI</a:t>
            </a:r>
          </a:p>
          <a:p>
            <a:pPr marL="0" indent="0">
              <a:buNone/>
            </a:pPr>
            <a:r>
              <a:rPr lang="tr-TR" dirty="0" smtClean="0"/>
              <a:t>-Yasama sorumsuzluğu</a:t>
            </a:r>
          </a:p>
          <a:p>
            <a:pPr marL="0" indent="0">
              <a:buNone/>
            </a:pPr>
            <a:r>
              <a:rPr lang="tr-TR" dirty="0" err="1" smtClean="0"/>
              <a:t>Mv’nin</a:t>
            </a:r>
            <a:r>
              <a:rPr lang="tr-TR" dirty="0" smtClean="0"/>
              <a:t> görevlerini yerine getirmeleri sırasında açıkladıkları düşüncelerden ve verdikleri oylardan dolayı herhangi bir soruşturmaya uğramamalarını ifade eder.</a:t>
            </a:r>
          </a:p>
          <a:p>
            <a:pPr marL="0" indent="0">
              <a:buNone/>
            </a:pPr>
            <a:r>
              <a:rPr lang="tr-TR" dirty="0" smtClean="0"/>
              <a:t>Amacı, meclis çalışmaları esnasında söz ve düşünce hürriyetini tam olarak korumaktır.</a:t>
            </a:r>
          </a:p>
          <a:p>
            <a:pPr marL="0" indent="0">
              <a:buNone/>
            </a:pPr>
            <a:endParaRPr lang="tr-TR" dirty="0"/>
          </a:p>
        </p:txBody>
      </p:sp>
    </p:spTree>
    <p:extLst>
      <p:ext uri="{BB962C8B-B14F-4D97-AF65-F5344CB8AC3E}">
        <p14:creationId xmlns:p14="http://schemas.microsoft.com/office/powerpoint/2010/main" val="2089168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1- eylemin meclis çalışmaları sırasında işlenmiş olması</a:t>
            </a:r>
          </a:p>
          <a:p>
            <a:pPr marL="0" indent="0">
              <a:buNone/>
            </a:pPr>
            <a:r>
              <a:rPr lang="tr-TR" dirty="0" smtClean="0"/>
              <a:t>2- Oy, düşünce veya söz açıklaması şeklinde yapılmış olması gerekir</a:t>
            </a:r>
          </a:p>
          <a:p>
            <a:pPr marL="0" indent="0">
              <a:buNone/>
            </a:pPr>
            <a:r>
              <a:rPr lang="tr-TR" dirty="0" smtClean="0"/>
              <a:t>3- yasama sorumsuzluğu mutlak niteliktedir.</a:t>
            </a:r>
          </a:p>
          <a:p>
            <a:pPr>
              <a:buFontTx/>
              <a:buChar char="-"/>
            </a:pPr>
            <a:r>
              <a:rPr lang="tr-TR" dirty="0" smtClean="0"/>
              <a:t>Hem cezai hem de hukuki olarak sorumsuzdur</a:t>
            </a:r>
          </a:p>
          <a:p>
            <a:pPr>
              <a:buFontTx/>
              <a:buChar char="-"/>
            </a:pPr>
            <a:r>
              <a:rPr lang="tr-TR" dirty="0" smtClean="0"/>
              <a:t>TBMM tarafından kaldırılamaz</a:t>
            </a:r>
          </a:p>
          <a:p>
            <a:pPr>
              <a:buFontTx/>
              <a:buChar char="-"/>
            </a:pPr>
            <a:r>
              <a:rPr lang="tr-TR" dirty="0" smtClean="0"/>
              <a:t>Süreklidir, görevi sona erince de devam eder.</a:t>
            </a:r>
            <a:endParaRPr lang="tr-TR" dirty="0"/>
          </a:p>
        </p:txBody>
      </p:sp>
    </p:spTree>
    <p:extLst>
      <p:ext uri="{BB962C8B-B14F-4D97-AF65-F5344CB8AC3E}">
        <p14:creationId xmlns:p14="http://schemas.microsoft.com/office/powerpoint/2010/main" val="402536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buFontTx/>
              <a:buChar char="-"/>
            </a:pPr>
            <a:r>
              <a:rPr lang="tr-TR" dirty="0" smtClean="0"/>
              <a:t>Yasama dokunulmazlığı</a:t>
            </a:r>
          </a:p>
          <a:p>
            <a:pPr marL="0" indent="0">
              <a:buNone/>
            </a:pPr>
            <a:r>
              <a:rPr lang="tr-TR" dirty="0" err="1" smtClean="0"/>
              <a:t>Mv</a:t>
            </a:r>
            <a:r>
              <a:rPr lang="tr-TR" dirty="0" smtClean="0"/>
              <a:t> hakkında suç işlediğinden bahisle, meclisin kararı olmadan cezai soruşturma açılamamasını ifade eder.</a:t>
            </a:r>
          </a:p>
          <a:p>
            <a:pPr marL="0" indent="0">
              <a:buNone/>
            </a:pPr>
            <a:r>
              <a:rPr lang="tr-TR" dirty="0" smtClean="0"/>
              <a:t>Amacı, </a:t>
            </a:r>
            <a:r>
              <a:rPr lang="tr-TR" dirty="0" err="1" smtClean="0"/>
              <a:t>mv’nin</a:t>
            </a:r>
            <a:r>
              <a:rPr lang="tr-TR" dirty="0" smtClean="0"/>
              <a:t> keyfi ve asılsız ceza kovuşturmalarına ve tutuklamalarına karşı korumaktır.</a:t>
            </a:r>
          </a:p>
          <a:p>
            <a:pPr marL="0" indent="0">
              <a:buNone/>
            </a:pPr>
            <a:endParaRPr lang="tr-TR" dirty="0"/>
          </a:p>
        </p:txBody>
      </p:sp>
    </p:spTree>
    <p:extLst>
      <p:ext uri="{BB962C8B-B14F-4D97-AF65-F5344CB8AC3E}">
        <p14:creationId xmlns:p14="http://schemas.microsoft.com/office/powerpoint/2010/main" val="15685978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Kapsamı, tutulma, sorguya çekilme, tutuklama ve yargılanmaya karşı koruma ile infaza karşı koruma.</a:t>
            </a:r>
          </a:p>
          <a:p>
            <a:pPr marL="0" indent="0">
              <a:buNone/>
            </a:pPr>
            <a:r>
              <a:rPr lang="tr-TR" dirty="0" smtClean="0"/>
              <a:t>İstisnaları, mutlak değildir.</a:t>
            </a:r>
          </a:p>
          <a:p>
            <a:pPr>
              <a:buFontTx/>
              <a:buChar char="-"/>
            </a:pPr>
            <a:r>
              <a:rPr lang="tr-TR" dirty="0" smtClean="0"/>
              <a:t>Ağır cezayı gerektiren suçüstü hali</a:t>
            </a:r>
          </a:p>
          <a:p>
            <a:pPr>
              <a:buFontTx/>
              <a:buChar char="-"/>
            </a:pPr>
            <a:r>
              <a:rPr lang="tr-TR" dirty="0" err="1" smtClean="0"/>
              <a:t>Ay’nın</a:t>
            </a:r>
            <a:r>
              <a:rPr lang="tr-TR" dirty="0" smtClean="0"/>
              <a:t> 14. maddesinde belirtilen suçlar</a:t>
            </a:r>
            <a:endParaRPr lang="tr-TR" dirty="0"/>
          </a:p>
        </p:txBody>
      </p:sp>
    </p:spTree>
    <p:extLst>
      <p:ext uri="{BB962C8B-B14F-4D97-AF65-F5344CB8AC3E}">
        <p14:creationId xmlns:p14="http://schemas.microsoft.com/office/powerpoint/2010/main" val="1461881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1- cumhuriyetçilik İlkesi: devlet başkanının veraset yoluyla geçmediği devlet şekli. Ay md 1’e göre. Türkiye’de monarşi yasaklanmıştır.</a:t>
            </a:r>
          </a:p>
          <a:p>
            <a:pPr marL="0" indent="0">
              <a:buNone/>
            </a:pPr>
            <a:r>
              <a:rPr lang="tr-TR" dirty="0" smtClean="0"/>
              <a:t>2- </a:t>
            </a:r>
            <a:r>
              <a:rPr lang="tr-TR" dirty="0" err="1" smtClean="0"/>
              <a:t>Üniter</a:t>
            </a:r>
            <a:r>
              <a:rPr lang="tr-TR" dirty="0" smtClean="0"/>
              <a:t> Devlet İlkesi: ay md 3’e göre, Türkiye Devleti, milleti ve ülkesiyle bölünmez bir bütündür. Anayasamız federal sisteme kapalıdır.</a:t>
            </a:r>
          </a:p>
          <a:p>
            <a:pPr marL="0" indent="0">
              <a:buNone/>
            </a:pPr>
            <a:r>
              <a:rPr lang="tr-TR" dirty="0" smtClean="0"/>
              <a:t>*ülkenin bölünmez bütünlüğü</a:t>
            </a:r>
          </a:p>
          <a:p>
            <a:pPr marL="0" indent="0">
              <a:buNone/>
            </a:pPr>
            <a:r>
              <a:rPr lang="tr-TR" dirty="0" smtClean="0"/>
              <a:t>*milletin bölünmez bütünlüğü</a:t>
            </a:r>
            <a:endParaRPr lang="tr-TR" dirty="0"/>
          </a:p>
        </p:txBody>
      </p:sp>
    </p:spTree>
    <p:extLst>
      <p:ext uri="{BB962C8B-B14F-4D97-AF65-F5344CB8AC3E}">
        <p14:creationId xmlns:p14="http://schemas.microsoft.com/office/powerpoint/2010/main" val="3319452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Yasama dok. Kaldırılması: TBMM tarafından kaldırılabilir. Seçimden önce veya sonra bir suç işlediği ileri sürülen </a:t>
            </a:r>
            <a:r>
              <a:rPr lang="tr-TR" dirty="0" err="1" smtClean="0"/>
              <a:t>mv’nin</a:t>
            </a:r>
            <a:r>
              <a:rPr lang="tr-TR" dirty="0" smtClean="0"/>
              <a:t> dokunulmazlığı TBMM genel kurulu kararı ile kaldırılabilir.</a:t>
            </a:r>
          </a:p>
          <a:p>
            <a:pPr marL="0" indent="0">
              <a:buNone/>
            </a:pPr>
            <a:r>
              <a:rPr lang="tr-TR" dirty="0" smtClean="0"/>
              <a:t>Denetim, 7 gün içinde </a:t>
            </a:r>
            <a:r>
              <a:rPr lang="tr-TR" dirty="0" err="1" smtClean="0"/>
              <a:t>AYM’ne</a:t>
            </a:r>
            <a:r>
              <a:rPr lang="tr-TR" dirty="0" smtClean="0"/>
              <a:t> başvuru</a:t>
            </a:r>
          </a:p>
          <a:p>
            <a:pPr marL="0" indent="0">
              <a:buNone/>
            </a:pPr>
            <a:endParaRPr lang="tr-TR" dirty="0"/>
          </a:p>
        </p:txBody>
      </p:sp>
    </p:spTree>
    <p:extLst>
      <p:ext uri="{BB962C8B-B14F-4D97-AF65-F5344CB8AC3E}">
        <p14:creationId xmlns:p14="http://schemas.microsoft.com/office/powerpoint/2010/main" val="5449195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dirty="0" smtClean="0"/>
              <a:t>Yasama dokunulmazlığının kaldırılmasının sonuçları, mv sıfatını sona erdirmez. Ancak mv seçilme yeterliliğine engel bir suçtan hüküm giyerse </a:t>
            </a:r>
            <a:r>
              <a:rPr lang="tr-TR" dirty="0" err="1" smtClean="0"/>
              <a:t>mv’liği</a:t>
            </a:r>
            <a:r>
              <a:rPr lang="tr-TR" dirty="0" smtClean="0"/>
              <a:t> düşer.</a:t>
            </a:r>
          </a:p>
          <a:p>
            <a:pPr marL="0" indent="0">
              <a:buNone/>
            </a:pPr>
            <a:r>
              <a:rPr lang="tr-TR" dirty="0" smtClean="0"/>
              <a:t>Dokunulmazlığı kaldırılan mv, cezai açıdan diğer vatandaşlar gibidir. Yani, tutulabilir, sorguya çekilebilir, tutuklanabilir ve yargılanabilir. Ancak, dokunulmazlık yalnızca kararda belirtilen fiiller için kalkar!!</a:t>
            </a:r>
          </a:p>
          <a:p>
            <a:pPr marL="0" indent="0">
              <a:buNone/>
            </a:pPr>
            <a:endParaRPr lang="tr-TR" dirty="0"/>
          </a:p>
        </p:txBody>
      </p:sp>
    </p:spTree>
    <p:extLst>
      <p:ext uri="{BB962C8B-B14F-4D97-AF65-F5344CB8AC3E}">
        <p14:creationId xmlns:p14="http://schemas.microsoft.com/office/powerpoint/2010/main" val="19098120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Yasama dokunulmazlığının nispi niteliği: </a:t>
            </a:r>
          </a:p>
          <a:p>
            <a:r>
              <a:rPr lang="tr-TR" dirty="0" smtClean="0"/>
              <a:t>Yasama dokunulmazlığı </a:t>
            </a:r>
            <a:r>
              <a:rPr lang="tr-TR" dirty="0" err="1" smtClean="0"/>
              <a:t>mvni</a:t>
            </a:r>
            <a:r>
              <a:rPr lang="tr-TR" dirty="0" smtClean="0"/>
              <a:t> sadece ceza kovuşturmasına karşı korur. Hukuk davalarına karşı korumaz.</a:t>
            </a:r>
          </a:p>
          <a:p>
            <a:r>
              <a:rPr lang="tr-TR" dirty="0" smtClean="0"/>
              <a:t>İstisnaları vardır</a:t>
            </a:r>
          </a:p>
          <a:p>
            <a:pPr marL="514350" indent="-514350">
              <a:buAutoNum type="arabicPeriod"/>
            </a:pPr>
            <a:r>
              <a:rPr lang="tr-TR" dirty="0" smtClean="0"/>
              <a:t>Ağır cezalık suçüstü hali yasama dok. </a:t>
            </a:r>
            <a:r>
              <a:rPr lang="tr-TR" dirty="0"/>
              <a:t>d</a:t>
            </a:r>
            <a:r>
              <a:rPr lang="tr-TR" dirty="0" smtClean="0"/>
              <a:t>ışında kalır</a:t>
            </a:r>
          </a:p>
          <a:p>
            <a:pPr marL="514350" indent="-514350">
              <a:buAutoNum type="arabicPeriod"/>
            </a:pPr>
            <a:r>
              <a:rPr lang="tr-TR" dirty="0" smtClean="0"/>
              <a:t>Seçimden önce soruşturmasına başlanılmış olmak kaydıyla ay md14’te belirtilen durumlar yasama dokunulmazlığı dışında kalır.</a:t>
            </a:r>
          </a:p>
          <a:p>
            <a:pPr marL="514350" indent="-514350">
              <a:buAutoNum type="arabicPeriod"/>
            </a:pPr>
            <a:r>
              <a:rPr lang="tr-TR" dirty="0" smtClean="0"/>
              <a:t>Yasama dokunulmazlığı kaldırılabilir.</a:t>
            </a:r>
          </a:p>
          <a:p>
            <a:pPr marL="514350" indent="-514350">
              <a:buAutoNum type="arabicPeriod"/>
            </a:pPr>
            <a:r>
              <a:rPr lang="tr-TR" dirty="0" smtClean="0"/>
              <a:t>Yasama dokunulmazlığı geçicidir.</a:t>
            </a:r>
            <a:endParaRPr lang="tr-TR" dirty="0"/>
          </a:p>
        </p:txBody>
      </p:sp>
    </p:spTree>
    <p:extLst>
      <p:ext uri="{BB962C8B-B14F-4D97-AF65-F5344CB8AC3E}">
        <p14:creationId xmlns:p14="http://schemas.microsoft.com/office/powerpoint/2010/main" val="8562520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err="1" smtClean="0"/>
              <a:t>Mv’nin</a:t>
            </a:r>
            <a:r>
              <a:rPr lang="tr-TR" dirty="0" smtClean="0"/>
              <a:t> mali statüsü: ay md 86</a:t>
            </a:r>
            <a:r>
              <a:rPr lang="tr-TR" dirty="0" smtClean="0">
                <a:sym typeface="Wingdings" panose="05000000000000000000" pitchFamily="2" charset="2"/>
              </a:rPr>
              <a:t> mv ödenekleri en yüksek devlet memurunun almakta olduğu miktarı geçemez.</a:t>
            </a:r>
            <a:endParaRPr lang="tr-TR" dirty="0"/>
          </a:p>
        </p:txBody>
      </p:sp>
    </p:spTree>
    <p:extLst>
      <p:ext uri="{BB962C8B-B14F-4D97-AF65-F5344CB8AC3E}">
        <p14:creationId xmlns:p14="http://schemas.microsoft.com/office/powerpoint/2010/main" val="36923477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TBMM’NİN GÖREV VE YETKİLERİ</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Ay 87.</a:t>
            </a:r>
          </a:p>
          <a:p>
            <a:pPr>
              <a:buFontTx/>
              <a:buChar char="-"/>
            </a:pPr>
            <a:r>
              <a:rPr lang="tr-TR" dirty="0" smtClean="0"/>
              <a:t>Kanun koymak, değiştirmek ve kaldırmak.</a:t>
            </a:r>
          </a:p>
          <a:p>
            <a:pPr>
              <a:buFontTx/>
              <a:buChar char="-"/>
            </a:pPr>
            <a:r>
              <a:rPr lang="tr-TR" dirty="0" smtClean="0"/>
              <a:t>Bütçe ve kesin hesap kanun tekliflerini görüşmek ve kabul etmek</a:t>
            </a:r>
          </a:p>
          <a:p>
            <a:pPr>
              <a:buFontTx/>
              <a:buChar char="-"/>
            </a:pPr>
            <a:r>
              <a:rPr lang="tr-TR" dirty="0" smtClean="0"/>
              <a:t>Para basılmasına karar vermek</a:t>
            </a:r>
          </a:p>
          <a:p>
            <a:pPr>
              <a:buFontTx/>
              <a:buChar char="-"/>
            </a:pPr>
            <a:r>
              <a:rPr lang="tr-TR" dirty="0" smtClean="0"/>
              <a:t>Savaş ilanına karar vermek</a:t>
            </a:r>
          </a:p>
          <a:p>
            <a:pPr>
              <a:buFontTx/>
              <a:buChar char="-"/>
            </a:pPr>
            <a:r>
              <a:rPr lang="tr-TR" dirty="0" smtClean="0"/>
              <a:t>Milletlerarası antlaşmaların onaylanmasını uygun bulmak</a:t>
            </a:r>
          </a:p>
          <a:p>
            <a:pPr>
              <a:buFontTx/>
              <a:buChar char="-"/>
            </a:pPr>
            <a:r>
              <a:rPr lang="tr-TR" dirty="0" smtClean="0"/>
              <a:t>Genel ve özel af ilanına karar vermek </a:t>
            </a:r>
            <a:endParaRPr lang="tr-TR" dirty="0"/>
          </a:p>
        </p:txBody>
      </p:sp>
    </p:spTree>
    <p:extLst>
      <p:ext uri="{BB962C8B-B14F-4D97-AF65-F5344CB8AC3E}">
        <p14:creationId xmlns:p14="http://schemas.microsoft.com/office/powerpoint/2010/main" val="3415093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TBMM’nin bilgi edinme ve denetim yolları: ay 98</a:t>
            </a:r>
          </a:p>
          <a:p>
            <a:pPr marL="0" indent="0">
              <a:buNone/>
            </a:pPr>
            <a:r>
              <a:rPr lang="tr-TR" dirty="0" smtClean="0"/>
              <a:t>Meclis araştırması: belli bir konuda bilgi edinmek amacıyla yapılan inceleme</a:t>
            </a:r>
          </a:p>
          <a:p>
            <a:pPr marL="0" indent="0">
              <a:buNone/>
            </a:pPr>
            <a:r>
              <a:rPr lang="tr-TR" dirty="0" smtClean="0"/>
              <a:t>Genel görüşme: toplumu ilgilendiren bir konunun TBMM’de görüşülmesi</a:t>
            </a:r>
          </a:p>
          <a:p>
            <a:pPr marL="0" indent="0">
              <a:buNone/>
            </a:pPr>
            <a:r>
              <a:rPr lang="tr-TR" dirty="0" smtClean="0"/>
              <a:t>Yazılı soru: </a:t>
            </a:r>
            <a:r>
              <a:rPr lang="tr-TR" dirty="0" err="1" smtClean="0"/>
              <a:t>mv’nin</a:t>
            </a:r>
            <a:r>
              <a:rPr lang="tr-TR" dirty="0" smtClean="0"/>
              <a:t> en geç 15 gün içinde cevaplandırılmak üzere </a:t>
            </a:r>
            <a:r>
              <a:rPr lang="tr-TR" dirty="0" err="1" smtClean="0"/>
              <a:t>cb</a:t>
            </a:r>
            <a:r>
              <a:rPr lang="tr-TR" dirty="0" smtClean="0"/>
              <a:t> yardımcıları ve bakanlara yönelttikleri soru</a:t>
            </a:r>
          </a:p>
          <a:p>
            <a:pPr marL="0" indent="0">
              <a:buNone/>
            </a:pPr>
            <a:r>
              <a:rPr lang="tr-TR" dirty="0" smtClean="0"/>
              <a:t>Meclis soruşturması: </a:t>
            </a:r>
            <a:r>
              <a:rPr lang="tr-TR" dirty="0" err="1" smtClean="0"/>
              <a:t>cb</a:t>
            </a:r>
            <a:r>
              <a:rPr lang="tr-TR" dirty="0" smtClean="0"/>
              <a:t> yardımcıları ve bakanlar hakkında görev suçları bakımından işletilebilen yol.</a:t>
            </a:r>
          </a:p>
          <a:p>
            <a:pPr marL="0" indent="0">
              <a:buNone/>
            </a:pPr>
            <a:endParaRPr lang="tr-TR" dirty="0"/>
          </a:p>
        </p:txBody>
      </p:sp>
    </p:spTree>
    <p:extLst>
      <p:ext uri="{BB962C8B-B14F-4D97-AF65-F5344CB8AC3E}">
        <p14:creationId xmlns:p14="http://schemas.microsoft.com/office/powerpoint/2010/main" val="22089870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YÜRÜTME ORGANI</a:t>
            </a:r>
            <a:endParaRPr lang="tr-TR" b="1" dirty="0"/>
          </a:p>
        </p:txBody>
      </p:sp>
      <p:sp>
        <p:nvSpPr>
          <p:cNvPr id="3" name="İçerik Yer Tutucusu 2"/>
          <p:cNvSpPr>
            <a:spLocks noGrp="1"/>
          </p:cNvSpPr>
          <p:nvPr>
            <p:ph idx="1"/>
          </p:nvPr>
        </p:nvSpPr>
        <p:spPr/>
        <p:txBody>
          <a:bodyPr/>
          <a:lstStyle/>
          <a:p>
            <a:pPr marL="0" indent="0">
              <a:buNone/>
            </a:pPr>
            <a:r>
              <a:rPr lang="tr-TR" dirty="0" smtClean="0"/>
              <a:t>AY 8: Yürütme yetkisi ve görevi cumhurbaşkanı tarafından anayasaya ve kanunlara uygun olarak kullanılır.</a:t>
            </a:r>
          </a:p>
          <a:p>
            <a:pPr marL="0" indent="0">
              <a:buNone/>
            </a:pPr>
            <a:r>
              <a:rPr lang="tr-TR" dirty="0" smtClean="0"/>
              <a:t>Yürütme : Cumhurbaşkanı </a:t>
            </a:r>
          </a:p>
          <a:p>
            <a:pPr marL="0" indent="0">
              <a:buNone/>
            </a:pPr>
            <a:endParaRPr lang="tr-TR" dirty="0"/>
          </a:p>
        </p:txBody>
      </p:sp>
    </p:spTree>
    <p:extLst>
      <p:ext uri="{BB962C8B-B14F-4D97-AF65-F5344CB8AC3E}">
        <p14:creationId xmlns:p14="http://schemas.microsoft.com/office/powerpoint/2010/main" val="42491368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Cumhurbaşkanı seçilme yeterliliği: 40 yaşını doldurmuş, yüksek öğrenim yapmış, mv seçilme yeterliliğine sahip, Türk vatandaşları arasından doğrudan halk tarafından seçilir.</a:t>
            </a:r>
          </a:p>
          <a:p>
            <a:r>
              <a:rPr lang="tr-TR" dirty="0" smtClean="0"/>
              <a:t>Görev süresi 5 yıldır. Bir kimse en fazla 2 defa </a:t>
            </a:r>
            <a:r>
              <a:rPr lang="tr-TR" dirty="0" err="1" smtClean="0"/>
              <a:t>cb</a:t>
            </a:r>
            <a:r>
              <a:rPr lang="tr-TR" dirty="0" smtClean="0"/>
              <a:t> seçilebilir.</a:t>
            </a:r>
          </a:p>
          <a:p>
            <a:r>
              <a:rPr lang="tr-TR" dirty="0" err="1" smtClean="0"/>
              <a:t>Cb</a:t>
            </a:r>
            <a:r>
              <a:rPr lang="tr-TR" dirty="0" smtClean="0"/>
              <a:t> seçilen </a:t>
            </a:r>
            <a:r>
              <a:rPr lang="tr-TR" dirty="0" err="1" smtClean="0"/>
              <a:t>mv’nin</a:t>
            </a:r>
            <a:r>
              <a:rPr lang="tr-TR" dirty="0" smtClean="0"/>
              <a:t> TBMM üyeliği sona erer.</a:t>
            </a:r>
          </a:p>
          <a:p>
            <a:r>
              <a:rPr lang="tr-TR" dirty="0" err="1" smtClean="0"/>
              <a:t>Cb</a:t>
            </a:r>
            <a:r>
              <a:rPr lang="tr-TR" dirty="0" smtClean="0"/>
              <a:t> yemin ederek görevine başlar.</a:t>
            </a:r>
            <a:endParaRPr lang="tr-TR" dirty="0"/>
          </a:p>
        </p:txBody>
      </p:sp>
    </p:spTree>
    <p:extLst>
      <p:ext uri="{BB962C8B-B14F-4D97-AF65-F5344CB8AC3E}">
        <p14:creationId xmlns:p14="http://schemas.microsoft.com/office/powerpoint/2010/main" val="33364791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dirty="0" err="1" smtClean="0"/>
              <a:t>Cb’nin</a:t>
            </a:r>
            <a:r>
              <a:rPr lang="tr-TR" dirty="0" smtClean="0"/>
              <a:t> görev ve yetkileri, ay 104</a:t>
            </a:r>
          </a:p>
          <a:p>
            <a:pPr marL="0" indent="0">
              <a:buNone/>
            </a:pPr>
            <a:r>
              <a:rPr lang="tr-TR" dirty="0" smtClean="0"/>
              <a:t> - Kanunları yayımlar.</a:t>
            </a:r>
          </a:p>
          <a:p>
            <a:pPr>
              <a:buFontTx/>
              <a:buChar char="-"/>
            </a:pPr>
            <a:r>
              <a:rPr lang="tr-TR" dirty="0" smtClean="0"/>
              <a:t>Kanunları tekrar görüşülmek üzere TBMM’ye gönderir.</a:t>
            </a:r>
          </a:p>
          <a:p>
            <a:pPr>
              <a:buFontTx/>
              <a:buChar char="-"/>
            </a:pPr>
            <a:r>
              <a:rPr lang="tr-TR" dirty="0" err="1" smtClean="0"/>
              <a:t>AYM’ye</a:t>
            </a:r>
            <a:r>
              <a:rPr lang="tr-TR" dirty="0" smtClean="0"/>
              <a:t> iptal davası açar.</a:t>
            </a:r>
          </a:p>
          <a:p>
            <a:pPr>
              <a:buFontTx/>
              <a:buChar char="-"/>
            </a:pPr>
            <a:r>
              <a:rPr lang="tr-TR" dirty="0" err="1" smtClean="0"/>
              <a:t>Cb</a:t>
            </a:r>
            <a:r>
              <a:rPr lang="tr-TR" dirty="0" smtClean="0"/>
              <a:t> yardımcılarını ve bakanları atar ve görevlerine son verir.</a:t>
            </a:r>
          </a:p>
          <a:p>
            <a:pPr>
              <a:buFontTx/>
              <a:buChar char="-"/>
            </a:pPr>
            <a:r>
              <a:rPr lang="tr-TR" dirty="0" smtClean="0"/>
              <a:t>Üst kademe kamu yöneticilerini atar ve görevlerine son verir.</a:t>
            </a:r>
          </a:p>
          <a:p>
            <a:pPr>
              <a:buFontTx/>
              <a:buChar char="-"/>
            </a:pPr>
            <a:endParaRPr lang="tr-TR" dirty="0"/>
          </a:p>
        </p:txBody>
      </p:sp>
    </p:spTree>
    <p:extLst>
      <p:ext uri="{BB962C8B-B14F-4D97-AF65-F5344CB8AC3E}">
        <p14:creationId xmlns:p14="http://schemas.microsoft.com/office/powerpoint/2010/main" val="38427994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buFontTx/>
              <a:buChar char="-"/>
            </a:pPr>
            <a:r>
              <a:rPr lang="tr-TR" dirty="0" smtClean="0"/>
              <a:t>Milletlerarası antlaşmaları </a:t>
            </a:r>
            <a:r>
              <a:rPr lang="tr-TR" dirty="0"/>
              <a:t>o</a:t>
            </a:r>
            <a:r>
              <a:rPr lang="tr-TR" dirty="0" smtClean="0"/>
              <a:t>naylar ve yayımlar.</a:t>
            </a:r>
          </a:p>
          <a:p>
            <a:pPr>
              <a:buFontTx/>
              <a:buChar char="-"/>
            </a:pPr>
            <a:r>
              <a:rPr lang="tr-TR" dirty="0" smtClean="0"/>
              <a:t>Anayasa değişikliğine ilişkin kanunları gerekli gördüğü takdirde halkoylamasına sunar.</a:t>
            </a:r>
          </a:p>
          <a:p>
            <a:pPr>
              <a:buFontTx/>
              <a:buChar char="-"/>
            </a:pPr>
            <a:r>
              <a:rPr lang="tr-TR" dirty="0" smtClean="0"/>
              <a:t>TSK’ya ilişkin yetkileri kullanır.</a:t>
            </a:r>
          </a:p>
          <a:p>
            <a:pPr>
              <a:buFontTx/>
              <a:buChar char="-"/>
            </a:pPr>
            <a:r>
              <a:rPr lang="tr-TR" dirty="0" smtClean="0"/>
              <a:t>Sürekli hastalık, sakatlık veya kocama hallerinde kişilerin cezalarını hafifletir veya kaldırır.</a:t>
            </a:r>
          </a:p>
          <a:p>
            <a:pPr>
              <a:buFontTx/>
              <a:buChar char="-"/>
            </a:pPr>
            <a:r>
              <a:rPr lang="tr-TR" dirty="0" smtClean="0"/>
              <a:t>Yürütme yetkisine ilişkin cumhurbaşkanlığı kararnamesi çıkarır.***</a:t>
            </a:r>
          </a:p>
          <a:p>
            <a:pPr>
              <a:buFontTx/>
              <a:buChar char="-"/>
            </a:pPr>
            <a:r>
              <a:rPr lang="tr-TR" dirty="0" smtClean="0"/>
              <a:t>Yönetmelik çıkarır.</a:t>
            </a:r>
            <a:endParaRPr lang="tr-TR" dirty="0"/>
          </a:p>
        </p:txBody>
      </p:sp>
    </p:spTree>
    <p:extLst>
      <p:ext uri="{BB962C8B-B14F-4D97-AF65-F5344CB8AC3E}">
        <p14:creationId xmlns:p14="http://schemas.microsoft.com/office/powerpoint/2010/main" val="2660263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3- İnsan haklarına saygılı devlet ilkesi: ay md 2. üstünlüğü ve kutsallığı dolayısıyla insan haklarına karşı dikkatli, özenli ve ölçülü davranan devlet anlamına gelmektedir.</a:t>
            </a:r>
          </a:p>
          <a:p>
            <a:pPr marL="0" indent="0">
              <a:buNone/>
            </a:pPr>
            <a:r>
              <a:rPr lang="tr-TR" dirty="0" smtClean="0"/>
              <a:t>4- Atatürk milliyetçiliğine bağlı devlet ilkesi: ay md 2. milliyetçilik, millet çıkarlarını her şeyin üstünde tutma anlamına gelir. Atatürk milliyetçiliği: sübjektif millet anlayışı.</a:t>
            </a:r>
            <a:endParaRPr lang="tr-TR" dirty="0"/>
          </a:p>
        </p:txBody>
      </p:sp>
    </p:spTree>
    <p:extLst>
      <p:ext uri="{BB962C8B-B14F-4D97-AF65-F5344CB8AC3E}">
        <p14:creationId xmlns:p14="http://schemas.microsoft.com/office/powerpoint/2010/main" val="42796590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err="1" smtClean="0"/>
              <a:t>CB’nin</a:t>
            </a:r>
            <a:r>
              <a:rPr lang="tr-TR" dirty="0" smtClean="0"/>
              <a:t> cezai sorumluluğu: ay 105</a:t>
            </a:r>
          </a:p>
          <a:p>
            <a:pPr marL="0" indent="0">
              <a:buNone/>
            </a:pPr>
            <a:r>
              <a:rPr lang="tr-TR" dirty="0" err="1" smtClean="0"/>
              <a:t>Cb</a:t>
            </a:r>
            <a:r>
              <a:rPr lang="tr-TR" dirty="0" smtClean="0"/>
              <a:t> aleyhinde, bir suç işlediği iddiası ile TBMM üye tamsayısının salt çoğunluğunun vereceği önergeyle soruşturma açılması istenebilir.</a:t>
            </a:r>
          </a:p>
          <a:p>
            <a:pPr marL="0" indent="0">
              <a:buNone/>
            </a:pPr>
            <a:r>
              <a:rPr lang="tr-TR" dirty="0" smtClean="0"/>
              <a:t>Üye </a:t>
            </a:r>
            <a:r>
              <a:rPr lang="tr-TR" dirty="0" err="1" smtClean="0"/>
              <a:t>tamsaysının</a:t>
            </a:r>
            <a:r>
              <a:rPr lang="tr-TR" dirty="0" smtClean="0"/>
              <a:t> 5’te 3’ünün gizli oyuyla soruşturma açılmasına karar verilebilir.</a:t>
            </a:r>
          </a:p>
          <a:p>
            <a:pPr marL="0" indent="0">
              <a:buNone/>
            </a:pPr>
            <a:r>
              <a:rPr lang="tr-TR" dirty="0" smtClean="0"/>
              <a:t>***Görevi bittikten sonra da bu madde hükmü uygulanır.</a:t>
            </a:r>
          </a:p>
          <a:p>
            <a:pPr marL="0" indent="0">
              <a:buNone/>
            </a:pPr>
            <a:endParaRPr lang="tr-TR" dirty="0"/>
          </a:p>
        </p:txBody>
      </p:sp>
    </p:spTree>
    <p:extLst>
      <p:ext uri="{BB962C8B-B14F-4D97-AF65-F5344CB8AC3E}">
        <p14:creationId xmlns:p14="http://schemas.microsoft.com/office/powerpoint/2010/main" val="21441889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marL="0" indent="0">
              <a:buNone/>
            </a:pPr>
            <a:r>
              <a:rPr lang="tr-TR" dirty="0" err="1" smtClean="0"/>
              <a:t>Cb</a:t>
            </a:r>
            <a:r>
              <a:rPr lang="tr-TR" dirty="0" smtClean="0"/>
              <a:t> yardımcıları, </a:t>
            </a:r>
            <a:r>
              <a:rPr lang="tr-TR" dirty="0" err="1" smtClean="0"/>
              <a:t>cb’na</a:t>
            </a:r>
            <a:r>
              <a:rPr lang="tr-TR" dirty="0" smtClean="0"/>
              <a:t> vekalet ve bakanlar: ay 106</a:t>
            </a:r>
          </a:p>
          <a:p>
            <a:pPr marL="0" indent="0">
              <a:buNone/>
            </a:pPr>
            <a:r>
              <a:rPr lang="tr-TR" dirty="0" err="1" smtClean="0"/>
              <a:t>Cb</a:t>
            </a:r>
            <a:r>
              <a:rPr lang="tr-TR" dirty="0" smtClean="0"/>
              <a:t> seçildikten sonra bir veya daha fazla </a:t>
            </a:r>
            <a:r>
              <a:rPr lang="tr-TR" dirty="0" err="1" smtClean="0"/>
              <a:t>cb</a:t>
            </a:r>
            <a:r>
              <a:rPr lang="tr-TR" dirty="0" smtClean="0"/>
              <a:t> yardımcısı atayabilir.</a:t>
            </a:r>
          </a:p>
          <a:p>
            <a:pPr marL="0" indent="0">
              <a:buNone/>
            </a:pPr>
            <a:r>
              <a:rPr lang="tr-TR" dirty="0" err="1" smtClean="0"/>
              <a:t>Cb</a:t>
            </a:r>
            <a:r>
              <a:rPr lang="tr-TR" dirty="0" smtClean="0"/>
              <a:t> makamının herhangi bir sebeple boşalmasına halinde </a:t>
            </a:r>
            <a:r>
              <a:rPr lang="tr-TR" dirty="0" err="1" smtClean="0"/>
              <a:t>cb</a:t>
            </a:r>
            <a:r>
              <a:rPr lang="tr-TR" dirty="0" smtClean="0"/>
              <a:t> yardımcılarından biri vekaleten </a:t>
            </a:r>
            <a:r>
              <a:rPr lang="tr-TR" dirty="0" err="1" smtClean="0"/>
              <a:t>cb</a:t>
            </a:r>
            <a:r>
              <a:rPr lang="tr-TR" dirty="0" smtClean="0"/>
              <a:t> yetkilerini kullanır.</a:t>
            </a:r>
          </a:p>
          <a:p>
            <a:pPr marL="0" indent="0">
              <a:buNone/>
            </a:pPr>
            <a:r>
              <a:rPr lang="tr-TR" dirty="0" err="1" smtClean="0"/>
              <a:t>Cb</a:t>
            </a:r>
            <a:r>
              <a:rPr lang="tr-TR" dirty="0" smtClean="0"/>
              <a:t> yardımcıları ve bakanlar mv seçilme yeterliliğine sahip olanlar arasından </a:t>
            </a:r>
            <a:r>
              <a:rPr lang="tr-TR" dirty="0" err="1" smtClean="0"/>
              <a:t>cb</a:t>
            </a:r>
            <a:r>
              <a:rPr lang="tr-TR" dirty="0" smtClean="0"/>
              <a:t> tarafından seçilir ve görevden alınır.</a:t>
            </a:r>
            <a:endParaRPr lang="tr-TR" dirty="0"/>
          </a:p>
        </p:txBody>
      </p:sp>
    </p:spTree>
    <p:extLst>
      <p:ext uri="{BB962C8B-B14F-4D97-AF65-F5344CB8AC3E}">
        <p14:creationId xmlns:p14="http://schemas.microsoft.com/office/powerpoint/2010/main" val="40978693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err="1" smtClean="0"/>
              <a:t>Cb</a:t>
            </a:r>
            <a:r>
              <a:rPr lang="tr-TR" dirty="0" smtClean="0"/>
              <a:t> yardımcıları ve bakanların görevlerine </a:t>
            </a:r>
            <a:r>
              <a:rPr lang="tr-TR" smtClean="0"/>
              <a:t>ilişkin suç işledikleri </a:t>
            </a:r>
            <a:r>
              <a:rPr lang="tr-TR" dirty="0" smtClean="0"/>
              <a:t>iddiasıyla TBMM üye tamsayısının salt çoğunluğu ile soruşturma açılması istenebilir, TBMM üye tamsayısının 5’te 3’ü tarafından karar verilir.</a:t>
            </a:r>
          </a:p>
          <a:p>
            <a:pPr marL="0" indent="0">
              <a:buNone/>
            </a:pPr>
            <a:r>
              <a:rPr lang="tr-TR" dirty="0" smtClean="0"/>
              <a:t>Görevleriyle ilgili olmayan suçlardan dolayı yasama dokunulmazlığından yararlanırlar.</a:t>
            </a:r>
            <a:endParaRPr lang="tr-TR" dirty="0"/>
          </a:p>
        </p:txBody>
      </p:sp>
    </p:spTree>
    <p:extLst>
      <p:ext uri="{BB962C8B-B14F-4D97-AF65-F5344CB8AC3E}">
        <p14:creationId xmlns:p14="http://schemas.microsoft.com/office/powerpoint/2010/main" val="2545717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YÜRÜTME ORGANININ DÜZENLEYİCİ İŞLEMLERİ</a:t>
            </a:r>
            <a:endParaRPr lang="tr-TR" dirty="0"/>
          </a:p>
        </p:txBody>
      </p:sp>
      <p:sp>
        <p:nvSpPr>
          <p:cNvPr id="3" name="İçerik Yer Tutucusu 2"/>
          <p:cNvSpPr>
            <a:spLocks noGrp="1"/>
          </p:cNvSpPr>
          <p:nvPr>
            <p:ph idx="1"/>
          </p:nvPr>
        </p:nvSpPr>
        <p:spPr/>
        <p:txBody>
          <a:bodyPr/>
          <a:lstStyle/>
          <a:p>
            <a:r>
              <a:rPr lang="tr-TR" dirty="0" smtClean="0"/>
              <a:t>CUMHURBAŞKANLIĞI KARARNAMELERİ-yürütmenin genel düzenleyici işlemleridir.</a:t>
            </a:r>
          </a:p>
          <a:p>
            <a:r>
              <a:rPr lang="tr-TR" dirty="0" smtClean="0"/>
              <a:t>* </a:t>
            </a:r>
            <a:r>
              <a:rPr lang="tr-TR" dirty="0" err="1" smtClean="0"/>
              <a:t>Cb</a:t>
            </a:r>
            <a:r>
              <a:rPr lang="tr-TR" dirty="0" smtClean="0"/>
              <a:t>, yürütme yetkisine ilişkin konularda </a:t>
            </a:r>
            <a:r>
              <a:rPr lang="tr-TR" dirty="0" err="1" smtClean="0"/>
              <a:t>cbk</a:t>
            </a:r>
            <a:r>
              <a:rPr lang="tr-TR" dirty="0" smtClean="0"/>
              <a:t> çıkarabilir.</a:t>
            </a:r>
            <a:endParaRPr lang="tr-TR" dirty="0"/>
          </a:p>
        </p:txBody>
      </p:sp>
    </p:spTree>
    <p:extLst>
      <p:ext uri="{BB962C8B-B14F-4D97-AF65-F5344CB8AC3E}">
        <p14:creationId xmlns:p14="http://schemas.microsoft.com/office/powerpoint/2010/main" val="76638043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Olağan dönem </a:t>
            </a:r>
            <a:r>
              <a:rPr lang="tr-TR" dirty="0" err="1" smtClean="0"/>
              <a:t>CBK’lar</a:t>
            </a:r>
            <a:endParaRPr lang="tr-TR" dirty="0" smtClean="0"/>
          </a:p>
          <a:p>
            <a:pPr marL="0" indent="0">
              <a:buNone/>
            </a:pPr>
            <a:r>
              <a:rPr lang="tr-TR" dirty="0" smtClean="0"/>
              <a:t>1- anayasa Mahkemesinin denetimine tabidir.</a:t>
            </a:r>
          </a:p>
          <a:p>
            <a:pPr marL="0" indent="0">
              <a:buNone/>
            </a:pPr>
            <a:r>
              <a:rPr lang="tr-TR" dirty="0" smtClean="0"/>
              <a:t>2- TBMM’nin </a:t>
            </a:r>
            <a:r>
              <a:rPr lang="tr-TR" dirty="0" err="1" smtClean="0"/>
              <a:t>CBKüzerinde</a:t>
            </a:r>
            <a:r>
              <a:rPr lang="tr-TR" dirty="0" smtClean="0"/>
              <a:t> denetim yetkisi yoktur.</a:t>
            </a:r>
          </a:p>
          <a:p>
            <a:pPr marL="0" indent="0">
              <a:buNone/>
            </a:pPr>
            <a:r>
              <a:rPr lang="tr-TR" dirty="0" smtClean="0"/>
              <a:t>3- konu bakımından sınırlıdır. Temel haklar, kişi hakları ve siyasal haklar düzenlenemez. Sosyal ve ekonomik haklar düzenlenebilir</a:t>
            </a:r>
          </a:p>
          <a:p>
            <a:pPr marL="0" indent="0">
              <a:buNone/>
            </a:pPr>
            <a:r>
              <a:rPr lang="tr-TR" dirty="0" smtClean="0"/>
              <a:t>4- hiyerarşik olarak kanuna tabidir.</a:t>
            </a:r>
            <a:endParaRPr lang="tr-TR" dirty="0"/>
          </a:p>
        </p:txBody>
      </p:sp>
    </p:spTree>
    <p:extLst>
      <p:ext uri="{BB962C8B-B14F-4D97-AF65-F5344CB8AC3E}">
        <p14:creationId xmlns:p14="http://schemas.microsoft.com/office/powerpoint/2010/main" val="9701718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sz="4600" dirty="0" smtClean="0"/>
              <a:t>ANAYASA MADDE 104/17:</a:t>
            </a:r>
          </a:p>
          <a:p>
            <a:pPr marL="0" indent="0" algn="just">
              <a:buNone/>
            </a:pPr>
            <a:r>
              <a:rPr lang="tr-TR" sz="3400" b="1" dirty="0"/>
              <a:t>Cumhurbaşkanı, yürütme yetkisine ilişkin konularda Cumhurbaşkanlığı kararnamesi çıkarabilir. Anayasanın ikinci kısmının birinci ve ikinci bölümlerinde yer alan temel haklar, kişi hakları ve ödevleriyle dördüncü bölümde yer alan siyasi haklar ve ödevler Cumhurbaşkanlığı kararnamesiyle düzenlenemez. Anayasada münhasıran kanunla düzenlenmesi öngörülen konularda Cumhurbaşkanlığı kararnamesi çıkarılamaz. Kanunda açıkça düzenlenen konularda Cumhurbaşkanlığı kararnamesi çıkarılamaz. Cumhurbaşkanlığı kararnamesi ile kanunlarda farklı hükümler bulunması halinde, kanun hükümleri uygulanır. Türkiye Büyük Millet Meclisinin aynı konuda kanun çıkarması durumunda, Cumhurbaşkanlığı kararnamesi hükümsüz hale gelir. </a:t>
            </a:r>
          </a:p>
        </p:txBody>
      </p:sp>
    </p:spTree>
    <p:extLst>
      <p:ext uri="{BB962C8B-B14F-4D97-AF65-F5344CB8AC3E}">
        <p14:creationId xmlns:p14="http://schemas.microsoft.com/office/powerpoint/2010/main" val="2625699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Olağanüstü Dönem </a:t>
            </a:r>
            <a:r>
              <a:rPr lang="tr-TR" dirty="0" err="1" smtClean="0"/>
              <a:t>CBK’ları</a:t>
            </a:r>
            <a:endParaRPr lang="tr-TR" dirty="0" smtClean="0"/>
          </a:p>
          <a:p>
            <a:pPr marL="0" indent="0">
              <a:buNone/>
            </a:pPr>
            <a:r>
              <a:rPr lang="tr-TR" dirty="0" smtClean="0"/>
              <a:t>1- olağanüstü hal olması gerekmektedir.</a:t>
            </a:r>
          </a:p>
          <a:p>
            <a:pPr marL="0" indent="0">
              <a:buNone/>
            </a:pPr>
            <a:r>
              <a:rPr lang="tr-TR" dirty="0" smtClean="0"/>
              <a:t>2- kanun hükmündedir.</a:t>
            </a:r>
          </a:p>
          <a:p>
            <a:pPr marL="0" indent="0">
              <a:buNone/>
            </a:pPr>
            <a:r>
              <a:rPr lang="tr-TR" dirty="0" smtClean="0"/>
              <a:t>3- Konu sınırlaması yoktur.</a:t>
            </a:r>
          </a:p>
          <a:p>
            <a:pPr marL="0" indent="0">
              <a:buNone/>
            </a:pPr>
            <a:r>
              <a:rPr lang="tr-TR" dirty="0" smtClean="0"/>
              <a:t>4- anayasa Mahkemesinin denetimine tabi değildir.</a:t>
            </a:r>
          </a:p>
          <a:p>
            <a:pPr marL="0" indent="0">
              <a:buNone/>
            </a:pPr>
            <a:r>
              <a:rPr lang="tr-TR" dirty="0" smtClean="0"/>
              <a:t>5- TBMM bu </a:t>
            </a:r>
            <a:r>
              <a:rPr lang="tr-TR" dirty="0" err="1" smtClean="0"/>
              <a:t>CBK’ları</a:t>
            </a:r>
            <a:r>
              <a:rPr lang="tr-TR" dirty="0" smtClean="0"/>
              <a:t> 3 ay içinde karara bağlamazsa yürürlükten kalkar.</a:t>
            </a:r>
            <a:endParaRPr lang="tr-TR" dirty="0"/>
          </a:p>
        </p:txBody>
      </p:sp>
    </p:spTree>
    <p:extLst>
      <p:ext uri="{BB962C8B-B14F-4D97-AF65-F5344CB8AC3E}">
        <p14:creationId xmlns:p14="http://schemas.microsoft.com/office/powerpoint/2010/main" val="24950145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Yönetmelikler</a:t>
            </a:r>
          </a:p>
          <a:p>
            <a:pPr marL="0" indent="0">
              <a:buNone/>
            </a:pPr>
            <a:r>
              <a:rPr lang="tr-TR" dirty="0" smtClean="0"/>
              <a:t>1- tamamlayıcı niteliktedir</a:t>
            </a:r>
          </a:p>
          <a:p>
            <a:pPr marL="0" indent="0">
              <a:buNone/>
            </a:pPr>
            <a:r>
              <a:rPr lang="tr-TR" dirty="0" smtClean="0"/>
              <a:t>2- konuyu düzenleyen bir kanun veya </a:t>
            </a:r>
            <a:r>
              <a:rPr lang="tr-TR" dirty="0" err="1" smtClean="0"/>
              <a:t>cbknın</a:t>
            </a:r>
            <a:r>
              <a:rPr lang="tr-TR" dirty="0" smtClean="0"/>
              <a:t> varlığı gerekir. Bir konu ilk defa yönetmelikle düzenlenemez.</a:t>
            </a:r>
          </a:p>
          <a:p>
            <a:pPr marL="0" indent="0">
              <a:buNone/>
            </a:pPr>
            <a:r>
              <a:rPr lang="tr-TR" dirty="0" smtClean="0"/>
              <a:t>3- kanunlara veya </a:t>
            </a:r>
            <a:r>
              <a:rPr lang="tr-TR" dirty="0" err="1" smtClean="0"/>
              <a:t>cbk’lara</a:t>
            </a:r>
            <a:r>
              <a:rPr lang="tr-TR" dirty="0" smtClean="0"/>
              <a:t> aykırı olamazlar</a:t>
            </a:r>
          </a:p>
          <a:p>
            <a:pPr marL="0" indent="0">
              <a:buNone/>
            </a:pPr>
            <a:endParaRPr lang="tr-TR" dirty="0"/>
          </a:p>
        </p:txBody>
      </p:sp>
    </p:spTree>
    <p:extLst>
      <p:ext uri="{BB962C8B-B14F-4D97-AF65-F5344CB8AC3E}">
        <p14:creationId xmlns:p14="http://schemas.microsoft.com/office/powerpoint/2010/main" val="38400893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Olağanüstü Hal Yönetimi: cumhurbaşkanı süresi 6 ayı geçmemek üzere olağanüstü hal ilan edebilir. Hangi hallerde: ay 119/1. </a:t>
            </a:r>
          </a:p>
          <a:p>
            <a:pPr marL="0" indent="0">
              <a:buNone/>
            </a:pPr>
            <a:r>
              <a:rPr lang="tr-TR" dirty="0" smtClean="0"/>
              <a:t>Olağanüstü hal ilanı meclisin onayına sunulur.</a:t>
            </a:r>
          </a:p>
          <a:p>
            <a:pPr marL="0" indent="0">
              <a:buNone/>
            </a:pPr>
            <a:r>
              <a:rPr lang="tr-TR" dirty="0" err="1" smtClean="0"/>
              <a:t>Cb’nın</a:t>
            </a:r>
            <a:r>
              <a:rPr lang="tr-TR" dirty="0" smtClean="0"/>
              <a:t> talebiyle TBMM 4 ayı geçmemek üzere </a:t>
            </a:r>
            <a:r>
              <a:rPr lang="tr-TR" dirty="0" err="1" smtClean="0"/>
              <a:t>ohal’i</a:t>
            </a:r>
            <a:r>
              <a:rPr lang="tr-TR" dirty="0" smtClean="0"/>
              <a:t> uzatabilir.</a:t>
            </a:r>
            <a:endParaRPr lang="tr-TR" dirty="0"/>
          </a:p>
        </p:txBody>
      </p:sp>
    </p:spTree>
    <p:extLst>
      <p:ext uri="{BB962C8B-B14F-4D97-AF65-F5344CB8AC3E}">
        <p14:creationId xmlns:p14="http://schemas.microsoft.com/office/powerpoint/2010/main" val="25043303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YARGI ORGANI</a:t>
            </a:r>
            <a:endParaRPr lang="tr-TR" b="1" dirty="0"/>
          </a:p>
        </p:txBody>
      </p:sp>
      <p:sp>
        <p:nvSpPr>
          <p:cNvPr id="3" name="İçerik Yer Tutucusu 2"/>
          <p:cNvSpPr>
            <a:spLocks noGrp="1"/>
          </p:cNvSpPr>
          <p:nvPr>
            <p:ph idx="1"/>
          </p:nvPr>
        </p:nvSpPr>
        <p:spPr/>
        <p:txBody>
          <a:bodyPr/>
          <a:lstStyle/>
          <a:p>
            <a:pPr marL="0" indent="0" algn="ctr">
              <a:buNone/>
            </a:pPr>
            <a:r>
              <a:rPr lang="tr-TR" dirty="0" smtClean="0"/>
              <a:t>TÜRKİYE’DE YARGI KOLLARI</a:t>
            </a:r>
          </a:p>
          <a:p>
            <a:pPr marL="0" indent="0" algn="ctr">
              <a:buNone/>
            </a:pPr>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762123"/>
            <a:ext cx="7078371" cy="43311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21888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Atatürk milliyetçiliği,</a:t>
            </a:r>
          </a:p>
          <a:p>
            <a:pPr>
              <a:buFont typeface="Arial" charset="0"/>
              <a:buChar char="•"/>
            </a:pPr>
            <a:r>
              <a:rPr lang="tr-TR" dirty="0" smtClean="0"/>
              <a:t>Zengin bir hatıra mirasına sahip bulunan,</a:t>
            </a:r>
          </a:p>
          <a:p>
            <a:pPr>
              <a:buFont typeface="Arial" charset="0"/>
              <a:buChar char="•"/>
            </a:pPr>
            <a:r>
              <a:rPr lang="tr-TR" dirty="0" smtClean="0"/>
              <a:t>beraber yaşamak hususunda müşterek arzu duyan,</a:t>
            </a:r>
          </a:p>
          <a:p>
            <a:pPr>
              <a:buFont typeface="Arial" charset="0"/>
              <a:buChar char="•"/>
            </a:pPr>
            <a:r>
              <a:rPr lang="tr-TR" dirty="0" smtClean="0"/>
              <a:t>Ve sahip olunan mirasın beraber korunması hususunda iradeleri ortak olan insanların birleşmesinden meydana gelen cemiyete millet adı verilir.</a:t>
            </a:r>
          </a:p>
        </p:txBody>
      </p:sp>
    </p:spTree>
    <p:extLst>
      <p:ext uri="{BB962C8B-B14F-4D97-AF65-F5344CB8AC3E}">
        <p14:creationId xmlns:p14="http://schemas.microsoft.com/office/powerpoint/2010/main" val="5516950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Yargı Organına Hakim Olan Temel İlkeler:</a:t>
            </a:r>
          </a:p>
          <a:p>
            <a:pPr marL="0" indent="0">
              <a:buNone/>
            </a:pPr>
            <a:r>
              <a:rPr lang="tr-TR" dirty="0" smtClean="0"/>
              <a:t>1- Hakimlerin Bağımsızlığı İlkesi: ay 138.</a:t>
            </a:r>
          </a:p>
          <a:p>
            <a:pPr marL="0" indent="0">
              <a:buNone/>
            </a:pPr>
            <a:r>
              <a:rPr lang="tr-TR" dirty="0" smtClean="0"/>
              <a:t>2- Hakimlik Teminatı: ay 139.</a:t>
            </a:r>
          </a:p>
          <a:p>
            <a:pPr marL="0" indent="0">
              <a:buNone/>
            </a:pPr>
            <a:r>
              <a:rPr lang="tr-TR" dirty="0" smtClean="0"/>
              <a:t>3- Hakimlerin Özlük İşleri: HSK. atama, terfi, nakil, denetim ve disiplin gibi özlük işlerinin hangi organ tarafından yapılacağına ilişkindir. HSK tarafından yapılır. </a:t>
            </a:r>
            <a:endParaRPr lang="tr-TR" dirty="0"/>
          </a:p>
        </p:txBody>
      </p:sp>
    </p:spTree>
    <p:extLst>
      <p:ext uri="{BB962C8B-B14F-4D97-AF65-F5344CB8AC3E}">
        <p14:creationId xmlns:p14="http://schemas.microsoft.com/office/powerpoint/2010/main" val="42165266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ANAYASA YARGISI</a:t>
            </a:r>
            <a:endParaRPr lang="tr-TR" b="1" dirty="0"/>
          </a:p>
        </p:txBody>
      </p:sp>
      <p:sp>
        <p:nvSpPr>
          <p:cNvPr id="3" name="İçerik Yer Tutucusu 2"/>
          <p:cNvSpPr>
            <a:spLocks noGrp="1"/>
          </p:cNvSpPr>
          <p:nvPr>
            <p:ph idx="1"/>
          </p:nvPr>
        </p:nvSpPr>
        <p:spPr/>
        <p:txBody>
          <a:bodyPr/>
          <a:lstStyle/>
          <a:p>
            <a:pPr marL="0" indent="0">
              <a:buNone/>
            </a:pPr>
            <a:r>
              <a:rPr lang="tr-TR" dirty="0" smtClean="0"/>
              <a:t>Anayasa Mah. İlk kez 1961 yılında kurulmuştur.</a:t>
            </a:r>
          </a:p>
          <a:p>
            <a:pPr marL="0" indent="0">
              <a:buNone/>
            </a:pPr>
            <a:r>
              <a:rPr lang="tr-TR" dirty="0" smtClean="0"/>
              <a:t>Kuruluşu: ay 146. 15 üyeden oluşur. </a:t>
            </a:r>
          </a:p>
          <a:p>
            <a:pPr marL="0" indent="0">
              <a:buNone/>
            </a:pPr>
            <a:r>
              <a:rPr lang="tr-TR" dirty="0" smtClean="0"/>
              <a:t>TBMM: 2 üyeyi Sayıştan üyeleri arasından, 1 üyeyi de serbest avukatlar arasından.</a:t>
            </a:r>
          </a:p>
          <a:p>
            <a:pPr marL="0" indent="0">
              <a:buNone/>
            </a:pPr>
            <a:r>
              <a:rPr lang="tr-TR" dirty="0" err="1" smtClean="0"/>
              <a:t>Cb</a:t>
            </a:r>
            <a:r>
              <a:rPr lang="tr-TR" dirty="0" smtClean="0"/>
              <a:t>: üç üye Yargıtay, iki üye Danıştay, üç üye öğretim üyeleri, dört üye, serbest avukatlar, üst kademe yöneticileri, hakim savcılar veya anayasa raportörleri arasından seçer.</a:t>
            </a:r>
            <a:endParaRPr lang="tr-TR" dirty="0"/>
          </a:p>
        </p:txBody>
      </p:sp>
    </p:spTree>
    <p:extLst>
      <p:ext uri="{BB962C8B-B14F-4D97-AF65-F5344CB8AC3E}">
        <p14:creationId xmlns:p14="http://schemas.microsoft.com/office/powerpoint/2010/main" val="7005331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Ay 147: AYM üyeleri 12 yıl için seçilirler.</a:t>
            </a:r>
          </a:p>
          <a:p>
            <a:pPr marL="0" indent="0">
              <a:buNone/>
            </a:pPr>
            <a:r>
              <a:rPr lang="tr-TR" dirty="0" smtClean="0"/>
              <a:t>Bir kimse iki defa AYM üyesi seçilemezler. Üyeler 65 yaşına gelince emekliye ayrılırlar.</a:t>
            </a:r>
          </a:p>
          <a:p>
            <a:pPr marL="0" indent="0">
              <a:buNone/>
            </a:pPr>
            <a:endParaRPr lang="tr-TR" dirty="0"/>
          </a:p>
        </p:txBody>
      </p:sp>
    </p:spTree>
    <p:extLst>
      <p:ext uri="{BB962C8B-B14F-4D97-AF65-F5344CB8AC3E}">
        <p14:creationId xmlns:p14="http://schemas.microsoft.com/office/powerpoint/2010/main" val="27791733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Görev ve yetkileri:</a:t>
            </a:r>
          </a:p>
          <a:p>
            <a:pPr marL="0" indent="0">
              <a:buNone/>
            </a:pPr>
            <a:r>
              <a:rPr lang="tr-TR" dirty="0" smtClean="0"/>
              <a:t>1- </a:t>
            </a:r>
            <a:r>
              <a:rPr lang="tr-TR" dirty="0"/>
              <a:t>N</a:t>
            </a:r>
            <a:r>
              <a:rPr lang="tr-TR" dirty="0" smtClean="0"/>
              <a:t>orm denetimi yapar</a:t>
            </a:r>
          </a:p>
          <a:p>
            <a:pPr marL="0" indent="0">
              <a:buNone/>
            </a:pPr>
            <a:r>
              <a:rPr lang="tr-TR" dirty="0" smtClean="0"/>
              <a:t>2- Bireysel başvuruları karara bağlar</a:t>
            </a:r>
          </a:p>
          <a:p>
            <a:pPr marL="0" indent="0">
              <a:buNone/>
            </a:pPr>
            <a:r>
              <a:rPr lang="tr-TR" dirty="0" smtClean="0"/>
              <a:t>3- yüce divan sıfatıyla yargılamak</a:t>
            </a:r>
          </a:p>
          <a:p>
            <a:pPr marL="0" indent="0">
              <a:buNone/>
            </a:pPr>
            <a:r>
              <a:rPr lang="tr-TR" dirty="0" smtClean="0"/>
              <a:t>4- Siyasi partilerin kapatılmasına karar verir.</a:t>
            </a:r>
          </a:p>
          <a:p>
            <a:pPr marL="0" indent="0">
              <a:buNone/>
            </a:pPr>
            <a:r>
              <a:rPr lang="tr-TR" dirty="0" smtClean="0"/>
              <a:t>5- Siyasi partilerin mali denetimini yapar.</a:t>
            </a:r>
          </a:p>
        </p:txBody>
      </p:sp>
    </p:spTree>
    <p:extLst>
      <p:ext uri="{BB962C8B-B14F-4D97-AF65-F5344CB8AC3E}">
        <p14:creationId xmlns:p14="http://schemas.microsoft.com/office/powerpoint/2010/main" val="29748545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buFontTx/>
              <a:buChar char="-"/>
            </a:pPr>
            <a:r>
              <a:rPr lang="tr-TR" dirty="0" smtClean="0"/>
              <a:t>AYM denetimine tabi olan normlar: kanunlar, </a:t>
            </a:r>
            <a:r>
              <a:rPr lang="tr-TR" dirty="0" err="1" smtClean="0"/>
              <a:t>cbk</a:t>
            </a:r>
            <a:r>
              <a:rPr lang="tr-TR" dirty="0" smtClean="0"/>
              <a:t>, meclis iç tüzüğü, anayasa değişikliklerini (sadece şekil bakımından)</a:t>
            </a:r>
          </a:p>
          <a:p>
            <a:pPr>
              <a:buFontTx/>
              <a:buChar char="-"/>
            </a:pPr>
            <a:r>
              <a:rPr lang="tr-TR" dirty="0" smtClean="0"/>
              <a:t>AYM denetimine tabi olmayan normlar: milletlerarası ant., </a:t>
            </a:r>
            <a:r>
              <a:rPr lang="tr-TR" dirty="0" err="1" smtClean="0"/>
              <a:t>ohal</a:t>
            </a:r>
            <a:r>
              <a:rPr lang="tr-TR" dirty="0" smtClean="0"/>
              <a:t> </a:t>
            </a:r>
            <a:r>
              <a:rPr lang="tr-TR" dirty="0" err="1" smtClean="0"/>
              <a:t>cbk</a:t>
            </a:r>
            <a:r>
              <a:rPr lang="tr-TR" dirty="0" smtClean="0"/>
              <a:t>, inkılap kanunları.</a:t>
            </a:r>
            <a:endParaRPr lang="tr-TR" dirty="0"/>
          </a:p>
        </p:txBody>
      </p:sp>
    </p:spTree>
    <p:extLst>
      <p:ext uri="{BB962C8B-B14F-4D97-AF65-F5344CB8AC3E}">
        <p14:creationId xmlns:p14="http://schemas.microsoft.com/office/powerpoint/2010/main" val="306161415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buFont typeface="Arial" charset="0"/>
              <a:buChar char="•"/>
            </a:pPr>
            <a:r>
              <a:rPr lang="tr-TR" dirty="0" smtClean="0"/>
              <a:t>Şekil bakımından denetim: kanunların öngörülen çoğunlukla yapılıp yapılmadığının denetimi</a:t>
            </a:r>
          </a:p>
          <a:p>
            <a:pPr>
              <a:buFont typeface="Arial" charset="0"/>
              <a:buChar char="•"/>
            </a:pPr>
            <a:r>
              <a:rPr lang="tr-TR" dirty="0" smtClean="0"/>
              <a:t>Esas bakımından denetim: kanunun içeriğinin Anayasaya uygun olup olmadığının denetimi.</a:t>
            </a:r>
            <a:endParaRPr lang="tr-TR" dirty="0"/>
          </a:p>
        </p:txBody>
      </p:sp>
    </p:spTree>
    <p:extLst>
      <p:ext uri="{BB962C8B-B14F-4D97-AF65-F5344CB8AC3E}">
        <p14:creationId xmlns:p14="http://schemas.microsoft.com/office/powerpoint/2010/main" val="19240559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Anayasa Mahkemesinin esasa ilişkin karar türleri</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1- yokluk kararları: ağır şekil bozuklukları veya yetki-görev gaspı halinde verilebilir.</a:t>
            </a:r>
          </a:p>
          <a:p>
            <a:pPr marL="0" indent="0">
              <a:buNone/>
            </a:pPr>
            <a:r>
              <a:rPr lang="tr-TR" dirty="0" smtClean="0"/>
              <a:t>2- iptal kararları: denetlenen normun anayasaya aykırı olduğunun tespitine dair karar.</a:t>
            </a:r>
          </a:p>
          <a:p>
            <a:pPr marL="0" indent="0">
              <a:buNone/>
            </a:pPr>
            <a:r>
              <a:rPr lang="tr-TR" dirty="0" smtClean="0"/>
              <a:t>3- </a:t>
            </a:r>
            <a:r>
              <a:rPr lang="tr-TR" dirty="0" err="1" smtClean="0"/>
              <a:t>red</a:t>
            </a:r>
            <a:r>
              <a:rPr lang="tr-TR" dirty="0" smtClean="0"/>
              <a:t> kararları: denetlenen normun anayasaya uygun olduğunun tespitine dair karar.</a:t>
            </a:r>
          </a:p>
          <a:p>
            <a:pPr marL="0" indent="0">
              <a:buNone/>
            </a:pPr>
            <a:r>
              <a:rPr lang="tr-TR" dirty="0" smtClean="0"/>
              <a:t>4- şartlı </a:t>
            </a:r>
            <a:r>
              <a:rPr lang="tr-TR" dirty="0" err="1" smtClean="0"/>
              <a:t>red</a:t>
            </a:r>
            <a:r>
              <a:rPr lang="tr-TR" dirty="0" smtClean="0"/>
              <a:t> kararları: normun anayasaya uygun olduğuna karar verilir ancak mahkeme gerekçelere atıfta bulunur</a:t>
            </a:r>
            <a:endParaRPr lang="tr-TR" dirty="0"/>
          </a:p>
        </p:txBody>
      </p:sp>
    </p:spTree>
    <p:extLst>
      <p:ext uri="{BB962C8B-B14F-4D97-AF65-F5344CB8AC3E}">
        <p14:creationId xmlns:p14="http://schemas.microsoft.com/office/powerpoint/2010/main" val="16689091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Anayasa Mahkemesi Kararları;</a:t>
            </a:r>
          </a:p>
          <a:p>
            <a:pPr>
              <a:buFontTx/>
              <a:buChar char="-"/>
            </a:pPr>
            <a:r>
              <a:rPr lang="tr-TR" dirty="0"/>
              <a:t>K</a:t>
            </a:r>
            <a:r>
              <a:rPr lang="tr-TR" dirty="0" smtClean="0"/>
              <a:t>esindir.</a:t>
            </a:r>
          </a:p>
          <a:p>
            <a:pPr>
              <a:buFontTx/>
              <a:buChar char="-"/>
            </a:pPr>
            <a:r>
              <a:rPr lang="tr-TR" dirty="0" smtClean="0"/>
              <a:t>Gerekçeli olmak zorundadır.</a:t>
            </a:r>
          </a:p>
          <a:p>
            <a:pPr>
              <a:buFontTx/>
              <a:buChar char="-"/>
            </a:pPr>
            <a:r>
              <a:rPr lang="tr-TR" dirty="0" smtClean="0"/>
              <a:t>Herkes için hüküm ve sonuç doğurur.</a:t>
            </a:r>
          </a:p>
          <a:p>
            <a:pPr>
              <a:buFontTx/>
              <a:buChar char="-"/>
            </a:pPr>
            <a:r>
              <a:rPr lang="tr-TR" dirty="0" smtClean="0"/>
              <a:t>İptal kararları resmi gazetede gerekçeli olarak yayınlandığı tarihte yürürlüğe girer.</a:t>
            </a:r>
          </a:p>
          <a:p>
            <a:pPr>
              <a:buFontTx/>
              <a:buChar char="-"/>
            </a:pPr>
            <a:r>
              <a:rPr lang="tr-TR" dirty="0" smtClean="0"/>
              <a:t>İptal kararları geriye yürümez.</a:t>
            </a:r>
            <a:endParaRPr lang="tr-TR" dirty="0"/>
          </a:p>
        </p:txBody>
      </p:sp>
    </p:spTree>
    <p:extLst>
      <p:ext uri="{BB962C8B-B14F-4D97-AF65-F5344CB8AC3E}">
        <p14:creationId xmlns:p14="http://schemas.microsoft.com/office/powerpoint/2010/main" val="4207368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Bireysel Başvuru</a:t>
            </a:r>
            <a:endParaRPr lang="tr-TR" dirty="0"/>
          </a:p>
        </p:txBody>
      </p:sp>
      <p:sp>
        <p:nvSpPr>
          <p:cNvPr id="3" name="İçerik Yer Tutucusu 2"/>
          <p:cNvSpPr>
            <a:spLocks noGrp="1"/>
          </p:cNvSpPr>
          <p:nvPr>
            <p:ph idx="1"/>
          </p:nvPr>
        </p:nvSpPr>
        <p:spPr/>
        <p:txBody>
          <a:bodyPr/>
          <a:lstStyle/>
          <a:p>
            <a:r>
              <a:rPr lang="tr-TR" dirty="0" smtClean="0"/>
              <a:t>Nitelikleri</a:t>
            </a:r>
          </a:p>
          <a:p>
            <a:pPr marL="0" indent="0">
              <a:buNone/>
            </a:pPr>
            <a:r>
              <a:rPr lang="tr-TR" dirty="0" smtClean="0"/>
              <a:t>1- kamu gücü işlemlerine karşı koruma yolu</a:t>
            </a:r>
          </a:p>
          <a:p>
            <a:pPr marL="0" indent="0">
              <a:buNone/>
            </a:pPr>
            <a:r>
              <a:rPr lang="tr-TR" dirty="0" smtClean="0"/>
              <a:t>2- ikincil nitelikte</a:t>
            </a:r>
          </a:p>
          <a:p>
            <a:pPr marL="0" indent="0">
              <a:buNone/>
            </a:pPr>
            <a:endParaRPr lang="tr-TR" dirty="0"/>
          </a:p>
        </p:txBody>
      </p:sp>
    </p:spTree>
    <p:extLst>
      <p:ext uri="{BB962C8B-B14F-4D97-AF65-F5344CB8AC3E}">
        <p14:creationId xmlns:p14="http://schemas.microsoft.com/office/powerpoint/2010/main" val="30234462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
            </a:r>
            <a:br>
              <a:rPr lang="tr-TR" dirty="0" smtClean="0"/>
            </a:br>
            <a:r>
              <a:rPr lang="tr-TR" dirty="0" smtClean="0"/>
              <a:t>Bireysel </a:t>
            </a:r>
            <a:r>
              <a:rPr lang="tr-TR" dirty="0"/>
              <a:t>başvuru yolunun kabul edilebilirlik şartları</a:t>
            </a:r>
            <a:br>
              <a:rPr lang="tr-TR" dirty="0"/>
            </a:br>
            <a:endParaRPr lang="tr-TR" dirty="0"/>
          </a:p>
        </p:txBody>
      </p:sp>
      <p:sp>
        <p:nvSpPr>
          <p:cNvPr id="3" name="İçerik Yer Tutucusu 2"/>
          <p:cNvSpPr>
            <a:spLocks noGrp="1"/>
          </p:cNvSpPr>
          <p:nvPr>
            <p:ph idx="1"/>
          </p:nvPr>
        </p:nvSpPr>
        <p:spPr/>
        <p:txBody>
          <a:bodyPr/>
          <a:lstStyle/>
          <a:p>
            <a:pPr marL="0" indent="0">
              <a:buNone/>
            </a:pPr>
            <a:r>
              <a:rPr lang="tr-TR" dirty="0" smtClean="0"/>
              <a:t>1- olağan kanun yollarının tüketilmiş olması</a:t>
            </a:r>
          </a:p>
          <a:p>
            <a:pPr marL="0" indent="0">
              <a:buNone/>
            </a:pPr>
            <a:r>
              <a:rPr lang="tr-TR" dirty="0" smtClean="0"/>
              <a:t>2- başvurunun süresi içinde yapılmış olması: 30 gün</a:t>
            </a:r>
          </a:p>
          <a:p>
            <a:pPr marL="0" indent="0">
              <a:buNone/>
            </a:pPr>
            <a:r>
              <a:rPr lang="tr-TR" dirty="0" smtClean="0"/>
              <a:t>3- başvurucunun bir hakkının ihlal edilmiş olması</a:t>
            </a:r>
          </a:p>
          <a:p>
            <a:pPr marL="0" indent="0">
              <a:buNone/>
            </a:pPr>
            <a:r>
              <a:rPr lang="tr-TR" dirty="0" smtClean="0"/>
              <a:t>4- başvuru konusunun bireysel başvuru alanına giren bir hak olması</a:t>
            </a:r>
          </a:p>
          <a:p>
            <a:pPr marL="0" indent="0">
              <a:buNone/>
            </a:pPr>
            <a:r>
              <a:rPr lang="tr-TR" dirty="0" smtClean="0"/>
              <a:t>5- başvurunun açıkça dayanaktan yoksun olmaması</a:t>
            </a:r>
            <a:endParaRPr lang="tr-TR" dirty="0"/>
          </a:p>
        </p:txBody>
      </p:sp>
    </p:spTree>
    <p:extLst>
      <p:ext uri="{BB962C8B-B14F-4D97-AF65-F5344CB8AC3E}">
        <p14:creationId xmlns:p14="http://schemas.microsoft.com/office/powerpoint/2010/main" val="114820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dirty="0"/>
              <a:t>5</a:t>
            </a:r>
            <a:r>
              <a:rPr lang="tr-TR" dirty="0" smtClean="0"/>
              <a:t>- Demokratik devlet ilkesi: ay md 2. halkın, halk tarafından halk için yönetimi. Kabul edilen ise, ideal anlamda demokrasiye kabataslak yaklaşan demokrasileri ifade eder. </a:t>
            </a:r>
            <a:endParaRPr lang="tr-TR" dirty="0" smtClean="0"/>
          </a:p>
          <a:p>
            <a:pPr marL="0" indent="0">
              <a:buNone/>
            </a:pPr>
            <a:r>
              <a:rPr lang="tr-TR" dirty="0" smtClean="0"/>
              <a:t>6- </a:t>
            </a:r>
            <a:r>
              <a:rPr lang="tr-TR" dirty="0" smtClean="0"/>
              <a:t>Laik devlet ilkesi: ay md 2. laikliğin 2 cephesi vardır.</a:t>
            </a:r>
          </a:p>
          <a:p>
            <a:pPr marL="0" indent="0">
              <a:buNone/>
            </a:pPr>
            <a:r>
              <a:rPr lang="tr-TR" dirty="0" smtClean="0"/>
              <a:t>- Din hürriyeti: inanç hürriyeti ve ibadet hürriyet. Herkes vicdan, dini inanç ve kanaat hürriyetine sahiptir. İbadet hürriyeti ise, ay md 14’e aykırı olmamak şartıyla ibadet, dini tören ve ayin serbesttir. </a:t>
            </a:r>
            <a:endParaRPr lang="tr-TR" dirty="0"/>
          </a:p>
        </p:txBody>
      </p:sp>
    </p:spTree>
    <p:extLst>
      <p:ext uri="{BB962C8B-B14F-4D97-AF65-F5344CB8AC3E}">
        <p14:creationId xmlns:p14="http://schemas.microsoft.com/office/powerpoint/2010/main" val="326515850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Mahkemenin kararları</a:t>
            </a:r>
            <a:endParaRPr lang="tr-TR" dirty="0"/>
          </a:p>
        </p:txBody>
      </p:sp>
      <p:sp>
        <p:nvSpPr>
          <p:cNvPr id="3" name="İçerik Yer Tutucusu 2"/>
          <p:cNvSpPr>
            <a:spLocks noGrp="1"/>
          </p:cNvSpPr>
          <p:nvPr>
            <p:ph idx="1"/>
          </p:nvPr>
        </p:nvSpPr>
        <p:spPr/>
        <p:txBody>
          <a:bodyPr/>
          <a:lstStyle/>
          <a:p>
            <a:pPr marL="0" indent="0">
              <a:buNone/>
            </a:pPr>
            <a:r>
              <a:rPr lang="tr-TR" dirty="0" smtClean="0"/>
              <a:t>1- kabul edilemezlik kararları: kabul edilebilirlik şartlarından herhangi biri eksik olduğunda verilen karar.</a:t>
            </a:r>
          </a:p>
          <a:p>
            <a:pPr marL="0" indent="0">
              <a:buNone/>
            </a:pPr>
            <a:r>
              <a:rPr lang="tr-TR" dirty="0" smtClean="0"/>
              <a:t>2- düşme kararı: başvurunun davadan feragat etmesi, başvurunun davayı takipsiz bırakması veya ihlal veya sonuçlarının ortadan kalkması halinde verilebilen karar.</a:t>
            </a:r>
            <a:endParaRPr lang="tr-TR" dirty="0"/>
          </a:p>
        </p:txBody>
      </p:sp>
    </p:spTree>
    <p:extLst>
      <p:ext uri="{BB962C8B-B14F-4D97-AF65-F5344CB8AC3E}">
        <p14:creationId xmlns:p14="http://schemas.microsoft.com/office/powerpoint/2010/main" val="335769156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Başvurunun esasına ilişkin kararlar</a:t>
            </a:r>
            <a:endParaRPr lang="tr-TR" dirty="0"/>
          </a:p>
        </p:txBody>
      </p:sp>
      <p:sp>
        <p:nvSpPr>
          <p:cNvPr id="3" name="İçerik Yer Tutucusu 2"/>
          <p:cNvSpPr>
            <a:spLocks noGrp="1"/>
          </p:cNvSpPr>
          <p:nvPr>
            <p:ph idx="1"/>
          </p:nvPr>
        </p:nvSpPr>
        <p:spPr/>
        <p:txBody>
          <a:bodyPr>
            <a:normAutofit fontScale="92500"/>
          </a:bodyPr>
          <a:lstStyle/>
          <a:p>
            <a:pPr marL="0" indent="0">
              <a:buNone/>
            </a:pPr>
            <a:r>
              <a:rPr lang="tr-TR" dirty="0" smtClean="0"/>
              <a:t>3- yeniden yargılama kararı: ihlal bir mahkeme kararından kaynaklanmışsa, ihlalin ortadan kalkması için yeniden yargılama yapılması kararı verilir.</a:t>
            </a:r>
          </a:p>
          <a:p>
            <a:pPr marL="0" indent="0">
              <a:buNone/>
            </a:pPr>
            <a:r>
              <a:rPr lang="tr-TR" dirty="0" smtClean="0"/>
              <a:t>4- Tazminat kararı: yeniden yargılama yapılmasında hukuki yarar yoksa başvurucu lehine tazminat kararı verilir.</a:t>
            </a:r>
          </a:p>
          <a:p>
            <a:pPr marL="0" indent="0">
              <a:buNone/>
            </a:pPr>
            <a:r>
              <a:rPr lang="tr-TR" dirty="0" smtClean="0"/>
              <a:t>5- ihlal ve sonuçlarının nasıl giderileceğine dair kararlar: mahkeme ihlalin nasıl giderileceğine dair yapılması gerekenleri kararında gösterebilir.</a:t>
            </a:r>
          </a:p>
          <a:p>
            <a:pPr marL="0" indent="0">
              <a:buNone/>
            </a:pPr>
            <a:endParaRPr lang="tr-TR" dirty="0"/>
          </a:p>
        </p:txBody>
      </p:sp>
    </p:spTree>
    <p:extLst>
      <p:ext uri="{BB962C8B-B14F-4D97-AF65-F5344CB8AC3E}">
        <p14:creationId xmlns:p14="http://schemas.microsoft.com/office/powerpoint/2010/main" val="8211675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ANAYASA DEĞİŞİKLİĞİ</a:t>
            </a:r>
            <a:endParaRPr lang="tr-TR" b="1"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AY 175’te düzenlenmiştir. Teklif – görüşme – karar – onay.</a:t>
            </a:r>
          </a:p>
          <a:p>
            <a:pPr marL="0" indent="0">
              <a:buNone/>
            </a:pPr>
            <a:r>
              <a:rPr lang="tr-TR" dirty="0" smtClean="0"/>
              <a:t>TEKLİF: TBMM üye tamsayısının en az üçte biri tarafından yazıyla teklif edilebilir. (201 mv)</a:t>
            </a:r>
          </a:p>
          <a:p>
            <a:pPr marL="0" indent="0">
              <a:buNone/>
            </a:pPr>
            <a:r>
              <a:rPr lang="tr-TR" dirty="0" smtClean="0"/>
              <a:t>GÖRÜŞME: teklifler Genel Kurul’da iki defa görüşülür. </a:t>
            </a:r>
          </a:p>
          <a:p>
            <a:pPr marL="0" indent="0">
              <a:buNone/>
            </a:pPr>
            <a:r>
              <a:rPr lang="tr-TR" dirty="0" smtClean="0"/>
              <a:t>KARAR: kabul yeter sayısı üye tamsayısının üçte ikisi veya beşte üçüdür. Bu sayıların farklılığı onay safhasında etki doğuracaktır.</a:t>
            </a:r>
            <a:endParaRPr lang="tr-TR" dirty="0"/>
          </a:p>
        </p:txBody>
      </p:sp>
    </p:spTree>
    <p:extLst>
      <p:ext uri="{BB962C8B-B14F-4D97-AF65-F5344CB8AC3E}">
        <p14:creationId xmlns:p14="http://schemas.microsoft.com/office/powerpoint/2010/main" val="308692050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ONAY: </a:t>
            </a:r>
          </a:p>
          <a:p>
            <a:pPr>
              <a:buFontTx/>
              <a:buChar char="-"/>
            </a:pPr>
            <a:r>
              <a:rPr lang="tr-TR" dirty="0" smtClean="0"/>
              <a:t>Eğer üye tamsayısının beşte üçü ile veya üçte ikisinden az bir oranla kabul edilmiş ise (360-400) </a:t>
            </a:r>
            <a:r>
              <a:rPr lang="tr-TR" dirty="0" err="1" smtClean="0"/>
              <a:t>cb</a:t>
            </a:r>
            <a:r>
              <a:rPr lang="tr-TR" dirty="0" smtClean="0"/>
              <a:t> kanun teklifini yeniden görüşülmek üzere TBMM’ye gönderebilir.</a:t>
            </a:r>
          </a:p>
          <a:p>
            <a:pPr marL="0" indent="0">
              <a:buNone/>
            </a:pPr>
            <a:r>
              <a:rPr lang="tr-TR" dirty="0" smtClean="0"/>
              <a:t>* Eğer </a:t>
            </a:r>
            <a:r>
              <a:rPr lang="tr-TR" dirty="0" err="1" smtClean="0"/>
              <a:t>cb</a:t>
            </a:r>
            <a:r>
              <a:rPr lang="tr-TR" dirty="0" smtClean="0"/>
              <a:t>, bu kanun teklifini TBMM’ye geri göndermiyorsa halkoylamasına sunmak zorundadır. (zorunlu halk oylaması)</a:t>
            </a:r>
            <a:endParaRPr lang="tr-TR" dirty="0"/>
          </a:p>
        </p:txBody>
      </p:sp>
    </p:spTree>
    <p:extLst>
      <p:ext uri="{BB962C8B-B14F-4D97-AF65-F5344CB8AC3E}">
        <p14:creationId xmlns:p14="http://schemas.microsoft.com/office/powerpoint/2010/main" val="216988861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a:t>
            </a:r>
            <a:r>
              <a:rPr lang="tr-TR" dirty="0" err="1" smtClean="0"/>
              <a:t>Cb</a:t>
            </a:r>
            <a:r>
              <a:rPr lang="tr-TR" dirty="0" smtClean="0"/>
              <a:t>, halk oylamasına sunmayıp meclise geri gönderiyorsa;</a:t>
            </a:r>
          </a:p>
          <a:p>
            <a:pPr marL="0" indent="0">
              <a:buNone/>
            </a:pPr>
            <a:r>
              <a:rPr lang="tr-TR" dirty="0" smtClean="0"/>
              <a:t>TBMM, geri gönderilen teklifi üye tamsayısının beşte üçüyle aynen kabul ederse, </a:t>
            </a:r>
            <a:r>
              <a:rPr lang="tr-TR" dirty="0" err="1" smtClean="0"/>
              <a:t>cb</a:t>
            </a:r>
            <a:r>
              <a:rPr lang="tr-TR" dirty="0" smtClean="0"/>
              <a:t> kanunu halkoylamasına sunmak zorundadır.</a:t>
            </a:r>
          </a:p>
          <a:p>
            <a:pPr marL="0" indent="0">
              <a:buNone/>
            </a:pPr>
            <a:r>
              <a:rPr lang="tr-TR" dirty="0" smtClean="0"/>
              <a:t>Eğer TBMM teklifi üçte iki çoğunlukla aynen kabul ederse </a:t>
            </a:r>
            <a:r>
              <a:rPr lang="tr-TR" dirty="0" err="1" smtClean="0"/>
              <a:t>cb</a:t>
            </a:r>
            <a:r>
              <a:rPr lang="tr-TR" dirty="0" smtClean="0"/>
              <a:t>, ya teklifi onaylar ya da halkoylamasına gider. (ihtiyarı halkoylaması)</a:t>
            </a:r>
            <a:endParaRPr lang="tr-TR" dirty="0"/>
          </a:p>
        </p:txBody>
      </p:sp>
    </p:spTree>
    <p:extLst>
      <p:ext uri="{BB962C8B-B14F-4D97-AF65-F5344CB8AC3E}">
        <p14:creationId xmlns:p14="http://schemas.microsoft.com/office/powerpoint/2010/main" val="127819510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buFontTx/>
              <a:buChar char="-"/>
            </a:pPr>
            <a:r>
              <a:rPr lang="tr-TR" dirty="0" smtClean="0"/>
              <a:t>Eğer Anayasa değişikliği teklifi üye tamsayısının en az üçte ikisi ile kabul edilmişse, </a:t>
            </a:r>
            <a:r>
              <a:rPr lang="tr-TR" dirty="0" err="1" smtClean="0"/>
              <a:t>cb</a:t>
            </a:r>
            <a:r>
              <a:rPr lang="tr-TR" dirty="0" smtClean="0"/>
              <a:t> onaylayabilir, halkoylamasına sunabilir veya geri gönderebilir.</a:t>
            </a:r>
          </a:p>
          <a:p>
            <a:pPr marL="0" indent="0">
              <a:buNone/>
            </a:pPr>
            <a:r>
              <a:rPr lang="tr-TR" dirty="0" smtClean="0"/>
              <a:t>*eğer </a:t>
            </a:r>
            <a:r>
              <a:rPr lang="tr-TR" dirty="0" err="1" smtClean="0"/>
              <a:t>cb</a:t>
            </a:r>
            <a:r>
              <a:rPr lang="tr-TR" dirty="0" smtClean="0"/>
              <a:t> meclise geri gönderirse meclis, beşte üç çoğunluk ile aynen kabul etmişse zorunlu halk oylaması, üçte iki çoğunlukla kabul etmişse, halk oylaması veya onay </a:t>
            </a:r>
            <a:r>
              <a:rPr lang="tr-TR" smtClean="0"/>
              <a:t>tercihlerinden birini uygular.</a:t>
            </a:r>
            <a:endParaRPr lang="tr-TR" dirty="0"/>
          </a:p>
        </p:txBody>
      </p:sp>
    </p:spTree>
    <p:extLst>
      <p:ext uri="{BB962C8B-B14F-4D97-AF65-F5344CB8AC3E}">
        <p14:creationId xmlns:p14="http://schemas.microsoft.com/office/powerpoint/2010/main" val="3190615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Din ve devlet işlerinin ayrılması: devletin resmi bir dini olmamalıdır. Devlet bütün dinler Karşısında tarafsız olmalıdır. Devlet bütün din mensuplarına eşit davranmalıdır. Din kurumları ve devlet kurumları birbirinden ayrılmalıdır. Hukuk kuralları din kurallarına uymak zorunda olmamalıdır.</a:t>
            </a:r>
            <a:endParaRPr lang="tr-TR" dirty="0"/>
          </a:p>
        </p:txBody>
      </p:sp>
    </p:spTree>
    <p:extLst>
      <p:ext uri="{BB962C8B-B14F-4D97-AF65-F5344CB8AC3E}">
        <p14:creationId xmlns:p14="http://schemas.microsoft.com/office/powerpoint/2010/main" val="2989339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7- Sosyal devlet ilkesi: ay md 2. herkese insan onuruna yaraşır asgari bir hayat seviyesi sağlamayı amaçlayan bir devlet anlayışıdır.</a:t>
            </a:r>
          </a:p>
          <a:p>
            <a:pPr>
              <a:buFont typeface="Arial" charset="0"/>
              <a:buChar char="•"/>
            </a:pPr>
            <a:r>
              <a:rPr lang="tr-TR" dirty="0" smtClean="0"/>
              <a:t>Herkesin sosyal haklardan yararlanmasına yönelik tedbirler</a:t>
            </a:r>
          </a:p>
          <a:p>
            <a:pPr>
              <a:buFont typeface="Arial" charset="0"/>
              <a:buChar char="•"/>
            </a:pPr>
            <a:r>
              <a:rPr lang="tr-TR" dirty="0" smtClean="0"/>
              <a:t>Gelir ve servet farklılıklarının azaltılmasına yönelik tedbirler</a:t>
            </a:r>
          </a:p>
        </p:txBody>
      </p:sp>
    </p:spTree>
    <p:extLst>
      <p:ext uri="{BB962C8B-B14F-4D97-AF65-F5344CB8AC3E}">
        <p14:creationId xmlns:p14="http://schemas.microsoft.com/office/powerpoint/2010/main" val="1313447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r>
              <a:rPr lang="tr-TR" dirty="0"/>
              <a:t>8</a:t>
            </a:r>
            <a:r>
              <a:rPr lang="tr-TR" dirty="0" smtClean="0"/>
              <a:t>. Hukuk devleti ilkesi: Faaliyetlerinde hukuk kurallarına bağlı olan, vatandaşlarına hukuki güvenlik sağlayan devlet demektir. </a:t>
            </a:r>
          </a:p>
          <a:p>
            <a:pPr marL="0" indent="0">
              <a:buNone/>
            </a:pPr>
            <a:r>
              <a:rPr lang="tr-TR" dirty="0" smtClean="0"/>
              <a:t>Gerekleri, </a:t>
            </a:r>
          </a:p>
          <a:p>
            <a:pPr>
              <a:buFontTx/>
              <a:buChar char="-"/>
            </a:pPr>
            <a:r>
              <a:rPr lang="tr-TR" dirty="0" smtClean="0"/>
              <a:t>Yasama yürütme ve yargı organları hukuka bağlı olmalıdır.</a:t>
            </a:r>
          </a:p>
          <a:p>
            <a:pPr>
              <a:buFontTx/>
              <a:buChar char="-"/>
            </a:pPr>
            <a:r>
              <a:rPr lang="tr-TR" dirty="0" smtClean="0"/>
              <a:t>İdare yargısal denetime tabi olmalıdır.</a:t>
            </a:r>
          </a:p>
          <a:p>
            <a:pPr>
              <a:buFontTx/>
              <a:buChar char="-"/>
            </a:pPr>
            <a:r>
              <a:rPr lang="tr-TR" dirty="0" smtClean="0"/>
              <a:t>Hakimler bağımsız ve teminatlı olmalıdır.</a:t>
            </a:r>
          </a:p>
          <a:p>
            <a:pPr>
              <a:buFontTx/>
              <a:buChar char="-"/>
            </a:pPr>
            <a:r>
              <a:rPr lang="tr-TR" dirty="0" smtClean="0"/>
              <a:t>İdari faaliyetler önceden bilinebilir olmalıdır.</a:t>
            </a:r>
          </a:p>
          <a:p>
            <a:pPr>
              <a:buFontTx/>
              <a:buChar char="-"/>
            </a:pPr>
            <a:r>
              <a:rPr lang="tr-TR" dirty="0" smtClean="0"/>
              <a:t>Hukuki güvenlik ilkesi olmalıdır.</a:t>
            </a:r>
          </a:p>
          <a:p>
            <a:pPr>
              <a:buFontTx/>
              <a:buChar char="-"/>
            </a:pPr>
            <a:r>
              <a:rPr lang="tr-TR" dirty="0" smtClean="0"/>
              <a:t>İdarenin mali sorumluluğu olmalıdır.</a:t>
            </a:r>
            <a:endParaRPr lang="tr-TR" dirty="0"/>
          </a:p>
        </p:txBody>
      </p:sp>
    </p:spTree>
    <p:extLst>
      <p:ext uri="{BB962C8B-B14F-4D97-AF65-F5344CB8AC3E}">
        <p14:creationId xmlns:p14="http://schemas.microsoft.com/office/powerpoint/2010/main" val="134511803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520</TotalTime>
  <Words>2768</Words>
  <Application>Microsoft Office PowerPoint</Application>
  <PresentationFormat>Ekran Gösterisi (4:3)</PresentationFormat>
  <Paragraphs>264</Paragraphs>
  <Slides>65</Slides>
  <Notes>0</Notes>
  <HiddenSlides>0</HiddenSlides>
  <MMClips>0</MMClips>
  <ScaleCrop>false</ScaleCrop>
  <HeadingPairs>
    <vt:vector size="4" baseType="variant">
      <vt:variant>
        <vt:lpstr>Tema</vt:lpstr>
      </vt:variant>
      <vt:variant>
        <vt:i4>1</vt:i4>
      </vt:variant>
      <vt:variant>
        <vt:lpstr>Slayt Başlıkları</vt:lpstr>
      </vt:variant>
      <vt:variant>
        <vt:i4>65</vt:i4>
      </vt:variant>
    </vt:vector>
  </HeadingPairs>
  <TitlesOfParts>
    <vt:vector size="66" baseType="lpstr">
      <vt:lpstr>Ofis Teması</vt:lpstr>
      <vt:lpstr>ANAYASA HUKUKU</vt:lpstr>
      <vt:lpstr>1982 ANAYASASI TEMEL İLKELER</vt:lpstr>
      <vt:lpstr>PowerPoint Sunusu</vt:lpstr>
      <vt:lpstr>PowerPoint Sunusu</vt:lpstr>
      <vt:lpstr>PowerPoint Sunusu</vt:lpstr>
      <vt:lpstr>PowerPoint Sunusu</vt:lpstr>
      <vt:lpstr>PowerPoint Sunusu</vt:lpstr>
      <vt:lpstr>PowerPoint Sunusu</vt:lpstr>
      <vt:lpstr>PowerPoint Sunusu</vt:lpstr>
      <vt:lpstr>TEMEL HAK VE ÖZGÜRLÜKLER</vt:lpstr>
      <vt:lpstr>PowerPoint Sunusu</vt:lpstr>
      <vt:lpstr>PowerPoint Sunusu</vt:lpstr>
      <vt:lpstr>PowerPoint Sunusu</vt:lpstr>
      <vt:lpstr>OLAĞAN DÖNEMLER</vt:lpstr>
      <vt:lpstr>PowerPoint Sunusu</vt:lpstr>
      <vt:lpstr>PowerPoint Sunusu</vt:lpstr>
      <vt:lpstr>PowerPoint Sunusu</vt:lpstr>
      <vt:lpstr>OLAĞANÜSTÜ DÖNEMLER</vt:lpstr>
      <vt:lpstr>PowerPoint Sunusu</vt:lpstr>
      <vt:lpstr>YASAMA ORGANI</vt:lpstr>
      <vt:lpstr>MV SEÇME VE SEÇİLME ŞARTLARI</vt:lpstr>
      <vt:lpstr>PowerPoint Sunusu</vt:lpstr>
      <vt:lpstr>PowerPoint Sunusu</vt:lpstr>
      <vt:lpstr>Yasama organının oluşumu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TBMM’NİN GÖREV VE YETKİLERİ</vt:lpstr>
      <vt:lpstr>PowerPoint Sunusu</vt:lpstr>
      <vt:lpstr>YÜRÜTME ORGANI</vt:lpstr>
      <vt:lpstr>PowerPoint Sunusu</vt:lpstr>
      <vt:lpstr>PowerPoint Sunusu</vt:lpstr>
      <vt:lpstr>PowerPoint Sunusu</vt:lpstr>
      <vt:lpstr>PowerPoint Sunusu</vt:lpstr>
      <vt:lpstr>PowerPoint Sunusu</vt:lpstr>
      <vt:lpstr>PowerPoint Sunusu</vt:lpstr>
      <vt:lpstr>YÜRÜTME ORGANININ DÜZENLEYİCİ İŞLEMLERİ</vt:lpstr>
      <vt:lpstr>PowerPoint Sunusu</vt:lpstr>
      <vt:lpstr>PowerPoint Sunusu</vt:lpstr>
      <vt:lpstr>PowerPoint Sunusu</vt:lpstr>
      <vt:lpstr>PowerPoint Sunusu</vt:lpstr>
      <vt:lpstr>PowerPoint Sunusu</vt:lpstr>
      <vt:lpstr>YARGI ORGANI</vt:lpstr>
      <vt:lpstr>PowerPoint Sunusu</vt:lpstr>
      <vt:lpstr>ANAYASA YARGISI</vt:lpstr>
      <vt:lpstr>PowerPoint Sunusu</vt:lpstr>
      <vt:lpstr>PowerPoint Sunusu</vt:lpstr>
      <vt:lpstr>PowerPoint Sunusu</vt:lpstr>
      <vt:lpstr>PowerPoint Sunusu</vt:lpstr>
      <vt:lpstr>Anayasa Mahkemesinin esasa ilişkin karar türleri</vt:lpstr>
      <vt:lpstr>PowerPoint Sunusu</vt:lpstr>
      <vt:lpstr>Bireysel Başvuru</vt:lpstr>
      <vt:lpstr> Bireysel başvuru yolunun kabul edilebilirlik şartları </vt:lpstr>
      <vt:lpstr>Mahkemenin kararları</vt:lpstr>
      <vt:lpstr>Başvurunun esasına ilişkin kararlar</vt:lpstr>
      <vt:lpstr>ANAYASA DEĞİŞİKLİĞİ</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ANAYASA HUKUKU</dc:title>
  <dc:creator>Nilay SOYDAN</dc:creator>
  <cp:lastModifiedBy>Nilay SOYDAN</cp:lastModifiedBy>
  <cp:revision>39</cp:revision>
  <dcterms:created xsi:type="dcterms:W3CDTF">2018-12-17T08:40:12Z</dcterms:created>
  <dcterms:modified xsi:type="dcterms:W3CDTF">2019-08-01T09:46:27Z</dcterms:modified>
</cp:coreProperties>
</file>