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18" autoAdjust="0"/>
    <p:restoredTop sz="96774" autoAdjust="0"/>
  </p:normalViewPr>
  <p:slideViewPr>
    <p:cSldViewPr>
      <p:cViewPr>
        <p:scale>
          <a:sx n="68" d="100"/>
          <a:sy n="68" d="100"/>
        </p:scale>
        <p:origin x="-1404" y="-168"/>
      </p:cViewPr>
      <p:guideLst>
        <p:guide orient="horz" pos="2160"/>
        <p:guide pos="2880"/>
      </p:guideLst>
    </p:cSldViewPr>
  </p:slideViewPr>
  <p:outlineViewPr>
    <p:cViewPr>
      <p:scale>
        <a:sx n="33" d="100"/>
        <a:sy n="33" d="100"/>
      </p:scale>
      <p:origin x="234" y="196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844"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C8757F-C057-4BAD-8785-510B4DAC02E5}" type="datetimeFigureOut">
              <a:rPr lang="tr-TR" smtClean="0"/>
              <a:pPr/>
              <a:t>14.12.2018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0A3474-5B43-4134-A924-3F78310E6B8C}" type="slidenum">
              <a:rPr lang="tr-TR" smtClean="0"/>
              <a:pPr/>
              <a:t>‹#›</a:t>
            </a:fld>
            <a:endParaRPr lang="tr-TR"/>
          </a:p>
        </p:txBody>
      </p:sp>
    </p:spTree>
    <p:extLst>
      <p:ext uri="{BB962C8B-B14F-4D97-AF65-F5344CB8AC3E}">
        <p14:creationId xmlns:p14="http://schemas.microsoft.com/office/powerpoint/2010/main" val="3138492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D0A3474-5B43-4134-A924-3F78310E6B8C}" type="slidenum">
              <a:rPr lang="tr-TR" smtClean="0"/>
              <a:pPr/>
              <a:t>1</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10</a:t>
            </a:fld>
            <a:endParaRPr lang="tr-T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11</a:t>
            </a:fld>
            <a:endParaRPr lang="tr-T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12</a:t>
            </a:fld>
            <a:endParaRPr lang="tr-T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13</a:t>
            </a:fld>
            <a:endParaRPr lang="tr-T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14</a:t>
            </a:fld>
            <a:endParaRPr lang="tr-T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15</a:t>
            </a:fld>
            <a:endParaRPr lang="tr-T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16</a:t>
            </a:fld>
            <a:endParaRPr lang="tr-T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17</a:t>
            </a:fld>
            <a:endParaRPr lang="tr-T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18</a:t>
            </a:fld>
            <a:endParaRPr lang="tr-T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19</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2</a:t>
            </a:fld>
            <a:endParaRPr lang="tr-T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20</a:t>
            </a:fld>
            <a:endParaRPr lang="tr-T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21</a:t>
            </a:fld>
            <a:endParaRPr lang="tr-T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22</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3</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4</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5</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6</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7</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8</a:t>
            </a:fld>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D0A3474-5B43-4134-A924-3F78310E6B8C}" type="slidenum">
              <a:rPr lang="tr-TR" smtClean="0"/>
              <a:pPr/>
              <a:t>9</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6 Dikdörtgen"/>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2362200" y="4038600"/>
            <a:ext cx="6477000" cy="1828800"/>
          </a:xfrm>
        </p:spPr>
        <p:txBody>
          <a:bodyPr anchor="b"/>
          <a:lstStyle>
            <a:lvl1pPr>
              <a:defRPr cap="all" baseline="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D9F75050-0E15-4C5B-92B0-66D068882F1F}" type="datetimeFigureOut">
              <a:rPr lang="tr-TR" smtClean="0"/>
              <a:pPr/>
              <a:t>14.12.2018</a:t>
            </a:fld>
            <a:endParaRPr lang="tr-TR"/>
          </a:p>
        </p:txBody>
      </p:sp>
      <p:sp>
        <p:nvSpPr>
          <p:cNvPr id="17" name="16 Altbilgi Yer Tutucusu"/>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tr-TR"/>
          </a:p>
        </p:txBody>
      </p:sp>
      <p:sp>
        <p:nvSpPr>
          <p:cNvPr id="29" name="28 Slayt Numarası Yer Tutucusu"/>
          <p:cNvSpPr>
            <a:spLocks noGrp="1"/>
          </p:cNvSpPr>
          <p:nvPr>
            <p:ph type="sldNum" sz="quarter" idx="12"/>
          </p:nvPr>
        </p:nvSpPr>
        <p:spPr>
          <a:xfrm>
            <a:off x="8001000" y="228600"/>
            <a:ext cx="8382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609600"/>
            <a:ext cx="2057400" cy="55165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609600"/>
            <a:ext cx="5562600" cy="551656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6553200" y="6248402"/>
            <a:ext cx="2209800" cy="365125"/>
          </a:xfrm>
        </p:spPr>
        <p:txBody>
          <a:bodyPr/>
          <a:lstStyle/>
          <a:p>
            <a:fld id="{D9F75050-0E15-4C5B-92B0-66D068882F1F}" type="datetimeFigureOut">
              <a:rPr lang="tr-TR" smtClean="0"/>
              <a:pPr/>
              <a:t>14.12.2018</a:t>
            </a:fld>
            <a:endParaRPr lang="tr-TR"/>
          </a:p>
        </p:txBody>
      </p:sp>
      <p:sp>
        <p:nvSpPr>
          <p:cNvPr id="5" name="4 Altbilgi Yer Tutucusu"/>
          <p:cNvSpPr>
            <a:spLocks noGrp="1"/>
          </p:cNvSpPr>
          <p:nvPr>
            <p:ph type="ftr" sz="quarter" idx="11"/>
          </p:nvPr>
        </p:nvSpPr>
        <p:spPr>
          <a:xfrm>
            <a:off x="457201" y="6248207"/>
            <a:ext cx="5573483" cy="365125"/>
          </a:xfrm>
        </p:spPr>
        <p:txBody>
          <a:bodyPr/>
          <a:lstStyle/>
          <a:p>
            <a:endParaRPr lang="tr-TR"/>
          </a:p>
        </p:txBody>
      </p:sp>
      <p:sp>
        <p:nvSpPr>
          <p:cNvPr id="7" name="6 Dikdörtgen"/>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Dikdörtgen"/>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Dikdörtgen"/>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Slayt Numarası Yer Tutucusu"/>
          <p:cNvSpPr>
            <a:spLocks noGrp="1"/>
          </p:cNvSpPr>
          <p:nvPr>
            <p:ph type="sldNum" sz="quarter" idx="12"/>
          </p:nvPr>
        </p:nvSpPr>
        <p:spPr>
          <a:xfrm rot="5400000">
            <a:off x="5989638" y="144462"/>
            <a:ext cx="533400" cy="244476"/>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transition spd="med">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990600"/>
          </a:xfrm>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612648" y="1600200"/>
            <a:ext cx="8153400" cy="44958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transition spd="med">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7" name="6 Dikdörtgen"/>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9F75050-0E15-4C5B-92B0-66D068882F1F}" type="datetimeFigureOut">
              <a:rPr lang="tr-TR" smtClean="0"/>
              <a:pPr/>
              <a:t>14.12.2018</a:t>
            </a:fld>
            <a:endParaRPr lang="tr-TR"/>
          </a:p>
        </p:txBody>
      </p:sp>
      <p:sp>
        <p:nvSpPr>
          <p:cNvPr id="13" name="12 Slayt Numarası Yer Tutucusu"/>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p:txBody>
          <a:bodyPr/>
          <a:lstStyle/>
          <a:p>
            <a:endParaRPr lang="tr-TR"/>
          </a:p>
        </p:txBody>
      </p:sp>
    </p:spTree>
  </p:cSld>
  <p:clrMapOvr>
    <a:overrideClrMapping bg1="lt1" tx1="dk1" bg2="lt2" tx2="dk2" accent1="accent1" accent2="accent2" accent3="accent3" accent4="accent4" accent5="accent5" accent6="accent6" hlink="hlink" folHlink="folHlink"/>
  </p:clrMapOvr>
  <p:transition spd="med">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9" name="8 İçerik Yer Tutucusu"/>
          <p:cNvSpPr>
            <a:spLocks noGrp="1"/>
          </p:cNvSpPr>
          <p:nvPr>
            <p:ph sz="quarter" idx="1"/>
          </p:nvPr>
        </p:nvSpPr>
        <p:spPr>
          <a:xfrm>
            <a:off x="609600"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844901"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7 Veri Yer Tutucusu"/>
          <p:cNvSpPr>
            <a:spLocks noGrp="1"/>
          </p:cNvSpPr>
          <p:nvPr>
            <p:ph type="dt" sz="half" idx="15"/>
          </p:nvPr>
        </p:nvSpPr>
        <p:spPr/>
        <p:txBody>
          <a:bodyPr rtlCol="0"/>
          <a:lstStyle/>
          <a:p>
            <a:fld id="{D9F75050-0E15-4C5B-92B0-66D068882F1F}" type="datetimeFigureOut">
              <a:rPr lang="tr-TR" smtClean="0"/>
              <a:pPr/>
              <a:t>14.12.2018</a:t>
            </a:fld>
            <a:endParaRPr lang="tr-TR"/>
          </a:p>
        </p:txBody>
      </p:sp>
      <p:sp>
        <p:nvSpPr>
          <p:cNvPr id="10" name="9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2" name="11 Altbilgi Yer Tutucusu"/>
          <p:cNvSpPr>
            <a:spLocks noGrp="1"/>
          </p:cNvSpPr>
          <p:nvPr>
            <p:ph type="ftr" sz="quarter" idx="17"/>
          </p:nvPr>
        </p:nvSpPr>
        <p:spPr/>
        <p:txBody>
          <a:bodyPr rtlCol="0"/>
          <a:lstStyle/>
          <a:p>
            <a:endParaRPr lang="tr-TR"/>
          </a:p>
        </p:txBody>
      </p:sp>
    </p:spTree>
  </p:cSld>
  <p:clrMapOvr>
    <a:masterClrMapping/>
  </p:clrMapOvr>
  <p:transition spd="med">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33400" y="273050"/>
            <a:ext cx="8153400" cy="869950"/>
          </a:xfrm>
        </p:spPr>
        <p:txBody>
          <a:bodyPr anchor="ctr"/>
          <a:lstStyle>
            <a:lvl1pPr>
              <a:defRPr/>
            </a:lvl1pPr>
          </a:lstStyle>
          <a:p>
            <a:r>
              <a:rPr kumimoji="0" lang="tr-TR" smtClean="0"/>
              <a:t>Asıl başlık stili için tıklatın</a:t>
            </a:r>
            <a:endParaRPr kumimoji="0" lang="en-US"/>
          </a:p>
        </p:txBody>
      </p:sp>
      <p:sp>
        <p:nvSpPr>
          <p:cNvPr id="11" name="10 İçerik Yer Tutucusu"/>
          <p:cNvSpPr>
            <a:spLocks noGrp="1"/>
          </p:cNvSpPr>
          <p:nvPr>
            <p:ph sz="quarter" idx="2"/>
          </p:nvPr>
        </p:nvSpPr>
        <p:spPr>
          <a:xfrm>
            <a:off x="609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800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5"/>
          </p:nvPr>
        </p:nvSpPr>
        <p:spPr/>
        <p:txBody>
          <a:bodyPr rtlCol="0"/>
          <a:lstStyle/>
          <a:p>
            <a:fld id="{D9F75050-0E15-4C5B-92B0-66D068882F1F}" type="datetimeFigureOut">
              <a:rPr lang="tr-TR" smtClean="0"/>
              <a:pPr/>
              <a:t>14.12.2018</a:t>
            </a:fld>
            <a:endParaRPr lang="tr-TR"/>
          </a:p>
        </p:txBody>
      </p:sp>
      <p:sp>
        <p:nvSpPr>
          <p:cNvPr id="12" name="11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4" name="13 Altbilgi Yer Tutucusu"/>
          <p:cNvSpPr>
            <a:spLocks noGrp="1"/>
          </p:cNvSpPr>
          <p:nvPr>
            <p:ph type="ftr" sz="quarter" idx="17"/>
          </p:nvPr>
        </p:nvSpPr>
        <p:spPr/>
        <p:txBody>
          <a:bodyPr rtlCol="0"/>
          <a:lstStyle/>
          <a:p>
            <a:endParaRPr lang="tr-TR"/>
          </a:p>
        </p:txBody>
      </p:sp>
      <p:sp>
        <p:nvSpPr>
          <p:cNvPr id="16" name="15 Metin Yer Tutucusu"/>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5" name="14 Metin Yer Tutucusu"/>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transition spd="med">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14.12.2018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Tree>
  </p:cSld>
  <p:clrMapOvr>
    <a:masterClrMapping/>
  </p:clrMapOvr>
  <p:transition spd="med">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a:xfrm>
            <a:off x="0" y="6248400"/>
            <a:ext cx="5334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masterClrMapping/>
  </p:clrMapOvr>
  <p:transition spd="med">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8077200" cy="869950"/>
          </a:xfrm>
        </p:spPr>
        <p:txBody>
          <a:bodyPr anchor="ctr"/>
          <a:lstStyle>
            <a:lvl1pPr algn="l">
              <a:buNone/>
              <a:defRPr sz="4400" b="0"/>
            </a:lvl1p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14.12.2018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3" name="2 Metin Yer Tutucusu"/>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9" name="8 İçerik Yer Tutucusu"/>
          <p:cNvSpPr>
            <a:spLocks noGrp="1"/>
          </p:cNvSpPr>
          <p:nvPr>
            <p:ph sz="quarter" idx="1"/>
          </p:nvPr>
        </p:nvSpPr>
        <p:spPr>
          <a:xfrm>
            <a:off x="2362200" y="1752600"/>
            <a:ext cx="6400800" cy="4419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transition spd="med">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8" name="7 Dikdörtgen"/>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tr-TR" smtClean="0"/>
              <a:t>Asıl başlık stili için tıklatın</a:t>
            </a:r>
            <a:endParaRPr kumimoji="0" lang="en-US"/>
          </a:p>
        </p:txBody>
      </p:sp>
      <p:sp>
        <p:nvSpPr>
          <p:cNvPr id="11" name="10 Dikdörtgen"/>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Veri Yer Tutucusu"/>
          <p:cNvSpPr>
            <a:spLocks noGrp="1"/>
          </p:cNvSpPr>
          <p:nvPr>
            <p:ph type="dt" sz="half" idx="10"/>
          </p:nvPr>
        </p:nvSpPr>
        <p:spPr>
          <a:xfrm>
            <a:off x="6248400" y="6248400"/>
            <a:ext cx="2667000" cy="365125"/>
          </a:xfrm>
        </p:spPr>
        <p:txBody>
          <a:bodyPr rtlCol="0"/>
          <a:lstStyle/>
          <a:p>
            <a:fld id="{D9F75050-0E15-4C5B-92B0-66D068882F1F}" type="datetimeFigureOut">
              <a:rPr lang="tr-TR" smtClean="0"/>
              <a:pPr/>
              <a:t>14.12.2018</a:t>
            </a:fld>
            <a:endParaRPr lang="tr-TR"/>
          </a:p>
        </p:txBody>
      </p:sp>
      <p:sp>
        <p:nvSpPr>
          <p:cNvPr id="13" name="12 Slayt Numarası Yer Tutucusu"/>
          <p:cNvSpPr>
            <a:spLocks noGrp="1"/>
          </p:cNvSpPr>
          <p:nvPr>
            <p:ph type="sldNum" sz="quarter" idx="11"/>
          </p:nvPr>
        </p:nvSpPr>
        <p:spPr>
          <a:xfrm>
            <a:off x="0" y="4667249"/>
            <a:ext cx="1447800" cy="663578"/>
          </a:xfrm>
        </p:spPr>
        <p:txBody>
          <a:bodyPr rtlCol="0"/>
          <a:lstStyle>
            <a:lvl1pPr>
              <a:defRPr sz="2800"/>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a:xfrm>
            <a:off x="1600200" y="6248206"/>
            <a:ext cx="4572000" cy="365125"/>
          </a:xfrm>
        </p:spPr>
        <p:txBody>
          <a:bodyPr rtlCol="0"/>
          <a:lstStyle/>
          <a:p>
            <a:endParaRPr lang="tr-TR"/>
          </a:p>
        </p:txBody>
      </p:sp>
      <p:sp>
        <p:nvSpPr>
          <p:cNvPr id="3" name="2 Resim Yer Tutucusu"/>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tr-TR" smtClean="0"/>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transition spd="med">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609600" y="228600"/>
            <a:ext cx="8153400" cy="990600"/>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9F75050-0E15-4C5B-92B0-66D068882F1F}" type="datetimeFigureOut">
              <a:rPr lang="tr-TR" smtClean="0"/>
              <a:pPr/>
              <a:t>14.12.2018</a:t>
            </a:fld>
            <a:endParaRPr lang="tr-TR"/>
          </a:p>
        </p:txBody>
      </p:sp>
      <p:sp>
        <p:nvSpPr>
          <p:cNvPr id="3" name="2 Altbilgi Yer Tutucusu"/>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tr-TR"/>
          </a:p>
        </p:txBody>
      </p:sp>
      <p:sp>
        <p:nvSpPr>
          <p:cNvPr id="7" name="6 Dikdörtgen"/>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med">
    <p:randomBar dir="vert"/>
  </p:transition>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HAKLARIN KULLANILMASI VE BORÇLARIN İFASINDA DÜRÜSTLÜK KURALINA UYMA ZORUNLULUĞU</a:t>
            </a:r>
            <a:endParaRPr lang="tr-TR" dirty="0"/>
          </a:p>
        </p:txBody>
      </p:sp>
      <p:sp>
        <p:nvSpPr>
          <p:cNvPr id="3" name="2 Alt Başlık"/>
          <p:cNvSpPr>
            <a:spLocks noGrp="1"/>
          </p:cNvSpPr>
          <p:nvPr>
            <p:ph type="subTitle" idx="1"/>
          </p:nvPr>
        </p:nvSpPr>
        <p:spPr/>
        <p:txBody>
          <a:bodyPr>
            <a:normAutofit fontScale="85000" lnSpcReduction="20000"/>
          </a:bodyPr>
          <a:lstStyle/>
          <a:p>
            <a:r>
              <a:rPr lang="tr-TR" dirty="0" smtClean="0"/>
              <a:t>Pelin ÖZÇELİK-Kaynak: http://temelhukuk.weebly.com/duumlruumlstluumlk1.html</a:t>
            </a:r>
            <a:endParaRPr lang="tr-TR" dirty="0"/>
          </a:p>
        </p:txBody>
      </p:sp>
    </p:spTree>
  </p:cSld>
  <p:clrMapOvr>
    <a:masterClrMapping/>
  </p:clrMapOvr>
  <p:transition spd="med">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467544" y="1484784"/>
            <a:ext cx="8153400" cy="5184576"/>
          </a:xfrm>
        </p:spPr>
        <p:txBody>
          <a:bodyPr>
            <a:normAutofit fontScale="92500" lnSpcReduction="20000"/>
          </a:bodyPr>
          <a:lstStyle/>
          <a:p>
            <a:pPr marL="514350" indent="-514350" algn="just">
              <a:buFont typeface="+mj-lt"/>
              <a:buAutoNum type="arabicPeriod" startAt="6"/>
            </a:pPr>
            <a:r>
              <a:rPr lang="fi-FI" b="1" u="sng" dirty="0"/>
              <a:t>Hukuki </a:t>
            </a:r>
            <a:r>
              <a:rPr lang="fi-FI" b="1" u="sng" dirty="0" smtClean="0"/>
              <a:t>İşlemlerin</a:t>
            </a:r>
            <a:r>
              <a:rPr lang="tr-TR" b="1" u="sng" dirty="0" smtClean="0"/>
              <a:t> Dönüştürülmesinde:</a:t>
            </a:r>
          </a:p>
          <a:p>
            <a:pPr algn="just">
              <a:buFont typeface="Wingdings" panose="05000000000000000000" pitchFamily="2" charset="2"/>
              <a:buChar char="q"/>
            </a:pPr>
            <a:r>
              <a:rPr lang="tr-TR" u="sng" dirty="0"/>
              <a:t>Tahvil</a:t>
            </a:r>
            <a:r>
              <a:rPr lang="tr-TR" dirty="0"/>
              <a:t>, </a:t>
            </a:r>
            <a:r>
              <a:rPr lang="tr-TR" dirty="0" smtClean="0"/>
              <a:t>geçerlilik </a:t>
            </a:r>
            <a:r>
              <a:rPr lang="tr-TR" dirty="0"/>
              <a:t>şartlarını taşımaması nedeniyle </a:t>
            </a:r>
            <a:r>
              <a:rPr lang="tr-TR" u="sng" dirty="0"/>
              <a:t>batıl olan bir hukuki işlemin yerine,</a:t>
            </a:r>
            <a:r>
              <a:rPr lang="tr-TR" dirty="0"/>
              <a:t> bu işlemin yapılması sebebiyle geçerlik şartları gerçekleşen </a:t>
            </a:r>
            <a:r>
              <a:rPr lang="tr-TR" u="sng" dirty="0"/>
              <a:t>bir başka hukuki işlemin ikame </a:t>
            </a:r>
            <a:r>
              <a:rPr lang="tr-TR" u="sng" dirty="0" smtClean="0"/>
              <a:t>edilmesidir</a:t>
            </a:r>
            <a:r>
              <a:rPr lang="tr-TR" dirty="0" smtClean="0"/>
              <a:t>.</a:t>
            </a:r>
          </a:p>
          <a:p>
            <a:pPr algn="just">
              <a:buFont typeface="Wingdings" panose="05000000000000000000" pitchFamily="2" charset="2"/>
              <a:buChar char="q"/>
            </a:pPr>
            <a:r>
              <a:rPr lang="tr-TR" dirty="0" smtClean="0"/>
              <a:t>Bir </a:t>
            </a:r>
            <a:r>
              <a:rPr lang="tr-TR" dirty="0"/>
              <a:t>başka anlatımla, tahvil, </a:t>
            </a:r>
            <a:r>
              <a:rPr lang="tr-TR" dirty="0" smtClean="0"/>
              <a:t>kanunun </a:t>
            </a:r>
            <a:r>
              <a:rPr lang="tr-TR" dirty="0"/>
              <a:t>uyulmasını zorunlu kıldığı şartlara uygun olmamakla birlikte, </a:t>
            </a:r>
            <a:r>
              <a:rPr lang="tr-TR" u="sng" dirty="0"/>
              <a:t>benzer maksat ve sonuçları taşıyan diğer bir işlemi; geçersizliği bilmiş olsalardı tarafların yapacağı kabul edilebiliyorsa </a:t>
            </a:r>
            <a:r>
              <a:rPr lang="tr-TR" dirty="0"/>
              <a:t>geçerli olmayan işlemin, </a:t>
            </a:r>
            <a:r>
              <a:rPr lang="tr-TR" dirty="0" smtClean="0"/>
              <a:t>geçerlilik </a:t>
            </a:r>
            <a:r>
              <a:rPr lang="tr-TR" dirty="0"/>
              <a:t>şartlarını taşıyan işleme dönüştürülerek varlığını sürdürebilmesini sağlayan bir kurumdur.</a:t>
            </a:r>
            <a:br>
              <a:rPr lang="tr-TR" dirty="0"/>
            </a:br>
            <a:r>
              <a:rPr lang="tr-TR" dirty="0"/>
              <a:t/>
            </a:r>
            <a:br>
              <a:rPr lang="tr-TR" dirty="0"/>
            </a:br>
            <a:endParaRPr lang="tr-TR" dirty="0" smtClean="0"/>
          </a:p>
        </p:txBody>
      </p:sp>
    </p:spTree>
    <p:extLst>
      <p:ext uri="{BB962C8B-B14F-4D97-AF65-F5344CB8AC3E}">
        <p14:creationId xmlns:p14="http://schemas.microsoft.com/office/powerpoint/2010/main" val="2083840167"/>
      </p:ext>
    </p:extLst>
  </p:cSld>
  <p:clrMapOvr>
    <a:masterClrMapping/>
  </p:clrMapOvr>
  <p:transition spd="med">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467544" y="1484784"/>
            <a:ext cx="8153400" cy="5688632"/>
          </a:xfrm>
        </p:spPr>
        <p:txBody>
          <a:bodyPr>
            <a:normAutofit lnSpcReduction="10000"/>
          </a:bodyPr>
          <a:lstStyle/>
          <a:p>
            <a:pPr marL="514350" indent="-514350" algn="just">
              <a:buFont typeface="+mj-lt"/>
              <a:buAutoNum type="arabicPeriod" startAt="6"/>
            </a:pPr>
            <a:r>
              <a:rPr lang="fi-FI" b="1" u="sng" dirty="0"/>
              <a:t>Hukuki </a:t>
            </a:r>
            <a:r>
              <a:rPr lang="fi-FI" b="1" u="sng" dirty="0" smtClean="0"/>
              <a:t>İşlemlerin</a:t>
            </a:r>
            <a:r>
              <a:rPr lang="tr-TR" b="1" u="sng" dirty="0" smtClean="0"/>
              <a:t> Dönüştürülmesinde:</a:t>
            </a:r>
          </a:p>
          <a:p>
            <a:pPr algn="just">
              <a:buFont typeface="Wingdings" panose="05000000000000000000" pitchFamily="2" charset="2"/>
              <a:buChar char="q"/>
            </a:pPr>
            <a:r>
              <a:rPr lang="tr-TR" dirty="0"/>
              <a:t>Borçlar Hukuku </a:t>
            </a:r>
            <a:r>
              <a:rPr lang="tr-TR" dirty="0" smtClean="0"/>
              <a:t>sisteminde </a:t>
            </a:r>
            <a:r>
              <a:rPr lang="tr-TR" u="sng" dirty="0" smtClean="0"/>
              <a:t>şekil </a:t>
            </a:r>
            <a:r>
              <a:rPr lang="tr-TR" u="sng" dirty="0"/>
              <a:t>serbestisi </a:t>
            </a:r>
            <a:r>
              <a:rPr lang="tr-TR" dirty="0"/>
              <a:t>esastır. Diğer bir ifade ile kanun aksini söylemedikçe hukuki işlemler belirli bir şekle tabi değildir. Tarafların uygun gördüğü şekilde (yazılı, sözlü </a:t>
            </a:r>
            <a:r>
              <a:rPr lang="tr-TR" dirty="0" err="1"/>
              <a:t>vs</a:t>
            </a:r>
            <a:r>
              <a:rPr lang="tr-TR" dirty="0"/>
              <a:t>) yapılabilir; </a:t>
            </a:r>
            <a:r>
              <a:rPr lang="tr-TR" u="sng" dirty="0"/>
              <a:t>ancak hukuk (yasa) bir hukuki işlemin geçerliliğini bir şekle bağladığı durumlarda “Geçerlilik </a:t>
            </a:r>
            <a:r>
              <a:rPr lang="tr-TR" u="sng" dirty="0" err="1" smtClean="0"/>
              <a:t>Şekli”nden</a:t>
            </a:r>
            <a:r>
              <a:rPr lang="tr-TR" dirty="0" smtClean="0"/>
              <a:t> </a:t>
            </a:r>
            <a:r>
              <a:rPr lang="tr-TR" dirty="0"/>
              <a:t>bahsedilir ve işlem bu şekilde yapılmalıdır. İster şekle tabi kılınsın ister kılınmasın sözleşmelerin şekline ilişkin dürüstlük kuralının bir etkisinden bahsetmek mümkün </a:t>
            </a:r>
            <a:r>
              <a:rPr lang="tr-TR" dirty="0" smtClean="0"/>
              <a:t>değildir.</a:t>
            </a:r>
          </a:p>
          <a:p>
            <a:pPr marL="0" indent="0" algn="just">
              <a:buNone/>
            </a:pPr>
            <a:r>
              <a:rPr lang="tr-TR" dirty="0"/>
              <a:t/>
            </a:r>
            <a:br>
              <a:rPr lang="tr-TR" dirty="0"/>
            </a:br>
            <a:endParaRPr lang="tr-TR" dirty="0" smtClean="0"/>
          </a:p>
        </p:txBody>
      </p:sp>
    </p:spTree>
    <p:extLst>
      <p:ext uri="{BB962C8B-B14F-4D97-AF65-F5344CB8AC3E}">
        <p14:creationId xmlns:p14="http://schemas.microsoft.com/office/powerpoint/2010/main" val="1243793493"/>
      </p:ext>
    </p:extLst>
  </p:cSld>
  <p:clrMapOvr>
    <a:masterClrMapping/>
  </p:clrMapOvr>
  <p:transition spd="med">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467544" y="1484784"/>
            <a:ext cx="8153400" cy="5184576"/>
          </a:xfrm>
        </p:spPr>
        <p:txBody>
          <a:bodyPr>
            <a:normAutofit fontScale="85000" lnSpcReduction="20000"/>
          </a:bodyPr>
          <a:lstStyle/>
          <a:p>
            <a:pPr marL="514350" indent="-514350" algn="just">
              <a:buFont typeface="+mj-lt"/>
              <a:buAutoNum type="arabicPeriod" startAt="6"/>
            </a:pPr>
            <a:r>
              <a:rPr lang="fi-FI" b="1" u="sng" dirty="0"/>
              <a:t>Hukuki </a:t>
            </a:r>
            <a:r>
              <a:rPr lang="fi-FI" b="1" u="sng" dirty="0" smtClean="0"/>
              <a:t>İşlemlerin</a:t>
            </a:r>
            <a:r>
              <a:rPr lang="tr-TR" b="1" u="sng" dirty="0" smtClean="0"/>
              <a:t> Dönüştürülmesinde:</a:t>
            </a:r>
          </a:p>
          <a:p>
            <a:pPr algn="just">
              <a:buFont typeface="Wingdings" panose="05000000000000000000" pitchFamily="2" charset="2"/>
              <a:buChar char="q"/>
            </a:pPr>
            <a:r>
              <a:rPr lang="tr-TR" dirty="0"/>
              <a:t>Bazen bir hukuki işlemi </a:t>
            </a:r>
            <a:r>
              <a:rPr lang="tr-TR" u="sng" dirty="0"/>
              <a:t>şekil eksikliği nedeni ile geçersiz kılmak yerine</a:t>
            </a:r>
            <a:r>
              <a:rPr lang="tr-TR" dirty="0"/>
              <a:t> adalet duygusuna daha iyi hizmet eden ve </a:t>
            </a:r>
            <a:r>
              <a:rPr lang="tr-TR" u="sng" dirty="0"/>
              <a:t>taraf menfaatlerini koruyan bir çözüm </a:t>
            </a:r>
            <a:r>
              <a:rPr lang="tr-TR" dirty="0"/>
              <a:t>üretmek mümkün olabilir. O çözüm </a:t>
            </a:r>
            <a:r>
              <a:rPr lang="tr-TR" u="sng" dirty="0"/>
              <a:t>“</a:t>
            </a:r>
            <a:r>
              <a:rPr lang="tr-TR" u="sng" dirty="0" err="1"/>
              <a:t>Tahvil”dir</a:t>
            </a:r>
            <a:r>
              <a:rPr lang="tr-TR" dirty="0"/>
              <a:t>. Dönüştürme diye de ifade edilen bu kavram </a:t>
            </a:r>
            <a:r>
              <a:rPr lang="tr-TR" u="sng" dirty="0"/>
              <a:t>dürüstlük kuralının uygulanması ile gerçekleşir</a:t>
            </a:r>
            <a:r>
              <a:rPr lang="tr-TR" u="sng" dirty="0" smtClean="0"/>
              <a:t>.</a:t>
            </a:r>
          </a:p>
          <a:p>
            <a:pPr lvl="1" algn="just">
              <a:buFont typeface="Wingdings" panose="05000000000000000000" pitchFamily="2" charset="2"/>
              <a:buChar char="q"/>
            </a:pPr>
            <a:r>
              <a:rPr lang="tr-TR" i="1" dirty="0"/>
              <a:t>Klişe örnektir ki noterler “Taşınmaz </a:t>
            </a:r>
            <a:r>
              <a:rPr lang="tr-TR" i="1" u="sng" dirty="0"/>
              <a:t>Satış</a:t>
            </a:r>
            <a:r>
              <a:rPr lang="tr-TR" i="1" dirty="0"/>
              <a:t> Sözleşmesi” düzenleyemezler. Kanunen “Taşınmaz </a:t>
            </a:r>
            <a:r>
              <a:rPr lang="tr-TR" i="1" u="sng" dirty="0"/>
              <a:t>Satış Vaadi </a:t>
            </a:r>
            <a:r>
              <a:rPr lang="tr-TR" i="1" dirty="0"/>
              <a:t>Sözleşmesi” düzenlemeye yetkilidirler. Düzenledikleri “</a:t>
            </a:r>
            <a:r>
              <a:rPr lang="tr-TR" i="1" u="sng" dirty="0"/>
              <a:t>Taşınmaz Satış Sözleşmeleri” şekil eksikliği nedeni ile geçersizdir</a:t>
            </a:r>
            <a:r>
              <a:rPr lang="tr-TR" i="1" dirty="0"/>
              <a:t>; ancak taraf menfaatleri ve iradelerine uygunluk düşünüldüğünde noterlerin düzenlediği “Taşınmaz Satış </a:t>
            </a:r>
            <a:r>
              <a:rPr lang="tr-TR" i="1" dirty="0" err="1"/>
              <a:t>Sözleşmeleri”ni</a:t>
            </a:r>
            <a:r>
              <a:rPr lang="tr-TR" i="1" dirty="0"/>
              <a:t> “Taşınmaz Satış Vaadi Sözleşmesi” </a:t>
            </a:r>
            <a:r>
              <a:rPr lang="tr-TR" i="1" u="sng" dirty="0"/>
              <a:t>kabul etmek (dönüştürmek - tahvil etmek) adaletli bir çözüm olacaktır. </a:t>
            </a:r>
            <a:r>
              <a:rPr lang="tr-TR" i="1" dirty="0"/>
              <a:t>Bu kararın alınmasında </a:t>
            </a:r>
            <a:r>
              <a:rPr lang="tr-TR" i="1" u="sng" dirty="0"/>
              <a:t>dürüstlük kuralının etkisi </a:t>
            </a:r>
            <a:r>
              <a:rPr lang="tr-TR" i="1" dirty="0"/>
              <a:t>açıktır. </a:t>
            </a:r>
            <a:r>
              <a:rPr lang="tr-TR" dirty="0"/>
              <a:t/>
            </a:r>
            <a:br>
              <a:rPr lang="tr-TR" dirty="0"/>
            </a:br>
            <a:endParaRPr lang="tr-TR" dirty="0" smtClean="0"/>
          </a:p>
        </p:txBody>
      </p:sp>
    </p:spTree>
    <p:extLst>
      <p:ext uri="{BB962C8B-B14F-4D97-AF65-F5344CB8AC3E}">
        <p14:creationId xmlns:p14="http://schemas.microsoft.com/office/powerpoint/2010/main" val="1243793493"/>
      </p:ext>
    </p:extLst>
  </p:cSld>
  <p:clrMapOvr>
    <a:masterClrMapping/>
  </p:clrMapOvr>
  <p:transition spd="med">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467544" y="1484784"/>
            <a:ext cx="8153400" cy="5184576"/>
          </a:xfrm>
        </p:spPr>
        <p:txBody>
          <a:bodyPr>
            <a:normAutofit fontScale="92500" lnSpcReduction="10000"/>
          </a:bodyPr>
          <a:lstStyle/>
          <a:p>
            <a:pPr marL="514350" indent="-514350" algn="just">
              <a:buFont typeface="+mj-lt"/>
              <a:buAutoNum type="arabicPeriod" startAt="7"/>
            </a:pPr>
            <a:r>
              <a:rPr lang="fi-FI" b="1" u="sng" dirty="0"/>
              <a:t>Hukuki İşlemlerin Değişen Koşullara </a:t>
            </a:r>
            <a:r>
              <a:rPr lang="fi-FI" b="1" u="sng" dirty="0" smtClean="0"/>
              <a:t>Uydurulmasında</a:t>
            </a:r>
            <a:r>
              <a:rPr lang="tr-TR" b="1" u="sng" dirty="0" smtClean="0"/>
              <a:t>:</a:t>
            </a:r>
          </a:p>
          <a:p>
            <a:pPr algn="just">
              <a:buFont typeface="Wingdings" panose="05000000000000000000" pitchFamily="2" charset="2"/>
              <a:buChar char="q"/>
            </a:pPr>
            <a:r>
              <a:rPr lang="tr-TR" dirty="0"/>
              <a:t>Hukukun en temel kabullerinden biri herkesin verdiği sözü tutmasıdır Bunun Borçlar Hukukundaki görünüşü ise </a:t>
            </a:r>
            <a:r>
              <a:rPr lang="tr-TR" u="sng" dirty="0"/>
              <a:t>“Ahde Vefa”</a:t>
            </a:r>
            <a:r>
              <a:rPr lang="tr-TR" dirty="0"/>
              <a:t> ilkesidir. Türkçeleştirildiğinde “Söze </a:t>
            </a:r>
            <a:r>
              <a:rPr lang="tr-TR" dirty="0" err="1"/>
              <a:t>Sadıklık</a:t>
            </a:r>
            <a:r>
              <a:rPr lang="tr-TR" dirty="0"/>
              <a:t>” şeklinde karşımıza çıkan </a:t>
            </a:r>
            <a:r>
              <a:rPr lang="tr-TR" dirty="0" smtClean="0"/>
              <a:t>ilke, </a:t>
            </a:r>
            <a:r>
              <a:rPr lang="tr-TR" u="sng" dirty="0"/>
              <a:t>hal ve şartlar ne kadar değişirse değişsin tarafların sözleşme ile yükümlendikleri edimleri ifa etmeleri</a:t>
            </a:r>
            <a:r>
              <a:rPr lang="tr-TR" dirty="0"/>
              <a:t> gerektiğini ifade eder. Bu ilkeye bir istisna getirilip getirilmeyeceği, halk </a:t>
            </a:r>
            <a:r>
              <a:rPr lang="tr-TR" dirty="0" smtClean="0"/>
              <a:t>deyimi </a:t>
            </a:r>
            <a:r>
              <a:rPr lang="tr-TR" dirty="0"/>
              <a:t>ile bıçağın kemiğe dayandığı noktada artık taraflardan </a:t>
            </a:r>
            <a:r>
              <a:rPr lang="tr-TR" u="sng" dirty="0"/>
              <a:t>sözleşmenin şartlarına uymalarının beklenip beklenmeyeceği konusu doğrudan </a:t>
            </a:r>
            <a:r>
              <a:rPr lang="tr-TR" u="sng" dirty="0" smtClean="0"/>
              <a:t>dürüstlük </a:t>
            </a:r>
            <a:r>
              <a:rPr lang="tr-TR" u="sng" dirty="0"/>
              <a:t>kuralı </a:t>
            </a:r>
            <a:r>
              <a:rPr lang="tr-TR" dirty="0"/>
              <a:t>ile alakalıdır. </a:t>
            </a:r>
            <a:endParaRPr lang="tr-TR" dirty="0" smtClean="0"/>
          </a:p>
        </p:txBody>
      </p:sp>
    </p:spTree>
    <p:extLst>
      <p:ext uri="{BB962C8B-B14F-4D97-AF65-F5344CB8AC3E}">
        <p14:creationId xmlns:p14="http://schemas.microsoft.com/office/powerpoint/2010/main" val="3728098048"/>
      </p:ext>
    </p:extLst>
  </p:cSld>
  <p:clrMapOvr>
    <a:masterClrMapping/>
  </p:clrMapOvr>
  <p:transition spd="med">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467544" y="1484784"/>
            <a:ext cx="8153400" cy="5184576"/>
          </a:xfrm>
        </p:spPr>
        <p:txBody>
          <a:bodyPr>
            <a:normAutofit fontScale="92500"/>
          </a:bodyPr>
          <a:lstStyle/>
          <a:p>
            <a:pPr marL="514350" indent="-514350" algn="just">
              <a:buFont typeface="+mj-lt"/>
              <a:buAutoNum type="arabicPeriod" startAt="7"/>
            </a:pPr>
            <a:r>
              <a:rPr lang="fi-FI" b="1" u="sng" dirty="0"/>
              <a:t>Hukuki İşlemlerin Değişen Koşullara </a:t>
            </a:r>
            <a:r>
              <a:rPr lang="fi-FI" b="1" u="sng" dirty="0" smtClean="0"/>
              <a:t>Uydurulmasında</a:t>
            </a:r>
            <a:r>
              <a:rPr lang="tr-TR" b="1" u="sng" dirty="0" smtClean="0"/>
              <a:t>:</a:t>
            </a:r>
          </a:p>
          <a:p>
            <a:pPr algn="just">
              <a:buFont typeface="Wingdings" panose="05000000000000000000" pitchFamily="2" charset="2"/>
              <a:buChar char="q"/>
            </a:pPr>
            <a:r>
              <a:rPr lang="tr-TR" dirty="0" err="1"/>
              <a:t>Emprevizyon</a:t>
            </a:r>
            <a:r>
              <a:rPr lang="tr-TR" dirty="0"/>
              <a:t> Teorisi olarak adlandırılan ve </a:t>
            </a:r>
            <a:r>
              <a:rPr lang="tr-TR" u="sng" dirty="0" err="1"/>
              <a:t>öngörülmezlik</a:t>
            </a:r>
            <a:r>
              <a:rPr lang="tr-TR" u="sng" dirty="0"/>
              <a:t> ile </a:t>
            </a:r>
            <a:r>
              <a:rPr lang="tr-TR" u="sng" dirty="0" err="1"/>
              <a:t>katlanılmazlık</a:t>
            </a:r>
            <a:r>
              <a:rPr lang="tr-TR" u="sng" dirty="0"/>
              <a:t> </a:t>
            </a:r>
            <a:r>
              <a:rPr lang="tr-TR" dirty="0"/>
              <a:t>gibi iki şartın varlığı halinde artık “Ahde </a:t>
            </a:r>
            <a:r>
              <a:rPr lang="tr-TR" dirty="0" err="1"/>
              <a:t>Vefa”dan</a:t>
            </a:r>
            <a:r>
              <a:rPr lang="tr-TR" dirty="0"/>
              <a:t> </a:t>
            </a:r>
            <a:r>
              <a:rPr lang="tr-TR" dirty="0" err="1" smtClean="0"/>
              <a:t>vazgeçilebilineceğini</a:t>
            </a:r>
            <a:r>
              <a:rPr lang="tr-TR" dirty="0" smtClean="0"/>
              <a:t> </a:t>
            </a:r>
            <a:r>
              <a:rPr lang="tr-TR" dirty="0"/>
              <a:t>söyleyen kabul dürüstlük kuralı ile tespit edilir. Eğer öngörülemeyecek bir sebep ile </a:t>
            </a:r>
            <a:r>
              <a:rPr lang="tr-TR" dirty="0" smtClean="0"/>
              <a:t>(</a:t>
            </a:r>
            <a:r>
              <a:rPr lang="tr-TR" u="sng" dirty="0" smtClean="0"/>
              <a:t>deprem, sel, devalüasyon</a:t>
            </a:r>
            <a:r>
              <a:rPr lang="tr-TR" dirty="0" smtClean="0"/>
              <a:t>) </a:t>
            </a:r>
            <a:r>
              <a:rPr lang="tr-TR" dirty="0"/>
              <a:t>taraflardan biri için sözleşmenin devamı çekilmez hale gelmiş, devam edilmesi halinde onun </a:t>
            </a:r>
            <a:r>
              <a:rPr lang="tr-TR" dirty="0" smtClean="0"/>
              <a:t>mahvına </a:t>
            </a:r>
            <a:r>
              <a:rPr lang="tr-TR" dirty="0"/>
              <a:t>sebep olacak ise</a:t>
            </a:r>
            <a:r>
              <a:rPr lang="tr-TR" u="sng" dirty="0"/>
              <a:t> sözleşme yeni duruma uyarlanır ya da sonlandırılır.</a:t>
            </a:r>
            <a:r>
              <a:rPr lang="tr-TR" dirty="0"/>
              <a:t>  Bu sırada tüm bu </a:t>
            </a:r>
            <a:r>
              <a:rPr lang="tr-TR" dirty="0" smtClean="0"/>
              <a:t>işlemler </a:t>
            </a:r>
            <a:r>
              <a:rPr lang="tr-TR" u="sng" dirty="0"/>
              <a:t>dürüstlük kuralına uygun </a:t>
            </a:r>
            <a:r>
              <a:rPr lang="tr-TR" dirty="0"/>
              <a:t>şekilde yapılır. </a:t>
            </a:r>
            <a:endParaRPr lang="tr-TR" dirty="0" smtClean="0"/>
          </a:p>
        </p:txBody>
      </p:sp>
    </p:spTree>
    <p:extLst>
      <p:ext uri="{BB962C8B-B14F-4D97-AF65-F5344CB8AC3E}">
        <p14:creationId xmlns:p14="http://schemas.microsoft.com/office/powerpoint/2010/main" val="733431738"/>
      </p:ext>
    </p:extLst>
  </p:cSld>
  <p:clrMapOvr>
    <a:masterClrMapping/>
  </p:clrMapOvr>
  <p:transition spd="med">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467544" y="1484784"/>
            <a:ext cx="8153400" cy="5184576"/>
          </a:xfrm>
        </p:spPr>
        <p:txBody>
          <a:bodyPr>
            <a:normAutofit fontScale="85000" lnSpcReduction="10000"/>
          </a:bodyPr>
          <a:lstStyle/>
          <a:p>
            <a:pPr marL="514350" indent="-514350" algn="just">
              <a:buFont typeface="+mj-lt"/>
              <a:buAutoNum type="arabicPeriod" startAt="7"/>
            </a:pPr>
            <a:r>
              <a:rPr lang="fi-FI" b="1" u="sng" dirty="0"/>
              <a:t>Hukuki İşlemlerin Değişen Koşullara </a:t>
            </a:r>
            <a:r>
              <a:rPr lang="fi-FI" b="1" u="sng" dirty="0" smtClean="0"/>
              <a:t>Uydurulmasında</a:t>
            </a:r>
            <a:r>
              <a:rPr lang="tr-TR" b="1" u="sng" dirty="0" smtClean="0"/>
              <a:t>:</a:t>
            </a:r>
          </a:p>
          <a:p>
            <a:pPr lvl="1" algn="just">
              <a:buFont typeface="Wingdings" panose="05000000000000000000" pitchFamily="2" charset="2"/>
              <a:buChar char="q"/>
            </a:pPr>
            <a:r>
              <a:rPr lang="tr-TR" i="1" dirty="0"/>
              <a:t>Örneğin 2.000.-TL geliri olan ve 500 Dolar kira veren birisi kur hesabı ile o gün için 800.-TL kira ödüyor olsun. Devalüasyon nedeni ile dolar üçe katlarsa söz konusu kiracının kirası 2.400.-TL’yi bulur. Hayatın bilinen gerçekleri devalüasyonun gelişinin sıradan bir insan tarafından </a:t>
            </a:r>
            <a:r>
              <a:rPr lang="tr-TR" i="1" dirty="0" smtClean="0"/>
              <a:t>algılanamayacağını </a:t>
            </a:r>
            <a:r>
              <a:rPr lang="tr-TR" i="1" dirty="0"/>
              <a:t>ve 2.000.-TL geliri olan birinin 2.400.-TL kira veremeyeceğini açıkça ortaya koymaktadır. Bu durumda 1 yıllık kira sözleşmesi olan kiracının daha 8 ayı daha olsa söz konusu kirayı “Ahde Vefa” gereği ödemesi gerekecektir. İşte bu </a:t>
            </a:r>
            <a:r>
              <a:rPr lang="tr-TR" i="1" dirty="0" smtClean="0"/>
              <a:t>kontratta </a:t>
            </a:r>
            <a:r>
              <a:rPr lang="tr-TR" i="1" dirty="0"/>
              <a:t>“</a:t>
            </a:r>
            <a:r>
              <a:rPr lang="tr-TR" i="1" dirty="0" err="1"/>
              <a:t>Emprevizyon</a:t>
            </a:r>
            <a:r>
              <a:rPr lang="tr-TR" i="1" dirty="0"/>
              <a:t> Teorisi” devreye girer ve </a:t>
            </a:r>
            <a:r>
              <a:rPr lang="tr-TR" i="1" dirty="0" err="1"/>
              <a:t>öngörülmezlik</a:t>
            </a:r>
            <a:r>
              <a:rPr lang="tr-TR" i="1" dirty="0"/>
              <a:t> ve </a:t>
            </a:r>
            <a:r>
              <a:rPr lang="tr-TR" i="1" dirty="0" err="1"/>
              <a:t>katlanılmazlık</a:t>
            </a:r>
            <a:r>
              <a:rPr lang="tr-TR" i="1" dirty="0"/>
              <a:t> şartları yerine geldiği için ya bu kira sözleşmesini sonlandırır ve evi boşaltmasına imkan vererek kiracıyı kalan ayları ödemekten kurtarır ya da sözleşmeyi yeni hal ve şartlara uyarlayarak 800.-TL ile 2.400.-TL arasında örneğin 1.200.-TL gibi yeni bir rakam ile kiranın ödenmesine imkan sağlar ve kiracının </a:t>
            </a:r>
            <a:r>
              <a:rPr lang="tr-TR" i="1" dirty="0" smtClean="0"/>
              <a:t>mahvını </a:t>
            </a:r>
            <a:r>
              <a:rPr lang="tr-TR" i="1" dirty="0"/>
              <a:t>engeller. </a:t>
            </a:r>
            <a:r>
              <a:rPr lang="tr-TR" i="1" u="sng" dirty="0"/>
              <a:t>Süreç boyunca hep dürüstlük kuralı </a:t>
            </a:r>
            <a:r>
              <a:rPr lang="tr-TR" i="1" dirty="0"/>
              <a:t>esas alınır. </a:t>
            </a:r>
            <a:endParaRPr lang="tr-TR" dirty="0" smtClean="0"/>
          </a:p>
        </p:txBody>
      </p:sp>
    </p:spTree>
    <p:extLst>
      <p:ext uri="{BB962C8B-B14F-4D97-AF65-F5344CB8AC3E}">
        <p14:creationId xmlns:p14="http://schemas.microsoft.com/office/powerpoint/2010/main" val="3936092737"/>
      </p:ext>
    </p:extLst>
  </p:cSld>
  <p:clrMapOvr>
    <a:masterClrMapping/>
  </p:clrMapOvr>
  <p:transition spd="med">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467544" y="1484784"/>
            <a:ext cx="8153400" cy="5184576"/>
          </a:xfrm>
        </p:spPr>
        <p:txBody>
          <a:bodyPr>
            <a:normAutofit fontScale="70000" lnSpcReduction="20000"/>
          </a:bodyPr>
          <a:lstStyle/>
          <a:p>
            <a:pPr marL="514350" indent="-514350" algn="just">
              <a:buFont typeface="+mj-lt"/>
              <a:buAutoNum type="arabicPeriod" startAt="8"/>
            </a:pPr>
            <a:r>
              <a:rPr lang="tr-TR" b="1" u="sng" dirty="0"/>
              <a:t>İrade Beyanlarının </a:t>
            </a:r>
            <a:r>
              <a:rPr lang="tr-TR" b="1" u="sng" dirty="0" smtClean="0"/>
              <a:t>Yorumlanmasında:</a:t>
            </a:r>
          </a:p>
          <a:p>
            <a:pPr algn="just">
              <a:buFont typeface="Wingdings" panose="05000000000000000000" pitchFamily="2" charset="2"/>
              <a:buChar char="q"/>
            </a:pPr>
            <a:r>
              <a:rPr lang="tr-TR" dirty="0"/>
              <a:t>“İrade; kişinin iç dünyasında verdiği karar, vardığı yargıdır.” ve “Beyan; kişinin duygu ve düşüncelerini dış dünyaya yansıtmasıdır. O halde “</a:t>
            </a:r>
            <a:r>
              <a:rPr lang="tr-TR" u="sng" dirty="0"/>
              <a:t>İrade Beyanı; kişinin iç dünyasında verdiği kararı, vardığı yargıyı </a:t>
            </a:r>
            <a:r>
              <a:rPr lang="tr-TR" u="sng" dirty="0" smtClean="0"/>
              <a:t>tüm</a:t>
            </a:r>
            <a:r>
              <a:rPr lang="tr-TR" u="sng" dirty="0" smtClean="0"/>
              <a:t> </a:t>
            </a:r>
            <a:r>
              <a:rPr lang="tr-TR" u="sng" dirty="0"/>
              <a:t>dünyaya yansıtmasıdır.</a:t>
            </a:r>
            <a:r>
              <a:rPr lang="tr-TR" dirty="0"/>
              <a:t>” Bir kişinin </a:t>
            </a:r>
            <a:r>
              <a:rPr lang="tr-TR" u="sng" dirty="0"/>
              <a:t>irade beyanına verilecek anlamın </a:t>
            </a:r>
            <a:r>
              <a:rPr lang="tr-TR" dirty="0"/>
              <a:t>ne olduğu tartışmalı hale gelirse o beyandan </a:t>
            </a:r>
            <a:r>
              <a:rPr lang="tr-TR" u="sng" dirty="0"/>
              <a:t>orta zekalı ve orta ahlakta birinin anlayacağı anlamın çıkarılması</a:t>
            </a:r>
            <a:r>
              <a:rPr lang="tr-TR" dirty="0"/>
              <a:t> gerekir. Buna “Güven Teorisi” denir. Kısacası o beyana dürüst biri hangi anlamı yüklüyorsa hukuk açısından beyan o anlamdadır. </a:t>
            </a:r>
            <a:endParaRPr lang="tr-TR" dirty="0" smtClean="0"/>
          </a:p>
          <a:p>
            <a:pPr lvl="1" algn="just">
              <a:buFont typeface="Wingdings" panose="05000000000000000000" pitchFamily="2" charset="2"/>
              <a:buChar char="q"/>
            </a:pPr>
            <a:r>
              <a:rPr lang="tr-TR" i="1" dirty="0"/>
              <a:t>Örneğin, Pazar sabahı erken saatlerde sıcak satış yapabilmek için haliyle uyuyan birinin kapısını çalan satıcının ev sahibinin sabırla katlandığı kapı eşiği sunumunun ardından satmaya çalıştığı  ürün çok fahiş bir fiyat vermesi ve ev </a:t>
            </a:r>
            <a:r>
              <a:rPr lang="tr-TR" i="1" dirty="0" smtClean="0"/>
              <a:t>sahibinin de </a:t>
            </a:r>
            <a:r>
              <a:rPr lang="tr-TR" i="1" dirty="0"/>
              <a:t>artık sinirlenerek “-Tabi canım. Elbette alırım. Sudan ucuzmuş zaten.” diyerek kapıyı satıcının yüzüne kapatması halinde ev sahibinin bu irade beyanına verilecek anlam acaba ne olmalıdır? Şüphesiz tahmin edeceğiniz gibi </a:t>
            </a:r>
            <a:r>
              <a:rPr lang="tr-TR" i="1" dirty="0"/>
              <a:t>T</a:t>
            </a:r>
            <a:r>
              <a:rPr lang="tr-TR" i="1" dirty="0" smtClean="0"/>
              <a:t>ürkçe dilbilgisi </a:t>
            </a:r>
            <a:r>
              <a:rPr lang="tr-TR" i="1" dirty="0"/>
              <a:t>anlamını yok sayıp orta zekalı ve orta ahlakta herkesin bu irade beyanına olumsuz bir yanıt şeklinde bakması gerekecektir. Dolayısı ile satıcının beyanın alaycı halini görmezden gelip, cümlenin salt Türkçe dilbilgisinden hareket ederek sözleşmenin kurulduğunu düşünmeye hakkı yoktur. Görüldüğü gibi beyana verilecek anlamın ve dolayısı ile sözleşmenin kurulup kurulmadığının </a:t>
            </a:r>
            <a:r>
              <a:rPr lang="tr-TR" i="1" dirty="0" smtClean="0"/>
              <a:t>tespitinin </a:t>
            </a:r>
            <a:r>
              <a:rPr lang="tr-TR" i="1" dirty="0"/>
              <a:t>dürüstlükle tayin edilmesi gerekmektedir.</a:t>
            </a:r>
            <a:endParaRPr lang="tr-TR" b="1" u="sng" dirty="0" smtClean="0"/>
          </a:p>
        </p:txBody>
      </p:sp>
    </p:spTree>
    <p:extLst>
      <p:ext uri="{BB962C8B-B14F-4D97-AF65-F5344CB8AC3E}">
        <p14:creationId xmlns:p14="http://schemas.microsoft.com/office/powerpoint/2010/main" val="2062692694"/>
      </p:ext>
    </p:extLst>
  </p:cSld>
  <p:clrMapOvr>
    <a:masterClrMapping/>
  </p:clrMapOvr>
  <p:transition spd="med">
    <p:randomBar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467544" y="1484784"/>
            <a:ext cx="8153400" cy="5184576"/>
          </a:xfrm>
        </p:spPr>
        <p:txBody>
          <a:bodyPr>
            <a:normAutofit fontScale="77500" lnSpcReduction="20000"/>
          </a:bodyPr>
          <a:lstStyle/>
          <a:p>
            <a:pPr marL="514350" indent="-514350" algn="just">
              <a:buFont typeface="+mj-lt"/>
              <a:buAutoNum type="arabicPeriod" startAt="9"/>
            </a:pPr>
            <a:r>
              <a:rPr lang="tr-TR" b="1" u="sng" dirty="0"/>
              <a:t>Hakların </a:t>
            </a:r>
            <a:r>
              <a:rPr lang="tr-TR" b="1" u="sng" dirty="0" smtClean="0"/>
              <a:t>Kullanılmasında:</a:t>
            </a:r>
          </a:p>
          <a:p>
            <a:pPr algn="just">
              <a:buFont typeface="Wingdings" panose="05000000000000000000" pitchFamily="2" charset="2"/>
              <a:buChar char="q"/>
            </a:pPr>
            <a:r>
              <a:rPr lang="tr-TR" u="sng" dirty="0"/>
              <a:t>Medeni Kanun Madde 2 gereği herkes haklarını </a:t>
            </a:r>
            <a:r>
              <a:rPr lang="tr-TR" u="sng" dirty="0" smtClean="0"/>
              <a:t>kullanırken </a:t>
            </a:r>
            <a:r>
              <a:rPr lang="tr-TR" u="sng" dirty="0"/>
              <a:t>dürüst davranmalıdır. Aksi taktirde hakkın kötüye kullanıldığı kabul edilebilir ve devletçe korunmaması gibi bir yaptırımla karşılaşılır</a:t>
            </a:r>
            <a:r>
              <a:rPr lang="tr-TR" u="sng" dirty="0" smtClean="0"/>
              <a:t>.</a:t>
            </a:r>
          </a:p>
          <a:p>
            <a:pPr algn="just">
              <a:buFont typeface="Wingdings" panose="05000000000000000000" pitchFamily="2" charset="2"/>
              <a:buChar char="q"/>
            </a:pPr>
            <a:r>
              <a:rPr lang="tr-TR" dirty="0" smtClean="0"/>
              <a:t>“</a:t>
            </a:r>
            <a:r>
              <a:rPr lang="tr-TR" dirty="0"/>
              <a:t>Hak; devletçe korunan yetkidir.” Bir hakkın bireye verilmesinin en temel nedeni bireyin mutluluğudur. Menfaatlerini sağlayabilsin, kendini ve sevdiklerini mutlu edebilsin diye söz konusu hakka sahip olmasına imkan tanınmıştır. O halde haklar bu temel amaçlarına uygun kullanılmalıdır. Aksi taktirde “Hakkın Kötüye Kullanılmasından bahsedilecektir. Bir hakkın kötüye kullanıldığının en açık ispatı onun açıkça dürüstlük kuralına aykırı şekilde kullanılmasıdır. </a:t>
            </a:r>
            <a:r>
              <a:rPr lang="tr-TR" u="sng" dirty="0"/>
              <a:t>Toparlarsak haklar dürüstçe (orta zekalı ve orta ahlaklı birinin kullandığı şekilde)  kullanılmadıklarında kötüye kullanılmış sayılırlar. </a:t>
            </a:r>
            <a:r>
              <a:rPr lang="tr-TR" dirty="0"/>
              <a:t>Bu durumda da Medeni Kanun Madde 2’nin 2.ci fıkrasının öngördüğü yaptırım söz konusu olur. Yani </a:t>
            </a:r>
            <a:r>
              <a:rPr lang="tr-TR" u="sng" dirty="0"/>
              <a:t>dürüstçe kullanılmayan haklar artık devletçe korunmaz. </a:t>
            </a:r>
            <a:endParaRPr lang="tr-TR" b="1" u="sng" dirty="0" smtClean="0"/>
          </a:p>
        </p:txBody>
      </p:sp>
    </p:spTree>
    <p:extLst>
      <p:ext uri="{BB962C8B-B14F-4D97-AF65-F5344CB8AC3E}">
        <p14:creationId xmlns:p14="http://schemas.microsoft.com/office/powerpoint/2010/main" val="1029460570"/>
      </p:ext>
    </p:extLst>
  </p:cSld>
  <p:clrMapOvr>
    <a:masterClrMapping/>
  </p:clrMapOvr>
  <p:transition spd="med">
    <p:randomBar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467544" y="1484784"/>
            <a:ext cx="8153400" cy="5184576"/>
          </a:xfrm>
        </p:spPr>
        <p:txBody>
          <a:bodyPr>
            <a:normAutofit fontScale="77500" lnSpcReduction="20000"/>
          </a:bodyPr>
          <a:lstStyle/>
          <a:p>
            <a:pPr marL="514350" indent="-514350" algn="just">
              <a:buFont typeface="+mj-lt"/>
              <a:buAutoNum type="arabicPeriod" startAt="9"/>
            </a:pPr>
            <a:r>
              <a:rPr lang="tr-TR" b="1" u="sng" dirty="0"/>
              <a:t>Hakların </a:t>
            </a:r>
            <a:r>
              <a:rPr lang="tr-TR" b="1" u="sng" dirty="0" smtClean="0"/>
              <a:t>Kullanılmasında:</a:t>
            </a:r>
          </a:p>
          <a:p>
            <a:pPr lvl="1" algn="just">
              <a:buFont typeface="Wingdings" panose="05000000000000000000" pitchFamily="2" charset="2"/>
              <a:buChar char="q"/>
            </a:pPr>
            <a:r>
              <a:rPr lang="tr-TR" i="1" dirty="0"/>
              <a:t>Örneklersek; Kişi sahip olduğu arazi üzerinde yasaların izin verdiği ölçüde yapı inşa edebilir. Bu onun devletçe korunan bir yetkisi diğer bir ifade ile hakkıdır. Her hak gibi bu hakkında dürüstçe kullanılması gerekir. Arsa sahibi </a:t>
            </a:r>
            <a:r>
              <a:rPr lang="tr-TR" i="1" dirty="0" err="1"/>
              <a:t>inşaati</a:t>
            </a:r>
            <a:r>
              <a:rPr lang="tr-TR" i="1" dirty="0"/>
              <a:t> menfaat sağlamak yerine salt olarak komşusuna aralarındaki bir düşmanlık sebebi ile rahatsızlık vermek için gerçekleştiriyorsa şüphesiz bu durum dürüstlük kurallarına uygun olmayacaktır. Komşusunun manzarasını engellemek için 3 metre yükseklikte bir bahçe duvarı inşa eden kişi eğer bunda bir menfaati yoksa ya da elde ettiği menfaat ile komşusunun kapanan manzarası yüzünden uğradığı zarar arasında yüksek ölçüde bir oransızlık söz konusu ise hakkını kötüye kullanmış olur. Zira orta zekalı ve orta ahlakta biri söz konusu inşa hakkını bu şekilde kullanmaz. Bu durumda inşa sahibinin buna hakkı yoktur demek yerine (zira </a:t>
            </a:r>
            <a:r>
              <a:rPr lang="tr-TR" i="1" dirty="0" err="1"/>
              <a:t>yaptıı</a:t>
            </a:r>
            <a:r>
              <a:rPr lang="tr-TR" i="1" dirty="0"/>
              <a:t> duvar imar ve diğer ilgili mevzuata uygundur) var olan hakkını kötüye kullandığını söylemek teknik olarak daha doğru olacaktır. Sonuç olarak artık inşa hakkı devletçe korunmaz ve komşu dilerse duvarın </a:t>
            </a:r>
            <a:r>
              <a:rPr lang="tr-TR" i="1" dirty="0" err="1"/>
              <a:t>inşaasını</a:t>
            </a:r>
            <a:r>
              <a:rPr lang="tr-TR" i="1" dirty="0"/>
              <a:t> Medeni Kanun Madde 2’ye dayanarak durdurabilir. Farklı örnekler Hakkın Kötüye Kullanılması konusu içinde ayrıntılı şekilde verilecektir.</a:t>
            </a:r>
            <a:endParaRPr lang="tr-TR" b="1" u="sng" dirty="0" smtClean="0"/>
          </a:p>
        </p:txBody>
      </p:sp>
    </p:spTree>
    <p:extLst>
      <p:ext uri="{BB962C8B-B14F-4D97-AF65-F5344CB8AC3E}">
        <p14:creationId xmlns:p14="http://schemas.microsoft.com/office/powerpoint/2010/main" val="3691105735"/>
      </p:ext>
    </p:extLst>
  </p:cSld>
  <p:clrMapOvr>
    <a:masterClrMapping/>
  </p:clrMapOvr>
  <p:transition spd="med">
    <p:randomBa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467544" y="1484784"/>
            <a:ext cx="8153400" cy="5184576"/>
          </a:xfrm>
        </p:spPr>
        <p:txBody>
          <a:bodyPr>
            <a:normAutofit fontScale="70000" lnSpcReduction="20000"/>
          </a:bodyPr>
          <a:lstStyle/>
          <a:p>
            <a:pPr marL="514350" indent="-514350" algn="just">
              <a:buFont typeface="+mj-lt"/>
              <a:buAutoNum type="arabicPeriod" startAt="10"/>
            </a:pPr>
            <a:r>
              <a:rPr lang="tr-TR" sz="3400" b="1" u="sng" dirty="0" smtClean="0"/>
              <a:t>Borçların İfasında:</a:t>
            </a:r>
          </a:p>
          <a:p>
            <a:r>
              <a:rPr lang="tr-TR" sz="3400" dirty="0"/>
              <a:t>Hatırlayacak olursak, Medeni Kanun Madde 2’nin bir diğer dikkat çektiği nokta da herkesin </a:t>
            </a:r>
            <a:r>
              <a:rPr lang="tr-TR" sz="3400" u="sng" dirty="0"/>
              <a:t>borçlarını yerine getirirken dürüst davranması gerektiğidir</a:t>
            </a:r>
            <a:r>
              <a:rPr lang="tr-TR" sz="3400" u="sng" dirty="0" smtClean="0"/>
              <a:t>.</a:t>
            </a:r>
            <a:r>
              <a:rPr lang="tr-TR" u="sng" dirty="0"/>
              <a:t/>
            </a:r>
            <a:br>
              <a:rPr lang="tr-TR" u="sng" dirty="0"/>
            </a:br>
            <a:endParaRPr lang="tr-TR" u="sng" dirty="0"/>
          </a:p>
          <a:p>
            <a:pPr lvl="1" algn="just"/>
            <a:r>
              <a:rPr lang="tr-TR" sz="3100" dirty="0" smtClean="0"/>
              <a:t>Örnek </a:t>
            </a:r>
            <a:r>
              <a:rPr lang="tr-TR" sz="3100" dirty="0"/>
              <a:t>verirsek, İstanbul boğaz köprüsü geçişinde alınan ücreti protesto etmek için bir tüketici derneğinin üyeleri ortak bir karar ile geçiş sırasında gişelerdeki memurlara onlarca bozuk para ile ödeme yapmışlardı. Bir çok aracın bu şekilde ödeme yapması trafiği ve dolayısı ile yine </a:t>
            </a:r>
            <a:r>
              <a:rPr lang="tr-TR" sz="3100" dirty="0" smtClean="0"/>
              <a:t>nihai </a:t>
            </a:r>
            <a:r>
              <a:rPr lang="tr-TR" sz="3100" dirty="0"/>
              <a:t>olarak sırada bekleyen diğer tüketicileri olumsuz etkilemişti. Bu durumu hukuki olarak tahlil edersek ifanın yapılış şekli dürüstlük kavramı ile örtüşmemektedir. Orta zekalı ve orta ahlakta biri cebinde tüm para varken onlarca bozukluk kullanarak ödeme yapmaz. O halde bu örnekte de görülüyor ki ifa hakkı kötüye kullanılmıştır. </a:t>
            </a:r>
            <a:br>
              <a:rPr lang="tr-TR" sz="3100" dirty="0"/>
            </a:br>
            <a:r>
              <a:rPr lang="tr-TR" sz="3100" dirty="0"/>
              <a:t/>
            </a:r>
            <a:br>
              <a:rPr lang="tr-TR" sz="3100" dirty="0"/>
            </a:br>
            <a:r>
              <a:rPr lang="tr-TR" sz="3100" u="sng" dirty="0"/>
              <a:t>Oysa Hatırlamalıyız ki “Herkes, haklarını kullanırken ve borçlarını öderken dürüstlük olmalıdır.”</a:t>
            </a:r>
            <a:endParaRPr lang="tr-TR" sz="3100" b="1" u="sng" dirty="0"/>
          </a:p>
        </p:txBody>
      </p:sp>
    </p:spTree>
    <p:extLst>
      <p:ext uri="{BB962C8B-B14F-4D97-AF65-F5344CB8AC3E}">
        <p14:creationId xmlns:p14="http://schemas.microsoft.com/office/powerpoint/2010/main" val="539062765"/>
      </p:ext>
    </p:extLst>
  </p:cSld>
  <p:clrMapOvr>
    <a:masterClrMapping/>
  </p:clrMapOvr>
  <p:transition spd="med">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DÜRÜSTLÜK KAVRAMI</a:t>
            </a:r>
            <a:endParaRPr lang="tr-TR" dirty="0"/>
          </a:p>
        </p:txBody>
      </p:sp>
      <p:sp>
        <p:nvSpPr>
          <p:cNvPr id="3" name="2 İçerik Yer Tutucusu"/>
          <p:cNvSpPr>
            <a:spLocks noGrp="1"/>
          </p:cNvSpPr>
          <p:nvPr>
            <p:ph sz="quarter" idx="1"/>
          </p:nvPr>
        </p:nvSpPr>
        <p:spPr/>
        <p:txBody>
          <a:bodyPr>
            <a:normAutofit/>
          </a:bodyPr>
          <a:lstStyle/>
          <a:p>
            <a:r>
              <a:rPr lang="tr-TR" dirty="0" smtClean="0"/>
              <a:t>MK m. 2: I. Dürüst davranma (Objektif </a:t>
            </a:r>
            <a:r>
              <a:rPr lang="tr-TR" dirty="0" err="1" smtClean="0"/>
              <a:t>İyiniyet</a:t>
            </a:r>
            <a:r>
              <a:rPr lang="tr-TR" dirty="0" smtClean="0"/>
              <a:t>)</a:t>
            </a:r>
          </a:p>
          <a:p>
            <a:pPr algn="just">
              <a:buNone/>
            </a:pPr>
            <a:r>
              <a:rPr lang="tr-TR" dirty="0" smtClean="0"/>
              <a:t>	</a:t>
            </a:r>
            <a:r>
              <a:rPr lang="tr-TR" i="1" dirty="0" smtClean="0"/>
              <a:t>	‘’Herkes, haklarını kullanırken ve borçlarını yerine getirirken dürüstlük kurallarına uymak zorundadır. 	</a:t>
            </a:r>
          </a:p>
          <a:p>
            <a:pPr algn="just">
              <a:buNone/>
            </a:pPr>
            <a:r>
              <a:rPr lang="tr-TR" i="1" dirty="0" smtClean="0"/>
              <a:t>		Bir hakkın açıkça kötüye kullanılmasını hukuk düzeni korumaz.’’</a:t>
            </a:r>
          </a:p>
          <a:p>
            <a:pPr algn="just">
              <a:buFont typeface="Wingdings" pitchFamily="2" charset="2"/>
              <a:buChar char="q"/>
            </a:pPr>
            <a:r>
              <a:rPr lang="tr-TR" i="1" u="sng" dirty="0" smtClean="0"/>
              <a:t>Dürüstlük:</a:t>
            </a:r>
            <a:r>
              <a:rPr lang="tr-TR" dirty="0" smtClean="0"/>
              <a:t> Orta zekalı ve orta ahlakta birinin göstermesi gereken hal ve tavırdır.</a:t>
            </a:r>
            <a:br>
              <a:rPr lang="tr-TR" dirty="0" smtClean="0"/>
            </a:br>
            <a:endParaRPr lang="tr-TR" i="1" dirty="0"/>
          </a:p>
        </p:txBody>
      </p:sp>
    </p:spTree>
  </p:cSld>
  <p:clrMapOvr>
    <a:masterClrMapping/>
  </p:clrMapOvr>
  <p:transition spd="med">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467544" y="1484784"/>
            <a:ext cx="8153400" cy="5184576"/>
          </a:xfrm>
        </p:spPr>
        <p:txBody>
          <a:bodyPr>
            <a:normAutofit/>
          </a:bodyPr>
          <a:lstStyle/>
          <a:p>
            <a:pPr marL="514350" indent="-514350" algn="just">
              <a:buFont typeface="+mj-lt"/>
              <a:buAutoNum type="arabicPeriod" startAt="11"/>
            </a:pPr>
            <a:r>
              <a:rPr lang="tr-TR" sz="3400" b="1" u="sng" dirty="0" smtClean="0"/>
              <a:t>Borçlunun </a:t>
            </a:r>
            <a:r>
              <a:rPr lang="tr-TR" sz="3400" b="1" u="sng" dirty="0"/>
              <a:t>Temerrüde </a:t>
            </a:r>
            <a:r>
              <a:rPr lang="tr-TR" sz="3400" b="1" u="sng" dirty="0" smtClean="0"/>
              <a:t>Düşürülmesinde:</a:t>
            </a:r>
          </a:p>
          <a:p>
            <a:pPr algn="just">
              <a:buFont typeface="Wingdings" panose="05000000000000000000" pitchFamily="2" charset="2"/>
              <a:buChar char="q"/>
            </a:pPr>
            <a:r>
              <a:rPr lang="tr-TR" sz="2800" dirty="0"/>
              <a:t>"Borçlunun Temerrüdü” konusu Borçlar Hukuku’na dahil olup ilgili geniş açıklama yeri geldiğinde yapılacaktır. Borçlunun temerrüdünden yani borcunu ifasında </a:t>
            </a:r>
            <a:r>
              <a:rPr lang="tr-TR" sz="2800" u="sng" dirty="0"/>
              <a:t>gecikmesinden bahsedebilmek için kural olarak vadenin gelmesi ve ihtar aranır</a:t>
            </a:r>
            <a:r>
              <a:rPr lang="tr-TR" sz="2800" dirty="0"/>
              <a:t>. Söz konusu ihtar borçluya veya onun yetkili temsilcisine karşı </a:t>
            </a:r>
            <a:r>
              <a:rPr lang="tr-TR" sz="2800" u="sng" dirty="0"/>
              <a:t>alacaklı veya yetkili temsilci tarafından</a:t>
            </a:r>
            <a:r>
              <a:rPr lang="tr-TR" sz="2800" dirty="0"/>
              <a:t> dürüstlük kurallarına göre uygun </a:t>
            </a:r>
            <a:r>
              <a:rPr lang="tr-TR" sz="2800" u="sng" dirty="0"/>
              <a:t>zaman ve yerde </a:t>
            </a:r>
            <a:r>
              <a:rPr lang="tr-TR" sz="2800" dirty="0"/>
              <a:t>yapılmalıdır. Aksi taktirde Medeni Kanun Madde 2 yani "Dürüstlük Kuralı" ihlal edilmiş olur.</a:t>
            </a:r>
            <a:endParaRPr lang="tr-TR" sz="2800" b="1" u="sng" dirty="0"/>
          </a:p>
        </p:txBody>
      </p:sp>
    </p:spTree>
    <p:extLst>
      <p:ext uri="{BB962C8B-B14F-4D97-AF65-F5344CB8AC3E}">
        <p14:creationId xmlns:p14="http://schemas.microsoft.com/office/powerpoint/2010/main" val="1370249777"/>
      </p:ext>
    </p:extLst>
  </p:cSld>
  <p:clrMapOvr>
    <a:masterClrMapping/>
  </p:clrMapOvr>
  <p:transition spd="med">
    <p:randomBar dir="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467544" y="1484784"/>
            <a:ext cx="8153400" cy="5184576"/>
          </a:xfrm>
        </p:spPr>
        <p:txBody>
          <a:bodyPr>
            <a:normAutofit fontScale="55000" lnSpcReduction="20000"/>
          </a:bodyPr>
          <a:lstStyle/>
          <a:p>
            <a:pPr marL="514350" indent="-514350" algn="just">
              <a:buFont typeface="+mj-lt"/>
              <a:buAutoNum type="arabicPeriod" startAt="12"/>
            </a:pPr>
            <a:r>
              <a:rPr lang="tr-TR" sz="4400" b="1" u="sng" dirty="0" smtClean="0"/>
              <a:t> </a:t>
            </a:r>
            <a:r>
              <a:rPr lang="tr-TR" sz="4400" b="1" u="sng" dirty="0"/>
              <a:t>Sözleşme Öncesi Sorumluluğun Sınırlarının </a:t>
            </a:r>
            <a:r>
              <a:rPr lang="tr-TR" sz="4400" b="1" u="sng" dirty="0" smtClean="0"/>
              <a:t>Belirlenmesinde:</a:t>
            </a:r>
          </a:p>
          <a:p>
            <a:pPr algn="just"/>
            <a:r>
              <a:rPr lang="tr-TR" sz="3800" dirty="0"/>
              <a:t>Sözleşmelerin kurulması konusu altında da değinildiği gibi dürüst olma zorunluluğu bir sözleşmenin yapılmasından, yapılan bu sözleşmenin doğurduğu karşılıklı ifaların gerçekleştirilmesinden çok daha önce başlar</a:t>
            </a:r>
            <a:r>
              <a:rPr lang="tr-TR" sz="3800" u="sng" dirty="0"/>
              <a:t>. Herkes sözleşme yapmak istediği kişiye karşı orta zekalı orta ahlakta gibi davranmalı ve özellikle de kanunun "Aydınlatma Yükümlülüğü" yüklediği durumlarda karşı tarafın zarar görmesine sebep </a:t>
            </a:r>
            <a:r>
              <a:rPr lang="tr-TR" sz="3800" u="sng" dirty="0" smtClean="0"/>
              <a:t>olabilecek </a:t>
            </a:r>
            <a:r>
              <a:rPr lang="tr-TR" sz="3800" u="sng" dirty="0"/>
              <a:t>bilgileri onlarla paylaşmalıdır</a:t>
            </a:r>
            <a:r>
              <a:rPr lang="tr-TR" sz="3800" dirty="0"/>
              <a:t>.</a:t>
            </a:r>
            <a:r>
              <a:rPr lang="tr-TR" dirty="0"/>
              <a:t> </a:t>
            </a:r>
            <a:br>
              <a:rPr lang="tr-TR" dirty="0"/>
            </a:br>
            <a:endParaRPr lang="tr-TR" sz="3500" dirty="0"/>
          </a:p>
          <a:p>
            <a:pPr lvl="1" algn="just"/>
            <a:r>
              <a:rPr lang="tr-TR" sz="3500" dirty="0"/>
              <a:t>"Hukuki İşlemlerin Kurulması" konusunda verdiğimiz örnek hatırlanacak olursa, </a:t>
            </a:r>
            <a:r>
              <a:rPr lang="tr-TR" sz="3500" u="sng" dirty="0"/>
              <a:t>sigortacıların aydınlatma yükümlülükleri </a:t>
            </a:r>
            <a:r>
              <a:rPr lang="tr-TR" sz="3500" dirty="0"/>
              <a:t>vardır. Buradan hareketle </a:t>
            </a:r>
            <a:r>
              <a:rPr lang="tr-TR" sz="3500" dirty="0" err="1"/>
              <a:t>pert</a:t>
            </a:r>
            <a:r>
              <a:rPr lang="tr-TR" sz="3500" dirty="0"/>
              <a:t> olan bir aracın onarılarak tekrar trafiğe döndürülmesi durumunda söz konusu bu araca tekrar sigorta kasko yapılması halinde risk gerçekleşirse sigorta tazminatının %50'si ödenecektir. Bu durumun sigorta ettiren ile paylaşılmaması durumunda kişi tam prim ödeyecek ve himayenin yarısından </a:t>
            </a:r>
            <a:r>
              <a:rPr lang="tr-TR" sz="3500" dirty="0" smtClean="0"/>
              <a:t>yararlanacaktır</a:t>
            </a:r>
            <a:r>
              <a:rPr lang="tr-TR" sz="3500" dirty="0"/>
              <a:t>. Sigorta firmaları </a:t>
            </a:r>
            <a:r>
              <a:rPr lang="tr-TR" sz="3500" dirty="0" err="1"/>
              <a:t>pert</a:t>
            </a:r>
            <a:r>
              <a:rPr lang="tr-TR" sz="3500" dirty="0"/>
              <a:t> </a:t>
            </a:r>
            <a:r>
              <a:rPr lang="tr-TR" sz="3500" u="sng" dirty="0"/>
              <a:t>kayıtlarına ulaşabildikleri ve bu olasılığı bildikleri halde sigorta ettireni uyarmaz ve tam prim ödemesine sebep olurlarsa bu durum sözleşme öncesi sorumluluğa aykırı kabul </a:t>
            </a:r>
            <a:r>
              <a:rPr lang="tr-TR" sz="3500" u="sng" dirty="0" smtClean="0"/>
              <a:t>edilmelidir</a:t>
            </a:r>
            <a:r>
              <a:rPr lang="tr-TR" sz="3500" u="sng" dirty="0"/>
              <a:t>.</a:t>
            </a:r>
            <a:endParaRPr lang="tr-TR" sz="3500" b="1" u="sng" dirty="0"/>
          </a:p>
        </p:txBody>
      </p:sp>
    </p:spTree>
    <p:extLst>
      <p:ext uri="{BB962C8B-B14F-4D97-AF65-F5344CB8AC3E}">
        <p14:creationId xmlns:p14="http://schemas.microsoft.com/office/powerpoint/2010/main" val="3222903131"/>
      </p:ext>
    </p:extLst>
  </p:cSld>
  <p:clrMapOvr>
    <a:masterClrMapping/>
  </p:clrMapOvr>
  <p:transition spd="med">
    <p:randomBar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467544" y="1484784"/>
            <a:ext cx="8153400" cy="5184576"/>
          </a:xfrm>
        </p:spPr>
        <p:txBody>
          <a:bodyPr>
            <a:normAutofit/>
          </a:bodyPr>
          <a:lstStyle/>
          <a:p>
            <a:pPr marL="514350" indent="-514350" algn="just">
              <a:buFont typeface="+mj-lt"/>
              <a:buAutoNum type="arabicPeriod" startAt="13"/>
            </a:pPr>
            <a:r>
              <a:rPr lang="tr-TR" sz="3400" b="1" u="sng" dirty="0" smtClean="0"/>
              <a:t>Yasaya Karşı Hilenin Önlenmesinde:</a:t>
            </a:r>
          </a:p>
          <a:p>
            <a:pPr algn="just">
              <a:buFont typeface="Wingdings" panose="05000000000000000000" pitchFamily="2" charset="2"/>
              <a:buChar char="q"/>
            </a:pPr>
            <a:r>
              <a:rPr lang="tr-TR" sz="2800" dirty="0"/>
              <a:t>Hakim </a:t>
            </a:r>
            <a:r>
              <a:rPr lang="tr-TR" sz="2800" u="sng" dirty="0"/>
              <a:t>yasanın sözünden ve özünden </a:t>
            </a:r>
            <a:r>
              <a:rPr lang="tr-TR" sz="2800" dirty="0"/>
              <a:t>(ruhundan, amacından) yola çıkarak yasaya karşı yapılacak bir </a:t>
            </a:r>
            <a:r>
              <a:rPr lang="tr-TR" sz="2800" u="sng" dirty="0"/>
              <a:t>hileyi önlemek için dürüstlük ölçütü</a:t>
            </a:r>
            <a:r>
              <a:rPr lang="tr-TR" sz="2800" dirty="0"/>
              <a:t>nü kullanmalıdır. Hiç kimse dürüstlük dışı bir bakış açısı ile yasanın arkasını dolanmaya kalkışamaz.</a:t>
            </a:r>
            <a:endParaRPr lang="tr-TR" sz="2800" b="1" u="sng" dirty="0"/>
          </a:p>
        </p:txBody>
      </p:sp>
    </p:spTree>
    <p:extLst>
      <p:ext uri="{BB962C8B-B14F-4D97-AF65-F5344CB8AC3E}">
        <p14:creationId xmlns:p14="http://schemas.microsoft.com/office/powerpoint/2010/main" val="1346739506"/>
      </p:ext>
    </p:extLst>
  </p:cSld>
  <p:clrMapOvr>
    <a:masterClrMapping/>
  </p:clrMapOvr>
  <p:transition spd="med">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DÜRÜSTLÜK KAVRAMI</a:t>
            </a:r>
            <a:endParaRPr lang="tr-TR" dirty="0"/>
          </a:p>
        </p:txBody>
      </p:sp>
      <p:sp>
        <p:nvSpPr>
          <p:cNvPr id="3" name="2 İçerik Yer Tutucusu"/>
          <p:cNvSpPr>
            <a:spLocks noGrp="1"/>
          </p:cNvSpPr>
          <p:nvPr>
            <p:ph sz="quarter" idx="1"/>
          </p:nvPr>
        </p:nvSpPr>
        <p:spPr/>
        <p:txBody>
          <a:bodyPr>
            <a:normAutofit fontScale="92500"/>
          </a:bodyPr>
          <a:lstStyle/>
          <a:p>
            <a:pPr algn="just"/>
            <a:r>
              <a:rPr lang="tr-TR" dirty="0" smtClean="0"/>
              <a:t>Hükümden de anlaşılacağı üzere, Medeni Kanun madde 2 "</a:t>
            </a:r>
            <a:r>
              <a:rPr lang="tr-TR" u="sng" dirty="0" smtClean="0"/>
              <a:t>Emredici Nitelikte</a:t>
            </a:r>
            <a:r>
              <a:rPr lang="tr-TR" dirty="0" smtClean="0"/>
              <a:t>" bir hukuk kuralıdır. Diğer bir ifade ile taraflarca aksi kararlaştırılamaz, yok sayılamaz.</a:t>
            </a:r>
          </a:p>
          <a:p>
            <a:pPr lvl="1" algn="just"/>
            <a:r>
              <a:rPr lang="tr-TR" i="1" dirty="0" smtClean="0"/>
              <a:t>Mesela bir sözleşmenin tarafları aralarındaki samimiyet ya da duydukları özgüven ile karşılıklı ya da tek taraflı olarak dürüst davranma zorunluluğunu ortadan kaldırmak için birbirlerine ya da biri diğerine dürüst davranmama konusunda müsaade etmiş olsa dahi Medeni Kanun Madde 2 metninin emredici hükmü gereği "Dürüst Davranma" yükümlülüğü ortadan kalkmayacaktır. Zira taraflar emredici hukuk kurallarının aksini kararlaştıramazlar.</a:t>
            </a:r>
          </a:p>
        </p:txBody>
      </p:sp>
    </p:spTree>
  </p:cSld>
  <p:clrMapOvr>
    <a:masterClrMapping/>
  </p:clrMapOvr>
  <p:transition spd="med">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500034" y="1643050"/>
            <a:ext cx="8153400" cy="5643602"/>
          </a:xfrm>
        </p:spPr>
        <p:txBody>
          <a:bodyPr>
            <a:normAutofit fontScale="92500" lnSpcReduction="20000"/>
          </a:bodyPr>
          <a:lstStyle/>
          <a:p>
            <a:pPr marL="514350" indent="-514350">
              <a:buFont typeface="+mj-lt"/>
              <a:buAutoNum type="arabicPeriod"/>
            </a:pPr>
            <a:r>
              <a:rPr lang="tr-TR" b="1" u="sng" dirty="0" smtClean="0"/>
              <a:t> Kanunların Yorumlanmasında:</a:t>
            </a:r>
          </a:p>
          <a:p>
            <a:pPr marL="514350" indent="-514350" algn="just">
              <a:buNone/>
            </a:pPr>
            <a:r>
              <a:rPr lang="tr-TR" dirty="0" smtClean="0"/>
              <a:t> 		Yazılı hukuk kurallarının somut olaya uygulanabilmesi için hakimin ilk yapması gereken şey şüphesiz yorumdur. Hakim yorumunu yaparken </a:t>
            </a:r>
            <a:r>
              <a:rPr lang="tr-TR" u="sng" dirty="0" smtClean="0"/>
              <a:t>orta zekalı ve orta ahlakta biri gibi </a:t>
            </a:r>
            <a:r>
              <a:rPr lang="tr-TR" dirty="0" smtClean="0"/>
              <a:t>davranmalıdır.</a:t>
            </a:r>
          </a:p>
          <a:p>
            <a:pPr marL="834390" lvl="1" indent="-514350" algn="just">
              <a:buFont typeface="Wingdings" pitchFamily="2" charset="2"/>
              <a:buChar char="q"/>
            </a:pPr>
            <a:r>
              <a:rPr lang="tr-TR" dirty="0" smtClean="0"/>
              <a:t> Örneğin bir Ceza Kanunu hükmü yorumlanacaksa hakim bu yorumu toplum ortalamasının çok üstünde bir zeka ve ahlaki erdeme sahip olsa bile orta zeka ve orta ahlaklı biri gibi yapmalıdır. Kimse çok zeki olmak zorunda değildir ve sosyal çevresinden hareketle çok ahlaklı olamayabilir. O halde onun sorumlu tutulacağı kanun hükümlerinin ondan bunu bekleyecek şekilde yorumlanması hatalı, haksız olacaktır. Elbette kişinin orta zeka ve orta ahlaklı davranmak zorunluluğu vardır ve hakim tarafından bu şekilde yapılan yorumla bu kimsenin sorumlu tutulması mümkün ise kişi bunun sonuçlarına katlanmalıdır.</a:t>
            </a:r>
            <a:endParaRPr lang="tr-TR" i="1" dirty="0" smtClean="0"/>
          </a:p>
        </p:txBody>
      </p:sp>
    </p:spTree>
  </p:cSld>
  <p:clrMapOvr>
    <a:masterClrMapping/>
  </p:clrMapOvr>
  <p:transition spd="med">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500034" y="1643050"/>
            <a:ext cx="8153400" cy="5643602"/>
          </a:xfrm>
        </p:spPr>
        <p:txBody>
          <a:bodyPr>
            <a:normAutofit fontScale="92500" lnSpcReduction="20000"/>
          </a:bodyPr>
          <a:lstStyle/>
          <a:p>
            <a:pPr marL="514350" indent="-514350" algn="just">
              <a:buFont typeface="+mj-lt"/>
              <a:buAutoNum type="arabicPeriod" startAt="2"/>
            </a:pPr>
            <a:r>
              <a:rPr lang="fi-FI" b="1" u="sng" dirty="0" smtClean="0"/>
              <a:t>Hakimin Takdir Yetkisini Kullanmasınd</a:t>
            </a:r>
            <a:r>
              <a:rPr lang="tr-TR" b="1" u="sng" dirty="0" smtClean="0"/>
              <a:t>a:</a:t>
            </a:r>
            <a:endParaRPr lang="tr-TR" u="sng" dirty="0" smtClean="0"/>
          </a:p>
          <a:p>
            <a:pPr marL="514350" indent="-514350" algn="just">
              <a:buFont typeface="Wingdings" pitchFamily="2" charset="2"/>
              <a:buChar char="q"/>
            </a:pPr>
            <a:r>
              <a:rPr lang="tr-TR" dirty="0" smtClean="0"/>
              <a:t>Hakimin belirli bir konuda yasanın kendisine verdiği takdir yetkisini kullanarak somut olaya çözüm üretmesi gerektiğinde </a:t>
            </a:r>
            <a:r>
              <a:rPr lang="tr-TR" u="sng" dirty="0" smtClean="0"/>
              <a:t>bu yetkiyi dürüstçe kullanması </a:t>
            </a:r>
            <a:r>
              <a:rPr lang="tr-TR" dirty="0" smtClean="0"/>
              <a:t>gerektiği açıktır. </a:t>
            </a:r>
            <a:r>
              <a:rPr lang="tr-TR" u="sng" dirty="0" smtClean="0"/>
              <a:t>Orta zekalı ve orta ahlakta biri durumu nasıl takdir edecekse </a:t>
            </a:r>
            <a:r>
              <a:rPr lang="tr-TR" dirty="0" smtClean="0"/>
              <a:t>o da öyle yapmalıdır. Aynı kanunların yorumlanmasında olduğu gibi ne daha az ne de daha fazla zeki ve ahlaklı bir bakış açısı taşımalıdır.</a:t>
            </a:r>
          </a:p>
          <a:p>
            <a:pPr marL="834390" lvl="1" indent="-514350" algn="just">
              <a:buFont typeface="Wingdings" pitchFamily="2" charset="2"/>
              <a:buChar char="q"/>
            </a:pPr>
            <a:r>
              <a:rPr lang="tr-TR" i="1" dirty="0" smtClean="0"/>
              <a:t>Örneğin hakim, ergin kılınmanın küçüğün menfaatine olup olmadığını tespit ederken, çiftlerin boşanması halinde, çocukların velayetinin kime bırakılacağını kararlaştırırken, evlat edinmeye izin verirken ve tazminat miktarını tayin ederken yasanın müsaadesi ile kullanacağı takdir yetkisinde dürüstlük kuralını esas almalıdır.</a:t>
            </a:r>
            <a:r>
              <a:rPr lang="tr-TR" dirty="0" smtClean="0"/>
              <a:t> </a:t>
            </a:r>
            <a:br>
              <a:rPr lang="tr-TR" dirty="0" smtClean="0"/>
            </a:br>
            <a:r>
              <a:rPr lang="tr-TR" dirty="0" smtClean="0"/>
              <a:t/>
            </a:r>
            <a:br>
              <a:rPr lang="tr-TR" dirty="0" smtClean="0"/>
            </a:br>
            <a:endParaRPr lang="tr-TR" i="1" dirty="0" smtClean="0"/>
          </a:p>
        </p:txBody>
      </p:sp>
    </p:spTree>
  </p:cSld>
  <p:clrMapOvr>
    <a:masterClrMapping/>
  </p:clrMapOvr>
  <p:transition spd="med">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500034" y="1643050"/>
            <a:ext cx="8153400" cy="5643602"/>
          </a:xfrm>
        </p:spPr>
        <p:txBody>
          <a:bodyPr>
            <a:normAutofit fontScale="77500" lnSpcReduction="20000"/>
          </a:bodyPr>
          <a:lstStyle/>
          <a:p>
            <a:pPr marL="514350" indent="-514350" algn="just">
              <a:buFont typeface="+mj-lt"/>
              <a:buAutoNum type="arabicPeriod" startAt="3"/>
            </a:pPr>
            <a:r>
              <a:rPr lang="fi-FI" b="1" u="sng" dirty="0" smtClean="0"/>
              <a:t>Hukuki </a:t>
            </a:r>
            <a:r>
              <a:rPr lang="fi-FI" b="1" u="sng" dirty="0"/>
              <a:t>İşlemlerin (Özellikle Sözleşmelerin) </a:t>
            </a:r>
            <a:r>
              <a:rPr lang="fi-FI" b="1" u="sng" dirty="0" smtClean="0"/>
              <a:t>Kurulmasında</a:t>
            </a:r>
            <a:r>
              <a:rPr lang="tr-TR" b="1" u="sng" dirty="0" smtClean="0"/>
              <a:t>:</a:t>
            </a:r>
            <a:endParaRPr lang="fi-FI" b="1" u="sng" dirty="0"/>
          </a:p>
          <a:p>
            <a:pPr marL="514350" indent="-514350" algn="just">
              <a:buFont typeface="Wingdings" pitchFamily="2" charset="2"/>
              <a:buChar char="q"/>
            </a:pPr>
            <a:r>
              <a:rPr lang="tr-TR" dirty="0"/>
              <a:t>Taraflar bir </a:t>
            </a:r>
            <a:r>
              <a:rPr lang="tr-TR" u="sng" dirty="0"/>
              <a:t>hukuki işlem ve özellikle de sözleşme yapmaya giriştiklerinde</a:t>
            </a:r>
            <a:r>
              <a:rPr lang="tr-TR" dirty="0"/>
              <a:t> dürüst hareket etmelidirler. Henüz sözleşme taraflarca sonlandırılmamışken de söz konusu tarafların birbirine karşı dürüst davranması gerektiği açıktır. Aksi taktirde dürüst davranmayan taraf, </a:t>
            </a:r>
            <a:r>
              <a:rPr lang="tr-TR" u="sng" dirty="0"/>
              <a:t>diğer tarafın bu yüzden uğradığı tüm zararı gidermek zorunda kalmalıdır</a:t>
            </a:r>
            <a:r>
              <a:rPr lang="tr-TR" dirty="0"/>
              <a:t>. Burada </a:t>
            </a:r>
            <a:r>
              <a:rPr lang="tr-TR" dirty="0" smtClean="0"/>
              <a:t>bahsedilen </a:t>
            </a:r>
            <a:r>
              <a:rPr lang="tr-TR" dirty="0"/>
              <a:t>sorumluluğa </a:t>
            </a:r>
            <a:r>
              <a:rPr lang="tr-TR" u="sng" dirty="0"/>
              <a:t>“Sözleşme Öncesi </a:t>
            </a:r>
            <a:r>
              <a:rPr lang="tr-TR" u="sng" dirty="0" smtClean="0"/>
              <a:t>Sorumluluk (Sözleşme Görüşmeleri Sırasındaki Sorumluluk)”</a:t>
            </a:r>
            <a:r>
              <a:rPr lang="tr-TR" dirty="0" smtClean="0"/>
              <a:t> </a:t>
            </a:r>
            <a:r>
              <a:rPr lang="tr-TR" dirty="0"/>
              <a:t>(</a:t>
            </a:r>
            <a:r>
              <a:rPr lang="tr-TR" dirty="0" err="1"/>
              <a:t>culpa</a:t>
            </a:r>
            <a:r>
              <a:rPr lang="tr-TR" dirty="0"/>
              <a:t> in </a:t>
            </a:r>
            <a:r>
              <a:rPr lang="tr-TR" dirty="0" err="1"/>
              <a:t>contrahendo</a:t>
            </a:r>
            <a:r>
              <a:rPr lang="tr-TR" dirty="0"/>
              <a:t>) denilmektedir. </a:t>
            </a:r>
          </a:p>
          <a:p>
            <a:pPr marL="834390" lvl="1" indent="-514350" algn="just">
              <a:buFont typeface="Wingdings" pitchFamily="2" charset="2"/>
              <a:buChar char="q"/>
            </a:pPr>
            <a:r>
              <a:rPr lang="tr-TR" i="1" dirty="0" smtClean="0"/>
              <a:t>Örneğin </a:t>
            </a:r>
            <a:r>
              <a:rPr lang="tr-TR" i="1" dirty="0"/>
              <a:t>Kasko firmaları </a:t>
            </a:r>
            <a:r>
              <a:rPr lang="tr-TR" i="1" dirty="0" err="1"/>
              <a:t>pert</a:t>
            </a:r>
            <a:r>
              <a:rPr lang="tr-TR" i="1" dirty="0"/>
              <a:t> olduktan sonra onarılarak trafiğe dönen araçları tespit edebildikleri halde böyle bir araca sahip kişi ile normal bir kasko sözleşmesi yaparlar. Oysa risk gerçekleşip araç tekrar </a:t>
            </a:r>
            <a:r>
              <a:rPr lang="tr-TR" i="1" dirty="0" err="1"/>
              <a:t>pert</a:t>
            </a:r>
            <a:r>
              <a:rPr lang="tr-TR" i="1" dirty="0"/>
              <a:t> olursa kasko bedelinin sadece </a:t>
            </a:r>
            <a:r>
              <a:rPr lang="tr-TR" i="1" dirty="0" smtClean="0"/>
              <a:t>yarısını </a:t>
            </a:r>
            <a:r>
              <a:rPr lang="tr-TR" i="1" dirty="0"/>
              <a:t>öderler; ancak tahmin edebileceğiniz üzere sizden tam prim alırlar. Daha sözleşmenin yapılmasından önce yarım tazminat ödeyeceklerini bildikleri bir sözleşmeye tam prim alarak başlamaları </a:t>
            </a:r>
            <a:r>
              <a:rPr lang="tr-TR" i="1" u="sng" dirty="0"/>
              <a:t>sözleşme öncesi sorumluluk açısından </a:t>
            </a:r>
            <a:r>
              <a:rPr lang="tr-TR" i="1" dirty="0"/>
              <a:t>değerlendirildiğinde dürüst bir tavır kabul </a:t>
            </a:r>
            <a:r>
              <a:rPr lang="tr-TR" i="1" dirty="0" smtClean="0"/>
              <a:t>edilmemelidir</a:t>
            </a:r>
            <a:r>
              <a:rPr lang="tr-TR" i="1" dirty="0"/>
              <a:t>.</a:t>
            </a:r>
            <a:r>
              <a:rPr lang="tr-TR" dirty="0" smtClean="0"/>
              <a:t/>
            </a:r>
            <a:br>
              <a:rPr lang="tr-TR" dirty="0" smtClean="0"/>
            </a:br>
            <a:endParaRPr lang="tr-TR" i="1" dirty="0" smtClean="0"/>
          </a:p>
        </p:txBody>
      </p:sp>
    </p:spTree>
    <p:extLst>
      <p:ext uri="{BB962C8B-B14F-4D97-AF65-F5344CB8AC3E}">
        <p14:creationId xmlns:p14="http://schemas.microsoft.com/office/powerpoint/2010/main" val="4259282026"/>
      </p:ext>
    </p:extLst>
  </p:cSld>
  <p:clrMapOvr>
    <a:masterClrMapping/>
  </p:clrMapOvr>
  <p:transition spd="med">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500034" y="1643050"/>
            <a:ext cx="8153400" cy="5643602"/>
          </a:xfrm>
        </p:spPr>
        <p:txBody>
          <a:bodyPr>
            <a:normAutofit fontScale="85000" lnSpcReduction="20000"/>
          </a:bodyPr>
          <a:lstStyle/>
          <a:p>
            <a:pPr marL="514350" indent="-514350" algn="just">
              <a:buFont typeface="+mj-lt"/>
              <a:buAutoNum type="arabicPeriod" startAt="4"/>
            </a:pPr>
            <a:r>
              <a:rPr lang="fi-FI" b="1" u="sng" dirty="0"/>
              <a:t>Hukuki İşlemlerin (Özellikle Sözleşmelerin) </a:t>
            </a:r>
            <a:r>
              <a:rPr lang="fi-FI" b="1" u="sng" dirty="0" smtClean="0"/>
              <a:t>Yorumlanmasında</a:t>
            </a:r>
            <a:r>
              <a:rPr lang="tr-TR" b="1" u="sng" dirty="0" smtClean="0"/>
              <a:t>:</a:t>
            </a:r>
          </a:p>
          <a:p>
            <a:pPr algn="just">
              <a:buFont typeface="Wingdings" panose="05000000000000000000" pitchFamily="2" charset="2"/>
              <a:buChar char="q"/>
            </a:pPr>
            <a:r>
              <a:rPr lang="tr-TR" dirty="0"/>
              <a:t>Hukuki işlemler kaleme alınırken olasılıktır ki bazı </a:t>
            </a:r>
            <a:r>
              <a:rPr lang="tr-TR" u="sng" dirty="0"/>
              <a:t>belirsiz ifadeler </a:t>
            </a:r>
            <a:r>
              <a:rPr lang="tr-TR" dirty="0"/>
              <a:t>metinlerine girebilir. Bu durumda bu anlaşılması güç ifadelerden ne anlaşılacağı konusunda </a:t>
            </a:r>
            <a:r>
              <a:rPr lang="tr-TR" u="sng" dirty="0" smtClean="0"/>
              <a:t>tarafların </a:t>
            </a:r>
            <a:r>
              <a:rPr lang="tr-TR" u="sng" dirty="0"/>
              <a:t>uyuşamaması</a:t>
            </a:r>
            <a:r>
              <a:rPr lang="tr-TR" dirty="0"/>
              <a:t> halinde söz konusu ifadelerin anlamlandırılması işi </a:t>
            </a:r>
            <a:r>
              <a:rPr lang="tr-TR" u="sng" dirty="0"/>
              <a:t>hakime</a:t>
            </a:r>
            <a:r>
              <a:rPr lang="tr-TR" dirty="0"/>
              <a:t> düşer. Hakim bu işi yaparken taraflar arasındaki anlaşmazlığı, </a:t>
            </a:r>
            <a:r>
              <a:rPr lang="tr-TR" u="sng" dirty="0"/>
              <a:t>dürüst, namuslu ve güvenilir</a:t>
            </a:r>
            <a:r>
              <a:rPr lang="tr-TR" dirty="0"/>
              <a:t> bir kişinin aynı şartlar altında söz konusu açık olmayan </a:t>
            </a:r>
            <a:r>
              <a:rPr lang="tr-TR" u="sng" dirty="0"/>
              <a:t>sözcük veya kavrama vereceği anlamı </a:t>
            </a:r>
            <a:r>
              <a:rPr lang="tr-TR" dirty="0"/>
              <a:t>esas alarak çözümler. İrade beyanlarının yorumlanmasında olduğu gibi burada da </a:t>
            </a:r>
            <a:r>
              <a:rPr lang="tr-TR" u="sng" dirty="0"/>
              <a:t>“Güven Teorisi”</a:t>
            </a:r>
            <a:r>
              <a:rPr lang="tr-TR" dirty="0"/>
              <a:t> etkisini gösterir. </a:t>
            </a:r>
            <a:endParaRPr lang="tr-TR" dirty="0" smtClean="0"/>
          </a:p>
          <a:p>
            <a:pPr algn="just">
              <a:buFont typeface="Wingdings" panose="05000000000000000000" pitchFamily="2" charset="2"/>
              <a:buChar char="q"/>
            </a:pPr>
            <a:r>
              <a:rPr lang="tr-TR" dirty="0" smtClean="0"/>
              <a:t>Hukukun</a:t>
            </a:r>
            <a:r>
              <a:rPr lang="tr-TR" dirty="0"/>
              <a:t>, herhangi bir irade beyanına (örneğin konumuzla olduğu gibi bir sözleşme maddesine) vereceği anlam </a:t>
            </a:r>
            <a:r>
              <a:rPr lang="tr-TR" u="sng" dirty="0"/>
              <a:t>orta zekalı ve orta ahlakta birinin o irade beyana vereceği anlamdır.</a:t>
            </a:r>
            <a:r>
              <a:rPr lang="tr-TR" dirty="0"/>
              <a:t> Bu kabule, “Güven Teorisi” denir. </a:t>
            </a:r>
            <a:r>
              <a:rPr lang="tr-TR" dirty="0" smtClean="0"/>
              <a:t/>
            </a:r>
            <a:br>
              <a:rPr lang="tr-TR" dirty="0" smtClean="0"/>
            </a:br>
            <a:endParaRPr lang="tr-TR" i="1" dirty="0" smtClean="0"/>
          </a:p>
        </p:txBody>
      </p:sp>
    </p:spTree>
    <p:extLst>
      <p:ext uri="{BB962C8B-B14F-4D97-AF65-F5344CB8AC3E}">
        <p14:creationId xmlns:p14="http://schemas.microsoft.com/office/powerpoint/2010/main" val="1527637127"/>
      </p:ext>
    </p:extLst>
  </p:cSld>
  <p:clrMapOvr>
    <a:masterClrMapping/>
  </p:clrMapOvr>
  <p:transition spd="med">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500034" y="1643050"/>
            <a:ext cx="8153400" cy="5643602"/>
          </a:xfrm>
        </p:spPr>
        <p:txBody>
          <a:bodyPr>
            <a:normAutofit fontScale="92500" lnSpcReduction="20000"/>
          </a:bodyPr>
          <a:lstStyle/>
          <a:p>
            <a:pPr marL="514350" indent="-514350" algn="just">
              <a:buFont typeface="+mj-lt"/>
              <a:buAutoNum type="arabicPeriod" startAt="5"/>
            </a:pPr>
            <a:r>
              <a:rPr lang="fi-FI" b="1" u="sng" dirty="0"/>
              <a:t>Hukuki İşlemlerin (Özellikle Sözleşmelerin) </a:t>
            </a:r>
            <a:r>
              <a:rPr lang="tr-TR" b="1" u="sng" dirty="0" smtClean="0"/>
              <a:t>Tama</a:t>
            </a:r>
            <a:r>
              <a:rPr lang="fi-FI" b="1" u="sng" dirty="0" smtClean="0"/>
              <a:t>mlanmasında</a:t>
            </a:r>
            <a:r>
              <a:rPr lang="tr-TR" b="1" u="sng" dirty="0" smtClean="0"/>
              <a:t>:</a:t>
            </a:r>
          </a:p>
          <a:p>
            <a:pPr algn="just">
              <a:buFont typeface="Wingdings" panose="05000000000000000000" pitchFamily="2" charset="2"/>
              <a:buChar char="q"/>
            </a:pPr>
            <a:r>
              <a:rPr lang="tr-TR" dirty="0"/>
              <a:t>Taraflar bir hukuki işlemi, örneğin bir sözleşmeyi </a:t>
            </a:r>
            <a:r>
              <a:rPr lang="tr-TR" dirty="0" smtClean="0"/>
              <a:t>yaparlarken </a:t>
            </a:r>
            <a:r>
              <a:rPr lang="tr-TR" u="sng" dirty="0"/>
              <a:t>esaslı (birincil) noktalarda uyuşmalıdırlar</a:t>
            </a:r>
            <a:r>
              <a:rPr lang="tr-TR" dirty="0"/>
              <a:t>. Bu uyuşma olmaz ise dürüstlük ya da benzeri bir kavram ile sözleşme </a:t>
            </a:r>
            <a:r>
              <a:rPr lang="tr-TR" dirty="0" smtClean="0"/>
              <a:t>tamamlanamaz.</a:t>
            </a:r>
          </a:p>
          <a:p>
            <a:pPr lvl="1" algn="just">
              <a:buFont typeface="Wingdings" panose="05000000000000000000" pitchFamily="2" charset="2"/>
              <a:buChar char="q"/>
            </a:pPr>
            <a:r>
              <a:rPr lang="tr-TR" i="1" dirty="0"/>
              <a:t>Örneğin bir ressamın tablosu için fiyat biçmesi sırasında ondan dürüst olması beklenilemez. Zira emeğine ve dolayısı ile sanat eserine </a:t>
            </a:r>
            <a:r>
              <a:rPr lang="tr-TR" i="1" dirty="0" smtClean="0"/>
              <a:t>dilediği </a:t>
            </a:r>
            <a:r>
              <a:rPr lang="tr-TR" i="1" dirty="0"/>
              <a:t>gibi fiyat biçebilir. Eğer taraflar bu tabloyu konu alan bir satım sözleşmesinde e</a:t>
            </a:r>
            <a:r>
              <a:rPr lang="tr-TR" i="1" u="sng" dirty="0"/>
              <a:t>saslı unsur olan tablo fiyatını belirlememişlerse bu bedeli orta zekalı ve orta ahlakta biri gibi belirlenmesi de aynı sebeple mümkün olmayacaktır</a:t>
            </a:r>
            <a:r>
              <a:rPr lang="tr-TR" i="1" dirty="0"/>
              <a:t>. </a:t>
            </a:r>
            <a:r>
              <a:rPr lang="tr-TR" i="1" dirty="0" smtClean="0"/>
              <a:t>“</a:t>
            </a:r>
            <a:r>
              <a:rPr lang="tr-TR" i="1" dirty="0"/>
              <a:t>Gabin” hükümleri saklı kalmak kaydı ile herkes sattığı şeyin bedelini özgürce belirleyebilir. İstemeyen, pahalı </a:t>
            </a:r>
            <a:r>
              <a:rPr lang="tr-TR" i="1" dirty="0" smtClean="0"/>
              <a:t>bulan da </a:t>
            </a:r>
            <a:r>
              <a:rPr lang="tr-TR" i="1" dirty="0"/>
              <a:t>almaz. </a:t>
            </a:r>
            <a:r>
              <a:rPr lang="tr-TR" dirty="0" smtClean="0"/>
              <a:t/>
            </a:r>
            <a:br>
              <a:rPr lang="tr-TR" dirty="0" smtClean="0"/>
            </a:br>
            <a:endParaRPr lang="tr-TR" i="1" dirty="0" smtClean="0"/>
          </a:p>
        </p:txBody>
      </p:sp>
    </p:spTree>
    <p:extLst>
      <p:ext uri="{BB962C8B-B14F-4D97-AF65-F5344CB8AC3E}">
        <p14:creationId xmlns:p14="http://schemas.microsoft.com/office/powerpoint/2010/main" val="11218744"/>
      </p:ext>
    </p:extLst>
  </p:cSld>
  <p:clrMapOvr>
    <a:masterClrMapping/>
  </p:clrMapOvr>
  <p:transition spd="med">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1142984"/>
            <a:ext cx="8153400" cy="1000132"/>
          </a:xfrm>
        </p:spPr>
        <p:txBody>
          <a:bodyPr>
            <a:normAutofit fontScale="90000"/>
          </a:bodyPr>
          <a:lstStyle/>
          <a:p>
            <a:r>
              <a:rPr lang="tr-TR" sz="3600" dirty="0" smtClean="0"/>
              <a:t>DÜRÜSTLÜK KURALININ UYGULAMA ALANLARI</a:t>
            </a:r>
            <a:br>
              <a:rPr lang="tr-TR" sz="3600"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sz="quarter" idx="1"/>
          </p:nvPr>
        </p:nvSpPr>
        <p:spPr>
          <a:xfrm>
            <a:off x="467544" y="1484784"/>
            <a:ext cx="8153400" cy="5184576"/>
          </a:xfrm>
        </p:spPr>
        <p:txBody>
          <a:bodyPr>
            <a:normAutofit fontScale="85000" lnSpcReduction="20000"/>
          </a:bodyPr>
          <a:lstStyle/>
          <a:p>
            <a:pPr marL="514350" indent="-514350" algn="just">
              <a:buFont typeface="+mj-lt"/>
              <a:buAutoNum type="arabicPeriod" startAt="5"/>
            </a:pPr>
            <a:r>
              <a:rPr lang="fi-FI" b="1" u="sng" dirty="0"/>
              <a:t>Hukuki İşlemlerin (Özellikle Sözleşmelerin) </a:t>
            </a:r>
            <a:r>
              <a:rPr lang="tr-TR" b="1" u="sng" dirty="0" smtClean="0"/>
              <a:t>Tama</a:t>
            </a:r>
            <a:r>
              <a:rPr lang="fi-FI" b="1" u="sng" dirty="0" smtClean="0"/>
              <a:t>mlanmasında</a:t>
            </a:r>
            <a:r>
              <a:rPr lang="tr-TR" b="1" u="sng" dirty="0" smtClean="0"/>
              <a:t>:</a:t>
            </a:r>
          </a:p>
          <a:p>
            <a:pPr algn="just">
              <a:buFont typeface="Wingdings" panose="05000000000000000000" pitchFamily="2" charset="2"/>
              <a:buChar char="q"/>
            </a:pPr>
            <a:r>
              <a:rPr lang="tr-TR" dirty="0"/>
              <a:t>A</a:t>
            </a:r>
            <a:r>
              <a:rPr lang="tr-TR" dirty="0" smtClean="0"/>
              <a:t>ncak </a:t>
            </a:r>
            <a:r>
              <a:rPr lang="tr-TR" dirty="0"/>
              <a:t>taraflar </a:t>
            </a:r>
            <a:r>
              <a:rPr lang="tr-TR" u="sng" dirty="0"/>
              <a:t>esaslı noktalarda </a:t>
            </a:r>
            <a:r>
              <a:rPr lang="tr-TR" u="sng" dirty="0" smtClean="0"/>
              <a:t>uyuşmakla </a:t>
            </a:r>
            <a:r>
              <a:rPr lang="tr-TR" u="sng" dirty="0"/>
              <a:t>birlikte esaslı olmayan (ikincil) unsurlarda bir </a:t>
            </a:r>
            <a:r>
              <a:rPr lang="tr-TR" u="sng" dirty="0" smtClean="0"/>
              <a:t>eksiklik </a:t>
            </a:r>
            <a:r>
              <a:rPr lang="tr-TR" dirty="0"/>
              <a:t>söz konusu ise sözleşmenin tamam olduğu ve eksik unsurların taraflar </a:t>
            </a:r>
            <a:r>
              <a:rPr lang="tr-TR" u="sng" dirty="0"/>
              <a:t>anlaşamazlar ise hakim tarafından yedek hukuk kurallarınca </a:t>
            </a:r>
            <a:r>
              <a:rPr lang="tr-TR" dirty="0"/>
              <a:t>tamamlanacağı öngörülmüştür. Hakim söz konusu boşluğu doldururken dürüstlük kavramını dikkate almalıdır. </a:t>
            </a:r>
            <a:endParaRPr lang="tr-TR" dirty="0" smtClean="0"/>
          </a:p>
          <a:p>
            <a:pPr lvl="1" algn="just">
              <a:buFont typeface="Wingdings" panose="05000000000000000000" pitchFamily="2" charset="2"/>
              <a:buChar char="q"/>
            </a:pPr>
            <a:r>
              <a:rPr lang="tr-TR" i="1" dirty="0"/>
              <a:t>Örneğin bir kişinin internetten uzak mesafeden balık satın alması durumunda balıkçının kolay bozulabilen söz konusu ürünü mesafeye </a:t>
            </a:r>
            <a:r>
              <a:rPr lang="tr-TR" i="1" dirty="0" smtClean="0"/>
              <a:t>dayanabilecek </a:t>
            </a:r>
            <a:r>
              <a:rPr lang="tr-TR" i="1" dirty="0"/>
              <a:t>şekilde ambalajlaması gerekecektir. Sözleşme sırasında satın alınan balık ve ücreti kararlaştırılmış ise esaslı unsurlar bellidir; ancak </a:t>
            </a:r>
            <a:r>
              <a:rPr lang="tr-TR" i="1" dirty="0" smtClean="0"/>
              <a:t>sözleşmede </a:t>
            </a:r>
            <a:r>
              <a:rPr lang="tr-TR" i="1" dirty="0"/>
              <a:t>teslim ve ambalaj şartları belli olmasa da balıkçının bahsettiğimiz </a:t>
            </a:r>
            <a:r>
              <a:rPr lang="tr-TR" i="1" u="sng" dirty="0"/>
              <a:t>özeni ve dolayısı ile ambalaj hassasiyetini dürüst davranma zorunluluğundan hareketle göstermelidir.</a:t>
            </a:r>
            <a:endParaRPr lang="tr-TR" i="1" u="sng" dirty="0" smtClean="0"/>
          </a:p>
        </p:txBody>
      </p:sp>
    </p:spTree>
    <p:extLst>
      <p:ext uri="{BB962C8B-B14F-4D97-AF65-F5344CB8AC3E}">
        <p14:creationId xmlns:p14="http://schemas.microsoft.com/office/powerpoint/2010/main" val="3897282855"/>
      </p:ext>
    </p:extLst>
  </p:cSld>
  <p:clrMapOvr>
    <a:masterClrMapping/>
  </p:clrMapOvr>
  <p:transition spd="med">
    <p:randomBar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talama">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talam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talam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263</TotalTime>
  <Words>1869</Words>
  <Application>Microsoft Office PowerPoint</Application>
  <PresentationFormat>Ekran Gösterisi (4:3)</PresentationFormat>
  <Paragraphs>102</Paragraphs>
  <Slides>22</Slides>
  <Notes>22</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Ortalama</vt:lpstr>
      <vt:lpstr>HAKLARIN KULLANILMASI VE BORÇLARIN İFASINDA DÜRÜSTLÜK KURALINA UYMA ZORUNLULUĞU</vt:lpstr>
      <vt:lpstr>DÜRÜSTLÜK KAVRAMI</vt:lpstr>
      <vt:lpstr>DÜRÜSTLÜK KAVRAMI</vt:lpstr>
      <vt:lpstr>DÜRÜSTLÜK KURALININ UYGULAMA ALANLARI   </vt:lpstr>
      <vt:lpstr>DÜRÜSTLÜK KURALININ UYGULAMA ALANLARI   </vt:lpstr>
      <vt:lpstr>DÜRÜSTLÜK KURALININ UYGULAMA ALANLARI   </vt:lpstr>
      <vt:lpstr>DÜRÜSTLÜK KURALININ UYGULAMA ALANLARI   </vt:lpstr>
      <vt:lpstr>DÜRÜSTLÜK KURALININ UYGULAMA ALANLARI   </vt:lpstr>
      <vt:lpstr>DÜRÜSTLÜK KURALININ UYGULAMA ALANLARI   </vt:lpstr>
      <vt:lpstr>DÜRÜSTLÜK KURALININ UYGULAMA ALANLARI   </vt:lpstr>
      <vt:lpstr>DÜRÜSTLÜK KURALININ UYGULAMA ALANLARI   </vt:lpstr>
      <vt:lpstr>DÜRÜSTLÜK KURALININ UYGULAMA ALANLARI   </vt:lpstr>
      <vt:lpstr>DÜRÜSTLÜK KURALININ UYGULAMA ALANLARI   </vt:lpstr>
      <vt:lpstr>DÜRÜSTLÜK KURALININ UYGULAMA ALANLARI   </vt:lpstr>
      <vt:lpstr>DÜRÜSTLÜK KURALININ UYGULAMA ALANLARI   </vt:lpstr>
      <vt:lpstr>DÜRÜSTLÜK KURALININ UYGULAMA ALANLARI   </vt:lpstr>
      <vt:lpstr>DÜRÜSTLÜK KURALININ UYGULAMA ALANLARI   </vt:lpstr>
      <vt:lpstr>DÜRÜSTLÜK KURALININ UYGULAMA ALANLARI   </vt:lpstr>
      <vt:lpstr>DÜRÜSTLÜK KURALININ UYGULAMA ALANLARI   </vt:lpstr>
      <vt:lpstr>DÜRÜSTLÜK KURALININ UYGULAMA ALANLARI   </vt:lpstr>
      <vt:lpstr>DÜRÜSTLÜK KURALININ UYGULAMA ALANLARI   </vt:lpstr>
      <vt:lpstr>DÜRÜSTLÜK KURALININ UYGULAMA ALANLARI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HAKLARIN KULLANILMASI VE BORÇLARIN İFASINDA DÜRÜSTLÜK KURALINA UYMA ZORUNLULUĞU</dc:title>
  <dc:creator>Arş.Gör. P. Özçelik</dc:creator>
  <cp:lastModifiedBy>Pelin OZCELIK</cp:lastModifiedBy>
  <cp:revision>22</cp:revision>
  <dcterms:created xsi:type="dcterms:W3CDTF">2018-12-12T15:08:07Z</dcterms:created>
  <dcterms:modified xsi:type="dcterms:W3CDTF">2018-12-14T06:35:46Z</dcterms:modified>
</cp:coreProperties>
</file>