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256" r:id="rId2"/>
    <p:sldId id="257" r:id="rId3"/>
    <p:sldId id="262" r:id="rId4"/>
    <p:sldId id="307" r:id="rId5"/>
    <p:sldId id="259" r:id="rId6"/>
    <p:sldId id="308" r:id="rId7"/>
    <p:sldId id="309" r:id="rId8"/>
    <p:sldId id="310" r:id="rId9"/>
    <p:sldId id="338" r:id="rId10"/>
    <p:sldId id="312" r:id="rId11"/>
    <p:sldId id="315" r:id="rId12"/>
    <p:sldId id="316" r:id="rId13"/>
    <p:sldId id="317" r:id="rId14"/>
    <p:sldId id="318" r:id="rId15"/>
    <p:sldId id="264" r:id="rId16"/>
    <p:sldId id="265" r:id="rId17"/>
    <p:sldId id="266" r:id="rId18"/>
    <p:sldId id="267" r:id="rId19"/>
    <p:sldId id="268" r:id="rId20"/>
    <p:sldId id="269" r:id="rId21"/>
    <p:sldId id="274" r:id="rId22"/>
    <p:sldId id="275" r:id="rId23"/>
    <p:sldId id="276" r:id="rId24"/>
    <p:sldId id="277" r:id="rId25"/>
    <p:sldId id="279" r:id="rId26"/>
    <p:sldId id="337" r:id="rId27"/>
    <p:sldId id="281" r:id="rId28"/>
    <p:sldId id="282" r:id="rId29"/>
    <p:sldId id="320" r:id="rId30"/>
    <p:sldId id="283" r:id="rId31"/>
    <p:sldId id="284" r:id="rId32"/>
    <p:sldId id="285" r:id="rId33"/>
    <p:sldId id="286" r:id="rId34"/>
    <p:sldId id="287" r:id="rId35"/>
    <p:sldId id="288" r:id="rId36"/>
    <p:sldId id="289" r:id="rId37"/>
    <p:sldId id="290" r:id="rId38"/>
    <p:sldId id="291" r:id="rId39"/>
    <p:sldId id="339" r:id="rId40"/>
    <p:sldId id="292" r:id="rId41"/>
    <p:sldId id="293" r:id="rId42"/>
    <p:sldId id="294" r:id="rId43"/>
    <p:sldId id="295" r:id="rId44"/>
    <p:sldId id="321" r:id="rId45"/>
    <p:sldId id="322" r:id="rId46"/>
    <p:sldId id="323" r:id="rId47"/>
    <p:sldId id="324" r:id="rId48"/>
    <p:sldId id="325" r:id="rId49"/>
    <p:sldId id="327" r:id="rId50"/>
    <p:sldId id="328" r:id="rId51"/>
    <p:sldId id="329" r:id="rId52"/>
    <p:sldId id="330" r:id="rId53"/>
    <p:sldId id="331" r:id="rId54"/>
    <p:sldId id="332" r:id="rId55"/>
    <p:sldId id="334" r:id="rId56"/>
    <p:sldId id="333" r:id="rId57"/>
    <p:sldId id="335" r:id="rId58"/>
    <p:sldId id="336" r:id="rId59"/>
    <p:sldId id="296"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uthi V Kum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40D"/>
    <a:srgbClr val="FEDF14"/>
    <a:srgbClr val="EED700"/>
    <a:srgbClr val="292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62"/>
      </p:cViewPr>
      <p:guideLst>
        <p:guide orient="horz" pos="4319"/>
        <p:guide pos="5759"/>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A804797-E60D-4B2C-8192-ACA0163A22A9}" type="datetimeFigureOut">
              <a:rPr lang="en-US"/>
              <a:pPr>
                <a:defRPr/>
              </a:pPr>
              <a:t>10/25/2020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B31403-0C09-4F2B-A52E-348F9BB7934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C840F25-0604-4D40-8CC8-9ABDCE550F68}" type="datetimeFigureOut">
              <a:rPr lang="en-US"/>
              <a:pPr>
                <a:defRPr/>
              </a:pPr>
              <a:t>10/25/2020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92A224-13A3-4724-8320-D3793E6B3F2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oone16eP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9"/>
          <p:cNvSpPr txBox="1"/>
          <p:nvPr userDrawn="1"/>
        </p:nvSpPr>
        <p:spPr>
          <a:xfrm>
            <a:off x="3975100" y="1098550"/>
            <a:ext cx="2533650" cy="585788"/>
          </a:xfrm>
          <a:prstGeom prst="rect">
            <a:avLst/>
          </a:prstGeom>
          <a:noFill/>
        </p:spPr>
        <p:txBody>
          <a:bodyPr>
            <a:spAutoFit/>
          </a:bodyPr>
          <a:lstStyle/>
          <a:p>
            <a:pPr fontAlgn="auto">
              <a:spcBef>
                <a:spcPts val="0"/>
              </a:spcBef>
              <a:spcAft>
                <a:spcPts val="0"/>
              </a:spcAft>
              <a:defRPr/>
            </a:pPr>
            <a:r>
              <a:rPr lang="en-US" sz="3200" b="1" dirty="0">
                <a:latin typeface="Calibri"/>
                <a:cs typeface="Calibri"/>
              </a:rPr>
              <a:t>Chapter 4</a:t>
            </a:r>
          </a:p>
        </p:txBody>
      </p:sp>
      <p:sp>
        <p:nvSpPr>
          <p:cNvPr id="6" name="TextBox 11"/>
          <p:cNvSpPr txBox="1"/>
          <p:nvPr userDrawn="1"/>
        </p:nvSpPr>
        <p:spPr>
          <a:xfrm>
            <a:off x="95250" y="5761018"/>
            <a:ext cx="3151188" cy="1015663"/>
          </a:xfrm>
          <a:prstGeom prst="rect">
            <a:avLst/>
          </a:prstGeom>
          <a:noFill/>
        </p:spPr>
        <p:txBody>
          <a:bodyPr>
            <a:spAutoFit/>
          </a:bodyPr>
          <a:lstStyle/>
          <a:p>
            <a:pPr defTabSz="914400">
              <a:defRPr/>
            </a:pPr>
            <a:r>
              <a:rPr lang="en-US" sz="1000" dirty="0">
                <a:solidFill>
                  <a:srgbClr val="FFFFFF"/>
                </a:solidFill>
                <a:latin typeface="Cambria"/>
                <a:cs typeface="Cambria"/>
              </a:rPr>
              <a:t>© 2016 Cengage Learning</a:t>
            </a:r>
            <a:r>
              <a:rPr lang="en-US" sz="1000" dirty="0">
                <a:solidFill>
                  <a:schemeClr val="bg1"/>
                </a:solidFill>
                <a:latin typeface="Cambria"/>
                <a:cs typeface="Cambria"/>
              </a:rPr>
              <a:t>.  All </a:t>
            </a:r>
            <a:r>
              <a:rPr lang="en-US" sz="1000" dirty="0">
                <a:solidFill>
                  <a:srgbClr val="FFFFFF"/>
                </a:solidFill>
                <a:latin typeface="Cambria"/>
                <a:cs typeface="Cambria"/>
              </a:rPr>
              <a:t>Rights Reserved.  May not be copied, scanned, or distributed, in whole or in part, except for use as permitted in a license distributed with a certain product or service or otherwise on a password-protected</a:t>
            </a:r>
            <a:r>
              <a:rPr lang="en-US" sz="1000" baseline="0" dirty="0">
                <a:solidFill>
                  <a:srgbClr val="FFFFFF"/>
                </a:solidFill>
                <a:latin typeface="Cambria"/>
                <a:cs typeface="Cambria"/>
              </a:rPr>
              <a:t> website for classroom use.</a:t>
            </a:r>
            <a:endParaRPr lang="en-US" sz="1000" dirty="0">
              <a:solidFill>
                <a:srgbClr val="FFFFFF"/>
              </a:solidFill>
              <a:latin typeface="Cambria"/>
              <a:cs typeface="Cambria"/>
            </a:endParaRPr>
          </a:p>
        </p:txBody>
      </p:sp>
      <p:sp>
        <p:nvSpPr>
          <p:cNvPr id="2" name="Title 1"/>
          <p:cNvSpPr>
            <a:spLocks noGrp="1"/>
          </p:cNvSpPr>
          <p:nvPr>
            <p:ph type="ctrTitle"/>
          </p:nvPr>
        </p:nvSpPr>
        <p:spPr>
          <a:xfrm>
            <a:off x="3975099" y="1975436"/>
            <a:ext cx="4761261" cy="3188356"/>
          </a:xfrm>
        </p:spPr>
        <p:txBody>
          <a:bodyPr anchor="t">
            <a:noAutofit/>
          </a:bodyPr>
          <a:lstStyle>
            <a:lvl1pPr>
              <a:lnSpc>
                <a:spcPts val="5160"/>
              </a:lnSpc>
              <a:defRPr sz="5400" cap="all" spc="-100"/>
            </a:lvl1pPr>
          </a:lstStyle>
          <a:p>
            <a:r>
              <a:rPr lang="en-US" dirty="0"/>
              <a:t>Click to edit Master title style</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457200" y="6339416"/>
            <a:ext cx="21336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D3E8153-56CB-4A3B-82C0-F8B962520FF8}" type="slidenum">
              <a:rPr lang="en-US"/>
              <a:pPr>
                <a:defRPr/>
              </a:pPr>
              <a:t>‹#›</a:t>
            </a:fld>
            <a:endParaRPr lang="en-US" dirty="0"/>
          </a:p>
        </p:txBody>
      </p:sp>
      <p:pic>
        <p:nvPicPr>
          <p:cNvPr id="10" name="Picture 9" descr="9781305075368.jpg"/>
          <p:cNvPicPr>
            <a:picLocks noChangeAspect="1"/>
          </p:cNvPicPr>
          <p:nvPr userDrawn="1"/>
        </p:nvPicPr>
        <p:blipFill>
          <a:blip r:embed="rId3"/>
          <a:stretch>
            <a:fillRect/>
          </a:stretch>
        </p:blipFill>
        <p:spPr>
          <a:xfrm>
            <a:off x="261440" y="220132"/>
            <a:ext cx="2329360" cy="27008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A59FD4-8C99-4AAD-AC94-06C2C454C8F1}" type="datetime1">
              <a:rPr lang="en-US"/>
              <a:pPr>
                <a:defRPr/>
              </a:pPr>
              <a:t>10/25/2020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5C89C2-44B5-4E6C-9CA5-523A212D51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53B056-595A-4311-B8B1-F6A05A166831}" type="datetime1">
              <a:rPr lang="en-US"/>
              <a:pPr>
                <a:defRPr/>
              </a:pPr>
              <a:t>10/25/2020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97E430-1EE1-4D12-B61D-49FFF7CA9F8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4E9C6C-E03B-494C-9F02-26C99FE319D1}" type="datetime1">
              <a:rPr lang="en-US"/>
              <a:pPr>
                <a:defRPr/>
              </a:pPr>
              <a:t>10/25/2020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D1BF3-89E4-437C-81E6-1A54CD7364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oone16e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8"/>
          <p:cNvSpPr txBox="1"/>
          <p:nvPr userDrawn="1"/>
        </p:nvSpPr>
        <p:spPr>
          <a:xfrm>
            <a:off x="-26988" y="6569603"/>
            <a:ext cx="8763001" cy="338554"/>
          </a:xfrm>
          <a:prstGeom prst="rect">
            <a:avLst/>
          </a:prstGeom>
          <a:noFill/>
        </p:spPr>
        <p:txBody>
          <a:bodyPr>
            <a:spAutoFit/>
          </a:bodyPr>
          <a:lstStyle/>
          <a:p>
            <a:pPr defTabSz="914400">
              <a:defRPr/>
            </a:pPr>
            <a:r>
              <a:rPr lang="en-US" sz="800" dirty="0">
                <a:solidFill>
                  <a:schemeClr val="bg1"/>
                </a:solidFill>
                <a:latin typeface="Cambria"/>
                <a:cs typeface="Cambria"/>
              </a:rPr>
              <a:t>© 2016 Cengage Learning. All Rights Reserved. May not be copied, scanned, or duplicated, in whole or in part, except for use as permitted in a license distributed with a certain product or </a:t>
            </a:r>
          </a:p>
          <a:p>
            <a:pPr defTabSz="914400">
              <a:defRPr/>
            </a:pPr>
            <a:r>
              <a:rPr lang="en-US" sz="800" dirty="0">
                <a:solidFill>
                  <a:schemeClr val="bg1"/>
                </a:solidFill>
                <a:latin typeface="Cambria"/>
                <a:cs typeface="Cambria"/>
              </a:rPr>
              <a:t>service or otherwise</a:t>
            </a:r>
            <a:r>
              <a:rPr lang="en-US" sz="800" baseline="0" dirty="0">
                <a:solidFill>
                  <a:schemeClr val="bg1"/>
                </a:solidFill>
                <a:latin typeface="Cambria"/>
                <a:cs typeface="Cambria"/>
              </a:rPr>
              <a:t> on a password-protected website for classroom use.</a:t>
            </a:r>
            <a:endParaRPr lang="en-US" sz="800" dirty="0">
              <a:solidFill>
                <a:schemeClr val="bg1"/>
              </a:solidFill>
              <a:latin typeface="Cambria"/>
              <a:cs typeface="Cambria"/>
            </a:endParaRPr>
          </a:p>
        </p:txBody>
      </p:sp>
      <p:sp>
        <p:nvSpPr>
          <p:cNvPr id="6" name="TextBox 9"/>
          <p:cNvSpPr txBox="1"/>
          <p:nvPr userDrawn="1"/>
        </p:nvSpPr>
        <p:spPr>
          <a:xfrm>
            <a:off x="2084388" y="9525"/>
            <a:ext cx="6854825" cy="307975"/>
          </a:xfrm>
          <a:prstGeom prst="rect">
            <a:avLst/>
          </a:prstGeom>
          <a:noFill/>
        </p:spPr>
        <p:txBody>
          <a:bodyPr>
            <a:spAutoFit/>
          </a:bodyPr>
          <a:lstStyle/>
          <a:p>
            <a:pPr algn="r" fontAlgn="auto">
              <a:spcBef>
                <a:spcPts val="0"/>
              </a:spcBef>
              <a:spcAft>
                <a:spcPts val="0"/>
              </a:spcAft>
              <a:defRPr/>
            </a:pPr>
            <a:r>
              <a:rPr lang="en-IN" sz="1400" dirty="0">
                <a:solidFill>
                  <a:schemeClr val="bg1">
                    <a:lumMod val="50000"/>
                  </a:schemeClr>
                </a:solidFill>
                <a:latin typeface="+mn-lt"/>
                <a:cs typeface="+mn-cs"/>
              </a:rPr>
              <a:t>Chapter 4   Social Media: Living in the Connected World</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1083D509-BD3F-4FC7-80BD-9B70E710FD56}" type="datetime1">
              <a:rPr lang="en-US"/>
              <a:pPr>
                <a:defRPr/>
              </a:pPr>
              <a:t>10/25/2020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945313" y="6497638"/>
            <a:ext cx="2133600" cy="365125"/>
          </a:xfrm>
        </p:spPr>
        <p:txBody>
          <a:bodyPr/>
          <a:lstStyle>
            <a:lvl1pPr>
              <a:defRPr/>
            </a:lvl1pPr>
          </a:lstStyle>
          <a:p>
            <a:pPr>
              <a:defRPr/>
            </a:pPr>
            <a:endParaRPr lang="en-US" dirty="0"/>
          </a:p>
          <a:p>
            <a:pPr>
              <a:defRPr/>
            </a:pPr>
            <a:fld id="{A0A38852-66CC-41E7-9578-5772966F022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Boone16eOBJ.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8"/>
          <p:cNvSpPr txBox="1"/>
          <p:nvPr userDrawn="1"/>
        </p:nvSpPr>
        <p:spPr>
          <a:xfrm>
            <a:off x="-26988" y="6569603"/>
            <a:ext cx="8763001" cy="338554"/>
          </a:xfrm>
          <a:prstGeom prst="rect">
            <a:avLst/>
          </a:prstGeom>
          <a:noFill/>
        </p:spPr>
        <p:txBody>
          <a:bodyPr>
            <a:spAutoFit/>
          </a:bodyPr>
          <a:lstStyle/>
          <a:p>
            <a:pPr defTabSz="914400">
              <a:defRPr/>
            </a:pPr>
            <a:r>
              <a:rPr lang="en-US" sz="800" dirty="0">
                <a:solidFill>
                  <a:schemeClr val="bg1"/>
                </a:solidFill>
                <a:latin typeface="Cambria"/>
                <a:cs typeface="Cambria"/>
              </a:rPr>
              <a:t>© 2016 Cengage Learning.  All Rights Reserved. </a:t>
            </a:r>
            <a:r>
              <a:rPr lang="en-US" sz="800" baseline="0" dirty="0">
                <a:solidFill>
                  <a:schemeClr val="bg1"/>
                </a:solidFill>
                <a:latin typeface="Cambria"/>
                <a:cs typeface="Cambria"/>
              </a:rPr>
              <a:t>May not be copied, scanned, or duplicated, in whole or in part, except for use as permitted in a license distributed with a certain product or </a:t>
            </a:r>
          </a:p>
          <a:p>
            <a:pPr defTabSz="914400">
              <a:defRPr/>
            </a:pPr>
            <a:r>
              <a:rPr lang="en-US" sz="800" baseline="0" dirty="0">
                <a:solidFill>
                  <a:schemeClr val="bg1"/>
                </a:solidFill>
                <a:latin typeface="Cambria"/>
                <a:cs typeface="Cambria"/>
              </a:rPr>
              <a:t>service or otherwise on a password-protected website for classroom use.</a:t>
            </a:r>
            <a:endParaRPr lang="en-US" sz="800" dirty="0">
              <a:solidFill>
                <a:schemeClr val="bg1"/>
              </a:solidFill>
              <a:latin typeface="Cambria"/>
              <a:cs typeface="Cambria"/>
            </a:endParaRPr>
          </a:p>
        </p:txBody>
      </p:sp>
      <p:sp>
        <p:nvSpPr>
          <p:cNvPr id="6" name="TextBox 9"/>
          <p:cNvSpPr txBox="1"/>
          <p:nvPr userDrawn="1"/>
        </p:nvSpPr>
        <p:spPr>
          <a:xfrm>
            <a:off x="2084388" y="9525"/>
            <a:ext cx="6854825" cy="307975"/>
          </a:xfrm>
          <a:prstGeom prst="rect">
            <a:avLst/>
          </a:prstGeom>
          <a:noFill/>
        </p:spPr>
        <p:txBody>
          <a:bodyPr>
            <a:spAutoFit/>
          </a:bodyPr>
          <a:lstStyle/>
          <a:p>
            <a:pPr algn="r" fontAlgn="auto">
              <a:spcBef>
                <a:spcPts val="0"/>
              </a:spcBef>
              <a:spcAft>
                <a:spcPts val="0"/>
              </a:spcAft>
              <a:defRPr/>
            </a:pPr>
            <a:r>
              <a:rPr lang="en-IN" sz="1400" dirty="0">
                <a:solidFill>
                  <a:schemeClr val="bg1">
                    <a:lumMod val="50000"/>
                  </a:schemeClr>
                </a:solidFill>
                <a:latin typeface="+mn-lt"/>
                <a:cs typeface="+mn-cs"/>
              </a:rPr>
              <a:t>Chapter 4   Social Media: Living in the Connected World</a:t>
            </a:r>
          </a:p>
        </p:txBody>
      </p:sp>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764A06AE-CC45-4DF0-97A6-36E7C5E7412C}" type="datetime1">
              <a:rPr lang="en-US"/>
              <a:pPr>
                <a:defRPr/>
              </a:pPr>
              <a:t>10/25/2020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45313" y="6497638"/>
            <a:ext cx="2133600" cy="365125"/>
          </a:xfrm>
        </p:spPr>
        <p:txBody>
          <a:bodyPr/>
          <a:lstStyle>
            <a:lvl1pPr>
              <a:defRPr/>
            </a:lvl1pPr>
          </a:lstStyle>
          <a:p>
            <a:pPr>
              <a:defRPr/>
            </a:pPr>
            <a:fld id="{4066204E-2181-4054-8651-A69E7DC8EF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378165-7C31-4F8B-A34F-5AE783795480}" type="datetime1">
              <a:rPr lang="en-US"/>
              <a:pPr>
                <a:defRPr/>
              </a:pPr>
              <a:t>10/25/2020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A7396-851F-4B12-AC1E-B800FE13570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B37DE4-6DC2-4636-BD5E-DAF714063636}" type="datetime1">
              <a:rPr lang="en-US"/>
              <a:pPr>
                <a:defRPr/>
              </a:pPr>
              <a:t>10/25/2020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A77AC9-A232-4AA6-9C0E-017D957F4EE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417C15C-2C9D-40DC-AAC7-643CEBA4F2E6}" type="datetime1">
              <a:rPr lang="en-US"/>
              <a:pPr>
                <a:defRPr/>
              </a:pPr>
              <a:t>10/25/2020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42833D-56E2-4C1E-B05A-92706696E7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503812-17F6-4F26-941D-A3BE5E1D4A27}" type="datetime1">
              <a:rPr lang="en-US"/>
              <a:pPr>
                <a:defRPr/>
              </a:pPr>
              <a:t>10/25/2020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B5584A-A2C9-4FE5-B1C8-1B08F115AC2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2FD2EF-0D63-417F-AF7A-3AD6599ADA03}" type="datetime1">
              <a:rPr lang="en-US"/>
              <a:pPr>
                <a:defRPr/>
              </a:pPr>
              <a:t>10/25/2020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24CC5C-F7DA-4FBE-9CF3-B6FF67E22D7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623DF0-ACDA-45DE-B405-A8C722D9FD9D}" type="datetime1">
              <a:rPr lang="en-US"/>
              <a:pPr>
                <a:defRPr/>
              </a:pPr>
              <a:t>10/25/2020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146CCD-4D3F-4F73-87BA-88CA9541CC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13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333500"/>
            <a:ext cx="8229600"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6CCF688-3031-4A78-90ED-59C9794D77E8}" type="datetime1">
              <a:rPr lang="en-US"/>
              <a:pPr>
                <a:defRPr/>
              </a:pPr>
              <a:t>10/25/2020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4B7D3606-B3D2-4773-89C7-B941D3FCF993}" type="slidenum">
              <a:rPr lang="en-US"/>
              <a:pPr>
                <a:defRPr/>
              </a:pPr>
              <a:t>‹#›</a:t>
            </a:fld>
            <a:endParaRPr lang="en-US" dirty="0"/>
          </a:p>
        </p:txBody>
      </p:sp>
      <p:sp>
        <p:nvSpPr>
          <p:cNvPr id="8" name="TextBox 7"/>
          <p:cNvSpPr txBox="1"/>
          <p:nvPr userDrawn="1"/>
        </p:nvSpPr>
        <p:spPr>
          <a:xfrm>
            <a:off x="9336088" y="5937250"/>
            <a:ext cx="184150" cy="369888"/>
          </a:xfrm>
          <a:prstGeom prst="rect">
            <a:avLst/>
          </a:prstGeom>
          <a:noFill/>
        </p:spPr>
        <p:txBody>
          <a:bodyPr wrap="none">
            <a:spAutoFit/>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fontAlgn="base">
        <a:spcBef>
          <a:spcPct val="0"/>
        </a:spcBef>
        <a:spcAft>
          <a:spcPct val="0"/>
        </a:spcAft>
        <a:defRPr sz="3400" b="1" kern="1200">
          <a:solidFill>
            <a:schemeClr val="tx1"/>
          </a:solidFill>
          <a:latin typeface="Trebuchet MS Bold"/>
          <a:ea typeface="Trebuchet MS Bold" pitchFamily="34" charset="0"/>
          <a:cs typeface="Trebuchet MS Bold"/>
        </a:defRPr>
      </a:lvl1pPr>
      <a:lvl2pPr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2pPr>
      <a:lvl3pPr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3pPr>
      <a:lvl4pPr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4pPr>
      <a:lvl5pPr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5pPr>
      <a:lvl6pPr marL="457200"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6pPr>
      <a:lvl7pPr marL="914400"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7pPr>
      <a:lvl8pPr marL="1371600"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8pPr>
      <a:lvl9pPr marL="1828800" algn="l" defTabSz="457200" rtl="0" fontAlgn="base">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9pPr>
    </p:titleStyle>
    <p:bodyStyle>
      <a:lvl1pPr marL="346075" indent="-346075" algn="l" defTabSz="457200" rtl="0" fontAlgn="base">
        <a:spcBef>
          <a:spcPct val="20000"/>
        </a:spcBef>
        <a:spcAft>
          <a:spcPct val="0"/>
        </a:spcAft>
        <a:buClr>
          <a:srgbClr val="292795"/>
        </a:buClr>
        <a:buSzPct val="101000"/>
        <a:buFont typeface="Lucida Grande"/>
        <a:buChar char="▮"/>
        <a:defRPr sz="3200" kern="1200">
          <a:solidFill>
            <a:schemeClr val="tx1"/>
          </a:solidFill>
          <a:latin typeface="Cambria"/>
          <a:ea typeface="Cambria" pitchFamily="18"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Cambria" pitchFamily="18"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Cambria" pitchFamily="18"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Cambria" pitchFamily="18"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Cambria" pitchFamily="18"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sitesetup.org/best-blog-sites/" TargetMode="External"/><Relationship Id="rId2" Type="http://schemas.openxmlformats.org/officeDocument/2006/relationships/hyperlink" Target="https://en.wikipedia.org/wiki/Internet_forum" TargetMode="External"/><Relationship Id="rId1" Type="http://schemas.openxmlformats.org/officeDocument/2006/relationships/slideLayout" Target="../slideLayouts/slideLayout2.xml"/><Relationship Id="rId4" Type="http://schemas.openxmlformats.org/officeDocument/2006/relationships/hyperlink" Target="https://en.wikipedia.org/wiki/Microblogg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ittigidiyor.com/" TargetMode="External"/><Relationship Id="rId2" Type="http://schemas.openxmlformats.org/officeDocument/2006/relationships/hyperlink" Target="https://www.cimri.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oz.com/local-search-ranking-factor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bsnews.com/news/10-management-rules-of-engagement/" TargetMode="External"/><Relationship Id="rId2" Type="http://schemas.openxmlformats.org/officeDocument/2006/relationships/hyperlink" Target="https://www.businessinsider.com/rules-of-engagement-business-2017-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n.wikipedia.org/wiki/Share_of_voic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en.wikipedia.org/wiki/Online_community_manage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cengage.com/marketing/book_content/boone_9781133628460/videos/ch04.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ist_of_social_bookmarking_websites" TargetMode="External"/><Relationship Id="rId2" Type="http://schemas.openxmlformats.org/officeDocument/2006/relationships/hyperlink" Target="https://en.wikipedia.org/wiki/List_of_social_" TargetMode="External"/><Relationship Id="rId1" Type="http://schemas.openxmlformats.org/officeDocument/2006/relationships/slideLayout" Target="../slideLayouts/slideLayout2.xml"/><Relationship Id="rId4" Type="http://schemas.openxmlformats.org/officeDocument/2006/relationships/hyperlink" Target="https://en.wikipedia.org/wiki/Folksonom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ssaasad.org/list-top-50-social-news-websites/" TargetMode="External"/><Relationship Id="rId2" Type="http://schemas.openxmlformats.org/officeDocument/2006/relationships/hyperlink" Target="https://en.wikipedia.org/wiki/Social_news_websi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100" y="1974850"/>
            <a:ext cx="4760913" cy="3189288"/>
          </a:xfrm>
        </p:spPr>
        <p:txBody>
          <a:bodyPr/>
          <a:lstStyle/>
          <a:p>
            <a:pPr fontAlgn="auto">
              <a:spcAft>
                <a:spcPts val="0"/>
              </a:spcAft>
              <a:defRPr/>
            </a:pPr>
            <a:r>
              <a:rPr lang="en-IN" dirty="0">
                <a:ea typeface="+mj-ea"/>
              </a:rPr>
              <a:t>SOCIAL MEDIA: LIVING IN THE CONNECTED WORLD</a:t>
            </a:r>
            <a:endParaRPr lang="en-US" dirty="0">
              <a:ea typeface="+mj-ea"/>
            </a:endParaRPr>
          </a:p>
        </p:txBody>
      </p:sp>
      <p:sp>
        <p:nvSpPr>
          <p:cNvPr id="1638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DDC710-4EE3-4285-8CD8-6BBB2297344C}"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12774"/>
          </a:xfrm>
        </p:spPr>
        <p:txBody>
          <a:bodyPr/>
          <a:lstStyle/>
          <a:p>
            <a:pPr algn="ctr" fontAlgn="auto">
              <a:spcAft>
                <a:spcPts val="0"/>
              </a:spcAft>
              <a:defRPr/>
            </a:pPr>
            <a:r>
              <a:rPr lang="en-US" dirty="0">
                <a:ea typeface="+mj-ea"/>
              </a:rPr>
              <a:t>Social Media Platforms</a:t>
            </a:r>
            <a:endParaRPr lang="en-IN" dirty="0">
              <a:ea typeface="+mj-ea"/>
            </a:endParaRPr>
          </a:p>
        </p:txBody>
      </p:sp>
      <p:sp>
        <p:nvSpPr>
          <p:cNvPr id="24578" name="Content Placeholder 2"/>
          <p:cNvSpPr>
            <a:spLocks noGrp="1"/>
          </p:cNvSpPr>
          <p:nvPr>
            <p:ph idx="1"/>
          </p:nvPr>
        </p:nvSpPr>
        <p:spPr>
          <a:xfrm>
            <a:off x="270588" y="887413"/>
            <a:ext cx="8686800" cy="5610225"/>
          </a:xfrm>
        </p:spPr>
        <p:txBody>
          <a:bodyPr/>
          <a:lstStyle/>
          <a:p>
            <a:r>
              <a:rPr lang="en-US" sz="1900" b="1" dirty="0">
                <a:solidFill>
                  <a:srgbClr val="FF0000"/>
                </a:solidFill>
                <a:latin typeface="Cambria" pitchFamily="18" charset="0"/>
                <a:cs typeface="Cambria" pitchFamily="18" charset="0"/>
              </a:rPr>
              <a:t>Online forums</a:t>
            </a:r>
            <a:r>
              <a:rPr lang="en-US" sz="1900" dirty="0">
                <a:latin typeface="Cambria" pitchFamily="18" charset="0"/>
                <a:cs typeface="Cambria" pitchFamily="18" charset="0"/>
              </a:rPr>
              <a:t> – Members hold</a:t>
            </a:r>
            <a:r>
              <a:rPr lang="tr-TR" sz="1900" dirty="0">
                <a:latin typeface="Cambria" pitchFamily="18" charset="0"/>
                <a:cs typeface="Cambria" pitchFamily="18" charset="0"/>
              </a:rPr>
              <a:t>/do</a:t>
            </a:r>
            <a:r>
              <a:rPr lang="en-US" sz="1900" dirty="0">
                <a:latin typeface="Cambria" pitchFamily="18" charset="0"/>
                <a:cs typeface="Cambria" pitchFamily="18" charset="0"/>
              </a:rPr>
              <a:t> conversations by posting messages</a:t>
            </a:r>
            <a:r>
              <a:rPr lang="tr-TR" sz="1900" dirty="0">
                <a:latin typeface="Cambria" pitchFamily="18" charset="0"/>
                <a:cs typeface="Cambria" pitchFamily="18" charset="0"/>
              </a:rPr>
              <a:t>.</a:t>
            </a:r>
          </a:p>
          <a:p>
            <a:pPr marL="0" indent="0">
              <a:buNone/>
            </a:pPr>
            <a:r>
              <a:rPr lang="en-US" sz="1900" dirty="0">
                <a:latin typeface="Cambria" pitchFamily="18" charset="0"/>
                <a:cs typeface="Cambria" pitchFamily="18" charset="0"/>
              </a:rPr>
              <a:t>An Internet forum, or </a:t>
            </a:r>
            <a:r>
              <a:rPr lang="en-US" sz="1900" dirty="0">
                <a:highlight>
                  <a:srgbClr val="00FFFF"/>
                </a:highlight>
                <a:latin typeface="Cambria" pitchFamily="18" charset="0"/>
                <a:cs typeface="Cambria" pitchFamily="18" charset="0"/>
              </a:rPr>
              <a:t>message board</a:t>
            </a:r>
            <a:r>
              <a:rPr lang="en-US" sz="1900" dirty="0">
                <a:latin typeface="Cambria" pitchFamily="18" charset="0"/>
                <a:cs typeface="Cambria" pitchFamily="18" charset="0"/>
              </a:rPr>
              <a:t>, is an online discussion site where people can hold conversations in the form of posted messages</a:t>
            </a:r>
            <a:r>
              <a:rPr lang="tr-TR" sz="1900" dirty="0">
                <a:latin typeface="Cambria" pitchFamily="18" charset="0"/>
                <a:cs typeface="Cambria" pitchFamily="18" charset="0"/>
              </a:rPr>
              <a:t> (</a:t>
            </a:r>
            <a:r>
              <a:rPr lang="tr-TR" sz="1900" dirty="0">
                <a:latin typeface="Cambria" pitchFamily="18" charset="0"/>
                <a:cs typeface="Cambria" pitchFamily="18" charset="0"/>
                <a:hlinkClick r:id="rId2"/>
              </a:rPr>
              <a:t>https://en.wikipedia.org/wiki/ </a:t>
            </a:r>
            <a:r>
              <a:rPr lang="tr-TR" sz="1900" dirty="0" err="1">
                <a:latin typeface="Cambria" pitchFamily="18" charset="0"/>
                <a:cs typeface="Cambria" pitchFamily="18" charset="0"/>
                <a:hlinkClick r:id="rId2"/>
              </a:rPr>
              <a:t>Internet_forum</a:t>
            </a:r>
            <a:r>
              <a:rPr lang="tr-TR" sz="1900" dirty="0">
                <a:latin typeface="Cambria" pitchFamily="18" charset="0"/>
                <a:cs typeface="Cambria" pitchFamily="18" charset="0"/>
              </a:rPr>
              <a:t>, accessed.10/23/2020). </a:t>
            </a:r>
            <a:r>
              <a:rPr lang="tr-TR" sz="1900" dirty="0" err="1">
                <a:latin typeface="Cambria" pitchFamily="18" charset="0"/>
                <a:cs typeface="Cambria" pitchFamily="18" charset="0"/>
              </a:rPr>
              <a:t>ie</a:t>
            </a:r>
            <a:r>
              <a:rPr lang="tr-TR" sz="1900" dirty="0">
                <a:latin typeface="Cambria" pitchFamily="18" charset="0"/>
                <a:cs typeface="Cambria" pitchFamily="18" charset="0"/>
              </a:rPr>
              <a:t>. </a:t>
            </a:r>
            <a:r>
              <a:rPr lang="tr-TR" sz="1900" i="1" dirty="0" err="1">
                <a:latin typeface="Cambria" pitchFamily="18" charset="0"/>
                <a:cs typeface="Cambria" pitchFamily="18" charset="0"/>
              </a:rPr>
              <a:t>Quora</a:t>
            </a:r>
            <a:r>
              <a:rPr lang="tr-TR" sz="1900" i="1" dirty="0">
                <a:latin typeface="Cambria" pitchFamily="18" charset="0"/>
                <a:cs typeface="Cambria" pitchFamily="18" charset="0"/>
              </a:rPr>
              <a:t>, </a:t>
            </a:r>
            <a:r>
              <a:rPr lang="tr-TR" sz="1900" i="1" dirty="0" err="1">
                <a:latin typeface="Cambria" pitchFamily="18" charset="0"/>
                <a:cs typeface="Cambria" pitchFamily="18" charset="0"/>
              </a:rPr>
              <a:t>Yahoo</a:t>
            </a:r>
            <a:r>
              <a:rPr lang="tr-TR" sz="1900" i="1" dirty="0">
                <a:latin typeface="Cambria" pitchFamily="18" charset="0"/>
                <a:cs typeface="Cambria" pitchFamily="18" charset="0"/>
              </a:rPr>
              <a:t> </a:t>
            </a:r>
            <a:r>
              <a:rPr lang="tr-TR" sz="1900" i="1" dirty="0" err="1">
                <a:latin typeface="Cambria" pitchFamily="18" charset="0"/>
                <a:cs typeface="Cambria" pitchFamily="18" charset="0"/>
              </a:rPr>
              <a:t>Groups</a:t>
            </a:r>
            <a:r>
              <a:rPr lang="tr-TR" sz="1900" i="1" dirty="0">
                <a:latin typeface="Cambria" pitchFamily="18" charset="0"/>
                <a:cs typeface="Cambria" pitchFamily="18" charset="0"/>
              </a:rPr>
              <a:t>, Google </a:t>
            </a:r>
            <a:r>
              <a:rPr lang="tr-TR" sz="1900" i="1" dirty="0" err="1">
                <a:latin typeface="Cambria" pitchFamily="18" charset="0"/>
                <a:cs typeface="Cambria" pitchFamily="18" charset="0"/>
              </a:rPr>
              <a:t>Answers</a:t>
            </a:r>
            <a:r>
              <a:rPr lang="tr-TR" sz="1900" i="1" dirty="0">
                <a:latin typeface="Cambria" pitchFamily="18" charset="0"/>
                <a:cs typeface="Cambria" pitchFamily="18" charset="0"/>
              </a:rPr>
              <a:t>.</a:t>
            </a:r>
            <a:endParaRPr lang="en-US" sz="1900" i="1" dirty="0">
              <a:latin typeface="Cambria" pitchFamily="18" charset="0"/>
              <a:cs typeface="Cambria" pitchFamily="18" charset="0"/>
            </a:endParaRPr>
          </a:p>
          <a:p>
            <a:r>
              <a:rPr lang="en-US" sz="1900" b="1" dirty="0">
                <a:solidFill>
                  <a:srgbClr val="FF0000"/>
                </a:solidFill>
                <a:latin typeface="Cambria" pitchFamily="18" charset="0"/>
                <a:cs typeface="Cambria" pitchFamily="18" charset="0"/>
              </a:rPr>
              <a:t>Blogging sites</a:t>
            </a:r>
            <a:r>
              <a:rPr lang="en-US" sz="1900" dirty="0">
                <a:latin typeface="Cambria" pitchFamily="18" charset="0"/>
                <a:cs typeface="Cambria" pitchFamily="18" charset="0"/>
              </a:rPr>
              <a:t> – Blog postings and comments are attached to such sites and typically focus on specific topics</a:t>
            </a:r>
            <a:r>
              <a:rPr lang="tr-TR" sz="1900" dirty="0">
                <a:latin typeface="Cambria" pitchFamily="18" charset="0"/>
                <a:cs typeface="Cambria" pitchFamily="18" charset="0"/>
              </a:rPr>
              <a:t>. </a:t>
            </a:r>
          </a:p>
          <a:p>
            <a:pPr marL="0" indent="0">
              <a:buNone/>
            </a:pPr>
            <a:r>
              <a:rPr lang="en-US" sz="1900" dirty="0">
                <a:latin typeface="Cambria" pitchFamily="18" charset="0"/>
                <a:cs typeface="Cambria" pitchFamily="18" charset="0"/>
              </a:rPr>
              <a:t>You may want to practice your writing, create a following, establish your brand, or use blogging as a marketing tool to increase site traffic. It’s also a great way to connect with like-minded people</a:t>
            </a:r>
            <a:r>
              <a:rPr lang="tr-TR" sz="1900" dirty="0">
                <a:latin typeface="Cambria" pitchFamily="18" charset="0"/>
                <a:cs typeface="Cambria" pitchFamily="18" charset="0"/>
              </a:rPr>
              <a:t> (</a:t>
            </a:r>
            <a:r>
              <a:rPr lang="tr-TR" sz="1900" dirty="0">
                <a:latin typeface="Cambria" pitchFamily="18" charset="0"/>
                <a:cs typeface="Cambria" pitchFamily="18" charset="0"/>
                <a:hlinkClick r:id="rId3"/>
              </a:rPr>
              <a:t>https://websitesetup.org/ </a:t>
            </a:r>
            <a:r>
              <a:rPr lang="tr-TR" sz="1900" dirty="0" err="1">
                <a:latin typeface="Cambria" pitchFamily="18" charset="0"/>
                <a:cs typeface="Cambria" pitchFamily="18" charset="0"/>
                <a:hlinkClick r:id="rId3"/>
              </a:rPr>
              <a:t>best-blog-sites</a:t>
            </a:r>
            <a:r>
              <a:rPr lang="tr-TR" sz="1900" dirty="0">
                <a:latin typeface="Cambria" pitchFamily="18" charset="0"/>
                <a:cs typeface="Cambria" pitchFamily="18" charset="0"/>
                <a:hlinkClick r:id="rId3"/>
              </a:rPr>
              <a:t>/</a:t>
            </a:r>
            <a:r>
              <a:rPr lang="tr-TR" sz="1900" dirty="0">
                <a:latin typeface="Cambria" pitchFamily="18" charset="0"/>
                <a:cs typeface="Cambria" pitchFamily="18" charset="0"/>
              </a:rPr>
              <a:t>, accessed.10/23/2020). </a:t>
            </a:r>
            <a:r>
              <a:rPr lang="tr-TR" sz="1900" dirty="0" err="1">
                <a:latin typeface="Cambria" pitchFamily="18" charset="0"/>
                <a:cs typeface="Cambria" pitchFamily="18" charset="0"/>
              </a:rPr>
              <a:t>ie</a:t>
            </a:r>
            <a:r>
              <a:rPr lang="tr-TR" sz="1900" dirty="0">
                <a:latin typeface="Cambria" pitchFamily="18" charset="0"/>
                <a:cs typeface="Cambria" pitchFamily="18" charset="0"/>
              </a:rPr>
              <a:t>. </a:t>
            </a:r>
            <a:r>
              <a:rPr lang="tr-TR" sz="1900" i="1" dirty="0">
                <a:latin typeface="Cambria" pitchFamily="18" charset="0"/>
                <a:cs typeface="Cambria" pitchFamily="18" charset="0"/>
              </a:rPr>
              <a:t>WordPress.org , Wix.com, </a:t>
            </a:r>
            <a:r>
              <a:rPr lang="tr-TR" sz="1900" i="1" dirty="0" err="1">
                <a:latin typeface="Cambria" pitchFamily="18" charset="0"/>
                <a:cs typeface="Cambria" pitchFamily="18" charset="0"/>
              </a:rPr>
              <a:t>Drupal</a:t>
            </a:r>
            <a:r>
              <a:rPr lang="tr-TR" sz="1900" dirty="0">
                <a:latin typeface="Cambria" pitchFamily="18" charset="0"/>
                <a:cs typeface="Cambria" pitchFamily="18" charset="0"/>
              </a:rPr>
              <a:t>. </a:t>
            </a:r>
            <a:endParaRPr lang="en-US" sz="1900" dirty="0">
              <a:latin typeface="Cambria" pitchFamily="18" charset="0"/>
              <a:cs typeface="Cambria" pitchFamily="18" charset="0"/>
            </a:endParaRPr>
          </a:p>
          <a:p>
            <a:r>
              <a:rPr lang="en-US" sz="1900" b="1" dirty="0">
                <a:solidFill>
                  <a:srgbClr val="FF0000"/>
                </a:solidFill>
                <a:latin typeface="Cambria" pitchFamily="18" charset="0"/>
                <a:cs typeface="Cambria" pitchFamily="18" charset="0"/>
              </a:rPr>
              <a:t>Microblogs</a:t>
            </a:r>
            <a:r>
              <a:rPr lang="en-US" sz="1900" dirty="0">
                <a:latin typeface="Cambria" pitchFamily="18" charset="0"/>
                <a:cs typeface="Cambria" pitchFamily="18" charset="0"/>
              </a:rPr>
              <a:t> – Subscribers get a steady stream of brief updates from anyone ranging from a high-school friend to a celebrity</a:t>
            </a:r>
            <a:endParaRPr lang="tr-TR" sz="1900" dirty="0">
              <a:latin typeface="Cambria" pitchFamily="18" charset="0"/>
              <a:cs typeface="Cambria" pitchFamily="18" charset="0"/>
            </a:endParaRPr>
          </a:p>
          <a:p>
            <a:pPr marL="0" indent="0">
              <a:buNone/>
            </a:pPr>
            <a:r>
              <a:rPr lang="en-US" sz="1900" dirty="0">
                <a:latin typeface="Cambria" pitchFamily="18" charset="0"/>
                <a:cs typeface="Cambria" pitchFamily="18" charset="0"/>
              </a:rPr>
              <a:t>A micro-blog differs from a traditional blog in that its content is typically smaller in both actual and aggregated file size. Micro-blogs "allow users to exchange small elements of content such as short sentences, individual images, or video links</a:t>
            </a:r>
            <a:r>
              <a:rPr lang="tr-TR" sz="1900" dirty="0">
                <a:latin typeface="Cambria" pitchFamily="18" charset="0"/>
                <a:cs typeface="Cambria" pitchFamily="18" charset="0"/>
              </a:rPr>
              <a:t>" </a:t>
            </a:r>
            <a:r>
              <a:rPr lang="en-US" sz="1900" dirty="0">
                <a:latin typeface="Cambria" pitchFamily="18" charset="0"/>
                <a:cs typeface="Cambria" pitchFamily="18" charset="0"/>
              </a:rPr>
              <a:t>which may be the major reason for their popularity</a:t>
            </a:r>
            <a:r>
              <a:rPr lang="tr-TR" sz="1900" dirty="0">
                <a:latin typeface="Cambria" pitchFamily="18" charset="0"/>
                <a:cs typeface="Cambria" pitchFamily="18" charset="0"/>
              </a:rPr>
              <a:t> (</a:t>
            </a:r>
            <a:r>
              <a:rPr lang="tr-TR" sz="1900" dirty="0">
                <a:latin typeface="Cambria" pitchFamily="18" charset="0"/>
                <a:cs typeface="Cambria" pitchFamily="18" charset="0"/>
                <a:hlinkClick r:id="rId4"/>
              </a:rPr>
              <a:t>https://en.wikipedia.org/ </a:t>
            </a:r>
            <a:r>
              <a:rPr lang="tr-TR" sz="1900" dirty="0" err="1">
                <a:latin typeface="Cambria" pitchFamily="18" charset="0"/>
                <a:cs typeface="Cambria" pitchFamily="18" charset="0"/>
                <a:hlinkClick r:id="rId4"/>
              </a:rPr>
              <a:t>wiki</a:t>
            </a:r>
            <a:r>
              <a:rPr lang="tr-TR" sz="1900" dirty="0">
                <a:latin typeface="Cambria" pitchFamily="18" charset="0"/>
                <a:cs typeface="Cambria" pitchFamily="18" charset="0"/>
                <a:hlinkClick r:id="rId4"/>
              </a:rPr>
              <a:t>/ </a:t>
            </a:r>
            <a:r>
              <a:rPr lang="tr-TR" sz="1900" dirty="0" err="1">
                <a:latin typeface="Cambria" pitchFamily="18" charset="0"/>
                <a:cs typeface="Cambria" pitchFamily="18" charset="0"/>
                <a:hlinkClick r:id="rId4"/>
              </a:rPr>
              <a:t>Microblogging</a:t>
            </a:r>
            <a:r>
              <a:rPr lang="tr-TR" sz="1900" dirty="0">
                <a:latin typeface="Cambria" pitchFamily="18" charset="0"/>
                <a:cs typeface="Cambria" pitchFamily="18" charset="0"/>
              </a:rPr>
              <a:t>, accessed.10/23/2020)</a:t>
            </a:r>
            <a:r>
              <a:rPr lang="en-US" sz="1900" dirty="0">
                <a:latin typeface="Cambria" pitchFamily="18" charset="0"/>
                <a:cs typeface="Cambria" pitchFamily="18" charset="0"/>
              </a:rPr>
              <a:t>. </a:t>
            </a:r>
            <a:r>
              <a:rPr lang="tr-TR" sz="1900" dirty="0" err="1">
                <a:latin typeface="Cambria" pitchFamily="18" charset="0"/>
                <a:cs typeface="Cambria" pitchFamily="18" charset="0"/>
              </a:rPr>
              <a:t>ie</a:t>
            </a:r>
            <a:r>
              <a:rPr lang="tr-TR" sz="1900" dirty="0">
                <a:latin typeface="Cambria" pitchFamily="18" charset="0"/>
                <a:cs typeface="Cambria" pitchFamily="18" charset="0"/>
              </a:rPr>
              <a:t>. </a:t>
            </a:r>
            <a:r>
              <a:rPr lang="tr-TR" sz="1900" i="1" dirty="0" err="1">
                <a:latin typeface="Cambria" pitchFamily="18" charset="0"/>
                <a:cs typeface="Cambria" pitchFamily="18" charset="0"/>
              </a:rPr>
              <a:t>Tumbir</a:t>
            </a:r>
            <a:r>
              <a:rPr lang="tr-TR" sz="1900" i="1" dirty="0">
                <a:latin typeface="Cambria" pitchFamily="18" charset="0"/>
                <a:cs typeface="Cambria" pitchFamily="18" charset="0"/>
              </a:rPr>
              <a:t>, Twister, </a:t>
            </a:r>
            <a:r>
              <a:rPr lang="tr-TR" sz="1900" i="1" dirty="0" err="1">
                <a:latin typeface="Cambria" pitchFamily="18" charset="0"/>
                <a:cs typeface="Cambria" pitchFamily="18" charset="0"/>
              </a:rPr>
              <a:t>Gab</a:t>
            </a:r>
            <a:r>
              <a:rPr lang="tr-TR" sz="1900" dirty="0">
                <a:latin typeface="Cambria" pitchFamily="18" charset="0"/>
                <a:cs typeface="Cambria" pitchFamily="18" charset="0"/>
              </a:rPr>
              <a:t>.</a:t>
            </a:r>
            <a:endParaRPr lang="en-IN" sz="1900" dirty="0">
              <a:latin typeface="Cambria" pitchFamily="18" charset="0"/>
              <a:cs typeface="Cambria" pitchFamily="18" charset="0"/>
            </a:endParaRPr>
          </a:p>
          <a:p>
            <a:pPr>
              <a:buFont typeface="Lucida Grande"/>
              <a:buNone/>
            </a:pPr>
            <a:endParaRPr lang="en-IN" dirty="0">
              <a:latin typeface="Cambria" pitchFamily="18" charset="0"/>
              <a:cs typeface="Cambria" pitchFamily="18" charset="0"/>
            </a:endParaRPr>
          </a:p>
          <a:p>
            <a:endParaRPr lang="en-IN" dirty="0">
              <a:latin typeface="Cambria" pitchFamily="18" charset="0"/>
              <a:cs typeface="Cambria" pitchFamily="18" charset="0"/>
            </a:endParaRPr>
          </a:p>
        </p:txBody>
      </p:sp>
      <p:sp>
        <p:nvSpPr>
          <p:cNvPr id="245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ACB593-B7B8-40E4-9797-24D07C088140}"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12774"/>
          </a:xfrm>
        </p:spPr>
        <p:txBody>
          <a:bodyPr/>
          <a:lstStyle/>
          <a:p>
            <a:pPr algn="ctr" fontAlgn="auto">
              <a:spcAft>
                <a:spcPts val="0"/>
              </a:spcAft>
              <a:defRPr/>
            </a:pPr>
            <a:r>
              <a:rPr lang="en-US" dirty="0">
                <a:ea typeface="+mj-ea"/>
              </a:rPr>
              <a:t>Social Media Tools</a:t>
            </a:r>
            <a:endParaRPr lang="en-IN" dirty="0">
              <a:ea typeface="+mj-ea"/>
            </a:endParaRPr>
          </a:p>
        </p:txBody>
      </p:sp>
      <p:sp>
        <p:nvSpPr>
          <p:cNvPr id="25602" name="Content Placeholder 2"/>
          <p:cNvSpPr>
            <a:spLocks noGrp="1"/>
          </p:cNvSpPr>
          <p:nvPr>
            <p:ph idx="1"/>
          </p:nvPr>
        </p:nvSpPr>
        <p:spPr>
          <a:xfrm>
            <a:off x="261257" y="1026367"/>
            <a:ext cx="8425543" cy="4944221"/>
          </a:xfrm>
        </p:spPr>
        <p:txBody>
          <a:bodyPr/>
          <a:lstStyle/>
          <a:p>
            <a:r>
              <a:rPr lang="en-US" dirty="0">
                <a:latin typeface="Cambria" pitchFamily="18" charset="0"/>
                <a:cs typeface="Cambria" pitchFamily="18" charset="0"/>
              </a:rPr>
              <a:t>These make the conversation</a:t>
            </a:r>
            <a:r>
              <a:rPr lang="tr-TR" dirty="0">
                <a:latin typeface="Cambria" pitchFamily="18" charset="0"/>
                <a:cs typeface="Cambria" pitchFamily="18" charset="0"/>
              </a:rPr>
              <a:t>/talk</a:t>
            </a:r>
            <a:r>
              <a:rPr lang="en-US" dirty="0">
                <a:latin typeface="Cambria" pitchFamily="18" charset="0"/>
                <a:cs typeface="Cambria" pitchFamily="18" charset="0"/>
              </a:rPr>
              <a:t> happen</a:t>
            </a:r>
          </a:p>
          <a:p>
            <a:r>
              <a:rPr lang="en-US" dirty="0">
                <a:latin typeface="Cambria" pitchFamily="18" charset="0"/>
                <a:cs typeface="Cambria" pitchFamily="18" charset="0"/>
              </a:rPr>
              <a:t>Services like </a:t>
            </a:r>
            <a:r>
              <a:rPr lang="en-US" i="1" dirty="0">
                <a:latin typeface="Cambria" pitchFamily="18" charset="0"/>
                <a:cs typeface="Cambria" pitchFamily="18" charset="0"/>
              </a:rPr>
              <a:t>YouTube</a:t>
            </a:r>
            <a:r>
              <a:rPr lang="en-US" dirty="0">
                <a:latin typeface="Cambria" pitchFamily="18" charset="0"/>
                <a:cs typeface="Cambria" pitchFamily="18" charset="0"/>
              </a:rPr>
              <a:t> and </a:t>
            </a:r>
            <a:r>
              <a:rPr lang="en-US" i="1" dirty="0">
                <a:latin typeface="Cambria" pitchFamily="18" charset="0"/>
                <a:cs typeface="Cambria" pitchFamily="18" charset="0"/>
              </a:rPr>
              <a:t>Flickr</a:t>
            </a:r>
            <a:r>
              <a:rPr lang="en-US" dirty="0">
                <a:latin typeface="Cambria" pitchFamily="18" charset="0"/>
                <a:cs typeface="Cambria" pitchFamily="18" charset="0"/>
              </a:rPr>
              <a:t> allow people to upload and share media such as photos and videos</a:t>
            </a:r>
          </a:p>
          <a:p>
            <a:pPr lvl="1"/>
            <a:r>
              <a:rPr lang="en-US" dirty="0">
                <a:latin typeface="Cambria" pitchFamily="18" charset="0"/>
                <a:cs typeface="Cambria" pitchFamily="18" charset="0"/>
              </a:rPr>
              <a:t>Some videos have gone viral</a:t>
            </a:r>
            <a:r>
              <a:rPr lang="tr-TR" dirty="0">
                <a:latin typeface="Cambria" pitchFamily="18" charset="0"/>
                <a:cs typeface="Cambria" pitchFamily="18" charset="0"/>
              </a:rPr>
              <a:t> (</a:t>
            </a:r>
            <a:r>
              <a:rPr lang="en-US" dirty="0">
                <a:latin typeface="Cambria" pitchFamily="18" charset="0"/>
                <a:cs typeface="Cambria" pitchFamily="18" charset="0"/>
              </a:rPr>
              <a:t>quickly and widely spread or popularized</a:t>
            </a:r>
            <a:r>
              <a:rPr lang="tr-TR" dirty="0">
                <a:latin typeface="Cambria" pitchFamily="18" charset="0"/>
                <a:cs typeface="Cambria" pitchFamily="18" charset="0"/>
              </a:rPr>
              <a:t>)</a:t>
            </a:r>
            <a:r>
              <a:rPr lang="en-US" dirty="0">
                <a:latin typeface="Cambria" pitchFamily="18" charset="0"/>
                <a:cs typeface="Cambria" pitchFamily="18" charset="0"/>
              </a:rPr>
              <a:t> and </a:t>
            </a:r>
            <a:r>
              <a:rPr lang="en-US" dirty="0">
                <a:highlight>
                  <a:srgbClr val="00FFFF"/>
                </a:highlight>
                <a:latin typeface="Cambria" pitchFamily="18" charset="0"/>
                <a:cs typeface="Cambria" pitchFamily="18" charset="0"/>
              </a:rPr>
              <a:t>shot</a:t>
            </a:r>
            <a:r>
              <a:rPr lang="en-US" dirty="0">
                <a:latin typeface="Cambria" pitchFamily="18" charset="0"/>
                <a:cs typeface="Cambria" pitchFamily="18" charset="0"/>
              </a:rPr>
              <a:t> their makers </a:t>
            </a:r>
            <a:r>
              <a:rPr lang="en-US" dirty="0">
                <a:highlight>
                  <a:srgbClr val="00FFFF"/>
                </a:highlight>
                <a:latin typeface="Cambria" pitchFamily="18" charset="0"/>
                <a:cs typeface="Cambria" pitchFamily="18" charset="0"/>
              </a:rPr>
              <a:t>to fame</a:t>
            </a:r>
            <a:r>
              <a:rPr lang="tr-TR" dirty="0">
                <a:highlight>
                  <a:srgbClr val="00FFFF"/>
                </a:highlight>
                <a:latin typeface="Cambria" pitchFamily="18" charset="0"/>
                <a:cs typeface="Cambria" pitchFamily="18" charset="0"/>
              </a:rPr>
              <a:t> </a:t>
            </a:r>
            <a:r>
              <a:rPr lang="tr-TR" dirty="0">
                <a:latin typeface="Cambria" pitchFamily="18" charset="0"/>
                <a:cs typeface="Cambria" pitchFamily="18" charset="0"/>
              </a:rPr>
              <a:t>(</a:t>
            </a:r>
            <a:r>
              <a:rPr lang="tr-TR" dirty="0" err="1">
                <a:latin typeface="Cambria" pitchFamily="18" charset="0"/>
                <a:cs typeface="Cambria" pitchFamily="18" charset="0"/>
              </a:rPr>
              <a:t>make</a:t>
            </a:r>
            <a:r>
              <a:rPr lang="tr-TR" dirty="0">
                <a:latin typeface="Cambria" pitchFamily="18" charset="0"/>
                <a:cs typeface="Cambria" pitchFamily="18" charset="0"/>
              </a:rPr>
              <a:t> </a:t>
            </a:r>
            <a:r>
              <a:rPr lang="tr-TR" dirty="0" err="1">
                <a:latin typeface="Cambria" pitchFamily="18" charset="0"/>
                <a:cs typeface="Cambria" pitchFamily="18" charset="0"/>
              </a:rPr>
              <a:t>famous</a:t>
            </a:r>
            <a:r>
              <a:rPr lang="tr-TR" dirty="0">
                <a:latin typeface="Cambria" pitchFamily="18" charset="0"/>
                <a:cs typeface="Cambria" pitchFamily="18" charset="0"/>
              </a:rPr>
              <a:t>).</a:t>
            </a:r>
            <a:endParaRPr lang="en-US" dirty="0">
              <a:latin typeface="Cambria" pitchFamily="18" charset="0"/>
              <a:cs typeface="Cambria" pitchFamily="18" charset="0"/>
            </a:endParaRPr>
          </a:p>
          <a:p>
            <a:pPr lvl="1"/>
            <a:r>
              <a:rPr lang="en-US" dirty="0">
                <a:latin typeface="Cambria" pitchFamily="18" charset="0"/>
                <a:cs typeface="Cambria" pitchFamily="18" charset="0"/>
              </a:rPr>
              <a:t>Marketers realize that a viral video can translate to</a:t>
            </a:r>
            <a:r>
              <a:rPr lang="tr-TR" dirty="0">
                <a:latin typeface="Cambria" pitchFamily="18" charset="0"/>
                <a:cs typeface="Cambria" pitchFamily="18" charset="0"/>
              </a:rPr>
              <a:t>/</a:t>
            </a:r>
            <a:r>
              <a:rPr lang="tr-TR" dirty="0" err="1">
                <a:latin typeface="Cambria" pitchFamily="18" charset="0"/>
                <a:cs typeface="Cambria" pitchFamily="18" charset="0"/>
              </a:rPr>
              <a:t>turn</a:t>
            </a:r>
            <a:r>
              <a:rPr lang="tr-TR" dirty="0">
                <a:latin typeface="Cambria" pitchFamily="18" charset="0"/>
                <a:cs typeface="Cambria" pitchFamily="18" charset="0"/>
              </a:rPr>
              <a:t> </a:t>
            </a:r>
            <a:r>
              <a:rPr lang="tr-TR" dirty="0" err="1">
                <a:latin typeface="Cambria" pitchFamily="18" charset="0"/>
                <a:cs typeface="Cambria" pitchFamily="18" charset="0"/>
              </a:rPr>
              <a:t>into</a:t>
            </a:r>
            <a:r>
              <a:rPr lang="en-US" dirty="0">
                <a:latin typeface="Cambria" pitchFamily="18" charset="0"/>
                <a:cs typeface="Cambria" pitchFamily="18" charset="0"/>
              </a:rPr>
              <a:t> a jump in demand—and sales—for their products</a:t>
            </a: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EC7234-3861-496F-920E-08237A22200A}"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Social Media Tools</a:t>
            </a:r>
            <a:endParaRPr lang="en-IN" dirty="0">
              <a:ea typeface="+mj-ea"/>
            </a:endParaRPr>
          </a:p>
        </p:txBody>
      </p:sp>
      <p:sp>
        <p:nvSpPr>
          <p:cNvPr id="3" name="Content Placeholder 2"/>
          <p:cNvSpPr>
            <a:spLocks noGrp="1"/>
          </p:cNvSpPr>
          <p:nvPr>
            <p:ph idx="1"/>
          </p:nvPr>
        </p:nvSpPr>
        <p:spPr>
          <a:xfrm>
            <a:off x="457200" y="1255713"/>
            <a:ext cx="8229600" cy="4714875"/>
          </a:xfrm>
        </p:spPr>
        <p:txBody>
          <a:bodyPr rtlCol="0">
            <a:normAutofit fontScale="92500" lnSpcReduction="10000"/>
          </a:bodyPr>
          <a:lstStyle/>
          <a:p>
            <a:pPr marL="347472" indent="-347472" fontAlgn="auto">
              <a:spcAft>
                <a:spcPts val="0"/>
              </a:spcAft>
              <a:defRPr/>
            </a:pPr>
            <a:r>
              <a:rPr lang="en-US" dirty="0">
                <a:ea typeface="+mn-ea"/>
              </a:rPr>
              <a:t>Blogging</a:t>
            </a:r>
            <a:r>
              <a:rPr lang="tr-TR" dirty="0">
                <a:ea typeface="+mn-ea"/>
              </a:rPr>
              <a:t>/</a:t>
            </a:r>
            <a:r>
              <a:rPr lang="tr-TR" dirty="0" err="1">
                <a:ea typeface="+mn-ea"/>
              </a:rPr>
              <a:t>diarizing</a:t>
            </a:r>
            <a:r>
              <a:rPr lang="en-US" dirty="0">
                <a:ea typeface="+mn-ea"/>
              </a:rPr>
              <a:t> allows people to communicate in greater detail than microblogging does</a:t>
            </a:r>
          </a:p>
          <a:p>
            <a:pPr marL="347472" indent="-347472" fontAlgn="auto">
              <a:spcAft>
                <a:spcPts val="0"/>
              </a:spcAft>
              <a:defRPr/>
            </a:pPr>
            <a:r>
              <a:rPr lang="en-US" dirty="0">
                <a:ea typeface="+mn-ea"/>
              </a:rPr>
              <a:t>Marketers use blog postings</a:t>
            </a:r>
            <a:r>
              <a:rPr lang="tr-TR" dirty="0">
                <a:ea typeface="+mn-ea"/>
              </a:rPr>
              <a:t>/</a:t>
            </a:r>
            <a:r>
              <a:rPr lang="tr-TR" dirty="0" err="1">
                <a:ea typeface="+mn-ea"/>
              </a:rPr>
              <a:t>notices</a:t>
            </a:r>
            <a:r>
              <a:rPr lang="en-US" dirty="0">
                <a:ea typeface="+mn-ea"/>
              </a:rPr>
              <a:t> to:</a:t>
            </a:r>
          </a:p>
          <a:p>
            <a:pPr lvl="1" fontAlgn="auto">
              <a:spcAft>
                <a:spcPts val="0"/>
              </a:spcAft>
              <a:buFont typeface="Arial"/>
              <a:buChar char="•"/>
              <a:defRPr/>
            </a:pPr>
            <a:r>
              <a:rPr lang="en-US" dirty="0">
                <a:highlight>
                  <a:srgbClr val="FFFF00"/>
                </a:highlight>
                <a:ea typeface="+mn-ea"/>
              </a:rPr>
              <a:t>Educate</a:t>
            </a:r>
            <a:r>
              <a:rPr lang="en-US" dirty="0">
                <a:ea typeface="+mn-ea"/>
              </a:rPr>
              <a:t> consumers and business customers about new products</a:t>
            </a:r>
          </a:p>
          <a:p>
            <a:pPr lvl="1" fontAlgn="auto">
              <a:spcAft>
                <a:spcPts val="0"/>
              </a:spcAft>
              <a:buFont typeface="Arial"/>
              <a:buChar char="•"/>
              <a:defRPr/>
            </a:pPr>
            <a:r>
              <a:rPr lang="en-US" dirty="0">
                <a:ea typeface="+mn-ea"/>
              </a:rPr>
              <a:t>Ask for </a:t>
            </a:r>
            <a:r>
              <a:rPr lang="en-US" dirty="0">
                <a:highlight>
                  <a:srgbClr val="FFFF00"/>
                </a:highlight>
                <a:ea typeface="+mn-ea"/>
              </a:rPr>
              <a:t>feedback</a:t>
            </a:r>
            <a:r>
              <a:rPr lang="en-US" dirty="0">
                <a:ea typeface="+mn-ea"/>
              </a:rPr>
              <a:t> about particular goods and services</a:t>
            </a:r>
          </a:p>
          <a:p>
            <a:pPr lvl="1" fontAlgn="auto">
              <a:spcAft>
                <a:spcPts val="0"/>
              </a:spcAft>
              <a:buFont typeface="Arial"/>
              <a:buChar char="•"/>
              <a:defRPr/>
            </a:pPr>
            <a:r>
              <a:rPr lang="en-US" dirty="0">
                <a:highlight>
                  <a:srgbClr val="FFFF00"/>
                </a:highlight>
                <a:ea typeface="+mn-ea"/>
              </a:rPr>
              <a:t>Notify</a:t>
            </a:r>
            <a:r>
              <a:rPr lang="tr-TR" dirty="0">
                <a:ea typeface="+mn-ea"/>
              </a:rPr>
              <a:t>/</a:t>
            </a:r>
            <a:r>
              <a:rPr lang="tr-TR" dirty="0" err="1">
                <a:ea typeface="+mn-ea"/>
              </a:rPr>
              <a:t>inform</a:t>
            </a:r>
            <a:r>
              <a:rPr lang="en-US" dirty="0">
                <a:ea typeface="+mn-ea"/>
              </a:rPr>
              <a:t> the public about social responsibility initiatives</a:t>
            </a:r>
            <a:r>
              <a:rPr lang="tr-TR" dirty="0">
                <a:ea typeface="+mn-ea"/>
              </a:rPr>
              <a:t>/</a:t>
            </a:r>
            <a:r>
              <a:rPr lang="tr-TR" dirty="0" err="1">
                <a:ea typeface="+mn-ea"/>
              </a:rPr>
              <a:t>actions</a:t>
            </a:r>
            <a:endParaRPr lang="en-US" dirty="0">
              <a:ea typeface="+mn-ea"/>
            </a:endParaRPr>
          </a:p>
          <a:p>
            <a:pPr lvl="1" fontAlgn="auto">
              <a:spcAft>
                <a:spcPts val="0"/>
              </a:spcAft>
              <a:buFont typeface="Arial"/>
              <a:buChar char="•"/>
              <a:defRPr/>
            </a:pPr>
            <a:r>
              <a:rPr lang="en-US" dirty="0">
                <a:ea typeface="+mn-ea"/>
              </a:rPr>
              <a:t>Manage public relations crises</a:t>
            </a:r>
            <a:endParaRPr lang="en-IN" dirty="0">
              <a:ea typeface="+mn-ea"/>
            </a:endParaRPr>
          </a:p>
        </p:txBody>
      </p:sp>
      <p:sp>
        <p:nvSpPr>
          <p:cNvPr id="266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5C5D4-473C-4EFA-A9E8-507E1060C68A}"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Social Media Tools</a:t>
            </a:r>
            <a:endParaRPr lang="en-IN" dirty="0">
              <a:ea typeface="+mj-ea"/>
            </a:endParaRPr>
          </a:p>
        </p:txBody>
      </p:sp>
      <p:sp>
        <p:nvSpPr>
          <p:cNvPr id="3" name="Content Placeholder 2"/>
          <p:cNvSpPr>
            <a:spLocks noGrp="1"/>
          </p:cNvSpPr>
          <p:nvPr>
            <p:ph idx="1"/>
          </p:nvPr>
        </p:nvSpPr>
        <p:spPr>
          <a:xfrm>
            <a:off x="457200" y="1255713"/>
            <a:ext cx="8229600" cy="4714875"/>
          </a:xfrm>
        </p:spPr>
        <p:txBody>
          <a:bodyPr rtlCol="0">
            <a:normAutofit fontScale="77500" lnSpcReduction="20000"/>
          </a:bodyPr>
          <a:lstStyle/>
          <a:p>
            <a:pPr marL="347472" indent="-347472" fontAlgn="auto">
              <a:spcAft>
                <a:spcPts val="0"/>
              </a:spcAft>
              <a:defRPr/>
            </a:pPr>
            <a:r>
              <a:rPr lang="en-US" dirty="0">
                <a:ea typeface="+mn-ea"/>
              </a:rPr>
              <a:t>Companies may</a:t>
            </a:r>
          </a:p>
          <a:p>
            <a:pPr lvl="1" fontAlgn="auto">
              <a:spcAft>
                <a:spcPts val="0"/>
              </a:spcAft>
              <a:buFont typeface="Arial"/>
              <a:buChar char="•"/>
              <a:defRPr/>
            </a:pPr>
            <a:r>
              <a:rPr lang="en-US" dirty="0">
                <a:ea typeface="+mn-ea"/>
              </a:rPr>
              <a:t>Designate</a:t>
            </a:r>
            <a:r>
              <a:rPr lang="tr-TR" dirty="0">
                <a:ea typeface="+mn-ea"/>
              </a:rPr>
              <a:t>/</a:t>
            </a:r>
            <a:r>
              <a:rPr lang="tr-TR" dirty="0" err="1">
                <a:ea typeface="+mn-ea"/>
              </a:rPr>
              <a:t>assign</a:t>
            </a:r>
            <a:r>
              <a:rPr lang="en-US" dirty="0">
                <a:ea typeface="+mn-ea"/>
              </a:rPr>
              <a:t> certain staff members as bloggers</a:t>
            </a:r>
          </a:p>
          <a:p>
            <a:pPr lvl="1" fontAlgn="auto">
              <a:spcAft>
                <a:spcPts val="0"/>
              </a:spcAft>
              <a:buFont typeface="Arial"/>
              <a:buChar char="•"/>
              <a:defRPr/>
            </a:pPr>
            <a:r>
              <a:rPr lang="en-US" dirty="0">
                <a:ea typeface="+mn-ea"/>
              </a:rPr>
              <a:t>Hire professional bloggers either </a:t>
            </a:r>
            <a:r>
              <a:rPr lang="en-US" dirty="0">
                <a:highlight>
                  <a:srgbClr val="00FFFF"/>
                </a:highlight>
                <a:ea typeface="+mn-ea"/>
              </a:rPr>
              <a:t>in-house</a:t>
            </a:r>
            <a:r>
              <a:rPr lang="en-US" dirty="0">
                <a:ea typeface="+mn-ea"/>
              </a:rPr>
              <a:t> or on a consulting basis</a:t>
            </a:r>
            <a:r>
              <a:rPr lang="tr-TR" dirty="0">
                <a:ea typeface="+mn-ea"/>
              </a:rPr>
              <a:t>. </a:t>
            </a:r>
            <a:r>
              <a:rPr lang="en-US" dirty="0">
                <a:ea typeface="+mn-ea"/>
              </a:rPr>
              <a:t>You may want to practice your writing, </a:t>
            </a:r>
            <a:r>
              <a:rPr lang="en-US" dirty="0">
                <a:highlight>
                  <a:srgbClr val="FFFF00"/>
                </a:highlight>
                <a:ea typeface="+mn-ea"/>
              </a:rPr>
              <a:t>create a following</a:t>
            </a:r>
            <a:r>
              <a:rPr lang="en-US" dirty="0">
                <a:ea typeface="+mn-ea"/>
              </a:rPr>
              <a:t>, establish your brand, or use blogging as a marketing tool to increase site traffic. It’s also a great way to connect with </a:t>
            </a:r>
            <a:r>
              <a:rPr lang="en-US" dirty="0">
                <a:highlight>
                  <a:srgbClr val="00FFFF"/>
                </a:highlight>
                <a:ea typeface="+mn-ea"/>
              </a:rPr>
              <a:t>like-minded</a:t>
            </a:r>
            <a:r>
              <a:rPr lang="en-US" dirty="0">
                <a:ea typeface="+mn-ea"/>
              </a:rPr>
              <a:t> people</a:t>
            </a:r>
            <a:r>
              <a:rPr lang="tr-TR" dirty="0">
                <a:ea typeface="+mn-ea"/>
              </a:rPr>
              <a:t> (</a:t>
            </a:r>
            <a:r>
              <a:rPr lang="tr-TR" dirty="0" err="1">
                <a:ea typeface="+mn-ea"/>
              </a:rPr>
              <a:t>target</a:t>
            </a:r>
            <a:r>
              <a:rPr lang="tr-TR" dirty="0">
                <a:ea typeface="+mn-ea"/>
              </a:rPr>
              <a:t> market)</a:t>
            </a:r>
            <a:r>
              <a:rPr lang="en-US" dirty="0">
                <a:ea typeface="+mn-ea"/>
              </a:rPr>
              <a:t> brand or use blogging as a marketing tool to increase site traffic. </a:t>
            </a:r>
          </a:p>
          <a:p>
            <a:pPr marL="347472" indent="-347472" fontAlgn="auto">
              <a:spcAft>
                <a:spcPts val="0"/>
              </a:spcAft>
              <a:defRPr/>
            </a:pPr>
            <a:r>
              <a:rPr lang="en-US" dirty="0">
                <a:ea typeface="+mn-ea"/>
              </a:rPr>
              <a:t>Microblogging offers short bursts</a:t>
            </a:r>
            <a:r>
              <a:rPr lang="tr-TR" dirty="0">
                <a:ea typeface="+mn-ea"/>
              </a:rPr>
              <a:t>/</a:t>
            </a:r>
            <a:r>
              <a:rPr lang="tr-TR" dirty="0" err="1">
                <a:ea typeface="+mn-ea"/>
              </a:rPr>
              <a:t>flashes</a:t>
            </a:r>
            <a:r>
              <a:rPr lang="en-US" dirty="0">
                <a:ea typeface="+mn-ea"/>
              </a:rPr>
              <a:t> of news</a:t>
            </a:r>
          </a:p>
          <a:p>
            <a:pPr marL="347472" indent="-347472" fontAlgn="auto">
              <a:spcAft>
                <a:spcPts val="0"/>
              </a:spcAft>
              <a:defRPr/>
            </a:pPr>
            <a:r>
              <a:rPr lang="en-US" b="1" dirty="0">
                <a:solidFill>
                  <a:srgbClr val="FF0000"/>
                </a:solidFill>
                <a:ea typeface="+mn-ea"/>
              </a:rPr>
              <a:t>App</a:t>
            </a:r>
            <a:r>
              <a:rPr lang="en-US" dirty="0">
                <a:ea typeface="+mn-ea"/>
              </a:rPr>
              <a:t> – </a:t>
            </a:r>
            <a:r>
              <a:rPr lang="en-IN" dirty="0">
                <a:ea typeface="+mn-ea"/>
              </a:rPr>
              <a:t>Short for </a:t>
            </a:r>
            <a:r>
              <a:rPr lang="en-IN" dirty="0">
                <a:highlight>
                  <a:srgbClr val="00FFFF"/>
                </a:highlight>
                <a:ea typeface="+mn-ea"/>
              </a:rPr>
              <a:t>application</a:t>
            </a:r>
            <a:r>
              <a:rPr lang="en-IN" dirty="0">
                <a:ea typeface="+mn-ea"/>
              </a:rPr>
              <a:t>, it is a free or paid software download that links users to a wide range of goods and services, media and text content, social media platforms, search engines, and the like</a:t>
            </a:r>
          </a:p>
        </p:txBody>
      </p:sp>
      <p:sp>
        <p:nvSpPr>
          <p:cNvPr id="27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0059C-1980-4727-886E-EEED149CDA27}"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App</a:t>
            </a:r>
            <a:endParaRPr lang="en-IN" dirty="0">
              <a:ea typeface="+mj-ea"/>
            </a:endParaRPr>
          </a:p>
        </p:txBody>
      </p:sp>
      <p:sp>
        <p:nvSpPr>
          <p:cNvPr id="3" name="Content Placeholder 2"/>
          <p:cNvSpPr>
            <a:spLocks noGrp="1"/>
          </p:cNvSpPr>
          <p:nvPr>
            <p:ph idx="1"/>
          </p:nvPr>
        </p:nvSpPr>
        <p:spPr>
          <a:xfrm>
            <a:off x="186612" y="1255713"/>
            <a:ext cx="8621485" cy="4714875"/>
          </a:xfrm>
        </p:spPr>
        <p:txBody>
          <a:bodyPr rtlCol="0">
            <a:normAutofit fontScale="92500"/>
          </a:bodyPr>
          <a:lstStyle/>
          <a:p>
            <a:pPr marL="347472" indent="-347472" fontAlgn="auto">
              <a:spcAft>
                <a:spcPts val="0"/>
              </a:spcAft>
              <a:defRPr/>
            </a:pPr>
            <a:r>
              <a:rPr lang="en-US" dirty="0">
                <a:ea typeface="+mn-ea"/>
              </a:rPr>
              <a:t>Marketers</a:t>
            </a:r>
          </a:p>
          <a:p>
            <a:pPr lvl="1" fontAlgn="auto">
              <a:spcAft>
                <a:spcPts val="0"/>
              </a:spcAft>
              <a:buFont typeface="Arial"/>
              <a:buChar char="•"/>
              <a:defRPr/>
            </a:pPr>
            <a:r>
              <a:rPr lang="en-US" dirty="0">
                <a:ea typeface="+mn-ea"/>
              </a:rPr>
              <a:t>Know that potential and existing customers use all kinds of apps, and they want to tap into</a:t>
            </a:r>
            <a:r>
              <a:rPr lang="tr-TR" dirty="0">
                <a:ea typeface="+mn-ea"/>
              </a:rPr>
              <a:t>/</a:t>
            </a:r>
            <a:r>
              <a:rPr lang="tr-TR" dirty="0" err="1">
                <a:ea typeface="+mn-ea"/>
              </a:rPr>
              <a:t>benefit</a:t>
            </a:r>
            <a:r>
              <a:rPr lang="tr-TR" dirty="0">
                <a:ea typeface="+mn-ea"/>
              </a:rPr>
              <a:t> </a:t>
            </a:r>
            <a:r>
              <a:rPr lang="tr-TR" dirty="0" err="1">
                <a:ea typeface="+mn-ea"/>
              </a:rPr>
              <a:t>from</a:t>
            </a:r>
            <a:r>
              <a:rPr lang="en-US" dirty="0">
                <a:ea typeface="+mn-ea"/>
              </a:rPr>
              <a:t> the opportunities created by this phenomenon</a:t>
            </a:r>
            <a:r>
              <a:rPr lang="tr-TR" dirty="0">
                <a:ea typeface="+mn-ea"/>
              </a:rPr>
              <a:t>/</a:t>
            </a:r>
            <a:r>
              <a:rPr lang="tr-TR" dirty="0" err="1">
                <a:ea typeface="+mn-ea"/>
              </a:rPr>
              <a:t>fact</a:t>
            </a:r>
            <a:endParaRPr lang="en-US" dirty="0">
              <a:ea typeface="+mn-ea"/>
            </a:endParaRPr>
          </a:p>
          <a:p>
            <a:pPr lvl="1" fontAlgn="auto">
              <a:spcAft>
                <a:spcPts val="0"/>
              </a:spcAft>
              <a:buFont typeface="Arial"/>
              <a:buChar char="•"/>
              <a:defRPr/>
            </a:pPr>
            <a:r>
              <a:rPr lang="en-US" dirty="0">
                <a:ea typeface="+mn-ea"/>
              </a:rPr>
              <a:t>Must find ways to identify the apps that will support the goals of their social media marketing efforts</a:t>
            </a:r>
          </a:p>
          <a:p>
            <a:pPr lvl="1" fontAlgn="auto">
              <a:spcAft>
                <a:spcPts val="0"/>
              </a:spcAft>
              <a:buFont typeface="Arial"/>
              <a:buChar char="•"/>
              <a:defRPr/>
            </a:pPr>
            <a:r>
              <a:rPr lang="en-US" dirty="0">
                <a:ea typeface="+mn-ea"/>
              </a:rPr>
              <a:t>Need to choose the ones that reach and attract</a:t>
            </a:r>
            <a:r>
              <a:rPr lang="tr-TR" dirty="0">
                <a:ea typeface="+mn-ea"/>
              </a:rPr>
              <a:t>/</a:t>
            </a:r>
            <a:r>
              <a:rPr lang="tr-TR" dirty="0" err="1">
                <a:ea typeface="+mn-ea"/>
              </a:rPr>
              <a:t>appeal</a:t>
            </a:r>
            <a:r>
              <a:rPr lang="en-US" dirty="0">
                <a:ea typeface="+mn-ea"/>
              </a:rPr>
              <a:t> their target audience and influence</a:t>
            </a:r>
            <a:r>
              <a:rPr lang="tr-TR" dirty="0">
                <a:ea typeface="+mn-ea"/>
              </a:rPr>
              <a:t>/</a:t>
            </a:r>
            <a:r>
              <a:rPr lang="tr-TR" dirty="0" err="1">
                <a:ea typeface="+mn-ea"/>
              </a:rPr>
              <a:t>affect</a:t>
            </a:r>
            <a:r>
              <a:rPr lang="en-US" dirty="0">
                <a:ea typeface="+mn-ea"/>
              </a:rPr>
              <a:t> consumers to make decisions in favor of their goods and services</a:t>
            </a:r>
            <a:endParaRPr lang="en-IN" dirty="0">
              <a:ea typeface="+mn-ea"/>
            </a:endParaRPr>
          </a:p>
        </p:txBody>
      </p:sp>
      <p:sp>
        <p:nvSpPr>
          <p:cNvPr id="286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80D64-D8C8-4E7B-BEE1-B8206B4F725E}"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4025"/>
          </a:xfrm>
        </p:spPr>
        <p:txBody>
          <a:bodyPr>
            <a:normAutofit fontScale="90000"/>
          </a:bodyPr>
          <a:lstStyle/>
          <a:p>
            <a:pPr algn="ctr" fontAlgn="auto">
              <a:spcAft>
                <a:spcPts val="0"/>
              </a:spcAft>
              <a:defRPr/>
            </a:pPr>
            <a:r>
              <a:rPr lang="en-US" dirty="0">
                <a:ea typeface="+mj-ea"/>
              </a:rPr>
              <a:t>QR Codes</a:t>
            </a:r>
          </a:p>
        </p:txBody>
      </p:sp>
      <p:sp>
        <p:nvSpPr>
          <p:cNvPr id="29698" name="Content Placeholder 2"/>
          <p:cNvSpPr>
            <a:spLocks noGrp="1"/>
          </p:cNvSpPr>
          <p:nvPr>
            <p:ph idx="1"/>
          </p:nvPr>
        </p:nvSpPr>
        <p:spPr>
          <a:xfrm>
            <a:off x="457200" y="895739"/>
            <a:ext cx="8229600" cy="5430416"/>
          </a:xfrm>
        </p:spPr>
        <p:txBody>
          <a:bodyPr/>
          <a:lstStyle/>
          <a:p>
            <a:r>
              <a:rPr lang="en-US" sz="2400" dirty="0">
                <a:latin typeface="Cambria" pitchFamily="18" charset="0"/>
                <a:cs typeface="Cambria" pitchFamily="18" charset="0"/>
              </a:rPr>
              <a:t>Short for </a:t>
            </a:r>
            <a:r>
              <a:rPr lang="en-US" sz="2400" dirty="0">
                <a:highlight>
                  <a:srgbClr val="FFFF00"/>
                </a:highlight>
                <a:latin typeface="Cambria" pitchFamily="18" charset="0"/>
                <a:cs typeface="Cambria" pitchFamily="18" charset="0"/>
              </a:rPr>
              <a:t>quick response </a:t>
            </a:r>
            <a:r>
              <a:rPr lang="en-US" sz="2400" dirty="0">
                <a:latin typeface="Cambria" pitchFamily="18" charset="0"/>
                <a:cs typeface="Cambria" pitchFamily="18" charset="0"/>
              </a:rPr>
              <a:t>codes</a:t>
            </a:r>
          </a:p>
          <a:p>
            <a:r>
              <a:rPr lang="en-US" sz="2400" dirty="0">
                <a:latin typeface="Cambria" pitchFamily="18" charset="0"/>
                <a:cs typeface="Cambria" pitchFamily="18" charset="0"/>
              </a:rPr>
              <a:t>Two-dimensional bar codes that can be read by some mobile phones with cameras</a:t>
            </a:r>
          </a:p>
          <a:p>
            <a:r>
              <a:rPr lang="en-US" sz="2400" dirty="0">
                <a:latin typeface="Cambria" pitchFamily="18" charset="0"/>
                <a:cs typeface="Cambria" pitchFamily="18" charset="0"/>
              </a:rPr>
              <a:t>Information contained in the code is shared with the user</a:t>
            </a:r>
          </a:p>
          <a:p>
            <a:pPr lvl="1"/>
            <a:r>
              <a:rPr lang="en-US" sz="2400" dirty="0">
                <a:latin typeface="Cambria" pitchFamily="18" charset="0"/>
                <a:cs typeface="Cambria" pitchFamily="18" charset="0"/>
              </a:rPr>
              <a:t>Might lead to a video, give details about a product, or offer a coupon</a:t>
            </a:r>
          </a:p>
        </p:txBody>
      </p:sp>
      <p:sp>
        <p:nvSpPr>
          <p:cNvPr id="296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EA17E-1D98-43D0-A424-C2F602D39BCD}" type="slidenum">
              <a:rPr lang="en-US">
                <a:cs typeface="Arial" charset="0"/>
              </a:rPr>
              <a:pPr fontAlgn="base">
                <a:spcBef>
                  <a:spcPct val="0"/>
                </a:spcBef>
                <a:spcAft>
                  <a:spcPct val="0"/>
                </a:spcAft>
              </a:pPr>
              <a:t>15</a:t>
            </a:fld>
            <a:endParaRPr lang="en-US">
              <a:cs typeface="Arial" charset="0"/>
            </a:endParaRPr>
          </a:p>
        </p:txBody>
      </p:sp>
      <p:pic>
        <p:nvPicPr>
          <p:cNvPr id="3" name="Resim 2">
            <a:extLst>
              <a:ext uri="{FF2B5EF4-FFF2-40B4-BE49-F238E27FC236}">
                <a16:creationId xmlns:a16="http://schemas.microsoft.com/office/drawing/2014/main" id="{6F9863B9-BDB6-46C1-8FA1-D63A57AC99BE}"/>
              </a:ext>
            </a:extLst>
          </p:cNvPr>
          <p:cNvPicPr>
            <a:picLocks noChangeAspect="1"/>
          </p:cNvPicPr>
          <p:nvPr/>
        </p:nvPicPr>
        <p:blipFill>
          <a:blip r:embed="rId2"/>
          <a:stretch>
            <a:fillRect/>
          </a:stretch>
        </p:blipFill>
        <p:spPr>
          <a:xfrm>
            <a:off x="4704961" y="2982897"/>
            <a:ext cx="3429000"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298580"/>
            <a:ext cx="8229600" cy="1334277"/>
          </a:xfrm>
        </p:spPr>
        <p:txBody>
          <a:bodyPr>
            <a:noAutofit/>
          </a:bodyPr>
          <a:lstStyle/>
          <a:p>
            <a:pPr algn="ctr" fontAlgn="auto">
              <a:spcAft>
                <a:spcPts val="0"/>
              </a:spcAft>
              <a:defRPr/>
            </a:pPr>
            <a:r>
              <a:rPr lang="en-US" sz="3200" dirty="0">
                <a:ea typeface="+mj-ea"/>
              </a:rPr>
              <a:t>Why Should Marketers Turn to Social Media?</a:t>
            </a:r>
          </a:p>
        </p:txBody>
      </p:sp>
      <p:sp>
        <p:nvSpPr>
          <p:cNvPr id="30722" name="Content Placeholder 2"/>
          <p:cNvSpPr>
            <a:spLocks noGrp="1"/>
          </p:cNvSpPr>
          <p:nvPr>
            <p:ph idx="1"/>
          </p:nvPr>
        </p:nvSpPr>
        <p:spPr>
          <a:xfrm>
            <a:off x="373224" y="2076808"/>
            <a:ext cx="8229600" cy="3885454"/>
          </a:xfrm>
        </p:spPr>
        <p:txBody>
          <a:bodyPr/>
          <a:lstStyle/>
          <a:p>
            <a:r>
              <a:rPr lang="en-US" sz="2800" dirty="0">
                <a:latin typeface="Cambria" pitchFamily="18" charset="0"/>
                <a:cs typeface="Cambria" pitchFamily="18" charset="0"/>
              </a:rPr>
              <a:t>Social media has quickly grown</a:t>
            </a:r>
            <a:r>
              <a:rPr lang="tr-TR" sz="2800" dirty="0">
                <a:latin typeface="Cambria" pitchFamily="18" charset="0"/>
                <a:cs typeface="Cambria" pitchFamily="18" charset="0"/>
              </a:rPr>
              <a:t>/</a:t>
            </a:r>
            <a:r>
              <a:rPr lang="tr-TR" sz="2800" dirty="0" err="1">
                <a:latin typeface="Cambria" pitchFamily="18" charset="0"/>
                <a:cs typeface="Cambria" pitchFamily="18" charset="0"/>
              </a:rPr>
              <a:t>outgrow</a:t>
            </a:r>
            <a:r>
              <a:rPr lang="en-US" sz="2800" dirty="0">
                <a:latin typeface="Cambria" pitchFamily="18" charset="0"/>
                <a:cs typeface="Cambria" pitchFamily="18" charset="0"/>
              </a:rPr>
              <a:t> to be an important tool for marketers to:</a:t>
            </a:r>
          </a:p>
          <a:p>
            <a:pPr lvl="1"/>
            <a:r>
              <a:rPr lang="en-US" dirty="0">
                <a:latin typeface="Cambria" pitchFamily="18" charset="0"/>
                <a:cs typeface="Cambria" pitchFamily="18" charset="0"/>
              </a:rPr>
              <a:t>Build relationships with customers</a:t>
            </a:r>
          </a:p>
          <a:p>
            <a:pPr lvl="1"/>
            <a:r>
              <a:rPr lang="en-US" dirty="0">
                <a:latin typeface="Cambria" pitchFamily="18" charset="0"/>
                <a:cs typeface="Cambria" pitchFamily="18" charset="0"/>
              </a:rPr>
              <a:t>Strengthen brands</a:t>
            </a:r>
          </a:p>
          <a:p>
            <a:pPr lvl="1"/>
            <a:r>
              <a:rPr lang="en-US" dirty="0">
                <a:latin typeface="Cambria" pitchFamily="18" charset="0"/>
                <a:cs typeface="Cambria" pitchFamily="18" charset="0"/>
              </a:rPr>
              <a:t>Launch</a:t>
            </a:r>
            <a:r>
              <a:rPr lang="tr-TR" dirty="0">
                <a:latin typeface="Cambria" pitchFamily="18" charset="0"/>
                <a:cs typeface="Cambria" pitchFamily="18" charset="0"/>
              </a:rPr>
              <a:t>/</a:t>
            </a:r>
            <a:r>
              <a:rPr lang="tr-TR" dirty="0" err="1">
                <a:latin typeface="Cambria" pitchFamily="18" charset="0"/>
                <a:cs typeface="Cambria" pitchFamily="18" charset="0"/>
              </a:rPr>
              <a:t>introduce</a:t>
            </a:r>
            <a:r>
              <a:rPr lang="en-US" dirty="0">
                <a:latin typeface="Cambria" pitchFamily="18" charset="0"/>
                <a:cs typeface="Cambria" pitchFamily="18" charset="0"/>
              </a:rPr>
              <a:t> new products</a:t>
            </a:r>
          </a:p>
          <a:p>
            <a:pPr lvl="1"/>
            <a:r>
              <a:rPr lang="en-US" dirty="0">
                <a:latin typeface="Cambria" pitchFamily="18" charset="0"/>
                <a:cs typeface="Cambria" pitchFamily="18" charset="0"/>
              </a:rPr>
              <a:t>Enter new markets</a:t>
            </a:r>
          </a:p>
          <a:p>
            <a:pPr lvl="1"/>
            <a:r>
              <a:rPr lang="en-US" dirty="0">
                <a:latin typeface="Cambria" pitchFamily="18" charset="0"/>
                <a:cs typeface="Cambria" pitchFamily="18" charset="0"/>
              </a:rPr>
              <a:t>Boost</a:t>
            </a:r>
            <a:r>
              <a:rPr lang="tr-TR" dirty="0">
                <a:latin typeface="Cambria" pitchFamily="18" charset="0"/>
                <a:cs typeface="Cambria" pitchFamily="18" charset="0"/>
              </a:rPr>
              <a:t>/</a:t>
            </a:r>
            <a:r>
              <a:rPr lang="tr-TR" dirty="0" err="1">
                <a:latin typeface="Cambria" pitchFamily="18" charset="0"/>
                <a:cs typeface="Cambria" pitchFamily="18" charset="0"/>
              </a:rPr>
              <a:t>increase</a:t>
            </a:r>
            <a:r>
              <a:rPr lang="en-US" dirty="0">
                <a:latin typeface="Cambria" pitchFamily="18" charset="0"/>
                <a:cs typeface="Cambria" pitchFamily="18" charset="0"/>
              </a:rPr>
              <a:t> sales</a:t>
            </a:r>
            <a:endParaRPr lang="en-IN" dirty="0">
              <a:latin typeface="Cambria" pitchFamily="18" charset="0"/>
              <a:cs typeface="Cambria" pitchFamily="18" charset="0"/>
            </a:endParaRPr>
          </a:p>
        </p:txBody>
      </p:sp>
      <p:sp>
        <p:nvSpPr>
          <p:cNvPr id="307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024D6-45B1-441A-BE71-6038102D2A95}"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6" y="282576"/>
            <a:ext cx="8229600" cy="973137"/>
          </a:xfrm>
        </p:spPr>
        <p:txBody>
          <a:bodyPr>
            <a:noAutofit/>
          </a:bodyPr>
          <a:lstStyle/>
          <a:p>
            <a:pPr algn="ctr" fontAlgn="auto">
              <a:spcAft>
                <a:spcPts val="0"/>
              </a:spcAft>
              <a:defRPr/>
            </a:pPr>
            <a:r>
              <a:rPr lang="en-US" sz="3200" dirty="0">
                <a:ea typeface="+mj-ea"/>
              </a:rPr>
              <a:t>Why Should Marketers Turn to Social Media?</a:t>
            </a:r>
          </a:p>
        </p:txBody>
      </p:sp>
      <p:sp>
        <p:nvSpPr>
          <p:cNvPr id="31746"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Consumers are connecting with retailers, restaurants, travel and entertainment firms, financial companies, and other businesses via</a:t>
            </a:r>
            <a:r>
              <a:rPr lang="tr-TR" dirty="0">
                <a:latin typeface="Cambria" pitchFamily="18" charset="0"/>
                <a:cs typeface="Cambria" pitchFamily="18" charset="0"/>
              </a:rPr>
              <a:t>/</a:t>
            </a:r>
            <a:r>
              <a:rPr lang="tr-TR" dirty="0" err="1">
                <a:latin typeface="Cambria" pitchFamily="18" charset="0"/>
                <a:cs typeface="Cambria" pitchFamily="18" charset="0"/>
              </a:rPr>
              <a:t>through</a:t>
            </a:r>
            <a:r>
              <a:rPr lang="en-US" dirty="0">
                <a:latin typeface="Cambria" pitchFamily="18" charset="0"/>
                <a:cs typeface="Cambria" pitchFamily="18" charset="0"/>
              </a:rPr>
              <a:t> social media</a:t>
            </a:r>
          </a:p>
          <a:p>
            <a:r>
              <a:rPr lang="en-US" dirty="0">
                <a:latin typeface="Cambria" pitchFamily="18" charset="0"/>
                <a:cs typeface="Cambria" pitchFamily="18" charset="0"/>
              </a:rPr>
              <a:t>The messages conveyed via social media wield</a:t>
            </a:r>
            <a:r>
              <a:rPr lang="tr-TR" dirty="0">
                <a:latin typeface="Cambria" pitchFamily="18" charset="0"/>
                <a:cs typeface="Cambria" pitchFamily="18" charset="0"/>
              </a:rPr>
              <a:t>/</a:t>
            </a:r>
            <a:r>
              <a:rPr lang="tr-TR" dirty="0" err="1">
                <a:latin typeface="Cambria" pitchFamily="18" charset="0"/>
                <a:cs typeface="Cambria" pitchFamily="18" charset="0"/>
              </a:rPr>
              <a:t>apply</a:t>
            </a:r>
            <a:r>
              <a:rPr lang="en-US" dirty="0">
                <a:latin typeface="Cambria" pitchFamily="18" charset="0"/>
                <a:cs typeface="Cambria" pitchFamily="18" charset="0"/>
              </a:rPr>
              <a:t> substantial</a:t>
            </a:r>
            <a:r>
              <a:rPr lang="tr-TR" dirty="0">
                <a:latin typeface="Cambria" pitchFamily="18" charset="0"/>
                <a:cs typeface="Cambria" pitchFamily="18" charset="0"/>
              </a:rPr>
              <a:t>/</a:t>
            </a:r>
            <a:r>
              <a:rPr lang="tr-TR" dirty="0" err="1">
                <a:latin typeface="Cambria" pitchFamily="18" charset="0"/>
                <a:cs typeface="Cambria" pitchFamily="18" charset="0"/>
              </a:rPr>
              <a:t>important</a:t>
            </a:r>
            <a:r>
              <a:rPr lang="en-US" dirty="0">
                <a:latin typeface="Cambria" pitchFamily="18" charset="0"/>
                <a:cs typeface="Cambria" pitchFamily="18" charset="0"/>
              </a:rPr>
              <a:t> power</a:t>
            </a:r>
            <a:endParaRPr lang="en-IN" dirty="0">
              <a:latin typeface="Cambria" pitchFamily="18" charset="0"/>
              <a:cs typeface="Cambria" pitchFamily="18" charset="0"/>
            </a:endParaRPr>
          </a:p>
          <a:p>
            <a:pPr marL="457200" lvl="1" indent="0">
              <a:buNone/>
            </a:pPr>
            <a:endParaRPr lang="en-US" dirty="0">
              <a:latin typeface="Cambria" pitchFamily="18" charset="0"/>
              <a:cs typeface="Cambria" pitchFamily="18" charset="0"/>
            </a:endParaRPr>
          </a:p>
        </p:txBody>
      </p:sp>
      <p:sp>
        <p:nvSpPr>
          <p:cNvPr id="317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18242-61A4-4B9B-B859-7E1581D4199D}"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9762"/>
          </a:xfrm>
        </p:spPr>
        <p:txBody>
          <a:bodyPr>
            <a:noAutofit/>
          </a:bodyPr>
          <a:lstStyle/>
          <a:p>
            <a:pPr algn="ctr" fontAlgn="auto">
              <a:spcAft>
                <a:spcPts val="0"/>
              </a:spcAft>
              <a:defRPr/>
            </a:pPr>
            <a:r>
              <a:rPr lang="en-US" sz="3200" dirty="0">
                <a:ea typeface="+mj-ea"/>
              </a:rPr>
              <a:t>Social Media Marketing (SMM)</a:t>
            </a:r>
          </a:p>
        </p:txBody>
      </p:sp>
      <p:sp>
        <p:nvSpPr>
          <p:cNvPr id="32770" name="Content Placeholder 2"/>
          <p:cNvSpPr>
            <a:spLocks noGrp="1"/>
          </p:cNvSpPr>
          <p:nvPr>
            <p:ph idx="1"/>
          </p:nvPr>
        </p:nvSpPr>
        <p:spPr>
          <a:xfrm>
            <a:off x="186612" y="1071562"/>
            <a:ext cx="8714792" cy="5217271"/>
          </a:xfrm>
        </p:spPr>
        <p:txBody>
          <a:bodyPr/>
          <a:lstStyle/>
          <a:p>
            <a:r>
              <a:rPr lang="en-US" sz="2400" dirty="0">
                <a:latin typeface="Cambria" pitchFamily="18" charset="0"/>
                <a:cs typeface="Cambria" pitchFamily="18" charset="0"/>
              </a:rPr>
              <a:t>Uses social media portals to create a positive influence on consumers or business customers toward an organization’s:</a:t>
            </a:r>
          </a:p>
          <a:p>
            <a:pPr lvl="1"/>
            <a:r>
              <a:rPr lang="en-US" sz="2400" dirty="0">
                <a:latin typeface="Cambria" pitchFamily="18" charset="0"/>
                <a:cs typeface="Cambria" pitchFamily="18" charset="0"/>
              </a:rPr>
              <a:t>Brand</a:t>
            </a:r>
          </a:p>
          <a:p>
            <a:pPr lvl="1"/>
            <a:r>
              <a:rPr lang="en-US" sz="2400" dirty="0">
                <a:latin typeface="Cambria" pitchFamily="18" charset="0"/>
                <a:cs typeface="Cambria" pitchFamily="18" charset="0"/>
              </a:rPr>
              <a:t>Goods and services</a:t>
            </a:r>
          </a:p>
          <a:p>
            <a:pPr lvl="1"/>
            <a:r>
              <a:rPr lang="en-US" sz="2400" dirty="0">
                <a:latin typeface="Cambria" pitchFamily="18" charset="0"/>
                <a:cs typeface="Cambria" pitchFamily="18" charset="0"/>
              </a:rPr>
              <a:t>Public image</a:t>
            </a:r>
          </a:p>
          <a:p>
            <a:pPr lvl="1"/>
            <a:r>
              <a:rPr lang="en-US" sz="2400" dirty="0">
                <a:latin typeface="Cambria" pitchFamily="18" charset="0"/>
                <a:cs typeface="Cambria" pitchFamily="18" charset="0"/>
              </a:rPr>
              <a:t>Website</a:t>
            </a:r>
            <a:endParaRPr lang="tr-TR" sz="2400" dirty="0">
              <a:latin typeface="Cambria" pitchFamily="18" charset="0"/>
              <a:cs typeface="Cambria" pitchFamily="18" charset="0"/>
            </a:endParaRPr>
          </a:p>
          <a:p>
            <a:pPr marL="457200" lvl="1" indent="0">
              <a:buNone/>
            </a:pPr>
            <a:r>
              <a:rPr lang="tr-TR" sz="2000" dirty="0">
                <a:latin typeface="Cambria" pitchFamily="18" charset="0"/>
                <a:cs typeface="Cambria" pitchFamily="18" charset="0"/>
              </a:rPr>
              <a:t>*</a:t>
            </a:r>
            <a:r>
              <a:rPr lang="en-US" sz="2000" dirty="0">
                <a:highlight>
                  <a:srgbClr val="FFFF00"/>
                </a:highlight>
                <a:latin typeface="Cambria" pitchFamily="18" charset="0"/>
                <a:cs typeface="Cambria" pitchFamily="18" charset="0"/>
              </a:rPr>
              <a:t>The Social Media Portal </a:t>
            </a:r>
            <a:r>
              <a:rPr lang="en-US" sz="2000" dirty="0">
                <a:latin typeface="Cambria" pitchFamily="18" charset="0"/>
                <a:cs typeface="Cambria" pitchFamily="18" charset="0"/>
              </a:rPr>
              <a:t>(SMP) is a news and information directory</a:t>
            </a:r>
            <a:r>
              <a:rPr lang="tr-TR" sz="2000" dirty="0">
                <a:latin typeface="Cambria" pitchFamily="18" charset="0"/>
                <a:cs typeface="Cambria" pitchFamily="18" charset="0"/>
              </a:rPr>
              <a:t>/ </a:t>
            </a:r>
            <a:r>
              <a:rPr lang="tr-TR" sz="2000" dirty="0" err="1">
                <a:latin typeface="Cambria" pitchFamily="18" charset="0"/>
                <a:cs typeface="Cambria" pitchFamily="18" charset="0"/>
              </a:rPr>
              <a:t>structure</a:t>
            </a:r>
            <a:r>
              <a:rPr lang="en-US" sz="2000" dirty="0">
                <a:latin typeface="Cambria" pitchFamily="18" charset="0"/>
                <a:cs typeface="Cambria" pitchFamily="18" charset="0"/>
              </a:rPr>
              <a:t> mapping</a:t>
            </a:r>
            <a:r>
              <a:rPr lang="tr-TR" sz="2000" dirty="0">
                <a:latin typeface="Cambria" pitchFamily="18" charset="0"/>
                <a:cs typeface="Cambria" pitchFamily="18" charset="0"/>
              </a:rPr>
              <a:t>/</a:t>
            </a:r>
            <a:r>
              <a:rPr lang="tr-TR" sz="2000" dirty="0" err="1">
                <a:latin typeface="Cambria" pitchFamily="18" charset="0"/>
                <a:cs typeface="Cambria" pitchFamily="18" charset="0"/>
              </a:rPr>
              <a:t>planning</a:t>
            </a:r>
            <a:r>
              <a:rPr lang="en-US" sz="2000" dirty="0">
                <a:latin typeface="Cambria" pitchFamily="18" charset="0"/>
                <a:cs typeface="Cambria" pitchFamily="18" charset="0"/>
              </a:rPr>
              <a:t> all aspects of social media globally. SMP showcases</a:t>
            </a:r>
            <a:r>
              <a:rPr lang="tr-TR" sz="2000" dirty="0">
                <a:latin typeface="Cambria" pitchFamily="18" charset="0"/>
                <a:cs typeface="Cambria" pitchFamily="18" charset="0"/>
              </a:rPr>
              <a:t>/</a:t>
            </a:r>
            <a:r>
              <a:rPr lang="tr-TR" sz="2000" dirty="0" err="1">
                <a:latin typeface="Cambria" pitchFamily="18" charset="0"/>
                <a:cs typeface="Cambria" pitchFamily="18" charset="0"/>
              </a:rPr>
              <a:t>presents</a:t>
            </a:r>
            <a:r>
              <a:rPr lang="en-US" sz="2000" dirty="0">
                <a:latin typeface="Cambria" pitchFamily="18" charset="0"/>
                <a:cs typeface="Cambria" pitchFamily="18" charset="0"/>
              </a:rPr>
              <a:t> everything web 1.0, 2.0, 3.0 and beyond, which forms the SMP Landscape</a:t>
            </a:r>
            <a:r>
              <a:rPr lang="tr-TR" sz="2000" dirty="0">
                <a:latin typeface="Cambria" pitchFamily="18" charset="0"/>
                <a:cs typeface="Cambria" pitchFamily="18" charset="0"/>
              </a:rPr>
              <a:t>/form</a:t>
            </a:r>
            <a:r>
              <a:rPr lang="en-US" sz="2000" dirty="0">
                <a:latin typeface="Cambria" pitchFamily="18" charset="0"/>
                <a:cs typeface="Cambria" pitchFamily="18" charset="0"/>
              </a:rPr>
              <a:t>. The Landscape continually evolves</a:t>
            </a:r>
            <a:r>
              <a:rPr lang="tr-TR" sz="2000" dirty="0">
                <a:latin typeface="Cambria" pitchFamily="18" charset="0"/>
                <a:cs typeface="Cambria" pitchFamily="18" charset="0"/>
              </a:rPr>
              <a:t>/</a:t>
            </a:r>
            <a:r>
              <a:rPr lang="tr-TR" sz="2000" dirty="0" err="1">
                <a:latin typeface="Cambria" pitchFamily="18" charset="0"/>
                <a:cs typeface="Cambria" pitchFamily="18" charset="0"/>
              </a:rPr>
              <a:t>develops</a:t>
            </a:r>
            <a:r>
              <a:rPr lang="en-US" sz="2000" dirty="0">
                <a:latin typeface="Cambria" pitchFamily="18" charset="0"/>
                <a:cs typeface="Cambria" pitchFamily="18" charset="0"/>
              </a:rPr>
              <a:t> with the social media environment and allows creators and consumers to converge</a:t>
            </a:r>
            <a:r>
              <a:rPr lang="tr-TR" sz="2000" dirty="0">
                <a:latin typeface="Cambria" pitchFamily="18" charset="0"/>
                <a:cs typeface="Cambria" pitchFamily="18" charset="0"/>
              </a:rPr>
              <a:t>/</a:t>
            </a:r>
            <a:r>
              <a:rPr lang="tr-TR" sz="2000" dirty="0" err="1">
                <a:latin typeface="Cambria" pitchFamily="18" charset="0"/>
                <a:cs typeface="Cambria" pitchFamily="18" charset="0"/>
              </a:rPr>
              <a:t>get</a:t>
            </a:r>
            <a:r>
              <a:rPr lang="tr-TR" sz="2000" dirty="0">
                <a:latin typeface="Cambria" pitchFamily="18" charset="0"/>
                <a:cs typeface="Cambria" pitchFamily="18" charset="0"/>
              </a:rPr>
              <a:t> </a:t>
            </a:r>
            <a:r>
              <a:rPr lang="tr-TR" sz="2000" dirty="0" err="1">
                <a:latin typeface="Cambria" pitchFamily="18" charset="0"/>
                <a:cs typeface="Cambria" pitchFamily="18" charset="0"/>
              </a:rPr>
              <a:t>together</a:t>
            </a:r>
            <a:r>
              <a:rPr lang="en-US" sz="2000" dirty="0">
                <a:latin typeface="Cambria" pitchFamily="18" charset="0"/>
                <a:cs typeface="Cambria" pitchFamily="18" charset="0"/>
              </a:rPr>
              <a:t>.</a:t>
            </a:r>
            <a:endParaRPr lang="tr-TR" sz="2000" dirty="0">
              <a:latin typeface="Cambria" pitchFamily="18" charset="0"/>
              <a:cs typeface="Cambria" pitchFamily="18" charset="0"/>
            </a:endParaRPr>
          </a:p>
        </p:txBody>
      </p:sp>
      <p:sp>
        <p:nvSpPr>
          <p:cNvPr id="327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9409E-2AD5-4846-8C94-DCC92033E97F}"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sz="3600" dirty="0">
                <a:ea typeface="+mj-ea"/>
              </a:rPr>
              <a:t>Why Should Marketers Turn to Social Media?</a:t>
            </a:r>
            <a:endParaRPr lang="en-US" dirty="0">
              <a:ea typeface="+mj-ea"/>
            </a:endParaRPr>
          </a:p>
        </p:txBody>
      </p:sp>
      <p:sp>
        <p:nvSpPr>
          <p:cNvPr id="33794" name="Content Placeholder 2"/>
          <p:cNvSpPr>
            <a:spLocks noGrp="1"/>
          </p:cNvSpPr>
          <p:nvPr>
            <p:ph idx="1"/>
          </p:nvPr>
        </p:nvSpPr>
        <p:spPr>
          <a:xfrm>
            <a:off x="457200" y="1255713"/>
            <a:ext cx="8229600" cy="4714875"/>
          </a:xfrm>
        </p:spPr>
        <p:txBody>
          <a:bodyPr/>
          <a:lstStyle/>
          <a:p>
            <a:pPr>
              <a:spcBef>
                <a:spcPts val="1200"/>
              </a:spcBef>
            </a:pPr>
            <a:r>
              <a:rPr lang="en-US" dirty="0">
                <a:latin typeface="Cambria" pitchFamily="18" charset="0"/>
                <a:cs typeface="Cambria" pitchFamily="18" charset="0"/>
              </a:rPr>
              <a:t>Marketers generally view the goal of social media marketing as developing a conversation</a:t>
            </a:r>
            <a:r>
              <a:rPr lang="tr-TR" dirty="0">
                <a:latin typeface="Cambria" pitchFamily="18" charset="0"/>
                <a:cs typeface="Cambria" pitchFamily="18" charset="0"/>
              </a:rPr>
              <a:t>/</a:t>
            </a:r>
            <a:r>
              <a:rPr lang="tr-TR" dirty="0" err="1">
                <a:latin typeface="Cambria" pitchFamily="18" charset="0"/>
                <a:cs typeface="Cambria" pitchFamily="18" charset="0"/>
              </a:rPr>
              <a:t>communication</a:t>
            </a:r>
            <a:r>
              <a:rPr lang="en-US" dirty="0">
                <a:latin typeface="Cambria" pitchFamily="18" charset="0"/>
                <a:cs typeface="Cambria" pitchFamily="18" charset="0"/>
              </a:rPr>
              <a:t> with potential customers, resulting in a:</a:t>
            </a:r>
          </a:p>
          <a:p>
            <a:pPr lvl="1">
              <a:spcBef>
                <a:spcPts val="1200"/>
              </a:spcBef>
            </a:pPr>
            <a:r>
              <a:rPr lang="en-US" dirty="0">
                <a:latin typeface="Cambria" pitchFamily="18" charset="0"/>
                <a:cs typeface="Cambria" pitchFamily="18" charset="0"/>
              </a:rPr>
              <a:t>Purchase</a:t>
            </a:r>
          </a:p>
          <a:p>
            <a:pPr lvl="1">
              <a:spcBef>
                <a:spcPts val="1200"/>
              </a:spcBef>
            </a:pPr>
            <a:r>
              <a:rPr lang="en-US" dirty="0">
                <a:latin typeface="Cambria" pitchFamily="18" charset="0"/>
                <a:cs typeface="Cambria" pitchFamily="18" charset="0"/>
              </a:rPr>
              <a:t>Subscription to an email newsletter</a:t>
            </a:r>
          </a:p>
          <a:p>
            <a:pPr lvl="1">
              <a:spcBef>
                <a:spcPts val="1200"/>
              </a:spcBef>
            </a:pPr>
            <a:r>
              <a:rPr lang="en-US" dirty="0">
                <a:latin typeface="Cambria" pitchFamily="18" charset="0"/>
                <a:cs typeface="Cambria" pitchFamily="18" charset="0"/>
              </a:rPr>
              <a:t>Registration in an online community</a:t>
            </a:r>
          </a:p>
          <a:p>
            <a:pPr lvl="1">
              <a:spcBef>
                <a:spcPts val="1200"/>
              </a:spcBef>
            </a:pPr>
            <a:r>
              <a:rPr lang="en-US" dirty="0">
                <a:latin typeface="Cambria" pitchFamily="18" charset="0"/>
                <a:cs typeface="Cambria" pitchFamily="18" charset="0"/>
              </a:rPr>
              <a:t>Participation in an event</a:t>
            </a:r>
          </a:p>
        </p:txBody>
      </p:sp>
      <p:sp>
        <p:nvSpPr>
          <p:cNvPr id="3379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83D280-C5D9-4CAC-A68A-6DC5CF37262E}"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fontAlgn="auto">
              <a:spcAft>
                <a:spcPts val="0"/>
              </a:spcAft>
              <a:defRPr/>
            </a:pPr>
            <a:r>
              <a:rPr lang="en-US" dirty="0">
                <a:ea typeface="+mj-ea"/>
              </a:rPr>
              <a:t>Objectives</a:t>
            </a:r>
          </a:p>
        </p:txBody>
      </p:sp>
      <p:sp>
        <p:nvSpPr>
          <p:cNvPr id="17410" name="Content Placeholder 2"/>
          <p:cNvSpPr>
            <a:spLocks noGrp="1"/>
          </p:cNvSpPr>
          <p:nvPr>
            <p:ph idx="1"/>
          </p:nvPr>
        </p:nvSpPr>
        <p:spPr>
          <a:xfrm>
            <a:off x="733425" y="1265238"/>
            <a:ext cx="7953375" cy="4714875"/>
          </a:xfrm>
        </p:spPr>
        <p:txBody>
          <a:bodyPr/>
          <a:lstStyle/>
          <a:p>
            <a:pPr marL="533400" indent="-533400">
              <a:buFont typeface="Calibri" pitchFamily="34" charset="0"/>
              <a:buAutoNum type="arabicPeriod"/>
            </a:pPr>
            <a:r>
              <a:rPr lang="en-US" dirty="0">
                <a:latin typeface="Cambria" pitchFamily="18" charset="0"/>
                <a:cs typeface="Cambria" pitchFamily="18" charset="0"/>
              </a:rPr>
              <a:t>Explain social media and the differences between social media platforms and social media tools.</a:t>
            </a:r>
          </a:p>
          <a:p>
            <a:pPr marL="533400" indent="-533400">
              <a:buFont typeface="Calibri" pitchFamily="34" charset="0"/>
              <a:buAutoNum type="arabicPeriod"/>
            </a:pPr>
            <a:r>
              <a:rPr lang="en-US" dirty="0">
                <a:latin typeface="Cambria" pitchFamily="18" charset="0"/>
                <a:cs typeface="Cambria" pitchFamily="18" charset="0"/>
              </a:rPr>
              <a:t>Describe the ways in which consumers and businesses use social media for their buying decisions.</a:t>
            </a:r>
          </a:p>
          <a:p>
            <a:pPr marL="533400" indent="-533400">
              <a:buFont typeface="Calibri" pitchFamily="34" charset="0"/>
              <a:buAutoNum type="arabicPeriod"/>
            </a:pPr>
            <a:r>
              <a:rPr lang="en-US" dirty="0">
                <a:latin typeface="Cambria" pitchFamily="18" charset="0"/>
                <a:cs typeface="Cambria" pitchFamily="18" charset="0"/>
              </a:rPr>
              <a:t>Outline the four key elements of a written social media marketing plan.</a:t>
            </a:r>
          </a:p>
        </p:txBody>
      </p:sp>
      <p:sp>
        <p:nvSpPr>
          <p:cNvPr id="17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76917-F6BE-4ED6-8311-AEB8DBDE692B}"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US" sz="3200" dirty="0">
                <a:ea typeface="+mj-ea"/>
              </a:rPr>
              <a:t>Why Should Marketers Turn to Social Media?</a:t>
            </a:r>
          </a:p>
        </p:txBody>
      </p:sp>
      <p:sp>
        <p:nvSpPr>
          <p:cNvPr id="34818" name="Content Placeholder 2"/>
          <p:cNvSpPr>
            <a:spLocks noGrp="1"/>
          </p:cNvSpPr>
          <p:nvPr>
            <p:ph idx="1"/>
          </p:nvPr>
        </p:nvSpPr>
        <p:spPr>
          <a:xfrm>
            <a:off x="335902" y="1255713"/>
            <a:ext cx="8350898" cy="4714875"/>
          </a:xfrm>
        </p:spPr>
        <p:txBody>
          <a:bodyPr/>
          <a:lstStyle/>
          <a:p>
            <a:pPr>
              <a:lnSpc>
                <a:spcPct val="90000"/>
              </a:lnSpc>
            </a:pPr>
            <a:r>
              <a:rPr lang="en-US" dirty="0">
                <a:latin typeface="Cambria" pitchFamily="18" charset="0"/>
                <a:cs typeface="Cambria" pitchFamily="18" charset="0"/>
              </a:rPr>
              <a:t>Not-for-profit organizations create social media marketing campaigns to expand their reach</a:t>
            </a:r>
            <a:r>
              <a:rPr lang="tr-TR" dirty="0">
                <a:latin typeface="Cambria" pitchFamily="18" charset="0"/>
                <a:cs typeface="Cambria" pitchFamily="18" charset="0"/>
              </a:rPr>
              <a:t>/</a:t>
            </a:r>
            <a:r>
              <a:rPr lang="tr-TR" dirty="0" err="1">
                <a:latin typeface="Cambria" pitchFamily="18" charset="0"/>
                <a:cs typeface="Cambria" pitchFamily="18" charset="0"/>
              </a:rPr>
              <a:t>attainment</a:t>
            </a:r>
            <a:endParaRPr lang="en-US" dirty="0">
              <a:latin typeface="Cambria" pitchFamily="18" charset="0"/>
              <a:cs typeface="Cambria" pitchFamily="18" charset="0"/>
            </a:endParaRPr>
          </a:p>
          <a:p>
            <a:pPr>
              <a:lnSpc>
                <a:spcPct val="90000"/>
              </a:lnSpc>
            </a:pPr>
            <a:r>
              <a:rPr lang="en-US" dirty="0">
                <a:latin typeface="Cambria" pitchFamily="18" charset="0"/>
                <a:cs typeface="Cambria" pitchFamily="18" charset="0"/>
              </a:rPr>
              <a:t>SMM contains three essential</a:t>
            </a:r>
            <a:r>
              <a:rPr lang="tr-TR" dirty="0">
                <a:latin typeface="Cambria" pitchFamily="18" charset="0"/>
                <a:cs typeface="Cambria" pitchFamily="18" charset="0"/>
              </a:rPr>
              <a:t>/main</a:t>
            </a:r>
            <a:r>
              <a:rPr lang="en-US" dirty="0">
                <a:latin typeface="Cambria" pitchFamily="18" charset="0"/>
                <a:cs typeface="Cambria" pitchFamily="18" charset="0"/>
              </a:rPr>
              <a:t> features:</a:t>
            </a:r>
          </a:p>
          <a:p>
            <a:pPr lvl="1">
              <a:lnSpc>
                <a:spcPct val="90000"/>
              </a:lnSpc>
            </a:pPr>
            <a:r>
              <a:rPr lang="en-US" dirty="0">
                <a:latin typeface="Cambria" pitchFamily="18" charset="0"/>
                <a:cs typeface="Cambria" pitchFamily="18" charset="0"/>
              </a:rPr>
              <a:t>It creates a buzz</a:t>
            </a:r>
            <a:r>
              <a:rPr lang="tr-TR" dirty="0">
                <a:latin typeface="Cambria" pitchFamily="18" charset="0"/>
                <a:cs typeface="Cambria" pitchFamily="18" charset="0"/>
              </a:rPr>
              <a:t>/</a:t>
            </a:r>
            <a:r>
              <a:rPr lang="tr-TR" dirty="0" err="1">
                <a:latin typeface="Cambria" pitchFamily="18" charset="0"/>
                <a:cs typeface="Cambria" pitchFamily="18" charset="0"/>
              </a:rPr>
              <a:t>rumor</a:t>
            </a:r>
            <a:endParaRPr lang="en-US" dirty="0">
              <a:latin typeface="Cambria" pitchFamily="18" charset="0"/>
              <a:cs typeface="Cambria" pitchFamily="18" charset="0"/>
            </a:endParaRPr>
          </a:p>
          <a:p>
            <a:pPr lvl="1">
              <a:lnSpc>
                <a:spcPct val="90000"/>
              </a:lnSpc>
            </a:pPr>
            <a:r>
              <a:rPr lang="en-US" dirty="0">
                <a:latin typeface="Cambria" pitchFamily="18" charset="0"/>
                <a:cs typeface="Cambria" pitchFamily="18" charset="0"/>
              </a:rPr>
              <a:t>It creates ways for customers or fans to engage in conversations with </a:t>
            </a:r>
            <a:r>
              <a:rPr lang="tr-TR" dirty="0">
                <a:latin typeface="Cambria" pitchFamily="18" charset="0"/>
                <a:cs typeface="Cambria" pitchFamily="18" charset="0"/>
              </a:rPr>
              <a:t>e</a:t>
            </a:r>
            <a:r>
              <a:rPr lang="en-US" dirty="0">
                <a:latin typeface="Cambria" pitchFamily="18" charset="0"/>
                <a:cs typeface="Cambria" pitchFamily="18" charset="0"/>
              </a:rPr>
              <a:t>ach other and the organization</a:t>
            </a:r>
          </a:p>
          <a:p>
            <a:pPr lvl="1">
              <a:lnSpc>
                <a:spcPct val="90000"/>
              </a:lnSpc>
            </a:pPr>
            <a:r>
              <a:rPr lang="en-US" dirty="0">
                <a:latin typeface="Cambria" pitchFamily="18" charset="0"/>
                <a:cs typeface="Cambria" pitchFamily="18" charset="0"/>
              </a:rPr>
              <a:t>It allows customers to promote</a:t>
            </a:r>
            <a:r>
              <a:rPr lang="tr-TR" dirty="0">
                <a:latin typeface="Cambria" pitchFamily="18" charset="0"/>
                <a:cs typeface="Cambria" pitchFamily="18" charset="0"/>
              </a:rPr>
              <a:t>/</a:t>
            </a:r>
            <a:r>
              <a:rPr lang="tr-TR" dirty="0" err="1">
                <a:latin typeface="Cambria" pitchFamily="18" charset="0"/>
                <a:cs typeface="Cambria" pitchFamily="18" charset="0"/>
              </a:rPr>
              <a:t>introduce</a:t>
            </a:r>
            <a:r>
              <a:rPr lang="en-US" dirty="0">
                <a:latin typeface="Cambria" pitchFamily="18" charset="0"/>
                <a:cs typeface="Cambria" pitchFamily="18" charset="0"/>
              </a:rPr>
              <a:t> the firm’s messages themselves</a:t>
            </a:r>
          </a:p>
          <a:p>
            <a:pPr lvl="1">
              <a:lnSpc>
                <a:spcPct val="90000"/>
              </a:lnSpc>
            </a:pPr>
            <a:endParaRPr lang="en-US" dirty="0">
              <a:latin typeface="Cambria" pitchFamily="18" charset="0"/>
              <a:cs typeface="Cambria" pitchFamily="18" charset="0"/>
            </a:endParaRPr>
          </a:p>
        </p:txBody>
      </p:sp>
      <p:sp>
        <p:nvSpPr>
          <p:cNvPr id="34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275317-AE64-4267-9BDB-61CCCDAECCAF}"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Consumer Behavior</a:t>
            </a:r>
          </a:p>
        </p:txBody>
      </p:sp>
      <p:sp>
        <p:nvSpPr>
          <p:cNvPr id="35842"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Shoppers who shop with search engines do so because these provide the greatest amount of information about products and companies</a:t>
            </a:r>
          </a:p>
          <a:p>
            <a:r>
              <a:rPr lang="en-US" dirty="0">
                <a:latin typeface="Cambria" pitchFamily="18" charset="0"/>
                <a:cs typeface="Cambria" pitchFamily="18" charset="0"/>
              </a:rPr>
              <a:t>Search engines help with </a:t>
            </a:r>
            <a:r>
              <a:rPr lang="en-US" dirty="0" err="1">
                <a:latin typeface="Cambria" pitchFamily="18" charset="0"/>
                <a:cs typeface="Cambria" pitchFamily="18" charset="0"/>
              </a:rPr>
              <a:t>compariso</a:t>
            </a:r>
            <a:r>
              <a:rPr lang="tr-TR" dirty="0">
                <a:latin typeface="Cambria" pitchFamily="18" charset="0"/>
                <a:cs typeface="Cambria" pitchFamily="18" charset="0"/>
              </a:rPr>
              <a:t>n/ benchmarking</a:t>
            </a:r>
            <a:r>
              <a:rPr lang="en-US" dirty="0">
                <a:latin typeface="Cambria" pitchFamily="18" charset="0"/>
                <a:cs typeface="Cambria" pitchFamily="18" charset="0"/>
              </a:rPr>
              <a:t> shopping, particularly when it comes to price</a:t>
            </a:r>
            <a:r>
              <a:rPr lang="tr-TR" dirty="0">
                <a:latin typeface="Cambria" pitchFamily="18" charset="0"/>
                <a:cs typeface="Cambria" pitchFamily="18" charset="0"/>
              </a:rPr>
              <a:t> (</a:t>
            </a:r>
            <a:r>
              <a:rPr lang="tr-TR" dirty="0">
                <a:latin typeface="Cambria" pitchFamily="18" charset="0"/>
                <a:cs typeface="Cambria" pitchFamily="18" charset="0"/>
                <a:hlinkClick r:id="rId2"/>
              </a:rPr>
              <a:t>https://www.cimri.com/</a:t>
            </a:r>
            <a:r>
              <a:rPr lang="tr-TR" dirty="0">
                <a:latin typeface="Cambria" pitchFamily="18" charset="0"/>
                <a:cs typeface="Cambria" pitchFamily="18" charset="0"/>
              </a:rPr>
              <a:t>  </a:t>
            </a:r>
            <a:r>
              <a:rPr lang="tr-TR" dirty="0">
                <a:latin typeface="Cambria" pitchFamily="18" charset="0"/>
                <a:cs typeface="Cambria" pitchFamily="18" charset="0"/>
                <a:hlinkClick r:id="rId3"/>
              </a:rPr>
              <a:t>https://www.gittigidiyor.com/</a:t>
            </a:r>
            <a:r>
              <a:rPr lang="tr-TR" dirty="0">
                <a:latin typeface="Cambria" pitchFamily="18" charset="0"/>
                <a:cs typeface="Cambria" pitchFamily="18" charset="0"/>
              </a:rPr>
              <a:t>)</a:t>
            </a:r>
          </a:p>
          <a:p>
            <a:endParaRPr lang="en-US" dirty="0">
              <a:latin typeface="Cambria" pitchFamily="18" charset="0"/>
              <a:cs typeface="Cambria" pitchFamily="18" charset="0"/>
            </a:endParaRPr>
          </a:p>
        </p:txBody>
      </p:sp>
      <p:sp>
        <p:nvSpPr>
          <p:cNvPr id="358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FB686E-A13A-4803-98BB-6CF050308973}"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Consumer Behavior</a:t>
            </a:r>
          </a:p>
        </p:txBody>
      </p:sp>
      <p:sp>
        <p:nvSpPr>
          <p:cNvPr id="36866"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Consumers rely</a:t>
            </a:r>
            <a:r>
              <a:rPr lang="tr-TR" dirty="0">
                <a:latin typeface="Cambria" pitchFamily="18" charset="0"/>
                <a:cs typeface="Cambria" pitchFamily="18" charset="0"/>
              </a:rPr>
              <a:t>/</a:t>
            </a:r>
            <a:r>
              <a:rPr lang="tr-TR" dirty="0" err="1">
                <a:latin typeface="Cambria" pitchFamily="18" charset="0"/>
                <a:cs typeface="Cambria" pitchFamily="18" charset="0"/>
              </a:rPr>
              <a:t>depend</a:t>
            </a:r>
            <a:r>
              <a:rPr lang="tr-TR" dirty="0">
                <a:latin typeface="Cambria" pitchFamily="18" charset="0"/>
                <a:cs typeface="Cambria" pitchFamily="18" charset="0"/>
              </a:rPr>
              <a:t> </a:t>
            </a:r>
            <a:r>
              <a:rPr lang="en-US" dirty="0">
                <a:latin typeface="Cambria" pitchFamily="18" charset="0"/>
                <a:cs typeface="Cambria" pitchFamily="18" charset="0"/>
              </a:rPr>
              <a:t>o</a:t>
            </a:r>
            <a:r>
              <a:rPr lang="tr-TR" dirty="0">
                <a:latin typeface="Cambria" pitchFamily="18" charset="0"/>
                <a:cs typeface="Cambria" pitchFamily="18" charset="0"/>
              </a:rPr>
              <a:t>n </a:t>
            </a:r>
            <a:r>
              <a:rPr lang="en-US" dirty="0">
                <a:latin typeface="Cambria" pitchFamily="18" charset="0"/>
                <a:cs typeface="Cambria" pitchFamily="18" charset="0"/>
              </a:rPr>
              <a:t>the communities created by social media for their buying decisions in order to:</a:t>
            </a:r>
          </a:p>
          <a:p>
            <a:pPr lvl="1"/>
            <a:r>
              <a:rPr lang="en-US" dirty="0">
                <a:latin typeface="Cambria" pitchFamily="18" charset="0"/>
                <a:cs typeface="Cambria" pitchFamily="18" charset="0"/>
              </a:rPr>
              <a:t>Learn about new goods and services</a:t>
            </a:r>
          </a:p>
          <a:p>
            <a:pPr lvl="1"/>
            <a:r>
              <a:rPr lang="en-US" dirty="0">
                <a:latin typeface="Cambria" pitchFamily="18" charset="0"/>
                <a:cs typeface="Cambria" pitchFamily="18" charset="0"/>
              </a:rPr>
              <a:t>Conduct research and share information</a:t>
            </a:r>
          </a:p>
          <a:p>
            <a:pPr lvl="1"/>
            <a:r>
              <a:rPr lang="en-US" dirty="0">
                <a:latin typeface="Cambria" pitchFamily="18" charset="0"/>
                <a:cs typeface="Cambria" pitchFamily="18" charset="0"/>
              </a:rPr>
              <a:t>Make final purchase decisions</a:t>
            </a:r>
          </a:p>
        </p:txBody>
      </p:sp>
      <p:sp>
        <p:nvSpPr>
          <p:cNvPr id="368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61D35-850E-42C6-933B-C71F60815745}"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Business Behavior</a:t>
            </a:r>
          </a:p>
        </p:txBody>
      </p:sp>
      <p:sp>
        <p:nvSpPr>
          <p:cNvPr id="37890" name="Content Placeholder 2"/>
          <p:cNvSpPr>
            <a:spLocks noGrp="1"/>
          </p:cNvSpPr>
          <p:nvPr>
            <p:ph idx="1"/>
          </p:nvPr>
        </p:nvSpPr>
        <p:spPr>
          <a:xfrm>
            <a:off x="457200" y="1255713"/>
            <a:ext cx="8229600" cy="4714875"/>
          </a:xfrm>
        </p:spPr>
        <p:txBody>
          <a:bodyPr/>
          <a:lstStyle/>
          <a:p>
            <a:r>
              <a:rPr lang="en-IN">
                <a:latin typeface="Cambria" pitchFamily="18" charset="0"/>
                <a:cs typeface="Cambria" pitchFamily="18" charset="0"/>
              </a:rPr>
              <a:t>Businesses use </a:t>
            </a:r>
            <a:r>
              <a:rPr lang="en-US">
                <a:latin typeface="Cambria" pitchFamily="18" charset="0"/>
                <a:cs typeface="Cambria" pitchFamily="18" charset="0"/>
              </a:rPr>
              <a:t>social media to build relationships, including partnerships with other companies</a:t>
            </a:r>
          </a:p>
        </p:txBody>
      </p:sp>
      <p:sp>
        <p:nvSpPr>
          <p:cNvPr id="378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97522-98E6-48E5-B754-05D71B0611D0}"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Not-for-Profit Organizations</a:t>
            </a:r>
          </a:p>
        </p:txBody>
      </p:sp>
      <p:sp>
        <p:nvSpPr>
          <p:cNvPr id="38914" name="Content Placeholder 2"/>
          <p:cNvSpPr>
            <a:spLocks noGrp="1"/>
          </p:cNvSpPr>
          <p:nvPr>
            <p:ph idx="1"/>
          </p:nvPr>
        </p:nvSpPr>
        <p:spPr>
          <a:xfrm>
            <a:off x="354563" y="1255713"/>
            <a:ext cx="8416213" cy="5042450"/>
          </a:xfrm>
        </p:spPr>
        <p:txBody>
          <a:bodyPr/>
          <a:lstStyle/>
          <a:p>
            <a:r>
              <a:rPr lang="en-US" dirty="0">
                <a:latin typeface="Cambria" pitchFamily="18" charset="0"/>
                <a:cs typeface="Cambria" pitchFamily="18" charset="0"/>
              </a:rPr>
              <a:t>Use social media to:</a:t>
            </a:r>
          </a:p>
          <a:p>
            <a:pPr lvl="1"/>
            <a:r>
              <a:rPr lang="en-US" dirty="0">
                <a:latin typeface="Cambria" pitchFamily="18" charset="0"/>
                <a:cs typeface="Cambria" pitchFamily="18" charset="0"/>
              </a:rPr>
              <a:t>Market themselves</a:t>
            </a:r>
          </a:p>
          <a:p>
            <a:pPr lvl="1"/>
            <a:r>
              <a:rPr lang="en-US" dirty="0">
                <a:latin typeface="Cambria" pitchFamily="18" charset="0"/>
                <a:cs typeface="Cambria" pitchFamily="18" charset="0"/>
              </a:rPr>
              <a:t>Generate</a:t>
            </a:r>
            <a:r>
              <a:rPr lang="tr-TR" dirty="0">
                <a:latin typeface="Cambria" pitchFamily="18" charset="0"/>
                <a:cs typeface="Cambria" pitchFamily="18" charset="0"/>
              </a:rPr>
              <a:t>/</a:t>
            </a:r>
            <a:r>
              <a:rPr lang="tr-TR" dirty="0" err="1">
                <a:latin typeface="Cambria" pitchFamily="18" charset="0"/>
                <a:cs typeface="Cambria" pitchFamily="18" charset="0"/>
              </a:rPr>
              <a:t>create</a:t>
            </a:r>
            <a:r>
              <a:rPr lang="en-US" dirty="0">
                <a:latin typeface="Cambria" pitchFamily="18" charset="0"/>
                <a:cs typeface="Cambria" pitchFamily="18" charset="0"/>
              </a:rPr>
              <a:t> donations</a:t>
            </a:r>
            <a:r>
              <a:rPr lang="tr-TR" dirty="0">
                <a:latin typeface="Cambria" pitchFamily="18" charset="0"/>
                <a:cs typeface="Cambria" pitchFamily="18" charset="0"/>
              </a:rPr>
              <a:t>/</a:t>
            </a:r>
            <a:r>
              <a:rPr lang="tr-TR" dirty="0" err="1">
                <a:latin typeface="Cambria" pitchFamily="18" charset="0"/>
                <a:cs typeface="Cambria" pitchFamily="18" charset="0"/>
              </a:rPr>
              <a:t>charity</a:t>
            </a:r>
            <a:r>
              <a:rPr lang="tr-TR" dirty="0">
                <a:latin typeface="Cambria" pitchFamily="18" charset="0"/>
                <a:cs typeface="Cambria" pitchFamily="18" charset="0"/>
              </a:rPr>
              <a:t> </a:t>
            </a:r>
            <a:r>
              <a:rPr lang="en-US" dirty="0">
                <a:latin typeface="Cambria" pitchFamily="18" charset="0"/>
                <a:cs typeface="Cambria" pitchFamily="18" charset="0"/>
              </a:rPr>
              <a:t>or other types of funding</a:t>
            </a:r>
          </a:p>
          <a:p>
            <a:pPr lvl="1"/>
            <a:r>
              <a:rPr lang="en-US" dirty="0">
                <a:latin typeface="Cambria" pitchFamily="18" charset="0"/>
                <a:cs typeface="Cambria" pitchFamily="18" charset="0"/>
              </a:rPr>
              <a:t>Spur</a:t>
            </a:r>
            <a:r>
              <a:rPr lang="tr-TR" dirty="0">
                <a:latin typeface="Cambria" pitchFamily="18" charset="0"/>
                <a:cs typeface="Cambria" pitchFamily="18" charset="0"/>
              </a:rPr>
              <a:t>/</a:t>
            </a:r>
            <a:r>
              <a:rPr lang="tr-TR" dirty="0" err="1">
                <a:latin typeface="Cambria" pitchFamily="18" charset="0"/>
                <a:cs typeface="Cambria" pitchFamily="18" charset="0"/>
              </a:rPr>
              <a:t>stimulate</a:t>
            </a:r>
            <a:r>
              <a:rPr lang="tr-TR" dirty="0">
                <a:latin typeface="Cambria" pitchFamily="18" charset="0"/>
                <a:cs typeface="Cambria" pitchFamily="18" charset="0"/>
              </a:rPr>
              <a:t> an</a:t>
            </a:r>
            <a:r>
              <a:rPr lang="en-US" dirty="0">
                <a:latin typeface="Cambria" pitchFamily="18" charset="0"/>
                <a:cs typeface="Cambria" pitchFamily="18" charset="0"/>
              </a:rPr>
              <a:t> action</a:t>
            </a:r>
            <a:r>
              <a:rPr lang="tr-TR" dirty="0">
                <a:latin typeface="Cambria" pitchFamily="18" charset="0"/>
                <a:cs typeface="Cambria" pitchFamily="18" charset="0"/>
              </a:rPr>
              <a:t> (</a:t>
            </a:r>
            <a:r>
              <a:rPr lang="tr-TR" dirty="0" err="1">
                <a:latin typeface="Cambria" pitchFamily="18" charset="0"/>
                <a:cs typeface="Cambria" pitchFamily="18" charset="0"/>
              </a:rPr>
              <a:t>subscribe</a:t>
            </a:r>
            <a:r>
              <a:rPr lang="tr-TR" dirty="0">
                <a:latin typeface="Cambria" pitchFamily="18" charset="0"/>
                <a:cs typeface="Cambria" pitchFamily="18" charset="0"/>
              </a:rPr>
              <a:t>, buy </a:t>
            </a:r>
            <a:r>
              <a:rPr lang="tr-TR" dirty="0" err="1">
                <a:latin typeface="Cambria" pitchFamily="18" charset="0"/>
                <a:cs typeface="Cambria" pitchFamily="18" charset="0"/>
              </a:rPr>
              <a:t>etc</a:t>
            </a:r>
            <a:r>
              <a:rPr lang="tr-TR" dirty="0">
                <a:latin typeface="Cambria" pitchFamily="18" charset="0"/>
                <a:cs typeface="Cambria" pitchFamily="18" charset="0"/>
              </a:rPr>
              <a:t>.)</a:t>
            </a:r>
            <a:endParaRPr lang="en-US" dirty="0">
              <a:latin typeface="Cambria" pitchFamily="18" charset="0"/>
              <a:cs typeface="Cambria" pitchFamily="18" charset="0"/>
            </a:endParaRPr>
          </a:p>
          <a:p>
            <a:pPr lvl="1"/>
            <a:r>
              <a:rPr lang="en-US" dirty="0">
                <a:latin typeface="Cambria" pitchFamily="18" charset="0"/>
                <a:cs typeface="Cambria" pitchFamily="18" charset="0"/>
              </a:rPr>
              <a:t>Promote</a:t>
            </a:r>
            <a:r>
              <a:rPr lang="tr-TR" dirty="0">
                <a:latin typeface="Cambria" pitchFamily="18" charset="0"/>
                <a:cs typeface="Cambria" pitchFamily="18" charset="0"/>
              </a:rPr>
              <a:t>/</a:t>
            </a:r>
            <a:r>
              <a:rPr lang="tr-TR" dirty="0" err="1">
                <a:latin typeface="Cambria" pitchFamily="18" charset="0"/>
                <a:cs typeface="Cambria" pitchFamily="18" charset="0"/>
              </a:rPr>
              <a:t>introduce</a:t>
            </a:r>
            <a:r>
              <a:rPr lang="en-US" dirty="0">
                <a:latin typeface="Cambria" pitchFamily="18" charset="0"/>
                <a:cs typeface="Cambria" pitchFamily="18" charset="0"/>
              </a:rPr>
              <a:t> an event</a:t>
            </a:r>
            <a:r>
              <a:rPr lang="tr-TR" dirty="0">
                <a:latin typeface="Cambria" pitchFamily="18" charset="0"/>
                <a:cs typeface="Cambria" pitchFamily="18" charset="0"/>
              </a:rPr>
              <a:t> </a:t>
            </a:r>
            <a:endParaRPr lang="en-US" dirty="0">
              <a:latin typeface="Cambria" pitchFamily="18" charset="0"/>
              <a:cs typeface="Cambria" pitchFamily="18" charset="0"/>
            </a:endParaRPr>
          </a:p>
          <a:p>
            <a:pPr lvl="1"/>
            <a:r>
              <a:rPr lang="en-US" dirty="0">
                <a:latin typeface="Cambria" pitchFamily="18" charset="0"/>
                <a:cs typeface="Cambria" pitchFamily="18" charset="0"/>
              </a:rPr>
              <a:t>Educate the public</a:t>
            </a:r>
            <a:r>
              <a:rPr lang="tr-TR" dirty="0">
                <a:latin typeface="Cambria" pitchFamily="18" charset="0"/>
                <a:cs typeface="Cambria" pitchFamily="18" charset="0"/>
              </a:rPr>
              <a:t> (psa-covid19: Mask-</a:t>
            </a:r>
            <a:r>
              <a:rPr lang="tr-TR" dirty="0" err="1">
                <a:latin typeface="Cambria" pitchFamily="18" charset="0"/>
                <a:cs typeface="Cambria" pitchFamily="18" charset="0"/>
              </a:rPr>
              <a:t>distance</a:t>
            </a:r>
            <a:r>
              <a:rPr lang="tr-TR" dirty="0">
                <a:latin typeface="Cambria" pitchFamily="18" charset="0"/>
                <a:cs typeface="Cambria" pitchFamily="18" charset="0"/>
              </a:rPr>
              <a:t>-</a:t>
            </a:r>
            <a:r>
              <a:rPr lang="tr-TR" dirty="0" err="1">
                <a:latin typeface="Cambria" pitchFamily="18" charset="0"/>
                <a:cs typeface="Cambria" pitchFamily="18" charset="0"/>
              </a:rPr>
              <a:t>hygiene</a:t>
            </a:r>
            <a:r>
              <a:rPr lang="tr-TR" dirty="0">
                <a:latin typeface="Cambria" pitchFamily="18" charset="0"/>
                <a:cs typeface="Cambria" pitchFamily="18" charset="0"/>
              </a:rPr>
              <a:t>)</a:t>
            </a:r>
            <a:endParaRPr lang="en-US" dirty="0">
              <a:latin typeface="Cambria" pitchFamily="18" charset="0"/>
              <a:cs typeface="Cambria" pitchFamily="18" charset="0"/>
            </a:endParaRPr>
          </a:p>
          <a:p>
            <a:pPr lvl="1"/>
            <a:r>
              <a:rPr lang="en-US" dirty="0">
                <a:latin typeface="Cambria" pitchFamily="18" charset="0"/>
                <a:cs typeface="Cambria" pitchFamily="18" charset="0"/>
              </a:rPr>
              <a:t>Encourage and showcase</a:t>
            </a:r>
            <a:r>
              <a:rPr lang="tr-TR" dirty="0">
                <a:latin typeface="Cambria" pitchFamily="18" charset="0"/>
                <a:cs typeface="Cambria" pitchFamily="18" charset="0"/>
              </a:rPr>
              <a:t>/</a:t>
            </a:r>
            <a:r>
              <a:rPr lang="tr-TR" dirty="0" err="1">
                <a:latin typeface="Cambria" pitchFamily="18" charset="0"/>
                <a:cs typeface="Cambria" pitchFamily="18" charset="0"/>
              </a:rPr>
              <a:t>display</a:t>
            </a:r>
            <a:r>
              <a:rPr lang="tr-TR" dirty="0">
                <a:latin typeface="Cambria" pitchFamily="18" charset="0"/>
                <a:cs typeface="Cambria" pitchFamily="18" charset="0"/>
              </a:rPr>
              <a:t> </a:t>
            </a:r>
            <a:r>
              <a:rPr lang="en-US" dirty="0">
                <a:latin typeface="Cambria" pitchFamily="18" charset="0"/>
                <a:cs typeface="Cambria" pitchFamily="18" charset="0"/>
              </a:rPr>
              <a:t>partnerships with other organizations</a:t>
            </a:r>
          </a:p>
        </p:txBody>
      </p:sp>
      <p:sp>
        <p:nvSpPr>
          <p:cNvPr id="389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4F3C1-3A63-47EB-91BE-9B896FFFD142}"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Creating a Social Media Marketing Plan</a:t>
            </a:r>
          </a:p>
        </p:txBody>
      </p:sp>
      <p:sp>
        <p:nvSpPr>
          <p:cNvPr id="3" name="Content Placeholder 2"/>
          <p:cNvSpPr>
            <a:spLocks noGrp="1"/>
          </p:cNvSpPr>
          <p:nvPr>
            <p:ph idx="1"/>
          </p:nvPr>
        </p:nvSpPr>
        <p:spPr>
          <a:xfrm>
            <a:off x="457200" y="1255713"/>
            <a:ext cx="8229600" cy="4714875"/>
          </a:xfrm>
        </p:spPr>
        <p:txBody>
          <a:bodyPr rtlCol="0">
            <a:normAutofit fontScale="92500"/>
          </a:bodyPr>
          <a:lstStyle/>
          <a:p>
            <a:pPr marL="347472" indent="-347472" fontAlgn="auto">
              <a:spcBef>
                <a:spcPts val="1200"/>
              </a:spcBef>
              <a:spcAft>
                <a:spcPts val="0"/>
              </a:spcAft>
              <a:defRPr/>
            </a:pPr>
            <a:r>
              <a:rPr lang="en-US" dirty="0">
                <a:ea typeface="+mn-ea"/>
              </a:rPr>
              <a:t>Effective social media marketing requires:</a:t>
            </a:r>
          </a:p>
          <a:p>
            <a:pPr lvl="1" fontAlgn="auto">
              <a:spcBef>
                <a:spcPts val="1200"/>
              </a:spcBef>
              <a:spcAft>
                <a:spcPts val="0"/>
              </a:spcAft>
              <a:buFont typeface="Arial"/>
              <a:buChar char="•"/>
              <a:defRPr/>
            </a:pPr>
            <a:r>
              <a:rPr lang="en-US" dirty="0">
                <a:ea typeface="+mn-ea"/>
              </a:rPr>
              <a:t>Setting goals</a:t>
            </a:r>
          </a:p>
          <a:p>
            <a:pPr lvl="1" fontAlgn="auto">
              <a:spcBef>
                <a:spcPts val="1200"/>
              </a:spcBef>
              <a:spcAft>
                <a:spcPts val="0"/>
              </a:spcAft>
              <a:buFont typeface="Arial"/>
              <a:buChar char="•"/>
              <a:defRPr/>
            </a:pPr>
            <a:r>
              <a:rPr lang="en-US" dirty="0">
                <a:ea typeface="+mn-ea"/>
              </a:rPr>
              <a:t>Developing strategies to reach a target audience</a:t>
            </a:r>
          </a:p>
          <a:p>
            <a:pPr marL="347472" lvl="1" indent="-347472" fontAlgn="auto">
              <a:spcBef>
                <a:spcPts val="1200"/>
              </a:spcBef>
              <a:spcAft>
                <a:spcPts val="0"/>
              </a:spcAft>
              <a:buClr>
                <a:srgbClr val="292795"/>
              </a:buClr>
              <a:buSzPct val="101000"/>
              <a:buFont typeface="Lucida Grande"/>
              <a:buChar char="▮"/>
              <a:defRPr/>
            </a:pPr>
            <a:r>
              <a:rPr lang="en-US" b="1" dirty="0">
                <a:solidFill>
                  <a:srgbClr val="FF0000"/>
                </a:solidFill>
                <a:ea typeface="+mn-ea"/>
              </a:rPr>
              <a:t>Social media marketing (SMM) plan</a:t>
            </a:r>
            <a:r>
              <a:rPr lang="en-US" dirty="0">
                <a:ea typeface="+mn-ea"/>
              </a:rPr>
              <a:t> – </a:t>
            </a:r>
            <a:r>
              <a:rPr lang="en-US" sz="3200" dirty="0">
                <a:ea typeface="+mn-ea"/>
              </a:rPr>
              <a:t>Formal document that identifies and describes goals and strategies, targeted audience, budget, and implementation</a:t>
            </a:r>
            <a:r>
              <a:rPr lang="tr-TR" sz="3200" dirty="0">
                <a:ea typeface="+mn-ea"/>
              </a:rPr>
              <a:t>/</a:t>
            </a:r>
            <a:r>
              <a:rPr lang="tr-TR" sz="3200" dirty="0" err="1">
                <a:ea typeface="+mn-ea"/>
              </a:rPr>
              <a:t>execution</a:t>
            </a:r>
            <a:r>
              <a:rPr lang="en-US" sz="3200" dirty="0">
                <a:ea typeface="+mn-ea"/>
              </a:rPr>
              <a:t> methods as well as tactics for monitoring</a:t>
            </a:r>
            <a:r>
              <a:rPr lang="tr-TR" sz="3200" dirty="0">
                <a:ea typeface="+mn-ea"/>
              </a:rPr>
              <a:t>/</a:t>
            </a:r>
            <a:r>
              <a:rPr lang="tr-TR" sz="3200" dirty="0" err="1">
                <a:ea typeface="+mn-ea"/>
              </a:rPr>
              <a:t>sighting</a:t>
            </a:r>
            <a:r>
              <a:rPr lang="en-US" sz="3200" dirty="0">
                <a:ea typeface="+mn-ea"/>
              </a:rPr>
              <a:t>, measuring, and managing the SMM effort</a:t>
            </a:r>
          </a:p>
          <a:p>
            <a:pPr marL="347472" lvl="1" indent="-347472" fontAlgn="auto">
              <a:spcAft>
                <a:spcPts val="0"/>
              </a:spcAft>
              <a:buClr>
                <a:srgbClr val="292795"/>
              </a:buClr>
              <a:buSzPct val="101000"/>
              <a:buFont typeface="Lucida Grande"/>
              <a:buChar char="▮"/>
              <a:defRPr/>
            </a:pPr>
            <a:endParaRPr lang="en-US" sz="3200" dirty="0">
              <a:ea typeface="+mn-ea"/>
            </a:endParaRPr>
          </a:p>
          <a:p>
            <a:pPr marL="347472" indent="-347472" fontAlgn="auto">
              <a:spcAft>
                <a:spcPts val="0"/>
              </a:spcAft>
              <a:defRPr/>
            </a:pPr>
            <a:endParaRPr lang="en-US" dirty="0">
              <a:ea typeface="+mn-ea"/>
            </a:endParaRPr>
          </a:p>
        </p:txBody>
      </p:sp>
      <p:sp>
        <p:nvSpPr>
          <p:cNvPr id="39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B04C41-B2ED-4B14-8ED3-23B38EDB4E5D}"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Creating a Social Media Marketing Plan</a:t>
            </a:r>
          </a:p>
        </p:txBody>
      </p:sp>
      <p:sp>
        <p:nvSpPr>
          <p:cNvPr id="40962" name="Content Placeholder 2"/>
          <p:cNvSpPr>
            <a:spLocks noGrp="1"/>
          </p:cNvSpPr>
          <p:nvPr>
            <p:ph idx="1"/>
          </p:nvPr>
        </p:nvSpPr>
        <p:spPr>
          <a:xfrm>
            <a:off x="578498" y="1255713"/>
            <a:ext cx="8108302" cy="4714875"/>
          </a:xfrm>
        </p:spPr>
        <p:txBody>
          <a:bodyPr/>
          <a:lstStyle/>
          <a:p>
            <a:pPr>
              <a:spcBef>
                <a:spcPts val="1200"/>
              </a:spcBef>
            </a:pPr>
            <a:r>
              <a:rPr lang="en-US" sz="2400" dirty="0">
                <a:latin typeface="Cambria" pitchFamily="18" charset="0"/>
                <a:cs typeface="Cambria" pitchFamily="18" charset="0"/>
              </a:rPr>
              <a:t>A well-written plan contains clear, concise</a:t>
            </a:r>
            <a:r>
              <a:rPr lang="tr-TR" sz="2400" dirty="0">
                <a:latin typeface="Cambria" pitchFamily="18" charset="0"/>
                <a:cs typeface="Cambria" pitchFamily="18" charset="0"/>
              </a:rPr>
              <a:t>/</a:t>
            </a:r>
            <a:r>
              <a:rPr lang="tr-TR" sz="2400" dirty="0" err="1">
                <a:latin typeface="Cambria" pitchFamily="18" charset="0"/>
                <a:cs typeface="Cambria" pitchFamily="18" charset="0"/>
              </a:rPr>
              <a:t>brief</a:t>
            </a:r>
            <a:r>
              <a:rPr lang="en-US" sz="2400" dirty="0">
                <a:latin typeface="Cambria" pitchFamily="18" charset="0"/>
                <a:cs typeface="Cambria" pitchFamily="18" charset="0"/>
              </a:rPr>
              <a:t> prose that covers the salient</a:t>
            </a:r>
            <a:r>
              <a:rPr lang="tr-TR" sz="2400" dirty="0">
                <a:latin typeface="Cambria" pitchFamily="18" charset="0"/>
                <a:cs typeface="Cambria" pitchFamily="18" charset="0"/>
              </a:rPr>
              <a:t>/</a:t>
            </a:r>
            <a:r>
              <a:rPr lang="tr-TR" sz="2400" dirty="0" err="1">
                <a:latin typeface="Cambria" pitchFamily="18" charset="0"/>
                <a:cs typeface="Cambria" pitchFamily="18" charset="0"/>
              </a:rPr>
              <a:t>important</a:t>
            </a:r>
            <a:r>
              <a:rPr lang="en-US" sz="2400" dirty="0">
                <a:latin typeface="Cambria" pitchFamily="18" charset="0"/>
                <a:cs typeface="Cambria" pitchFamily="18" charset="0"/>
              </a:rPr>
              <a:t> points and answers anticipated</a:t>
            </a:r>
            <a:r>
              <a:rPr lang="tr-TR" sz="2400" dirty="0">
                <a:latin typeface="Cambria" pitchFamily="18" charset="0"/>
                <a:cs typeface="Cambria" pitchFamily="18" charset="0"/>
              </a:rPr>
              <a:t>/</a:t>
            </a:r>
            <a:r>
              <a:rPr lang="tr-TR" sz="2400" dirty="0" err="1">
                <a:latin typeface="Cambria" pitchFamily="18" charset="0"/>
                <a:cs typeface="Cambria" pitchFamily="18" charset="0"/>
              </a:rPr>
              <a:t>expected</a:t>
            </a:r>
            <a:r>
              <a:rPr lang="en-US" sz="2400" dirty="0">
                <a:latin typeface="Cambria" pitchFamily="18" charset="0"/>
                <a:cs typeface="Cambria" pitchFamily="18" charset="0"/>
              </a:rPr>
              <a:t> questions</a:t>
            </a:r>
          </a:p>
          <a:p>
            <a:pPr>
              <a:spcBef>
                <a:spcPts val="1200"/>
              </a:spcBef>
            </a:pPr>
            <a:r>
              <a:rPr lang="en-US" sz="2400" dirty="0">
                <a:latin typeface="Cambria" pitchFamily="18" charset="0"/>
                <a:cs typeface="Cambria" pitchFamily="18" charset="0"/>
              </a:rPr>
              <a:t>Most SMM plans contain:</a:t>
            </a:r>
          </a:p>
          <a:p>
            <a:pPr lvl="1">
              <a:spcBef>
                <a:spcPts val="1200"/>
              </a:spcBef>
            </a:pPr>
            <a:r>
              <a:rPr lang="en-US" sz="2400" dirty="0">
                <a:latin typeface="Cambria" pitchFamily="18" charset="0"/>
                <a:cs typeface="Cambria" pitchFamily="18" charset="0"/>
              </a:rPr>
              <a:t>An executive summary</a:t>
            </a:r>
          </a:p>
          <a:p>
            <a:pPr lvl="1">
              <a:spcBef>
                <a:spcPts val="1200"/>
              </a:spcBef>
            </a:pPr>
            <a:r>
              <a:rPr lang="en-US" sz="2400" dirty="0">
                <a:latin typeface="Cambria" pitchFamily="18" charset="0"/>
                <a:cs typeface="Cambria" pitchFamily="18" charset="0"/>
              </a:rPr>
              <a:t>A brief overview</a:t>
            </a:r>
            <a:r>
              <a:rPr lang="tr-TR" sz="2400" dirty="0">
                <a:latin typeface="Cambria" pitchFamily="18" charset="0"/>
                <a:cs typeface="Cambria" pitchFamily="18" charset="0"/>
              </a:rPr>
              <a:t>/</a:t>
            </a:r>
            <a:r>
              <a:rPr lang="tr-TR" sz="2400" dirty="0" err="1">
                <a:latin typeface="Cambria" pitchFamily="18" charset="0"/>
                <a:cs typeface="Cambria" pitchFamily="18" charset="0"/>
              </a:rPr>
              <a:t>overall</a:t>
            </a:r>
            <a:r>
              <a:rPr lang="tr-TR" sz="2400" dirty="0">
                <a:latin typeface="Cambria" pitchFamily="18" charset="0"/>
                <a:cs typeface="Cambria" pitchFamily="18" charset="0"/>
              </a:rPr>
              <a:t> </a:t>
            </a:r>
            <a:r>
              <a:rPr lang="tr-TR" sz="2400" dirty="0" err="1">
                <a:latin typeface="Cambria" pitchFamily="18" charset="0"/>
                <a:cs typeface="Cambria" pitchFamily="18" charset="0"/>
              </a:rPr>
              <a:t>asessment</a:t>
            </a:r>
            <a:endParaRPr lang="en-US" sz="2400" dirty="0">
              <a:latin typeface="Cambria" pitchFamily="18" charset="0"/>
              <a:cs typeface="Cambria" pitchFamily="18" charset="0"/>
            </a:endParaRPr>
          </a:p>
          <a:p>
            <a:pPr lvl="1">
              <a:spcBef>
                <a:spcPts val="1200"/>
              </a:spcBef>
            </a:pPr>
            <a:r>
              <a:rPr lang="en-US" sz="2400" dirty="0">
                <a:latin typeface="Cambria" pitchFamily="18" charset="0"/>
                <a:cs typeface="Cambria" pitchFamily="18" charset="0"/>
              </a:rPr>
              <a:t>Analysis of the competition</a:t>
            </a:r>
          </a:p>
          <a:p>
            <a:pPr lvl="1">
              <a:spcBef>
                <a:spcPts val="1200"/>
              </a:spcBef>
            </a:pPr>
            <a:r>
              <a:rPr lang="en-US" sz="2400" dirty="0">
                <a:latin typeface="Cambria" pitchFamily="18" charset="0"/>
                <a:cs typeface="Cambria" pitchFamily="18" charset="0"/>
              </a:rPr>
              <a:t>The body</a:t>
            </a:r>
            <a:r>
              <a:rPr lang="tr-TR" sz="2400" dirty="0">
                <a:latin typeface="Cambria" pitchFamily="18" charset="0"/>
                <a:cs typeface="Cambria" pitchFamily="18" charset="0"/>
              </a:rPr>
              <a:t>/main </a:t>
            </a:r>
            <a:r>
              <a:rPr lang="tr-TR" sz="2400" dirty="0" err="1">
                <a:latin typeface="Cambria" pitchFamily="18" charset="0"/>
                <a:cs typeface="Cambria" pitchFamily="18" charset="0"/>
              </a:rPr>
              <a:t>parts</a:t>
            </a:r>
            <a:r>
              <a:rPr lang="en-US" sz="2400" dirty="0">
                <a:latin typeface="Cambria" pitchFamily="18" charset="0"/>
                <a:cs typeface="Cambria" pitchFamily="18" charset="0"/>
              </a:rPr>
              <a:t> of the plan</a:t>
            </a:r>
          </a:p>
        </p:txBody>
      </p:sp>
      <p:sp>
        <p:nvSpPr>
          <p:cNvPr id="409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316F80-AB5B-455B-A730-33C0AF381DE1}"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ea typeface="+mj-ea"/>
              </a:rPr>
              <a:t>Goals and Strategies of a Social Media Marketing Plan</a:t>
            </a:r>
          </a:p>
        </p:txBody>
      </p:sp>
      <p:sp>
        <p:nvSpPr>
          <p:cNvPr id="41986" name="Content Placeholder 2"/>
          <p:cNvSpPr>
            <a:spLocks noGrp="1"/>
          </p:cNvSpPr>
          <p:nvPr>
            <p:ph idx="1"/>
          </p:nvPr>
        </p:nvSpPr>
        <p:spPr>
          <a:xfrm>
            <a:off x="335901" y="1255713"/>
            <a:ext cx="8518849" cy="5098434"/>
          </a:xfrm>
        </p:spPr>
        <p:txBody>
          <a:bodyPr/>
          <a:lstStyle/>
          <a:p>
            <a:pPr>
              <a:spcBef>
                <a:spcPts val="1200"/>
              </a:spcBef>
            </a:pPr>
            <a:r>
              <a:rPr lang="en-US" dirty="0">
                <a:latin typeface="Cambria" pitchFamily="18" charset="0"/>
                <a:cs typeface="Cambria" pitchFamily="18" charset="0"/>
              </a:rPr>
              <a:t>SMM actively solicits</a:t>
            </a:r>
            <a:r>
              <a:rPr lang="tr-TR" dirty="0">
                <a:latin typeface="Cambria" pitchFamily="18" charset="0"/>
                <a:cs typeface="Cambria" pitchFamily="18" charset="0"/>
              </a:rPr>
              <a:t>/</a:t>
            </a:r>
            <a:r>
              <a:rPr lang="tr-TR" dirty="0" err="1">
                <a:latin typeface="Cambria" pitchFamily="18" charset="0"/>
                <a:cs typeface="Cambria" pitchFamily="18" charset="0"/>
              </a:rPr>
              <a:t>pushes</a:t>
            </a:r>
            <a:r>
              <a:rPr lang="tr-TR" dirty="0">
                <a:latin typeface="Cambria" pitchFamily="18" charset="0"/>
                <a:cs typeface="Cambria" pitchFamily="18" charset="0"/>
              </a:rPr>
              <a:t> </a:t>
            </a:r>
            <a:r>
              <a:rPr lang="tr-TR" dirty="0" err="1">
                <a:latin typeface="Cambria" pitchFamily="18" charset="0"/>
                <a:cs typeface="Cambria" pitchFamily="18" charset="0"/>
              </a:rPr>
              <a:t>for</a:t>
            </a:r>
            <a:r>
              <a:rPr lang="en-US" dirty="0">
                <a:latin typeface="Cambria" pitchFamily="18" charset="0"/>
                <a:cs typeface="Cambria" pitchFamily="18" charset="0"/>
              </a:rPr>
              <a:t> the audience’s participation in the message</a:t>
            </a:r>
          </a:p>
          <a:p>
            <a:pPr>
              <a:spcBef>
                <a:spcPts val="1200"/>
              </a:spcBef>
            </a:pPr>
            <a:r>
              <a:rPr lang="en-US" dirty="0">
                <a:latin typeface="Cambria" pitchFamily="18" charset="0"/>
                <a:cs typeface="Cambria" pitchFamily="18" charset="0"/>
              </a:rPr>
              <a:t>Successful SMM efforts require the audience’s trust</a:t>
            </a:r>
            <a:r>
              <a:rPr lang="tr-TR" dirty="0">
                <a:latin typeface="Cambria" pitchFamily="18" charset="0"/>
                <a:cs typeface="Cambria" pitchFamily="18" charset="0"/>
              </a:rPr>
              <a:t>/</a:t>
            </a:r>
            <a:r>
              <a:rPr lang="tr-TR" dirty="0" err="1">
                <a:latin typeface="Cambria" pitchFamily="18" charset="0"/>
                <a:cs typeface="Cambria" pitchFamily="18" charset="0"/>
              </a:rPr>
              <a:t>reliance</a:t>
            </a:r>
            <a:endParaRPr lang="en-US" dirty="0">
              <a:latin typeface="Cambria" pitchFamily="18" charset="0"/>
              <a:cs typeface="Cambria" pitchFamily="18" charset="0"/>
            </a:endParaRPr>
          </a:p>
          <a:p>
            <a:pPr>
              <a:spcBef>
                <a:spcPts val="1200"/>
              </a:spcBef>
            </a:pPr>
            <a:r>
              <a:rPr lang="en-US" dirty="0">
                <a:latin typeface="Cambria" pitchFamily="18" charset="0"/>
                <a:cs typeface="Cambria" pitchFamily="18" charset="0"/>
              </a:rPr>
              <a:t>Phases</a:t>
            </a:r>
            <a:r>
              <a:rPr lang="tr-TR" dirty="0">
                <a:latin typeface="Cambria" pitchFamily="18" charset="0"/>
                <a:cs typeface="Cambria" pitchFamily="18" charset="0"/>
              </a:rPr>
              <a:t>/</a:t>
            </a:r>
            <a:r>
              <a:rPr lang="tr-TR" dirty="0" err="1">
                <a:latin typeface="Cambria" pitchFamily="18" charset="0"/>
                <a:cs typeface="Cambria" pitchFamily="18" charset="0"/>
              </a:rPr>
              <a:t>stages</a:t>
            </a:r>
            <a:r>
              <a:rPr lang="en-US" dirty="0">
                <a:latin typeface="Cambria" pitchFamily="18" charset="0"/>
                <a:cs typeface="Cambria" pitchFamily="18" charset="0"/>
              </a:rPr>
              <a:t> of developing an SMM campaign</a:t>
            </a:r>
          </a:p>
          <a:p>
            <a:pPr lvl="1">
              <a:spcBef>
                <a:spcPts val="1200"/>
              </a:spcBef>
            </a:pPr>
            <a:r>
              <a:rPr lang="en-US" dirty="0">
                <a:latin typeface="Cambria" pitchFamily="18" charset="0"/>
                <a:cs typeface="Cambria" pitchFamily="18" charset="0"/>
              </a:rPr>
              <a:t>Set goals</a:t>
            </a:r>
          </a:p>
          <a:p>
            <a:pPr lvl="1">
              <a:spcBef>
                <a:spcPts val="1200"/>
              </a:spcBef>
            </a:pPr>
            <a:r>
              <a:rPr lang="en-US" dirty="0">
                <a:latin typeface="Cambria" pitchFamily="18" charset="0"/>
                <a:cs typeface="Cambria" pitchFamily="18" charset="0"/>
              </a:rPr>
              <a:t>Target the audience</a:t>
            </a:r>
          </a:p>
          <a:p>
            <a:pPr lvl="1">
              <a:spcBef>
                <a:spcPts val="1200"/>
              </a:spcBef>
            </a:pPr>
            <a:r>
              <a:rPr lang="en-US" dirty="0">
                <a:latin typeface="Cambria" pitchFamily="18" charset="0"/>
                <a:cs typeface="Cambria" pitchFamily="18" charset="0"/>
              </a:rPr>
              <a:t>Develop strategies</a:t>
            </a: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90C903-5944-49B5-AB8C-56695649D5E0}"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600" dirty="0">
                <a:ea typeface="+mj-ea"/>
              </a:rPr>
              <a:t>Goals and Strategies of a Social Media Marketing Plan</a:t>
            </a:r>
            <a:endParaRPr lang="en-US" dirty="0">
              <a:ea typeface="+mj-ea"/>
            </a:endParaRPr>
          </a:p>
        </p:txBody>
      </p:sp>
      <p:sp>
        <p:nvSpPr>
          <p:cNvPr id="43010" name="Content Placeholder 2"/>
          <p:cNvSpPr>
            <a:spLocks noGrp="1"/>
          </p:cNvSpPr>
          <p:nvPr>
            <p:ph idx="1"/>
          </p:nvPr>
        </p:nvSpPr>
        <p:spPr>
          <a:xfrm>
            <a:off x="457200" y="1255713"/>
            <a:ext cx="8229600" cy="4714875"/>
          </a:xfrm>
        </p:spPr>
        <p:txBody>
          <a:bodyPr/>
          <a:lstStyle/>
          <a:p>
            <a:pPr lvl="1"/>
            <a:r>
              <a:rPr lang="en-US" dirty="0">
                <a:latin typeface="Cambria" pitchFamily="18" charset="0"/>
                <a:cs typeface="Cambria" pitchFamily="18" charset="0"/>
              </a:rPr>
              <a:t>Produce content</a:t>
            </a:r>
            <a:r>
              <a:rPr lang="tr-TR" dirty="0">
                <a:latin typeface="Cambria" pitchFamily="18" charset="0"/>
                <a:cs typeface="Cambria" pitchFamily="18" charset="0"/>
              </a:rPr>
              <a:t>/</a:t>
            </a:r>
            <a:r>
              <a:rPr lang="tr-TR" dirty="0" err="1">
                <a:latin typeface="Cambria" pitchFamily="18" charset="0"/>
                <a:cs typeface="Cambria" pitchFamily="18" charset="0"/>
              </a:rPr>
              <a:t>scope</a:t>
            </a:r>
            <a:endParaRPr lang="en-US" dirty="0">
              <a:latin typeface="Cambria" pitchFamily="18" charset="0"/>
              <a:cs typeface="Cambria" pitchFamily="18" charset="0"/>
            </a:endParaRPr>
          </a:p>
          <a:p>
            <a:pPr lvl="1"/>
            <a:r>
              <a:rPr lang="en-US" dirty="0">
                <a:latin typeface="Cambria" pitchFamily="18" charset="0"/>
                <a:cs typeface="Cambria" pitchFamily="18" charset="0"/>
              </a:rPr>
              <a:t>Implement the plan</a:t>
            </a:r>
          </a:p>
          <a:p>
            <a:pPr lvl="1"/>
            <a:r>
              <a:rPr lang="en-US" dirty="0">
                <a:latin typeface="Cambria" pitchFamily="18" charset="0"/>
                <a:cs typeface="Cambria" pitchFamily="18" charset="0"/>
              </a:rPr>
              <a:t>Monitor</a:t>
            </a:r>
          </a:p>
          <a:p>
            <a:pPr lvl="1"/>
            <a:r>
              <a:rPr lang="en-US" dirty="0">
                <a:latin typeface="Cambria" pitchFamily="18" charset="0"/>
                <a:cs typeface="Cambria" pitchFamily="18" charset="0"/>
              </a:rPr>
              <a:t>Measure</a:t>
            </a:r>
          </a:p>
          <a:p>
            <a:r>
              <a:rPr lang="en-IN" dirty="0">
                <a:latin typeface="Cambria" pitchFamily="18" charset="0"/>
                <a:cs typeface="Cambria" pitchFamily="18" charset="0"/>
              </a:rPr>
              <a:t>Social media is helpful for connecting with influencers</a:t>
            </a:r>
          </a:p>
          <a:p>
            <a:pPr lvl="1"/>
            <a:r>
              <a:rPr lang="en-US" b="1" dirty="0">
                <a:solidFill>
                  <a:srgbClr val="FF0000"/>
                </a:solidFill>
                <a:latin typeface="Cambria" pitchFamily="18" charset="0"/>
                <a:cs typeface="Cambria" pitchFamily="18" charset="0"/>
              </a:rPr>
              <a:t>Influencers</a:t>
            </a:r>
            <a:r>
              <a:rPr lang="en-US" dirty="0">
                <a:latin typeface="Cambria" pitchFamily="18" charset="0"/>
                <a:cs typeface="Cambria" pitchFamily="18" charset="0"/>
              </a:rPr>
              <a:t> – Individuals with the capability of affecting the opinions or actions of others</a:t>
            </a:r>
          </a:p>
        </p:txBody>
      </p:sp>
      <p:sp>
        <p:nvSpPr>
          <p:cNvPr id="430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5EBF68-6935-41C3-B82B-66000E664991}"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ea typeface="+mj-ea"/>
              </a:rPr>
              <a:t>Figure 4.3 - Cycle of Social Media Marketing</a:t>
            </a:r>
          </a:p>
        </p:txBody>
      </p:sp>
      <p:sp>
        <p:nvSpPr>
          <p:cNvPr id="4403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63DC1B-1B07-4889-A4E4-8B8A9C2DF53C}" type="slidenum">
              <a:rPr lang="en-US">
                <a:cs typeface="Arial" charset="0"/>
              </a:rPr>
              <a:pPr fontAlgn="base">
                <a:spcBef>
                  <a:spcPct val="0"/>
                </a:spcBef>
                <a:spcAft>
                  <a:spcPct val="0"/>
                </a:spcAft>
              </a:pPr>
              <a:t>29</a:t>
            </a:fld>
            <a:endParaRPr lang="en-US">
              <a:cs typeface="Arial" charset="0"/>
            </a:endParaRPr>
          </a:p>
        </p:txBody>
      </p:sp>
      <p:pic>
        <p:nvPicPr>
          <p:cNvPr id="5" name="Picture 4" descr="Figure04-3.jpg"/>
          <p:cNvPicPr>
            <a:picLocks noChangeAspect="1"/>
          </p:cNvPicPr>
          <p:nvPr/>
        </p:nvPicPr>
        <p:blipFill>
          <a:blip r:embed="rId2"/>
          <a:stretch>
            <a:fillRect/>
          </a:stretch>
        </p:blipFill>
        <p:spPr>
          <a:xfrm>
            <a:off x="1490133" y="1507068"/>
            <a:ext cx="6211988" cy="441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fontAlgn="auto">
              <a:spcAft>
                <a:spcPts val="0"/>
              </a:spcAft>
              <a:defRPr/>
            </a:pPr>
            <a:r>
              <a:rPr lang="en-US" dirty="0">
                <a:ea typeface="+mj-ea"/>
              </a:rPr>
              <a:t>Objectives</a:t>
            </a:r>
          </a:p>
        </p:txBody>
      </p:sp>
      <p:sp>
        <p:nvSpPr>
          <p:cNvPr id="3" name="Content Placeholder 2"/>
          <p:cNvSpPr>
            <a:spLocks noGrp="1"/>
          </p:cNvSpPr>
          <p:nvPr>
            <p:ph idx="1"/>
          </p:nvPr>
        </p:nvSpPr>
        <p:spPr>
          <a:xfrm>
            <a:off x="279918" y="1265238"/>
            <a:ext cx="8406883" cy="4714875"/>
          </a:xfrm>
        </p:spPr>
        <p:txBody>
          <a:bodyPr rtlCol="0">
            <a:normAutofit fontScale="92500" lnSpcReduction="20000"/>
          </a:bodyPr>
          <a:lstStyle/>
          <a:p>
            <a:pPr marL="533400" indent="-533400" fontAlgn="auto">
              <a:spcAft>
                <a:spcPts val="0"/>
              </a:spcAft>
              <a:buFont typeface="+mj-lt"/>
              <a:buAutoNum type="arabicPeriod" startAt="4"/>
              <a:defRPr/>
            </a:pPr>
            <a:r>
              <a:rPr lang="en-US" dirty="0">
                <a:ea typeface="+mn-ea"/>
              </a:rPr>
              <a:t>Discuss the importance of setting goals and developing strategies, including targeting an audience, for a social media marketing initiative</a:t>
            </a:r>
            <a:r>
              <a:rPr lang="tr-TR" dirty="0">
                <a:ea typeface="+mn-ea"/>
              </a:rPr>
              <a:t>/</a:t>
            </a:r>
            <a:r>
              <a:rPr lang="tr-TR" dirty="0" err="1">
                <a:ea typeface="+mn-ea"/>
              </a:rPr>
              <a:t>trial</a:t>
            </a:r>
            <a:r>
              <a:rPr lang="en-US" dirty="0">
                <a:ea typeface="+mn-ea"/>
              </a:rPr>
              <a:t>.</a:t>
            </a:r>
          </a:p>
          <a:p>
            <a:pPr marL="533400" indent="-533400" fontAlgn="auto">
              <a:spcAft>
                <a:spcPts val="0"/>
              </a:spcAft>
              <a:buFont typeface="+mj-lt"/>
              <a:buAutoNum type="arabicPeriod" startAt="4"/>
              <a:defRPr/>
            </a:pPr>
            <a:r>
              <a:rPr lang="en-US" dirty="0">
                <a:ea typeface="+mn-ea"/>
              </a:rPr>
              <a:t>Identify the seven qualities</a:t>
            </a:r>
            <a:r>
              <a:rPr lang="tr-TR" dirty="0">
                <a:ea typeface="+mn-ea"/>
              </a:rPr>
              <a:t>/</a:t>
            </a:r>
            <a:r>
              <a:rPr lang="tr-TR" dirty="0" err="1">
                <a:ea typeface="+mn-ea"/>
              </a:rPr>
              <a:t>characteristics</a:t>
            </a:r>
            <a:r>
              <a:rPr lang="en-US" dirty="0">
                <a:ea typeface="+mn-ea"/>
              </a:rPr>
              <a:t> of effective social media content</a:t>
            </a:r>
            <a:r>
              <a:rPr lang="tr-TR" dirty="0">
                <a:ea typeface="+mn-ea"/>
              </a:rPr>
              <a:t>/</a:t>
            </a:r>
            <a:r>
              <a:rPr lang="tr-TR" dirty="0" err="1">
                <a:ea typeface="+mn-ea"/>
              </a:rPr>
              <a:t>context</a:t>
            </a:r>
            <a:r>
              <a:rPr lang="tr-TR" dirty="0">
                <a:ea typeface="+mn-ea"/>
              </a:rPr>
              <a:t> </a:t>
            </a:r>
            <a:r>
              <a:rPr lang="en-US" dirty="0">
                <a:ea typeface="+mn-ea"/>
              </a:rPr>
              <a:t>and the rules of engagement</a:t>
            </a:r>
            <a:r>
              <a:rPr lang="tr-TR" dirty="0">
                <a:ea typeface="+mn-ea"/>
              </a:rPr>
              <a:t>/</a:t>
            </a:r>
            <a:r>
              <a:rPr lang="tr-TR" dirty="0" err="1">
                <a:ea typeface="+mn-ea"/>
              </a:rPr>
              <a:t>interaction</a:t>
            </a:r>
            <a:r>
              <a:rPr lang="en-US" dirty="0">
                <a:ea typeface="+mn-ea"/>
              </a:rPr>
              <a:t> with social media.</a:t>
            </a:r>
          </a:p>
          <a:p>
            <a:pPr marL="533400" indent="-533400" fontAlgn="auto">
              <a:spcAft>
                <a:spcPts val="0"/>
              </a:spcAft>
              <a:buFont typeface="+mj-lt"/>
              <a:buAutoNum type="arabicPeriod" startAt="4"/>
              <a:defRPr/>
            </a:pPr>
            <a:r>
              <a:rPr lang="en-US" dirty="0">
                <a:ea typeface="+mn-ea"/>
              </a:rPr>
              <a:t>Describe the different means</a:t>
            </a:r>
            <a:r>
              <a:rPr lang="tr-TR" dirty="0">
                <a:ea typeface="+mn-ea"/>
              </a:rPr>
              <a:t>/</a:t>
            </a:r>
            <a:r>
              <a:rPr lang="tr-TR" dirty="0" err="1">
                <a:ea typeface="+mn-ea"/>
              </a:rPr>
              <a:t>tools</a:t>
            </a:r>
            <a:r>
              <a:rPr lang="en-US" dirty="0">
                <a:ea typeface="+mn-ea"/>
              </a:rPr>
              <a:t> of monitoring, measuring, and managing the social media marketing campaign.</a:t>
            </a:r>
          </a:p>
          <a:p>
            <a:pPr marL="533400" indent="-533400" fontAlgn="auto">
              <a:spcAft>
                <a:spcPts val="0"/>
              </a:spcAft>
              <a:buFont typeface="Calibri" pitchFamily="34" charset="0"/>
              <a:buAutoNum type="arabicPeriod" startAt="4"/>
              <a:defRPr/>
            </a:pPr>
            <a:endParaRPr lang="en-US" dirty="0">
              <a:ea typeface="+mn-ea"/>
            </a:endParaRPr>
          </a:p>
        </p:txBody>
      </p:sp>
      <p:sp>
        <p:nvSpPr>
          <p:cNvPr id="184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B4D79-9571-4596-87A3-CF58AE10BB31}"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Setting Goals</a:t>
            </a:r>
          </a:p>
        </p:txBody>
      </p:sp>
      <p:sp>
        <p:nvSpPr>
          <p:cNvPr id="45058" name="Content Placeholder 2"/>
          <p:cNvSpPr>
            <a:spLocks noGrp="1"/>
          </p:cNvSpPr>
          <p:nvPr>
            <p:ph idx="1"/>
          </p:nvPr>
        </p:nvSpPr>
        <p:spPr>
          <a:xfrm>
            <a:off x="587829" y="1255713"/>
            <a:ext cx="8098971" cy="4714875"/>
          </a:xfrm>
        </p:spPr>
        <p:txBody>
          <a:bodyPr/>
          <a:lstStyle/>
          <a:p>
            <a:r>
              <a:rPr lang="en-US" sz="2800" dirty="0">
                <a:latin typeface="Cambria" pitchFamily="18" charset="0"/>
                <a:cs typeface="Cambria" pitchFamily="18" charset="0"/>
              </a:rPr>
              <a:t>Successful social media marketing campaign starts with clear goals</a:t>
            </a:r>
          </a:p>
          <a:p>
            <a:r>
              <a:rPr lang="en-US" sz="2800" dirty="0">
                <a:latin typeface="Cambria" pitchFamily="18" charset="0"/>
                <a:cs typeface="Cambria" pitchFamily="18" charset="0"/>
              </a:rPr>
              <a:t>Once goals are established, marketers are better able to develop strategies and choose the right platforms</a:t>
            </a:r>
            <a:r>
              <a:rPr lang="tr-TR" sz="2800" dirty="0">
                <a:latin typeface="Cambria" pitchFamily="18" charset="0"/>
                <a:cs typeface="Cambria" pitchFamily="18" charset="0"/>
              </a:rPr>
              <a:t>/</a:t>
            </a:r>
            <a:r>
              <a:rPr lang="tr-TR" sz="2800" dirty="0" err="1">
                <a:latin typeface="Cambria" pitchFamily="18" charset="0"/>
                <a:cs typeface="Cambria" pitchFamily="18" charset="0"/>
              </a:rPr>
              <a:t>media</a:t>
            </a:r>
            <a:r>
              <a:rPr lang="en-US" sz="2800" dirty="0">
                <a:latin typeface="Cambria" pitchFamily="18" charset="0"/>
                <a:cs typeface="Cambria" pitchFamily="18" charset="0"/>
              </a:rPr>
              <a:t> or outlets</a:t>
            </a:r>
            <a:r>
              <a:rPr lang="tr-TR" sz="2800" dirty="0">
                <a:latin typeface="Cambria" pitchFamily="18" charset="0"/>
                <a:cs typeface="Cambria" pitchFamily="18" charset="0"/>
              </a:rPr>
              <a:t>/</a:t>
            </a:r>
            <a:r>
              <a:rPr lang="tr-TR" sz="2800" dirty="0" err="1">
                <a:latin typeface="Cambria" pitchFamily="18" charset="0"/>
                <a:cs typeface="Cambria" pitchFamily="18" charset="0"/>
              </a:rPr>
              <a:t>ways</a:t>
            </a:r>
            <a:r>
              <a:rPr lang="tr-TR" sz="2800" dirty="0">
                <a:latin typeface="Cambria" pitchFamily="18" charset="0"/>
                <a:cs typeface="Cambria" pitchFamily="18" charset="0"/>
              </a:rPr>
              <a:t> </a:t>
            </a:r>
            <a:r>
              <a:rPr lang="en-US" sz="2800" dirty="0">
                <a:latin typeface="Cambria" pitchFamily="18" charset="0"/>
                <a:cs typeface="Cambria" pitchFamily="18" charset="0"/>
              </a:rPr>
              <a:t>for their messages</a:t>
            </a:r>
          </a:p>
          <a:p>
            <a:r>
              <a:rPr lang="en-US" sz="2800" dirty="0">
                <a:latin typeface="Cambria" pitchFamily="18" charset="0"/>
                <a:cs typeface="Cambria" pitchFamily="18" charset="0"/>
              </a:rPr>
              <a:t>Clear goals help everyone involved</a:t>
            </a:r>
            <a:r>
              <a:rPr lang="tr-TR" sz="2800" dirty="0">
                <a:latin typeface="Cambria" pitchFamily="18" charset="0"/>
                <a:cs typeface="Cambria" pitchFamily="18" charset="0"/>
              </a:rPr>
              <a:t>/</a:t>
            </a:r>
            <a:r>
              <a:rPr lang="tr-TR" sz="2800" dirty="0" err="1">
                <a:latin typeface="Cambria" pitchFamily="18" charset="0"/>
                <a:cs typeface="Cambria" pitchFamily="18" charset="0"/>
              </a:rPr>
              <a:t>concerned</a:t>
            </a:r>
            <a:r>
              <a:rPr lang="en-US" sz="2800" dirty="0">
                <a:latin typeface="Cambria" pitchFamily="18" charset="0"/>
                <a:cs typeface="Cambria" pitchFamily="18" charset="0"/>
              </a:rPr>
              <a:t> in the campaign to aim</a:t>
            </a:r>
            <a:r>
              <a:rPr lang="tr-TR" sz="2800" dirty="0">
                <a:latin typeface="Cambria" pitchFamily="18" charset="0"/>
                <a:cs typeface="Cambria" pitchFamily="18" charset="0"/>
              </a:rPr>
              <a:t>/</a:t>
            </a:r>
            <a:r>
              <a:rPr lang="tr-TR" sz="2800" dirty="0" err="1">
                <a:latin typeface="Cambria" pitchFamily="18" charset="0"/>
                <a:cs typeface="Cambria" pitchFamily="18" charset="0"/>
              </a:rPr>
              <a:t>canalise</a:t>
            </a:r>
            <a:r>
              <a:rPr lang="en-US" sz="2800" dirty="0">
                <a:latin typeface="Cambria" pitchFamily="18" charset="0"/>
                <a:cs typeface="Cambria" pitchFamily="18" charset="0"/>
              </a:rPr>
              <a:t> their efforts in the right direction</a:t>
            </a:r>
          </a:p>
        </p:txBody>
      </p:sp>
      <p:sp>
        <p:nvSpPr>
          <p:cNvPr id="450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18315-BB2A-43F0-AD15-8BC2E710530B}"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Setting Goals</a:t>
            </a:r>
          </a:p>
        </p:txBody>
      </p:sp>
      <p:sp>
        <p:nvSpPr>
          <p:cNvPr id="46082"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Goals should be flexible</a:t>
            </a:r>
          </a:p>
          <a:p>
            <a:pPr lvl="1"/>
            <a:r>
              <a:rPr lang="en-US" dirty="0">
                <a:latin typeface="Cambria" pitchFamily="18" charset="0"/>
                <a:cs typeface="Cambria" pitchFamily="18" charset="0"/>
              </a:rPr>
              <a:t>Conditions in the marketing environment may change, and marketers should be able to adapt their goals without scrapping</a:t>
            </a:r>
            <a:r>
              <a:rPr lang="tr-TR" dirty="0">
                <a:latin typeface="Cambria" pitchFamily="18" charset="0"/>
                <a:cs typeface="Cambria" pitchFamily="18" charset="0"/>
              </a:rPr>
              <a:t>/</a:t>
            </a:r>
            <a:r>
              <a:rPr lang="tr-TR" dirty="0" err="1">
                <a:latin typeface="Cambria" pitchFamily="18" charset="0"/>
                <a:cs typeface="Cambria" pitchFamily="18" charset="0"/>
              </a:rPr>
              <a:t>ruining</a:t>
            </a:r>
            <a:r>
              <a:rPr lang="en-US" dirty="0">
                <a:latin typeface="Cambria" pitchFamily="18" charset="0"/>
                <a:cs typeface="Cambria" pitchFamily="18" charset="0"/>
              </a:rPr>
              <a:t> an entire</a:t>
            </a:r>
            <a:r>
              <a:rPr lang="tr-TR" dirty="0">
                <a:latin typeface="Cambria" pitchFamily="18" charset="0"/>
                <a:cs typeface="Cambria" pitchFamily="18" charset="0"/>
              </a:rPr>
              <a:t>/</a:t>
            </a:r>
            <a:r>
              <a:rPr lang="tr-TR" dirty="0" err="1">
                <a:latin typeface="Cambria" pitchFamily="18" charset="0"/>
                <a:cs typeface="Cambria" pitchFamily="18" charset="0"/>
              </a:rPr>
              <a:t>whole</a:t>
            </a:r>
            <a:r>
              <a:rPr lang="en-US" dirty="0">
                <a:latin typeface="Cambria" pitchFamily="18" charset="0"/>
                <a:cs typeface="Cambria" pitchFamily="18" charset="0"/>
              </a:rPr>
              <a:t> plan</a:t>
            </a:r>
          </a:p>
        </p:txBody>
      </p:sp>
      <p:sp>
        <p:nvSpPr>
          <p:cNvPr id="460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6EE58-06BB-4BA5-9353-7C8865674A13}"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Targeting the Audience</a:t>
            </a:r>
          </a:p>
        </p:txBody>
      </p:sp>
      <p:sp>
        <p:nvSpPr>
          <p:cNvPr id="47106"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Social media efforts customize marketers’ approach to targeted audiences</a:t>
            </a:r>
            <a:r>
              <a:rPr lang="tr-TR" dirty="0">
                <a:latin typeface="Cambria" pitchFamily="18" charset="0"/>
                <a:cs typeface="Cambria" pitchFamily="18" charset="0"/>
              </a:rPr>
              <a:t>/market</a:t>
            </a:r>
            <a:endParaRPr lang="en-US" dirty="0">
              <a:latin typeface="Cambria" pitchFamily="18" charset="0"/>
              <a:cs typeface="Cambria" pitchFamily="18" charset="0"/>
            </a:endParaRPr>
          </a:p>
          <a:p>
            <a:r>
              <a:rPr lang="en-US" dirty="0">
                <a:latin typeface="Cambria" pitchFamily="18" charset="0"/>
                <a:cs typeface="Cambria" pitchFamily="18" charset="0"/>
              </a:rPr>
              <a:t>Social media marketers arrive at</a:t>
            </a:r>
            <a:r>
              <a:rPr lang="tr-TR" dirty="0">
                <a:latin typeface="Cambria" pitchFamily="18" charset="0"/>
                <a:cs typeface="Cambria" pitchFamily="18" charset="0"/>
              </a:rPr>
              <a:t>/</a:t>
            </a:r>
            <a:r>
              <a:rPr lang="tr-TR" dirty="0" err="1">
                <a:latin typeface="Cambria" pitchFamily="18" charset="0"/>
                <a:cs typeface="Cambria" pitchFamily="18" charset="0"/>
              </a:rPr>
              <a:t>reach</a:t>
            </a:r>
            <a:r>
              <a:rPr lang="en-US" dirty="0">
                <a:latin typeface="Cambria" pitchFamily="18" charset="0"/>
                <a:cs typeface="Cambria" pitchFamily="18" charset="0"/>
              </a:rPr>
              <a:t> a target audience based</a:t>
            </a:r>
            <a:r>
              <a:rPr lang="tr-TR" dirty="0">
                <a:latin typeface="Cambria" pitchFamily="18" charset="0"/>
                <a:cs typeface="Cambria" pitchFamily="18" charset="0"/>
              </a:rPr>
              <a:t>/</a:t>
            </a:r>
            <a:r>
              <a:rPr lang="tr-TR" dirty="0" err="1">
                <a:latin typeface="Cambria" pitchFamily="18" charset="0"/>
                <a:cs typeface="Cambria" pitchFamily="18" charset="0"/>
              </a:rPr>
              <a:t>depending</a:t>
            </a:r>
            <a:r>
              <a:rPr lang="en-US" dirty="0">
                <a:latin typeface="Cambria" pitchFamily="18" charset="0"/>
                <a:cs typeface="Cambria" pitchFamily="18" charset="0"/>
              </a:rPr>
              <a:t> on the goal of the marketing effort</a:t>
            </a:r>
          </a:p>
          <a:p>
            <a:pPr lvl="1"/>
            <a:r>
              <a:rPr lang="en-US" dirty="0">
                <a:latin typeface="Cambria" pitchFamily="18" charset="0"/>
                <a:cs typeface="Cambria" pitchFamily="18" charset="0"/>
              </a:rPr>
              <a:t>If it is to create brand awareness, the audience will be broader than for strengthening relationships with existing customers</a:t>
            </a:r>
          </a:p>
        </p:txBody>
      </p:sp>
      <p:sp>
        <p:nvSpPr>
          <p:cNvPr id="471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4C305E-DE11-4646-B500-BE736319A8ED}"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Targeting the Audience</a:t>
            </a:r>
          </a:p>
        </p:txBody>
      </p:sp>
      <p:sp>
        <p:nvSpPr>
          <p:cNvPr id="48130" name="Content Placeholder 2"/>
          <p:cNvSpPr>
            <a:spLocks noGrp="1"/>
          </p:cNvSpPr>
          <p:nvPr>
            <p:ph idx="1"/>
          </p:nvPr>
        </p:nvSpPr>
        <p:spPr>
          <a:xfrm>
            <a:off x="457200" y="1255713"/>
            <a:ext cx="8229600" cy="4714875"/>
          </a:xfrm>
        </p:spPr>
        <p:txBody>
          <a:bodyPr/>
          <a:lstStyle/>
          <a:p>
            <a:pPr lvl="1"/>
            <a:r>
              <a:rPr lang="en-US" dirty="0">
                <a:latin typeface="Cambria" pitchFamily="18" charset="0"/>
                <a:cs typeface="Cambria" pitchFamily="18" charset="0"/>
              </a:rPr>
              <a:t>Marketers narrow this target further by determining which social media will be best suited</a:t>
            </a:r>
            <a:r>
              <a:rPr lang="tr-TR" dirty="0">
                <a:latin typeface="Cambria" pitchFamily="18" charset="0"/>
                <a:cs typeface="Cambria" pitchFamily="18" charset="0"/>
              </a:rPr>
              <a:t>/</a:t>
            </a:r>
            <a:r>
              <a:rPr lang="tr-TR" dirty="0" err="1">
                <a:latin typeface="Cambria" pitchFamily="18" charset="0"/>
                <a:cs typeface="Cambria" pitchFamily="18" charset="0"/>
              </a:rPr>
              <a:t>fitted</a:t>
            </a:r>
            <a:r>
              <a:rPr lang="en-US" dirty="0">
                <a:latin typeface="Cambria" pitchFamily="18" charset="0"/>
                <a:cs typeface="Cambria" pitchFamily="18" charset="0"/>
              </a:rPr>
              <a:t> to certain types of consumers</a:t>
            </a:r>
          </a:p>
          <a:p>
            <a:r>
              <a:rPr lang="en-US" dirty="0">
                <a:latin typeface="Cambria" pitchFamily="18" charset="0"/>
                <a:cs typeface="Cambria" pitchFamily="18" charset="0"/>
              </a:rPr>
              <a:t>In order to pinpoint</a:t>
            </a:r>
            <a:r>
              <a:rPr lang="tr-TR" dirty="0">
                <a:latin typeface="Cambria" pitchFamily="18" charset="0"/>
                <a:cs typeface="Cambria" pitchFamily="18" charset="0"/>
              </a:rPr>
              <a:t>/</a:t>
            </a:r>
            <a:r>
              <a:rPr lang="tr-TR" dirty="0" err="1">
                <a:latin typeface="Cambria" pitchFamily="18" charset="0"/>
                <a:cs typeface="Cambria" pitchFamily="18" charset="0"/>
              </a:rPr>
              <a:t>find</a:t>
            </a:r>
            <a:r>
              <a:rPr lang="tr-TR" dirty="0">
                <a:latin typeface="Cambria" pitchFamily="18" charset="0"/>
                <a:cs typeface="Cambria" pitchFamily="18" charset="0"/>
              </a:rPr>
              <a:t> </a:t>
            </a:r>
            <a:r>
              <a:rPr lang="tr-TR" dirty="0" err="1">
                <a:latin typeface="Cambria" pitchFamily="18" charset="0"/>
                <a:cs typeface="Cambria" pitchFamily="18" charset="0"/>
              </a:rPr>
              <a:t>out</a:t>
            </a:r>
            <a:r>
              <a:rPr lang="en-US" dirty="0">
                <a:latin typeface="Cambria" pitchFamily="18" charset="0"/>
                <a:cs typeface="Cambria" pitchFamily="18" charset="0"/>
              </a:rPr>
              <a:t> the audience for social media marketing, firms gather information on :</a:t>
            </a:r>
          </a:p>
          <a:p>
            <a:pPr lvl="1"/>
            <a:r>
              <a:rPr lang="en-US" dirty="0">
                <a:latin typeface="Cambria" pitchFamily="18" charset="0"/>
                <a:cs typeface="Cambria" pitchFamily="18" charset="0"/>
              </a:rPr>
              <a:t>Demographics</a:t>
            </a:r>
          </a:p>
          <a:p>
            <a:pPr lvl="1"/>
            <a:r>
              <a:rPr lang="en-US" dirty="0">
                <a:latin typeface="Cambria" pitchFamily="18" charset="0"/>
                <a:cs typeface="Cambria" pitchFamily="18" charset="0"/>
              </a:rPr>
              <a:t>What the group or organization needs or wants</a:t>
            </a:r>
          </a:p>
        </p:txBody>
      </p:sp>
      <p:sp>
        <p:nvSpPr>
          <p:cNvPr id="481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8BB2DC-96A6-4EB0-811B-AEB7C7A6A9D9}"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Targeting the Audience</a:t>
            </a:r>
          </a:p>
        </p:txBody>
      </p:sp>
      <p:sp>
        <p:nvSpPr>
          <p:cNvPr id="49154" name="Content Placeholder 2"/>
          <p:cNvSpPr>
            <a:spLocks noGrp="1"/>
          </p:cNvSpPr>
          <p:nvPr>
            <p:ph idx="1"/>
          </p:nvPr>
        </p:nvSpPr>
        <p:spPr>
          <a:xfrm>
            <a:off x="457200" y="1255713"/>
            <a:ext cx="8229600" cy="4714875"/>
          </a:xfrm>
        </p:spPr>
        <p:txBody>
          <a:bodyPr/>
          <a:lstStyle/>
          <a:p>
            <a:pPr lvl="1"/>
            <a:r>
              <a:rPr lang="en-US">
                <a:latin typeface="Cambria" pitchFamily="18" charset="0"/>
                <a:cs typeface="Cambria" pitchFamily="18" charset="0"/>
              </a:rPr>
              <a:t>Which of the firm’s products and social media will meet the needs and wants of the particular groups of people</a:t>
            </a:r>
          </a:p>
        </p:txBody>
      </p:sp>
      <p:sp>
        <p:nvSpPr>
          <p:cNvPr id="491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F8B7FC-7179-4F63-AB74-5D5E64B3AEC2}"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ea typeface="+mj-ea"/>
              </a:rPr>
              <a:t>Developing Strategies and Choosing Tactics</a:t>
            </a:r>
          </a:p>
        </p:txBody>
      </p:sp>
      <p:sp>
        <p:nvSpPr>
          <p:cNvPr id="50178" name="Content Placeholder 2"/>
          <p:cNvSpPr>
            <a:spLocks noGrp="1"/>
          </p:cNvSpPr>
          <p:nvPr>
            <p:ph idx="1"/>
          </p:nvPr>
        </p:nvSpPr>
        <p:spPr>
          <a:xfrm>
            <a:off x="391886" y="1255713"/>
            <a:ext cx="8294914" cy="4714875"/>
          </a:xfrm>
        </p:spPr>
        <p:txBody>
          <a:bodyPr/>
          <a:lstStyle/>
          <a:p>
            <a:pPr>
              <a:spcBef>
                <a:spcPts val="1200"/>
              </a:spcBef>
            </a:pPr>
            <a:r>
              <a:rPr lang="en-US" dirty="0">
                <a:latin typeface="Cambria" pitchFamily="18" charset="0"/>
                <a:cs typeface="Cambria" pitchFamily="18" charset="0"/>
              </a:rPr>
              <a:t>Every strategy in an effective social media marketing campaign traces</a:t>
            </a:r>
            <a:r>
              <a:rPr lang="tr-TR" dirty="0">
                <a:latin typeface="Cambria" pitchFamily="18" charset="0"/>
                <a:cs typeface="Cambria" pitchFamily="18" charset="0"/>
              </a:rPr>
              <a:t>/</a:t>
            </a:r>
            <a:r>
              <a:rPr lang="tr-TR" dirty="0" err="1">
                <a:latin typeface="Cambria" pitchFamily="18" charset="0"/>
                <a:cs typeface="Cambria" pitchFamily="18" charset="0"/>
              </a:rPr>
              <a:t>comes</a:t>
            </a:r>
            <a:r>
              <a:rPr lang="en-US" dirty="0">
                <a:latin typeface="Cambria" pitchFamily="18" charset="0"/>
                <a:cs typeface="Cambria" pitchFamily="18" charset="0"/>
              </a:rPr>
              <a:t> back to the campaign’s goals—and ultimately</a:t>
            </a:r>
            <a:r>
              <a:rPr lang="tr-TR" dirty="0">
                <a:latin typeface="Cambria" pitchFamily="18" charset="0"/>
                <a:cs typeface="Cambria" pitchFamily="18" charset="0"/>
              </a:rPr>
              <a:t>/ </a:t>
            </a:r>
            <a:r>
              <a:rPr lang="tr-TR" dirty="0" err="1">
                <a:latin typeface="Cambria" pitchFamily="18" charset="0"/>
                <a:cs typeface="Cambria" pitchFamily="18" charset="0"/>
              </a:rPr>
              <a:t>eventually</a:t>
            </a:r>
            <a:r>
              <a:rPr lang="en-US" dirty="0">
                <a:latin typeface="Cambria" pitchFamily="18" charset="0"/>
                <a:cs typeface="Cambria" pitchFamily="18" charset="0"/>
              </a:rPr>
              <a:t> links</a:t>
            </a:r>
            <a:r>
              <a:rPr lang="tr-TR" dirty="0">
                <a:latin typeface="Cambria" pitchFamily="18" charset="0"/>
                <a:cs typeface="Cambria" pitchFamily="18" charset="0"/>
              </a:rPr>
              <a:t>/</a:t>
            </a:r>
            <a:r>
              <a:rPr lang="tr-TR" dirty="0" err="1">
                <a:latin typeface="Cambria" pitchFamily="18" charset="0"/>
                <a:cs typeface="Cambria" pitchFamily="18" charset="0"/>
              </a:rPr>
              <a:t>connects</a:t>
            </a:r>
            <a:r>
              <a:rPr lang="en-US" dirty="0">
                <a:latin typeface="Cambria" pitchFamily="18" charset="0"/>
                <a:cs typeface="Cambria" pitchFamily="18" charset="0"/>
              </a:rPr>
              <a:t> to a firm’s overall</a:t>
            </a:r>
            <a:r>
              <a:rPr lang="tr-TR" dirty="0">
                <a:latin typeface="Cambria" pitchFamily="18" charset="0"/>
                <a:cs typeface="Cambria" pitchFamily="18" charset="0"/>
              </a:rPr>
              <a:t>/</a:t>
            </a:r>
            <a:r>
              <a:rPr lang="en-US" dirty="0">
                <a:latin typeface="Cambria" pitchFamily="18" charset="0"/>
                <a:cs typeface="Cambria" pitchFamily="18" charset="0"/>
              </a:rPr>
              <a:t> </a:t>
            </a:r>
            <a:r>
              <a:rPr lang="tr-TR" dirty="0" err="1">
                <a:latin typeface="Cambria" pitchFamily="18" charset="0"/>
                <a:cs typeface="Cambria" pitchFamily="18" charset="0"/>
              </a:rPr>
              <a:t>all</a:t>
            </a:r>
            <a:r>
              <a:rPr lang="tr-TR" dirty="0">
                <a:latin typeface="Cambria" pitchFamily="18" charset="0"/>
                <a:cs typeface="Cambria" pitchFamily="18" charset="0"/>
              </a:rPr>
              <a:t> </a:t>
            </a:r>
            <a:r>
              <a:rPr lang="en-US" dirty="0">
                <a:latin typeface="Cambria" pitchFamily="18" charset="0"/>
                <a:cs typeface="Cambria" pitchFamily="18" charset="0"/>
              </a:rPr>
              <a:t>strategic goals</a:t>
            </a:r>
          </a:p>
          <a:p>
            <a:pPr>
              <a:spcBef>
                <a:spcPts val="1200"/>
              </a:spcBef>
            </a:pPr>
            <a:r>
              <a:rPr lang="en-US" dirty="0">
                <a:latin typeface="Cambria" pitchFamily="18" charset="0"/>
                <a:cs typeface="Cambria" pitchFamily="18" charset="0"/>
              </a:rPr>
              <a:t>Marketers decide:</a:t>
            </a:r>
          </a:p>
          <a:p>
            <a:pPr lvl="1">
              <a:spcBef>
                <a:spcPts val="1200"/>
              </a:spcBef>
            </a:pPr>
            <a:r>
              <a:rPr lang="en-US" dirty="0">
                <a:latin typeface="Cambria" pitchFamily="18" charset="0"/>
                <a:cs typeface="Cambria" pitchFamily="18" charset="0"/>
              </a:rPr>
              <a:t>Which social media </a:t>
            </a:r>
            <a:r>
              <a:rPr lang="en-IN" dirty="0">
                <a:latin typeface="Cambria" pitchFamily="18" charset="0"/>
                <a:cs typeface="Cambria" pitchFamily="18" charset="0"/>
              </a:rPr>
              <a:t>platforms to use, and how to combine</a:t>
            </a:r>
            <a:r>
              <a:rPr lang="tr-TR" dirty="0">
                <a:latin typeface="Cambria" pitchFamily="18" charset="0"/>
                <a:cs typeface="Cambria" pitchFamily="18" charset="0"/>
              </a:rPr>
              <a:t>/put </a:t>
            </a:r>
            <a:r>
              <a:rPr lang="tr-TR" dirty="0" err="1">
                <a:latin typeface="Cambria" pitchFamily="18" charset="0"/>
                <a:cs typeface="Cambria" pitchFamily="18" charset="0"/>
              </a:rPr>
              <a:t>together</a:t>
            </a:r>
            <a:r>
              <a:rPr lang="en-IN" dirty="0">
                <a:latin typeface="Cambria" pitchFamily="18" charset="0"/>
                <a:cs typeface="Cambria" pitchFamily="18" charset="0"/>
              </a:rPr>
              <a:t> them to reach and engage with</a:t>
            </a:r>
            <a:r>
              <a:rPr lang="tr-TR" dirty="0">
                <a:latin typeface="Cambria" pitchFamily="18" charset="0"/>
                <a:cs typeface="Cambria" pitchFamily="18" charset="0"/>
              </a:rPr>
              <a:t>/</a:t>
            </a:r>
            <a:r>
              <a:rPr lang="tr-TR" dirty="0" err="1">
                <a:latin typeface="Cambria" pitchFamily="18" charset="0"/>
                <a:cs typeface="Cambria" pitchFamily="18" charset="0"/>
              </a:rPr>
              <a:t>attract</a:t>
            </a:r>
            <a:r>
              <a:rPr lang="en-IN" dirty="0">
                <a:latin typeface="Cambria" pitchFamily="18" charset="0"/>
                <a:cs typeface="Cambria" pitchFamily="18" charset="0"/>
              </a:rPr>
              <a:t> the audience</a:t>
            </a:r>
          </a:p>
        </p:txBody>
      </p:sp>
      <p:sp>
        <p:nvSpPr>
          <p:cNvPr id="501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0D6B83-2BEF-4F77-8FD6-2F673902F279}"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600" dirty="0">
                <a:ea typeface="+mj-ea"/>
              </a:rPr>
              <a:t>Developing Strategies and Choosing Tactics</a:t>
            </a:r>
            <a:endParaRPr lang="en-US" dirty="0">
              <a:ea typeface="+mj-ea"/>
            </a:endParaRPr>
          </a:p>
        </p:txBody>
      </p:sp>
      <p:sp>
        <p:nvSpPr>
          <p:cNvPr id="51202" name="Content Placeholder 2"/>
          <p:cNvSpPr>
            <a:spLocks noGrp="1"/>
          </p:cNvSpPr>
          <p:nvPr>
            <p:ph idx="1"/>
          </p:nvPr>
        </p:nvSpPr>
        <p:spPr>
          <a:xfrm>
            <a:off x="457200" y="1255713"/>
            <a:ext cx="8229600" cy="4714875"/>
          </a:xfrm>
        </p:spPr>
        <p:txBody>
          <a:bodyPr/>
          <a:lstStyle/>
          <a:p>
            <a:pPr lvl="1">
              <a:spcBef>
                <a:spcPts val="1200"/>
              </a:spcBef>
            </a:pPr>
            <a:r>
              <a:rPr lang="en-US" dirty="0">
                <a:latin typeface="Cambria" pitchFamily="18" charset="0"/>
                <a:cs typeface="Cambria" pitchFamily="18" charset="0"/>
              </a:rPr>
              <a:t>Which </a:t>
            </a:r>
            <a:r>
              <a:rPr lang="en-IN" dirty="0">
                <a:latin typeface="Cambria" pitchFamily="18" charset="0"/>
                <a:cs typeface="Cambria" pitchFamily="18" charset="0"/>
              </a:rPr>
              <a:t>social media tools should deliver</a:t>
            </a:r>
            <a:r>
              <a:rPr lang="tr-TR" dirty="0">
                <a:latin typeface="Cambria" pitchFamily="18" charset="0"/>
                <a:cs typeface="Cambria" pitchFamily="18" charset="0"/>
              </a:rPr>
              <a:t>/</a:t>
            </a:r>
            <a:r>
              <a:rPr lang="tr-TR" dirty="0" err="1">
                <a:latin typeface="Cambria" pitchFamily="18" charset="0"/>
                <a:cs typeface="Cambria" pitchFamily="18" charset="0"/>
              </a:rPr>
              <a:t>tell</a:t>
            </a:r>
            <a:r>
              <a:rPr lang="en-IN" dirty="0">
                <a:latin typeface="Cambria" pitchFamily="18" charset="0"/>
                <a:cs typeface="Cambria" pitchFamily="18" charset="0"/>
              </a:rPr>
              <a:t> the campaign’s content, and how best to link them with the selected social media platforms</a:t>
            </a:r>
          </a:p>
          <a:p>
            <a:pPr lvl="1">
              <a:spcBef>
                <a:spcPts val="1200"/>
              </a:spcBef>
            </a:pPr>
            <a:r>
              <a:rPr lang="en-US" dirty="0">
                <a:latin typeface="Cambria" pitchFamily="18" charset="0"/>
                <a:cs typeface="Cambria" pitchFamily="18" charset="0"/>
              </a:rPr>
              <a:t>Who </a:t>
            </a:r>
            <a:r>
              <a:rPr lang="en-IN" dirty="0">
                <a:latin typeface="Cambria" pitchFamily="18" charset="0"/>
                <a:cs typeface="Cambria" pitchFamily="18" charset="0"/>
              </a:rPr>
              <a:t>will participate in the conversation on behalf of the company</a:t>
            </a:r>
          </a:p>
          <a:p>
            <a:pPr lvl="1">
              <a:spcBef>
                <a:spcPts val="1200"/>
              </a:spcBef>
            </a:pPr>
            <a:r>
              <a:rPr lang="en-US" dirty="0">
                <a:latin typeface="Cambria" pitchFamily="18" charset="0"/>
                <a:cs typeface="Cambria" pitchFamily="18" charset="0"/>
              </a:rPr>
              <a:t>How </a:t>
            </a:r>
            <a:r>
              <a:rPr lang="en-IN" dirty="0">
                <a:latin typeface="Cambria" pitchFamily="18" charset="0"/>
                <a:cs typeface="Cambria" pitchFamily="18" charset="0"/>
              </a:rPr>
              <a:t>to make it easy for potential customers to locate</a:t>
            </a:r>
            <a:r>
              <a:rPr lang="tr-TR" dirty="0">
                <a:latin typeface="Cambria" pitchFamily="18" charset="0"/>
                <a:cs typeface="Cambria" pitchFamily="18" charset="0"/>
              </a:rPr>
              <a:t>/spot</a:t>
            </a:r>
            <a:r>
              <a:rPr lang="en-IN" dirty="0">
                <a:latin typeface="Cambria" pitchFamily="18" charset="0"/>
                <a:cs typeface="Cambria" pitchFamily="18" charset="0"/>
              </a:rPr>
              <a:t> and participate in the conversation</a:t>
            </a:r>
            <a:endParaRPr lang="en-US" dirty="0">
              <a:latin typeface="Cambria" pitchFamily="18" charset="0"/>
              <a:cs typeface="Cambria" pitchFamily="18" charset="0"/>
            </a:endParaRPr>
          </a:p>
        </p:txBody>
      </p:sp>
      <p:sp>
        <p:nvSpPr>
          <p:cNvPr id="512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013F37-B915-4977-B75A-B10BBA65F34B}"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ea typeface="+mj-ea"/>
              </a:rPr>
              <a:t>Creating Content</a:t>
            </a:r>
          </a:p>
        </p:txBody>
      </p:sp>
      <p:sp>
        <p:nvSpPr>
          <p:cNvPr id="52226"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SMM content is a two-way street</a:t>
            </a:r>
          </a:p>
          <a:p>
            <a:r>
              <a:rPr lang="en-US" dirty="0">
                <a:latin typeface="Cambria" pitchFamily="18" charset="0"/>
                <a:cs typeface="Cambria" pitchFamily="18" charset="0"/>
              </a:rPr>
              <a:t>In order for SMM to succeed, the content of its messages must engage</a:t>
            </a:r>
            <a:r>
              <a:rPr lang="tr-TR" dirty="0">
                <a:latin typeface="Cambria" pitchFamily="18" charset="0"/>
                <a:cs typeface="Cambria" pitchFamily="18" charset="0"/>
              </a:rPr>
              <a:t>/</a:t>
            </a:r>
            <a:r>
              <a:rPr lang="tr-TR" dirty="0" err="1">
                <a:latin typeface="Cambria" pitchFamily="18" charset="0"/>
                <a:cs typeface="Cambria" pitchFamily="18" charset="0"/>
              </a:rPr>
              <a:t>connect</a:t>
            </a:r>
            <a:r>
              <a:rPr lang="en-US" dirty="0">
                <a:latin typeface="Cambria" pitchFamily="18" charset="0"/>
                <a:cs typeface="Cambria" pitchFamily="18" charset="0"/>
              </a:rPr>
              <a:t> the target audience in the conversation</a:t>
            </a:r>
          </a:p>
          <a:p>
            <a:r>
              <a:rPr lang="en-US" b="1" dirty="0">
                <a:solidFill>
                  <a:srgbClr val="FF0000"/>
                </a:solidFill>
                <a:latin typeface="Cambria" pitchFamily="18" charset="0"/>
                <a:cs typeface="Cambria" pitchFamily="18" charset="0"/>
              </a:rPr>
              <a:t>Content marketing</a:t>
            </a:r>
            <a:r>
              <a:rPr lang="en-US" dirty="0">
                <a:latin typeface="Cambria" pitchFamily="18" charset="0"/>
                <a:cs typeface="Cambria" pitchFamily="18" charset="0"/>
              </a:rPr>
              <a:t> – Creating and distributing relevant</a:t>
            </a:r>
            <a:r>
              <a:rPr lang="tr-TR" dirty="0">
                <a:latin typeface="Cambria" pitchFamily="18" charset="0"/>
                <a:cs typeface="Cambria" pitchFamily="18" charset="0"/>
              </a:rPr>
              <a:t>/</a:t>
            </a:r>
            <a:r>
              <a:rPr lang="tr-TR" dirty="0" err="1">
                <a:latin typeface="Cambria" pitchFamily="18" charset="0"/>
                <a:cs typeface="Cambria" pitchFamily="18" charset="0"/>
              </a:rPr>
              <a:t>appropriate</a:t>
            </a:r>
            <a:r>
              <a:rPr lang="en-US" dirty="0">
                <a:latin typeface="Cambria" pitchFamily="18" charset="0"/>
                <a:cs typeface="Cambria" pitchFamily="18" charset="0"/>
              </a:rPr>
              <a:t> and targeted material to attract and engage an audience, with the goal of driving</a:t>
            </a:r>
            <a:r>
              <a:rPr lang="tr-TR" dirty="0">
                <a:latin typeface="Cambria" pitchFamily="18" charset="0"/>
                <a:cs typeface="Cambria" pitchFamily="18" charset="0"/>
              </a:rPr>
              <a:t>/</a:t>
            </a:r>
            <a:r>
              <a:rPr lang="tr-TR" dirty="0" err="1">
                <a:latin typeface="Cambria" pitchFamily="18" charset="0"/>
                <a:cs typeface="Cambria" pitchFamily="18" charset="0"/>
              </a:rPr>
              <a:t>directing</a:t>
            </a:r>
            <a:r>
              <a:rPr lang="en-US" dirty="0">
                <a:latin typeface="Cambria" pitchFamily="18" charset="0"/>
                <a:cs typeface="Cambria" pitchFamily="18" charset="0"/>
              </a:rPr>
              <a:t> them to a desired</a:t>
            </a:r>
            <a:r>
              <a:rPr lang="tr-TR" dirty="0">
                <a:latin typeface="Cambria" pitchFamily="18" charset="0"/>
                <a:cs typeface="Cambria" pitchFamily="18" charset="0"/>
              </a:rPr>
              <a:t>/</a:t>
            </a:r>
            <a:r>
              <a:rPr lang="tr-TR" dirty="0" err="1">
                <a:latin typeface="Cambria" pitchFamily="18" charset="0"/>
                <a:cs typeface="Cambria" pitchFamily="18" charset="0"/>
              </a:rPr>
              <a:t>wanted</a:t>
            </a:r>
            <a:r>
              <a:rPr lang="en-US" dirty="0">
                <a:latin typeface="Cambria" pitchFamily="18" charset="0"/>
                <a:cs typeface="Cambria" pitchFamily="18" charset="0"/>
              </a:rPr>
              <a:t> action</a:t>
            </a:r>
          </a:p>
        </p:txBody>
      </p:sp>
      <p:sp>
        <p:nvSpPr>
          <p:cNvPr id="522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804DD-D290-4F60-A340-4D13AE5B0369}"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ea typeface="+mj-ea"/>
              </a:rPr>
              <a:t>Creating Content</a:t>
            </a:r>
            <a:endParaRPr lang="en-US" dirty="0">
              <a:ea typeface="+mj-ea"/>
            </a:endParaRPr>
          </a:p>
        </p:txBody>
      </p:sp>
      <p:sp>
        <p:nvSpPr>
          <p:cNvPr id="53250" name="Content Placeholder 2"/>
          <p:cNvSpPr>
            <a:spLocks noGrp="1"/>
          </p:cNvSpPr>
          <p:nvPr>
            <p:ph idx="1"/>
          </p:nvPr>
        </p:nvSpPr>
        <p:spPr>
          <a:xfrm>
            <a:off x="457200" y="1255713"/>
            <a:ext cx="8229600" cy="4714875"/>
          </a:xfrm>
        </p:spPr>
        <p:txBody>
          <a:bodyPr/>
          <a:lstStyle/>
          <a:p>
            <a:r>
              <a:rPr lang="en-US" sz="2400" dirty="0">
                <a:latin typeface="Cambria" pitchFamily="18" charset="0"/>
                <a:cs typeface="Cambria" pitchFamily="18" charset="0"/>
              </a:rPr>
              <a:t>Content for an effective SMM campaign has:</a:t>
            </a:r>
          </a:p>
          <a:p>
            <a:pPr lvl="1"/>
            <a:r>
              <a:rPr lang="en-US" sz="2400" dirty="0">
                <a:latin typeface="Cambria" pitchFamily="18" charset="0"/>
                <a:cs typeface="Cambria" pitchFamily="18" charset="0"/>
              </a:rPr>
              <a:t>A strong brand focus</a:t>
            </a:r>
            <a:r>
              <a:rPr lang="tr-TR" sz="2400" dirty="0">
                <a:latin typeface="Cambria" pitchFamily="18" charset="0"/>
                <a:cs typeface="Cambria" pitchFamily="18" charset="0"/>
              </a:rPr>
              <a:t>/</a:t>
            </a:r>
            <a:r>
              <a:rPr lang="tr-TR" sz="2400" dirty="0" err="1">
                <a:latin typeface="Cambria" pitchFamily="18" charset="0"/>
                <a:cs typeface="Cambria" pitchFamily="18" charset="0"/>
              </a:rPr>
              <a:t>emphasis</a:t>
            </a:r>
            <a:endParaRPr lang="en-US" sz="2400" dirty="0">
              <a:latin typeface="Cambria" pitchFamily="18" charset="0"/>
              <a:cs typeface="Cambria" pitchFamily="18" charset="0"/>
            </a:endParaRPr>
          </a:p>
          <a:p>
            <a:pPr lvl="1"/>
            <a:r>
              <a:rPr lang="en-US" sz="2400" dirty="0">
                <a:latin typeface="Cambria" pitchFamily="18" charset="0"/>
                <a:cs typeface="Cambria" pitchFamily="18" charset="0"/>
              </a:rPr>
              <a:t>A focus </a:t>
            </a:r>
            <a:r>
              <a:rPr lang="en-IN" sz="2400" dirty="0">
                <a:latin typeface="Cambria" pitchFamily="18" charset="0"/>
                <a:cs typeface="Cambria" pitchFamily="18" charset="0"/>
              </a:rPr>
              <a:t>on the audience rather than the organization</a:t>
            </a:r>
            <a:endParaRPr lang="en-US" sz="2400" dirty="0">
              <a:latin typeface="Cambria" pitchFamily="18" charset="0"/>
              <a:cs typeface="Cambria" pitchFamily="18" charset="0"/>
            </a:endParaRPr>
          </a:p>
          <a:p>
            <a:pPr lvl="1"/>
            <a:r>
              <a:rPr lang="en-IN" sz="2400" dirty="0">
                <a:latin typeface="Cambria" pitchFamily="18" charset="0"/>
                <a:cs typeface="Cambria" pitchFamily="18" charset="0"/>
              </a:rPr>
              <a:t>Targeted keywords</a:t>
            </a:r>
            <a:r>
              <a:rPr lang="tr-TR" sz="2400" dirty="0">
                <a:latin typeface="Cambria" pitchFamily="18" charset="0"/>
                <a:cs typeface="Cambria" pitchFamily="18" charset="0"/>
              </a:rPr>
              <a:t> (</a:t>
            </a:r>
            <a:r>
              <a:rPr lang="tr-TR" sz="2400" dirty="0" err="1">
                <a:latin typeface="Cambria" pitchFamily="18" charset="0"/>
                <a:cs typeface="Cambria" pitchFamily="18" charset="0"/>
              </a:rPr>
              <a:t>for</a:t>
            </a:r>
            <a:r>
              <a:rPr lang="tr-TR" sz="2400" dirty="0">
                <a:latin typeface="Cambria" pitchFamily="18" charset="0"/>
                <a:cs typeface="Cambria" pitchFamily="18" charset="0"/>
              </a:rPr>
              <a:t> </a:t>
            </a:r>
            <a:r>
              <a:rPr lang="tr-TR" sz="2400" dirty="0" err="1">
                <a:latin typeface="Cambria" pitchFamily="18" charset="0"/>
                <a:cs typeface="Cambria" pitchFamily="18" charset="0"/>
              </a:rPr>
              <a:t>search</a:t>
            </a:r>
            <a:r>
              <a:rPr lang="tr-TR" sz="2400" dirty="0">
                <a:latin typeface="Cambria" pitchFamily="18" charset="0"/>
                <a:cs typeface="Cambria" pitchFamily="18" charset="0"/>
              </a:rPr>
              <a:t> </a:t>
            </a:r>
            <a:r>
              <a:rPr lang="tr-TR" sz="2400" dirty="0" err="1">
                <a:latin typeface="Cambria" pitchFamily="18" charset="0"/>
                <a:cs typeface="Cambria" pitchFamily="18" charset="0"/>
              </a:rPr>
              <a:t>engines</a:t>
            </a:r>
            <a:r>
              <a:rPr lang="tr-TR" sz="2400" dirty="0">
                <a:latin typeface="Cambria" pitchFamily="18" charset="0"/>
                <a:cs typeface="Cambria" pitchFamily="18" charset="0"/>
              </a:rPr>
              <a:t>)</a:t>
            </a:r>
            <a:endParaRPr lang="en-IN" sz="2400" dirty="0">
              <a:latin typeface="Cambria" pitchFamily="18" charset="0"/>
              <a:cs typeface="Cambria" pitchFamily="18" charset="0"/>
            </a:endParaRPr>
          </a:p>
          <a:p>
            <a:pPr lvl="1"/>
            <a:r>
              <a:rPr lang="en-US" sz="2400" dirty="0">
                <a:latin typeface="Cambria" pitchFamily="18" charset="0"/>
                <a:cs typeface="Cambria" pitchFamily="18" charset="0"/>
              </a:rPr>
              <a:t>Relevant</a:t>
            </a:r>
            <a:r>
              <a:rPr lang="tr-TR" sz="2400" dirty="0">
                <a:latin typeface="Cambria" pitchFamily="18" charset="0"/>
                <a:cs typeface="Cambria" pitchFamily="18" charset="0"/>
              </a:rPr>
              <a:t>/</a:t>
            </a:r>
            <a:r>
              <a:rPr lang="tr-TR" sz="2400" dirty="0" err="1">
                <a:latin typeface="Cambria" pitchFamily="18" charset="0"/>
                <a:cs typeface="Cambria" pitchFamily="18" charset="0"/>
              </a:rPr>
              <a:t>appropriate</a:t>
            </a:r>
            <a:r>
              <a:rPr lang="en-US" sz="2400" dirty="0">
                <a:latin typeface="Cambria" pitchFamily="18" charset="0"/>
                <a:cs typeface="Cambria" pitchFamily="18" charset="0"/>
              </a:rPr>
              <a:t> information</a:t>
            </a:r>
          </a:p>
          <a:p>
            <a:pPr lvl="1"/>
            <a:r>
              <a:rPr lang="en-US" sz="2400" dirty="0">
                <a:latin typeface="Cambria" pitchFamily="18" charset="0"/>
                <a:cs typeface="Cambria" pitchFamily="18" charset="0"/>
              </a:rPr>
              <a:t>Shareworthy text and images</a:t>
            </a:r>
            <a:endParaRPr lang="tr-TR" sz="2400" dirty="0">
              <a:latin typeface="Cambria" pitchFamily="18" charset="0"/>
              <a:cs typeface="Cambria" pitchFamily="18" charset="0"/>
            </a:endParaRPr>
          </a:p>
          <a:p>
            <a:pPr marL="457200" lvl="1" indent="0">
              <a:buNone/>
            </a:pPr>
            <a:r>
              <a:rPr lang="tr-TR" sz="2400" b="1" dirty="0" err="1">
                <a:highlight>
                  <a:srgbClr val="FFFF00"/>
                </a:highlight>
                <a:latin typeface="Cambria" pitchFamily="18" charset="0"/>
                <a:cs typeface="Cambria" pitchFamily="18" charset="0"/>
              </a:rPr>
              <a:t>Search</a:t>
            </a:r>
            <a:r>
              <a:rPr lang="tr-TR" sz="2400" b="1" dirty="0">
                <a:highlight>
                  <a:srgbClr val="FFFF00"/>
                </a:highlight>
                <a:latin typeface="Cambria" pitchFamily="18" charset="0"/>
                <a:cs typeface="Cambria" pitchFamily="18" charset="0"/>
              </a:rPr>
              <a:t> Engine </a:t>
            </a:r>
            <a:r>
              <a:rPr lang="tr-TR" sz="2400" b="1" dirty="0" err="1">
                <a:highlight>
                  <a:srgbClr val="FFFF00"/>
                </a:highlight>
                <a:latin typeface="Cambria" pitchFamily="18" charset="0"/>
                <a:cs typeface="Cambria" pitchFamily="18" charset="0"/>
              </a:rPr>
              <a:t>Optimization</a:t>
            </a:r>
            <a:r>
              <a:rPr lang="tr-TR" sz="2400" b="1" dirty="0">
                <a:highlight>
                  <a:srgbClr val="FFFF00"/>
                </a:highlight>
                <a:latin typeface="Cambria" pitchFamily="18" charset="0"/>
                <a:cs typeface="Cambria" pitchFamily="18" charset="0"/>
              </a:rPr>
              <a:t> (SEO) </a:t>
            </a:r>
          </a:p>
          <a:p>
            <a:pPr marL="457200" lvl="1" indent="0">
              <a:buNone/>
            </a:pPr>
            <a:r>
              <a:rPr lang="tr-TR" sz="2400" dirty="0">
                <a:latin typeface="Cambria" pitchFamily="18" charset="0"/>
                <a:cs typeface="Cambria" pitchFamily="18" charset="0"/>
              </a:rPr>
              <a:t>"</a:t>
            </a:r>
            <a:r>
              <a:rPr lang="en-US" sz="2400" dirty="0">
                <a:latin typeface="Cambria" pitchFamily="18" charset="0"/>
                <a:cs typeface="Cambria" pitchFamily="18" charset="0"/>
              </a:rPr>
              <a:t>2018 Local Search Ranking Factors</a:t>
            </a:r>
            <a:r>
              <a:rPr lang="tr-TR" sz="2400" dirty="0">
                <a:latin typeface="Cambria" pitchFamily="18" charset="0"/>
                <a:cs typeface="Cambria" pitchFamily="18" charset="0"/>
              </a:rPr>
              <a:t>" </a:t>
            </a:r>
          </a:p>
          <a:p>
            <a:pPr marL="457200" lvl="1" indent="0">
              <a:buNone/>
            </a:pPr>
            <a:r>
              <a:rPr lang="en-US" sz="2400" dirty="0">
                <a:latin typeface="Cambria" pitchFamily="18" charset="0"/>
                <a:cs typeface="Cambria" pitchFamily="18" charset="0"/>
                <a:hlinkClick r:id="rId2"/>
              </a:rPr>
              <a:t>https://moz.com/local-search-ranking-factors</a:t>
            </a:r>
            <a:r>
              <a:rPr lang="tr-TR" sz="2400" dirty="0">
                <a:latin typeface="Cambria" pitchFamily="18" charset="0"/>
                <a:cs typeface="Cambria" pitchFamily="18" charset="0"/>
              </a:rPr>
              <a:t> </a:t>
            </a:r>
            <a:endParaRPr lang="en-US" sz="2400" dirty="0">
              <a:latin typeface="Cambria" pitchFamily="18" charset="0"/>
              <a:cs typeface="Cambria" pitchFamily="18" charset="0"/>
            </a:endParaRPr>
          </a:p>
        </p:txBody>
      </p:sp>
      <p:sp>
        <p:nvSpPr>
          <p:cNvPr id="532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E58449-D8AA-4851-B098-442D21591BAA}" type="slidenum">
              <a:rPr lang="en-US" smtClean="0">
                <a:cs typeface="Arial" charset="0"/>
              </a:rPr>
              <a:pPr fontAlgn="base">
                <a:spcBef>
                  <a:spcPct val="0"/>
                </a:spcBef>
                <a:spcAft>
                  <a:spcPct val="0"/>
                </a:spcAft>
              </a:pPr>
              <a:t>38</a:t>
            </a:fld>
            <a:endParaRPr lang="en-US">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8CCDDD0-4A83-4B4E-B89A-E44AFE5D7F42}"/>
              </a:ext>
            </a:extLst>
          </p:cNvPr>
          <p:cNvPicPr>
            <a:picLocks noGrp="1" noChangeAspect="1"/>
          </p:cNvPicPr>
          <p:nvPr>
            <p:ph sz="half" idx="1"/>
          </p:nvPr>
        </p:nvPicPr>
        <p:blipFill>
          <a:blip r:embed="rId2"/>
          <a:stretch>
            <a:fillRect/>
          </a:stretch>
        </p:blipFill>
        <p:spPr>
          <a:xfrm>
            <a:off x="795890" y="68263"/>
            <a:ext cx="7552220" cy="6721475"/>
          </a:xfrm>
          <a:prstGeom prst="rect">
            <a:avLst/>
          </a:prstGeom>
          <a:noFill/>
        </p:spPr>
      </p:pic>
      <p:sp>
        <p:nvSpPr>
          <p:cNvPr id="4" name="Slayt Numarası Yer Tutucusu 3" hidden="1">
            <a:extLst>
              <a:ext uri="{FF2B5EF4-FFF2-40B4-BE49-F238E27FC236}">
                <a16:creationId xmlns:a16="http://schemas.microsoft.com/office/drawing/2014/main" id="{AA93F493-D093-4185-8B63-C714DBD85AF4}"/>
              </a:ext>
            </a:extLst>
          </p:cNvPr>
          <p:cNvSpPr>
            <a:spLocks noGrp="1"/>
          </p:cNvSpPr>
          <p:nvPr>
            <p:ph type="sldNum" sz="quarter" idx="12"/>
          </p:nvPr>
        </p:nvSpPr>
        <p:spPr/>
        <p:txBody>
          <a:bodyPr/>
          <a:lstStyle/>
          <a:p>
            <a:pPr>
              <a:spcAft>
                <a:spcPts val="600"/>
              </a:spcAft>
            </a:pPr>
            <a:endParaRPr lang="en-US"/>
          </a:p>
          <a:p>
            <a:pPr>
              <a:spcAft>
                <a:spcPts val="600"/>
              </a:spcAft>
            </a:pPr>
            <a:fld id="{A0A38852-66CC-41E7-9578-5772966F0220}" type="slidenum">
              <a:rPr lang="en-US" smtClean="0"/>
              <a:pPr>
                <a:spcAft>
                  <a:spcPts val="600"/>
                </a:spcAft>
              </a:pPr>
              <a:t>39</a:t>
            </a:fld>
            <a:endParaRPr lang="en-US"/>
          </a:p>
        </p:txBody>
      </p:sp>
      <p:sp>
        <p:nvSpPr>
          <p:cNvPr id="15" name="Slide Number Placeholder 3" hidden="1">
            <a:extLst>
              <a:ext uri="{FF2B5EF4-FFF2-40B4-BE49-F238E27FC236}">
                <a16:creationId xmlns:a16="http://schemas.microsoft.com/office/drawing/2014/main" id="{53E28A26-FF90-40F9-8B4D-78398FFCFC60}"/>
              </a:ext>
            </a:extLst>
          </p:cNvPr>
          <p:cNvSpPr>
            <a:spLocks noGrp="1"/>
          </p:cNvSpPr>
          <p:nvPr>
            <p:ph type="sldNum" sz="quarter" idx="4294967295"/>
          </p:nvPr>
        </p:nvSpPr>
        <p:spPr>
          <a:xfrm>
            <a:off x="7010400" y="6497638"/>
            <a:ext cx="2133600" cy="365125"/>
          </a:xfrm>
        </p:spPr>
        <p:txBody>
          <a:bodyPr/>
          <a:lstStyle/>
          <a:p>
            <a:pPr>
              <a:spcAft>
                <a:spcPts val="600"/>
              </a:spcAft>
              <a:defRPr/>
            </a:pPr>
            <a:endParaRPr lang="en-US"/>
          </a:p>
          <a:p>
            <a:pPr>
              <a:spcAft>
                <a:spcPts val="600"/>
              </a:spcAft>
              <a:defRPr/>
            </a:pPr>
            <a:fld id="{A0A38852-66CC-41E7-9578-5772966F0220}" type="slidenum">
              <a:rPr lang="en-US" smtClean="0"/>
              <a:pPr>
                <a:spcAft>
                  <a:spcPts val="600"/>
                </a:spcAft>
                <a:defRPr/>
              </a:pPr>
              <a:t>39</a:t>
            </a:fld>
            <a:endParaRPr lang="en-US"/>
          </a:p>
        </p:txBody>
      </p:sp>
    </p:spTree>
    <p:extLst>
      <p:ext uri="{BB962C8B-B14F-4D97-AF65-F5344CB8AC3E}">
        <p14:creationId xmlns:p14="http://schemas.microsoft.com/office/powerpoint/2010/main" val="71296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fontAlgn="auto">
              <a:spcAft>
                <a:spcPts val="0"/>
              </a:spcAft>
              <a:defRPr/>
            </a:pPr>
            <a:r>
              <a:rPr lang="en-US" dirty="0">
                <a:ea typeface="+mj-ea"/>
              </a:rPr>
              <a:t>Objectives</a:t>
            </a:r>
          </a:p>
        </p:txBody>
      </p:sp>
      <p:sp>
        <p:nvSpPr>
          <p:cNvPr id="19458" name="Content Placeholder 2"/>
          <p:cNvSpPr>
            <a:spLocks noGrp="1"/>
          </p:cNvSpPr>
          <p:nvPr>
            <p:ph idx="1"/>
          </p:nvPr>
        </p:nvSpPr>
        <p:spPr>
          <a:xfrm>
            <a:off x="419878" y="1265238"/>
            <a:ext cx="8266922" cy="4714875"/>
          </a:xfrm>
        </p:spPr>
        <p:txBody>
          <a:bodyPr/>
          <a:lstStyle/>
          <a:p>
            <a:pPr marL="533400" indent="-533400">
              <a:buFont typeface="Calibri" pitchFamily="34" charset="0"/>
              <a:buAutoNum type="arabicPeriod" startAt="7"/>
            </a:pPr>
            <a:r>
              <a:rPr lang="en-US" dirty="0">
                <a:latin typeface="Cambria" pitchFamily="18" charset="0"/>
                <a:cs typeface="Cambria" pitchFamily="18" charset="0"/>
              </a:rPr>
              <a:t>Discuss the ethical and legal issues encountered</a:t>
            </a:r>
            <a:r>
              <a:rPr lang="tr-TR" dirty="0">
                <a:latin typeface="Cambria" pitchFamily="18" charset="0"/>
                <a:cs typeface="Cambria" pitchFamily="18" charset="0"/>
              </a:rPr>
              <a:t>/</a:t>
            </a:r>
            <a:r>
              <a:rPr lang="tr-TR" dirty="0" err="1">
                <a:latin typeface="Cambria" pitchFamily="18" charset="0"/>
                <a:cs typeface="Cambria" pitchFamily="18" charset="0"/>
              </a:rPr>
              <a:t>faced</a:t>
            </a:r>
            <a:r>
              <a:rPr lang="en-US" dirty="0">
                <a:latin typeface="Cambria" pitchFamily="18" charset="0"/>
                <a:cs typeface="Cambria" pitchFamily="18" charset="0"/>
              </a:rPr>
              <a:t> by marketers in social media marketing.</a:t>
            </a:r>
          </a:p>
          <a:p>
            <a:pPr marL="533400" indent="-533400">
              <a:buFont typeface="Calibri" pitchFamily="34" charset="0"/>
              <a:buAutoNum type="arabicPeriod" startAt="7"/>
            </a:pPr>
            <a:r>
              <a:rPr lang="en-US" dirty="0">
                <a:latin typeface="Cambria" pitchFamily="18" charset="0"/>
                <a:cs typeface="Cambria" pitchFamily="18" charset="0"/>
              </a:rPr>
              <a:t>Explain the different types of positions in social media marketing and how to </a:t>
            </a:r>
            <a:r>
              <a:rPr lang="en-US" dirty="0" err="1">
                <a:latin typeface="Cambria" pitchFamily="18" charset="0"/>
                <a:cs typeface="Cambria" pitchFamily="18" charset="0"/>
              </a:rPr>
              <a:t>lan</a:t>
            </a:r>
            <a:r>
              <a:rPr lang="tr-TR" dirty="0">
                <a:latin typeface="Cambria" pitchFamily="18" charset="0"/>
                <a:cs typeface="Cambria" pitchFamily="18" charset="0"/>
              </a:rPr>
              <a:t>d/do</a:t>
            </a:r>
            <a:r>
              <a:rPr lang="en-US" dirty="0">
                <a:latin typeface="Cambria" pitchFamily="18" charset="0"/>
                <a:cs typeface="Cambria" pitchFamily="18" charset="0"/>
              </a:rPr>
              <a:t> an entry-level job.</a:t>
            </a:r>
          </a:p>
        </p:txBody>
      </p:sp>
      <p:sp>
        <p:nvSpPr>
          <p:cNvPr id="19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0EDF2-CEE0-477D-A604-DD8AFAE4575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Creating Content</a:t>
            </a:r>
          </a:p>
        </p:txBody>
      </p:sp>
      <p:sp>
        <p:nvSpPr>
          <p:cNvPr id="54274" name="Content Placeholder 2"/>
          <p:cNvSpPr>
            <a:spLocks noGrp="1"/>
          </p:cNvSpPr>
          <p:nvPr>
            <p:ph idx="1"/>
          </p:nvPr>
        </p:nvSpPr>
        <p:spPr>
          <a:xfrm>
            <a:off x="457200" y="1255713"/>
            <a:ext cx="8229600" cy="4714875"/>
          </a:xfrm>
        </p:spPr>
        <p:txBody>
          <a:bodyPr/>
          <a:lstStyle/>
          <a:p>
            <a:pPr lvl="1"/>
            <a:r>
              <a:rPr lang="en-US" dirty="0">
                <a:latin typeface="Cambria" pitchFamily="18" charset="0"/>
                <a:cs typeface="Cambria" pitchFamily="18" charset="0"/>
              </a:rPr>
              <a:t>Invitations </a:t>
            </a:r>
            <a:r>
              <a:rPr lang="en-IN" dirty="0">
                <a:latin typeface="Cambria" pitchFamily="18" charset="0"/>
                <a:cs typeface="Cambria" pitchFamily="18" charset="0"/>
              </a:rPr>
              <a:t>to generate content via posts</a:t>
            </a:r>
            <a:r>
              <a:rPr lang="tr-TR" dirty="0">
                <a:latin typeface="Cambria" pitchFamily="18" charset="0"/>
                <a:cs typeface="Cambria" pitchFamily="18" charset="0"/>
              </a:rPr>
              <a:t>/</a:t>
            </a:r>
            <a:r>
              <a:rPr lang="tr-TR" dirty="0" err="1">
                <a:latin typeface="Cambria" pitchFamily="18" charset="0"/>
                <a:cs typeface="Cambria" pitchFamily="18" charset="0"/>
              </a:rPr>
              <a:t>mails</a:t>
            </a:r>
            <a:r>
              <a:rPr lang="en-IN" dirty="0">
                <a:latin typeface="Cambria" pitchFamily="18" charset="0"/>
                <a:cs typeface="Cambria" pitchFamily="18" charset="0"/>
              </a:rPr>
              <a:t>, shares, discussions</a:t>
            </a:r>
            <a:r>
              <a:rPr lang="tr-TR" dirty="0">
                <a:latin typeface="Cambria" pitchFamily="18" charset="0"/>
                <a:cs typeface="Cambria" pitchFamily="18" charset="0"/>
              </a:rPr>
              <a:t>/</a:t>
            </a:r>
            <a:r>
              <a:rPr lang="tr-TR" dirty="0" err="1">
                <a:latin typeface="Cambria" pitchFamily="18" charset="0"/>
                <a:cs typeface="Cambria" pitchFamily="18" charset="0"/>
              </a:rPr>
              <a:t>debates</a:t>
            </a:r>
            <a:r>
              <a:rPr lang="en-IN" dirty="0">
                <a:latin typeface="Cambria" pitchFamily="18" charset="0"/>
                <a:cs typeface="Cambria" pitchFamily="18" charset="0"/>
              </a:rPr>
              <a:t>, reviews</a:t>
            </a:r>
            <a:r>
              <a:rPr lang="tr-TR" dirty="0">
                <a:latin typeface="Cambria" pitchFamily="18" charset="0"/>
                <a:cs typeface="Cambria" pitchFamily="18" charset="0"/>
              </a:rPr>
              <a:t>/</a:t>
            </a:r>
            <a:r>
              <a:rPr lang="tr-TR" dirty="0" err="1">
                <a:latin typeface="Cambria" pitchFamily="18" charset="0"/>
                <a:cs typeface="Cambria" pitchFamily="18" charset="0"/>
              </a:rPr>
              <a:t>surveys</a:t>
            </a:r>
            <a:r>
              <a:rPr lang="en-IN" dirty="0">
                <a:latin typeface="Cambria" pitchFamily="18" charset="0"/>
                <a:cs typeface="Cambria" pitchFamily="18" charset="0"/>
              </a:rPr>
              <a:t>, or other forms of dialogue</a:t>
            </a:r>
            <a:r>
              <a:rPr lang="tr-TR" dirty="0">
                <a:latin typeface="Cambria" pitchFamily="18" charset="0"/>
                <a:cs typeface="Cambria" pitchFamily="18" charset="0"/>
              </a:rPr>
              <a:t>/</a:t>
            </a:r>
            <a:r>
              <a:rPr lang="tr-TR" dirty="0" err="1">
                <a:latin typeface="Cambria" pitchFamily="18" charset="0"/>
                <a:cs typeface="Cambria" pitchFamily="18" charset="0"/>
              </a:rPr>
              <a:t>communication</a:t>
            </a:r>
            <a:r>
              <a:rPr lang="tr-TR" dirty="0">
                <a:latin typeface="Cambria" pitchFamily="18" charset="0"/>
                <a:cs typeface="Cambria" pitchFamily="18" charset="0"/>
              </a:rPr>
              <a:t> </a:t>
            </a:r>
            <a:r>
              <a:rPr lang="en-IN" dirty="0">
                <a:latin typeface="Cambria" pitchFamily="18" charset="0"/>
                <a:cs typeface="Cambria" pitchFamily="18" charset="0"/>
              </a:rPr>
              <a:t>with the organization as well as with fellow</a:t>
            </a:r>
            <a:r>
              <a:rPr lang="tr-TR" dirty="0">
                <a:latin typeface="Cambria" pitchFamily="18" charset="0"/>
                <a:cs typeface="Cambria" pitchFamily="18" charset="0"/>
              </a:rPr>
              <a:t>/</a:t>
            </a:r>
            <a:r>
              <a:rPr lang="tr-TR" dirty="0" err="1">
                <a:latin typeface="Cambria" pitchFamily="18" charset="0"/>
                <a:cs typeface="Cambria" pitchFamily="18" charset="0"/>
              </a:rPr>
              <a:t>favorite</a:t>
            </a:r>
            <a:r>
              <a:rPr lang="en-IN" dirty="0">
                <a:latin typeface="Cambria" pitchFamily="18" charset="0"/>
                <a:cs typeface="Cambria" pitchFamily="18" charset="0"/>
              </a:rPr>
              <a:t> customers</a:t>
            </a:r>
          </a:p>
          <a:p>
            <a:pPr lvl="1"/>
            <a:r>
              <a:rPr lang="en-US" dirty="0">
                <a:latin typeface="Cambria" pitchFamily="18" charset="0"/>
                <a:cs typeface="Cambria" pitchFamily="18" charset="0"/>
              </a:rPr>
              <a:t>Promotions </a:t>
            </a:r>
            <a:r>
              <a:rPr lang="en-IN" dirty="0">
                <a:latin typeface="Cambria" pitchFamily="18" charset="0"/>
                <a:cs typeface="Cambria" pitchFamily="18" charset="0"/>
              </a:rPr>
              <a:t>that offer discounts, gifts, or other special deals</a:t>
            </a:r>
            <a:r>
              <a:rPr lang="tr-TR" dirty="0">
                <a:latin typeface="Cambria" pitchFamily="18" charset="0"/>
                <a:cs typeface="Cambria" pitchFamily="18" charset="0"/>
              </a:rPr>
              <a:t>/</a:t>
            </a:r>
            <a:r>
              <a:rPr lang="tr-TR" dirty="0" err="1">
                <a:latin typeface="Cambria" pitchFamily="18" charset="0"/>
                <a:cs typeface="Cambria" pitchFamily="18" charset="0"/>
              </a:rPr>
              <a:t>promotions</a:t>
            </a:r>
            <a:r>
              <a:rPr lang="en-IN" dirty="0">
                <a:latin typeface="Cambria" pitchFamily="18" charset="0"/>
                <a:cs typeface="Cambria" pitchFamily="18" charset="0"/>
              </a:rPr>
              <a:t> in exchange for participation</a:t>
            </a:r>
            <a:endParaRPr lang="en-US" dirty="0">
              <a:latin typeface="Cambria" pitchFamily="18" charset="0"/>
              <a:cs typeface="Cambria" pitchFamily="18" charset="0"/>
            </a:endParaRPr>
          </a:p>
        </p:txBody>
      </p:sp>
      <p:sp>
        <p:nvSpPr>
          <p:cNvPr id="542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14708-FC94-4497-80D6-1855618F517F}"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Implementing the Plan</a:t>
            </a:r>
          </a:p>
        </p:txBody>
      </p:sp>
      <p:sp>
        <p:nvSpPr>
          <p:cNvPr id="55298"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SMM plan requires a timeline</a:t>
            </a:r>
            <a:r>
              <a:rPr lang="tr-TR" dirty="0">
                <a:latin typeface="Cambria" pitchFamily="18" charset="0"/>
                <a:cs typeface="Cambria" pitchFamily="18" charset="0"/>
              </a:rPr>
              <a:t>/</a:t>
            </a:r>
            <a:r>
              <a:rPr lang="tr-TR" dirty="0" err="1">
                <a:latin typeface="Cambria" pitchFamily="18" charset="0"/>
                <a:cs typeface="Cambria" pitchFamily="18" charset="0"/>
              </a:rPr>
              <a:t>schedule</a:t>
            </a:r>
            <a:r>
              <a:rPr lang="en-US" dirty="0">
                <a:latin typeface="Cambria" pitchFamily="18" charset="0"/>
                <a:cs typeface="Cambria" pitchFamily="18" charset="0"/>
              </a:rPr>
              <a:t> for implementation</a:t>
            </a:r>
          </a:p>
          <a:p>
            <a:r>
              <a:rPr lang="en-US" dirty="0">
                <a:latin typeface="Cambria" pitchFamily="18" charset="0"/>
                <a:cs typeface="Cambria" pitchFamily="18" charset="0"/>
              </a:rPr>
              <a:t>Marketers may decide to create separate schedules for the rollout</a:t>
            </a:r>
            <a:r>
              <a:rPr lang="tr-TR" dirty="0">
                <a:latin typeface="Cambria" pitchFamily="18" charset="0"/>
                <a:cs typeface="Cambria" pitchFamily="18" charset="0"/>
              </a:rPr>
              <a:t>/</a:t>
            </a:r>
            <a:r>
              <a:rPr lang="tr-TR" dirty="0" err="1">
                <a:latin typeface="Cambria" pitchFamily="18" charset="0"/>
                <a:cs typeface="Cambria" pitchFamily="18" charset="0"/>
              </a:rPr>
              <a:t>introduce</a:t>
            </a:r>
            <a:r>
              <a:rPr lang="tr-TR" dirty="0">
                <a:latin typeface="Cambria" pitchFamily="18" charset="0"/>
                <a:cs typeface="Cambria" pitchFamily="18" charset="0"/>
              </a:rPr>
              <a:t> (</a:t>
            </a:r>
            <a:r>
              <a:rPr lang="tr-TR" dirty="0" err="1">
                <a:latin typeface="Cambria" pitchFamily="18" charset="0"/>
                <a:cs typeface="Cambria" pitchFamily="18" charset="0"/>
              </a:rPr>
              <a:t>debut</a:t>
            </a:r>
            <a:r>
              <a:rPr lang="tr-TR" dirty="0">
                <a:latin typeface="Cambria" pitchFamily="18" charset="0"/>
                <a:cs typeface="Cambria" pitchFamily="18" charset="0"/>
              </a:rPr>
              <a:t>)</a:t>
            </a:r>
            <a:r>
              <a:rPr lang="en-US" dirty="0">
                <a:latin typeface="Cambria" pitchFamily="18" charset="0"/>
                <a:cs typeface="Cambria" pitchFamily="18" charset="0"/>
              </a:rPr>
              <a:t> onto each social media platform</a:t>
            </a:r>
          </a:p>
          <a:p>
            <a:r>
              <a:rPr lang="en-US" dirty="0">
                <a:latin typeface="Cambria" pitchFamily="18" charset="0"/>
                <a:cs typeface="Cambria" pitchFamily="18" charset="0"/>
              </a:rPr>
              <a:t>SMM plan builds in a specified time period for engaging with the public, and offering special promotions</a:t>
            </a:r>
          </a:p>
        </p:txBody>
      </p:sp>
      <p:sp>
        <p:nvSpPr>
          <p:cNvPr id="552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8E1D05-3972-42AD-B2AF-F6011AEB2611}" type="slidenum">
              <a:rPr lang="en-US">
                <a:cs typeface="Arial" charset="0"/>
              </a:rPr>
              <a:pPr fontAlgn="base">
                <a:spcBef>
                  <a:spcPct val="0"/>
                </a:spcBef>
                <a:spcAft>
                  <a:spcPct val="0"/>
                </a:spcAft>
              </a:pPr>
              <a:t>41</a:t>
            </a:fld>
            <a:endParaRPr lang="en-US">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Implementing the Plan</a:t>
            </a:r>
          </a:p>
        </p:txBody>
      </p:sp>
      <p:sp>
        <p:nvSpPr>
          <p:cNvPr id="56322" name="Content Placeholder 2"/>
          <p:cNvSpPr>
            <a:spLocks noGrp="1"/>
          </p:cNvSpPr>
          <p:nvPr>
            <p:ph idx="1"/>
          </p:nvPr>
        </p:nvSpPr>
        <p:spPr>
          <a:xfrm>
            <a:off x="457200" y="1255713"/>
            <a:ext cx="8229600" cy="5079773"/>
          </a:xfrm>
        </p:spPr>
        <p:txBody>
          <a:bodyPr/>
          <a:lstStyle/>
          <a:p>
            <a:r>
              <a:rPr lang="en-US" dirty="0">
                <a:latin typeface="Cambria" pitchFamily="18" charset="0"/>
                <a:cs typeface="Cambria" pitchFamily="18" charset="0"/>
              </a:rPr>
              <a:t>Timeline includes managing</a:t>
            </a:r>
            <a:r>
              <a:rPr lang="tr-TR" dirty="0">
                <a:latin typeface="Cambria" pitchFamily="18" charset="0"/>
                <a:cs typeface="Cambria" pitchFamily="18" charset="0"/>
              </a:rPr>
              <a:t>/</a:t>
            </a:r>
            <a:r>
              <a:rPr lang="tr-TR" dirty="0" err="1">
                <a:latin typeface="Cambria" pitchFamily="18" charset="0"/>
                <a:cs typeface="Cambria" pitchFamily="18" charset="0"/>
              </a:rPr>
              <a:t>arranging</a:t>
            </a:r>
            <a:r>
              <a:rPr lang="en-US" dirty="0">
                <a:latin typeface="Cambria" pitchFamily="18" charset="0"/>
                <a:cs typeface="Cambria" pitchFamily="18" charset="0"/>
              </a:rPr>
              <a:t>, monitoring, and measuring the success of the effort</a:t>
            </a:r>
          </a:p>
          <a:p>
            <a:r>
              <a:rPr lang="en-US" dirty="0">
                <a:latin typeface="Cambria" pitchFamily="18" charset="0"/>
                <a:cs typeface="Cambria" pitchFamily="18" charset="0"/>
              </a:rPr>
              <a:t>Experts recommend that marketers refrain</a:t>
            </a:r>
            <a:r>
              <a:rPr lang="tr-TR" dirty="0">
                <a:latin typeface="Cambria" pitchFamily="18" charset="0"/>
                <a:cs typeface="Cambria" pitchFamily="18" charset="0"/>
              </a:rPr>
              <a:t>/</a:t>
            </a:r>
            <a:r>
              <a:rPr lang="en-US" dirty="0">
                <a:latin typeface="Cambria" pitchFamily="18" charset="0"/>
                <a:cs typeface="Cambria" pitchFamily="18" charset="0"/>
              </a:rPr>
              <a:t> </a:t>
            </a:r>
            <a:r>
              <a:rPr lang="tr-TR" dirty="0" err="1">
                <a:latin typeface="Cambria" pitchFamily="18" charset="0"/>
                <a:cs typeface="Cambria" pitchFamily="18" charset="0"/>
              </a:rPr>
              <a:t>avoid</a:t>
            </a:r>
            <a:r>
              <a:rPr lang="tr-TR" dirty="0">
                <a:latin typeface="Cambria" pitchFamily="18" charset="0"/>
                <a:cs typeface="Cambria" pitchFamily="18" charset="0"/>
              </a:rPr>
              <a:t> </a:t>
            </a:r>
            <a:r>
              <a:rPr lang="en-US" dirty="0">
                <a:latin typeface="Cambria" pitchFamily="18" charset="0"/>
                <a:cs typeface="Cambria" pitchFamily="18" charset="0"/>
              </a:rPr>
              <a:t>from scheduling content more than a week away because:</a:t>
            </a:r>
          </a:p>
          <a:p>
            <a:pPr lvl="1"/>
            <a:r>
              <a:rPr lang="en-US" dirty="0">
                <a:latin typeface="Cambria" pitchFamily="18" charset="0"/>
                <a:cs typeface="Cambria" pitchFamily="18" charset="0"/>
              </a:rPr>
              <a:t>Information can change</a:t>
            </a:r>
          </a:p>
          <a:p>
            <a:pPr lvl="1"/>
            <a:r>
              <a:rPr lang="en-US" dirty="0">
                <a:latin typeface="Cambria" pitchFamily="18" charset="0"/>
                <a:cs typeface="Cambria" pitchFamily="18" charset="0"/>
              </a:rPr>
              <a:t>Consumer responses may shift</a:t>
            </a:r>
            <a:r>
              <a:rPr lang="tr-TR" dirty="0">
                <a:latin typeface="Cambria" pitchFamily="18" charset="0"/>
                <a:cs typeface="Cambria" pitchFamily="18" charset="0"/>
              </a:rPr>
              <a:t>/</a:t>
            </a:r>
            <a:r>
              <a:rPr lang="tr-TR" dirty="0" err="1">
                <a:latin typeface="Cambria" pitchFamily="18" charset="0"/>
                <a:cs typeface="Cambria" pitchFamily="18" charset="0"/>
              </a:rPr>
              <a:t>move</a:t>
            </a:r>
            <a:endParaRPr lang="en-US" dirty="0">
              <a:latin typeface="Cambria" pitchFamily="18" charset="0"/>
              <a:cs typeface="Cambria" pitchFamily="18" charset="0"/>
            </a:endParaRPr>
          </a:p>
          <a:p>
            <a:pPr lvl="1"/>
            <a:r>
              <a:rPr lang="en-US" dirty="0">
                <a:latin typeface="Cambria" pitchFamily="18" charset="0"/>
                <a:cs typeface="Cambria" pitchFamily="18" charset="0"/>
              </a:rPr>
              <a:t>Events might </a:t>
            </a:r>
            <a:r>
              <a:rPr lang="en-US" dirty="0" err="1">
                <a:latin typeface="Cambria" pitchFamily="18" charset="0"/>
                <a:cs typeface="Cambria" pitchFamily="18" charset="0"/>
              </a:rPr>
              <a:t>oc</a:t>
            </a:r>
            <a:r>
              <a:rPr lang="tr-TR" dirty="0">
                <a:latin typeface="Cambria" pitchFamily="18" charset="0"/>
                <a:cs typeface="Cambria" pitchFamily="18" charset="0"/>
              </a:rPr>
              <a:t>c</a:t>
            </a:r>
            <a:r>
              <a:rPr lang="en-US" dirty="0" err="1">
                <a:latin typeface="Cambria" pitchFamily="18" charset="0"/>
                <a:cs typeface="Cambria" pitchFamily="18" charset="0"/>
              </a:rPr>
              <a:t>ur</a:t>
            </a:r>
            <a:r>
              <a:rPr lang="tr-TR" dirty="0">
                <a:latin typeface="Cambria" pitchFamily="18" charset="0"/>
                <a:cs typeface="Cambria" pitchFamily="18" charset="0"/>
              </a:rPr>
              <a:t>/</a:t>
            </a:r>
            <a:r>
              <a:rPr lang="tr-TR" dirty="0" err="1">
                <a:latin typeface="Cambria" pitchFamily="18" charset="0"/>
                <a:cs typeface="Cambria" pitchFamily="18" charset="0"/>
              </a:rPr>
              <a:t>appear</a:t>
            </a:r>
            <a:r>
              <a:rPr lang="tr-TR" dirty="0">
                <a:latin typeface="Cambria" pitchFamily="18" charset="0"/>
                <a:cs typeface="Cambria" pitchFamily="18" charset="0"/>
              </a:rPr>
              <a:t> </a:t>
            </a:r>
            <a:r>
              <a:rPr lang="en-US" dirty="0">
                <a:latin typeface="Cambria" pitchFamily="18" charset="0"/>
                <a:cs typeface="Cambria" pitchFamily="18" charset="0"/>
              </a:rPr>
              <a:t>that would change the content</a:t>
            </a:r>
          </a:p>
        </p:txBody>
      </p:sp>
      <p:sp>
        <p:nvSpPr>
          <p:cNvPr id="563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9459C6-F445-4DF2-BBEA-D948612BEC3E}"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IN" sz="3200" dirty="0">
                <a:ea typeface="+mj-ea"/>
              </a:rPr>
              <a:t>Rules of Engagement</a:t>
            </a:r>
            <a:r>
              <a:rPr lang="tr-TR" sz="3200" dirty="0">
                <a:ea typeface="+mj-ea"/>
              </a:rPr>
              <a:t>*</a:t>
            </a:r>
            <a:r>
              <a:rPr lang="en-IN" sz="3200" dirty="0">
                <a:ea typeface="+mj-ea"/>
              </a:rPr>
              <a:t> for Social Marketing</a:t>
            </a:r>
            <a:endParaRPr lang="en-US" sz="3200" dirty="0">
              <a:ea typeface="+mj-ea"/>
            </a:endParaRPr>
          </a:p>
        </p:txBody>
      </p:sp>
      <p:sp>
        <p:nvSpPr>
          <p:cNvPr id="57346" name="Content Placeholder 2"/>
          <p:cNvSpPr>
            <a:spLocks noGrp="1"/>
          </p:cNvSpPr>
          <p:nvPr>
            <p:ph idx="1"/>
          </p:nvPr>
        </p:nvSpPr>
        <p:spPr>
          <a:xfrm>
            <a:off x="317241" y="1362269"/>
            <a:ext cx="8472196" cy="4889241"/>
          </a:xfrm>
        </p:spPr>
        <p:txBody>
          <a:bodyPr/>
          <a:lstStyle/>
          <a:p>
            <a:r>
              <a:rPr lang="en-IN" sz="2800" dirty="0">
                <a:latin typeface="Cambria" pitchFamily="18" charset="0"/>
                <a:cs typeface="Cambria" pitchFamily="18" charset="0"/>
              </a:rPr>
              <a:t>Follow rules and guidelines</a:t>
            </a:r>
            <a:r>
              <a:rPr lang="tr-TR" sz="2800" dirty="0">
                <a:latin typeface="Cambria" pitchFamily="18" charset="0"/>
                <a:cs typeface="Cambria" pitchFamily="18" charset="0"/>
              </a:rPr>
              <a:t>/</a:t>
            </a:r>
            <a:r>
              <a:rPr lang="tr-TR" sz="2800" dirty="0" err="1">
                <a:latin typeface="Cambria" pitchFamily="18" charset="0"/>
                <a:cs typeface="Cambria" pitchFamily="18" charset="0"/>
              </a:rPr>
              <a:t>standards</a:t>
            </a:r>
            <a:endParaRPr lang="en-IN" sz="2800" dirty="0">
              <a:latin typeface="Cambria" pitchFamily="18" charset="0"/>
              <a:cs typeface="Cambria" pitchFamily="18" charset="0"/>
            </a:endParaRPr>
          </a:p>
          <a:p>
            <a:r>
              <a:rPr lang="en-US" sz="2800" dirty="0">
                <a:latin typeface="Cambria" pitchFamily="18" charset="0"/>
                <a:cs typeface="Cambria" pitchFamily="18" charset="0"/>
              </a:rPr>
              <a:t>Use social media channels as they were intended</a:t>
            </a:r>
            <a:r>
              <a:rPr lang="tr-TR" sz="2800" dirty="0">
                <a:latin typeface="Cambria" pitchFamily="18" charset="0"/>
                <a:cs typeface="Cambria" pitchFamily="18" charset="0"/>
              </a:rPr>
              <a:t>/ </a:t>
            </a:r>
            <a:r>
              <a:rPr lang="tr-TR" sz="2800" dirty="0" err="1">
                <a:latin typeface="Cambria" pitchFamily="18" charset="0"/>
                <a:cs typeface="Cambria" pitchFamily="18" charset="0"/>
              </a:rPr>
              <a:t>aimed</a:t>
            </a:r>
            <a:endParaRPr lang="en-US" sz="2800" dirty="0">
              <a:latin typeface="Cambria" pitchFamily="18" charset="0"/>
              <a:cs typeface="Cambria" pitchFamily="18" charset="0"/>
            </a:endParaRPr>
          </a:p>
          <a:p>
            <a:r>
              <a:rPr lang="en-US" sz="2800" dirty="0">
                <a:latin typeface="Cambria" pitchFamily="18" charset="0"/>
                <a:cs typeface="Cambria" pitchFamily="18" charset="0"/>
              </a:rPr>
              <a:t>Think before posting</a:t>
            </a:r>
            <a:r>
              <a:rPr lang="tr-TR" sz="2800" dirty="0">
                <a:latin typeface="Cambria" pitchFamily="18" charset="0"/>
                <a:cs typeface="Cambria" pitchFamily="18" charset="0"/>
              </a:rPr>
              <a:t>/</a:t>
            </a:r>
            <a:r>
              <a:rPr lang="tr-TR" sz="2800" dirty="0" err="1">
                <a:latin typeface="Cambria" pitchFamily="18" charset="0"/>
                <a:cs typeface="Cambria" pitchFamily="18" charset="0"/>
              </a:rPr>
              <a:t>announcing</a:t>
            </a:r>
            <a:r>
              <a:rPr lang="en-US" sz="2800" dirty="0">
                <a:latin typeface="Cambria" pitchFamily="18" charset="0"/>
                <a:cs typeface="Cambria" pitchFamily="18" charset="0"/>
              </a:rPr>
              <a:t>—or deleting</a:t>
            </a:r>
            <a:endParaRPr lang="tr-TR" sz="2800" dirty="0">
              <a:latin typeface="Cambria" pitchFamily="18" charset="0"/>
              <a:cs typeface="Cambria" pitchFamily="18" charset="0"/>
            </a:endParaRPr>
          </a:p>
          <a:p>
            <a:pPr marL="0" indent="0">
              <a:buNone/>
            </a:pPr>
            <a:r>
              <a:rPr lang="tr-TR" sz="2400" dirty="0">
                <a:latin typeface="Cambria" pitchFamily="18" charset="0"/>
                <a:cs typeface="Cambria" pitchFamily="18" charset="0"/>
              </a:rPr>
              <a:t>*</a:t>
            </a:r>
            <a:r>
              <a:rPr lang="tr-TR" sz="2000" dirty="0" err="1">
                <a:latin typeface="Cambria" pitchFamily="18" charset="0"/>
                <a:cs typeface="Cambria" pitchFamily="18" charset="0"/>
              </a:rPr>
              <a:t>Military</a:t>
            </a:r>
            <a:r>
              <a:rPr lang="tr-TR" sz="2000" dirty="0">
                <a:latin typeface="Cambria" pitchFamily="18" charset="0"/>
                <a:cs typeface="Cambria" pitchFamily="18" charset="0"/>
              </a:rPr>
              <a:t> </a:t>
            </a:r>
            <a:r>
              <a:rPr lang="tr-TR" sz="2000" dirty="0" err="1">
                <a:latin typeface="Cambria" pitchFamily="18" charset="0"/>
                <a:cs typeface="Cambria" pitchFamily="18" charset="0"/>
              </a:rPr>
              <a:t>saying</a:t>
            </a:r>
            <a:r>
              <a:rPr lang="tr-TR" sz="2000" dirty="0">
                <a:latin typeface="Cambria" pitchFamily="18" charset="0"/>
                <a:cs typeface="Cambria" pitchFamily="18" charset="0"/>
              </a:rPr>
              <a:t>. </a:t>
            </a:r>
            <a:r>
              <a:rPr lang="en-US" sz="2000" dirty="0">
                <a:latin typeface="Cambria" pitchFamily="18" charset="0"/>
                <a:cs typeface="Cambria" pitchFamily="18" charset="0"/>
              </a:rPr>
              <a:t>Passion is the driving force for starting and planning a business. But it's not the only thing that keeps it going</a:t>
            </a:r>
            <a:r>
              <a:rPr lang="tr-TR" sz="2000" dirty="0">
                <a:latin typeface="Cambria" pitchFamily="18" charset="0"/>
                <a:cs typeface="Cambria" pitchFamily="18" charset="0"/>
              </a:rPr>
              <a:t>. I</a:t>
            </a:r>
            <a:r>
              <a:rPr lang="en-US" sz="2000" dirty="0">
                <a:latin typeface="Cambria" pitchFamily="18" charset="0"/>
                <a:cs typeface="Cambria" pitchFamily="18" charset="0"/>
              </a:rPr>
              <a:t>t needs to be aligned with the rules of engagement.</a:t>
            </a:r>
            <a:r>
              <a:rPr lang="tr-TR" sz="2000" dirty="0">
                <a:latin typeface="Cambria" pitchFamily="18" charset="0"/>
                <a:cs typeface="Cambria" pitchFamily="18" charset="0"/>
              </a:rPr>
              <a:t> </a:t>
            </a:r>
            <a:r>
              <a:rPr lang="en-US" sz="2000" dirty="0">
                <a:latin typeface="Cambria" pitchFamily="18" charset="0"/>
                <a:cs typeface="Cambria" pitchFamily="18" charset="0"/>
              </a:rPr>
              <a:t>Rules of engagement will ensure that, when the going gets tough, the business has a clear protocol of actions and priorities. Alongside passion, it is this that will determine success.</a:t>
            </a:r>
            <a:r>
              <a:rPr lang="tr-TR" sz="2000" dirty="0">
                <a:latin typeface="Cambria" pitchFamily="18" charset="0"/>
                <a:cs typeface="Cambria" pitchFamily="18" charset="0"/>
              </a:rPr>
              <a:t> </a:t>
            </a:r>
            <a:r>
              <a:rPr lang="tr-TR" sz="2000" dirty="0">
                <a:latin typeface="Cambria" pitchFamily="18" charset="0"/>
                <a:cs typeface="Cambria" pitchFamily="18" charset="0"/>
                <a:hlinkClick r:id="rId2"/>
              </a:rPr>
              <a:t>https://www.businessinsider.com/rules-of-engagement-business-2017-5</a:t>
            </a:r>
            <a:r>
              <a:rPr lang="tr-TR" sz="2000" dirty="0">
                <a:latin typeface="Cambria" pitchFamily="18" charset="0"/>
                <a:cs typeface="Cambria" pitchFamily="18" charset="0"/>
              </a:rPr>
              <a:t>, </a:t>
            </a:r>
            <a:r>
              <a:rPr lang="tr-TR" sz="2000" dirty="0" err="1">
                <a:latin typeface="Cambria" pitchFamily="18" charset="0"/>
                <a:cs typeface="Cambria" pitchFamily="18" charset="0"/>
              </a:rPr>
              <a:t>Accessed</a:t>
            </a:r>
            <a:r>
              <a:rPr lang="tr-TR" sz="2000" dirty="0">
                <a:latin typeface="Cambria" pitchFamily="18" charset="0"/>
                <a:cs typeface="Cambria" pitchFamily="18" charset="0"/>
              </a:rPr>
              <a:t>. 10/24/2020).</a:t>
            </a:r>
          </a:p>
          <a:p>
            <a:pPr marL="0" indent="0">
              <a:buNone/>
            </a:pPr>
            <a:r>
              <a:rPr lang="en-US" sz="2000" b="1" i="1" dirty="0">
                <a:latin typeface="Cambria" pitchFamily="18" charset="0"/>
                <a:cs typeface="Cambria" pitchFamily="18" charset="0"/>
              </a:rPr>
              <a:t>10 Management Rules of Engagement</a:t>
            </a:r>
            <a:r>
              <a:rPr lang="tr-TR" sz="2000" b="1" i="1" dirty="0">
                <a:latin typeface="Cambria" pitchFamily="18" charset="0"/>
                <a:cs typeface="Cambria" pitchFamily="18" charset="0"/>
              </a:rPr>
              <a:t> </a:t>
            </a:r>
            <a:r>
              <a:rPr lang="tr-TR" sz="2000" dirty="0">
                <a:latin typeface="Cambria" pitchFamily="18" charset="0"/>
                <a:cs typeface="Cambria" pitchFamily="18" charset="0"/>
              </a:rPr>
              <a:t>(</a:t>
            </a:r>
            <a:r>
              <a:rPr lang="tr-TR" sz="2000" dirty="0">
                <a:latin typeface="Cambria" pitchFamily="18" charset="0"/>
                <a:cs typeface="Cambria" pitchFamily="18" charset="0"/>
                <a:hlinkClick r:id="rId3"/>
              </a:rPr>
              <a:t>https://www.cbsnews. com/</a:t>
            </a:r>
            <a:r>
              <a:rPr lang="tr-TR" sz="2000" dirty="0" err="1">
                <a:latin typeface="Cambria" pitchFamily="18" charset="0"/>
                <a:cs typeface="Cambria" pitchFamily="18" charset="0"/>
                <a:hlinkClick r:id="rId3"/>
              </a:rPr>
              <a:t>news</a:t>
            </a:r>
            <a:r>
              <a:rPr lang="tr-TR" sz="2000" dirty="0">
                <a:latin typeface="Cambria" pitchFamily="18" charset="0"/>
                <a:cs typeface="Cambria" pitchFamily="18" charset="0"/>
                <a:hlinkClick r:id="rId3"/>
              </a:rPr>
              <a:t>/10-management-rules-of-engagement/</a:t>
            </a:r>
            <a:r>
              <a:rPr lang="tr-TR" sz="2000" dirty="0">
                <a:latin typeface="Cambria" pitchFamily="18" charset="0"/>
                <a:cs typeface="Cambria" pitchFamily="18" charset="0"/>
              </a:rPr>
              <a:t>, </a:t>
            </a:r>
            <a:r>
              <a:rPr lang="tr-TR" sz="2000" dirty="0" err="1">
                <a:latin typeface="Cambria" pitchFamily="18" charset="0"/>
                <a:cs typeface="Cambria" pitchFamily="18" charset="0"/>
              </a:rPr>
              <a:t>Accessed</a:t>
            </a:r>
            <a:r>
              <a:rPr lang="tr-TR" sz="2000" dirty="0">
                <a:latin typeface="Cambria" pitchFamily="18" charset="0"/>
                <a:cs typeface="Cambria" pitchFamily="18" charset="0"/>
              </a:rPr>
              <a:t>. 10/24/2020). </a:t>
            </a:r>
            <a:endParaRPr lang="en-US" sz="2000" dirty="0">
              <a:latin typeface="Cambria" pitchFamily="18" charset="0"/>
              <a:cs typeface="Cambria" pitchFamily="18" charset="0"/>
            </a:endParaRPr>
          </a:p>
        </p:txBody>
      </p:sp>
      <p:sp>
        <p:nvSpPr>
          <p:cNvPr id="573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0ED3B-2454-450E-8E3E-9C9DFDBC68A1}" type="slidenum">
              <a:rPr lang="en-US">
                <a:cs typeface="Arial" charset="0"/>
              </a:rPr>
              <a:pPr fontAlgn="base">
                <a:spcBef>
                  <a:spcPct val="0"/>
                </a:spcBef>
                <a:spcAft>
                  <a:spcPct val="0"/>
                </a:spcAft>
              </a:pPr>
              <a:t>43</a:t>
            </a:fld>
            <a:endParaRPr lang="en-US">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ea typeface="+mj-ea"/>
              </a:rPr>
              <a:t>Monitoring, Measuring, and Managing the SMM Campaign</a:t>
            </a:r>
            <a:endParaRPr lang="en-IN" sz="3200" dirty="0">
              <a:ea typeface="+mj-ea"/>
            </a:endParaRPr>
          </a:p>
        </p:txBody>
      </p:sp>
      <p:sp>
        <p:nvSpPr>
          <p:cNvPr id="58370"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cs typeface="Cambria" pitchFamily="18" charset="0"/>
              </a:rPr>
              <a:t>Social media monitoring</a:t>
            </a:r>
            <a:r>
              <a:rPr lang="en-US" dirty="0">
                <a:latin typeface="Cambria" pitchFamily="18" charset="0"/>
                <a:cs typeface="Cambria" pitchFamily="18" charset="0"/>
              </a:rPr>
              <a:t> – Process of tracking</a:t>
            </a:r>
            <a:r>
              <a:rPr lang="tr-TR" dirty="0">
                <a:latin typeface="Cambria" pitchFamily="18" charset="0"/>
                <a:cs typeface="Cambria" pitchFamily="18" charset="0"/>
              </a:rPr>
              <a:t>/</a:t>
            </a:r>
            <a:r>
              <a:rPr lang="tr-TR" dirty="0" err="1">
                <a:latin typeface="Cambria" pitchFamily="18" charset="0"/>
                <a:cs typeface="Cambria" pitchFamily="18" charset="0"/>
              </a:rPr>
              <a:t>following</a:t>
            </a:r>
            <a:r>
              <a:rPr lang="tr-TR" dirty="0">
                <a:latin typeface="Cambria" pitchFamily="18" charset="0"/>
                <a:cs typeface="Cambria" pitchFamily="18" charset="0"/>
              </a:rPr>
              <a:t> </a:t>
            </a:r>
            <a:r>
              <a:rPr lang="tr-TR" dirty="0" err="1">
                <a:latin typeface="Cambria" pitchFamily="18" charset="0"/>
                <a:cs typeface="Cambria" pitchFamily="18" charset="0"/>
              </a:rPr>
              <a:t>up</a:t>
            </a:r>
            <a:r>
              <a:rPr lang="en-US" dirty="0">
                <a:latin typeface="Cambria" pitchFamily="18" charset="0"/>
                <a:cs typeface="Cambria" pitchFamily="18" charset="0"/>
              </a:rPr>
              <a:t>, measuring, and evaluating a firm’s social media marketing initiatives</a:t>
            </a:r>
            <a:r>
              <a:rPr lang="tr-TR" dirty="0">
                <a:latin typeface="Cambria" pitchFamily="18" charset="0"/>
                <a:cs typeface="Cambria" pitchFamily="18" charset="0"/>
              </a:rPr>
              <a:t>/</a:t>
            </a:r>
            <a:r>
              <a:rPr lang="tr-TR" dirty="0" err="1">
                <a:latin typeface="Cambria" pitchFamily="18" charset="0"/>
                <a:cs typeface="Cambria" pitchFamily="18" charset="0"/>
              </a:rPr>
              <a:t>attempts</a:t>
            </a:r>
            <a:r>
              <a:rPr lang="tr-TR" dirty="0">
                <a:latin typeface="Cambria" pitchFamily="18" charset="0"/>
                <a:cs typeface="Cambria" pitchFamily="18" charset="0"/>
              </a:rPr>
              <a:t> (</a:t>
            </a:r>
            <a:r>
              <a:rPr lang="tr-TR" dirty="0" err="1">
                <a:latin typeface="Cambria" pitchFamily="18" charset="0"/>
                <a:cs typeface="Cambria" pitchFamily="18" charset="0"/>
              </a:rPr>
              <a:t>shots</a:t>
            </a:r>
            <a:r>
              <a:rPr lang="tr-TR" dirty="0">
                <a:latin typeface="Cambria" pitchFamily="18" charset="0"/>
                <a:cs typeface="Cambria" pitchFamily="18" charset="0"/>
              </a:rPr>
              <a:t>)</a:t>
            </a:r>
            <a:endParaRPr lang="en-US" dirty="0">
              <a:latin typeface="Cambria" pitchFamily="18" charset="0"/>
              <a:cs typeface="Cambria" pitchFamily="18" charset="0"/>
            </a:endParaRPr>
          </a:p>
          <a:p>
            <a:r>
              <a:rPr lang="en-US" b="1" dirty="0">
                <a:solidFill>
                  <a:srgbClr val="FF0000"/>
                </a:solidFill>
                <a:latin typeface="Cambria" pitchFamily="18" charset="0"/>
                <a:cs typeface="Cambria" pitchFamily="18" charset="0"/>
              </a:rPr>
              <a:t>Social media analytics</a:t>
            </a:r>
            <a:r>
              <a:rPr lang="en-US" dirty="0">
                <a:latin typeface="Cambria" pitchFamily="18" charset="0"/>
                <a:cs typeface="Cambria" pitchFamily="18" charset="0"/>
              </a:rPr>
              <a:t> – Tools that help marketers trace, measure, and </a:t>
            </a:r>
            <a:r>
              <a:rPr lang="en-US" dirty="0" err="1">
                <a:latin typeface="Cambria" pitchFamily="18" charset="0"/>
                <a:cs typeface="Cambria" pitchFamily="18" charset="0"/>
              </a:rPr>
              <a:t>interpre</a:t>
            </a:r>
            <a:r>
              <a:rPr lang="tr-TR" dirty="0">
                <a:latin typeface="Cambria" pitchFamily="18" charset="0"/>
                <a:cs typeface="Cambria" pitchFamily="18" charset="0"/>
              </a:rPr>
              <a:t>t / </a:t>
            </a:r>
            <a:r>
              <a:rPr lang="tr-TR" dirty="0" err="1">
                <a:latin typeface="Cambria" pitchFamily="18" charset="0"/>
                <a:cs typeface="Cambria" pitchFamily="18" charset="0"/>
              </a:rPr>
              <a:t>analyze</a:t>
            </a:r>
            <a:r>
              <a:rPr lang="en-US" dirty="0">
                <a:latin typeface="Cambria" pitchFamily="18" charset="0"/>
                <a:cs typeface="Cambria" pitchFamily="18" charset="0"/>
              </a:rPr>
              <a:t> data related to social media marketing initiatives</a:t>
            </a:r>
            <a:r>
              <a:rPr lang="tr-TR" dirty="0">
                <a:latin typeface="Cambria" pitchFamily="18" charset="0"/>
                <a:cs typeface="Cambria" pitchFamily="18" charset="0"/>
              </a:rPr>
              <a:t>/</a:t>
            </a:r>
            <a:r>
              <a:rPr lang="tr-TR" dirty="0" err="1">
                <a:latin typeface="Cambria" pitchFamily="18" charset="0"/>
                <a:cs typeface="Cambria" pitchFamily="18" charset="0"/>
              </a:rPr>
              <a:t>moves</a:t>
            </a:r>
            <a:r>
              <a:rPr lang="en-US" dirty="0">
                <a:latin typeface="Cambria" pitchFamily="18" charset="0"/>
                <a:cs typeface="Cambria" pitchFamily="18" charset="0"/>
              </a:rPr>
              <a:t> </a:t>
            </a:r>
          </a:p>
          <a:p>
            <a:endParaRPr lang="en-IN" dirty="0">
              <a:latin typeface="Cambria" pitchFamily="18" charset="0"/>
              <a:cs typeface="Cambria" pitchFamily="18" charset="0"/>
            </a:endParaRPr>
          </a:p>
        </p:txBody>
      </p:sp>
      <p:sp>
        <p:nvSpPr>
          <p:cNvPr id="583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31B88-9032-46EF-A447-43D392F83A8B}"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600" dirty="0">
                <a:ea typeface="+mj-ea"/>
              </a:rPr>
              <a:t>Monitoring, Measuring, and Managing the SMM Campaign</a:t>
            </a:r>
            <a:endParaRPr lang="en-IN" dirty="0">
              <a:ea typeface="+mj-ea"/>
            </a:endParaRPr>
          </a:p>
        </p:txBody>
      </p:sp>
      <p:sp>
        <p:nvSpPr>
          <p:cNvPr id="59394"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Monitoring and measuring help marketers understand what their customers need and want, ultimately making adjustments</a:t>
            </a:r>
            <a:r>
              <a:rPr lang="tr-TR" dirty="0">
                <a:latin typeface="Cambria" pitchFamily="18" charset="0"/>
                <a:cs typeface="Cambria" pitchFamily="18" charset="0"/>
              </a:rPr>
              <a:t>/ </a:t>
            </a:r>
            <a:r>
              <a:rPr lang="tr-TR" dirty="0" err="1">
                <a:latin typeface="Cambria" pitchFamily="18" charset="0"/>
                <a:cs typeface="Cambria" pitchFamily="18" charset="0"/>
              </a:rPr>
              <a:t>adaptations</a:t>
            </a:r>
            <a:r>
              <a:rPr lang="en-US" dirty="0">
                <a:latin typeface="Cambria" pitchFamily="18" charset="0"/>
                <a:cs typeface="Cambria" pitchFamily="18" charset="0"/>
              </a:rPr>
              <a:t> to SMM or product offerings</a:t>
            </a:r>
            <a:r>
              <a:rPr lang="tr-TR" dirty="0">
                <a:latin typeface="Cambria" pitchFamily="18" charset="0"/>
                <a:cs typeface="Cambria" pitchFamily="18" charset="0"/>
              </a:rPr>
              <a:t> (</a:t>
            </a:r>
            <a:r>
              <a:rPr lang="tr-TR" dirty="0" err="1">
                <a:latin typeface="Cambria" pitchFamily="18" charset="0"/>
                <a:cs typeface="Cambria" pitchFamily="18" charset="0"/>
              </a:rPr>
              <a:t>customer</a:t>
            </a:r>
            <a:r>
              <a:rPr lang="tr-TR" dirty="0">
                <a:latin typeface="Cambria" pitchFamily="18" charset="0"/>
                <a:cs typeface="Cambria" pitchFamily="18" charset="0"/>
              </a:rPr>
              <a:t> </a:t>
            </a:r>
            <a:r>
              <a:rPr lang="tr-TR" dirty="0" err="1">
                <a:latin typeface="Cambria" pitchFamily="18" charset="0"/>
                <a:cs typeface="Cambria" pitchFamily="18" charset="0"/>
              </a:rPr>
              <a:t>value</a:t>
            </a:r>
            <a:r>
              <a:rPr lang="tr-TR" dirty="0">
                <a:latin typeface="Cambria" pitchFamily="18" charset="0"/>
                <a:cs typeface="Cambria" pitchFamily="18" charset="0"/>
              </a:rPr>
              <a:t>)</a:t>
            </a:r>
            <a:r>
              <a:rPr lang="en-US" dirty="0">
                <a:latin typeface="Cambria" pitchFamily="18" charset="0"/>
                <a:cs typeface="Cambria" pitchFamily="18" charset="0"/>
              </a:rPr>
              <a:t> to satisfy those customers</a:t>
            </a:r>
          </a:p>
          <a:p>
            <a:r>
              <a:rPr lang="en-US" dirty="0">
                <a:latin typeface="Cambria" pitchFamily="18" charset="0"/>
                <a:cs typeface="Cambria" pitchFamily="18" charset="0"/>
              </a:rPr>
              <a:t>Marketers select monitoring tools</a:t>
            </a:r>
            <a:r>
              <a:rPr lang="tr-TR" dirty="0">
                <a:latin typeface="Cambria" pitchFamily="18" charset="0"/>
                <a:cs typeface="Cambria" pitchFamily="18" charset="0"/>
              </a:rPr>
              <a:t>/</a:t>
            </a:r>
            <a:r>
              <a:rPr lang="tr-TR" dirty="0" err="1">
                <a:latin typeface="Cambria" pitchFamily="18" charset="0"/>
                <a:cs typeface="Cambria" pitchFamily="18" charset="0"/>
              </a:rPr>
              <a:t>means</a:t>
            </a:r>
            <a:r>
              <a:rPr lang="en-US" dirty="0">
                <a:latin typeface="Cambria" pitchFamily="18" charset="0"/>
                <a:cs typeface="Cambria" pitchFamily="18" charset="0"/>
              </a:rPr>
              <a:t> based on the needs of their own firms</a:t>
            </a:r>
            <a:endParaRPr lang="en-IN" dirty="0">
              <a:latin typeface="Cambria" pitchFamily="18" charset="0"/>
              <a:cs typeface="Cambria" pitchFamily="18" charset="0"/>
            </a:endParaRPr>
          </a:p>
        </p:txBody>
      </p:sp>
      <p:sp>
        <p:nvSpPr>
          <p:cNvPr id="5939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1ADA5-A47B-4AE8-81C2-478B0B50B38C}"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600" dirty="0">
                <a:ea typeface="+mj-ea"/>
              </a:rPr>
              <a:t>Monitoring, Measuring, and Managing the SMM Campaign</a:t>
            </a:r>
            <a:endParaRPr lang="en-IN" dirty="0">
              <a:ea typeface="+mj-ea"/>
            </a:endParaRPr>
          </a:p>
        </p:txBody>
      </p:sp>
      <p:sp>
        <p:nvSpPr>
          <p:cNvPr id="60418" name="Content Placeholder 2"/>
          <p:cNvSpPr>
            <a:spLocks noGrp="1"/>
          </p:cNvSpPr>
          <p:nvPr>
            <p:ph idx="1"/>
          </p:nvPr>
        </p:nvSpPr>
        <p:spPr>
          <a:xfrm>
            <a:off x="457200" y="1255713"/>
            <a:ext cx="8229600" cy="4714875"/>
          </a:xfrm>
        </p:spPr>
        <p:txBody>
          <a:bodyPr/>
          <a:lstStyle/>
          <a:p>
            <a:r>
              <a:rPr lang="en-IN" dirty="0">
                <a:latin typeface="Cambria" pitchFamily="18" charset="0"/>
                <a:cs typeface="Cambria" pitchFamily="18" charset="0"/>
              </a:rPr>
              <a:t>Firms calculate the </a:t>
            </a:r>
            <a:r>
              <a:rPr lang="en-IN" b="1" dirty="0">
                <a:solidFill>
                  <a:srgbClr val="FF0000"/>
                </a:solidFill>
                <a:latin typeface="Cambria" pitchFamily="18" charset="0"/>
                <a:cs typeface="Cambria" pitchFamily="18" charset="0"/>
              </a:rPr>
              <a:t>return on investment</a:t>
            </a:r>
            <a:r>
              <a:rPr lang="en-IN" b="1" dirty="0">
                <a:latin typeface="Cambria" pitchFamily="18" charset="0"/>
                <a:cs typeface="Cambria" pitchFamily="18" charset="0"/>
              </a:rPr>
              <a:t> </a:t>
            </a:r>
            <a:r>
              <a:rPr lang="en-IN" dirty="0">
                <a:latin typeface="Cambria" pitchFamily="18" charset="0"/>
                <a:cs typeface="Cambria" pitchFamily="18" charset="0"/>
              </a:rPr>
              <a:t>of their social media marketing initiatives, using:</a:t>
            </a:r>
          </a:p>
          <a:p>
            <a:pPr lvl="1"/>
            <a:r>
              <a:rPr lang="en-IN" dirty="0">
                <a:highlight>
                  <a:srgbClr val="FFFF00"/>
                </a:highlight>
                <a:latin typeface="Cambria" pitchFamily="18" charset="0"/>
                <a:cs typeface="Cambria" pitchFamily="18" charset="0"/>
              </a:rPr>
              <a:t>Reach</a:t>
            </a:r>
            <a:r>
              <a:rPr lang="en-IN" dirty="0">
                <a:latin typeface="Cambria" pitchFamily="18" charset="0"/>
                <a:cs typeface="Cambria" pitchFamily="18" charset="0"/>
              </a:rPr>
              <a:t> – The percentage of people in a target market who are exposed to</a:t>
            </a:r>
            <a:r>
              <a:rPr lang="tr-TR" dirty="0">
                <a:latin typeface="Cambria" pitchFamily="18" charset="0"/>
                <a:cs typeface="Cambria" pitchFamily="18" charset="0"/>
              </a:rPr>
              <a:t>/</a:t>
            </a:r>
            <a:r>
              <a:rPr lang="tr-TR" dirty="0" err="1">
                <a:latin typeface="Cambria" pitchFamily="18" charset="0"/>
                <a:cs typeface="Cambria" pitchFamily="18" charset="0"/>
              </a:rPr>
              <a:t>received</a:t>
            </a:r>
            <a:r>
              <a:rPr lang="en-IN" dirty="0">
                <a:latin typeface="Cambria" pitchFamily="18" charset="0"/>
                <a:cs typeface="Cambria" pitchFamily="18" charset="0"/>
              </a:rPr>
              <a:t> the marketing effort at least once</a:t>
            </a:r>
          </a:p>
          <a:p>
            <a:pPr lvl="1"/>
            <a:r>
              <a:rPr lang="en-IN" dirty="0">
                <a:highlight>
                  <a:srgbClr val="FFFF00"/>
                </a:highlight>
                <a:latin typeface="Cambria" pitchFamily="18" charset="0"/>
                <a:cs typeface="Cambria" pitchFamily="18" charset="0"/>
              </a:rPr>
              <a:t>Frequency</a:t>
            </a:r>
            <a:r>
              <a:rPr lang="en-IN" dirty="0">
                <a:latin typeface="Cambria" pitchFamily="18" charset="0"/>
                <a:cs typeface="Cambria" pitchFamily="18" charset="0"/>
              </a:rPr>
              <a:t> – The number of times an individual is exposed to the marketing material during the campaign</a:t>
            </a:r>
          </a:p>
        </p:txBody>
      </p:sp>
      <p:sp>
        <p:nvSpPr>
          <p:cNvPr id="604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A836D7-753A-443B-BCEF-EF36477D8333}" type="slidenum">
              <a:rPr lang="en-US">
                <a:cs typeface="Arial" charset="0"/>
              </a:rPr>
              <a:pPr fontAlgn="base">
                <a:spcBef>
                  <a:spcPct val="0"/>
                </a:spcBef>
                <a:spcAft>
                  <a:spcPct val="0"/>
                </a:spcAft>
              </a:pPr>
              <a:t>46</a:t>
            </a:fld>
            <a:endParaRPr lang="en-US">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 y="298581"/>
            <a:ext cx="8994937" cy="522514"/>
          </a:xfrm>
        </p:spPr>
        <p:txBody>
          <a:bodyPr>
            <a:normAutofit/>
          </a:bodyPr>
          <a:lstStyle/>
          <a:p>
            <a:pPr fontAlgn="auto">
              <a:spcAft>
                <a:spcPts val="0"/>
              </a:spcAft>
              <a:defRPr/>
            </a:pPr>
            <a:r>
              <a:rPr lang="en-US" sz="2800" dirty="0">
                <a:ea typeface="+mj-ea"/>
              </a:rPr>
              <a:t>Monitoring, Measuring, Managing the SMM Campaign</a:t>
            </a:r>
            <a:endParaRPr lang="en-IN" sz="2800" dirty="0">
              <a:ea typeface="+mj-ea"/>
            </a:endParaRPr>
          </a:p>
        </p:txBody>
      </p:sp>
      <p:sp>
        <p:nvSpPr>
          <p:cNvPr id="3" name="Content Placeholder 2"/>
          <p:cNvSpPr>
            <a:spLocks noGrp="1"/>
          </p:cNvSpPr>
          <p:nvPr>
            <p:ph idx="1"/>
          </p:nvPr>
        </p:nvSpPr>
        <p:spPr>
          <a:xfrm>
            <a:off x="186612" y="923731"/>
            <a:ext cx="8500188" cy="5477069"/>
          </a:xfrm>
        </p:spPr>
        <p:txBody>
          <a:bodyPr rtlCol="0">
            <a:normAutofit/>
          </a:bodyPr>
          <a:lstStyle/>
          <a:p>
            <a:pPr marL="347472" indent="-347472" fontAlgn="auto">
              <a:spcAft>
                <a:spcPts val="0"/>
              </a:spcAft>
              <a:defRPr/>
            </a:pPr>
            <a:r>
              <a:rPr lang="en-US" sz="2600" dirty="0">
                <a:ea typeface="+mn-ea"/>
              </a:rPr>
              <a:t>Expenses are weighed against savings</a:t>
            </a:r>
            <a:r>
              <a:rPr lang="tr-TR" sz="2600" dirty="0">
                <a:ea typeface="+mn-ea"/>
              </a:rPr>
              <a:t>/ </a:t>
            </a:r>
            <a:r>
              <a:rPr lang="tr-TR" sz="2600" dirty="0" err="1">
                <a:ea typeface="+mn-ea"/>
              </a:rPr>
              <a:t>crops</a:t>
            </a:r>
            <a:endParaRPr lang="en-US" sz="2600" dirty="0">
              <a:ea typeface="+mn-ea"/>
            </a:endParaRPr>
          </a:p>
          <a:p>
            <a:pPr marL="347472" indent="-347472" fontAlgn="auto">
              <a:spcAft>
                <a:spcPts val="0"/>
              </a:spcAft>
              <a:defRPr/>
            </a:pPr>
            <a:r>
              <a:rPr lang="en-US" sz="2600" dirty="0">
                <a:ea typeface="+mn-ea"/>
              </a:rPr>
              <a:t>Effective monitoring gives marketers a clearer picture of an organization’s influence via social media</a:t>
            </a:r>
          </a:p>
          <a:p>
            <a:pPr marL="347472" indent="-347472" fontAlgn="auto">
              <a:spcAft>
                <a:spcPts val="0"/>
              </a:spcAft>
              <a:defRPr/>
            </a:pPr>
            <a:r>
              <a:rPr lang="en-US" sz="2600" dirty="0">
                <a:ea typeface="+mn-ea"/>
              </a:rPr>
              <a:t>Measuring the success of a social media marketing plan includes such factors as:</a:t>
            </a:r>
          </a:p>
          <a:p>
            <a:pPr lvl="1" fontAlgn="auto">
              <a:spcAft>
                <a:spcPts val="0"/>
              </a:spcAft>
              <a:buFont typeface="Arial"/>
              <a:buChar char="•"/>
              <a:defRPr/>
            </a:pPr>
            <a:r>
              <a:rPr lang="en-US" sz="2600" dirty="0">
                <a:ea typeface="+mn-ea"/>
              </a:rPr>
              <a:t>Share of voice</a:t>
            </a:r>
            <a:r>
              <a:rPr lang="tr-TR" sz="2600" dirty="0">
                <a:ea typeface="+mn-ea"/>
              </a:rPr>
              <a:t> (SOV)*</a:t>
            </a:r>
            <a:endParaRPr lang="en-US" sz="2600" dirty="0">
              <a:ea typeface="+mn-ea"/>
            </a:endParaRPr>
          </a:p>
          <a:p>
            <a:pPr lvl="1" fontAlgn="auto">
              <a:spcAft>
                <a:spcPts val="0"/>
              </a:spcAft>
              <a:buFont typeface="Arial"/>
              <a:buChar char="•"/>
              <a:defRPr/>
            </a:pPr>
            <a:r>
              <a:rPr lang="en-US" sz="2600" dirty="0">
                <a:ea typeface="+mn-ea"/>
              </a:rPr>
              <a:t>Awareness of the company or brand</a:t>
            </a:r>
          </a:p>
          <a:p>
            <a:pPr lvl="1" fontAlgn="auto">
              <a:spcAft>
                <a:spcPts val="0"/>
              </a:spcAft>
              <a:buFont typeface="Arial"/>
              <a:buChar char="•"/>
              <a:defRPr/>
            </a:pPr>
            <a:r>
              <a:rPr lang="en-US" sz="2600" dirty="0">
                <a:ea typeface="+mn-ea"/>
              </a:rPr>
              <a:t>Level of engagement by the targeted audience</a:t>
            </a:r>
            <a:endParaRPr lang="tr-TR" sz="2600" dirty="0">
              <a:ea typeface="+mn-ea"/>
            </a:endParaRPr>
          </a:p>
          <a:p>
            <a:pPr marL="457200" lvl="1" indent="0" fontAlgn="auto">
              <a:spcAft>
                <a:spcPts val="0"/>
              </a:spcAft>
              <a:buNone/>
              <a:defRPr/>
            </a:pPr>
            <a:r>
              <a:rPr lang="tr-TR" sz="2000" dirty="0">
                <a:ea typeface="+mn-ea"/>
              </a:rPr>
              <a:t>* </a:t>
            </a:r>
            <a:r>
              <a:rPr lang="en-US" sz="2000" dirty="0">
                <a:ea typeface="+mn-ea"/>
              </a:rPr>
              <a:t>Share of Voice in advertising is a measurement model within advertising. Share of voice measures the percentage of media spending by a company compared to the total media expenditure for the product, service, or category in the market</a:t>
            </a:r>
            <a:r>
              <a:rPr lang="tr-TR" sz="2000" dirty="0">
                <a:ea typeface="+mn-ea"/>
              </a:rPr>
              <a:t> (</a:t>
            </a:r>
            <a:r>
              <a:rPr lang="tr-TR" sz="2000" dirty="0">
                <a:ea typeface="+mn-ea"/>
                <a:hlinkClick r:id="rId2"/>
              </a:rPr>
              <a:t>https://en.wikipedia.org/wiki/ </a:t>
            </a:r>
            <a:r>
              <a:rPr lang="tr-TR" sz="2000" dirty="0" err="1">
                <a:ea typeface="+mn-ea"/>
                <a:hlinkClick r:id="rId2"/>
              </a:rPr>
              <a:t>Share_of_voice</a:t>
            </a:r>
            <a:r>
              <a:rPr lang="tr-TR" sz="2000" dirty="0">
                <a:ea typeface="+mn-ea"/>
              </a:rPr>
              <a:t>, </a:t>
            </a:r>
            <a:r>
              <a:rPr lang="tr-TR" sz="2000" dirty="0" err="1">
                <a:ea typeface="+mn-ea"/>
              </a:rPr>
              <a:t>Accessed</a:t>
            </a:r>
            <a:r>
              <a:rPr lang="tr-TR" sz="2000" dirty="0">
                <a:ea typeface="+mn-ea"/>
              </a:rPr>
              <a:t>. 10/24/2020). </a:t>
            </a:r>
            <a:endParaRPr lang="en-US" sz="2000" dirty="0">
              <a:ea typeface="+mn-ea"/>
            </a:endParaRPr>
          </a:p>
          <a:p>
            <a:pPr lvl="1" fontAlgn="auto">
              <a:spcAft>
                <a:spcPts val="0"/>
              </a:spcAft>
              <a:buFont typeface="Arial"/>
              <a:buChar char="•"/>
              <a:defRPr/>
            </a:pPr>
            <a:endParaRPr lang="en-US" dirty="0">
              <a:ea typeface="+mn-ea"/>
            </a:endParaRPr>
          </a:p>
        </p:txBody>
      </p:sp>
      <p:sp>
        <p:nvSpPr>
          <p:cNvPr id="614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C4CAB-024F-413F-8A28-196CA6FB8F24}" type="slidenum">
              <a:rPr lang="en-US">
                <a:cs typeface="Arial" charset="0"/>
              </a:rPr>
              <a:pPr fontAlgn="base">
                <a:spcBef>
                  <a:spcPct val="0"/>
                </a:spcBef>
                <a:spcAft>
                  <a:spcPct val="0"/>
                </a:spcAft>
              </a:pPr>
              <a:t>47</a:t>
            </a:fld>
            <a:endParaRPr lang="en-US">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600" dirty="0">
                <a:ea typeface="+mj-ea"/>
              </a:rPr>
              <a:t>Monitoring, Measuring, and Managing the SMM Campaign</a:t>
            </a:r>
            <a:endParaRPr lang="en-IN" dirty="0">
              <a:ea typeface="+mj-ea"/>
            </a:endParaRPr>
          </a:p>
        </p:txBody>
      </p:sp>
      <p:sp>
        <p:nvSpPr>
          <p:cNvPr id="62466" name="Content Placeholder 2"/>
          <p:cNvSpPr>
            <a:spLocks noGrp="1"/>
          </p:cNvSpPr>
          <p:nvPr>
            <p:ph idx="1"/>
          </p:nvPr>
        </p:nvSpPr>
        <p:spPr>
          <a:xfrm>
            <a:off x="457200" y="1255713"/>
            <a:ext cx="8229600" cy="4714875"/>
          </a:xfrm>
        </p:spPr>
        <p:txBody>
          <a:bodyPr/>
          <a:lstStyle/>
          <a:p>
            <a:pPr lvl="1"/>
            <a:r>
              <a:rPr lang="en-US">
                <a:latin typeface="Cambria" pitchFamily="18" charset="0"/>
                <a:cs typeface="Cambria" pitchFamily="18" charset="0"/>
              </a:rPr>
              <a:t>Influence created</a:t>
            </a:r>
          </a:p>
          <a:p>
            <a:pPr lvl="1"/>
            <a:r>
              <a:rPr lang="en-US">
                <a:latin typeface="Cambria" pitchFamily="18" charset="0"/>
                <a:cs typeface="Cambria" pitchFamily="18" charset="0"/>
              </a:rPr>
              <a:t>Popularity among target audience members </a:t>
            </a:r>
            <a:endParaRPr lang="en-IN">
              <a:latin typeface="Cambria" pitchFamily="18" charset="0"/>
              <a:cs typeface="Cambria" pitchFamily="18" charset="0"/>
            </a:endParaRPr>
          </a:p>
        </p:txBody>
      </p:sp>
      <p:sp>
        <p:nvSpPr>
          <p:cNvPr id="624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D2BFD-FACA-4475-8140-060C91135AED}" type="slidenum">
              <a:rPr lang="en-US">
                <a:cs typeface="Arial" charset="0"/>
              </a:rPr>
              <a:pPr fontAlgn="base">
                <a:spcBef>
                  <a:spcPct val="0"/>
                </a:spcBef>
                <a:spcAft>
                  <a:spcPct val="0"/>
                </a:spcAft>
              </a:pPr>
              <a:t>48</a:t>
            </a:fld>
            <a:endParaRPr lang="en-US">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Managing</a:t>
            </a:r>
            <a:r>
              <a:rPr lang="tr-TR" dirty="0">
                <a:ea typeface="+mj-ea"/>
              </a:rPr>
              <a:t>/</a:t>
            </a:r>
            <a:r>
              <a:rPr lang="tr-TR" dirty="0" err="1">
                <a:ea typeface="+mj-ea"/>
              </a:rPr>
              <a:t>arranging</a:t>
            </a:r>
            <a:endParaRPr lang="en-IN" dirty="0">
              <a:ea typeface="+mj-ea"/>
            </a:endParaRPr>
          </a:p>
        </p:txBody>
      </p:sp>
      <p:sp>
        <p:nvSpPr>
          <p:cNvPr id="64514"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Managing a social media marketing campaign or a company’s overall social media efforts requires skill</a:t>
            </a:r>
            <a:r>
              <a:rPr lang="tr-TR" dirty="0">
                <a:latin typeface="Cambria" pitchFamily="18" charset="0"/>
                <a:cs typeface="Cambria" pitchFamily="18" charset="0"/>
              </a:rPr>
              <a:t>/</a:t>
            </a:r>
            <a:r>
              <a:rPr lang="tr-TR" dirty="0" err="1">
                <a:latin typeface="Cambria" pitchFamily="18" charset="0"/>
                <a:cs typeface="Cambria" pitchFamily="18" charset="0"/>
              </a:rPr>
              <a:t>ability</a:t>
            </a:r>
            <a:r>
              <a:rPr lang="en-US" dirty="0">
                <a:latin typeface="Cambria" pitchFamily="18" charset="0"/>
                <a:cs typeface="Cambria" pitchFamily="18" charset="0"/>
              </a:rPr>
              <a:t>, expertise</a:t>
            </a:r>
            <a:r>
              <a:rPr lang="tr-TR" dirty="0">
                <a:latin typeface="Cambria" pitchFamily="18" charset="0"/>
                <a:cs typeface="Cambria" pitchFamily="18" charset="0"/>
              </a:rPr>
              <a:t>/</a:t>
            </a:r>
            <a:r>
              <a:rPr lang="tr-TR" dirty="0" err="1">
                <a:latin typeface="Cambria" pitchFamily="18" charset="0"/>
                <a:cs typeface="Cambria" pitchFamily="18" charset="0"/>
              </a:rPr>
              <a:t>competence</a:t>
            </a:r>
            <a:r>
              <a:rPr lang="en-US" dirty="0">
                <a:latin typeface="Cambria" pitchFamily="18" charset="0"/>
                <a:cs typeface="Cambria" pitchFamily="18" charset="0"/>
              </a:rPr>
              <a:t>, and understanding of the company’s:</a:t>
            </a:r>
          </a:p>
          <a:p>
            <a:pPr lvl="1"/>
            <a:r>
              <a:rPr lang="en-US" dirty="0">
                <a:latin typeface="Cambria" pitchFamily="18" charset="0"/>
                <a:cs typeface="Cambria" pitchFamily="18" charset="0"/>
              </a:rPr>
              <a:t>Brand</a:t>
            </a:r>
          </a:p>
          <a:p>
            <a:pPr lvl="1"/>
            <a:r>
              <a:rPr lang="en-US" dirty="0">
                <a:latin typeface="Cambria" pitchFamily="18" charset="0"/>
                <a:cs typeface="Cambria" pitchFamily="18" charset="0"/>
              </a:rPr>
              <a:t>Competitors</a:t>
            </a:r>
          </a:p>
          <a:p>
            <a:pPr lvl="1"/>
            <a:r>
              <a:rPr lang="en-US" dirty="0">
                <a:latin typeface="Cambria" pitchFamily="18" charset="0"/>
                <a:cs typeface="Cambria" pitchFamily="18" charset="0"/>
              </a:rPr>
              <a:t>Social media environment</a:t>
            </a:r>
          </a:p>
          <a:p>
            <a:endParaRPr lang="en-IN" dirty="0">
              <a:latin typeface="Cambria" pitchFamily="18" charset="0"/>
              <a:cs typeface="Cambria" pitchFamily="18" charset="0"/>
            </a:endParaRPr>
          </a:p>
        </p:txBody>
      </p:sp>
      <p:sp>
        <p:nvSpPr>
          <p:cNvPr id="645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8C9D1-5A6F-48F0-B4F5-9442D8FA488E}" type="slidenum">
              <a:rPr lang="en-US">
                <a:cs typeface="Arial" charset="0"/>
              </a:rPr>
              <a:pPr fontAlgn="base">
                <a:spcBef>
                  <a:spcPct val="0"/>
                </a:spcBef>
                <a:spcAft>
                  <a:spcPct val="0"/>
                </a:spcAft>
              </a:pPr>
              <a:t>49</a:t>
            </a:fld>
            <a:endParaRPr lang="en-US">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Social Media</a:t>
            </a:r>
          </a:p>
        </p:txBody>
      </p:sp>
      <p:sp>
        <p:nvSpPr>
          <p:cNvPr id="20482" name="Content Placeholder 2"/>
          <p:cNvSpPr>
            <a:spLocks noGrp="1"/>
          </p:cNvSpPr>
          <p:nvPr>
            <p:ph idx="1"/>
          </p:nvPr>
        </p:nvSpPr>
        <p:spPr>
          <a:xfrm>
            <a:off x="457201" y="1255713"/>
            <a:ext cx="8378890" cy="4714875"/>
          </a:xfrm>
        </p:spPr>
        <p:txBody>
          <a:bodyPr/>
          <a:lstStyle/>
          <a:p>
            <a:r>
              <a:rPr lang="en-US" dirty="0">
                <a:latin typeface="Cambria" pitchFamily="18" charset="0"/>
                <a:cs typeface="Cambria" pitchFamily="18" charset="0"/>
              </a:rPr>
              <a:t>Different forms of electronic communication through which users can create online communities</a:t>
            </a:r>
            <a:r>
              <a:rPr lang="tr-TR" dirty="0">
                <a:latin typeface="Cambria" pitchFamily="18" charset="0"/>
                <a:cs typeface="Cambria" pitchFamily="18" charset="0"/>
              </a:rPr>
              <a:t>/</a:t>
            </a:r>
            <a:r>
              <a:rPr lang="tr-TR" dirty="0" err="1">
                <a:latin typeface="Cambria" pitchFamily="18" charset="0"/>
                <a:cs typeface="Cambria" pitchFamily="18" charset="0"/>
              </a:rPr>
              <a:t>groups</a:t>
            </a:r>
            <a:r>
              <a:rPr lang="en-US" dirty="0">
                <a:latin typeface="Cambria" pitchFamily="18" charset="0"/>
                <a:cs typeface="Cambria" pitchFamily="18" charset="0"/>
              </a:rPr>
              <a:t> to exchange:</a:t>
            </a:r>
          </a:p>
          <a:p>
            <a:pPr lvl="1"/>
            <a:r>
              <a:rPr lang="en-US" dirty="0">
                <a:latin typeface="Cambria" pitchFamily="18" charset="0"/>
                <a:cs typeface="Cambria" pitchFamily="18" charset="0"/>
              </a:rPr>
              <a:t>Information</a:t>
            </a:r>
          </a:p>
          <a:p>
            <a:pPr lvl="1"/>
            <a:r>
              <a:rPr lang="en-US" dirty="0">
                <a:latin typeface="Cambria" pitchFamily="18" charset="0"/>
                <a:cs typeface="Cambria" pitchFamily="18" charset="0"/>
              </a:rPr>
              <a:t>Ideas</a:t>
            </a:r>
          </a:p>
          <a:p>
            <a:pPr lvl="1"/>
            <a:r>
              <a:rPr lang="en-US" dirty="0">
                <a:latin typeface="Cambria" pitchFamily="18" charset="0"/>
                <a:cs typeface="Cambria" pitchFamily="18" charset="0"/>
              </a:rPr>
              <a:t>Messages</a:t>
            </a:r>
          </a:p>
          <a:p>
            <a:pPr lvl="1"/>
            <a:r>
              <a:rPr lang="en-US" dirty="0">
                <a:latin typeface="Cambria" pitchFamily="18" charset="0"/>
                <a:cs typeface="Cambria" pitchFamily="18" charset="0"/>
              </a:rPr>
              <a:t>Other content such as videos or music</a:t>
            </a:r>
          </a:p>
        </p:txBody>
      </p:sp>
      <p:sp>
        <p:nvSpPr>
          <p:cNvPr id="204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E63B76-1692-4CA8-9927-BE692AB28643}"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Managing</a:t>
            </a:r>
            <a:endParaRPr lang="en-IN" dirty="0">
              <a:ea typeface="+mj-ea"/>
            </a:endParaRPr>
          </a:p>
        </p:txBody>
      </p:sp>
      <p:sp>
        <p:nvSpPr>
          <p:cNvPr id="65538" name="Content Placeholder 2"/>
          <p:cNvSpPr>
            <a:spLocks noGrp="1"/>
          </p:cNvSpPr>
          <p:nvPr>
            <p:ph idx="1"/>
          </p:nvPr>
        </p:nvSpPr>
        <p:spPr>
          <a:xfrm>
            <a:off x="214604" y="1255713"/>
            <a:ext cx="8649478" cy="4714875"/>
          </a:xfrm>
        </p:spPr>
        <p:txBody>
          <a:bodyPr/>
          <a:lstStyle/>
          <a:p>
            <a:r>
              <a:rPr lang="en-US" dirty="0">
                <a:latin typeface="Cambria" pitchFamily="18" charset="0"/>
                <a:cs typeface="Cambria" pitchFamily="18" charset="0"/>
              </a:rPr>
              <a:t>This means:</a:t>
            </a:r>
          </a:p>
          <a:p>
            <a:pPr lvl="1"/>
            <a:r>
              <a:rPr lang="en-US" dirty="0">
                <a:latin typeface="Cambria" pitchFamily="18" charset="0"/>
                <a:cs typeface="Cambria" pitchFamily="18" charset="0"/>
              </a:rPr>
              <a:t>Maintaining a grasp</a:t>
            </a:r>
            <a:r>
              <a:rPr lang="tr-TR" dirty="0">
                <a:latin typeface="Cambria" pitchFamily="18" charset="0"/>
                <a:cs typeface="Cambria" pitchFamily="18" charset="0"/>
              </a:rPr>
              <a:t>/</a:t>
            </a:r>
            <a:r>
              <a:rPr lang="tr-TR" dirty="0" err="1">
                <a:latin typeface="Cambria" pitchFamily="18" charset="0"/>
                <a:cs typeface="Cambria" pitchFamily="18" charset="0"/>
              </a:rPr>
              <a:t>understanding</a:t>
            </a:r>
            <a:r>
              <a:rPr lang="en-US" dirty="0">
                <a:latin typeface="Cambria" pitchFamily="18" charset="0"/>
                <a:cs typeface="Cambria" pitchFamily="18" charset="0"/>
              </a:rPr>
              <a:t> on the success or failure of previous strategies, knowledge of the benefits</a:t>
            </a:r>
            <a:r>
              <a:rPr lang="tr-TR" dirty="0">
                <a:latin typeface="Cambria" pitchFamily="18" charset="0"/>
                <a:cs typeface="Cambria" pitchFamily="18" charset="0"/>
              </a:rPr>
              <a:t>/</a:t>
            </a:r>
            <a:r>
              <a:rPr lang="tr-TR" dirty="0" err="1">
                <a:latin typeface="Cambria" pitchFamily="18" charset="0"/>
                <a:cs typeface="Cambria" pitchFamily="18" charset="0"/>
              </a:rPr>
              <a:t>advantages</a:t>
            </a:r>
            <a:r>
              <a:rPr lang="en-US" dirty="0">
                <a:latin typeface="Cambria" pitchFamily="18" charset="0"/>
                <a:cs typeface="Cambria" pitchFamily="18" charset="0"/>
              </a:rPr>
              <a:t> and drawbacks</a:t>
            </a:r>
            <a:r>
              <a:rPr lang="tr-TR" dirty="0">
                <a:latin typeface="Cambria" pitchFamily="18" charset="0"/>
                <a:cs typeface="Cambria" pitchFamily="18" charset="0"/>
              </a:rPr>
              <a:t>/</a:t>
            </a:r>
            <a:r>
              <a:rPr lang="tr-TR" dirty="0" err="1">
                <a:latin typeface="Cambria" pitchFamily="18" charset="0"/>
                <a:cs typeface="Cambria" pitchFamily="18" charset="0"/>
              </a:rPr>
              <a:t>weaknesses</a:t>
            </a:r>
            <a:r>
              <a:rPr lang="en-US" dirty="0">
                <a:latin typeface="Cambria" pitchFamily="18" charset="0"/>
                <a:cs typeface="Cambria" pitchFamily="18" charset="0"/>
              </a:rPr>
              <a:t> of the different social media platforms and tools, and an ability to interpret data without losing sight of the overall goal</a:t>
            </a:r>
          </a:p>
          <a:p>
            <a:pPr lvl="1"/>
            <a:r>
              <a:rPr lang="en-US" dirty="0">
                <a:latin typeface="Cambria" pitchFamily="18" charset="0"/>
                <a:cs typeface="Cambria" pitchFamily="18" charset="0"/>
              </a:rPr>
              <a:t>Being flexible enough to change tactics when necessary to avert</a:t>
            </a:r>
            <a:r>
              <a:rPr lang="tr-TR" dirty="0">
                <a:latin typeface="Cambria" pitchFamily="18" charset="0"/>
                <a:cs typeface="Cambria" pitchFamily="18" charset="0"/>
              </a:rPr>
              <a:t>/</a:t>
            </a:r>
            <a:r>
              <a:rPr lang="tr-TR" dirty="0" err="1">
                <a:latin typeface="Cambria" pitchFamily="18" charset="0"/>
                <a:cs typeface="Cambria" pitchFamily="18" charset="0"/>
              </a:rPr>
              <a:t>avoid</a:t>
            </a:r>
            <a:r>
              <a:rPr lang="en-US" dirty="0">
                <a:latin typeface="Cambria" pitchFamily="18" charset="0"/>
                <a:cs typeface="Cambria" pitchFamily="18" charset="0"/>
              </a:rPr>
              <a:t> or minimize a crisis</a:t>
            </a:r>
            <a:endParaRPr lang="en-IN" dirty="0">
              <a:latin typeface="Cambria" pitchFamily="18" charset="0"/>
              <a:cs typeface="Cambria" pitchFamily="18" charset="0"/>
            </a:endParaRPr>
          </a:p>
        </p:txBody>
      </p:sp>
      <p:sp>
        <p:nvSpPr>
          <p:cNvPr id="655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1FBF7-2F08-487E-9F63-24EE8BD94C98}" type="slidenum">
              <a:rPr lang="en-US">
                <a:cs typeface="Arial" charset="0"/>
              </a:rPr>
              <a:pPr fontAlgn="base">
                <a:spcBef>
                  <a:spcPct val="0"/>
                </a:spcBef>
                <a:spcAft>
                  <a:spcPct val="0"/>
                </a:spcAft>
              </a:pPr>
              <a:t>50</a:t>
            </a:fld>
            <a:endParaRPr lang="en-US">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Ethical and Legal Issues</a:t>
            </a:r>
            <a:endParaRPr lang="en-IN" dirty="0">
              <a:ea typeface="+mj-ea"/>
            </a:endParaRPr>
          </a:p>
        </p:txBody>
      </p:sp>
      <p:sp>
        <p:nvSpPr>
          <p:cNvPr id="66562"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Social media marketers face ethical and legal issues, such as:</a:t>
            </a:r>
          </a:p>
          <a:p>
            <a:pPr lvl="1"/>
            <a:r>
              <a:rPr lang="en-US" dirty="0">
                <a:latin typeface="Cambria" pitchFamily="18" charset="0"/>
                <a:cs typeface="Cambria" pitchFamily="18" charset="0"/>
              </a:rPr>
              <a:t>Privacy</a:t>
            </a:r>
          </a:p>
          <a:p>
            <a:pPr lvl="1"/>
            <a:r>
              <a:rPr lang="en-US" dirty="0">
                <a:latin typeface="Cambria" pitchFamily="18" charset="0"/>
                <a:cs typeface="Cambria" pitchFamily="18" charset="0"/>
              </a:rPr>
              <a:t>Accountability</a:t>
            </a:r>
            <a:r>
              <a:rPr lang="tr-TR" dirty="0">
                <a:latin typeface="Cambria" pitchFamily="18" charset="0"/>
                <a:cs typeface="Cambria" pitchFamily="18" charset="0"/>
              </a:rPr>
              <a:t>/</a:t>
            </a:r>
            <a:r>
              <a:rPr lang="tr-TR" dirty="0" err="1">
                <a:latin typeface="Cambria" pitchFamily="18" charset="0"/>
                <a:cs typeface="Cambria" pitchFamily="18" charset="0"/>
              </a:rPr>
              <a:t>responsibility</a:t>
            </a:r>
            <a:endParaRPr lang="en-US" dirty="0">
              <a:latin typeface="Cambria" pitchFamily="18" charset="0"/>
              <a:cs typeface="Cambria" pitchFamily="18" charset="0"/>
            </a:endParaRPr>
          </a:p>
          <a:p>
            <a:r>
              <a:rPr lang="en-US" dirty="0">
                <a:latin typeface="Cambria" pitchFamily="18" charset="0"/>
                <a:cs typeface="Cambria" pitchFamily="18" charset="0"/>
              </a:rPr>
              <a:t>Well-written social media policies are:</a:t>
            </a:r>
          </a:p>
          <a:p>
            <a:pPr lvl="1"/>
            <a:r>
              <a:rPr lang="en-US" dirty="0">
                <a:latin typeface="Cambria" pitchFamily="18" charset="0"/>
                <a:cs typeface="Cambria" pitchFamily="18" charset="0"/>
              </a:rPr>
              <a:t>Consistent with</a:t>
            </a:r>
            <a:r>
              <a:rPr lang="tr-TR" dirty="0">
                <a:latin typeface="Cambria" pitchFamily="18" charset="0"/>
                <a:cs typeface="Cambria" pitchFamily="18" charset="0"/>
              </a:rPr>
              <a:t>/</a:t>
            </a:r>
            <a:r>
              <a:rPr lang="tr-TR" dirty="0" err="1">
                <a:latin typeface="Cambria" pitchFamily="18" charset="0"/>
                <a:cs typeface="Cambria" pitchFamily="18" charset="0"/>
              </a:rPr>
              <a:t>conforming</a:t>
            </a:r>
            <a:r>
              <a:rPr lang="tr-TR" dirty="0">
                <a:latin typeface="Cambria" pitchFamily="18" charset="0"/>
                <a:cs typeface="Cambria" pitchFamily="18" charset="0"/>
              </a:rPr>
              <a:t> </a:t>
            </a:r>
            <a:r>
              <a:rPr lang="en-US" dirty="0">
                <a:latin typeface="Cambria" pitchFamily="18" charset="0"/>
                <a:cs typeface="Cambria" pitchFamily="18" charset="0"/>
              </a:rPr>
              <a:t>a firm’s organizational culture and values</a:t>
            </a:r>
          </a:p>
          <a:p>
            <a:pPr lvl="1"/>
            <a:r>
              <a:rPr lang="en-US" dirty="0">
                <a:latin typeface="Cambria" pitchFamily="18" charset="0"/>
                <a:cs typeface="Cambria" pitchFamily="18" charset="0"/>
              </a:rPr>
              <a:t>Explain why employees should take certain steps or actions or avoid them </a:t>
            </a:r>
            <a:endParaRPr lang="en-IN" dirty="0">
              <a:latin typeface="Cambria" pitchFamily="18" charset="0"/>
              <a:cs typeface="Cambria" pitchFamily="18" charset="0"/>
            </a:endParaRPr>
          </a:p>
        </p:txBody>
      </p:sp>
      <p:sp>
        <p:nvSpPr>
          <p:cNvPr id="665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10FC19-0F4E-4966-AA9A-C854B2298F78}" type="slidenum">
              <a:rPr lang="en-US">
                <a:cs typeface="Arial" charset="0"/>
              </a:rPr>
              <a:pPr fontAlgn="base">
                <a:spcBef>
                  <a:spcPct val="0"/>
                </a:spcBef>
                <a:spcAft>
                  <a:spcPct val="0"/>
                </a:spcAft>
              </a:pPr>
              <a:t>51</a:t>
            </a:fld>
            <a:endParaRPr lang="en-US">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Ethical and Legal Issues</a:t>
            </a:r>
            <a:endParaRPr lang="en-IN" dirty="0">
              <a:ea typeface="+mj-ea"/>
            </a:endParaRPr>
          </a:p>
        </p:txBody>
      </p:sp>
      <p:sp>
        <p:nvSpPr>
          <p:cNvPr id="3" name="Content Placeholder 2"/>
          <p:cNvSpPr>
            <a:spLocks noGrp="1"/>
          </p:cNvSpPr>
          <p:nvPr>
            <p:ph idx="1"/>
          </p:nvPr>
        </p:nvSpPr>
        <p:spPr>
          <a:xfrm>
            <a:off x="457200" y="1255713"/>
            <a:ext cx="8229600" cy="4714875"/>
          </a:xfrm>
        </p:spPr>
        <p:txBody>
          <a:bodyPr rtlCol="0">
            <a:normAutofit fontScale="92500" lnSpcReduction="10000"/>
          </a:bodyPr>
          <a:lstStyle/>
          <a:p>
            <a:pPr lvl="1" fontAlgn="auto">
              <a:spcAft>
                <a:spcPts val="0"/>
              </a:spcAft>
              <a:buFont typeface="Arial"/>
              <a:buChar char="•"/>
              <a:defRPr/>
            </a:pPr>
            <a:r>
              <a:rPr lang="en-US" dirty="0">
                <a:ea typeface="+mn-ea"/>
              </a:rPr>
              <a:t>Broad enough to cover the major points, but brief enough to fit onto two pages</a:t>
            </a:r>
          </a:p>
          <a:p>
            <a:pPr lvl="1" fontAlgn="auto">
              <a:spcAft>
                <a:spcPts val="0"/>
              </a:spcAft>
              <a:buFont typeface="Arial"/>
              <a:buChar char="•"/>
              <a:defRPr/>
            </a:pPr>
            <a:r>
              <a:rPr lang="en-US" dirty="0">
                <a:ea typeface="+mn-ea"/>
              </a:rPr>
              <a:t>Linked to other relevant company policies and guidelines</a:t>
            </a:r>
          </a:p>
          <a:p>
            <a:pPr marL="347472" indent="-347472" fontAlgn="auto">
              <a:spcAft>
                <a:spcPts val="0"/>
              </a:spcAft>
              <a:defRPr/>
            </a:pPr>
            <a:r>
              <a:rPr lang="en-US" dirty="0">
                <a:ea typeface="+mn-ea"/>
              </a:rPr>
              <a:t>Postings, ads, comments, and even images come under intense scrutiny</a:t>
            </a:r>
            <a:r>
              <a:rPr lang="tr-TR" dirty="0">
                <a:ea typeface="+mn-ea"/>
              </a:rPr>
              <a:t>/</a:t>
            </a:r>
            <a:r>
              <a:rPr lang="tr-TR" dirty="0" err="1">
                <a:ea typeface="+mn-ea"/>
              </a:rPr>
              <a:t>examine</a:t>
            </a:r>
            <a:r>
              <a:rPr lang="en-US" dirty="0">
                <a:ea typeface="+mn-ea"/>
              </a:rPr>
              <a:t> and must be checked for:</a:t>
            </a:r>
          </a:p>
          <a:p>
            <a:pPr lvl="1" fontAlgn="auto">
              <a:spcAft>
                <a:spcPts val="0"/>
              </a:spcAft>
              <a:buFont typeface="Arial"/>
              <a:buChar char="•"/>
              <a:defRPr/>
            </a:pPr>
            <a:r>
              <a:rPr lang="en-US" dirty="0">
                <a:ea typeface="+mn-ea"/>
              </a:rPr>
              <a:t>Accuracy</a:t>
            </a:r>
            <a:r>
              <a:rPr lang="tr-TR" dirty="0">
                <a:ea typeface="+mn-ea"/>
              </a:rPr>
              <a:t>/</a:t>
            </a:r>
            <a:r>
              <a:rPr lang="tr-TR" dirty="0" err="1">
                <a:ea typeface="+mn-ea"/>
              </a:rPr>
              <a:t>trueness</a:t>
            </a:r>
            <a:endParaRPr lang="en-US" dirty="0">
              <a:ea typeface="+mn-ea"/>
            </a:endParaRPr>
          </a:p>
          <a:p>
            <a:pPr lvl="1" fontAlgn="auto">
              <a:spcAft>
                <a:spcPts val="0"/>
              </a:spcAft>
              <a:buFont typeface="Arial"/>
              <a:buChar char="•"/>
              <a:defRPr/>
            </a:pPr>
            <a:r>
              <a:rPr lang="en-US" dirty="0">
                <a:ea typeface="+mn-ea"/>
              </a:rPr>
              <a:t>Fair</a:t>
            </a:r>
            <a:r>
              <a:rPr lang="tr-TR" dirty="0">
                <a:ea typeface="+mn-ea"/>
              </a:rPr>
              <a:t>/</a:t>
            </a:r>
            <a:r>
              <a:rPr lang="tr-TR" dirty="0" err="1">
                <a:ea typeface="+mn-ea"/>
              </a:rPr>
              <a:t>honest</a:t>
            </a:r>
            <a:r>
              <a:rPr lang="en-US" dirty="0">
                <a:ea typeface="+mn-ea"/>
              </a:rPr>
              <a:t> and realistic claims</a:t>
            </a:r>
            <a:r>
              <a:rPr lang="tr-TR" dirty="0">
                <a:ea typeface="+mn-ea"/>
              </a:rPr>
              <a:t>/</a:t>
            </a:r>
            <a:r>
              <a:rPr lang="tr-TR" dirty="0" err="1">
                <a:ea typeface="+mn-ea"/>
              </a:rPr>
              <a:t>asserts</a:t>
            </a:r>
            <a:r>
              <a:rPr lang="tr-TR" dirty="0">
                <a:ea typeface="+mn-ea"/>
              </a:rPr>
              <a:t> </a:t>
            </a:r>
            <a:r>
              <a:rPr lang="en-US" dirty="0">
                <a:ea typeface="+mn-ea"/>
              </a:rPr>
              <a:t>or promises</a:t>
            </a:r>
          </a:p>
          <a:p>
            <a:pPr lvl="1" fontAlgn="auto">
              <a:spcAft>
                <a:spcPts val="0"/>
              </a:spcAft>
              <a:buFont typeface="Arial"/>
              <a:buChar char="•"/>
              <a:defRPr/>
            </a:pPr>
            <a:r>
              <a:rPr lang="en-US" dirty="0">
                <a:ea typeface="+mn-ea"/>
              </a:rPr>
              <a:t>Balance and objectivity</a:t>
            </a:r>
          </a:p>
        </p:txBody>
      </p:sp>
      <p:sp>
        <p:nvSpPr>
          <p:cNvPr id="675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A8E81-288E-443B-A70B-A50968F4C64D}" type="slidenum">
              <a:rPr lang="en-US">
                <a:cs typeface="Arial" charset="0"/>
              </a:rPr>
              <a:pPr fontAlgn="base">
                <a:spcBef>
                  <a:spcPct val="0"/>
                </a:spcBef>
                <a:spcAft>
                  <a:spcPct val="0"/>
                </a:spcAft>
              </a:pPr>
              <a:t>52</a:t>
            </a:fld>
            <a:endParaRPr lang="en-US">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Ethical and Legal Issues</a:t>
            </a:r>
            <a:endParaRPr lang="en-IN" dirty="0">
              <a:ea typeface="+mj-ea"/>
            </a:endParaRPr>
          </a:p>
        </p:txBody>
      </p:sp>
      <p:sp>
        <p:nvSpPr>
          <p:cNvPr id="68610" name="Content Placeholder 2"/>
          <p:cNvSpPr>
            <a:spLocks noGrp="1"/>
          </p:cNvSpPr>
          <p:nvPr>
            <p:ph idx="1"/>
          </p:nvPr>
        </p:nvSpPr>
        <p:spPr>
          <a:xfrm>
            <a:off x="457200" y="1255713"/>
            <a:ext cx="8229600" cy="5098434"/>
          </a:xfrm>
        </p:spPr>
        <p:txBody>
          <a:bodyPr/>
          <a:lstStyle/>
          <a:p>
            <a:pPr lvl="1"/>
            <a:r>
              <a:rPr lang="en-US" dirty="0">
                <a:latin typeface="Cambria" pitchFamily="18" charset="0"/>
                <a:cs typeface="Cambria" pitchFamily="18" charset="0"/>
              </a:rPr>
              <a:t>Potential for misinterpretation</a:t>
            </a:r>
            <a:endParaRPr lang="en-IN" dirty="0">
              <a:latin typeface="Cambria" pitchFamily="18" charset="0"/>
              <a:cs typeface="Cambria" pitchFamily="18" charset="0"/>
            </a:endParaRPr>
          </a:p>
          <a:p>
            <a:r>
              <a:rPr lang="en-US" dirty="0">
                <a:latin typeface="Cambria" pitchFamily="18" charset="0"/>
                <a:cs typeface="Cambria" pitchFamily="18" charset="0"/>
              </a:rPr>
              <a:t>Marketers must:</a:t>
            </a:r>
          </a:p>
          <a:p>
            <a:pPr lvl="1"/>
            <a:r>
              <a:rPr lang="en-US" dirty="0">
                <a:latin typeface="Cambria" pitchFamily="18" charset="0"/>
                <a:cs typeface="Cambria" pitchFamily="18" charset="0"/>
              </a:rPr>
              <a:t>Not distribute any personal information without consent</a:t>
            </a:r>
            <a:r>
              <a:rPr lang="tr-TR" dirty="0">
                <a:latin typeface="Cambria" pitchFamily="18" charset="0"/>
                <a:cs typeface="Cambria" pitchFamily="18" charset="0"/>
              </a:rPr>
              <a:t>/</a:t>
            </a:r>
            <a:r>
              <a:rPr lang="tr-TR" dirty="0" err="1">
                <a:latin typeface="Cambria" pitchFamily="18" charset="0"/>
                <a:cs typeface="Cambria" pitchFamily="18" charset="0"/>
              </a:rPr>
              <a:t>agreeing</a:t>
            </a:r>
            <a:endParaRPr lang="en-US" dirty="0">
              <a:latin typeface="Cambria" pitchFamily="18" charset="0"/>
              <a:cs typeface="Cambria" pitchFamily="18" charset="0"/>
            </a:endParaRPr>
          </a:p>
          <a:p>
            <a:pPr lvl="1"/>
            <a:r>
              <a:rPr lang="en-US" dirty="0">
                <a:latin typeface="Cambria" pitchFamily="18" charset="0"/>
                <a:cs typeface="Cambria" pitchFamily="18" charset="0"/>
              </a:rPr>
              <a:t>Be vigilant</a:t>
            </a:r>
            <a:r>
              <a:rPr lang="tr-TR" dirty="0">
                <a:latin typeface="Cambria" pitchFamily="18" charset="0"/>
                <a:cs typeface="Cambria" pitchFamily="18" charset="0"/>
              </a:rPr>
              <a:t>/</a:t>
            </a:r>
            <a:r>
              <a:rPr lang="tr-TR" dirty="0" err="1">
                <a:latin typeface="Cambria" pitchFamily="18" charset="0"/>
                <a:cs typeface="Cambria" pitchFamily="18" charset="0"/>
              </a:rPr>
              <a:t>mindful</a:t>
            </a:r>
            <a:r>
              <a:rPr lang="tr-TR" dirty="0">
                <a:latin typeface="Cambria" pitchFamily="18" charset="0"/>
                <a:cs typeface="Cambria" pitchFamily="18" charset="0"/>
              </a:rPr>
              <a:t> (</a:t>
            </a:r>
            <a:r>
              <a:rPr lang="tr-TR" dirty="0" err="1">
                <a:latin typeface="Cambria" pitchFamily="18" charset="0"/>
                <a:cs typeface="Cambria" pitchFamily="18" charset="0"/>
              </a:rPr>
              <a:t>attentive</a:t>
            </a:r>
            <a:r>
              <a:rPr lang="tr-TR" dirty="0">
                <a:latin typeface="Cambria" pitchFamily="18" charset="0"/>
                <a:cs typeface="Cambria" pitchFamily="18" charset="0"/>
              </a:rPr>
              <a:t>)</a:t>
            </a:r>
            <a:r>
              <a:rPr lang="en-US" dirty="0">
                <a:latin typeface="Cambria" pitchFamily="18" charset="0"/>
                <a:cs typeface="Cambria" pitchFamily="18" charset="0"/>
              </a:rPr>
              <a:t> about confidentiality</a:t>
            </a:r>
            <a:r>
              <a:rPr lang="tr-TR" dirty="0">
                <a:latin typeface="Cambria" pitchFamily="18" charset="0"/>
                <a:cs typeface="Cambria" pitchFamily="18" charset="0"/>
              </a:rPr>
              <a:t>/</a:t>
            </a:r>
            <a:r>
              <a:rPr lang="tr-TR" dirty="0" err="1">
                <a:latin typeface="Cambria" pitchFamily="18" charset="0"/>
                <a:cs typeface="Cambria" pitchFamily="18" charset="0"/>
              </a:rPr>
              <a:t>privacy</a:t>
            </a:r>
            <a:endParaRPr lang="en-US" dirty="0">
              <a:latin typeface="Cambria" pitchFamily="18" charset="0"/>
              <a:cs typeface="Cambria" pitchFamily="18" charset="0"/>
            </a:endParaRPr>
          </a:p>
          <a:p>
            <a:r>
              <a:rPr lang="en-US" dirty="0">
                <a:latin typeface="Cambria" pitchFamily="18" charset="0"/>
                <a:cs typeface="Cambria" pitchFamily="18" charset="0"/>
              </a:rPr>
              <a:t>When mistakes happen, smart social media marketers:</a:t>
            </a:r>
          </a:p>
          <a:p>
            <a:pPr lvl="1"/>
            <a:r>
              <a:rPr lang="en-US" dirty="0">
                <a:latin typeface="Cambria" pitchFamily="18" charset="0"/>
                <a:cs typeface="Cambria" pitchFamily="18" charset="0"/>
              </a:rPr>
              <a:t>Take action to solve the problem or resolve</a:t>
            </a:r>
            <a:r>
              <a:rPr lang="tr-TR" dirty="0">
                <a:latin typeface="Cambria" pitchFamily="18" charset="0"/>
                <a:cs typeface="Cambria" pitchFamily="18" charset="0"/>
              </a:rPr>
              <a:t>/ </a:t>
            </a:r>
            <a:r>
              <a:rPr lang="tr-TR" dirty="0" err="1">
                <a:latin typeface="Cambria" pitchFamily="18" charset="0"/>
                <a:cs typeface="Cambria" pitchFamily="18" charset="0"/>
              </a:rPr>
              <a:t>settle</a:t>
            </a:r>
            <a:r>
              <a:rPr lang="en-US" dirty="0">
                <a:latin typeface="Cambria" pitchFamily="18" charset="0"/>
                <a:cs typeface="Cambria" pitchFamily="18" charset="0"/>
              </a:rPr>
              <a:t> the issue</a:t>
            </a:r>
          </a:p>
        </p:txBody>
      </p:sp>
      <p:sp>
        <p:nvSpPr>
          <p:cNvPr id="686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2621EE-49EC-4772-80B4-297A98F3A6E0}" type="slidenum">
              <a:rPr lang="en-US">
                <a:cs typeface="Arial" charset="0"/>
              </a:rPr>
              <a:pPr fontAlgn="base">
                <a:spcBef>
                  <a:spcPct val="0"/>
                </a:spcBef>
                <a:spcAft>
                  <a:spcPct val="0"/>
                </a:spcAft>
              </a:pPr>
              <a:t>53</a:t>
            </a:fld>
            <a:endParaRPr lang="en-US">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Ethical and Legal Issues</a:t>
            </a:r>
            <a:endParaRPr lang="en-IN" dirty="0">
              <a:ea typeface="+mj-ea"/>
            </a:endParaRPr>
          </a:p>
        </p:txBody>
      </p:sp>
      <p:sp>
        <p:nvSpPr>
          <p:cNvPr id="69634" name="Content Placeholder 2"/>
          <p:cNvSpPr>
            <a:spLocks noGrp="1"/>
          </p:cNvSpPr>
          <p:nvPr>
            <p:ph idx="1"/>
          </p:nvPr>
        </p:nvSpPr>
        <p:spPr>
          <a:xfrm>
            <a:off x="457200" y="1255713"/>
            <a:ext cx="8229600" cy="4714875"/>
          </a:xfrm>
        </p:spPr>
        <p:txBody>
          <a:bodyPr/>
          <a:lstStyle/>
          <a:p>
            <a:pPr lvl="1"/>
            <a:r>
              <a:rPr lang="en-US" dirty="0">
                <a:latin typeface="Cambria" pitchFamily="18" charset="0"/>
                <a:cs typeface="Cambria" pitchFamily="18" charset="0"/>
              </a:rPr>
              <a:t>Acknowledge</a:t>
            </a:r>
            <a:r>
              <a:rPr lang="tr-TR" dirty="0">
                <a:latin typeface="Cambria" pitchFamily="18" charset="0"/>
                <a:cs typeface="Cambria" pitchFamily="18" charset="0"/>
              </a:rPr>
              <a:t>/</a:t>
            </a:r>
            <a:r>
              <a:rPr lang="tr-TR" dirty="0" err="1">
                <a:latin typeface="Cambria" pitchFamily="18" charset="0"/>
                <a:cs typeface="Cambria" pitchFamily="18" charset="0"/>
              </a:rPr>
              <a:t>admit</a:t>
            </a:r>
            <a:r>
              <a:rPr lang="en-US" dirty="0">
                <a:latin typeface="Cambria" pitchFamily="18" charset="0"/>
                <a:cs typeface="Cambria" pitchFamily="18" charset="0"/>
              </a:rPr>
              <a:t> the problem and take responsibility for it</a:t>
            </a:r>
            <a:endParaRPr lang="en-IN" dirty="0">
              <a:latin typeface="Cambria" pitchFamily="18" charset="0"/>
              <a:cs typeface="Cambria" pitchFamily="18" charset="0"/>
            </a:endParaRPr>
          </a:p>
          <a:p>
            <a:pPr lvl="1"/>
            <a:r>
              <a:rPr lang="en-US" dirty="0">
                <a:latin typeface="Cambria" pitchFamily="18" charset="0"/>
                <a:cs typeface="Cambria" pitchFamily="18" charset="0"/>
              </a:rPr>
              <a:t>Communicate with the right people, via the most relevant channels</a:t>
            </a:r>
          </a:p>
          <a:p>
            <a:pPr lvl="1"/>
            <a:r>
              <a:rPr lang="en-US" dirty="0">
                <a:latin typeface="Cambria" pitchFamily="18" charset="0"/>
                <a:cs typeface="Cambria" pitchFamily="18" charset="0"/>
              </a:rPr>
              <a:t>Promise to take steps necessary to correct the situation</a:t>
            </a:r>
          </a:p>
          <a:p>
            <a:pPr lvl="1"/>
            <a:r>
              <a:rPr lang="en-US" dirty="0">
                <a:latin typeface="Cambria" pitchFamily="18" charset="0"/>
                <a:cs typeface="Cambria" pitchFamily="18" charset="0"/>
              </a:rPr>
              <a:t>Implement the agreed-upon changes or make other concessions</a:t>
            </a:r>
            <a:r>
              <a:rPr lang="tr-TR" dirty="0">
                <a:latin typeface="Cambria" pitchFamily="18" charset="0"/>
                <a:cs typeface="Cambria" pitchFamily="18" charset="0"/>
              </a:rPr>
              <a:t>/</a:t>
            </a:r>
            <a:r>
              <a:rPr lang="tr-TR" dirty="0" err="1">
                <a:latin typeface="Cambria" pitchFamily="18" charset="0"/>
                <a:cs typeface="Cambria" pitchFamily="18" charset="0"/>
              </a:rPr>
              <a:t>compromises</a:t>
            </a:r>
            <a:endParaRPr lang="en-US" dirty="0">
              <a:latin typeface="Cambria" pitchFamily="18" charset="0"/>
              <a:cs typeface="Cambria" pitchFamily="18" charset="0"/>
            </a:endParaRPr>
          </a:p>
          <a:p>
            <a:pPr lvl="1"/>
            <a:r>
              <a:rPr lang="en-US" dirty="0">
                <a:latin typeface="Cambria" pitchFamily="18" charset="0"/>
                <a:cs typeface="Cambria" pitchFamily="18" charset="0"/>
              </a:rPr>
              <a:t>Evaluate ways to avoid similar problems in the future</a:t>
            </a:r>
            <a:endParaRPr lang="en-IN" dirty="0">
              <a:latin typeface="Cambria" pitchFamily="18" charset="0"/>
              <a:cs typeface="Cambria" pitchFamily="18" charset="0"/>
            </a:endParaRPr>
          </a:p>
        </p:txBody>
      </p:sp>
      <p:sp>
        <p:nvSpPr>
          <p:cNvPr id="696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B947E-A3EA-4BDE-8875-E3C56612FF2C}" type="slidenum">
              <a:rPr lang="en-US">
                <a:cs typeface="Arial" charset="0"/>
              </a:rPr>
              <a:pPr fontAlgn="base">
                <a:spcBef>
                  <a:spcPct val="0"/>
                </a:spcBef>
                <a:spcAft>
                  <a:spcPct val="0"/>
                </a:spcAft>
              </a:pPr>
              <a:t>54</a:t>
            </a:fld>
            <a:endParaRPr lang="en-US">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ea typeface="+mj-ea"/>
              </a:rPr>
              <a:t>Figure 4.4 - Job Titles in Social Media Marketing</a:t>
            </a:r>
          </a:p>
        </p:txBody>
      </p:sp>
      <p:sp>
        <p:nvSpPr>
          <p:cNvPr id="706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C533A2-FE41-4BC7-A11E-3E44F35F8A6F}" type="slidenum">
              <a:rPr lang="en-US">
                <a:cs typeface="Arial" charset="0"/>
              </a:rPr>
              <a:pPr fontAlgn="base">
                <a:spcBef>
                  <a:spcPct val="0"/>
                </a:spcBef>
                <a:spcAft>
                  <a:spcPct val="0"/>
                </a:spcAft>
              </a:pPr>
              <a:t>55</a:t>
            </a:fld>
            <a:endParaRPr lang="en-US">
              <a:cs typeface="Arial" charset="0"/>
            </a:endParaRPr>
          </a:p>
        </p:txBody>
      </p:sp>
      <p:pic>
        <p:nvPicPr>
          <p:cNvPr id="5" name="Picture 4" descr="CM_F4.4.png"/>
          <p:cNvPicPr>
            <a:picLocks noChangeAspect="1"/>
          </p:cNvPicPr>
          <p:nvPr/>
        </p:nvPicPr>
        <p:blipFill>
          <a:blip r:embed="rId2"/>
          <a:stretch>
            <a:fillRect/>
          </a:stretch>
        </p:blipFill>
        <p:spPr>
          <a:xfrm>
            <a:off x="1032932" y="1515532"/>
            <a:ext cx="7247467" cy="485351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423"/>
          </a:xfrm>
        </p:spPr>
        <p:txBody>
          <a:bodyPr/>
          <a:lstStyle/>
          <a:p>
            <a:pPr algn="ctr" fontAlgn="auto">
              <a:spcAft>
                <a:spcPts val="0"/>
              </a:spcAft>
              <a:defRPr/>
            </a:pPr>
            <a:r>
              <a:rPr lang="en-US" dirty="0">
                <a:ea typeface="+mj-ea"/>
              </a:rPr>
              <a:t>Types of Jobs</a:t>
            </a:r>
            <a:endParaRPr lang="en-IN" dirty="0">
              <a:ea typeface="+mj-ea"/>
            </a:endParaRPr>
          </a:p>
        </p:txBody>
      </p:sp>
      <p:sp>
        <p:nvSpPr>
          <p:cNvPr id="71682" name="Content Placeholder 2"/>
          <p:cNvSpPr>
            <a:spLocks noGrp="1"/>
          </p:cNvSpPr>
          <p:nvPr>
            <p:ph idx="1"/>
          </p:nvPr>
        </p:nvSpPr>
        <p:spPr>
          <a:xfrm>
            <a:off x="317241" y="1255713"/>
            <a:ext cx="8602824" cy="4790524"/>
          </a:xfrm>
        </p:spPr>
        <p:txBody>
          <a:bodyPr/>
          <a:lstStyle/>
          <a:p>
            <a:r>
              <a:rPr lang="en-US" sz="2400" dirty="0">
                <a:latin typeface="Cambria" pitchFamily="18" charset="0"/>
                <a:cs typeface="Cambria" pitchFamily="18" charset="0"/>
              </a:rPr>
              <a:t>Social media marketing manager or digital marketing manager</a:t>
            </a:r>
          </a:p>
          <a:p>
            <a:r>
              <a:rPr lang="en-US" sz="2400" dirty="0">
                <a:latin typeface="Cambria" pitchFamily="18" charset="0"/>
                <a:cs typeface="Cambria" pitchFamily="18" charset="0"/>
              </a:rPr>
              <a:t>Social media strategist</a:t>
            </a:r>
          </a:p>
          <a:p>
            <a:r>
              <a:rPr lang="en-US" sz="2400" dirty="0">
                <a:latin typeface="Cambria" pitchFamily="18" charset="0"/>
                <a:cs typeface="Cambria" pitchFamily="18" charset="0"/>
              </a:rPr>
              <a:t>Brand manager</a:t>
            </a:r>
          </a:p>
          <a:p>
            <a:r>
              <a:rPr lang="en-US" sz="2400" dirty="0">
                <a:latin typeface="Cambria" pitchFamily="18" charset="0"/>
                <a:cs typeface="Cambria" pitchFamily="18" charset="0"/>
              </a:rPr>
              <a:t>Online community manager</a:t>
            </a:r>
            <a:r>
              <a:rPr lang="tr-TR" sz="2400" dirty="0">
                <a:latin typeface="Cambria" pitchFamily="18" charset="0"/>
                <a:cs typeface="Cambria" pitchFamily="18" charset="0"/>
              </a:rPr>
              <a:t>*</a:t>
            </a:r>
            <a:endParaRPr lang="en-US" sz="2400" dirty="0">
              <a:latin typeface="Cambria" pitchFamily="18" charset="0"/>
              <a:cs typeface="Cambria" pitchFamily="18" charset="0"/>
            </a:endParaRPr>
          </a:p>
          <a:p>
            <a:r>
              <a:rPr lang="en-US" sz="2400" dirty="0">
                <a:latin typeface="Cambria" pitchFamily="18" charset="0"/>
                <a:cs typeface="Cambria" pitchFamily="18" charset="0"/>
              </a:rPr>
              <a:t>Influencer relations</a:t>
            </a:r>
          </a:p>
          <a:p>
            <a:r>
              <a:rPr lang="en-US" sz="2400" dirty="0">
                <a:latin typeface="Cambria" pitchFamily="18" charset="0"/>
                <a:cs typeface="Cambria" pitchFamily="18" charset="0"/>
              </a:rPr>
              <a:t>Social media specialist</a:t>
            </a:r>
          </a:p>
          <a:p>
            <a:r>
              <a:rPr lang="en-US" sz="2400" dirty="0">
                <a:latin typeface="Cambria" pitchFamily="18" charset="0"/>
                <a:cs typeface="Cambria" pitchFamily="18" charset="0"/>
              </a:rPr>
              <a:t>Social media analytics</a:t>
            </a:r>
            <a:endParaRPr lang="tr-TR" sz="2400" dirty="0">
              <a:latin typeface="Cambria" pitchFamily="18" charset="0"/>
              <a:cs typeface="Cambria" pitchFamily="18" charset="0"/>
            </a:endParaRPr>
          </a:p>
          <a:p>
            <a:pPr marL="0" indent="0">
              <a:buNone/>
            </a:pPr>
            <a:r>
              <a:rPr lang="tr-TR" sz="2000" dirty="0">
                <a:latin typeface="Cambria" pitchFamily="18" charset="0"/>
                <a:cs typeface="Cambria" pitchFamily="18" charset="0"/>
              </a:rPr>
              <a:t>*</a:t>
            </a:r>
            <a:r>
              <a:rPr lang="en-US" sz="2000" dirty="0">
                <a:latin typeface="Cambria" pitchFamily="18" charset="0"/>
                <a:cs typeface="Cambria" pitchFamily="18" charset="0"/>
              </a:rPr>
              <a:t>An online community manager builds, grows, and manages online communities, performing</a:t>
            </a:r>
            <a:r>
              <a:rPr lang="tr-TR" sz="2000" dirty="0">
                <a:latin typeface="Cambria" pitchFamily="18" charset="0"/>
                <a:cs typeface="Cambria" pitchFamily="18" charset="0"/>
              </a:rPr>
              <a:t>/</a:t>
            </a:r>
            <a:r>
              <a:rPr lang="tr-TR" sz="2000" dirty="0" err="1">
                <a:latin typeface="Cambria" pitchFamily="18" charset="0"/>
                <a:cs typeface="Cambria" pitchFamily="18" charset="0"/>
              </a:rPr>
              <a:t>carrying</a:t>
            </a:r>
            <a:r>
              <a:rPr lang="tr-TR" sz="2000" dirty="0">
                <a:latin typeface="Cambria" pitchFamily="18" charset="0"/>
                <a:cs typeface="Cambria" pitchFamily="18" charset="0"/>
              </a:rPr>
              <a:t> </a:t>
            </a:r>
            <a:r>
              <a:rPr lang="tr-TR" sz="2000" dirty="0" err="1">
                <a:latin typeface="Cambria" pitchFamily="18" charset="0"/>
                <a:cs typeface="Cambria" pitchFamily="18" charset="0"/>
              </a:rPr>
              <a:t>out</a:t>
            </a:r>
            <a:r>
              <a:rPr lang="en-US" sz="2000" dirty="0">
                <a:latin typeface="Cambria" pitchFamily="18" charset="0"/>
                <a:cs typeface="Cambria" pitchFamily="18" charset="0"/>
              </a:rPr>
              <a:t> Community management, often around a brand or cause</a:t>
            </a:r>
            <a:r>
              <a:rPr lang="tr-TR" sz="2000" dirty="0">
                <a:latin typeface="Cambria" pitchFamily="18" charset="0"/>
                <a:cs typeface="Cambria" pitchFamily="18" charset="0"/>
              </a:rPr>
              <a:t> (</a:t>
            </a:r>
            <a:r>
              <a:rPr lang="tr-TR" sz="2000" dirty="0">
                <a:latin typeface="Cambria" pitchFamily="18" charset="0"/>
                <a:cs typeface="Cambria" pitchFamily="18" charset="0"/>
                <a:hlinkClick r:id="rId2"/>
              </a:rPr>
              <a:t>https://en.wikipedia.org/wiki/Online_community _</a:t>
            </a:r>
            <a:r>
              <a:rPr lang="tr-TR" sz="2000" dirty="0" err="1">
                <a:latin typeface="Cambria" pitchFamily="18" charset="0"/>
                <a:cs typeface="Cambria" pitchFamily="18" charset="0"/>
                <a:hlinkClick r:id="rId2"/>
              </a:rPr>
              <a:t>manager</a:t>
            </a:r>
            <a:r>
              <a:rPr lang="tr-TR" sz="2000" dirty="0">
                <a:latin typeface="Cambria" pitchFamily="18" charset="0"/>
                <a:cs typeface="Cambria" pitchFamily="18" charset="0"/>
              </a:rPr>
              <a:t>, </a:t>
            </a:r>
            <a:r>
              <a:rPr lang="tr-TR" sz="2000" dirty="0" err="1">
                <a:latin typeface="Cambria" pitchFamily="18" charset="0"/>
                <a:cs typeface="Cambria" pitchFamily="18" charset="0"/>
              </a:rPr>
              <a:t>Accessed</a:t>
            </a:r>
            <a:r>
              <a:rPr lang="tr-TR" sz="2000" dirty="0">
                <a:latin typeface="Cambria" pitchFamily="18" charset="0"/>
                <a:cs typeface="Cambria" pitchFamily="18" charset="0"/>
              </a:rPr>
              <a:t>. 10/24/2020). </a:t>
            </a:r>
            <a:endParaRPr lang="en-US" sz="2000" dirty="0">
              <a:latin typeface="Cambria" pitchFamily="18" charset="0"/>
              <a:cs typeface="Cambria" pitchFamily="18" charset="0"/>
            </a:endParaRPr>
          </a:p>
        </p:txBody>
      </p:sp>
      <p:sp>
        <p:nvSpPr>
          <p:cNvPr id="716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B900E-0260-4D0C-AB3E-DCC3F5F74B34}" type="slidenum">
              <a:rPr lang="en-US">
                <a:cs typeface="Arial" charset="0"/>
              </a:rPr>
              <a:pPr fontAlgn="base">
                <a:spcBef>
                  <a:spcPct val="0"/>
                </a:spcBef>
                <a:spcAft>
                  <a:spcPct val="0"/>
                </a:spcAft>
              </a:pPr>
              <a:t>56</a:t>
            </a:fld>
            <a:endParaRPr lang="en-US">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Types of Jobs</a:t>
            </a:r>
            <a:endParaRPr lang="en-IN" dirty="0">
              <a:ea typeface="+mj-ea"/>
            </a:endParaRPr>
          </a:p>
        </p:txBody>
      </p:sp>
      <p:sp>
        <p:nvSpPr>
          <p:cNvPr id="72706" name="Content Placeholder 2"/>
          <p:cNvSpPr>
            <a:spLocks noGrp="1"/>
          </p:cNvSpPr>
          <p:nvPr>
            <p:ph idx="1"/>
          </p:nvPr>
        </p:nvSpPr>
        <p:spPr>
          <a:xfrm>
            <a:off x="457200" y="1255713"/>
            <a:ext cx="8229600" cy="4714875"/>
          </a:xfrm>
        </p:spPr>
        <p:txBody>
          <a:bodyPr/>
          <a:lstStyle/>
          <a:p>
            <a:r>
              <a:rPr lang="en-US">
                <a:latin typeface="Cambria" pitchFamily="18" charset="0"/>
                <a:cs typeface="Cambria" pitchFamily="18" charset="0"/>
              </a:rPr>
              <a:t>Social media design</a:t>
            </a:r>
          </a:p>
          <a:p>
            <a:r>
              <a:rPr lang="en-US">
                <a:latin typeface="Cambria" pitchFamily="18" charset="0"/>
                <a:cs typeface="Cambria" pitchFamily="18" charset="0"/>
              </a:rPr>
              <a:t>Social media developer</a:t>
            </a:r>
          </a:p>
          <a:p>
            <a:r>
              <a:rPr lang="en-US">
                <a:latin typeface="Cambria" pitchFamily="18" charset="0"/>
                <a:cs typeface="Cambria" pitchFamily="18" charset="0"/>
              </a:rPr>
              <a:t>Content programmer</a:t>
            </a:r>
          </a:p>
          <a:p>
            <a:r>
              <a:rPr lang="en-US">
                <a:latin typeface="Cambria" pitchFamily="18" charset="0"/>
                <a:cs typeface="Cambria" pitchFamily="18" charset="0"/>
              </a:rPr>
              <a:t>Blogger or copywriter</a:t>
            </a:r>
          </a:p>
        </p:txBody>
      </p:sp>
      <p:sp>
        <p:nvSpPr>
          <p:cNvPr id="727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62E7D-ABCD-4D05-82E6-F09B2CC3C62A}" type="slidenum">
              <a:rPr lang="en-US">
                <a:cs typeface="Arial" charset="0"/>
              </a:rPr>
              <a:pPr fontAlgn="base">
                <a:spcBef>
                  <a:spcPct val="0"/>
                </a:spcBef>
                <a:spcAft>
                  <a:spcPct val="0"/>
                </a:spcAft>
              </a:pPr>
              <a:t>57</a:t>
            </a:fld>
            <a:endParaRPr lang="en-US">
              <a:cs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ea typeface="+mj-ea"/>
              </a:rPr>
              <a:t>Tips for Landing a Job in Social Media Marketing</a:t>
            </a:r>
            <a:endParaRPr lang="en-IN" dirty="0">
              <a:ea typeface="+mj-ea"/>
            </a:endParaRPr>
          </a:p>
        </p:txBody>
      </p:sp>
      <p:sp>
        <p:nvSpPr>
          <p:cNvPr id="73730"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Land</a:t>
            </a:r>
            <a:r>
              <a:rPr lang="tr-TR" dirty="0">
                <a:latin typeface="Cambria" pitchFamily="18" charset="0"/>
                <a:cs typeface="Cambria" pitchFamily="18" charset="0"/>
              </a:rPr>
              <a:t>/do (</a:t>
            </a:r>
            <a:r>
              <a:rPr lang="tr-TR" dirty="0" err="1">
                <a:latin typeface="Cambria" pitchFamily="18" charset="0"/>
                <a:cs typeface="Cambria" pitchFamily="18" charset="0"/>
              </a:rPr>
              <a:t>practise</a:t>
            </a:r>
            <a:r>
              <a:rPr lang="tr-TR" dirty="0">
                <a:latin typeface="Cambria" pitchFamily="18" charset="0"/>
                <a:cs typeface="Cambria" pitchFamily="18" charset="0"/>
              </a:rPr>
              <a:t>)</a:t>
            </a:r>
            <a:r>
              <a:rPr lang="en-US" dirty="0">
                <a:latin typeface="Cambria" pitchFamily="18" charset="0"/>
                <a:cs typeface="Cambria" pitchFamily="18" charset="0"/>
              </a:rPr>
              <a:t> an internship</a:t>
            </a:r>
          </a:p>
          <a:p>
            <a:r>
              <a:rPr lang="en-US" dirty="0">
                <a:latin typeface="Cambria" pitchFamily="18" charset="0"/>
                <a:cs typeface="Cambria" pitchFamily="18" charset="0"/>
              </a:rPr>
              <a:t>Take online courses that teach social media marketing skills</a:t>
            </a:r>
          </a:p>
          <a:p>
            <a:r>
              <a:rPr lang="en-US" dirty="0">
                <a:latin typeface="Cambria" pitchFamily="18" charset="0"/>
                <a:cs typeface="Cambria" pitchFamily="18" charset="0"/>
              </a:rPr>
              <a:t>Highlight</a:t>
            </a:r>
            <a:r>
              <a:rPr lang="tr-TR" dirty="0">
                <a:latin typeface="Cambria" pitchFamily="18" charset="0"/>
                <a:cs typeface="Cambria" pitchFamily="18" charset="0"/>
              </a:rPr>
              <a:t>/</a:t>
            </a:r>
            <a:r>
              <a:rPr lang="en-US" dirty="0">
                <a:latin typeface="Cambria" pitchFamily="18" charset="0"/>
                <a:cs typeface="Cambria" pitchFamily="18" charset="0"/>
              </a:rPr>
              <a:t>emphasize</a:t>
            </a:r>
            <a:r>
              <a:rPr lang="tr-TR" dirty="0">
                <a:latin typeface="Cambria" pitchFamily="18" charset="0"/>
                <a:cs typeface="Cambria" pitchFamily="18" charset="0"/>
              </a:rPr>
              <a:t> </a:t>
            </a:r>
            <a:r>
              <a:rPr lang="en-US" dirty="0">
                <a:latin typeface="Cambria" pitchFamily="18" charset="0"/>
                <a:cs typeface="Cambria" pitchFamily="18" charset="0"/>
              </a:rPr>
              <a:t>your own online social profile</a:t>
            </a:r>
          </a:p>
          <a:p>
            <a:r>
              <a:rPr lang="en-US" dirty="0">
                <a:latin typeface="Cambria" pitchFamily="18" charset="0"/>
                <a:cs typeface="Cambria" pitchFamily="18" charset="0"/>
              </a:rPr>
              <a:t>Point out</a:t>
            </a:r>
            <a:r>
              <a:rPr lang="tr-TR" dirty="0">
                <a:latin typeface="Cambria" pitchFamily="18" charset="0"/>
                <a:cs typeface="Cambria" pitchFamily="18" charset="0"/>
              </a:rPr>
              <a:t>/</a:t>
            </a:r>
            <a:r>
              <a:rPr lang="tr-TR" dirty="0" err="1">
                <a:latin typeface="Cambria" pitchFamily="18" charset="0"/>
                <a:cs typeface="Cambria" pitchFamily="18" charset="0"/>
              </a:rPr>
              <a:t>highlight</a:t>
            </a:r>
            <a:r>
              <a:rPr lang="tr-TR" dirty="0">
                <a:latin typeface="Cambria" pitchFamily="18" charset="0"/>
                <a:cs typeface="Cambria" pitchFamily="18" charset="0"/>
              </a:rPr>
              <a:t> </a:t>
            </a:r>
            <a:r>
              <a:rPr lang="en-US" dirty="0">
                <a:latin typeface="Cambria" pitchFamily="18" charset="0"/>
                <a:cs typeface="Cambria" pitchFamily="18" charset="0"/>
              </a:rPr>
              <a:t>your personality</a:t>
            </a:r>
          </a:p>
        </p:txBody>
      </p:sp>
      <p:sp>
        <p:nvSpPr>
          <p:cNvPr id="737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50A968-D5E2-4FE4-B5D0-7E3C2C4D4A02}" type="slidenum">
              <a:rPr lang="en-US">
                <a:cs typeface="Arial" charset="0"/>
              </a:rPr>
              <a:pPr fontAlgn="base">
                <a:spcBef>
                  <a:spcPct val="0"/>
                </a:spcBef>
                <a:spcAft>
                  <a:spcPct val="0"/>
                </a:spcAft>
              </a:pPr>
              <a:t>58</a:t>
            </a:fld>
            <a:endParaRPr lang="en-US">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a:ea typeface="+mj-ea"/>
              </a:rPr>
              <a:t>Zappos</a:t>
            </a:r>
            <a:r>
              <a:rPr lang="en-US" dirty="0">
                <a:ea typeface="+mj-ea"/>
              </a:rPr>
              <a:t> Video</a:t>
            </a:r>
          </a:p>
        </p:txBody>
      </p:sp>
      <p:sp>
        <p:nvSpPr>
          <p:cNvPr id="7475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375-ADE7-401B-84CC-4A169A5BE2CF}" type="slidenum">
              <a:rPr lang="en-US">
                <a:cs typeface="Arial" charset="0"/>
              </a:rPr>
              <a:pPr fontAlgn="base">
                <a:spcBef>
                  <a:spcPct val="0"/>
                </a:spcBef>
                <a:spcAft>
                  <a:spcPct val="0"/>
                </a:spcAft>
              </a:pPr>
              <a:t>59</a:t>
            </a:fld>
            <a:endParaRPr lang="en-US">
              <a:cs typeface="Arial" charset="0"/>
            </a:endParaRPr>
          </a:p>
        </p:txBody>
      </p:sp>
      <p:sp>
        <p:nvSpPr>
          <p:cNvPr id="5" name="TextBox 4"/>
          <p:cNvSpPr txBox="1"/>
          <p:nvPr/>
        </p:nvSpPr>
        <p:spPr>
          <a:xfrm>
            <a:off x="457200" y="2566600"/>
            <a:ext cx="7467600" cy="1200329"/>
          </a:xfrm>
          <a:prstGeom prst="rect">
            <a:avLst/>
          </a:prstGeom>
          <a:noFill/>
        </p:spPr>
        <p:txBody>
          <a:bodyPr wrap="square" rtlCol="0">
            <a:spAutoFit/>
          </a:bodyPr>
          <a:lstStyle/>
          <a:p>
            <a:r>
              <a:rPr lang="en-US" u="sng" dirty="0">
                <a:latin typeface="+mn-lt"/>
                <a:hlinkClick r:id="rId2"/>
              </a:rPr>
              <a:t>http://www.cengage.com/marketing/book_content/boone_9781133628460/videos/ch04.html</a:t>
            </a:r>
            <a:endParaRPr lang="en-US" u="sng" dirty="0">
              <a:latin typeface="+mn-lt"/>
            </a:endParaRPr>
          </a:p>
          <a:p>
            <a:endParaRPr lang="en-US" dirty="0">
              <a:latin typeface="+mn-lt"/>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Categories of Social Media</a:t>
            </a:r>
            <a:endParaRPr lang="en-IN" dirty="0">
              <a:ea typeface="+mj-ea"/>
            </a:endParaRPr>
          </a:p>
        </p:txBody>
      </p:sp>
      <p:sp>
        <p:nvSpPr>
          <p:cNvPr id="21506" name="Content Placeholder 2"/>
          <p:cNvSpPr>
            <a:spLocks noGrp="1"/>
          </p:cNvSpPr>
          <p:nvPr>
            <p:ph idx="1"/>
          </p:nvPr>
        </p:nvSpPr>
        <p:spPr>
          <a:xfrm>
            <a:off x="457200" y="1255713"/>
            <a:ext cx="8229600" cy="4714875"/>
          </a:xfrm>
        </p:spPr>
        <p:txBody>
          <a:bodyPr/>
          <a:lstStyle/>
          <a:p>
            <a:r>
              <a:rPr lang="en-IN" b="1" dirty="0">
                <a:solidFill>
                  <a:srgbClr val="FF0000"/>
                </a:solidFill>
                <a:latin typeface="Cambria" pitchFamily="18" charset="0"/>
                <a:cs typeface="Cambria" pitchFamily="18" charset="0"/>
              </a:rPr>
              <a:t>Social media platform</a:t>
            </a:r>
            <a:r>
              <a:rPr lang="en-IN" dirty="0">
                <a:latin typeface="Cambria" pitchFamily="18" charset="0"/>
                <a:cs typeface="Cambria" pitchFamily="18" charset="0"/>
              </a:rPr>
              <a:t> – Type of software or technology that allows users to build, integrate</a:t>
            </a:r>
            <a:r>
              <a:rPr lang="tr-TR" dirty="0">
                <a:latin typeface="Cambria" pitchFamily="18" charset="0"/>
                <a:cs typeface="Cambria" pitchFamily="18" charset="0"/>
              </a:rPr>
              <a:t>/</a:t>
            </a:r>
            <a:r>
              <a:rPr lang="tr-TR" dirty="0" err="1">
                <a:latin typeface="Cambria" pitchFamily="18" charset="0"/>
                <a:cs typeface="Cambria" pitchFamily="18" charset="0"/>
              </a:rPr>
              <a:t>combine</a:t>
            </a:r>
            <a:r>
              <a:rPr lang="en-IN" dirty="0">
                <a:latin typeface="Cambria" pitchFamily="18" charset="0"/>
                <a:cs typeface="Cambria" pitchFamily="18" charset="0"/>
              </a:rPr>
              <a:t>, or facilitate</a:t>
            </a:r>
            <a:r>
              <a:rPr lang="tr-TR" dirty="0">
                <a:latin typeface="Cambria" pitchFamily="18" charset="0"/>
                <a:cs typeface="Cambria" pitchFamily="18" charset="0"/>
              </a:rPr>
              <a:t>/</a:t>
            </a:r>
            <a:r>
              <a:rPr lang="tr-TR" dirty="0" err="1">
                <a:latin typeface="Cambria" pitchFamily="18" charset="0"/>
                <a:cs typeface="Cambria" pitchFamily="18" charset="0"/>
              </a:rPr>
              <a:t>enable</a:t>
            </a:r>
            <a:r>
              <a:rPr lang="en-IN" dirty="0">
                <a:latin typeface="Cambria" pitchFamily="18" charset="0"/>
                <a:cs typeface="Cambria" pitchFamily="18" charset="0"/>
              </a:rPr>
              <a:t> a community, interaction among users, and user-generated content</a:t>
            </a:r>
          </a:p>
          <a:p>
            <a:r>
              <a:rPr lang="en-IN" b="1" dirty="0">
                <a:solidFill>
                  <a:srgbClr val="FF0000"/>
                </a:solidFill>
                <a:latin typeface="Cambria" pitchFamily="18" charset="0"/>
                <a:cs typeface="Cambria" pitchFamily="18" charset="0"/>
              </a:rPr>
              <a:t>Social media tool</a:t>
            </a:r>
            <a:r>
              <a:rPr lang="en-IN" dirty="0">
                <a:latin typeface="Cambria" pitchFamily="18" charset="0"/>
                <a:cs typeface="Cambria" pitchFamily="18" charset="0"/>
              </a:rPr>
              <a:t> – Enables users to communicate with each other online</a:t>
            </a:r>
          </a:p>
        </p:txBody>
      </p:sp>
      <p:sp>
        <p:nvSpPr>
          <p:cNvPr id="21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0BDDB7-164B-46CA-9B1B-DD74426F6A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rPr>
              <a:t>Social Media Platforms</a:t>
            </a:r>
            <a:endParaRPr lang="en-IN" dirty="0">
              <a:ea typeface="+mj-ea"/>
            </a:endParaRPr>
          </a:p>
        </p:txBody>
      </p:sp>
      <p:sp>
        <p:nvSpPr>
          <p:cNvPr id="22530" name="Content Placeholder 2"/>
          <p:cNvSpPr>
            <a:spLocks noGrp="1"/>
          </p:cNvSpPr>
          <p:nvPr>
            <p:ph idx="1"/>
          </p:nvPr>
        </p:nvSpPr>
        <p:spPr>
          <a:xfrm>
            <a:off x="457200" y="1255713"/>
            <a:ext cx="8229600" cy="4714875"/>
          </a:xfrm>
        </p:spPr>
        <p:txBody>
          <a:bodyPr/>
          <a:lstStyle/>
          <a:p>
            <a:r>
              <a:rPr lang="en-US" dirty="0">
                <a:latin typeface="Cambria" pitchFamily="18" charset="0"/>
                <a:cs typeface="Cambria" pitchFamily="18" charset="0"/>
              </a:rPr>
              <a:t>Act as a </a:t>
            </a:r>
            <a:r>
              <a:rPr lang="en-US" dirty="0">
                <a:highlight>
                  <a:srgbClr val="00FFFF"/>
                </a:highlight>
                <a:latin typeface="Cambria" pitchFamily="18" charset="0"/>
                <a:cs typeface="Cambria" pitchFamily="18" charset="0"/>
              </a:rPr>
              <a:t>home base</a:t>
            </a:r>
            <a:r>
              <a:rPr lang="tr-TR" dirty="0">
                <a:latin typeface="Cambria" pitchFamily="18" charset="0"/>
                <a:cs typeface="Cambria" pitchFamily="18" charset="0"/>
              </a:rPr>
              <a:t>/</a:t>
            </a:r>
            <a:r>
              <a:rPr lang="tr-TR" dirty="0" err="1">
                <a:latin typeface="Cambria" pitchFamily="18" charset="0"/>
                <a:cs typeface="Cambria" pitchFamily="18" charset="0"/>
              </a:rPr>
              <a:t>center</a:t>
            </a:r>
            <a:r>
              <a:rPr lang="en-US" dirty="0">
                <a:latin typeface="Cambria" pitchFamily="18" charset="0"/>
                <a:cs typeface="Cambria" pitchFamily="18" charset="0"/>
              </a:rPr>
              <a:t> for an online community</a:t>
            </a:r>
          </a:p>
          <a:p>
            <a:r>
              <a:rPr lang="en-US" dirty="0">
                <a:latin typeface="Cambria" pitchFamily="18" charset="0"/>
                <a:cs typeface="Cambria" pitchFamily="18" charset="0"/>
              </a:rPr>
              <a:t>To access the conversations held</a:t>
            </a:r>
            <a:r>
              <a:rPr lang="tr-TR" dirty="0">
                <a:latin typeface="Cambria" pitchFamily="18" charset="0"/>
                <a:cs typeface="Cambria" pitchFamily="18" charset="0"/>
              </a:rPr>
              <a:t>/done</a:t>
            </a:r>
            <a:r>
              <a:rPr lang="en-US" dirty="0">
                <a:latin typeface="Cambria" pitchFamily="18" charset="0"/>
                <a:cs typeface="Cambria" pitchFamily="18" charset="0"/>
              </a:rPr>
              <a:t> there, </a:t>
            </a:r>
            <a:r>
              <a:rPr lang="en-US" dirty="0">
                <a:highlight>
                  <a:srgbClr val="FFFF00"/>
                </a:highlight>
                <a:latin typeface="Cambria" pitchFamily="18" charset="0"/>
                <a:cs typeface="Cambria" pitchFamily="18" charset="0"/>
              </a:rPr>
              <a:t>users must become members</a:t>
            </a:r>
          </a:p>
          <a:p>
            <a:r>
              <a:rPr lang="en-US" b="1" dirty="0">
                <a:solidFill>
                  <a:srgbClr val="FF0000"/>
                </a:solidFill>
                <a:latin typeface="Cambria" pitchFamily="18" charset="0"/>
                <a:cs typeface="Cambria" pitchFamily="18" charset="0"/>
              </a:rPr>
              <a:t>Social-networking sites</a:t>
            </a:r>
            <a:r>
              <a:rPr lang="en-US" dirty="0">
                <a:latin typeface="Cambria" pitchFamily="18" charset="0"/>
                <a:cs typeface="Cambria" pitchFamily="18" charset="0"/>
              </a:rPr>
              <a:t> – Websites that provide virtual communities for people to:</a:t>
            </a:r>
          </a:p>
          <a:p>
            <a:pPr lvl="1"/>
            <a:r>
              <a:rPr lang="en-US" dirty="0">
                <a:latin typeface="Cambria" pitchFamily="18" charset="0"/>
                <a:cs typeface="Cambria" pitchFamily="18" charset="0"/>
              </a:rPr>
              <a:t>Share daily activities</a:t>
            </a:r>
          </a:p>
          <a:p>
            <a:pPr lvl="1"/>
            <a:r>
              <a:rPr lang="en-US" dirty="0">
                <a:latin typeface="Cambria" pitchFamily="18" charset="0"/>
                <a:cs typeface="Cambria" pitchFamily="18" charset="0"/>
              </a:rPr>
              <a:t>Post</a:t>
            </a:r>
            <a:r>
              <a:rPr lang="tr-TR" dirty="0">
                <a:latin typeface="Cambria" pitchFamily="18" charset="0"/>
                <a:cs typeface="Cambria" pitchFamily="18" charset="0"/>
              </a:rPr>
              <a:t>/</a:t>
            </a:r>
            <a:r>
              <a:rPr lang="tr-TR" dirty="0" err="1">
                <a:latin typeface="Cambria" pitchFamily="18" charset="0"/>
                <a:cs typeface="Cambria" pitchFamily="18" charset="0"/>
              </a:rPr>
              <a:t>display</a:t>
            </a:r>
            <a:r>
              <a:rPr lang="en-US" dirty="0">
                <a:latin typeface="Cambria" pitchFamily="18" charset="0"/>
                <a:cs typeface="Cambria" pitchFamily="18" charset="0"/>
              </a:rPr>
              <a:t> opinions on various topics</a:t>
            </a:r>
          </a:p>
          <a:p>
            <a:pPr lvl="1"/>
            <a:r>
              <a:rPr lang="en-US" dirty="0">
                <a:latin typeface="Cambria" pitchFamily="18" charset="0"/>
                <a:cs typeface="Cambria" pitchFamily="18" charset="0"/>
              </a:rPr>
              <a:t>Increase their circle of online friends, and more</a:t>
            </a:r>
          </a:p>
          <a:p>
            <a:endParaRPr lang="en-US" dirty="0">
              <a:latin typeface="Cambria" pitchFamily="18" charset="0"/>
              <a:cs typeface="Cambria" pitchFamily="18" charset="0"/>
            </a:endParaRPr>
          </a:p>
        </p:txBody>
      </p:sp>
      <p:sp>
        <p:nvSpPr>
          <p:cNvPr id="225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318CD-6D0A-4635-83FC-8DEA56D7B1A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15950"/>
          </a:xfrm>
        </p:spPr>
        <p:txBody>
          <a:bodyPr/>
          <a:lstStyle/>
          <a:p>
            <a:pPr algn="ctr" fontAlgn="auto">
              <a:spcAft>
                <a:spcPts val="0"/>
              </a:spcAft>
              <a:defRPr/>
            </a:pPr>
            <a:r>
              <a:rPr lang="en-US" dirty="0">
                <a:ea typeface="+mj-ea"/>
              </a:rPr>
              <a:t>Social Media Platforms</a:t>
            </a:r>
            <a:endParaRPr lang="en-IN" dirty="0">
              <a:ea typeface="+mj-ea"/>
            </a:endParaRPr>
          </a:p>
        </p:txBody>
      </p:sp>
      <p:sp>
        <p:nvSpPr>
          <p:cNvPr id="23554" name="Content Placeholder 2"/>
          <p:cNvSpPr>
            <a:spLocks noGrp="1"/>
          </p:cNvSpPr>
          <p:nvPr>
            <p:ph idx="1"/>
          </p:nvPr>
        </p:nvSpPr>
        <p:spPr>
          <a:xfrm>
            <a:off x="205273" y="1166327"/>
            <a:ext cx="8565503" cy="5169159"/>
          </a:xfrm>
        </p:spPr>
        <p:txBody>
          <a:bodyPr/>
          <a:lstStyle/>
          <a:p>
            <a:r>
              <a:rPr lang="en-US" sz="2400" b="1" dirty="0">
                <a:solidFill>
                  <a:srgbClr val="FF0000"/>
                </a:solidFill>
                <a:latin typeface="Cambria" pitchFamily="18" charset="0"/>
                <a:cs typeface="Cambria" pitchFamily="18" charset="0"/>
              </a:rPr>
              <a:t>Book</a:t>
            </a:r>
            <a:r>
              <a:rPr lang="en-US" sz="2400" b="1" dirty="0">
                <a:solidFill>
                  <a:srgbClr val="FF0000"/>
                </a:solidFill>
                <a:highlight>
                  <a:srgbClr val="00FFFF"/>
                </a:highlight>
                <a:latin typeface="Cambria" pitchFamily="18" charset="0"/>
                <a:cs typeface="Cambria" pitchFamily="18" charset="0"/>
              </a:rPr>
              <a:t>marking</a:t>
            </a:r>
            <a:r>
              <a:rPr lang="en-US" sz="2400" b="1" dirty="0">
                <a:solidFill>
                  <a:srgbClr val="FF0000"/>
                </a:solidFill>
                <a:latin typeface="Cambria" pitchFamily="18" charset="0"/>
                <a:cs typeface="Cambria" pitchFamily="18" charset="0"/>
              </a:rPr>
              <a:t> sites</a:t>
            </a:r>
            <a:r>
              <a:rPr lang="en-US" sz="2400" dirty="0">
                <a:latin typeface="Cambria" pitchFamily="18" charset="0"/>
                <a:cs typeface="Cambria" pitchFamily="18" charset="0"/>
              </a:rPr>
              <a:t> – A social bookmarking website is a</a:t>
            </a:r>
            <a:r>
              <a:rPr lang="tr-TR" sz="2400" dirty="0">
                <a:latin typeface="Cambria" pitchFamily="18" charset="0"/>
                <a:cs typeface="Cambria" pitchFamily="18" charset="0"/>
              </a:rPr>
              <a:t> </a:t>
            </a:r>
          </a:p>
          <a:p>
            <a:pPr marL="0" indent="0">
              <a:buNone/>
            </a:pPr>
            <a:r>
              <a:rPr lang="en-US" sz="2400" dirty="0">
                <a:latin typeface="Cambria" pitchFamily="18" charset="0"/>
                <a:cs typeface="Cambria" pitchFamily="18" charset="0"/>
              </a:rPr>
              <a:t>centralized online service that allows users to store and share Internet bookmarks. Such a website typically offers a blend</a:t>
            </a:r>
            <a:r>
              <a:rPr lang="tr-TR" sz="2400" dirty="0">
                <a:latin typeface="Cambria" pitchFamily="18" charset="0"/>
                <a:cs typeface="Cambria" pitchFamily="18" charset="0"/>
              </a:rPr>
              <a:t>/ </a:t>
            </a:r>
            <a:r>
              <a:rPr lang="tr-TR" sz="2400" dirty="0" err="1">
                <a:latin typeface="Cambria" pitchFamily="18" charset="0"/>
                <a:cs typeface="Cambria" pitchFamily="18" charset="0"/>
              </a:rPr>
              <a:t>mixture</a:t>
            </a:r>
            <a:r>
              <a:rPr lang="en-US" sz="2400" dirty="0">
                <a:latin typeface="Cambria" pitchFamily="18" charset="0"/>
                <a:cs typeface="Cambria" pitchFamily="18" charset="0"/>
              </a:rPr>
              <a:t> of social and organizational tools, such as annotation</a:t>
            </a:r>
            <a:r>
              <a:rPr lang="tr-TR" sz="2400" dirty="0">
                <a:latin typeface="Cambria" pitchFamily="18" charset="0"/>
                <a:cs typeface="Cambria" pitchFamily="18" charset="0"/>
              </a:rPr>
              <a:t> /</a:t>
            </a:r>
            <a:r>
              <a:rPr lang="tr-TR" sz="2400" dirty="0" err="1">
                <a:latin typeface="Cambria" pitchFamily="18" charset="0"/>
                <a:cs typeface="Cambria" pitchFamily="18" charset="0"/>
              </a:rPr>
              <a:t>explanation</a:t>
            </a:r>
            <a:r>
              <a:rPr lang="en-US" sz="2400" dirty="0">
                <a:latin typeface="Cambria" pitchFamily="18" charset="0"/>
                <a:cs typeface="Cambria" pitchFamily="18" charset="0"/>
              </a:rPr>
              <a:t>, categorization, </a:t>
            </a:r>
            <a:r>
              <a:rPr lang="en-US" sz="2400" dirty="0">
                <a:highlight>
                  <a:srgbClr val="FFFF00"/>
                </a:highlight>
                <a:latin typeface="Cambria" pitchFamily="18" charset="0"/>
                <a:cs typeface="Cambria" pitchFamily="18" charset="0"/>
              </a:rPr>
              <a:t>folksonomy-based tagging</a:t>
            </a:r>
            <a:r>
              <a:rPr lang="tr-TR" sz="2400" dirty="0">
                <a:latin typeface="Cambria" pitchFamily="18" charset="0"/>
                <a:cs typeface="Cambria" pitchFamily="18" charset="0"/>
              </a:rPr>
              <a:t>*</a:t>
            </a:r>
            <a:r>
              <a:rPr lang="en-US" sz="2400" dirty="0">
                <a:latin typeface="Cambria" pitchFamily="18" charset="0"/>
                <a:cs typeface="Cambria" pitchFamily="18" charset="0"/>
              </a:rPr>
              <a:t>, social cataloging and commenting. The website may also interface with other kinds of services, such as citation management software and social networking sites.</a:t>
            </a:r>
            <a:r>
              <a:rPr lang="tr-TR" sz="2400" dirty="0">
                <a:latin typeface="Cambria" pitchFamily="18" charset="0"/>
                <a:cs typeface="Cambria" pitchFamily="18" charset="0"/>
              </a:rPr>
              <a:t> </a:t>
            </a:r>
            <a:r>
              <a:rPr lang="en-US" sz="2400" dirty="0">
                <a:latin typeface="Cambria" pitchFamily="18" charset="0"/>
                <a:cs typeface="Cambria" pitchFamily="18" charset="0"/>
              </a:rPr>
              <a:t>These give people a place to save, organize, and manage links to</a:t>
            </a:r>
            <a:r>
              <a:rPr lang="tr-TR" sz="2400" dirty="0">
                <a:latin typeface="Cambria" pitchFamily="18" charset="0"/>
                <a:cs typeface="Cambria" pitchFamily="18" charset="0"/>
              </a:rPr>
              <a:t> </a:t>
            </a:r>
            <a:r>
              <a:rPr lang="en-US" sz="2400" dirty="0">
                <a:latin typeface="Cambria" pitchFamily="18" charset="0"/>
                <a:cs typeface="Cambria" pitchFamily="18" charset="0"/>
              </a:rPr>
              <a:t>Websites</a:t>
            </a:r>
            <a:r>
              <a:rPr lang="tr-TR" sz="2400" dirty="0">
                <a:latin typeface="Cambria" pitchFamily="18" charset="0"/>
                <a:cs typeface="Cambria" pitchFamily="18" charset="0"/>
              </a:rPr>
              <a:t> </a:t>
            </a:r>
            <a:r>
              <a:rPr lang="tr-TR" sz="2400" dirty="0" err="1">
                <a:latin typeface="Cambria" pitchFamily="18" charset="0"/>
                <a:cs typeface="Cambria" pitchFamily="18" charset="0"/>
              </a:rPr>
              <a:t>and</a:t>
            </a:r>
            <a:r>
              <a:rPr lang="tr-TR" sz="2400" dirty="0">
                <a:latin typeface="Cambria" pitchFamily="18" charset="0"/>
                <a:cs typeface="Cambria" pitchFamily="18" charset="0"/>
              </a:rPr>
              <a:t> o</a:t>
            </a:r>
            <a:r>
              <a:rPr lang="en-US" sz="2400" dirty="0" err="1">
                <a:latin typeface="Cambria" pitchFamily="18" charset="0"/>
                <a:cs typeface="Cambria" pitchFamily="18" charset="0"/>
              </a:rPr>
              <a:t>ther</a:t>
            </a:r>
            <a:r>
              <a:rPr lang="en-US" sz="2400" dirty="0">
                <a:latin typeface="Cambria" pitchFamily="18" charset="0"/>
                <a:cs typeface="Cambria" pitchFamily="18" charset="0"/>
              </a:rPr>
              <a:t> resources on the Internet</a:t>
            </a:r>
            <a:r>
              <a:rPr lang="tr-TR" sz="2400" dirty="0">
                <a:latin typeface="Cambria" pitchFamily="18" charset="0"/>
                <a:cs typeface="Cambria" pitchFamily="18" charset="0"/>
              </a:rPr>
              <a:t> </a:t>
            </a:r>
            <a:r>
              <a:rPr lang="tr-TR" sz="2000" dirty="0">
                <a:latin typeface="Cambria" pitchFamily="18" charset="0"/>
                <a:cs typeface="Cambria" pitchFamily="18" charset="0"/>
                <a:hlinkClick r:id="rId2"/>
              </a:rPr>
              <a:t>https://en.wikipedia.org/wiki/List_of_social_</a:t>
            </a:r>
            <a:r>
              <a:rPr lang="tr-TR" sz="2000" dirty="0">
                <a:latin typeface="Cambria" pitchFamily="18" charset="0"/>
                <a:cs typeface="Cambria" pitchFamily="18" charset="0"/>
                <a:hlinkClick r:id="rId3"/>
              </a:rPr>
              <a:t> </a:t>
            </a:r>
            <a:r>
              <a:rPr lang="tr-TR" sz="2000" dirty="0" err="1">
                <a:latin typeface="Cambria" pitchFamily="18" charset="0"/>
                <a:cs typeface="Cambria" pitchFamily="18" charset="0"/>
                <a:hlinkClick r:id="rId3"/>
              </a:rPr>
              <a:t>bookmarking_websites</a:t>
            </a:r>
            <a:r>
              <a:rPr lang="tr-TR" sz="2000" dirty="0">
                <a:latin typeface="Cambria" pitchFamily="18" charset="0"/>
                <a:cs typeface="Cambria" pitchFamily="18" charset="0"/>
              </a:rPr>
              <a:t>, acc.10/23/2020). </a:t>
            </a:r>
            <a:r>
              <a:rPr lang="tr-TR" sz="2000" dirty="0" err="1">
                <a:latin typeface="Cambria" pitchFamily="18" charset="0"/>
                <a:cs typeface="Cambria" pitchFamily="18" charset="0"/>
              </a:rPr>
              <a:t>id</a:t>
            </a:r>
            <a:r>
              <a:rPr lang="tr-TR" sz="2000" dirty="0">
                <a:latin typeface="Cambria" pitchFamily="18" charset="0"/>
                <a:cs typeface="Cambria" pitchFamily="18" charset="0"/>
              </a:rPr>
              <a:t> </a:t>
            </a:r>
            <a:r>
              <a:rPr lang="tr-TR" sz="2000" dirty="0" err="1">
                <a:latin typeface="Cambria" pitchFamily="18" charset="0"/>
                <a:cs typeface="Cambria" pitchFamily="18" charset="0"/>
              </a:rPr>
              <a:t>est</a:t>
            </a:r>
            <a:r>
              <a:rPr lang="tr-TR" sz="2000" dirty="0">
                <a:latin typeface="Cambria" pitchFamily="18" charset="0"/>
                <a:cs typeface="Cambria" pitchFamily="18" charset="0"/>
              </a:rPr>
              <a:t>. </a:t>
            </a:r>
            <a:r>
              <a:rPr lang="tr-TR" sz="2000" i="1" dirty="0" err="1">
                <a:latin typeface="Cambria" pitchFamily="18" charset="0"/>
                <a:cs typeface="Cambria" pitchFamily="18" charset="0"/>
              </a:rPr>
              <a:t>Twitter</a:t>
            </a:r>
            <a:r>
              <a:rPr lang="tr-TR" sz="2000" dirty="0">
                <a:latin typeface="Cambria" pitchFamily="18" charset="0"/>
                <a:cs typeface="Cambria" pitchFamily="18" charset="0"/>
              </a:rPr>
              <a:t>, </a:t>
            </a:r>
            <a:r>
              <a:rPr lang="tr-TR" sz="2000" i="1" dirty="0" err="1">
                <a:latin typeface="Cambria" pitchFamily="18" charset="0"/>
                <a:cs typeface="Cambria" pitchFamily="18" charset="0"/>
              </a:rPr>
              <a:t>Printerest</a:t>
            </a:r>
            <a:r>
              <a:rPr lang="tr-TR" sz="2000" dirty="0">
                <a:latin typeface="Cambria" pitchFamily="18" charset="0"/>
                <a:cs typeface="Cambria" pitchFamily="18" charset="0"/>
              </a:rPr>
              <a:t> </a:t>
            </a:r>
            <a:r>
              <a:rPr lang="tr-TR" sz="2000" dirty="0" err="1">
                <a:latin typeface="Cambria" pitchFamily="18" charset="0"/>
                <a:cs typeface="Cambria" pitchFamily="18" charset="0"/>
              </a:rPr>
              <a:t>etc</a:t>
            </a:r>
            <a:r>
              <a:rPr lang="tr-TR" sz="2000" dirty="0">
                <a:latin typeface="Cambria" pitchFamily="18" charset="0"/>
                <a:cs typeface="Cambria" pitchFamily="18" charset="0"/>
              </a:rPr>
              <a:t>. </a:t>
            </a:r>
            <a:r>
              <a:rPr lang="tr-TR" sz="2000" i="1" dirty="0">
                <a:latin typeface="Cambria" pitchFamily="18" charset="0"/>
                <a:cs typeface="Cambria" pitchFamily="18" charset="0"/>
              </a:rPr>
              <a:t>*</a:t>
            </a:r>
            <a:r>
              <a:rPr lang="en-US" sz="2000" i="1" dirty="0">
                <a:latin typeface="Cambria" pitchFamily="18" charset="0"/>
                <a:cs typeface="Cambria" pitchFamily="18" charset="0"/>
              </a:rPr>
              <a:t>Folksonomy is a classification system in which end users apply public tags to online items, typically to make those items easier for themselves or others to find later</a:t>
            </a:r>
            <a:r>
              <a:rPr lang="tr-TR" sz="2000" i="1" dirty="0">
                <a:latin typeface="Cambria" pitchFamily="18" charset="0"/>
                <a:cs typeface="Cambria" pitchFamily="18" charset="0"/>
              </a:rPr>
              <a:t> </a:t>
            </a:r>
            <a:r>
              <a:rPr lang="en-US" sz="2000" i="1" dirty="0">
                <a:latin typeface="Cambria" pitchFamily="18" charset="0"/>
                <a:cs typeface="Cambria" pitchFamily="18" charset="0"/>
              </a:rPr>
              <a:t>(</a:t>
            </a:r>
            <a:r>
              <a:rPr lang="en-US" sz="2000" i="1" dirty="0">
                <a:latin typeface="Cambria" pitchFamily="18" charset="0"/>
                <a:cs typeface="Cambria" pitchFamily="18" charset="0"/>
                <a:hlinkClick r:id="rId4"/>
              </a:rPr>
              <a:t>https://en.wikipedia.org/wiki/Folksonomy</a:t>
            </a:r>
            <a:r>
              <a:rPr lang="tr-TR" sz="2000" i="1" dirty="0">
                <a:latin typeface="Cambria" pitchFamily="18" charset="0"/>
                <a:cs typeface="Cambria" pitchFamily="18" charset="0"/>
              </a:rPr>
              <a:t> , </a:t>
            </a:r>
            <a:r>
              <a:rPr lang="en-US" sz="2000" i="1" dirty="0">
                <a:latin typeface="Cambria" pitchFamily="18" charset="0"/>
                <a:cs typeface="Cambria" pitchFamily="18" charset="0"/>
              </a:rPr>
              <a:t>acc.10/23/2020).</a:t>
            </a:r>
            <a:endParaRPr lang="tr-TR" sz="2000" i="1" dirty="0">
              <a:latin typeface="Cambria" pitchFamily="18" charset="0"/>
              <a:cs typeface="Cambria" pitchFamily="18" charset="0"/>
            </a:endParaRPr>
          </a:p>
          <a:p>
            <a:pPr marL="457200" lvl="1" indent="0">
              <a:buNone/>
            </a:pPr>
            <a:endParaRPr lang="en-US" sz="2400" dirty="0">
              <a:latin typeface="Cambria" pitchFamily="18" charset="0"/>
              <a:cs typeface="Cambria" pitchFamily="18" charset="0"/>
            </a:endParaRPr>
          </a:p>
          <a:p>
            <a:endParaRPr lang="en-IN" dirty="0">
              <a:latin typeface="Cambria" pitchFamily="18" charset="0"/>
              <a:cs typeface="Cambria" pitchFamily="18" charset="0"/>
            </a:endParaRPr>
          </a:p>
        </p:txBody>
      </p:sp>
      <p:sp>
        <p:nvSpPr>
          <p:cNvPr id="23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0CE14E-859B-4030-9006-3C2B37D18890}"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BA6693-D772-43A5-903D-BC3821244220}"/>
              </a:ext>
            </a:extLst>
          </p:cNvPr>
          <p:cNvSpPr>
            <a:spLocks noGrp="1"/>
          </p:cNvSpPr>
          <p:nvPr>
            <p:ph type="title"/>
          </p:nvPr>
        </p:nvSpPr>
        <p:spPr>
          <a:xfrm>
            <a:off x="457200" y="274639"/>
            <a:ext cx="8229600" cy="613502"/>
          </a:xfrm>
        </p:spPr>
        <p:txBody>
          <a:bodyPr/>
          <a:lstStyle/>
          <a:p>
            <a:pPr algn="ctr"/>
            <a:r>
              <a:rPr lang="tr-TR" dirty="0" err="1"/>
              <a:t>Social</a:t>
            </a:r>
            <a:r>
              <a:rPr lang="tr-TR" dirty="0"/>
              <a:t> Media </a:t>
            </a:r>
            <a:r>
              <a:rPr lang="tr-TR" dirty="0" err="1"/>
              <a:t>Platforms</a:t>
            </a:r>
            <a:endParaRPr lang="tr-TR" dirty="0"/>
          </a:p>
        </p:txBody>
      </p:sp>
      <p:sp>
        <p:nvSpPr>
          <p:cNvPr id="3" name="İçerik Yer Tutucusu 2">
            <a:extLst>
              <a:ext uri="{FF2B5EF4-FFF2-40B4-BE49-F238E27FC236}">
                <a16:creationId xmlns:a16="http://schemas.microsoft.com/office/drawing/2014/main" id="{C9AC0CC0-ADCA-48C2-8A57-2F63835ADF09}"/>
              </a:ext>
            </a:extLst>
          </p:cNvPr>
          <p:cNvSpPr>
            <a:spLocks noGrp="1"/>
          </p:cNvSpPr>
          <p:nvPr>
            <p:ph idx="1"/>
          </p:nvPr>
        </p:nvSpPr>
        <p:spPr>
          <a:xfrm>
            <a:off x="457200" y="1054359"/>
            <a:ext cx="8080310" cy="5299788"/>
          </a:xfrm>
        </p:spPr>
        <p:txBody>
          <a:bodyPr/>
          <a:lstStyle/>
          <a:p>
            <a:r>
              <a:rPr lang="en-US" sz="2000" dirty="0">
                <a:highlight>
                  <a:srgbClr val="00FFFF"/>
                </a:highlight>
              </a:rPr>
              <a:t>Social news sites </a:t>
            </a:r>
            <a:r>
              <a:rPr lang="en-US" sz="2000" dirty="0"/>
              <a:t>– People post news items or links to outside articles on such sites, then vote on which postings get the most prominent</a:t>
            </a:r>
            <a:r>
              <a:rPr lang="tr-TR" sz="2000" dirty="0"/>
              <a:t> </a:t>
            </a:r>
            <a:r>
              <a:rPr lang="en-US" sz="2000" dirty="0"/>
              <a:t>/noticeable display—and viewed by the most readers</a:t>
            </a:r>
            <a:r>
              <a:rPr lang="tr-TR" sz="2000" dirty="0"/>
              <a:t>.</a:t>
            </a:r>
          </a:p>
          <a:p>
            <a:r>
              <a:rPr lang="en-US" sz="2000" dirty="0"/>
              <a:t>A social news website is an Internet website that features</a:t>
            </a:r>
            <a:r>
              <a:rPr lang="tr-TR" sz="2000" dirty="0"/>
              <a:t>/</a:t>
            </a:r>
            <a:r>
              <a:rPr lang="tr-TR" sz="2000" dirty="0" err="1"/>
              <a:t>minds</a:t>
            </a:r>
            <a:r>
              <a:rPr lang="en-US" sz="2000" dirty="0"/>
              <a:t> </a:t>
            </a:r>
            <a:r>
              <a:rPr lang="en-US" sz="2000" dirty="0">
                <a:highlight>
                  <a:srgbClr val="FFFF00"/>
                </a:highlight>
              </a:rPr>
              <a:t>user-posted stories</a:t>
            </a:r>
            <a:r>
              <a:rPr lang="en-US" sz="2000" dirty="0"/>
              <a:t>. Such stories are ranked based on popularity, as voted on by other users of the site or by website administrators. Users typically comment online on the news posts and these comments may also be ranked in popularity. Since their emergence</a:t>
            </a:r>
            <a:r>
              <a:rPr lang="tr-TR" sz="2000" dirty="0"/>
              <a:t>/</a:t>
            </a:r>
            <a:r>
              <a:rPr lang="en-US" sz="2000" dirty="0"/>
              <a:t> </a:t>
            </a:r>
            <a:r>
              <a:rPr lang="tr-TR" sz="2000" dirty="0" err="1"/>
              <a:t>appearance</a:t>
            </a:r>
            <a:r>
              <a:rPr lang="tr-TR" sz="2000" dirty="0"/>
              <a:t> </a:t>
            </a:r>
            <a:r>
              <a:rPr lang="en-US" sz="2000" dirty="0"/>
              <a:t>with the birth of Web 2.0, social news sites have been used to link many types of information, including news, humor</a:t>
            </a:r>
            <a:r>
              <a:rPr lang="tr-TR" sz="2000" dirty="0"/>
              <a:t>/</a:t>
            </a:r>
            <a:r>
              <a:rPr lang="tr-TR" sz="2000" dirty="0" err="1"/>
              <a:t>joke</a:t>
            </a:r>
            <a:r>
              <a:rPr lang="en-US" sz="2000" dirty="0"/>
              <a:t>, support, and discussion. All such websites allow the users to submit</a:t>
            </a:r>
            <a:r>
              <a:rPr lang="tr-TR" sz="2000" dirty="0"/>
              <a:t>/</a:t>
            </a:r>
            <a:r>
              <a:rPr lang="en-US" sz="2000" dirty="0"/>
              <a:t> </a:t>
            </a:r>
            <a:r>
              <a:rPr lang="tr-TR" sz="2000" dirty="0" err="1"/>
              <a:t>send</a:t>
            </a:r>
            <a:r>
              <a:rPr lang="tr-TR" sz="2000" dirty="0"/>
              <a:t> </a:t>
            </a:r>
            <a:r>
              <a:rPr lang="en-US" sz="2000" dirty="0"/>
              <a:t>content and each site differs in how the content is moderated</a:t>
            </a:r>
            <a:r>
              <a:rPr lang="tr-TR" sz="2000" dirty="0"/>
              <a:t> (</a:t>
            </a:r>
            <a:r>
              <a:rPr lang="tr-TR" sz="2000" dirty="0">
                <a:hlinkClick r:id="rId2"/>
              </a:rPr>
              <a:t>https://en.wikipedia.org/wiki/Social_news_ </a:t>
            </a:r>
            <a:r>
              <a:rPr lang="tr-TR" sz="2000" dirty="0" err="1">
                <a:hlinkClick r:id="rId2"/>
              </a:rPr>
              <a:t>website</a:t>
            </a:r>
            <a:r>
              <a:rPr lang="tr-TR" sz="2000" dirty="0"/>
              <a:t>, </a:t>
            </a:r>
            <a:r>
              <a:rPr lang="tr-TR" sz="2000" dirty="0" err="1"/>
              <a:t>accessed</a:t>
            </a:r>
            <a:r>
              <a:rPr lang="tr-TR" sz="2000" dirty="0"/>
              <a:t>. 10/23/2020)</a:t>
            </a:r>
            <a:r>
              <a:rPr lang="en-US" sz="2000" dirty="0"/>
              <a:t>.</a:t>
            </a:r>
            <a:endParaRPr lang="tr-TR" sz="2000" dirty="0"/>
          </a:p>
          <a:p>
            <a:r>
              <a:rPr lang="en-US" sz="2000" dirty="0"/>
              <a:t>List of the Top 50 Social News Websites</a:t>
            </a:r>
            <a:r>
              <a:rPr lang="tr-TR" sz="2000" dirty="0"/>
              <a:t> (</a:t>
            </a:r>
            <a:r>
              <a:rPr lang="tr-TR" sz="2000" dirty="0">
                <a:hlinkClick r:id="rId3"/>
              </a:rPr>
              <a:t>https://issaasad.org/list-top-50-social-news-websites/</a:t>
            </a:r>
            <a:r>
              <a:rPr lang="tr-TR" sz="2000" dirty="0"/>
              <a:t>, accessed.10/23/2020).</a:t>
            </a:r>
            <a:endParaRPr lang="en-US" sz="2000" dirty="0"/>
          </a:p>
          <a:p>
            <a:pPr marL="0" indent="0">
              <a:buNone/>
            </a:pPr>
            <a:endParaRPr lang="tr-TR" dirty="0"/>
          </a:p>
        </p:txBody>
      </p:sp>
      <p:sp>
        <p:nvSpPr>
          <p:cNvPr id="4" name="Slayt Numarası Yer Tutucusu 3">
            <a:extLst>
              <a:ext uri="{FF2B5EF4-FFF2-40B4-BE49-F238E27FC236}">
                <a16:creationId xmlns:a16="http://schemas.microsoft.com/office/drawing/2014/main" id="{25FA1D99-C16B-4387-AD17-2ADF5A62B8C2}"/>
              </a:ext>
            </a:extLst>
          </p:cNvPr>
          <p:cNvSpPr>
            <a:spLocks noGrp="1"/>
          </p:cNvSpPr>
          <p:nvPr>
            <p:ph type="sldNum" sz="quarter" idx="12"/>
          </p:nvPr>
        </p:nvSpPr>
        <p:spPr/>
        <p:txBody>
          <a:bodyPr/>
          <a:lstStyle/>
          <a:p>
            <a:pPr>
              <a:defRPr/>
            </a:pPr>
            <a:endParaRPr lang="en-US"/>
          </a:p>
          <a:p>
            <a:pPr>
              <a:defRPr/>
            </a:pPr>
            <a:fld id="{A0A38852-66CC-41E7-9578-5772966F0220}" type="slidenum">
              <a:rPr lang="en-US" smtClean="0"/>
              <a:pPr>
                <a:defRPr/>
              </a:pPr>
              <a:t>9</a:t>
            </a:fld>
            <a:endParaRPr lang="en-US" dirty="0"/>
          </a:p>
        </p:txBody>
      </p:sp>
    </p:spTree>
    <p:extLst>
      <p:ext uri="{BB962C8B-B14F-4D97-AF65-F5344CB8AC3E}">
        <p14:creationId xmlns:p14="http://schemas.microsoft.com/office/powerpoint/2010/main" val="1970444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TotalTime>
  <Words>3599</Words>
  <Application>Microsoft Office PowerPoint</Application>
  <PresentationFormat>Ekran Gösterisi (4:3)</PresentationFormat>
  <Paragraphs>345</Paragraphs>
  <Slides>59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59</vt:i4>
      </vt:variant>
    </vt:vector>
  </HeadingPairs>
  <TitlesOfParts>
    <vt:vector size="66" baseType="lpstr">
      <vt:lpstr>Arial</vt:lpstr>
      <vt:lpstr>Calibri</vt:lpstr>
      <vt:lpstr>Cambria</vt:lpstr>
      <vt:lpstr>Lucida Grande</vt:lpstr>
      <vt:lpstr>Trebuchet MS Bold</vt:lpstr>
      <vt:lpstr>Wingdings</vt:lpstr>
      <vt:lpstr>Office Theme</vt:lpstr>
      <vt:lpstr>SOCIAL MEDIA: LIVING IN THE CONNECTED WORLD</vt:lpstr>
      <vt:lpstr>Objectives</vt:lpstr>
      <vt:lpstr>Objectives</vt:lpstr>
      <vt:lpstr>Objectives</vt:lpstr>
      <vt:lpstr>Social Media</vt:lpstr>
      <vt:lpstr>Categories of Social Media</vt:lpstr>
      <vt:lpstr>Social Media Platforms</vt:lpstr>
      <vt:lpstr>Social Media Platforms</vt:lpstr>
      <vt:lpstr>Social Media Platforms</vt:lpstr>
      <vt:lpstr>Social Media Platforms</vt:lpstr>
      <vt:lpstr>Social Media Tools</vt:lpstr>
      <vt:lpstr>Social Media Tools</vt:lpstr>
      <vt:lpstr>Social Media Tools</vt:lpstr>
      <vt:lpstr>App</vt:lpstr>
      <vt:lpstr>QR Codes</vt:lpstr>
      <vt:lpstr>Why Should Marketers Turn to Social Media?</vt:lpstr>
      <vt:lpstr>Why Should Marketers Turn to Social Media?</vt:lpstr>
      <vt:lpstr>Social Media Marketing (SMM)</vt:lpstr>
      <vt:lpstr>Why Should Marketers Turn to Social Media?</vt:lpstr>
      <vt:lpstr>Why Should Marketers Turn to Social Media?</vt:lpstr>
      <vt:lpstr>Consumer Behavior</vt:lpstr>
      <vt:lpstr>Consumer Behavior</vt:lpstr>
      <vt:lpstr>Business Behavior</vt:lpstr>
      <vt:lpstr>Not-for-Profit Organizations</vt:lpstr>
      <vt:lpstr>Creating a Social Media Marketing Plan</vt:lpstr>
      <vt:lpstr>Creating a Social Media Marketing Plan</vt:lpstr>
      <vt:lpstr>Goals and Strategies of a Social Media Marketing Plan</vt:lpstr>
      <vt:lpstr>Goals and Strategies of a Social Media Marketing Plan</vt:lpstr>
      <vt:lpstr>Figure 4.3 - Cycle of Social Media Marketing</vt:lpstr>
      <vt:lpstr>Setting Goals</vt:lpstr>
      <vt:lpstr>Setting Goals</vt:lpstr>
      <vt:lpstr>Targeting the Audience</vt:lpstr>
      <vt:lpstr>Targeting the Audience</vt:lpstr>
      <vt:lpstr>Targeting the Audience</vt:lpstr>
      <vt:lpstr>Developing Strategies and Choosing Tactics</vt:lpstr>
      <vt:lpstr>Developing Strategies and Choosing Tactics</vt:lpstr>
      <vt:lpstr>Creating Content</vt:lpstr>
      <vt:lpstr>Creating Content</vt:lpstr>
      <vt:lpstr>PowerPoint Sunusu</vt:lpstr>
      <vt:lpstr>Creating Content</vt:lpstr>
      <vt:lpstr>Implementing the Plan</vt:lpstr>
      <vt:lpstr>Implementing the Plan</vt:lpstr>
      <vt:lpstr>Rules of Engagement* for Social Marketing</vt:lpstr>
      <vt:lpstr>Monitoring, Measuring, and Managing the SMM Campaign</vt:lpstr>
      <vt:lpstr>Monitoring, Measuring, and Managing the SMM Campaign</vt:lpstr>
      <vt:lpstr>Monitoring, Measuring, and Managing the SMM Campaign</vt:lpstr>
      <vt:lpstr>Monitoring, Measuring, Managing the SMM Campaign</vt:lpstr>
      <vt:lpstr>Monitoring, Measuring, and Managing the SMM Campaign</vt:lpstr>
      <vt:lpstr>Managing/arranging</vt:lpstr>
      <vt:lpstr>Managing</vt:lpstr>
      <vt:lpstr>Ethical and Legal Issues</vt:lpstr>
      <vt:lpstr>Ethical and Legal Issues</vt:lpstr>
      <vt:lpstr>Ethical and Legal Issues</vt:lpstr>
      <vt:lpstr>Ethical and Legal Issues</vt:lpstr>
      <vt:lpstr>Figure 4.4 - Job Titles in Social Media Marketing</vt:lpstr>
      <vt:lpstr>Types of Jobs</vt:lpstr>
      <vt:lpstr>Types of Jobs</vt:lpstr>
      <vt:lpstr>Tips for Landing a Job in Social Media Marketing</vt:lpstr>
      <vt:lpstr>Zappos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LIVING IN THE CONNECTED WORLD</dc:title>
  <dc:creator>Bülent ÖZER</dc:creator>
  <cp:lastModifiedBy>Bülent ÖZER</cp:lastModifiedBy>
  <cp:revision>28</cp:revision>
  <dcterms:created xsi:type="dcterms:W3CDTF">2020-10-24T07:38:01Z</dcterms:created>
  <dcterms:modified xsi:type="dcterms:W3CDTF">2020-10-25T09:35:34Z</dcterms:modified>
</cp:coreProperties>
</file>