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640" y="166827"/>
            <a:ext cx="8331200" cy="830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640" y="1401826"/>
            <a:ext cx="8334375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1091" y="1898980"/>
            <a:ext cx="2856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800" dirty="0">
                <a:solidFill>
                  <a:srgbClr val="000000"/>
                </a:solidFill>
              </a:rPr>
              <a:t>Economics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23770" y="2797810"/>
            <a:ext cx="5617845" cy="1801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8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Public</a:t>
            </a:r>
            <a:r>
              <a:rPr sz="24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goods,</a:t>
            </a:r>
            <a:r>
              <a:rPr sz="24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common</a:t>
            </a:r>
            <a:r>
              <a:rPr sz="2400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resources</a:t>
            </a:r>
            <a:r>
              <a:rPr sz="24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merit</a:t>
            </a:r>
            <a:r>
              <a:rPr sz="2400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goods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5" dirty="0">
                <a:solidFill>
                  <a:srgbClr val="0F243E"/>
                </a:solidFill>
                <a:latin typeface="Calibri"/>
                <a:cs typeface="Calibri"/>
              </a:rPr>
              <a:t>Dr.</a:t>
            </a:r>
            <a:r>
              <a:rPr sz="2000" spc="-6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lang="en-GB" sz="2000" spc="-60" dirty="0">
                <a:solidFill>
                  <a:srgbClr val="0F243E"/>
                </a:solidFill>
                <a:latin typeface="Calibri"/>
                <a:cs typeface="Calibri"/>
              </a:rPr>
              <a:t>Cansu Unver-Erbas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640" y="170180"/>
            <a:ext cx="1849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-3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GOODS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640" y="901953"/>
            <a:ext cx="8325484" cy="3562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Depending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and/or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rival,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classified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categories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Private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rival.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Clr>
                <a:srgbClr val="006FC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Public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neither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rival.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Clr>
                <a:srgbClr val="006FC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Common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Resources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rival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Clr>
                <a:srgbClr val="006FC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Club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excludable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rival.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640" y="5230825"/>
            <a:ext cx="6858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Competitive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generally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efficient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only!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Four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Types</a:t>
            </a:r>
            <a:r>
              <a:rPr sz="2400" b="0" spc="-5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of</a:t>
            </a:r>
            <a:r>
              <a:rPr sz="2400" b="0" spc="-55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Good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9488" y="1860930"/>
            <a:ext cx="14979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30" dirty="0">
                <a:latin typeface="Calibri"/>
                <a:cs typeface="Calibri"/>
              </a:rPr>
              <a:t>PRIVATE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GOODS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8778" y="1860930"/>
            <a:ext cx="12299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CLUB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9488" y="4421885"/>
            <a:ext cx="2106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COMMON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8778" y="4421885"/>
            <a:ext cx="14103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GOODS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3196" y="1262380"/>
          <a:ext cx="8138159" cy="5367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Rival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Non-rival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Excludable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1940" indent="-190500">
                        <a:lnSpc>
                          <a:spcPct val="100000"/>
                        </a:lnSpc>
                        <a:buChar char="●"/>
                        <a:tabLst>
                          <a:tab pos="28194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Food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1940" indent="-190500">
                        <a:lnSpc>
                          <a:spcPct val="100000"/>
                        </a:lnSpc>
                        <a:buChar char="●"/>
                        <a:tabLst>
                          <a:tab pos="28194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Clothing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1940" indent="-190500">
                        <a:lnSpc>
                          <a:spcPct val="100000"/>
                        </a:lnSpc>
                        <a:buChar char="●"/>
                        <a:tabLst>
                          <a:tab pos="28194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Bike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8295" indent="-1905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●"/>
                        <a:tabLst>
                          <a:tab pos="3282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Netflix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8295" indent="-190500">
                        <a:lnSpc>
                          <a:spcPct val="100000"/>
                        </a:lnSpc>
                        <a:buChar char="●"/>
                        <a:tabLst>
                          <a:tab pos="32829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Cinema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tickets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(if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full)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8295" indent="-190500">
                        <a:lnSpc>
                          <a:spcPct val="100000"/>
                        </a:lnSpc>
                        <a:buChar char="●"/>
                        <a:tabLst>
                          <a:tab pos="32829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Football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match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(if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full)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pPr marL="91440" marR="2781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Non- excludable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3695" indent="-190500">
                        <a:lnSpc>
                          <a:spcPct val="100000"/>
                        </a:lnSpc>
                        <a:buChar char="●"/>
                        <a:tabLst>
                          <a:tab pos="35369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Fish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ocean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3695" indent="-190500">
                        <a:lnSpc>
                          <a:spcPct val="100000"/>
                        </a:lnSpc>
                        <a:buChar char="●"/>
                        <a:tabLst>
                          <a:tab pos="3536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Environment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3695" indent="-190500">
                        <a:lnSpc>
                          <a:spcPct val="100000"/>
                        </a:lnSpc>
                        <a:buChar char="●"/>
                        <a:tabLst>
                          <a:tab pos="35369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Wildlife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7025" indent="-190500">
                        <a:lnSpc>
                          <a:spcPct val="100000"/>
                        </a:lnSpc>
                        <a:buChar char="●"/>
                        <a:tabLst>
                          <a:tab pos="32702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Streetlighting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7025" indent="-190500">
                        <a:lnSpc>
                          <a:spcPct val="100000"/>
                        </a:lnSpc>
                        <a:buChar char="●"/>
                        <a:tabLst>
                          <a:tab pos="3270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Fireworks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display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Calibri"/>
                        <a:buChar char="●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7025" indent="-19050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●"/>
                        <a:tabLst>
                          <a:tab pos="3270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research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980438" y="1846326"/>
            <a:ext cx="1656714" cy="285115"/>
          </a:xfrm>
          <a:custGeom>
            <a:avLst/>
            <a:gdLst/>
            <a:ahLst/>
            <a:cxnLst/>
            <a:rect l="l" t="t" r="r" b="b"/>
            <a:pathLst>
              <a:path w="1656714" h="285114">
                <a:moveTo>
                  <a:pt x="1656588" y="0"/>
                </a:moveTo>
                <a:lnTo>
                  <a:pt x="0" y="0"/>
                </a:lnTo>
                <a:lnTo>
                  <a:pt x="0" y="284988"/>
                </a:lnTo>
                <a:lnTo>
                  <a:pt x="1656588" y="284988"/>
                </a:lnTo>
                <a:lnTo>
                  <a:pt x="1656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4073" y="1846326"/>
            <a:ext cx="1656714" cy="285115"/>
          </a:xfrm>
          <a:custGeom>
            <a:avLst/>
            <a:gdLst/>
            <a:ahLst/>
            <a:cxnLst/>
            <a:rect l="l" t="t" r="r" b="b"/>
            <a:pathLst>
              <a:path w="1656715" h="285114">
                <a:moveTo>
                  <a:pt x="1656587" y="0"/>
                </a:moveTo>
                <a:lnTo>
                  <a:pt x="0" y="0"/>
                </a:lnTo>
                <a:lnTo>
                  <a:pt x="0" y="284988"/>
                </a:lnTo>
                <a:lnTo>
                  <a:pt x="1656587" y="284988"/>
                </a:lnTo>
                <a:lnTo>
                  <a:pt x="1656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0438" y="4371594"/>
            <a:ext cx="2304415" cy="344805"/>
          </a:xfrm>
          <a:custGeom>
            <a:avLst/>
            <a:gdLst/>
            <a:ahLst/>
            <a:cxnLst/>
            <a:rect l="l" t="t" r="r" b="b"/>
            <a:pathLst>
              <a:path w="2304415" h="344804">
                <a:moveTo>
                  <a:pt x="2304288" y="0"/>
                </a:moveTo>
                <a:lnTo>
                  <a:pt x="0" y="0"/>
                </a:lnTo>
                <a:lnTo>
                  <a:pt x="0" y="344423"/>
                </a:lnTo>
                <a:lnTo>
                  <a:pt x="2304288" y="344423"/>
                </a:lnTo>
                <a:lnTo>
                  <a:pt x="2304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2550" y="4431029"/>
            <a:ext cx="1656714" cy="285115"/>
          </a:xfrm>
          <a:custGeom>
            <a:avLst/>
            <a:gdLst/>
            <a:ahLst/>
            <a:cxnLst/>
            <a:rect l="l" t="t" r="r" b="b"/>
            <a:pathLst>
              <a:path w="1656715" h="285114">
                <a:moveTo>
                  <a:pt x="1656588" y="0"/>
                </a:moveTo>
                <a:lnTo>
                  <a:pt x="0" y="0"/>
                </a:lnTo>
                <a:lnTo>
                  <a:pt x="0" y="284988"/>
                </a:lnTo>
                <a:lnTo>
                  <a:pt x="1656588" y="284988"/>
                </a:lnTo>
                <a:lnTo>
                  <a:pt x="1656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235" y="2819781"/>
            <a:ext cx="2581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PUBLIC</a:t>
            </a:r>
            <a:r>
              <a:rPr sz="3200" spc="-40" dirty="0"/>
              <a:t> </a:t>
            </a:r>
            <a:r>
              <a:rPr sz="3200" spc="-20" dirty="0"/>
              <a:t>GOODS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166827"/>
            <a:ext cx="3375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</a:t>
            </a:r>
            <a:r>
              <a:rPr sz="2400" spc="10" dirty="0"/>
              <a:t> </a:t>
            </a:r>
            <a:r>
              <a:rPr sz="2400" spc="-10" dirty="0"/>
              <a:t>FREE-</a:t>
            </a:r>
            <a:r>
              <a:rPr sz="2400" dirty="0"/>
              <a:t>RIDER </a:t>
            </a:r>
            <a:r>
              <a:rPr sz="2400" spc="-10" dirty="0"/>
              <a:t>PROBLEM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902563"/>
            <a:ext cx="833247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9515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Suppose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village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wants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firework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display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Bonfire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night.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display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£5000.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On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average,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village’s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500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residents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£20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display.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‘good’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firework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display?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likely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firework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display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provided?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640" y="3828669"/>
            <a:ext cx="238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(i)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0040" y="3767937"/>
            <a:ext cx="212534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benefit?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cost?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3825" y="3767937"/>
            <a:ext cx="2005964" cy="7581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alibri"/>
                <a:cs typeface="Calibri"/>
              </a:rPr>
              <a:t>£10,000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500×£20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libri"/>
                <a:cs typeface="Calibri"/>
              </a:rPr>
              <a:t>£5000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640" y="4926329"/>
            <a:ext cx="296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(ii)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0040" y="4866356"/>
            <a:ext cx="62630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Well,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display,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£10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residents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purchase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tickets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WTP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£20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&gt;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£10 </a:t>
            </a:r>
            <a:r>
              <a:rPr sz="2000" spc="-10" dirty="0">
                <a:latin typeface="Calibri"/>
                <a:cs typeface="Calibri"/>
              </a:rPr>
              <a:t>Right?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WRONG!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won’t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tickets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332231"/>
            <a:ext cx="8604504" cy="61036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166827"/>
            <a:ext cx="6003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PUBLIC</a:t>
            </a:r>
            <a:r>
              <a:rPr sz="2400" spc="-35" dirty="0"/>
              <a:t> </a:t>
            </a:r>
            <a:r>
              <a:rPr sz="2400" dirty="0"/>
              <a:t>GOODS</a:t>
            </a:r>
            <a:r>
              <a:rPr sz="2400" spc="-5" dirty="0"/>
              <a:t> </a:t>
            </a:r>
            <a:r>
              <a:rPr sz="2400" dirty="0"/>
              <a:t>AND</a:t>
            </a:r>
            <a:r>
              <a:rPr sz="2400" spc="-35" dirty="0"/>
              <a:t> </a:t>
            </a:r>
            <a:r>
              <a:rPr sz="2400" dirty="0"/>
              <a:t>THE</a:t>
            </a:r>
            <a:r>
              <a:rPr sz="2400" spc="-15" dirty="0"/>
              <a:t> </a:t>
            </a:r>
            <a:r>
              <a:rPr sz="2400" spc="-10" dirty="0"/>
              <a:t>FREE-</a:t>
            </a:r>
            <a:r>
              <a:rPr sz="2400" dirty="0"/>
              <a:t>RIDER</a:t>
            </a:r>
            <a:r>
              <a:rPr sz="2400" spc="-35" dirty="0"/>
              <a:t> </a:t>
            </a:r>
            <a:r>
              <a:rPr sz="2400" spc="-10" dirty="0"/>
              <a:t>PROBLEM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962913"/>
            <a:ext cx="8334375" cy="435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cannot be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excluded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enjoying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them </a:t>
            </a: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free-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rider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good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it.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free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rider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prevents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supplying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goods.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order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enjoy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good</a:t>
            </a:r>
            <a:endParaRPr sz="2000">
              <a:latin typeface="Calibri"/>
              <a:cs typeface="Calibri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=&gt;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rational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self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interested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want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good.</a:t>
            </a:r>
            <a:endParaRPr sz="2000">
              <a:latin typeface="Calibri"/>
              <a:cs typeface="Calibri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=&gt;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markets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only,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produced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consumed,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even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though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consumers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higher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production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costs.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(0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produced)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would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efficient </a:t>
            </a:r>
            <a:r>
              <a:rPr sz="2000" dirty="0">
                <a:latin typeface="Calibri"/>
                <a:cs typeface="Calibri"/>
              </a:rPr>
              <a:t>resource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allocation.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SOLUTIONS</a:t>
            </a:r>
            <a:r>
              <a:rPr sz="2400" spc="-90" dirty="0"/>
              <a:t> </a:t>
            </a:r>
            <a:r>
              <a:rPr sz="2400" dirty="0"/>
              <a:t>TO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60" dirty="0"/>
              <a:t> </a:t>
            </a:r>
            <a:r>
              <a:rPr sz="2400" spc="-10" dirty="0"/>
              <a:t>FREE-</a:t>
            </a:r>
            <a:r>
              <a:rPr sz="2400" dirty="0"/>
              <a:t>RIDER</a:t>
            </a:r>
            <a:r>
              <a:rPr sz="2400" spc="-65" dirty="0"/>
              <a:t> </a:t>
            </a:r>
            <a:r>
              <a:rPr sz="2400" spc="-10" dirty="0"/>
              <a:t>PROBLEM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94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government</a:t>
            </a:r>
            <a:r>
              <a:rPr spc="-40" dirty="0"/>
              <a:t> </a:t>
            </a:r>
            <a:r>
              <a:rPr dirty="0"/>
              <a:t>can</a:t>
            </a:r>
            <a:r>
              <a:rPr spc="-40" dirty="0"/>
              <a:t> </a:t>
            </a:r>
            <a:r>
              <a:rPr dirty="0"/>
              <a:t>decide</a:t>
            </a:r>
            <a:r>
              <a:rPr spc="-4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provide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public</a:t>
            </a:r>
            <a:r>
              <a:rPr spc="-40" dirty="0"/>
              <a:t> </a:t>
            </a:r>
            <a:r>
              <a:rPr spc="-10" dirty="0"/>
              <a:t>good.</a:t>
            </a: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pc="-10" dirty="0"/>
          </a:p>
          <a:p>
            <a:pPr marL="12700" marR="5715" algn="just">
              <a:lnSpc>
                <a:spcPct val="100000"/>
              </a:lnSpc>
            </a:pPr>
            <a:r>
              <a:rPr spc="-10" dirty="0"/>
              <a:t>-</a:t>
            </a:r>
            <a:r>
              <a:rPr dirty="0"/>
              <a:t>&gt;</a:t>
            </a:r>
            <a:r>
              <a:rPr spc="310" dirty="0"/>
              <a:t> </a:t>
            </a:r>
            <a:r>
              <a:rPr dirty="0"/>
              <a:t>They</a:t>
            </a:r>
            <a:r>
              <a:rPr spc="320" dirty="0"/>
              <a:t> </a:t>
            </a:r>
            <a:r>
              <a:rPr dirty="0"/>
              <a:t>should</a:t>
            </a:r>
            <a:r>
              <a:rPr spc="325" dirty="0"/>
              <a:t> </a:t>
            </a:r>
            <a:r>
              <a:rPr dirty="0"/>
              <a:t>do</a:t>
            </a:r>
            <a:r>
              <a:rPr spc="320" dirty="0"/>
              <a:t> </a:t>
            </a:r>
            <a:r>
              <a:rPr dirty="0"/>
              <a:t>that</a:t>
            </a:r>
            <a:r>
              <a:rPr spc="315" dirty="0"/>
              <a:t> </a:t>
            </a:r>
            <a:r>
              <a:rPr dirty="0"/>
              <a:t>if</a:t>
            </a:r>
            <a:r>
              <a:rPr spc="320" dirty="0"/>
              <a:t> </a:t>
            </a:r>
            <a:r>
              <a:rPr dirty="0"/>
              <a:t>the</a:t>
            </a:r>
            <a:r>
              <a:rPr spc="320" dirty="0"/>
              <a:t> </a:t>
            </a:r>
            <a:r>
              <a:rPr dirty="0"/>
              <a:t>total</a:t>
            </a:r>
            <a:r>
              <a:rPr spc="315" dirty="0"/>
              <a:t> </a:t>
            </a:r>
            <a:r>
              <a:rPr dirty="0"/>
              <a:t>benefits</a:t>
            </a:r>
            <a:r>
              <a:rPr spc="310" dirty="0"/>
              <a:t> </a:t>
            </a:r>
            <a:r>
              <a:rPr dirty="0"/>
              <a:t>for</a:t>
            </a:r>
            <a:r>
              <a:rPr spc="315" dirty="0"/>
              <a:t> </a:t>
            </a:r>
            <a:r>
              <a:rPr dirty="0"/>
              <a:t>society</a:t>
            </a:r>
            <a:r>
              <a:rPr spc="320" dirty="0"/>
              <a:t> </a:t>
            </a:r>
            <a:r>
              <a:rPr dirty="0"/>
              <a:t>(usually</a:t>
            </a:r>
            <a:r>
              <a:rPr spc="325" dirty="0"/>
              <a:t> </a:t>
            </a:r>
            <a:r>
              <a:rPr dirty="0"/>
              <a:t>measured</a:t>
            </a:r>
            <a:r>
              <a:rPr spc="325" dirty="0"/>
              <a:t> </a:t>
            </a:r>
            <a:r>
              <a:rPr spc="-25" dirty="0"/>
              <a:t>as </a:t>
            </a:r>
            <a:r>
              <a:rPr dirty="0"/>
              <a:t>buyers</a:t>
            </a:r>
            <a:r>
              <a:rPr spc="5" dirty="0"/>
              <a:t> </a:t>
            </a:r>
            <a:r>
              <a:rPr dirty="0"/>
              <a:t>WTP)</a:t>
            </a:r>
            <a:r>
              <a:rPr spc="15" dirty="0"/>
              <a:t> </a:t>
            </a:r>
            <a:r>
              <a:rPr dirty="0"/>
              <a:t>&gt;</a:t>
            </a:r>
            <a:r>
              <a:rPr spc="-5" dirty="0"/>
              <a:t> </a:t>
            </a:r>
            <a:r>
              <a:rPr dirty="0"/>
              <a:t>total</a:t>
            </a:r>
            <a:r>
              <a:rPr spc="10" dirty="0"/>
              <a:t> </a:t>
            </a:r>
            <a:r>
              <a:rPr dirty="0"/>
              <a:t>costs</a:t>
            </a:r>
            <a:r>
              <a:rPr spc="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society</a:t>
            </a:r>
            <a:r>
              <a:rPr spc="15" dirty="0"/>
              <a:t> </a:t>
            </a:r>
            <a:r>
              <a:rPr dirty="0"/>
              <a:t>(usually</a:t>
            </a:r>
            <a:r>
              <a:rPr spc="-5" dirty="0"/>
              <a:t> </a:t>
            </a:r>
            <a:r>
              <a:rPr dirty="0"/>
              <a:t>measured</a:t>
            </a:r>
            <a:r>
              <a:rPr spc="20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cost</a:t>
            </a:r>
            <a:r>
              <a:rPr spc="15" dirty="0"/>
              <a:t> </a:t>
            </a:r>
            <a:r>
              <a:rPr dirty="0"/>
              <a:t>of</a:t>
            </a:r>
            <a:r>
              <a:rPr spc="-10" dirty="0"/>
              <a:t> producing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good).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pc="-10" dirty="0"/>
          </a:p>
          <a:p>
            <a:pPr marL="12700" marR="5080" algn="just">
              <a:lnSpc>
                <a:spcPct val="100000"/>
              </a:lnSpc>
            </a:pPr>
            <a:r>
              <a:rPr spc="-10" dirty="0"/>
              <a:t>-</a:t>
            </a:r>
            <a:r>
              <a:rPr dirty="0"/>
              <a:t>&gt; </a:t>
            </a:r>
            <a:r>
              <a:rPr spc="-20" dirty="0"/>
              <a:t>To</a:t>
            </a:r>
            <a:r>
              <a:rPr dirty="0"/>
              <a:t> finance</a:t>
            </a:r>
            <a:r>
              <a:rPr spc="-5" dirty="0"/>
              <a:t> </a:t>
            </a:r>
            <a:r>
              <a:rPr dirty="0"/>
              <a:t>the public</a:t>
            </a:r>
            <a:r>
              <a:rPr spc="-10" dirty="0"/>
              <a:t> </a:t>
            </a:r>
            <a:r>
              <a:rPr dirty="0"/>
              <a:t>good,</a:t>
            </a:r>
            <a:r>
              <a:rPr spc="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government</a:t>
            </a:r>
            <a:r>
              <a:rPr spc="5" dirty="0"/>
              <a:t> </a:t>
            </a:r>
            <a:r>
              <a:rPr dirty="0"/>
              <a:t>can</a:t>
            </a:r>
            <a:r>
              <a:rPr spc="-5" dirty="0"/>
              <a:t> </a:t>
            </a:r>
            <a:r>
              <a:rPr dirty="0"/>
              <a:t>require</a:t>
            </a:r>
            <a:r>
              <a:rPr spc="-5" dirty="0"/>
              <a:t> </a:t>
            </a:r>
            <a:r>
              <a:rPr dirty="0"/>
              <a:t>every</a:t>
            </a:r>
            <a:r>
              <a:rPr spc="10" dirty="0"/>
              <a:t> </a:t>
            </a:r>
            <a:r>
              <a:rPr dirty="0"/>
              <a:t>citizen</a:t>
            </a:r>
            <a:r>
              <a:rPr spc="-5" dirty="0"/>
              <a:t> </a:t>
            </a:r>
            <a:r>
              <a:rPr dirty="0"/>
              <a:t>to pay</a:t>
            </a:r>
            <a:r>
              <a:rPr spc="-5" dirty="0"/>
              <a:t> </a:t>
            </a:r>
            <a:r>
              <a:rPr spc="-50" dirty="0"/>
              <a:t>a </a:t>
            </a:r>
            <a:r>
              <a:rPr b="1" dirty="0">
                <a:latin typeface="Calibri"/>
                <a:cs typeface="Calibri"/>
              </a:rPr>
              <a:t>tax</a:t>
            </a:r>
            <a:r>
              <a:rPr b="1" spc="170" dirty="0">
                <a:latin typeface="Calibri"/>
                <a:cs typeface="Calibri"/>
              </a:rPr>
              <a:t> </a:t>
            </a:r>
            <a:r>
              <a:rPr dirty="0"/>
              <a:t>and</a:t>
            </a:r>
            <a:r>
              <a:rPr spc="165" dirty="0"/>
              <a:t> </a:t>
            </a:r>
            <a:r>
              <a:rPr dirty="0"/>
              <a:t>use</a:t>
            </a:r>
            <a:r>
              <a:rPr spc="160" dirty="0"/>
              <a:t> </a:t>
            </a:r>
            <a:r>
              <a:rPr dirty="0"/>
              <a:t>the</a:t>
            </a:r>
            <a:r>
              <a:rPr spc="170" dirty="0"/>
              <a:t> </a:t>
            </a:r>
            <a:r>
              <a:rPr dirty="0"/>
              <a:t>tax</a:t>
            </a:r>
            <a:r>
              <a:rPr spc="160" dirty="0"/>
              <a:t> </a:t>
            </a:r>
            <a:r>
              <a:rPr dirty="0"/>
              <a:t>revenue</a:t>
            </a:r>
            <a:r>
              <a:rPr spc="165" dirty="0"/>
              <a:t> </a:t>
            </a:r>
            <a:r>
              <a:rPr dirty="0"/>
              <a:t>to</a:t>
            </a:r>
            <a:r>
              <a:rPr spc="165" dirty="0"/>
              <a:t> </a:t>
            </a:r>
            <a:r>
              <a:rPr dirty="0"/>
              <a:t>provide</a:t>
            </a:r>
            <a:r>
              <a:rPr spc="16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public</a:t>
            </a:r>
            <a:r>
              <a:rPr spc="155" dirty="0"/>
              <a:t> </a:t>
            </a:r>
            <a:r>
              <a:rPr dirty="0"/>
              <a:t>good.</a:t>
            </a:r>
            <a:r>
              <a:rPr spc="145" dirty="0"/>
              <a:t> </a:t>
            </a:r>
            <a:r>
              <a:rPr dirty="0"/>
              <a:t>This</a:t>
            </a:r>
            <a:r>
              <a:rPr spc="160" dirty="0"/>
              <a:t> </a:t>
            </a:r>
            <a:r>
              <a:rPr dirty="0"/>
              <a:t>is</a:t>
            </a:r>
            <a:r>
              <a:rPr spc="160" dirty="0"/>
              <a:t> </a:t>
            </a:r>
            <a:r>
              <a:rPr dirty="0"/>
              <a:t>something</a:t>
            </a:r>
            <a:r>
              <a:rPr spc="175" dirty="0"/>
              <a:t> </a:t>
            </a:r>
            <a:r>
              <a:rPr spc="-25" dirty="0"/>
              <a:t>the </a:t>
            </a:r>
            <a:r>
              <a:rPr dirty="0"/>
              <a:t>private</a:t>
            </a:r>
            <a:r>
              <a:rPr spc="-60" dirty="0"/>
              <a:t> </a:t>
            </a:r>
            <a:r>
              <a:rPr dirty="0"/>
              <a:t>sector</a:t>
            </a:r>
            <a:r>
              <a:rPr spc="-55" dirty="0"/>
              <a:t> </a:t>
            </a:r>
            <a:r>
              <a:rPr dirty="0"/>
              <a:t>cannot</a:t>
            </a:r>
            <a:r>
              <a:rPr spc="-75" dirty="0"/>
              <a:t> </a:t>
            </a:r>
            <a:r>
              <a:rPr spc="-25" dirty="0"/>
              <a:t>do.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COST-</a:t>
            </a:r>
            <a:r>
              <a:rPr sz="2400" dirty="0"/>
              <a:t>BENEFIT</a:t>
            </a:r>
            <a:r>
              <a:rPr sz="2400" spc="-40" dirty="0"/>
              <a:t> </a:t>
            </a:r>
            <a:r>
              <a:rPr sz="2400" spc="-30" dirty="0"/>
              <a:t>ANALYSIS</a:t>
            </a:r>
            <a:r>
              <a:rPr sz="2400" spc="-60" dirty="0"/>
              <a:t> </a:t>
            </a:r>
            <a:r>
              <a:rPr sz="2400" dirty="0"/>
              <a:t>FOR</a:t>
            </a:r>
            <a:r>
              <a:rPr sz="2400" spc="-50" dirty="0"/>
              <a:t> </a:t>
            </a:r>
            <a:r>
              <a:rPr sz="2400" dirty="0"/>
              <a:t>PUBLIC</a:t>
            </a:r>
            <a:r>
              <a:rPr sz="2400" spc="-50" dirty="0"/>
              <a:t> </a:t>
            </a:r>
            <a:r>
              <a:rPr sz="2400" spc="-10" dirty="0"/>
              <a:t>GOODS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In</a:t>
            </a:r>
            <a:r>
              <a:rPr spc="-20" dirty="0"/>
              <a:t> </a:t>
            </a:r>
            <a:r>
              <a:rPr dirty="0"/>
              <a:t>order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decide</a:t>
            </a:r>
            <a:r>
              <a:rPr spc="-5" dirty="0"/>
              <a:t> </a:t>
            </a:r>
            <a:r>
              <a:rPr dirty="0"/>
              <a:t>whether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public</a:t>
            </a:r>
            <a:r>
              <a:rPr spc="-10" dirty="0"/>
              <a:t> </a:t>
            </a:r>
            <a:r>
              <a:rPr dirty="0"/>
              <a:t>good</a:t>
            </a:r>
            <a:r>
              <a:rPr spc="-10" dirty="0"/>
              <a:t> </a:t>
            </a:r>
            <a:r>
              <a:rPr dirty="0"/>
              <a:t>or</a:t>
            </a:r>
            <a:r>
              <a:rPr spc="-10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(and what</a:t>
            </a:r>
            <a:r>
              <a:rPr spc="-5" dirty="0"/>
              <a:t> </a:t>
            </a:r>
            <a:r>
              <a:rPr dirty="0"/>
              <a:t>amount</a:t>
            </a:r>
            <a:r>
              <a:rPr spc="-10" dirty="0"/>
              <a:t> </a:t>
            </a:r>
            <a:r>
              <a:rPr spc="-25" dirty="0"/>
              <a:t>to </a:t>
            </a:r>
            <a:r>
              <a:rPr dirty="0"/>
              <a:t>provide),</a:t>
            </a:r>
            <a:r>
              <a:rPr spc="65" dirty="0"/>
              <a:t> </a:t>
            </a:r>
            <a:r>
              <a:rPr dirty="0"/>
              <a:t>the</a:t>
            </a:r>
            <a:r>
              <a:rPr spc="60" dirty="0"/>
              <a:t> </a:t>
            </a:r>
            <a:r>
              <a:rPr dirty="0"/>
              <a:t>total</a:t>
            </a:r>
            <a:r>
              <a:rPr spc="55" dirty="0"/>
              <a:t> </a:t>
            </a:r>
            <a:r>
              <a:rPr dirty="0"/>
              <a:t>benefits</a:t>
            </a:r>
            <a:r>
              <a:rPr spc="55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dirty="0"/>
              <a:t>all</a:t>
            </a:r>
            <a:r>
              <a:rPr spc="55" dirty="0"/>
              <a:t> </a:t>
            </a:r>
            <a:r>
              <a:rPr dirty="0"/>
              <a:t>those</a:t>
            </a:r>
            <a:r>
              <a:rPr spc="55" dirty="0"/>
              <a:t> </a:t>
            </a:r>
            <a:r>
              <a:rPr dirty="0"/>
              <a:t>who</a:t>
            </a:r>
            <a:r>
              <a:rPr spc="45" dirty="0"/>
              <a:t> </a:t>
            </a:r>
            <a:r>
              <a:rPr dirty="0"/>
              <a:t>use</a:t>
            </a:r>
            <a:r>
              <a:rPr spc="60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dirty="0"/>
              <a:t>good</a:t>
            </a:r>
            <a:r>
              <a:rPr spc="40" dirty="0"/>
              <a:t> </a:t>
            </a:r>
            <a:r>
              <a:rPr dirty="0"/>
              <a:t>must</a:t>
            </a:r>
            <a:r>
              <a:rPr spc="55" dirty="0"/>
              <a:t> </a:t>
            </a:r>
            <a:r>
              <a:rPr dirty="0"/>
              <a:t>be</a:t>
            </a:r>
            <a:r>
              <a:rPr spc="60" dirty="0"/>
              <a:t> </a:t>
            </a:r>
            <a:r>
              <a:rPr dirty="0"/>
              <a:t>compared</a:t>
            </a:r>
            <a:r>
              <a:rPr spc="65" dirty="0"/>
              <a:t> </a:t>
            </a:r>
            <a:r>
              <a:rPr spc="-25" dirty="0"/>
              <a:t>to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costs</a:t>
            </a:r>
            <a:r>
              <a:rPr spc="-4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providing</a:t>
            </a:r>
            <a:r>
              <a:rPr spc="-5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maintaining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public</a:t>
            </a:r>
            <a:r>
              <a:rPr spc="-50" dirty="0"/>
              <a:t> </a:t>
            </a:r>
            <a:r>
              <a:rPr spc="-10" dirty="0"/>
              <a:t>good.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pc="-10" dirty="0"/>
          </a:p>
          <a:p>
            <a:pPr marL="12700" algn="just">
              <a:lnSpc>
                <a:spcPct val="100000"/>
              </a:lnSpc>
            </a:pPr>
            <a:r>
              <a:rPr spc="-20" dirty="0">
                <a:solidFill>
                  <a:srgbClr val="006FC0"/>
                </a:solidFill>
              </a:rPr>
              <a:t>Cost-</a:t>
            </a:r>
            <a:r>
              <a:rPr dirty="0">
                <a:solidFill>
                  <a:srgbClr val="006FC0"/>
                </a:solidFill>
              </a:rPr>
              <a:t>benefit</a:t>
            </a:r>
            <a:r>
              <a:rPr spc="2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analysis</a:t>
            </a:r>
            <a:r>
              <a:rPr dirty="0"/>
              <a:t>:</a:t>
            </a:r>
            <a:r>
              <a:rPr spc="35" dirty="0"/>
              <a:t> </a:t>
            </a:r>
            <a:r>
              <a:rPr dirty="0"/>
              <a:t>a</a:t>
            </a:r>
            <a:r>
              <a:rPr spc="25" dirty="0"/>
              <a:t> </a:t>
            </a:r>
            <a:r>
              <a:rPr dirty="0"/>
              <a:t>study</a:t>
            </a:r>
            <a:r>
              <a:rPr spc="25" dirty="0"/>
              <a:t> </a:t>
            </a:r>
            <a:r>
              <a:rPr dirty="0"/>
              <a:t>that</a:t>
            </a:r>
            <a:r>
              <a:rPr spc="15" dirty="0"/>
              <a:t> </a:t>
            </a:r>
            <a:r>
              <a:rPr dirty="0"/>
              <a:t>compares</a:t>
            </a:r>
            <a:r>
              <a:rPr spc="20" dirty="0"/>
              <a:t> </a:t>
            </a:r>
            <a:r>
              <a:rPr dirty="0"/>
              <a:t>the</a:t>
            </a:r>
            <a:r>
              <a:rPr spc="30" dirty="0"/>
              <a:t> </a:t>
            </a:r>
            <a:r>
              <a:rPr dirty="0"/>
              <a:t>costs</a:t>
            </a:r>
            <a:r>
              <a:rPr spc="25" dirty="0"/>
              <a:t> </a:t>
            </a:r>
            <a:r>
              <a:rPr dirty="0"/>
              <a:t>and</a:t>
            </a:r>
            <a:r>
              <a:rPr spc="25" dirty="0"/>
              <a:t> </a:t>
            </a:r>
            <a:r>
              <a:rPr dirty="0"/>
              <a:t>benefits</a:t>
            </a:r>
            <a:r>
              <a:rPr spc="20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dirty="0"/>
              <a:t>society</a:t>
            </a:r>
            <a:r>
              <a:rPr spc="20" dirty="0"/>
              <a:t> </a:t>
            </a:r>
            <a:r>
              <a:rPr spc="-25" dirty="0"/>
              <a:t>of</a:t>
            </a:r>
          </a:p>
          <a:p>
            <a:pPr marL="12700" algn="just">
              <a:lnSpc>
                <a:spcPct val="100000"/>
              </a:lnSpc>
            </a:pPr>
            <a:r>
              <a:rPr dirty="0"/>
              <a:t>providing</a:t>
            </a:r>
            <a:r>
              <a:rPr spc="-5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(public)</a:t>
            </a:r>
            <a:r>
              <a:rPr spc="-40" dirty="0"/>
              <a:t> </a:t>
            </a:r>
            <a:r>
              <a:rPr spc="-20" dirty="0"/>
              <a:t>good.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</a:t>
            </a:r>
            <a:r>
              <a:rPr sz="2400" spc="-40" dirty="0"/>
              <a:t> </a:t>
            </a:r>
            <a:r>
              <a:rPr sz="2400" dirty="0"/>
              <a:t>OPTIMAL</a:t>
            </a:r>
            <a:r>
              <a:rPr sz="2400" spc="-30" dirty="0"/>
              <a:t> </a:t>
            </a:r>
            <a:r>
              <a:rPr sz="2400" dirty="0"/>
              <a:t>PROVISION</a:t>
            </a:r>
            <a:r>
              <a:rPr sz="2400" spc="-45" dirty="0"/>
              <a:t> </a:t>
            </a:r>
            <a:r>
              <a:rPr sz="2400" dirty="0"/>
              <a:t>OF</a:t>
            </a:r>
            <a:r>
              <a:rPr sz="2400" spc="-30" dirty="0"/>
              <a:t> </a:t>
            </a:r>
            <a:r>
              <a:rPr sz="2400" dirty="0"/>
              <a:t>A</a:t>
            </a:r>
            <a:r>
              <a:rPr sz="2400" spc="-50" dirty="0"/>
              <a:t> </a:t>
            </a:r>
            <a:r>
              <a:rPr sz="2400" dirty="0"/>
              <a:t>PUBLIC</a:t>
            </a:r>
            <a:r>
              <a:rPr sz="2400" spc="-40" dirty="0"/>
              <a:t> </a:t>
            </a:r>
            <a:r>
              <a:rPr sz="2400" spc="-20" dirty="0"/>
              <a:t>GOOD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036065"/>
            <a:ext cx="833310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Theory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Governments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if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total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benefits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&gt;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total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costs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2425" marR="5080" indent="-33972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optimal</a:t>
            </a:r>
            <a:r>
              <a:rPr sz="2000" spc="2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quantity</a:t>
            </a:r>
            <a:r>
              <a:rPr sz="2000" spc="2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marginal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benefit 	</a:t>
            </a:r>
            <a:r>
              <a:rPr sz="2000" dirty="0">
                <a:latin typeface="Calibri"/>
                <a:cs typeface="Calibri"/>
              </a:rPr>
              <a:t>gained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extra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unit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provided</a:t>
            </a:r>
            <a:r>
              <a:rPr sz="2000" spc="39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(value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extra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unit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	</a:t>
            </a:r>
            <a:r>
              <a:rPr sz="2000" dirty="0">
                <a:latin typeface="Calibri"/>
                <a:cs typeface="Calibri"/>
              </a:rPr>
              <a:t>consumers)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equal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marginal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providing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extra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unit: 	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MSB=MC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MSB=MC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efficient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(maximizes</a:t>
            </a:r>
            <a:r>
              <a:rPr sz="2000" dirty="0">
                <a:latin typeface="Calibri"/>
                <a:cs typeface="Calibri"/>
              </a:rPr>
              <a:t> total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welfare).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forgoing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units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whose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production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81216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lower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consumers.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812165" marR="5715" lvl="1" indent="-342900">
              <a:lnSpc>
                <a:spcPct val="100000"/>
              </a:lnSpc>
              <a:buFont typeface="Arial"/>
              <a:buChar char="•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producing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units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whose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production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higher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consumers.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132" y="1961388"/>
            <a:ext cx="1303020" cy="6350"/>
          </a:xfrm>
          <a:custGeom>
            <a:avLst/>
            <a:gdLst/>
            <a:ahLst/>
            <a:cxnLst/>
            <a:rect l="l" t="t" r="r" b="b"/>
            <a:pathLst>
              <a:path w="1303020" h="6350">
                <a:moveTo>
                  <a:pt x="1303020" y="6096"/>
                </a:moveTo>
                <a:lnTo>
                  <a:pt x="0" y="0"/>
                </a:lnTo>
              </a:path>
            </a:pathLst>
          </a:custGeom>
          <a:ln w="12699">
            <a:solidFill>
              <a:srgbClr val="1F487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5463" y="3390900"/>
            <a:ext cx="1303020" cy="0"/>
          </a:xfrm>
          <a:custGeom>
            <a:avLst/>
            <a:gdLst/>
            <a:ahLst/>
            <a:cxnLst/>
            <a:rect l="l" t="t" r="r" b="b"/>
            <a:pathLst>
              <a:path w="1303020">
                <a:moveTo>
                  <a:pt x="130302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1F487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7175" y="837438"/>
            <a:ext cx="7051040" cy="5145405"/>
            <a:chOff x="1027175" y="837438"/>
            <a:chExt cx="7051040" cy="5145405"/>
          </a:xfrm>
        </p:grpSpPr>
        <p:sp>
          <p:nvSpPr>
            <p:cNvPr id="5" name="object 5"/>
            <p:cNvSpPr/>
            <p:nvPr/>
          </p:nvSpPr>
          <p:spPr>
            <a:xfrm>
              <a:off x="1056131" y="4680203"/>
              <a:ext cx="1327785" cy="0"/>
            </a:xfrm>
            <a:custGeom>
              <a:avLst/>
              <a:gdLst/>
              <a:ahLst/>
              <a:cxnLst/>
              <a:rect l="l" t="t" r="r" b="b"/>
              <a:pathLst>
                <a:path w="1327785">
                  <a:moveTo>
                    <a:pt x="13274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F487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6225" y="2878073"/>
              <a:ext cx="4883150" cy="1938655"/>
            </a:xfrm>
            <a:custGeom>
              <a:avLst/>
              <a:gdLst/>
              <a:ahLst/>
              <a:cxnLst/>
              <a:rect l="l" t="t" r="r" b="b"/>
              <a:pathLst>
                <a:path w="4883150" h="1938654">
                  <a:moveTo>
                    <a:pt x="0" y="0"/>
                  </a:moveTo>
                  <a:lnTo>
                    <a:pt x="4882896" y="1938527"/>
                  </a:lnTo>
                </a:path>
              </a:pathLst>
            </a:custGeom>
            <a:ln w="381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6893" y="4434078"/>
              <a:ext cx="4861560" cy="982980"/>
            </a:xfrm>
            <a:custGeom>
              <a:avLst/>
              <a:gdLst/>
              <a:ahLst/>
              <a:cxnLst/>
              <a:rect l="l" t="t" r="r" b="b"/>
              <a:pathLst>
                <a:path w="4861560" h="982979">
                  <a:moveTo>
                    <a:pt x="0" y="0"/>
                  </a:moveTo>
                  <a:lnTo>
                    <a:pt x="4861559" y="982980"/>
                  </a:lnTo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5649" y="419531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9462" y="837437"/>
              <a:ext cx="7048500" cy="5145405"/>
            </a:xfrm>
            <a:custGeom>
              <a:avLst/>
              <a:gdLst/>
              <a:ahLst/>
              <a:cxnLst/>
              <a:rect l="l" t="t" r="r" b="b"/>
              <a:pathLst>
                <a:path w="7048500" h="5145405">
                  <a:moveTo>
                    <a:pt x="7048500" y="5106924"/>
                  </a:moveTo>
                  <a:lnTo>
                    <a:pt x="7006158" y="5094224"/>
                  </a:lnTo>
                  <a:lnTo>
                    <a:pt x="6921500" y="5068824"/>
                  </a:lnTo>
                  <a:lnTo>
                    <a:pt x="6955358" y="5094224"/>
                  </a:lnTo>
                  <a:lnTo>
                    <a:pt x="50800" y="5094224"/>
                  </a:lnTo>
                  <a:lnTo>
                    <a:pt x="50800" y="93141"/>
                  </a:lnTo>
                  <a:lnTo>
                    <a:pt x="76200" y="127000"/>
                  </a:lnTo>
                  <a:lnTo>
                    <a:pt x="60960" y="76200"/>
                  </a:lnTo>
                  <a:lnTo>
                    <a:pt x="38100" y="0"/>
                  </a:lnTo>
                  <a:lnTo>
                    <a:pt x="0" y="127000"/>
                  </a:lnTo>
                  <a:lnTo>
                    <a:pt x="25387" y="93141"/>
                  </a:lnTo>
                  <a:lnTo>
                    <a:pt x="25400" y="76200"/>
                  </a:lnTo>
                  <a:lnTo>
                    <a:pt x="25400" y="93141"/>
                  </a:lnTo>
                  <a:lnTo>
                    <a:pt x="25400" y="5106924"/>
                  </a:lnTo>
                  <a:lnTo>
                    <a:pt x="38100" y="5106924"/>
                  </a:lnTo>
                  <a:lnTo>
                    <a:pt x="38100" y="5119624"/>
                  </a:lnTo>
                  <a:lnTo>
                    <a:pt x="6955358" y="5119624"/>
                  </a:lnTo>
                  <a:lnTo>
                    <a:pt x="6921500" y="5145024"/>
                  </a:lnTo>
                  <a:lnTo>
                    <a:pt x="7006158" y="5119624"/>
                  </a:lnTo>
                  <a:lnTo>
                    <a:pt x="7048500" y="5106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5500" y="5924803"/>
            <a:ext cx="223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9061" y="2061210"/>
            <a:ext cx="5789930" cy="3533140"/>
          </a:xfrm>
          <a:custGeom>
            <a:avLst/>
            <a:gdLst/>
            <a:ahLst/>
            <a:cxnLst/>
            <a:rect l="l" t="t" r="r" b="b"/>
            <a:pathLst>
              <a:path w="5789930" h="3533140">
                <a:moveTo>
                  <a:pt x="0" y="3532631"/>
                </a:moveTo>
                <a:lnTo>
                  <a:pt x="5789676" y="0"/>
                </a:lnTo>
              </a:path>
            </a:pathLst>
          </a:custGeom>
          <a:ln w="380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9234" y="1624710"/>
            <a:ext cx="2276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4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MPC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MSC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6297" y="6186932"/>
            <a:ext cx="973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Quantity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67" y="201625"/>
            <a:ext cx="1461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Public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good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8511" y="1088136"/>
            <a:ext cx="4767580" cy="4857750"/>
            <a:chOff x="1048511" y="1088136"/>
            <a:chExt cx="4767580" cy="4857750"/>
          </a:xfrm>
        </p:grpSpPr>
        <p:sp>
          <p:nvSpPr>
            <p:cNvPr id="16" name="object 16"/>
            <p:cNvSpPr/>
            <p:nvPr/>
          </p:nvSpPr>
          <p:spPr>
            <a:xfrm>
              <a:off x="1067561" y="1107186"/>
              <a:ext cx="4729480" cy="3095625"/>
            </a:xfrm>
            <a:custGeom>
              <a:avLst/>
              <a:gdLst/>
              <a:ahLst/>
              <a:cxnLst/>
              <a:rect l="l" t="t" r="r" b="b"/>
              <a:pathLst>
                <a:path w="4729480" h="3095625">
                  <a:moveTo>
                    <a:pt x="0" y="0"/>
                  </a:moveTo>
                  <a:lnTo>
                    <a:pt x="4728972" y="3095244"/>
                  </a:lnTo>
                </a:path>
              </a:pathLst>
            </a:custGeom>
            <a:ln w="381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8483" y="3339084"/>
              <a:ext cx="0" cy="2600325"/>
            </a:xfrm>
            <a:custGeom>
              <a:avLst/>
              <a:gdLst/>
              <a:ahLst/>
              <a:cxnLst/>
              <a:rect l="l" t="t" r="r" b="b"/>
              <a:pathLst>
                <a:path h="2600325">
                  <a:moveTo>
                    <a:pt x="0" y="0"/>
                  </a:moveTo>
                  <a:lnTo>
                    <a:pt x="0" y="2599943"/>
                  </a:lnTo>
                </a:path>
              </a:pathLst>
            </a:custGeom>
            <a:ln w="12700">
              <a:solidFill>
                <a:srgbClr val="800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8483" y="2010155"/>
              <a:ext cx="1905" cy="1430020"/>
            </a:xfrm>
            <a:custGeom>
              <a:avLst/>
              <a:gdLst/>
              <a:ahLst/>
              <a:cxnLst/>
              <a:rect l="l" t="t" r="r" b="b"/>
              <a:pathLst>
                <a:path w="1905" h="1430020">
                  <a:moveTo>
                    <a:pt x="1524" y="0"/>
                  </a:moveTo>
                  <a:lnTo>
                    <a:pt x="0" y="1429512"/>
                  </a:lnTo>
                </a:path>
              </a:pathLst>
            </a:custGeom>
            <a:ln w="12700">
              <a:solidFill>
                <a:srgbClr val="1F487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445" y="4614926"/>
              <a:ext cx="125984" cy="1259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6922" y="3328669"/>
              <a:ext cx="125983" cy="1244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445" y="1905253"/>
              <a:ext cx="125984" cy="12598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929629" y="4014342"/>
            <a:ext cx="2094230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MSB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baseline="-20833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2400" i="1" spc="337" baseline="-208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+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  <a:p>
            <a:pPr marL="95250" marR="1657985" indent="-11430">
              <a:lnSpc>
                <a:spcPct val="139000"/>
              </a:lnSpc>
              <a:spcBef>
                <a:spcPts val="1430"/>
              </a:spcBef>
            </a:pP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2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64155" y="59875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0" dirty="0">
                <a:solidFill>
                  <a:srgbClr val="80008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3448" y="862711"/>
            <a:ext cx="605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Price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8899" y="4476750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375" y="3208401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704" y="1763014"/>
            <a:ext cx="885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400" i="1" spc="-15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+V</a:t>
            </a:r>
            <a:r>
              <a:rPr sz="2400" i="1" spc="-15" baseline="-20833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14570" y="3548126"/>
            <a:ext cx="126364" cy="2391410"/>
            <a:chOff x="4814570" y="3548126"/>
            <a:chExt cx="126364" cy="2391410"/>
          </a:xfrm>
        </p:grpSpPr>
        <p:sp>
          <p:nvSpPr>
            <p:cNvPr id="29" name="object 29"/>
            <p:cNvSpPr/>
            <p:nvPr/>
          </p:nvSpPr>
          <p:spPr>
            <a:xfrm>
              <a:off x="4875276" y="3631692"/>
              <a:ext cx="0" cy="2307590"/>
            </a:xfrm>
            <a:custGeom>
              <a:avLst/>
              <a:gdLst/>
              <a:ahLst/>
              <a:cxnLst/>
              <a:rect l="l" t="t" r="r" b="b"/>
              <a:pathLst>
                <a:path h="2307590">
                  <a:moveTo>
                    <a:pt x="0" y="0"/>
                  </a:moveTo>
                  <a:lnTo>
                    <a:pt x="0" y="2307335"/>
                  </a:lnTo>
                </a:path>
              </a:pathLst>
            </a:custGeom>
            <a:ln w="12700">
              <a:solidFill>
                <a:srgbClr val="800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4570" y="3548126"/>
              <a:ext cx="125983" cy="12598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716017" y="5986983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25" dirty="0">
                <a:solidFill>
                  <a:srgbClr val="800080"/>
                </a:solidFill>
                <a:latin typeface="Arial"/>
                <a:cs typeface="Arial"/>
              </a:rPr>
              <a:t>Q*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7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AIM</a:t>
            </a:r>
            <a:r>
              <a:rPr spc="-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THIS</a:t>
            </a:r>
            <a:r>
              <a:rPr spc="-5" dirty="0"/>
              <a:t> </a:t>
            </a:r>
            <a:r>
              <a:rPr spc="-10" dirty="0"/>
              <a:t>LECTURE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640" y="1267713"/>
            <a:ext cx="8333740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lecture,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PUBLIC</a:t>
            </a:r>
            <a:r>
              <a:rPr sz="2000" b="1" spc="-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GOODS,</a:t>
            </a:r>
            <a:r>
              <a:rPr sz="2000" b="1" spc="-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COMMON</a:t>
            </a:r>
            <a:r>
              <a:rPr sz="2000" b="1" spc="-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RESOURCES</a:t>
            </a:r>
            <a:r>
              <a:rPr sz="2000" b="1" spc="-25" dirty="0">
                <a:solidFill>
                  <a:srgbClr val="0F243E"/>
                </a:solidFill>
                <a:latin typeface="Calibri"/>
                <a:cs typeface="Calibri"/>
              </a:rPr>
              <a:t> AND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0F243E"/>
                </a:solidFill>
                <a:latin typeface="Calibri"/>
                <a:cs typeface="Calibri"/>
              </a:rPr>
              <a:t>MERIT</a:t>
            </a:r>
            <a:r>
              <a:rPr sz="2000" b="1" spc="-3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243E"/>
                </a:solidFill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previous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lecture,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learned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markets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always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guide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 </a:t>
            </a:r>
            <a:r>
              <a:rPr sz="2000" dirty="0">
                <a:latin typeface="Calibri"/>
                <a:cs typeface="Calibri"/>
              </a:rPr>
              <a:t>allocation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efficient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way.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Today,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focus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some</a:t>
            </a:r>
            <a:r>
              <a:rPr sz="2000" spc="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type</a:t>
            </a:r>
            <a:r>
              <a:rPr sz="2000" spc="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spc="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spc="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markets</a:t>
            </a:r>
            <a:r>
              <a:rPr sz="2000" spc="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000" spc="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2000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function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efficiently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cases,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government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interventions</a:t>
            </a:r>
            <a:r>
              <a:rPr sz="2000" spc="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improve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efficiency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allocation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economic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welfare.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lecture,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rival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non-</a:t>
            </a:r>
            <a:r>
              <a:rPr sz="2000" dirty="0">
                <a:latin typeface="Calibri"/>
                <a:cs typeface="Calibri"/>
              </a:rPr>
              <a:t>rival,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non-excludable;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explain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why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under-</a:t>
            </a:r>
            <a:r>
              <a:rPr sz="2000" dirty="0">
                <a:latin typeface="Calibri"/>
                <a:cs typeface="Calibri"/>
              </a:rPr>
              <a:t>provided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market,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common </a:t>
            </a:r>
            <a:r>
              <a:rPr sz="2000" dirty="0">
                <a:latin typeface="Calibri"/>
                <a:cs typeface="Calibri"/>
              </a:rPr>
              <a:t>resources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overused;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discuss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ways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overcome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failures.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7175" y="837438"/>
            <a:ext cx="7051040" cy="5145405"/>
            <a:chOff x="1027175" y="837438"/>
            <a:chExt cx="7051040" cy="5145405"/>
          </a:xfrm>
        </p:grpSpPr>
        <p:sp>
          <p:nvSpPr>
            <p:cNvPr id="3" name="object 3"/>
            <p:cNvSpPr/>
            <p:nvPr/>
          </p:nvSpPr>
          <p:spPr>
            <a:xfrm>
              <a:off x="4120896" y="4169664"/>
              <a:ext cx="0" cy="1774189"/>
            </a:xfrm>
            <a:custGeom>
              <a:avLst/>
              <a:gdLst/>
              <a:ahLst/>
              <a:cxnLst/>
              <a:rect l="l" t="t" r="r" b="b"/>
              <a:pathLst>
                <a:path h="1774189">
                  <a:moveTo>
                    <a:pt x="0" y="0"/>
                  </a:moveTo>
                  <a:lnTo>
                    <a:pt x="0" y="1773936"/>
                  </a:lnTo>
                </a:path>
              </a:pathLst>
            </a:custGeom>
            <a:ln w="12700">
              <a:solidFill>
                <a:srgbClr val="800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5" y="2878073"/>
              <a:ext cx="4883150" cy="1938655"/>
            </a:xfrm>
            <a:custGeom>
              <a:avLst/>
              <a:gdLst/>
              <a:ahLst/>
              <a:cxnLst/>
              <a:rect l="l" t="t" r="r" b="b"/>
              <a:pathLst>
                <a:path w="4883150" h="1938654">
                  <a:moveTo>
                    <a:pt x="0" y="0"/>
                  </a:moveTo>
                  <a:lnTo>
                    <a:pt x="4882896" y="1938527"/>
                  </a:lnTo>
                </a:path>
              </a:pathLst>
            </a:custGeom>
            <a:ln w="381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893" y="4434078"/>
              <a:ext cx="4861560" cy="982980"/>
            </a:xfrm>
            <a:custGeom>
              <a:avLst/>
              <a:gdLst/>
              <a:ahLst/>
              <a:cxnLst/>
              <a:rect l="l" t="t" r="r" b="b"/>
              <a:pathLst>
                <a:path w="4861560" h="982979">
                  <a:moveTo>
                    <a:pt x="0" y="0"/>
                  </a:moveTo>
                  <a:lnTo>
                    <a:pt x="4861559" y="982980"/>
                  </a:lnTo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65649" y="419531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9462" y="837437"/>
              <a:ext cx="7048500" cy="5145405"/>
            </a:xfrm>
            <a:custGeom>
              <a:avLst/>
              <a:gdLst/>
              <a:ahLst/>
              <a:cxnLst/>
              <a:rect l="l" t="t" r="r" b="b"/>
              <a:pathLst>
                <a:path w="7048500" h="5145405">
                  <a:moveTo>
                    <a:pt x="7048500" y="5106924"/>
                  </a:moveTo>
                  <a:lnTo>
                    <a:pt x="7006158" y="5094224"/>
                  </a:lnTo>
                  <a:lnTo>
                    <a:pt x="6921500" y="5068824"/>
                  </a:lnTo>
                  <a:lnTo>
                    <a:pt x="6955358" y="5094224"/>
                  </a:lnTo>
                  <a:lnTo>
                    <a:pt x="50800" y="5094224"/>
                  </a:lnTo>
                  <a:lnTo>
                    <a:pt x="50800" y="93141"/>
                  </a:lnTo>
                  <a:lnTo>
                    <a:pt x="76200" y="127000"/>
                  </a:lnTo>
                  <a:lnTo>
                    <a:pt x="60960" y="76200"/>
                  </a:lnTo>
                  <a:lnTo>
                    <a:pt x="38100" y="0"/>
                  </a:lnTo>
                  <a:lnTo>
                    <a:pt x="0" y="127000"/>
                  </a:lnTo>
                  <a:lnTo>
                    <a:pt x="25387" y="93141"/>
                  </a:lnTo>
                  <a:lnTo>
                    <a:pt x="25400" y="76200"/>
                  </a:lnTo>
                  <a:lnTo>
                    <a:pt x="25400" y="93141"/>
                  </a:lnTo>
                  <a:lnTo>
                    <a:pt x="25400" y="5106924"/>
                  </a:lnTo>
                  <a:lnTo>
                    <a:pt x="38100" y="5106924"/>
                  </a:lnTo>
                  <a:lnTo>
                    <a:pt x="38100" y="5119624"/>
                  </a:lnTo>
                  <a:lnTo>
                    <a:pt x="6955358" y="5119624"/>
                  </a:lnTo>
                  <a:lnTo>
                    <a:pt x="6921500" y="5145024"/>
                  </a:lnTo>
                  <a:lnTo>
                    <a:pt x="7006158" y="5119624"/>
                  </a:lnTo>
                  <a:lnTo>
                    <a:pt x="7048500" y="5106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9061" y="2061210"/>
              <a:ext cx="5789930" cy="3533140"/>
            </a:xfrm>
            <a:custGeom>
              <a:avLst/>
              <a:gdLst/>
              <a:ahLst/>
              <a:cxnLst/>
              <a:rect l="l" t="t" r="r" b="b"/>
              <a:pathLst>
                <a:path w="5789930" h="3533140">
                  <a:moveTo>
                    <a:pt x="0" y="3532631"/>
                  </a:moveTo>
                  <a:lnTo>
                    <a:pt x="5789676" y="0"/>
                  </a:lnTo>
                </a:path>
              </a:pathLst>
            </a:custGeom>
            <a:ln w="380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79234" y="1624710"/>
            <a:ext cx="2276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4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MPC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MSC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48511" y="1088136"/>
            <a:ext cx="4767580" cy="4851400"/>
            <a:chOff x="1048511" y="1088136"/>
            <a:chExt cx="4767580" cy="48514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8666" y="4052569"/>
              <a:ext cx="125984" cy="1244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7561" y="1107186"/>
              <a:ext cx="4729480" cy="3095625"/>
            </a:xfrm>
            <a:custGeom>
              <a:avLst/>
              <a:gdLst/>
              <a:ahLst/>
              <a:cxnLst/>
              <a:rect l="l" t="t" r="r" b="b"/>
              <a:pathLst>
                <a:path w="4729480" h="3095625">
                  <a:moveTo>
                    <a:pt x="0" y="0"/>
                  </a:moveTo>
                  <a:lnTo>
                    <a:pt x="4728972" y="3095244"/>
                  </a:lnTo>
                </a:path>
              </a:pathLst>
            </a:custGeom>
            <a:ln w="381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5276" y="3631691"/>
              <a:ext cx="0" cy="2307590"/>
            </a:xfrm>
            <a:custGeom>
              <a:avLst/>
              <a:gdLst/>
              <a:ahLst/>
              <a:cxnLst/>
              <a:rect l="l" t="t" r="r" b="b"/>
              <a:pathLst>
                <a:path h="2307590">
                  <a:moveTo>
                    <a:pt x="0" y="0"/>
                  </a:moveTo>
                  <a:lnTo>
                    <a:pt x="0" y="2307335"/>
                  </a:lnTo>
                </a:path>
              </a:pathLst>
            </a:custGeom>
            <a:ln w="12700">
              <a:solidFill>
                <a:srgbClr val="800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4570" y="3548125"/>
              <a:ext cx="125983" cy="12598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67" y="201625"/>
            <a:ext cx="1461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Public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good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5500" y="5948912"/>
            <a:ext cx="22352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50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6017" y="6011092"/>
            <a:ext cx="32321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i="1" spc="-25" dirty="0">
                <a:solidFill>
                  <a:srgbClr val="800080"/>
                </a:solidFill>
                <a:latin typeface="Arial"/>
                <a:cs typeface="Arial"/>
              </a:rPr>
              <a:t>Q*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3161" y="6016273"/>
            <a:ext cx="31813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i="1" spc="-25" dirty="0">
                <a:solidFill>
                  <a:srgbClr val="800080"/>
                </a:solidFill>
                <a:latin typeface="Arial"/>
                <a:cs typeface="Arial"/>
              </a:rPr>
              <a:t>Q</a:t>
            </a:r>
            <a:r>
              <a:rPr sz="1950" i="1" spc="-37" baseline="-21367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6297" y="6211040"/>
            <a:ext cx="97345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Quantity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29629" y="4014342"/>
            <a:ext cx="2094230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MSB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baseline="-20833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2400" i="1" spc="337" baseline="-208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+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  <a:p>
            <a:pPr marL="95250" marR="1657985" indent="-11430">
              <a:lnSpc>
                <a:spcPct val="139000"/>
              </a:lnSpc>
              <a:spcBef>
                <a:spcPts val="1430"/>
              </a:spcBef>
            </a:pP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2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448" y="862711"/>
            <a:ext cx="605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Price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7175" y="837438"/>
            <a:ext cx="7051040" cy="5145405"/>
            <a:chOff x="1027175" y="837438"/>
            <a:chExt cx="7051040" cy="5145405"/>
          </a:xfrm>
        </p:grpSpPr>
        <p:sp>
          <p:nvSpPr>
            <p:cNvPr id="3" name="object 3"/>
            <p:cNvSpPr/>
            <p:nvPr/>
          </p:nvSpPr>
          <p:spPr>
            <a:xfrm>
              <a:off x="4120896" y="4169664"/>
              <a:ext cx="0" cy="1774189"/>
            </a:xfrm>
            <a:custGeom>
              <a:avLst/>
              <a:gdLst/>
              <a:ahLst/>
              <a:cxnLst/>
              <a:rect l="l" t="t" r="r" b="b"/>
              <a:pathLst>
                <a:path h="1774189">
                  <a:moveTo>
                    <a:pt x="0" y="0"/>
                  </a:moveTo>
                  <a:lnTo>
                    <a:pt x="0" y="1773936"/>
                  </a:lnTo>
                </a:path>
              </a:pathLst>
            </a:custGeom>
            <a:ln w="12700">
              <a:solidFill>
                <a:srgbClr val="800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13275" y="3113532"/>
              <a:ext cx="5080" cy="988060"/>
            </a:xfrm>
            <a:custGeom>
              <a:avLst/>
              <a:gdLst/>
              <a:ahLst/>
              <a:cxnLst/>
              <a:rect l="l" t="t" r="r" b="b"/>
              <a:pathLst>
                <a:path w="5079" h="988060">
                  <a:moveTo>
                    <a:pt x="0" y="0"/>
                  </a:moveTo>
                  <a:lnTo>
                    <a:pt x="4572" y="987551"/>
                  </a:lnTo>
                </a:path>
              </a:pathLst>
            </a:custGeom>
            <a:ln w="12700">
              <a:solidFill>
                <a:srgbClr val="1F487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6225" y="2878073"/>
              <a:ext cx="4883150" cy="1938655"/>
            </a:xfrm>
            <a:custGeom>
              <a:avLst/>
              <a:gdLst/>
              <a:ahLst/>
              <a:cxnLst/>
              <a:rect l="l" t="t" r="r" b="b"/>
              <a:pathLst>
                <a:path w="4883150" h="1938654">
                  <a:moveTo>
                    <a:pt x="0" y="0"/>
                  </a:moveTo>
                  <a:lnTo>
                    <a:pt x="4882896" y="1938527"/>
                  </a:lnTo>
                </a:path>
              </a:pathLst>
            </a:custGeom>
            <a:ln w="381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6893" y="4434078"/>
              <a:ext cx="4861560" cy="982980"/>
            </a:xfrm>
            <a:custGeom>
              <a:avLst/>
              <a:gdLst/>
              <a:ahLst/>
              <a:cxnLst/>
              <a:rect l="l" t="t" r="r" b="b"/>
              <a:pathLst>
                <a:path w="4861560" h="982979">
                  <a:moveTo>
                    <a:pt x="0" y="0"/>
                  </a:moveTo>
                  <a:lnTo>
                    <a:pt x="4861559" y="982980"/>
                  </a:lnTo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65649" y="419531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9462" y="837437"/>
              <a:ext cx="7048500" cy="5145405"/>
            </a:xfrm>
            <a:custGeom>
              <a:avLst/>
              <a:gdLst/>
              <a:ahLst/>
              <a:cxnLst/>
              <a:rect l="l" t="t" r="r" b="b"/>
              <a:pathLst>
                <a:path w="7048500" h="5145405">
                  <a:moveTo>
                    <a:pt x="7048500" y="5106924"/>
                  </a:moveTo>
                  <a:lnTo>
                    <a:pt x="7006158" y="5094224"/>
                  </a:lnTo>
                  <a:lnTo>
                    <a:pt x="6921500" y="5068824"/>
                  </a:lnTo>
                  <a:lnTo>
                    <a:pt x="6955358" y="5094224"/>
                  </a:lnTo>
                  <a:lnTo>
                    <a:pt x="50800" y="5094224"/>
                  </a:lnTo>
                  <a:lnTo>
                    <a:pt x="50800" y="93141"/>
                  </a:lnTo>
                  <a:lnTo>
                    <a:pt x="76200" y="127000"/>
                  </a:lnTo>
                  <a:lnTo>
                    <a:pt x="60960" y="76200"/>
                  </a:lnTo>
                  <a:lnTo>
                    <a:pt x="38100" y="0"/>
                  </a:lnTo>
                  <a:lnTo>
                    <a:pt x="0" y="127000"/>
                  </a:lnTo>
                  <a:lnTo>
                    <a:pt x="25387" y="93141"/>
                  </a:lnTo>
                  <a:lnTo>
                    <a:pt x="25400" y="76200"/>
                  </a:lnTo>
                  <a:lnTo>
                    <a:pt x="25400" y="93141"/>
                  </a:lnTo>
                  <a:lnTo>
                    <a:pt x="25400" y="5106924"/>
                  </a:lnTo>
                  <a:lnTo>
                    <a:pt x="38100" y="5106924"/>
                  </a:lnTo>
                  <a:lnTo>
                    <a:pt x="38100" y="5119624"/>
                  </a:lnTo>
                  <a:lnTo>
                    <a:pt x="6955358" y="5119624"/>
                  </a:lnTo>
                  <a:lnTo>
                    <a:pt x="6921500" y="5145024"/>
                  </a:lnTo>
                  <a:lnTo>
                    <a:pt x="7006158" y="5119624"/>
                  </a:lnTo>
                  <a:lnTo>
                    <a:pt x="7048500" y="5106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9061" y="2061210"/>
              <a:ext cx="5789930" cy="3533140"/>
            </a:xfrm>
            <a:custGeom>
              <a:avLst/>
              <a:gdLst/>
              <a:ahLst/>
              <a:cxnLst/>
              <a:rect l="l" t="t" r="r" b="b"/>
              <a:pathLst>
                <a:path w="5789930" h="3533140">
                  <a:moveTo>
                    <a:pt x="0" y="3532631"/>
                  </a:moveTo>
                  <a:lnTo>
                    <a:pt x="5789676" y="0"/>
                  </a:lnTo>
                </a:path>
              </a:pathLst>
            </a:custGeom>
            <a:ln w="380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8665" y="4052570"/>
              <a:ext cx="125984" cy="124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0190" y="4986782"/>
              <a:ext cx="125984" cy="1244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7561" y="1107186"/>
              <a:ext cx="4729480" cy="3095625"/>
            </a:xfrm>
            <a:custGeom>
              <a:avLst/>
              <a:gdLst/>
              <a:ahLst/>
              <a:cxnLst/>
              <a:rect l="l" t="t" r="r" b="b"/>
              <a:pathLst>
                <a:path w="4729480" h="3095625">
                  <a:moveTo>
                    <a:pt x="0" y="0"/>
                  </a:moveTo>
                  <a:lnTo>
                    <a:pt x="4728972" y="3095244"/>
                  </a:lnTo>
                </a:path>
              </a:pathLst>
            </a:custGeom>
            <a:ln w="381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2569" y="3051302"/>
              <a:ext cx="125983" cy="1244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67" y="201625"/>
            <a:ext cx="1461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Public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good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9629" y="4014342"/>
            <a:ext cx="2094230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MSB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baseline="-20833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2400" i="1" spc="337" baseline="-208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+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  <a:p>
            <a:pPr marL="95250" marR="1657985" indent="-11430">
              <a:lnSpc>
                <a:spcPct val="139000"/>
              </a:lnSpc>
              <a:spcBef>
                <a:spcPts val="1430"/>
              </a:spcBef>
            </a:pP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2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i="1" spc="-37" baseline="-20833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448" y="862711"/>
            <a:ext cx="605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Price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72865" y="1876425"/>
            <a:ext cx="1835785" cy="4062729"/>
            <a:chOff x="3872865" y="1876425"/>
            <a:chExt cx="1835785" cy="4062729"/>
          </a:xfrm>
        </p:grpSpPr>
        <p:sp>
          <p:nvSpPr>
            <p:cNvPr id="18" name="object 18"/>
            <p:cNvSpPr/>
            <p:nvPr/>
          </p:nvSpPr>
          <p:spPr>
            <a:xfrm>
              <a:off x="4875276" y="3631692"/>
              <a:ext cx="0" cy="2307590"/>
            </a:xfrm>
            <a:custGeom>
              <a:avLst/>
              <a:gdLst/>
              <a:ahLst/>
              <a:cxnLst/>
              <a:rect l="l" t="t" r="r" b="b"/>
              <a:pathLst>
                <a:path h="2307590">
                  <a:moveTo>
                    <a:pt x="0" y="0"/>
                  </a:moveTo>
                  <a:lnTo>
                    <a:pt x="0" y="2307335"/>
                  </a:lnTo>
                </a:path>
              </a:pathLst>
            </a:custGeom>
            <a:ln w="12700">
              <a:solidFill>
                <a:srgbClr val="80008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4570" y="3548126"/>
              <a:ext cx="125983" cy="1259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08805" y="2507615"/>
              <a:ext cx="76200" cy="1118870"/>
            </a:xfrm>
            <a:custGeom>
              <a:avLst/>
              <a:gdLst/>
              <a:ahLst/>
              <a:cxnLst/>
              <a:rect l="l" t="t" r="r" b="b"/>
              <a:pathLst>
                <a:path w="76200" h="1118870">
                  <a:moveTo>
                    <a:pt x="0" y="1043051"/>
                  </a:moveTo>
                  <a:lnTo>
                    <a:pt x="38989" y="1118743"/>
                  </a:lnTo>
                  <a:lnTo>
                    <a:pt x="63570" y="1068070"/>
                  </a:lnTo>
                  <a:lnTo>
                    <a:pt x="27305" y="1068070"/>
                  </a:lnTo>
                  <a:lnTo>
                    <a:pt x="27214" y="1060713"/>
                  </a:lnTo>
                  <a:lnTo>
                    <a:pt x="0" y="1043051"/>
                  </a:lnTo>
                  <a:close/>
                </a:path>
                <a:path w="76200" h="1118870">
                  <a:moveTo>
                    <a:pt x="27214" y="1060713"/>
                  </a:moveTo>
                  <a:lnTo>
                    <a:pt x="27305" y="1068070"/>
                  </a:lnTo>
                  <a:lnTo>
                    <a:pt x="38417" y="1067943"/>
                  </a:lnTo>
                  <a:lnTo>
                    <a:pt x="27214" y="1060713"/>
                  </a:lnTo>
                  <a:close/>
                </a:path>
                <a:path w="76200" h="1118870">
                  <a:moveTo>
                    <a:pt x="76200" y="1042035"/>
                  </a:moveTo>
                  <a:lnTo>
                    <a:pt x="49437" y="1060355"/>
                  </a:lnTo>
                  <a:lnTo>
                    <a:pt x="49530" y="1067815"/>
                  </a:lnTo>
                  <a:lnTo>
                    <a:pt x="27305" y="1068070"/>
                  </a:lnTo>
                  <a:lnTo>
                    <a:pt x="63570" y="1068070"/>
                  </a:lnTo>
                  <a:lnTo>
                    <a:pt x="76200" y="1042035"/>
                  </a:lnTo>
                  <a:close/>
                </a:path>
                <a:path w="76200" h="1118870">
                  <a:moveTo>
                    <a:pt x="36322" y="0"/>
                  </a:moveTo>
                  <a:lnTo>
                    <a:pt x="14224" y="254"/>
                  </a:lnTo>
                  <a:lnTo>
                    <a:pt x="27214" y="1060713"/>
                  </a:lnTo>
                  <a:lnTo>
                    <a:pt x="38354" y="1067943"/>
                  </a:lnTo>
                  <a:lnTo>
                    <a:pt x="49437" y="1060355"/>
                  </a:lnTo>
                  <a:lnTo>
                    <a:pt x="36322" y="0"/>
                  </a:lnTo>
                  <a:close/>
                </a:path>
                <a:path w="76200" h="1118870">
                  <a:moveTo>
                    <a:pt x="49437" y="1060355"/>
                  </a:moveTo>
                  <a:lnTo>
                    <a:pt x="38354" y="1067943"/>
                  </a:lnTo>
                  <a:lnTo>
                    <a:pt x="49530" y="1067815"/>
                  </a:lnTo>
                  <a:lnTo>
                    <a:pt x="49437" y="106035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2390" y="1885950"/>
              <a:ext cx="1816608" cy="7635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82390" y="1885950"/>
              <a:ext cx="1816735" cy="763905"/>
            </a:xfrm>
            <a:custGeom>
              <a:avLst/>
              <a:gdLst/>
              <a:ahLst/>
              <a:cxnLst/>
              <a:rect l="l" t="t" r="r" b="b"/>
              <a:pathLst>
                <a:path w="1816735" h="763905">
                  <a:moveTo>
                    <a:pt x="0" y="95376"/>
                  </a:moveTo>
                  <a:lnTo>
                    <a:pt x="7491" y="58239"/>
                  </a:lnTo>
                  <a:lnTo>
                    <a:pt x="27924" y="27924"/>
                  </a:lnTo>
                  <a:lnTo>
                    <a:pt x="58239" y="7491"/>
                  </a:lnTo>
                  <a:lnTo>
                    <a:pt x="95376" y="0"/>
                  </a:lnTo>
                  <a:lnTo>
                    <a:pt x="1721231" y="0"/>
                  </a:lnTo>
                  <a:lnTo>
                    <a:pt x="1758368" y="7491"/>
                  </a:lnTo>
                  <a:lnTo>
                    <a:pt x="1788683" y="27924"/>
                  </a:lnTo>
                  <a:lnTo>
                    <a:pt x="1809116" y="58239"/>
                  </a:lnTo>
                  <a:lnTo>
                    <a:pt x="1816608" y="95376"/>
                  </a:lnTo>
                  <a:lnTo>
                    <a:pt x="1816608" y="668147"/>
                  </a:lnTo>
                  <a:lnTo>
                    <a:pt x="1809116" y="705284"/>
                  </a:lnTo>
                  <a:lnTo>
                    <a:pt x="1788683" y="735599"/>
                  </a:lnTo>
                  <a:lnTo>
                    <a:pt x="1758368" y="756032"/>
                  </a:lnTo>
                  <a:lnTo>
                    <a:pt x="1721231" y="763524"/>
                  </a:lnTo>
                  <a:lnTo>
                    <a:pt x="95376" y="763524"/>
                  </a:lnTo>
                  <a:lnTo>
                    <a:pt x="58239" y="756032"/>
                  </a:lnTo>
                  <a:lnTo>
                    <a:pt x="27924" y="735599"/>
                  </a:lnTo>
                  <a:lnTo>
                    <a:pt x="7491" y="705284"/>
                  </a:lnTo>
                  <a:lnTo>
                    <a:pt x="0" y="668147"/>
                  </a:lnTo>
                  <a:lnTo>
                    <a:pt x="0" y="95376"/>
                  </a:lnTo>
                  <a:close/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36567" y="1624710"/>
            <a:ext cx="4819015" cy="95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5240">
              <a:lnSpc>
                <a:spcPts val="2695"/>
              </a:lnSpc>
              <a:spcBef>
                <a:spcPts val="100"/>
              </a:spcBef>
            </a:pP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4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MPC</a:t>
            </a:r>
            <a:r>
              <a:rPr sz="24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4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i="1" spc="-25" dirty="0">
                <a:solidFill>
                  <a:srgbClr val="1F487C"/>
                </a:solidFill>
                <a:latin typeface="Arial"/>
                <a:cs typeface="Arial"/>
              </a:rPr>
              <a:t>MSC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215"/>
              </a:lnSpc>
            </a:pP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Welfare</a:t>
            </a:r>
            <a:r>
              <a:rPr sz="2000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00080"/>
                </a:solidFill>
                <a:latin typeface="Arial"/>
                <a:cs typeface="Arial"/>
              </a:rPr>
              <a:t>Loss</a:t>
            </a:r>
            <a:endParaRPr sz="2000">
              <a:latin typeface="Arial"/>
              <a:cs typeface="Arial"/>
            </a:endParaRPr>
          </a:p>
          <a:p>
            <a:pPr marL="152400">
              <a:lnSpc>
                <a:spcPct val="100000"/>
              </a:lnSpc>
            </a:pP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Society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5500" y="5948912"/>
            <a:ext cx="22352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50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16017" y="6011092"/>
            <a:ext cx="32321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i="1" spc="-25" dirty="0">
                <a:solidFill>
                  <a:srgbClr val="800080"/>
                </a:solidFill>
                <a:latin typeface="Arial"/>
                <a:cs typeface="Arial"/>
              </a:rPr>
              <a:t>Q*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63161" y="6016273"/>
            <a:ext cx="31813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i="1" spc="-25" dirty="0">
                <a:solidFill>
                  <a:srgbClr val="800080"/>
                </a:solidFill>
                <a:latin typeface="Arial"/>
                <a:cs typeface="Arial"/>
              </a:rPr>
              <a:t>Q</a:t>
            </a:r>
            <a:r>
              <a:rPr sz="1950" i="1" spc="-37" baseline="-21367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56297" y="6211040"/>
            <a:ext cx="97345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Quantity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COST-</a:t>
            </a:r>
            <a:r>
              <a:rPr sz="2400" dirty="0"/>
              <a:t>BENEFIT</a:t>
            </a:r>
            <a:r>
              <a:rPr sz="2400" spc="-40" dirty="0"/>
              <a:t> </a:t>
            </a:r>
            <a:r>
              <a:rPr sz="2400" spc="-30" dirty="0"/>
              <a:t>ANALYSIS</a:t>
            </a:r>
            <a:r>
              <a:rPr sz="2400" spc="-60" dirty="0"/>
              <a:t> </a:t>
            </a:r>
            <a:r>
              <a:rPr sz="2400" dirty="0"/>
              <a:t>FOR</a:t>
            </a:r>
            <a:r>
              <a:rPr sz="2400" spc="-50" dirty="0"/>
              <a:t> </a:t>
            </a:r>
            <a:r>
              <a:rPr sz="2400" dirty="0"/>
              <a:t>PUBLIC</a:t>
            </a:r>
            <a:r>
              <a:rPr sz="2400" spc="-50" dirty="0"/>
              <a:t> </a:t>
            </a:r>
            <a:r>
              <a:rPr sz="2400" spc="-10" dirty="0"/>
              <a:t>GOODS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401826"/>
            <a:ext cx="729488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practice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cost-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analysis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challenging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theory.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measured/quantified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relatively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easily.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difficult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estimate.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Ex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airport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city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airport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inhabitants?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Ex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traffic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light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several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lives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probability.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life?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COST-</a:t>
            </a:r>
            <a:r>
              <a:rPr sz="2400" dirty="0"/>
              <a:t>BENEFIT</a:t>
            </a:r>
            <a:r>
              <a:rPr sz="2400" spc="-30" dirty="0"/>
              <a:t> ANALYSIS:</a:t>
            </a:r>
            <a:r>
              <a:rPr sz="2400" spc="-55" dirty="0"/>
              <a:t> </a:t>
            </a:r>
            <a:r>
              <a:rPr sz="2400" spc="-10" dirty="0"/>
              <a:t>APPLICATION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341094"/>
            <a:ext cx="8332470" cy="47212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alibri"/>
                <a:cs typeface="Calibri"/>
              </a:rPr>
              <a:t>Decision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town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council:</a:t>
            </a:r>
            <a:endParaRPr sz="2000">
              <a:latin typeface="Calibri"/>
              <a:cs typeface="Calibri"/>
            </a:endParaRPr>
          </a:p>
          <a:p>
            <a:pPr marL="12700" marR="1398270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Spend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traffic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light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intersection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streets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€10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000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Benefit: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increased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safety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(risk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fatal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accident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lifetime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decreases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from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1.6%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1.1%)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town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council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money?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>
              <a:latin typeface="Calibri"/>
              <a:cs typeface="Calibri"/>
            </a:endParaRPr>
          </a:p>
          <a:p>
            <a:pPr marL="12700" marR="3128645">
              <a:lnSpc>
                <a:spcPct val="120000"/>
              </a:lnSpc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1000?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000?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000?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000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000?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000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000?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COST-</a:t>
            </a:r>
            <a:r>
              <a:rPr sz="2400" dirty="0"/>
              <a:t>BENEFIT</a:t>
            </a:r>
            <a:r>
              <a:rPr sz="2400" spc="-25" dirty="0"/>
              <a:t> </a:t>
            </a:r>
            <a:r>
              <a:rPr sz="2400" spc="-30" dirty="0"/>
              <a:t>ANALYSIS:</a:t>
            </a:r>
            <a:r>
              <a:rPr sz="2400" spc="-55" dirty="0"/>
              <a:t> </a:t>
            </a:r>
            <a:r>
              <a:rPr sz="2400" dirty="0"/>
              <a:t>HOW</a:t>
            </a:r>
            <a:r>
              <a:rPr sz="2400" spc="-30" dirty="0"/>
              <a:t> </a:t>
            </a:r>
            <a:r>
              <a:rPr sz="2400" dirty="0"/>
              <a:t>MUCH</a:t>
            </a:r>
            <a:r>
              <a:rPr sz="2400" spc="-25" dirty="0"/>
              <a:t> </a:t>
            </a:r>
            <a:r>
              <a:rPr sz="2400" dirty="0"/>
              <a:t>IS</a:t>
            </a:r>
            <a:r>
              <a:rPr sz="2400" spc="-35" dirty="0"/>
              <a:t> </a:t>
            </a:r>
            <a:r>
              <a:rPr sz="2400" dirty="0"/>
              <a:t>A</a:t>
            </a:r>
            <a:r>
              <a:rPr sz="2400" spc="-30" dirty="0"/>
              <a:t> </a:t>
            </a:r>
            <a:r>
              <a:rPr sz="2400" dirty="0"/>
              <a:t>LIFE</a:t>
            </a:r>
            <a:r>
              <a:rPr sz="2400" spc="-35" dirty="0"/>
              <a:t> </a:t>
            </a:r>
            <a:r>
              <a:rPr sz="2400" spc="-10" dirty="0"/>
              <a:t>WORTH?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401826"/>
            <a:ext cx="8331200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How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worth?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could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argue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infinite,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don’t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behave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life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infinite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value...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risky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jobs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pay.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risky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activities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‘for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fun’.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don’t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doctors/ambulances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every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street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corner</a:t>
            </a:r>
            <a:endParaRPr sz="20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cold/hunger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have,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society,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avoid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An difficult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governments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 cost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analyses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represents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citizens’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preferences.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823" y="2819781"/>
            <a:ext cx="3841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COMMON</a:t>
            </a:r>
            <a:r>
              <a:rPr sz="3200" spc="-50" dirty="0"/>
              <a:t> </a:t>
            </a:r>
            <a:r>
              <a:rPr sz="3200" spc="-10" dirty="0"/>
              <a:t>RESOURCES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COMMON</a:t>
            </a:r>
            <a:r>
              <a:rPr sz="2400" spc="-125" dirty="0"/>
              <a:t> </a:t>
            </a:r>
            <a:r>
              <a:rPr sz="2400" spc="-10" dirty="0"/>
              <a:t>RESOURCES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401826"/>
            <a:ext cx="63538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Common</a:t>
            </a:r>
            <a:r>
              <a:rPr sz="2000" spc="3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resources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like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goods,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3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excludable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charge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anyone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wishes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5233" y="1401826"/>
            <a:ext cx="1784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available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free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640" y="2438526"/>
            <a:ext cx="8336280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Common</a:t>
            </a:r>
            <a:r>
              <a:rPr sz="2000" spc="4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resources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unlike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goods,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rival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person’s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people’s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use.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Ex: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fish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wildlife,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water,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forests,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crowded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roads.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unregulated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their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self-</a:t>
            </a:r>
            <a:r>
              <a:rPr sz="2000" dirty="0">
                <a:latin typeface="Calibri"/>
                <a:cs typeface="Calibri"/>
              </a:rPr>
              <a:t>interest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(not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socially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responsible),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resources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tend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over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used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(compared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what would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efficient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point 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view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 welfare)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tragedy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commons</a:t>
            </a:r>
            <a:r>
              <a:rPr sz="2000" spc="-10" dirty="0">
                <a:latin typeface="Calibri"/>
                <a:cs typeface="Calibri"/>
              </a:rPr>
              <a:t>”.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TRAGEDY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40" dirty="0"/>
              <a:t> </a:t>
            </a:r>
            <a:r>
              <a:rPr sz="2400" spc="-10" dirty="0"/>
              <a:t>COMMONS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717" y="1269745"/>
            <a:ext cx="8137746" cy="5030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TRAGEDY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40" dirty="0"/>
              <a:t> </a:t>
            </a:r>
            <a:r>
              <a:rPr sz="2400" spc="-10" dirty="0"/>
              <a:t>COMMONS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669" y="1194466"/>
            <a:ext cx="8625913" cy="49874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The</a:t>
            </a:r>
            <a:r>
              <a:rPr sz="2400" b="0" spc="-40" dirty="0">
                <a:latin typeface="Calibri"/>
                <a:cs typeface="Calibri"/>
              </a:rPr>
              <a:t> </a:t>
            </a:r>
            <a:r>
              <a:rPr sz="2400" b="0" spc="-25" dirty="0">
                <a:latin typeface="Calibri"/>
                <a:cs typeface="Calibri"/>
              </a:rPr>
              <a:t>Tragedy</a:t>
            </a:r>
            <a:r>
              <a:rPr sz="2400" b="0" spc="-4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of</a:t>
            </a:r>
            <a:r>
              <a:rPr sz="2400" b="0" spc="-5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the</a:t>
            </a:r>
            <a:r>
              <a:rPr sz="2400" b="0" spc="-4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Commons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302867"/>
            <a:ext cx="8263890" cy="47821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20" dirty="0">
                <a:latin typeface="Calibri"/>
                <a:cs typeface="Calibri"/>
              </a:rPr>
              <a:t>PARABLE: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Tragedy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Commons”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Small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medieval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town,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it’s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residents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sheep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sheep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graze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town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common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town’s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residents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collectively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common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residents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allowed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graze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sheep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plentiful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compared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sheep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Over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town’s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population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grows…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sheep</a:t>
            </a:r>
            <a:endParaRPr sz="2000">
              <a:latin typeface="Calibri"/>
              <a:cs typeface="Calibri"/>
            </a:endParaRPr>
          </a:p>
          <a:p>
            <a:pPr marL="927100" marR="2119630">
              <a:lnSpc>
                <a:spcPct val="120000"/>
              </a:lnSpc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begins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disappear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overgrazing,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town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eventually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becomes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barren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Sheep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raising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becomes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impossible,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livelihoods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What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tragedy?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2" name="object 2"/>
          <p:cNvSpPr txBox="1"/>
          <p:nvPr/>
        </p:nvSpPr>
        <p:spPr>
          <a:xfrm>
            <a:off x="275640" y="536194"/>
            <a:ext cx="1731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TYPE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1633169"/>
            <a:ext cx="8333105" cy="313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When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thinking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various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produced,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useful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classify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according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characteristics:</a:t>
            </a:r>
            <a:endParaRPr sz="20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</a:tabLst>
            </a:pP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excludable</a:t>
            </a:r>
            <a:r>
              <a:rPr sz="2000" spc="-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411480" indent="-3987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11480" algn="l"/>
              </a:tabLst>
            </a:pP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rival</a:t>
            </a:r>
            <a:r>
              <a:rPr sz="2000" spc="-1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excludable</a:t>
            </a:r>
            <a:r>
              <a:rPr sz="200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prevented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using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rival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diminishes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persons’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use.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TRAGEDY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40" dirty="0"/>
              <a:t> </a:t>
            </a:r>
            <a:r>
              <a:rPr sz="2400" spc="-10" dirty="0"/>
              <a:t>COMMONS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687573" y="2197100"/>
            <a:ext cx="56762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079"/>
                </a:solidFill>
                <a:latin typeface="Arial"/>
                <a:cs typeface="Arial"/>
              </a:rPr>
              <a:t>Aristotle:</a:t>
            </a:r>
            <a:r>
              <a:rPr sz="2400" spc="-1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004079"/>
                </a:solidFill>
                <a:latin typeface="Arial"/>
                <a:cs typeface="Arial"/>
              </a:rPr>
              <a:t>“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What</a:t>
            </a:r>
            <a:r>
              <a:rPr sz="2400" i="1" spc="-1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is</a:t>
            </a:r>
            <a:r>
              <a:rPr sz="2400" i="1" spc="-1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common</a:t>
            </a:r>
            <a:r>
              <a:rPr sz="2400" i="1" spc="-1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to</a:t>
            </a:r>
            <a:r>
              <a:rPr sz="2400" i="1" spc="-1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many</a:t>
            </a:r>
            <a:r>
              <a:rPr sz="2400" i="1" spc="-2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spc="-25" dirty="0">
                <a:solidFill>
                  <a:srgbClr val="004079"/>
                </a:solidFill>
                <a:latin typeface="Arial"/>
                <a:cs typeface="Arial"/>
              </a:rPr>
              <a:t>is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least</a:t>
            </a:r>
            <a:r>
              <a:rPr sz="2400" i="1" spc="10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taken</a:t>
            </a:r>
            <a:r>
              <a:rPr sz="2400" i="1" spc="11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care</a:t>
            </a:r>
            <a:r>
              <a:rPr sz="2400" i="1" spc="10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of,</a:t>
            </a:r>
            <a:r>
              <a:rPr sz="2400" i="1" spc="10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for</a:t>
            </a:r>
            <a:r>
              <a:rPr sz="2400" i="1" spc="10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all</a:t>
            </a:r>
            <a:r>
              <a:rPr sz="2400" i="1" spc="11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men</a:t>
            </a:r>
            <a:r>
              <a:rPr sz="2400" i="1" spc="10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spc="-20" dirty="0">
                <a:solidFill>
                  <a:srgbClr val="004079"/>
                </a:solidFill>
                <a:latin typeface="Arial"/>
                <a:cs typeface="Arial"/>
              </a:rPr>
              <a:t>have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greater</a:t>
            </a:r>
            <a:r>
              <a:rPr sz="2400" i="1" spc="235" dirty="0">
                <a:solidFill>
                  <a:srgbClr val="0040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regard</a:t>
            </a:r>
            <a:r>
              <a:rPr sz="2400" i="1" spc="229" dirty="0">
                <a:solidFill>
                  <a:srgbClr val="0040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for</a:t>
            </a:r>
            <a:r>
              <a:rPr sz="2400" i="1" spc="225" dirty="0">
                <a:solidFill>
                  <a:srgbClr val="0040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what</a:t>
            </a:r>
            <a:r>
              <a:rPr sz="2400" i="1" spc="225" dirty="0">
                <a:solidFill>
                  <a:srgbClr val="0040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is</a:t>
            </a:r>
            <a:r>
              <a:rPr sz="2400" i="1" spc="215" dirty="0">
                <a:solidFill>
                  <a:srgbClr val="0040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their</a:t>
            </a:r>
            <a:r>
              <a:rPr sz="2400" i="1" spc="229" dirty="0">
                <a:solidFill>
                  <a:srgbClr val="0040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own</a:t>
            </a:r>
            <a:r>
              <a:rPr sz="2400" i="1" spc="240" dirty="0">
                <a:solidFill>
                  <a:srgbClr val="004079"/>
                </a:solidFill>
                <a:latin typeface="Arial"/>
                <a:cs typeface="Arial"/>
              </a:rPr>
              <a:t> </a:t>
            </a:r>
            <a:r>
              <a:rPr sz="2400" i="1" spc="-20" dirty="0">
                <a:solidFill>
                  <a:srgbClr val="004079"/>
                </a:solidFill>
                <a:latin typeface="Arial"/>
                <a:cs typeface="Arial"/>
              </a:rPr>
              <a:t>than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for</a:t>
            </a:r>
            <a:r>
              <a:rPr sz="2400" i="1" spc="7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what</a:t>
            </a:r>
            <a:r>
              <a:rPr sz="2400" i="1" spc="6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they</a:t>
            </a:r>
            <a:r>
              <a:rPr sz="2400" i="1" spc="65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posess</a:t>
            </a:r>
            <a:r>
              <a:rPr sz="2400" i="1" spc="7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in</a:t>
            </a:r>
            <a:r>
              <a:rPr sz="2400" i="1" spc="7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dirty="0">
                <a:solidFill>
                  <a:srgbClr val="004079"/>
                </a:solidFill>
                <a:latin typeface="Arial"/>
                <a:cs typeface="Arial"/>
              </a:rPr>
              <a:t>common</a:t>
            </a:r>
            <a:r>
              <a:rPr sz="2400" i="1" spc="70" dirty="0">
                <a:solidFill>
                  <a:srgbClr val="004079"/>
                </a:solidFill>
                <a:latin typeface="Arial"/>
                <a:cs typeface="Arial"/>
              </a:rPr>
              <a:t>  </a:t>
            </a:r>
            <a:r>
              <a:rPr sz="2400" i="1" spc="-20" dirty="0">
                <a:solidFill>
                  <a:srgbClr val="004079"/>
                </a:solidFill>
                <a:latin typeface="Arial"/>
                <a:cs typeface="Arial"/>
              </a:rPr>
              <a:t>with </a:t>
            </a:r>
            <a:r>
              <a:rPr sz="2400" i="1" spc="-10" dirty="0">
                <a:solidFill>
                  <a:srgbClr val="004079"/>
                </a:solidFill>
                <a:latin typeface="Arial"/>
                <a:cs typeface="Arial"/>
              </a:rPr>
              <a:t>others</a:t>
            </a:r>
            <a:r>
              <a:rPr sz="2400" spc="-10" dirty="0">
                <a:solidFill>
                  <a:srgbClr val="004079"/>
                </a:solidFill>
                <a:latin typeface="Arial"/>
                <a:cs typeface="Arial"/>
              </a:rPr>
              <a:t>.”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05227"/>
            <a:ext cx="1589532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libri"/>
                <a:cs typeface="Calibri"/>
              </a:rPr>
              <a:t>What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Causes</a:t>
            </a:r>
            <a:r>
              <a:rPr sz="2400" b="0" spc="-4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the</a:t>
            </a:r>
            <a:r>
              <a:rPr sz="2400" b="0" spc="-30" dirty="0">
                <a:latin typeface="Calibri"/>
                <a:cs typeface="Calibri"/>
              </a:rPr>
              <a:t> Tragedy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of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the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Commons?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9139" y="1736598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0" dirty="0">
                <a:latin typeface="Arial"/>
                <a:cs typeface="Arial"/>
              </a:rPr>
              <a:t>p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0085" y="4656835"/>
            <a:ext cx="242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7453" y="2141982"/>
            <a:ext cx="1522730" cy="2432685"/>
          </a:xfrm>
          <a:custGeom>
            <a:avLst/>
            <a:gdLst/>
            <a:ahLst/>
            <a:cxnLst/>
            <a:rect l="l" t="t" r="r" b="b"/>
            <a:pathLst>
              <a:path w="1522729" h="2432685">
                <a:moveTo>
                  <a:pt x="0" y="0"/>
                </a:moveTo>
                <a:lnTo>
                  <a:pt x="1522476" y="2432304"/>
                </a:lnTo>
              </a:path>
            </a:pathLst>
          </a:custGeom>
          <a:ln w="381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48704" y="4551025"/>
            <a:ext cx="2320290" cy="91186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  <a:tabLst>
                <a:tab pos="1470025" algn="l"/>
              </a:tabLst>
            </a:pPr>
            <a:r>
              <a:rPr sz="2400" i="1" spc="-25" dirty="0">
                <a:solidFill>
                  <a:srgbClr val="800080"/>
                </a:solidFill>
                <a:latin typeface="Arial"/>
                <a:cs typeface="Arial"/>
              </a:rPr>
              <a:t>MSB</a:t>
            </a:r>
            <a:r>
              <a:rPr sz="2400" i="1" dirty="0">
                <a:solidFill>
                  <a:srgbClr val="800080"/>
                </a:solidFill>
                <a:latin typeface="Arial"/>
                <a:cs typeface="Arial"/>
              </a:rPr>
              <a:t>	</a:t>
            </a:r>
            <a:r>
              <a:rPr sz="2400" i="1" spc="-25" dirty="0">
                <a:solidFill>
                  <a:srgbClr val="C0504D"/>
                </a:solidFill>
                <a:latin typeface="Arial"/>
                <a:cs typeface="Arial"/>
              </a:rPr>
              <a:t>MPB</a:t>
            </a:r>
            <a:endParaRPr sz="2400">
              <a:latin typeface="Arial"/>
              <a:cs typeface="Arial"/>
            </a:endParaRPr>
          </a:p>
          <a:p>
            <a:pPr marL="359410">
              <a:lnSpc>
                <a:spcPct val="100000"/>
              </a:lnSpc>
              <a:spcBef>
                <a:spcPts val="775"/>
              </a:spcBef>
            </a:pPr>
            <a:r>
              <a:rPr sz="2000" dirty="0">
                <a:latin typeface="Arial"/>
                <a:cs typeface="Arial"/>
              </a:rPr>
              <a:t>Number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sheep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18022" y="1696402"/>
            <a:ext cx="3264535" cy="2916555"/>
            <a:chOff x="5518022" y="1696402"/>
            <a:chExt cx="3264535" cy="2916555"/>
          </a:xfrm>
        </p:grpSpPr>
        <p:sp>
          <p:nvSpPr>
            <p:cNvPr id="8" name="object 8"/>
            <p:cNvSpPr/>
            <p:nvPr/>
          </p:nvSpPr>
          <p:spPr>
            <a:xfrm>
              <a:off x="5537453" y="2141981"/>
              <a:ext cx="2915920" cy="2432685"/>
            </a:xfrm>
            <a:custGeom>
              <a:avLst/>
              <a:gdLst/>
              <a:ahLst/>
              <a:cxnLst/>
              <a:rect l="l" t="t" r="r" b="b"/>
              <a:pathLst>
                <a:path w="2915920" h="2432685">
                  <a:moveTo>
                    <a:pt x="0" y="0"/>
                  </a:moveTo>
                  <a:lnTo>
                    <a:pt x="2915412" y="2432304"/>
                  </a:lnTo>
                </a:path>
              </a:pathLst>
            </a:custGeom>
            <a:ln w="380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8023" y="1710689"/>
              <a:ext cx="3264535" cy="2901950"/>
            </a:xfrm>
            <a:custGeom>
              <a:avLst/>
              <a:gdLst/>
              <a:ahLst/>
              <a:cxnLst/>
              <a:rect l="l" t="t" r="r" b="b"/>
              <a:pathLst>
                <a:path w="3264534" h="2901950">
                  <a:moveTo>
                    <a:pt x="3264027" y="2863596"/>
                  </a:moveTo>
                  <a:lnTo>
                    <a:pt x="3221685" y="2850896"/>
                  </a:lnTo>
                  <a:lnTo>
                    <a:pt x="3137027" y="2825496"/>
                  </a:lnTo>
                  <a:lnTo>
                    <a:pt x="3170898" y="2850908"/>
                  </a:lnTo>
                  <a:lnTo>
                    <a:pt x="59524" y="2852420"/>
                  </a:lnTo>
                  <a:lnTo>
                    <a:pt x="50723" y="93116"/>
                  </a:lnTo>
                  <a:lnTo>
                    <a:pt x="50673" y="76200"/>
                  </a:lnTo>
                  <a:lnTo>
                    <a:pt x="50761" y="93167"/>
                  </a:lnTo>
                  <a:lnTo>
                    <a:pt x="76200" y="126873"/>
                  </a:lnTo>
                  <a:lnTo>
                    <a:pt x="60820" y="76200"/>
                  </a:lnTo>
                  <a:lnTo>
                    <a:pt x="37719" y="0"/>
                  </a:lnTo>
                  <a:lnTo>
                    <a:pt x="0" y="127127"/>
                  </a:lnTo>
                  <a:lnTo>
                    <a:pt x="25323" y="93167"/>
                  </a:lnTo>
                  <a:lnTo>
                    <a:pt x="25425" y="127127"/>
                  </a:lnTo>
                  <a:lnTo>
                    <a:pt x="34163" y="2863596"/>
                  </a:lnTo>
                  <a:lnTo>
                    <a:pt x="46863" y="2863596"/>
                  </a:lnTo>
                  <a:lnTo>
                    <a:pt x="46863" y="2877820"/>
                  </a:lnTo>
                  <a:lnTo>
                    <a:pt x="3170872" y="2876308"/>
                  </a:lnTo>
                  <a:lnTo>
                    <a:pt x="3137027" y="2901696"/>
                  </a:lnTo>
                  <a:lnTo>
                    <a:pt x="3264027" y="2863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15708" y="2160777"/>
              <a:ext cx="293370" cy="2278380"/>
            </a:xfrm>
            <a:custGeom>
              <a:avLst/>
              <a:gdLst/>
              <a:ahLst/>
              <a:cxnLst/>
              <a:rect l="l" t="t" r="r" b="b"/>
              <a:pathLst>
                <a:path w="293370" h="2278379">
                  <a:moveTo>
                    <a:pt x="166624" y="2157984"/>
                  </a:moveTo>
                  <a:lnTo>
                    <a:pt x="242697" y="2277872"/>
                  </a:lnTo>
                  <a:lnTo>
                    <a:pt x="271016" y="2203069"/>
                  </a:lnTo>
                  <a:lnTo>
                    <a:pt x="225425" y="2203069"/>
                  </a:lnTo>
                  <a:lnTo>
                    <a:pt x="224639" y="2195403"/>
                  </a:lnTo>
                  <a:lnTo>
                    <a:pt x="166624" y="2157984"/>
                  </a:lnTo>
                  <a:close/>
                </a:path>
                <a:path w="293370" h="2278379">
                  <a:moveTo>
                    <a:pt x="224639" y="2195403"/>
                  </a:moveTo>
                  <a:lnTo>
                    <a:pt x="225425" y="2203069"/>
                  </a:lnTo>
                  <a:lnTo>
                    <a:pt x="234938" y="2202045"/>
                  </a:lnTo>
                  <a:lnTo>
                    <a:pt x="224639" y="2195403"/>
                  </a:lnTo>
                  <a:close/>
                </a:path>
                <a:path w="293370" h="2278379">
                  <a:moveTo>
                    <a:pt x="292989" y="2145030"/>
                  </a:moveTo>
                  <a:lnTo>
                    <a:pt x="243583" y="2193570"/>
                  </a:lnTo>
                  <a:lnTo>
                    <a:pt x="244348" y="2201037"/>
                  </a:lnTo>
                  <a:lnTo>
                    <a:pt x="225425" y="2203069"/>
                  </a:lnTo>
                  <a:lnTo>
                    <a:pt x="271016" y="2203069"/>
                  </a:lnTo>
                  <a:lnTo>
                    <a:pt x="292989" y="2145030"/>
                  </a:lnTo>
                  <a:close/>
                </a:path>
                <a:path w="293370" h="2278379">
                  <a:moveTo>
                    <a:pt x="234940" y="2202047"/>
                  </a:moveTo>
                  <a:close/>
                </a:path>
                <a:path w="293370" h="2278379">
                  <a:moveTo>
                    <a:pt x="19050" y="0"/>
                  </a:moveTo>
                  <a:lnTo>
                    <a:pt x="0" y="2032"/>
                  </a:lnTo>
                  <a:lnTo>
                    <a:pt x="224639" y="2195403"/>
                  </a:lnTo>
                  <a:lnTo>
                    <a:pt x="234957" y="2202045"/>
                  </a:lnTo>
                  <a:lnTo>
                    <a:pt x="243583" y="2193570"/>
                  </a:lnTo>
                  <a:lnTo>
                    <a:pt x="19050" y="0"/>
                  </a:lnTo>
                  <a:close/>
                </a:path>
                <a:path w="293370" h="2278379">
                  <a:moveTo>
                    <a:pt x="243583" y="2193570"/>
                  </a:moveTo>
                  <a:lnTo>
                    <a:pt x="234957" y="2202045"/>
                  </a:lnTo>
                  <a:lnTo>
                    <a:pt x="244348" y="2201037"/>
                  </a:lnTo>
                  <a:lnTo>
                    <a:pt x="243583" y="219357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5781" y="1710689"/>
              <a:ext cx="1895856" cy="5852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75781" y="1710689"/>
              <a:ext cx="1896110" cy="585470"/>
            </a:xfrm>
            <a:custGeom>
              <a:avLst/>
              <a:gdLst/>
              <a:ahLst/>
              <a:cxnLst/>
              <a:rect l="l" t="t" r="r" b="b"/>
              <a:pathLst>
                <a:path w="1896109" h="585469">
                  <a:moveTo>
                    <a:pt x="0" y="97536"/>
                  </a:moveTo>
                  <a:lnTo>
                    <a:pt x="7667" y="59578"/>
                  </a:lnTo>
                  <a:lnTo>
                    <a:pt x="28575" y="28575"/>
                  </a:lnTo>
                  <a:lnTo>
                    <a:pt x="59578" y="7667"/>
                  </a:lnTo>
                  <a:lnTo>
                    <a:pt x="97535" y="0"/>
                  </a:lnTo>
                  <a:lnTo>
                    <a:pt x="1798319" y="0"/>
                  </a:lnTo>
                  <a:lnTo>
                    <a:pt x="1836277" y="7667"/>
                  </a:lnTo>
                  <a:lnTo>
                    <a:pt x="1867280" y="28575"/>
                  </a:lnTo>
                  <a:lnTo>
                    <a:pt x="1888188" y="59578"/>
                  </a:lnTo>
                  <a:lnTo>
                    <a:pt x="1895856" y="97536"/>
                  </a:lnTo>
                  <a:lnTo>
                    <a:pt x="1895856" y="487680"/>
                  </a:lnTo>
                  <a:lnTo>
                    <a:pt x="1888188" y="525637"/>
                  </a:lnTo>
                  <a:lnTo>
                    <a:pt x="1867281" y="556640"/>
                  </a:lnTo>
                  <a:lnTo>
                    <a:pt x="1836277" y="577548"/>
                  </a:lnTo>
                  <a:lnTo>
                    <a:pt x="1798319" y="585215"/>
                  </a:lnTo>
                  <a:lnTo>
                    <a:pt x="97535" y="585215"/>
                  </a:lnTo>
                  <a:lnTo>
                    <a:pt x="59578" y="577548"/>
                  </a:lnTo>
                  <a:lnTo>
                    <a:pt x="28575" y="556640"/>
                  </a:lnTo>
                  <a:lnTo>
                    <a:pt x="7667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2857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3481" y="1199769"/>
            <a:ext cx="35579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private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incentives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 (MSB&lt;MPB)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481" y="2114169"/>
            <a:ext cx="4638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=&gt;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incentive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size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flock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481" y="3028950"/>
            <a:ext cx="3730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tragedy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externality: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481" y="3638803"/>
            <a:ext cx="4616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allowing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one’s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flock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graze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families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481" y="4553203"/>
            <a:ext cx="46380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neglect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external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overuse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land.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43727" y="1830070"/>
            <a:ext cx="1765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504D"/>
                </a:solidFill>
                <a:latin typeface="Arial"/>
                <a:cs typeface="Arial"/>
              </a:rPr>
              <a:t>Social</a:t>
            </a:r>
            <a:r>
              <a:rPr sz="2000" spc="-8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0504D"/>
                </a:solidFill>
                <a:latin typeface="Arial"/>
                <a:cs typeface="Arial"/>
              </a:rPr>
              <a:t>optimum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58418" y="2728150"/>
            <a:ext cx="1924685" cy="1709420"/>
            <a:chOff x="7158418" y="2728150"/>
            <a:chExt cx="1924685" cy="1709420"/>
          </a:xfrm>
        </p:grpSpPr>
        <p:sp>
          <p:nvSpPr>
            <p:cNvPr id="20" name="object 20"/>
            <p:cNvSpPr/>
            <p:nvPr/>
          </p:nvSpPr>
          <p:spPr>
            <a:xfrm>
              <a:off x="8033766" y="2896997"/>
              <a:ext cx="448309" cy="1540510"/>
            </a:xfrm>
            <a:custGeom>
              <a:avLst/>
              <a:gdLst/>
              <a:ahLst/>
              <a:cxnLst/>
              <a:rect l="l" t="t" r="r" b="b"/>
              <a:pathLst>
                <a:path w="448309" h="1540510">
                  <a:moveTo>
                    <a:pt x="324992" y="1433829"/>
                  </a:moveTo>
                  <a:lnTo>
                    <a:pt x="419100" y="1540128"/>
                  </a:lnTo>
                  <a:lnTo>
                    <a:pt x="433778" y="1469008"/>
                  </a:lnTo>
                  <a:lnTo>
                    <a:pt x="390270" y="1469008"/>
                  </a:lnTo>
                  <a:lnTo>
                    <a:pt x="388293" y="1461591"/>
                  </a:lnTo>
                  <a:lnTo>
                    <a:pt x="324992" y="1433829"/>
                  </a:lnTo>
                  <a:close/>
                </a:path>
                <a:path w="448309" h="1540510">
                  <a:moveTo>
                    <a:pt x="388293" y="1461591"/>
                  </a:moveTo>
                  <a:lnTo>
                    <a:pt x="390270" y="1469008"/>
                  </a:lnTo>
                  <a:lnTo>
                    <a:pt x="399714" y="1466469"/>
                  </a:lnTo>
                  <a:lnTo>
                    <a:pt x="399414" y="1466469"/>
                  </a:lnTo>
                  <a:lnTo>
                    <a:pt x="388293" y="1461591"/>
                  </a:lnTo>
                  <a:close/>
                </a:path>
                <a:path w="448309" h="1540510">
                  <a:moveTo>
                    <a:pt x="447801" y="1401064"/>
                  </a:moveTo>
                  <a:lnTo>
                    <a:pt x="406702" y="1456618"/>
                  </a:lnTo>
                  <a:lnTo>
                    <a:pt x="408685" y="1464055"/>
                  </a:lnTo>
                  <a:lnTo>
                    <a:pt x="390270" y="1469008"/>
                  </a:lnTo>
                  <a:lnTo>
                    <a:pt x="433778" y="1469008"/>
                  </a:lnTo>
                  <a:lnTo>
                    <a:pt x="447801" y="1401064"/>
                  </a:lnTo>
                  <a:close/>
                </a:path>
                <a:path w="448309" h="1540510">
                  <a:moveTo>
                    <a:pt x="18287" y="0"/>
                  </a:moveTo>
                  <a:lnTo>
                    <a:pt x="0" y="4825"/>
                  </a:lnTo>
                  <a:lnTo>
                    <a:pt x="388293" y="1461591"/>
                  </a:lnTo>
                  <a:lnTo>
                    <a:pt x="399414" y="1466469"/>
                  </a:lnTo>
                  <a:lnTo>
                    <a:pt x="406702" y="1456618"/>
                  </a:lnTo>
                  <a:lnTo>
                    <a:pt x="18287" y="0"/>
                  </a:lnTo>
                  <a:close/>
                </a:path>
                <a:path w="448309" h="1540510">
                  <a:moveTo>
                    <a:pt x="406702" y="1456618"/>
                  </a:moveTo>
                  <a:lnTo>
                    <a:pt x="399414" y="1466469"/>
                  </a:lnTo>
                  <a:lnTo>
                    <a:pt x="399714" y="1466469"/>
                  </a:lnTo>
                  <a:lnTo>
                    <a:pt x="408685" y="1464055"/>
                  </a:lnTo>
                  <a:lnTo>
                    <a:pt x="406702" y="1456618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2706" y="2742438"/>
              <a:ext cx="1895855" cy="5852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172706" y="2742438"/>
              <a:ext cx="1896110" cy="585470"/>
            </a:xfrm>
            <a:custGeom>
              <a:avLst/>
              <a:gdLst/>
              <a:ahLst/>
              <a:cxnLst/>
              <a:rect l="l" t="t" r="r" b="b"/>
              <a:pathLst>
                <a:path w="1896109" h="585470">
                  <a:moveTo>
                    <a:pt x="0" y="97536"/>
                  </a:moveTo>
                  <a:lnTo>
                    <a:pt x="7667" y="59578"/>
                  </a:lnTo>
                  <a:lnTo>
                    <a:pt x="28575" y="28575"/>
                  </a:lnTo>
                  <a:lnTo>
                    <a:pt x="59578" y="7667"/>
                  </a:lnTo>
                  <a:lnTo>
                    <a:pt x="97536" y="0"/>
                  </a:lnTo>
                  <a:lnTo>
                    <a:pt x="1798320" y="0"/>
                  </a:lnTo>
                  <a:lnTo>
                    <a:pt x="1836277" y="7667"/>
                  </a:lnTo>
                  <a:lnTo>
                    <a:pt x="1867280" y="28575"/>
                  </a:lnTo>
                  <a:lnTo>
                    <a:pt x="1888188" y="59578"/>
                  </a:lnTo>
                  <a:lnTo>
                    <a:pt x="1895855" y="97536"/>
                  </a:lnTo>
                  <a:lnTo>
                    <a:pt x="1895855" y="487679"/>
                  </a:lnTo>
                  <a:lnTo>
                    <a:pt x="1888188" y="525637"/>
                  </a:lnTo>
                  <a:lnTo>
                    <a:pt x="1867280" y="556640"/>
                  </a:lnTo>
                  <a:lnTo>
                    <a:pt x="1836277" y="577548"/>
                  </a:lnTo>
                  <a:lnTo>
                    <a:pt x="1798320" y="585215"/>
                  </a:lnTo>
                  <a:lnTo>
                    <a:pt x="97536" y="585215"/>
                  </a:lnTo>
                  <a:lnTo>
                    <a:pt x="59578" y="577548"/>
                  </a:lnTo>
                  <a:lnTo>
                    <a:pt x="28575" y="556640"/>
                  </a:lnTo>
                  <a:lnTo>
                    <a:pt x="7667" y="525637"/>
                  </a:lnTo>
                  <a:lnTo>
                    <a:pt x="0" y="487679"/>
                  </a:lnTo>
                  <a:lnTo>
                    <a:pt x="0" y="97536"/>
                  </a:lnTo>
                  <a:close/>
                </a:path>
              </a:pathLst>
            </a:custGeom>
            <a:ln w="2857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89672" y="2862833"/>
            <a:ext cx="1664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504D"/>
                </a:solidFill>
                <a:latin typeface="Arial"/>
                <a:cs typeface="Arial"/>
              </a:rPr>
              <a:t>Actual</a:t>
            </a:r>
            <a:r>
              <a:rPr sz="2000" spc="-4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0504D"/>
                </a:solidFill>
                <a:latin typeface="Arial"/>
                <a:cs typeface="Arial"/>
              </a:rPr>
              <a:t>number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70" dirty="0"/>
              <a:t> </a:t>
            </a:r>
            <a:r>
              <a:rPr sz="2400" dirty="0"/>
              <a:t>TO</a:t>
            </a:r>
            <a:r>
              <a:rPr sz="2400" spc="-75" dirty="0"/>
              <a:t> </a:t>
            </a:r>
            <a:r>
              <a:rPr sz="2400" spc="-20" dirty="0"/>
              <a:t>AVOID</a:t>
            </a:r>
            <a:r>
              <a:rPr sz="2400" spc="-55" dirty="0"/>
              <a:t> </a:t>
            </a:r>
            <a:r>
              <a:rPr sz="2400" spc="-10" dirty="0"/>
              <a:t>TRAGEDY</a:t>
            </a:r>
            <a:r>
              <a:rPr sz="2400" spc="-90" dirty="0"/>
              <a:t> </a:t>
            </a:r>
            <a:r>
              <a:rPr sz="2400" dirty="0"/>
              <a:t>OF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70" dirty="0"/>
              <a:t> </a:t>
            </a:r>
            <a:r>
              <a:rPr sz="2400" spc="-10" dirty="0"/>
              <a:t>COMMONS?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707616"/>
            <a:ext cx="8333105" cy="25253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regulate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tabLst>
                <a:tab pos="457200" algn="l"/>
                <a:tab pos="1753235" algn="l"/>
                <a:tab pos="2876550" algn="l"/>
                <a:tab pos="3813810" algn="l"/>
                <a:tab pos="4834890" algn="l"/>
                <a:tab pos="5725160" algn="l"/>
                <a:tab pos="6298565" algn="l"/>
                <a:tab pos="7453630" algn="l"/>
                <a:tab pos="7844155" algn="l"/>
              </a:tabLst>
            </a:pPr>
            <a:r>
              <a:rPr sz="2000" spc="-25" dirty="0">
                <a:latin typeface="Calibri"/>
                <a:cs typeface="Calibri"/>
              </a:rPr>
              <a:t>Ex: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regulations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regarding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hunting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seasons,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fishing,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CO2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emissions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by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cars, </a:t>
            </a:r>
            <a:r>
              <a:rPr sz="2000" dirty="0">
                <a:latin typeface="Calibri"/>
                <a:cs typeface="Calibri"/>
              </a:rPr>
              <a:t>dumping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chemical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rivers.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turn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good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Ex: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divide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smaller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pieces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private.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Why</a:t>
            </a:r>
            <a:r>
              <a:rPr sz="2400" spc="204" dirty="0"/>
              <a:t> </a:t>
            </a:r>
            <a:r>
              <a:rPr sz="2400" dirty="0"/>
              <a:t>are</a:t>
            </a:r>
            <a:r>
              <a:rPr sz="2400" spc="210" dirty="0"/>
              <a:t> </a:t>
            </a:r>
            <a:r>
              <a:rPr sz="2400" dirty="0"/>
              <a:t>elephants</a:t>
            </a:r>
            <a:r>
              <a:rPr sz="2400" spc="210" dirty="0"/>
              <a:t> </a:t>
            </a:r>
            <a:r>
              <a:rPr sz="2400" dirty="0"/>
              <a:t>and</a:t>
            </a:r>
            <a:r>
              <a:rPr sz="2400" spc="210" dirty="0"/>
              <a:t> </a:t>
            </a:r>
            <a:r>
              <a:rPr sz="2400" dirty="0"/>
              <a:t>other</a:t>
            </a:r>
            <a:r>
              <a:rPr sz="2400" spc="204" dirty="0"/>
              <a:t> </a:t>
            </a:r>
            <a:r>
              <a:rPr sz="2400" dirty="0"/>
              <a:t>wild</a:t>
            </a:r>
            <a:r>
              <a:rPr sz="2400" spc="204" dirty="0"/>
              <a:t> </a:t>
            </a:r>
            <a:r>
              <a:rPr sz="2400" dirty="0"/>
              <a:t>species</a:t>
            </a:r>
            <a:r>
              <a:rPr sz="2400" spc="215" dirty="0"/>
              <a:t> </a:t>
            </a:r>
            <a:r>
              <a:rPr sz="2400" dirty="0"/>
              <a:t>are</a:t>
            </a:r>
            <a:r>
              <a:rPr sz="2400" spc="210" dirty="0"/>
              <a:t> </a:t>
            </a:r>
            <a:r>
              <a:rPr sz="2400" dirty="0"/>
              <a:t>threatened</a:t>
            </a:r>
            <a:r>
              <a:rPr sz="2400" spc="200" dirty="0"/>
              <a:t> </a:t>
            </a:r>
            <a:r>
              <a:rPr sz="2400" dirty="0"/>
              <a:t>to</a:t>
            </a:r>
            <a:r>
              <a:rPr sz="2400" spc="215" dirty="0"/>
              <a:t> </a:t>
            </a:r>
            <a:r>
              <a:rPr sz="2400" spc="-25" dirty="0"/>
              <a:t>be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/>
              <a:t>extinct,</a:t>
            </a:r>
            <a:r>
              <a:rPr sz="2400" spc="-60" dirty="0"/>
              <a:t> </a:t>
            </a:r>
            <a:r>
              <a:rPr sz="2400" dirty="0"/>
              <a:t>but</a:t>
            </a:r>
            <a:r>
              <a:rPr sz="2400" spc="-60" dirty="0"/>
              <a:t> </a:t>
            </a:r>
            <a:r>
              <a:rPr sz="2400" dirty="0"/>
              <a:t>not</a:t>
            </a:r>
            <a:r>
              <a:rPr sz="2400" spc="-70" dirty="0"/>
              <a:t> </a:t>
            </a:r>
            <a:r>
              <a:rPr sz="2400" spc="-20" dirty="0"/>
              <a:t>cows?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2133726"/>
            <a:ext cx="833374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Both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animals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commercial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(and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societal)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value,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cows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private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elephants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anyone.</a:t>
            </a:r>
            <a:endParaRPr sz="20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Each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poacher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incentive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kill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find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many </a:t>
            </a:r>
            <a:r>
              <a:rPr sz="2000" dirty="0">
                <a:latin typeface="Calibri"/>
                <a:cs typeface="Calibri"/>
              </a:rPr>
              <a:t>poachers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very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small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incentive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preserve</a:t>
            </a:r>
            <a:r>
              <a:rPr sz="2000" spc="1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spc="-5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population.</a:t>
            </a:r>
            <a:endParaRPr sz="20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Cows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privately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owned,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farmer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great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effort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maintain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his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population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reaps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efforts.</a:t>
            </a:r>
            <a:endParaRPr sz="20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Solutions: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regulation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privatization</a:t>
            </a:r>
            <a:endParaRPr sz="2000">
              <a:latin typeface="Calibri"/>
              <a:cs typeface="Calibri"/>
            </a:endParaRPr>
          </a:p>
          <a:p>
            <a:pPr marL="812165" marR="5080" lvl="1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Kenya,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Uganda: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regulation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(illegal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kill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ivory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laws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not </a:t>
            </a:r>
            <a:r>
              <a:rPr sz="2000" dirty="0">
                <a:latin typeface="Calibri"/>
                <a:cs typeface="Calibri"/>
              </a:rPr>
              <a:t>always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easy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enforce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812165" marR="5080" lvl="1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Malawi,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Zimbabwe: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privatization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(made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allowing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kill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E,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3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property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&gt;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landowners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now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incentive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preserve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attract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tourists).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027" y="1016508"/>
            <a:ext cx="941832" cy="9692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3492" y="1016508"/>
            <a:ext cx="792479" cy="8442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PROPERTY</a:t>
            </a:r>
            <a:r>
              <a:rPr sz="2400" spc="-110" dirty="0"/>
              <a:t> </a:t>
            </a:r>
            <a:r>
              <a:rPr sz="2400" spc="-10" dirty="0"/>
              <a:t>RIGHTS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market</a:t>
            </a:r>
            <a:r>
              <a:rPr spc="-50" dirty="0"/>
              <a:t> </a:t>
            </a:r>
            <a:r>
              <a:rPr dirty="0"/>
              <a:t>fails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allocate</a:t>
            </a:r>
            <a:r>
              <a:rPr spc="-50" dirty="0"/>
              <a:t> </a:t>
            </a:r>
            <a:r>
              <a:rPr dirty="0"/>
              <a:t>resources</a:t>
            </a:r>
            <a:r>
              <a:rPr spc="-45" dirty="0"/>
              <a:t> </a:t>
            </a:r>
            <a:r>
              <a:rPr spc="-10" dirty="0"/>
              <a:t>efficiently</a:t>
            </a:r>
            <a:r>
              <a:rPr spc="-40" dirty="0"/>
              <a:t> </a:t>
            </a:r>
            <a:r>
              <a:rPr dirty="0"/>
              <a:t>when</a:t>
            </a:r>
            <a:r>
              <a:rPr spc="-55" dirty="0"/>
              <a:t> </a:t>
            </a:r>
            <a:r>
              <a:rPr dirty="0"/>
              <a:t>property</a:t>
            </a:r>
            <a:r>
              <a:rPr spc="-45" dirty="0"/>
              <a:t> </a:t>
            </a:r>
            <a:r>
              <a:rPr dirty="0"/>
              <a:t>rights</a:t>
            </a:r>
            <a:r>
              <a:rPr spc="-45" dirty="0"/>
              <a:t> </a:t>
            </a:r>
            <a:r>
              <a:rPr dirty="0"/>
              <a:t>are</a:t>
            </a:r>
            <a:r>
              <a:rPr spc="-50" dirty="0"/>
              <a:t> </a:t>
            </a:r>
            <a:r>
              <a:rPr spc="-25" dirty="0"/>
              <a:t>not </a:t>
            </a:r>
            <a:r>
              <a:rPr spc="-20" dirty="0"/>
              <a:t>well-</a:t>
            </a:r>
            <a:r>
              <a:rPr dirty="0"/>
              <a:t>established</a:t>
            </a:r>
            <a:r>
              <a:rPr spc="80" dirty="0"/>
              <a:t> </a:t>
            </a:r>
            <a:r>
              <a:rPr dirty="0"/>
              <a:t>(a</a:t>
            </a:r>
            <a:r>
              <a:rPr spc="75" dirty="0"/>
              <a:t> </a:t>
            </a:r>
            <a:r>
              <a:rPr dirty="0"/>
              <a:t>good</a:t>
            </a:r>
            <a:r>
              <a:rPr spc="65" dirty="0"/>
              <a:t> </a:t>
            </a:r>
            <a:r>
              <a:rPr dirty="0"/>
              <a:t>does</a:t>
            </a:r>
            <a:r>
              <a:rPr spc="75" dirty="0"/>
              <a:t> </a:t>
            </a:r>
            <a:r>
              <a:rPr dirty="0"/>
              <a:t>not</a:t>
            </a:r>
            <a:r>
              <a:rPr spc="75" dirty="0"/>
              <a:t> </a:t>
            </a:r>
            <a:r>
              <a:rPr dirty="0"/>
              <a:t>have</a:t>
            </a:r>
            <a:r>
              <a:rPr spc="70" dirty="0"/>
              <a:t> </a:t>
            </a:r>
            <a:r>
              <a:rPr dirty="0"/>
              <a:t>an</a:t>
            </a:r>
            <a:r>
              <a:rPr spc="80" dirty="0"/>
              <a:t> </a:t>
            </a:r>
            <a:r>
              <a:rPr dirty="0"/>
              <a:t>owner</a:t>
            </a:r>
            <a:r>
              <a:rPr spc="70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dirty="0"/>
              <a:t>the</a:t>
            </a:r>
            <a:r>
              <a:rPr spc="70" dirty="0"/>
              <a:t> </a:t>
            </a:r>
            <a:r>
              <a:rPr dirty="0"/>
              <a:t>legal</a:t>
            </a:r>
            <a:r>
              <a:rPr spc="70" dirty="0"/>
              <a:t> </a:t>
            </a:r>
            <a:r>
              <a:rPr dirty="0"/>
              <a:t>authority</a:t>
            </a:r>
            <a:r>
              <a:rPr spc="85" dirty="0"/>
              <a:t> </a:t>
            </a:r>
            <a:r>
              <a:rPr spc="-25" dirty="0"/>
              <a:t>to </a:t>
            </a:r>
            <a:r>
              <a:rPr spc="-10" dirty="0"/>
              <a:t>control</a:t>
            </a:r>
            <a:r>
              <a:rPr spc="-55" dirty="0"/>
              <a:t> </a:t>
            </a:r>
            <a:r>
              <a:rPr spc="-20" dirty="0"/>
              <a:t>it).</a:t>
            </a:r>
          </a:p>
          <a:p>
            <a:pPr>
              <a:lnSpc>
                <a:spcPct val="100000"/>
              </a:lnSpc>
              <a:spcBef>
                <a:spcPts val="919"/>
              </a:spcBef>
              <a:buFont typeface="Wingdings"/>
              <a:buChar char=""/>
            </a:pPr>
            <a:endParaRPr spc="-20" dirty="0"/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/>
              <a:t>When</a:t>
            </a:r>
            <a:r>
              <a:rPr spc="40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dirty="0"/>
              <a:t>absence</a:t>
            </a:r>
            <a:r>
              <a:rPr spc="45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dirty="0"/>
              <a:t>property</a:t>
            </a:r>
            <a:r>
              <a:rPr spc="40" dirty="0"/>
              <a:t> </a:t>
            </a:r>
            <a:r>
              <a:rPr dirty="0"/>
              <a:t>rights</a:t>
            </a:r>
            <a:r>
              <a:rPr spc="40" dirty="0"/>
              <a:t> </a:t>
            </a:r>
            <a:r>
              <a:rPr dirty="0"/>
              <a:t>causes</a:t>
            </a:r>
            <a:r>
              <a:rPr spc="40" dirty="0"/>
              <a:t> </a:t>
            </a:r>
            <a:r>
              <a:rPr dirty="0"/>
              <a:t>a</a:t>
            </a:r>
            <a:r>
              <a:rPr spc="40" dirty="0"/>
              <a:t> </a:t>
            </a:r>
            <a:r>
              <a:rPr b="1" dirty="0">
                <a:latin typeface="Calibri"/>
                <a:cs typeface="Calibri"/>
              </a:rPr>
              <a:t>market</a:t>
            </a:r>
            <a:r>
              <a:rPr b="1" spc="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failure</a:t>
            </a:r>
            <a:r>
              <a:rPr b="1" spc="45" dirty="0">
                <a:latin typeface="Calibri"/>
                <a:cs typeface="Calibri"/>
              </a:rPr>
              <a:t> </a:t>
            </a:r>
            <a:r>
              <a:rPr dirty="0"/>
              <a:t>(ex:</a:t>
            </a:r>
            <a:r>
              <a:rPr spc="45" dirty="0"/>
              <a:t> </a:t>
            </a:r>
            <a:r>
              <a:rPr dirty="0"/>
              <a:t>tragedy</a:t>
            </a:r>
            <a:r>
              <a:rPr spc="35" dirty="0"/>
              <a:t> </a:t>
            </a:r>
            <a:r>
              <a:rPr spc="-25" dirty="0"/>
              <a:t>of</a:t>
            </a:r>
          </a:p>
          <a:p>
            <a:pPr marL="355600">
              <a:lnSpc>
                <a:spcPct val="100000"/>
              </a:lnSpc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commons),</a:t>
            </a:r>
            <a:r>
              <a:rPr spc="-5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government</a:t>
            </a:r>
            <a:r>
              <a:rPr spc="-35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try</a:t>
            </a:r>
            <a:r>
              <a:rPr spc="-3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solve</a:t>
            </a:r>
            <a:r>
              <a:rPr spc="-3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problem:</a:t>
            </a: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Help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define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property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rights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(ex: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privatization)</a:t>
            </a:r>
            <a:endParaRPr sz="200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Regulate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behavior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(ex: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animal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hunting)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623" y="2819781"/>
            <a:ext cx="2468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MERIT</a:t>
            </a:r>
            <a:r>
              <a:rPr sz="3200" spc="-20" dirty="0"/>
              <a:t> </a:t>
            </a:r>
            <a:r>
              <a:rPr sz="3200" spc="-10" dirty="0"/>
              <a:t>GOODS</a:t>
            </a:r>
            <a:endParaRPr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MERIT</a:t>
            </a:r>
            <a:r>
              <a:rPr sz="2400" spc="-55" dirty="0"/>
              <a:t> </a:t>
            </a:r>
            <a:r>
              <a:rPr sz="2400" spc="-20" dirty="0"/>
              <a:t>GOODS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25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/>
              <a:t>Sometimes</a:t>
            </a:r>
            <a:r>
              <a:rPr spc="-75" dirty="0"/>
              <a:t> </a:t>
            </a:r>
            <a:r>
              <a:rPr dirty="0"/>
              <a:t>consumers</a:t>
            </a:r>
            <a:r>
              <a:rPr spc="-70" dirty="0"/>
              <a:t> </a:t>
            </a:r>
            <a:r>
              <a:rPr dirty="0"/>
              <a:t>may</a:t>
            </a:r>
            <a:r>
              <a:rPr spc="-60" dirty="0"/>
              <a:t> </a:t>
            </a:r>
            <a:r>
              <a:rPr dirty="0"/>
              <a:t>have</a:t>
            </a:r>
            <a:r>
              <a:rPr spc="-70" dirty="0"/>
              <a:t> </a:t>
            </a:r>
            <a:r>
              <a:rPr dirty="0"/>
              <a:t>imperfect</a:t>
            </a:r>
            <a:r>
              <a:rPr spc="-55" dirty="0"/>
              <a:t> </a:t>
            </a:r>
            <a:r>
              <a:rPr dirty="0"/>
              <a:t>information</a:t>
            </a:r>
            <a:r>
              <a:rPr spc="-60" dirty="0"/>
              <a:t> </a:t>
            </a:r>
            <a:r>
              <a:rPr dirty="0"/>
              <a:t>about</a:t>
            </a:r>
            <a:r>
              <a:rPr spc="-6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benefits</a:t>
            </a:r>
            <a:r>
              <a:rPr spc="-75" dirty="0"/>
              <a:t> </a:t>
            </a:r>
            <a:r>
              <a:rPr spc="-25" dirty="0"/>
              <a:t>of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good</a:t>
            </a:r>
            <a:r>
              <a:rPr spc="-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not</a:t>
            </a:r>
            <a:r>
              <a:rPr spc="-45" dirty="0"/>
              <a:t> </a:t>
            </a:r>
            <a:r>
              <a:rPr dirty="0"/>
              <a:t>able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value</a:t>
            </a:r>
            <a:r>
              <a:rPr spc="-20" dirty="0"/>
              <a:t> </a:t>
            </a:r>
            <a:r>
              <a:rPr dirty="0"/>
              <a:t>them</a:t>
            </a:r>
            <a:r>
              <a:rPr spc="-25" dirty="0"/>
              <a:t> </a:t>
            </a:r>
            <a:r>
              <a:rPr spc="-10" dirty="0"/>
              <a:t>appropriately</a:t>
            </a:r>
            <a:r>
              <a:rPr spc="-15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result.</a:t>
            </a:r>
          </a:p>
          <a:p>
            <a:pPr>
              <a:lnSpc>
                <a:spcPct val="100000"/>
              </a:lnSpc>
              <a:spcBef>
                <a:spcPts val="919"/>
              </a:spcBef>
              <a:buFont typeface="Wingdings"/>
              <a:buChar char=""/>
            </a:pPr>
            <a:endParaRPr spc="-10" dirty="0"/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>
                <a:solidFill>
                  <a:srgbClr val="FF0000"/>
                </a:solidFill>
              </a:rPr>
              <a:t>Merit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goods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actual</a:t>
            </a:r>
            <a:r>
              <a:rPr spc="-35" dirty="0"/>
              <a:t> </a:t>
            </a:r>
            <a:r>
              <a:rPr dirty="0"/>
              <a:t>benefit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good</a:t>
            </a:r>
            <a:r>
              <a:rPr spc="-3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higher</a:t>
            </a:r>
            <a:r>
              <a:rPr spc="-15" dirty="0"/>
              <a:t> </a:t>
            </a:r>
            <a:r>
              <a:rPr dirty="0"/>
              <a:t>than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value</a:t>
            </a:r>
            <a:r>
              <a:rPr spc="-25" dirty="0"/>
              <a:t> </a:t>
            </a:r>
            <a:r>
              <a:rPr spc="-10" dirty="0"/>
              <a:t>attached</a:t>
            </a:r>
            <a:r>
              <a:rPr spc="-25" dirty="0"/>
              <a:t> to</a:t>
            </a:r>
          </a:p>
          <a:p>
            <a:pPr marL="355600">
              <a:lnSpc>
                <a:spcPct val="100000"/>
              </a:lnSpc>
            </a:pPr>
            <a:r>
              <a:rPr dirty="0"/>
              <a:t>them</a:t>
            </a:r>
            <a:r>
              <a:rPr spc="-20" dirty="0"/>
              <a:t> </a:t>
            </a:r>
            <a:r>
              <a:rPr dirty="0"/>
              <a:t>by</a:t>
            </a:r>
            <a:r>
              <a:rPr spc="-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consumer.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pc="-10" dirty="0"/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/>
              <a:t>Merit</a:t>
            </a:r>
            <a:r>
              <a:rPr spc="170" dirty="0"/>
              <a:t> </a:t>
            </a:r>
            <a:r>
              <a:rPr dirty="0"/>
              <a:t>goods</a:t>
            </a:r>
            <a:r>
              <a:rPr spc="175" dirty="0"/>
              <a:t> </a:t>
            </a:r>
            <a:r>
              <a:rPr dirty="0"/>
              <a:t>can</a:t>
            </a:r>
            <a:r>
              <a:rPr spc="175" dirty="0"/>
              <a:t> </a:t>
            </a:r>
            <a:r>
              <a:rPr dirty="0"/>
              <a:t>be</a:t>
            </a:r>
            <a:r>
              <a:rPr spc="175" dirty="0"/>
              <a:t> </a:t>
            </a:r>
            <a:r>
              <a:rPr dirty="0"/>
              <a:t>provided</a:t>
            </a:r>
            <a:r>
              <a:rPr spc="180" dirty="0"/>
              <a:t> </a:t>
            </a:r>
            <a:r>
              <a:rPr dirty="0"/>
              <a:t>by</a:t>
            </a:r>
            <a:r>
              <a:rPr spc="175" dirty="0"/>
              <a:t> </a:t>
            </a:r>
            <a:r>
              <a:rPr dirty="0"/>
              <a:t>the</a:t>
            </a:r>
            <a:r>
              <a:rPr spc="180" dirty="0"/>
              <a:t> </a:t>
            </a:r>
            <a:r>
              <a:rPr dirty="0"/>
              <a:t>private</a:t>
            </a:r>
            <a:r>
              <a:rPr spc="170" dirty="0"/>
              <a:t> </a:t>
            </a:r>
            <a:r>
              <a:rPr dirty="0"/>
              <a:t>sector,</a:t>
            </a:r>
            <a:r>
              <a:rPr spc="180" dirty="0"/>
              <a:t> </a:t>
            </a:r>
            <a:r>
              <a:rPr dirty="0"/>
              <a:t>but</a:t>
            </a:r>
            <a:r>
              <a:rPr spc="170" dirty="0"/>
              <a:t> </a:t>
            </a:r>
            <a:r>
              <a:rPr dirty="0"/>
              <a:t>in</a:t>
            </a:r>
            <a:r>
              <a:rPr spc="180" dirty="0"/>
              <a:t> </a:t>
            </a:r>
            <a:r>
              <a:rPr dirty="0"/>
              <a:t>equilibrium</a:t>
            </a:r>
            <a:r>
              <a:rPr spc="175" dirty="0"/>
              <a:t> </a:t>
            </a:r>
            <a:r>
              <a:rPr spc="-20" dirty="0"/>
              <a:t>they </a:t>
            </a:r>
            <a:r>
              <a:rPr dirty="0"/>
              <a:t>may</a:t>
            </a:r>
            <a:r>
              <a:rPr spc="275" dirty="0"/>
              <a:t> </a:t>
            </a:r>
            <a:r>
              <a:rPr dirty="0"/>
              <a:t>be</a:t>
            </a:r>
            <a:r>
              <a:rPr spc="275" dirty="0"/>
              <a:t> </a:t>
            </a:r>
            <a:r>
              <a:rPr b="1" spc="-10" dirty="0">
                <a:latin typeface="Calibri"/>
                <a:cs typeface="Calibri"/>
              </a:rPr>
              <a:t>under-</a:t>
            </a:r>
            <a:r>
              <a:rPr b="1" dirty="0">
                <a:latin typeface="Calibri"/>
                <a:cs typeface="Calibri"/>
              </a:rPr>
              <a:t>consumed</a:t>
            </a:r>
            <a:r>
              <a:rPr b="1" spc="275" dirty="0">
                <a:latin typeface="Calibri"/>
                <a:cs typeface="Calibri"/>
              </a:rPr>
              <a:t> </a:t>
            </a:r>
            <a:r>
              <a:rPr dirty="0"/>
              <a:t>because</a:t>
            </a:r>
            <a:r>
              <a:rPr spc="280" dirty="0"/>
              <a:t> </a:t>
            </a:r>
            <a:r>
              <a:rPr dirty="0"/>
              <a:t>the</a:t>
            </a:r>
            <a:r>
              <a:rPr spc="280" dirty="0"/>
              <a:t> </a:t>
            </a:r>
            <a:r>
              <a:rPr dirty="0"/>
              <a:t>actual</a:t>
            </a:r>
            <a:r>
              <a:rPr spc="275" dirty="0"/>
              <a:t> </a:t>
            </a:r>
            <a:r>
              <a:rPr dirty="0"/>
              <a:t>value</a:t>
            </a:r>
            <a:r>
              <a:rPr spc="285" dirty="0"/>
              <a:t> </a:t>
            </a:r>
            <a:r>
              <a:rPr dirty="0"/>
              <a:t>for</a:t>
            </a:r>
            <a:r>
              <a:rPr spc="265" dirty="0"/>
              <a:t> </a:t>
            </a:r>
            <a:r>
              <a:rPr dirty="0"/>
              <a:t>consumers</a:t>
            </a:r>
            <a:r>
              <a:rPr spc="275" dirty="0"/>
              <a:t> </a:t>
            </a:r>
            <a:r>
              <a:rPr spc="-10" dirty="0"/>
              <a:t>(and/or </a:t>
            </a:r>
            <a:r>
              <a:rPr dirty="0"/>
              <a:t>society)</a:t>
            </a:r>
            <a:r>
              <a:rPr spc="-4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higher</a:t>
            </a:r>
            <a:r>
              <a:rPr spc="-50" dirty="0"/>
              <a:t> </a:t>
            </a:r>
            <a:r>
              <a:rPr dirty="0"/>
              <a:t>than</a:t>
            </a:r>
            <a:r>
              <a:rPr spc="-45" dirty="0"/>
              <a:t> </a:t>
            </a: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consumers</a:t>
            </a:r>
            <a:r>
              <a:rPr spc="-4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willing</a:t>
            </a:r>
            <a:r>
              <a:rPr spc="-3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20" dirty="0"/>
              <a:t>pay.</a:t>
            </a:r>
          </a:p>
          <a:p>
            <a:pPr>
              <a:lnSpc>
                <a:spcPct val="100000"/>
              </a:lnSpc>
              <a:spcBef>
                <a:spcPts val="919"/>
              </a:spcBef>
              <a:buFont typeface="Wingdings"/>
              <a:buChar char=""/>
            </a:pPr>
            <a:endParaRPr spc="-20" dirty="0"/>
          </a:p>
          <a:p>
            <a:pPr marL="355600" marR="635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/>
              <a:t>Governments</a:t>
            </a:r>
            <a:r>
              <a:rPr spc="195" dirty="0"/>
              <a:t>  </a:t>
            </a:r>
            <a:r>
              <a:rPr dirty="0"/>
              <a:t>may</a:t>
            </a:r>
            <a:r>
              <a:rPr spc="195" dirty="0"/>
              <a:t>  </a:t>
            </a:r>
            <a:r>
              <a:rPr dirty="0"/>
              <a:t>subsidize</a:t>
            </a:r>
            <a:r>
              <a:rPr spc="190" dirty="0"/>
              <a:t>  </a:t>
            </a:r>
            <a:r>
              <a:rPr dirty="0"/>
              <a:t>merit</a:t>
            </a:r>
            <a:r>
              <a:rPr spc="195" dirty="0"/>
              <a:t>  </a:t>
            </a:r>
            <a:r>
              <a:rPr dirty="0"/>
              <a:t>goods</a:t>
            </a:r>
            <a:r>
              <a:rPr spc="190" dirty="0"/>
              <a:t>  </a:t>
            </a:r>
            <a:r>
              <a:rPr dirty="0"/>
              <a:t>or</a:t>
            </a:r>
            <a:r>
              <a:rPr spc="185" dirty="0"/>
              <a:t>  </a:t>
            </a:r>
            <a:r>
              <a:rPr dirty="0"/>
              <a:t>make</a:t>
            </a:r>
            <a:r>
              <a:rPr spc="190" dirty="0"/>
              <a:t>  </a:t>
            </a:r>
            <a:r>
              <a:rPr dirty="0"/>
              <a:t>their</a:t>
            </a:r>
            <a:r>
              <a:rPr spc="185" dirty="0"/>
              <a:t>  </a:t>
            </a:r>
            <a:r>
              <a:rPr spc="-10" dirty="0"/>
              <a:t>consumption </a:t>
            </a:r>
            <a:r>
              <a:rPr dirty="0"/>
              <a:t>compulsory</a:t>
            </a:r>
            <a:r>
              <a:rPr spc="-45" dirty="0"/>
              <a:t> </a:t>
            </a:r>
            <a:r>
              <a:rPr dirty="0"/>
              <a:t>up</a:t>
            </a:r>
            <a:r>
              <a:rPr spc="-5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some</a:t>
            </a:r>
            <a:r>
              <a:rPr spc="-35" dirty="0"/>
              <a:t> </a:t>
            </a:r>
            <a:r>
              <a:rPr dirty="0"/>
              <a:t>level</a:t>
            </a:r>
            <a:r>
              <a:rPr spc="-2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deal</a:t>
            </a:r>
            <a:r>
              <a:rPr spc="-3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this</a:t>
            </a:r>
            <a:r>
              <a:rPr spc="-25" dirty="0"/>
              <a:t> </a:t>
            </a:r>
            <a:r>
              <a:rPr spc="-10" dirty="0"/>
              <a:t>inefficiency.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EDUCATION</a:t>
            </a:r>
            <a:r>
              <a:rPr sz="2400" spc="-30" dirty="0"/>
              <a:t> </a:t>
            </a:r>
            <a:r>
              <a:rPr sz="2400" dirty="0"/>
              <a:t>AS</a:t>
            </a:r>
            <a:r>
              <a:rPr sz="2400" spc="-25" dirty="0"/>
              <a:t> </a:t>
            </a:r>
            <a:r>
              <a:rPr sz="2400" dirty="0"/>
              <a:t>A</a:t>
            </a:r>
            <a:r>
              <a:rPr sz="2400" spc="-40" dirty="0"/>
              <a:t> </a:t>
            </a:r>
            <a:r>
              <a:rPr sz="2400" dirty="0"/>
              <a:t>MERIT</a:t>
            </a:r>
            <a:r>
              <a:rPr sz="2400" spc="-20" dirty="0"/>
              <a:t> GOOD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341094"/>
            <a:ext cx="8333740" cy="42335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10" dirty="0">
                <a:latin typeface="Calibri"/>
                <a:cs typeface="Calibri"/>
              </a:rPr>
              <a:t>Education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two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key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benefits: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Private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career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prospects,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networks,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learning.</a:t>
            </a:r>
            <a:endParaRPr sz="2000">
              <a:latin typeface="Calibri"/>
              <a:cs typeface="Calibri"/>
            </a:endParaRPr>
          </a:p>
          <a:p>
            <a:pPr marL="342265" marR="2598420" lvl="1" indent="-342265" algn="r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42265" algn="l"/>
              </a:tabLst>
            </a:pP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underestimate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benefits.</a:t>
            </a:r>
            <a:endParaRPr sz="2000">
              <a:latin typeface="Calibri"/>
              <a:cs typeface="Calibri"/>
            </a:endParaRPr>
          </a:p>
          <a:p>
            <a:pPr marL="342265" marR="2630170" indent="-342265" algn="r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42265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sz="20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benefits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stock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human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country.</a:t>
            </a:r>
            <a:endParaRPr sz="2000">
              <a:latin typeface="Calibri"/>
              <a:cs typeface="Calibri"/>
            </a:endParaRPr>
          </a:p>
          <a:p>
            <a:pPr marL="812165" marR="5080" lvl="1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don’t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account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making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decisions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education,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left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education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would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→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Left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education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would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consumed.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→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most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countries,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education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compulsory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until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(ex: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16)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further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education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subsidized.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HEALTHCARE,</a:t>
            </a:r>
            <a:r>
              <a:rPr sz="2400" spc="-40" dirty="0"/>
              <a:t> </a:t>
            </a:r>
            <a:r>
              <a:rPr sz="2400" dirty="0"/>
              <a:t>INSURANCE</a:t>
            </a:r>
            <a:r>
              <a:rPr sz="2400" spc="-40" dirty="0"/>
              <a:t>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dirty="0"/>
              <a:t>PENSIONS</a:t>
            </a:r>
            <a:r>
              <a:rPr sz="2400" spc="-25" dirty="0"/>
              <a:t> </a:t>
            </a:r>
            <a:r>
              <a:rPr sz="2400" dirty="0"/>
              <a:t>AS</a:t>
            </a:r>
            <a:r>
              <a:rPr sz="2400" spc="-25" dirty="0"/>
              <a:t> </a:t>
            </a:r>
            <a:r>
              <a:rPr sz="2400" dirty="0"/>
              <a:t>A</a:t>
            </a:r>
            <a:r>
              <a:rPr sz="2400" spc="-25" dirty="0"/>
              <a:t> </a:t>
            </a:r>
            <a:r>
              <a:rPr sz="2400" dirty="0"/>
              <a:t>MERIT</a:t>
            </a:r>
            <a:r>
              <a:rPr sz="2400" spc="-30" dirty="0"/>
              <a:t> </a:t>
            </a:r>
            <a:r>
              <a:rPr sz="2400" spc="-10" dirty="0"/>
              <a:t>GOODS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401826"/>
            <a:ext cx="8333105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sometimes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bad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assessing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risks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(of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sick,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having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car </a:t>
            </a:r>
            <a:r>
              <a:rPr sz="2000" dirty="0">
                <a:latin typeface="Calibri"/>
                <a:cs typeface="Calibri"/>
              </a:rPr>
              <a:t>accident,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old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poor)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underestimate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some </a:t>
            </a:r>
            <a:r>
              <a:rPr sz="2000" spc="-10" dirty="0">
                <a:latin typeface="Calibri"/>
                <a:cs typeface="Calibri"/>
              </a:rPr>
              <a:t>insurances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(healthcare,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accidents,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pensions…)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→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Governments:</a:t>
            </a:r>
            <a:endParaRPr sz="20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subsidize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healthcare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insurance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covers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compulsory.</a:t>
            </a:r>
            <a:endParaRPr sz="2000">
              <a:latin typeface="Calibri"/>
              <a:cs typeface="Calibri"/>
            </a:endParaRPr>
          </a:p>
          <a:p>
            <a:pPr marL="812165" indent="-342265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encourage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savings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pensions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financial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incentives.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DE-</a:t>
            </a:r>
            <a:r>
              <a:rPr sz="2400" dirty="0"/>
              <a:t>MERIT</a:t>
            </a:r>
            <a:r>
              <a:rPr sz="2400" spc="-20" dirty="0"/>
              <a:t> </a:t>
            </a:r>
            <a:r>
              <a:rPr sz="2400" spc="-10" dirty="0"/>
              <a:t>GOODS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640" y="1401826"/>
            <a:ext cx="8333105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De-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merit</a:t>
            </a:r>
            <a:r>
              <a:rPr sz="2000" spc="4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goods</a:t>
            </a:r>
            <a:r>
              <a:rPr sz="2000" spc="4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generate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4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(negative effects)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fully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account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consumers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goods.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Ex: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Alcohol,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cigarettes,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illegal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drugs.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consequence,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tend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over-</a:t>
            </a:r>
            <a:r>
              <a:rPr sz="2000" b="1" dirty="0">
                <a:latin typeface="Calibri"/>
                <a:cs typeface="Calibri"/>
              </a:rPr>
              <a:t>consumed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left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 mechanism.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=&gt;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countries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taxed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heavily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(ex: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cigarettes)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and/or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consumption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strictly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regulated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(ex: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drink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drive,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smoke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spaces)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forbidden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(cannot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illegal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drugs)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536194"/>
            <a:ext cx="636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RIVAL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1584960"/>
            <a:ext cx="8071104" cy="43220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512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143" y="1092555"/>
            <a:ext cx="8333740" cy="41719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Goods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rival.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excludable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prevent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someone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rival</a:t>
            </a:r>
            <a:r>
              <a:rPr sz="200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person’s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enjoyment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prevents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other</a:t>
            </a:r>
            <a:endParaRPr sz="20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enjoying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good.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20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Public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neither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rival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excludable.</a:t>
            </a:r>
            <a:endParaRPr sz="2000">
              <a:latin typeface="Calibri"/>
              <a:cs typeface="Calibri"/>
            </a:endParaRPr>
          </a:p>
          <a:p>
            <a:pPr marL="812800" marR="5080" lvl="1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incentive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free</a:t>
            </a:r>
            <a:r>
              <a:rPr sz="2000" b="1" spc="4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ride</a:t>
            </a:r>
            <a:r>
              <a:rPr sz="2000" b="1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good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provided</a:t>
            </a:r>
            <a:r>
              <a:rPr sz="2000" spc="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privately</a:t>
            </a:r>
            <a:r>
              <a:rPr sz="2000" spc="4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therefore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businesses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able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provide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such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goods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12800" marR="6985" lvl="1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Governments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goods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taxing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making </a:t>
            </a:r>
            <a:r>
              <a:rPr sz="2000" dirty="0">
                <a:latin typeface="Calibri"/>
                <a:cs typeface="Calibri"/>
              </a:rPr>
              <a:t>quantity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cost-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analyses.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032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143" y="1031595"/>
            <a:ext cx="8335009" cy="18548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Common</a:t>
            </a:r>
            <a:r>
              <a:rPr sz="20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resources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rival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excludable.</a:t>
            </a:r>
            <a:endParaRPr sz="2000">
              <a:latin typeface="Calibri"/>
              <a:cs typeface="Calibri"/>
            </a:endParaRPr>
          </a:p>
          <a:p>
            <a:pPr marL="812800" marR="5715" lvl="1" indent="-342900" algn="just">
              <a:lnSpc>
                <a:spcPts val="2160"/>
              </a:lnSpc>
              <a:spcBef>
                <a:spcPts val="509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charged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they </a:t>
            </a:r>
            <a:r>
              <a:rPr sz="2000" dirty="0">
                <a:latin typeface="Calibri"/>
                <a:cs typeface="Calibri"/>
              </a:rPr>
              <a:t>tend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them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excessively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812800" marR="5080" lvl="1" indent="-342900" algn="just">
              <a:lnSpc>
                <a:spcPct val="90000"/>
              </a:lnSpc>
              <a:spcBef>
                <a:spcPts val="450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resulting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tragedy</a:t>
            </a:r>
            <a:r>
              <a:rPr sz="2000" b="1" spc="4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4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4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commons</a:t>
            </a:r>
            <a:r>
              <a:rPr sz="2000" b="1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solved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regulations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limiting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resources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or,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possible, privatization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143" y="3896614"/>
            <a:ext cx="8334375" cy="17640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715" indent="-342900" algn="just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Merit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value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attached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them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consumers.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tend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b="1" spc="-10" dirty="0">
                <a:latin typeface="Calibri"/>
                <a:cs typeface="Calibri"/>
              </a:rPr>
              <a:t>under-</a:t>
            </a:r>
            <a:r>
              <a:rPr sz="2000" b="1" dirty="0">
                <a:latin typeface="Calibri"/>
                <a:cs typeface="Calibri"/>
              </a:rPr>
              <a:t>consumed</a:t>
            </a:r>
            <a:r>
              <a:rPr sz="2000" b="1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therefore governments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encourage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consumption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(compulsory,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subsidized).</a:t>
            </a:r>
            <a:endParaRPr sz="2000">
              <a:latin typeface="Calibri"/>
              <a:cs typeface="Calibri"/>
            </a:endParaRPr>
          </a:p>
          <a:p>
            <a:pPr marL="812800" marR="5080" lvl="1" indent="-342900" algn="just">
              <a:lnSpc>
                <a:spcPts val="2160"/>
              </a:lnSpc>
              <a:spcBef>
                <a:spcPts val="484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De-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merit</a:t>
            </a:r>
            <a:r>
              <a:rPr sz="2000" spc="25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goods</a:t>
            </a:r>
            <a:r>
              <a:rPr sz="2000" spc="3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higher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private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social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costs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what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their </a:t>
            </a:r>
            <a:r>
              <a:rPr sz="2000" dirty="0">
                <a:latin typeface="Calibri"/>
                <a:cs typeface="Calibri"/>
              </a:rPr>
              <a:t>consumers</a:t>
            </a:r>
            <a:r>
              <a:rPr sz="2000" spc="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take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account.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tend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35" dirty="0">
                <a:latin typeface="Calibri"/>
                <a:cs typeface="Calibri"/>
              </a:rPr>
              <a:t>  </a:t>
            </a:r>
            <a:r>
              <a:rPr sz="2000" b="1" spc="-20" dirty="0">
                <a:latin typeface="Calibri"/>
                <a:cs typeface="Calibri"/>
              </a:rPr>
              <a:t>over-</a:t>
            </a:r>
            <a:r>
              <a:rPr sz="2000" b="1" dirty="0">
                <a:latin typeface="Calibri"/>
                <a:cs typeface="Calibri"/>
              </a:rPr>
              <a:t>consumed</a:t>
            </a:r>
            <a:r>
              <a:rPr sz="2000" b="1" spc="40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therefore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discourage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consumption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(illegal,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taxed).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7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NON-RIVAL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1542288"/>
            <a:ext cx="8305800" cy="43997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203" y="595960"/>
            <a:ext cx="2184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Calibri"/>
                <a:cs typeface="Calibri"/>
              </a:rPr>
              <a:t>Quick</a:t>
            </a:r>
            <a:r>
              <a:rPr sz="2800" b="0" spc="-5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442" y="1789557"/>
            <a:ext cx="6501765" cy="3258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Consider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rival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non-</a:t>
            </a:r>
            <a:r>
              <a:rPr sz="2000" b="1" spc="-10" dirty="0">
                <a:latin typeface="Calibri"/>
                <a:cs typeface="Calibri"/>
              </a:rPr>
              <a:t>rival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1259840" indent="-332740">
              <a:lnSpc>
                <a:spcPct val="100000"/>
              </a:lnSpc>
              <a:buAutoNum type="alphaLcParenBoth"/>
              <a:tabLst>
                <a:tab pos="1259840" algn="l"/>
              </a:tabLst>
            </a:pPr>
            <a:r>
              <a:rPr sz="2000" dirty="0">
                <a:latin typeface="Calibri"/>
                <a:cs typeface="Calibri"/>
              </a:rPr>
              <a:t>economics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textbook</a:t>
            </a:r>
            <a:endParaRPr sz="2000">
              <a:latin typeface="Calibri"/>
              <a:cs typeface="Calibri"/>
            </a:endParaRPr>
          </a:p>
          <a:p>
            <a:pPr marL="1271905" indent="-34480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71905" algn="l"/>
              </a:tabLst>
            </a:pPr>
            <a:r>
              <a:rPr sz="2000" spc="-10" dirty="0">
                <a:latin typeface="Calibri"/>
                <a:cs typeface="Calibri"/>
              </a:rPr>
              <a:t>roads</a:t>
            </a:r>
            <a:endParaRPr sz="2000">
              <a:latin typeface="Calibri"/>
              <a:cs typeface="Calibri"/>
            </a:endParaRPr>
          </a:p>
          <a:p>
            <a:pPr marL="1246505" indent="-31940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46505" algn="l"/>
              </a:tabLst>
            </a:pPr>
            <a:r>
              <a:rPr sz="2000" spc="-10" dirty="0">
                <a:latin typeface="Calibri"/>
                <a:cs typeface="Calibri"/>
              </a:rPr>
              <a:t>fireworks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display</a:t>
            </a:r>
            <a:endParaRPr sz="2000">
              <a:latin typeface="Calibri"/>
              <a:cs typeface="Calibri"/>
            </a:endParaRPr>
          </a:p>
          <a:p>
            <a:pPr marL="1271905" indent="-34480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71905" algn="l"/>
              </a:tabLst>
            </a:pPr>
            <a:r>
              <a:rPr sz="2000" dirty="0">
                <a:latin typeface="Calibri"/>
                <a:cs typeface="Calibri"/>
              </a:rPr>
              <a:t>loaf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bread</a:t>
            </a:r>
            <a:endParaRPr sz="2000">
              <a:latin typeface="Calibri"/>
              <a:cs typeface="Calibri"/>
            </a:endParaRPr>
          </a:p>
          <a:p>
            <a:pPr marL="1264285" indent="-33718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64285" algn="l"/>
              </a:tabLst>
            </a:pPr>
            <a:r>
              <a:rPr sz="2000" dirty="0">
                <a:latin typeface="Calibri"/>
                <a:cs typeface="Calibri"/>
              </a:rPr>
              <a:t>street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lighting</a:t>
            </a:r>
            <a:endParaRPr sz="2000">
              <a:latin typeface="Calibri"/>
              <a:cs typeface="Calibri"/>
            </a:endParaRPr>
          </a:p>
          <a:p>
            <a:pPr marL="1219200" indent="-292100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19200" algn="l"/>
              </a:tabLst>
            </a:pPr>
            <a:r>
              <a:rPr sz="2000" dirty="0">
                <a:latin typeface="Calibri"/>
                <a:cs typeface="Calibri"/>
              </a:rPr>
              <a:t>fish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ocean</a:t>
            </a:r>
            <a:endParaRPr sz="2000">
              <a:latin typeface="Calibri"/>
              <a:cs typeface="Calibri"/>
            </a:endParaRPr>
          </a:p>
          <a:p>
            <a:pPr marL="1258570" indent="-331470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58570" algn="l"/>
              </a:tabLst>
            </a:pPr>
            <a:r>
              <a:rPr sz="2000" dirty="0">
                <a:latin typeface="Calibri"/>
                <a:cs typeface="Calibri"/>
              </a:rPr>
              <a:t>cinema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tickets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7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EXCLUDABLE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1484375"/>
            <a:ext cx="8199120" cy="46512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536194"/>
            <a:ext cx="1950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NON-EXCLUDABLE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3" y="1495044"/>
            <a:ext cx="7647432" cy="43936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053" y="622808"/>
            <a:ext cx="2185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Calibri"/>
                <a:cs typeface="Calibri"/>
              </a:rPr>
              <a:t>Quick</a:t>
            </a:r>
            <a:r>
              <a:rPr sz="2800" b="0" spc="-4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question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442" y="1789557"/>
            <a:ext cx="6641465" cy="319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Consider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whether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following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excludable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non-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excludable</a:t>
            </a:r>
            <a:r>
              <a:rPr sz="2000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59840" indent="-332740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59840" algn="l"/>
              </a:tabLst>
            </a:pPr>
            <a:r>
              <a:rPr sz="2000" dirty="0">
                <a:latin typeface="Calibri"/>
                <a:cs typeface="Calibri"/>
              </a:rPr>
              <a:t>economics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textbook</a:t>
            </a:r>
            <a:endParaRPr sz="2000">
              <a:latin typeface="Calibri"/>
              <a:cs typeface="Calibri"/>
            </a:endParaRPr>
          </a:p>
          <a:p>
            <a:pPr marL="1271905" indent="-34480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71905" algn="l"/>
              </a:tabLst>
            </a:pPr>
            <a:r>
              <a:rPr sz="2000" spc="-10" dirty="0">
                <a:latin typeface="Calibri"/>
                <a:cs typeface="Calibri"/>
              </a:rPr>
              <a:t>roads</a:t>
            </a:r>
            <a:endParaRPr sz="2000">
              <a:latin typeface="Calibri"/>
              <a:cs typeface="Calibri"/>
            </a:endParaRPr>
          </a:p>
          <a:p>
            <a:pPr marL="1246505" indent="-31940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46505" algn="l"/>
              </a:tabLst>
            </a:pPr>
            <a:r>
              <a:rPr sz="2000" spc="-10" dirty="0">
                <a:latin typeface="Calibri"/>
                <a:cs typeface="Calibri"/>
              </a:rPr>
              <a:t>fireworks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display</a:t>
            </a:r>
            <a:endParaRPr sz="2000">
              <a:latin typeface="Calibri"/>
              <a:cs typeface="Calibri"/>
            </a:endParaRPr>
          </a:p>
          <a:p>
            <a:pPr marL="1271905" indent="-34480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71905" algn="l"/>
              </a:tabLst>
            </a:pPr>
            <a:r>
              <a:rPr sz="2000" dirty="0">
                <a:latin typeface="Calibri"/>
                <a:cs typeface="Calibri"/>
              </a:rPr>
              <a:t>loaf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bread</a:t>
            </a:r>
            <a:endParaRPr sz="2000">
              <a:latin typeface="Calibri"/>
              <a:cs typeface="Calibri"/>
            </a:endParaRPr>
          </a:p>
          <a:p>
            <a:pPr marL="1264285" indent="-337185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64285" algn="l"/>
              </a:tabLst>
            </a:pPr>
            <a:r>
              <a:rPr sz="2000" dirty="0">
                <a:latin typeface="Calibri"/>
                <a:cs typeface="Calibri"/>
              </a:rPr>
              <a:t>street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lighting</a:t>
            </a:r>
            <a:endParaRPr sz="2000">
              <a:latin typeface="Calibri"/>
              <a:cs typeface="Calibri"/>
            </a:endParaRPr>
          </a:p>
          <a:p>
            <a:pPr marL="1219200" indent="-292100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19200" algn="l"/>
              </a:tabLst>
            </a:pPr>
            <a:r>
              <a:rPr sz="2000" dirty="0">
                <a:latin typeface="Calibri"/>
                <a:cs typeface="Calibri"/>
              </a:rPr>
              <a:t>fish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ocean</a:t>
            </a:r>
            <a:endParaRPr sz="2000">
              <a:latin typeface="Calibri"/>
              <a:cs typeface="Calibri"/>
            </a:endParaRPr>
          </a:p>
          <a:p>
            <a:pPr marL="1258570" indent="-331470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1258570" algn="l"/>
              </a:tabLst>
            </a:pPr>
            <a:r>
              <a:rPr sz="2000" dirty="0">
                <a:latin typeface="Calibri"/>
                <a:cs typeface="Calibri"/>
              </a:rPr>
              <a:t>cinema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tickets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2617</Words>
  <Application>Microsoft Office PowerPoint</Application>
  <PresentationFormat>On-screen Show (4:3)</PresentationFormat>
  <Paragraphs>353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Office Theme</vt:lpstr>
      <vt:lpstr>Economics</vt:lpstr>
      <vt:lpstr>AIM OF THIS LECTURE</vt:lpstr>
      <vt:lpstr>PowerPoint Presentation</vt:lpstr>
      <vt:lpstr>RIVAL</vt:lpstr>
      <vt:lpstr>NON-RIVAL</vt:lpstr>
      <vt:lpstr>Quick question</vt:lpstr>
      <vt:lpstr>EXCLUDABLE</vt:lpstr>
      <vt:lpstr>NON-EXCLUDABLE</vt:lpstr>
      <vt:lpstr>Quick question</vt:lpstr>
      <vt:lpstr>TYPES OF GOODS</vt:lpstr>
      <vt:lpstr>Four Types of Good</vt:lpstr>
      <vt:lpstr>PUBLIC GOODS</vt:lpstr>
      <vt:lpstr>THE FREE-RIDER PROBLEM</vt:lpstr>
      <vt:lpstr>PowerPoint Presentation</vt:lpstr>
      <vt:lpstr>PUBLIC GOODS AND THE FREE-RIDER PROBLEM</vt:lpstr>
      <vt:lpstr>SOLUTIONS TO THE FREE-RIDER PROBLEM</vt:lpstr>
      <vt:lpstr>COST-BENEFIT ANALYSIS FOR PUBLIC GOODS</vt:lpstr>
      <vt:lpstr>THE OPTIMAL PROVISION OF A PUBLIC GOOD</vt:lpstr>
      <vt:lpstr>Public good</vt:lpstr>
      <vt:lpstr>Public good</vt:lpstr>
      <vt:lpstr>Public good</vt:lpstr>
      <vt:lpstr>COST-BENEFIT ANALYSIS FOR PUBLIC GOODS</vt:lpstr>
      <vt:lpstr>COST-BENEFIT ANALYSIS: APPLICATION</vt:lpstr>
      <vt:lpstr>COST-BENEFIT ANALYSIS: HOW MUCH IS A LIFE WORTH?</vt:lpstr>
      <vt:lpstr>COMMON RESOURCES</vt:lpstr>
      <vt:lpstr>COMMON RESOURCES</vt:lpstr>
      <vt:lpstr>TRAGEDY OF THE COMMONS</vt:lpstr>
      <vt:lpstr>TRAGEDY OF THE COMMONS</vt:lpstr>
      <vt:lpstr>The Tragedy of the Commons</vt:lpstr>
      <vt:lpstr>TRAGEDY OF THE COMMONS</vt:lpstr>
      <vt:lpstr>What Causes the Tragedy of the Commons?</vt:lpstr>
      <vt:lpstr>HOW TO AVOID TRAGEDY OF THE COMMONS?</vt:lpstr>
      <vt:lpstr>Why are elephants and other wild species are threatened to be extinct, but not cows?</vt:lpstr>
      <vt:lpstr>PROPERTY RIGHTS</vt:lpstr>
      <vt:lpstr>MERIT GOODS</vt:lpstr>
      <vt:lpstr>MERIT GOODS</vt:lpstr>
      <vt:lpstr>EDUCATION AS A MERIT GOOD</vt:lpstr>
      <vt:lpstr>HEALTHCARE, INSURANCE AND PENSIONS AS A MERIT GOODS</vt:lpstr>
      <vt:lpstr>DE-MERIT GOODS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Microeconomics</dc:title>
  <dc:creator>Luke</dc:creator>
  <cp:lastModifiedBy>CANSU UNVER ERBAS</cp:lastModifiedBy>
  <cp:revision>2</cp:revision>
  <dcterms:created xsi:type="dcterms:W3CDTF">2023-11-28T10:00:50Z</dcterms:created>
  <dcterms:modified xsi:type="dcterms:W3CDTF">2025-12-16T06:31:49Z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2023-11-28T00:00:00Z</vt:filetime>
  </property>
  <property fmtid="{D5CDD505-2E9C-101B-9397-08002B2CF9AE}" pid="5" name="Producer">
    <vt:lpwstr>Microsoft® PowerPoint® for Microsoft 365</vt:lpwstr>
  </property>
</Properties>
</file>