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D77933-82D2-48E6-ADC5-F1FA6D6F2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A1EB1AC-052C-42DB-A2E3-F422DB2B0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C72CD6-9ADB-4AEE-8CEF-04B6A5840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67279C7-0D90-48C8-B57D-42216F9C3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23754FC-ADFA-4B7F-B2DC-D0C412178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87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2DB83A-037E-4105-AB7B-028531404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6C106BF-FF5F-4CF3-9D1F-CEFB067E4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A3F0E9-78FB-4688-9EC9-40DAAA491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533564-8F2B-4DCA-8EDE-1770E5D66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D59C7E-7EE9-4683-ADA7-46B70B85A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17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B768718-E405-4325-8C33-7F7B68CE0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F48939D-D8A2-49A2-897F-FC933EDF4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227B5A-7373-4451-BAE3-93A6224E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323D1B-BBD5-4640-AD6D-9880B61C1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D6DFAD-4E3C-4762-946D-E84F79BA6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89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CC7C3D-3C5B-4A59-8814-74F928641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611AE8-50D2-4590-BC9A-118265EE2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1FE3FDA-16F1-45D1-B3BE-E27BAE20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BEC5138-3315-4ABB-B096-9893B606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F7471C7-A841-4F19-91BF-A1F97E7D4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8610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5F5DAE0-FCDD-4B14-A01C-DB653F31E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1F31A30-FDD1-4BF9-91CD-D0234BD33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C8E4FF8-73DB-46A0-8117-9B7F976DC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AA0AE-1DBF-4CAE-B359-F228FAC5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007C7E5-0410-45EF-AD2A-1D937368F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931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BDB3B9A-3A47-4852-8F0F-F73324DA3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A0FD91-4B4E-4192-BFAC-8159D36B2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3AB626D-D818-47F0-A9F5-380BF76A2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9F956D7-7FB6-41D5-8C4C-17253F972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0D58F52-A888-48A5-A6C8-C288FD07D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E2FA88-99E1-49F4-91F8-40DA52F89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5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4440C3D-D988-46D5-976D-4D512030B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579C54C-8E6C-48DB-A87F-E738D1AD1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B857869-2778-4387-8550-C9F2737AB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291D402-165D-42BB-94BC-E5E3BABAF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C197E86-F2E8-476A-874E-D80FE75863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9988091-0744-4C06-86D2-D3E2DACFA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EA2AAB2-FEF7-4DF1-9F66-A4D14A1D8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3608AB-F822-4EE8-9536-5D9B1500C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825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0D4AE9-78B8-46A2-95CD-C18E69018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6C73612-1D0B-4AA1-8B74-4E01CD142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7F74591-5D11-42F8-9C54-0C6583859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0729D1B-2383-406C-8597-E6895EE59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586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FCB35E2-23CA-4846-AF4F-D487E8C98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B30C8AD-D1A0-4EB6-B584-E150E41EA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A7196AA-8528-41CC-BE6C-84A8D7042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37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DEE6BD-4DC5-4F66-9A7B-5C35AFBF4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525CA9-BED2-48EF-A23B-D5D8827E5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FCBDF9D-F6F6-4207-AC18-166AB2BA8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A5924A-5327-4FE4-B4A8-05E87260A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60B0152-2EDE-40D7-9B12-34BD1594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72FB022-2BC4-463A-8D29-6D9BADBA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71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C796B7-00BF-4CDA-BCF1-693E07D3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5CC6867-E62E-4A3F-ABB1-6FF79B41D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B8825A6-CCD5-498A-9C7F-0AE8A1A5D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F2815DC-F95B-48DD-8D96-EAD611D3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528CDE1-EE15-4B53-B52C-F1A1F94CD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2652A6A-E07E-42CC-8AEA-1BE8886C8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94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6E29437-CE10-41FA-ABF3-851DE2C92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C03B4D2-2C4B-49AC-907C-A82748B1D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BB443A-DAFC-4464-BC6A-D7EDC70130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7D1213-8E6F-4DFB-B432-8D54E270F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9BF54E-F080-41EE-A53A-EE67CD549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21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4CC4A2-1925-43AC-AE58-E02543CC21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7A86D52-DBF4-4230-B1D1-0820AB0822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Week</a:t>
            </a:r>
            <a:r>
              <a:rPr lang="tr-TR" dirty="0"/>
              <a:t> 4</a:t>
            </a:r>
            <a:r>
              <a:rPr lang="tr-TR"/>
              <a:t>, </a:t>
            </a:r>
            <a:endParaRPr lang="tr-TR" dirty="0"/>
          </a:p>
          <a:p>
            <a:r>
              <a:rPr lang="tr-TR" dirty="0"/>
              <a:t>Mahir Fisunoğlu</a:t>
            </a:r>
          </a:p>
        </p:txBody>
      </p:sp>
    </p:spTree>
    <p:extLst>
      <p:ext uri="{BB962C8B-B14F-4D97-AF65-F5344CB8AC3E}">
        <p14:creationId xmlns:p14="http://schemas.microsoft.com/office/powerpoint/2010/main" val="2913111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1992E7-CC42-4CFD-9820-4C29BA702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C970C4-A3A1-4270-894C-FBF81E3EA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, </a:t>
            </a:r>
            <a:r>
              <a:rPr lang="tr-TR" dirty="0" err="1"/>
              <a:t>Turkey’s</a:t>
            </a:r>
            <a:r>
              <a:rPr lang="tr-TR" dirty="0"/>
              <a:t> </a:t>
            </a:r>
            <a:r>
              <a:rPr lang="tr-TR" dirty="0" err="1"/>
              <a:t>annual</a:t>
            </a:r>
            <a:r>
              <a:rPr lang="tr-TR" dirty="0"/>
              <a:t> rate of </a:t>
            </a:r>
            <a:r>
              <a:rPr lang="tr-TR" dirty="0" err="1"/>
              <a:t>increase</a:t>
            </a:r>
            <a:r>
              <a:rPr lang="tr-TR"/>
              <a:t> in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1 </a:t>
            </a:r>
            <a:r>
              <a:rPr lang="tr-TR" dirty="0" err="1"/>
              <a:t>percent</a:t>
            </a:r>
            <a:r>
              <a:rPr lang="tr-TR" dirty="0"/>
              <a:t> (0,3; 0,4; 0,9 </a:t>
            </a:r>
            <a:r>
              <a:rPr lang="tr-TR" dirty="0" err="1"/>
              <a:t>percent</a:t>
            </a:r>
            <a:r>
              <a:rPr lang="tr-TR" dirty="0"/>
              <a:t>) </a:t>
            </a:r>
            <a:r>
              <a:rPr lang="tr-TR" dirty="0" err="1"/>
              <a:t>until</a:t>
            </a:r>
            <a:r>
              <a:rPr lang="tr-TR" dirty="0"/>
              <a:t> 1914, a </a:t>
            </a:r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rate of -1,3 </a:t>
            </a:r>
            <a:r>
              <a:rPr lang="tr-TR" dirty="0" err="1"/>
              <a:t>percent</a:t>
            </a:r>
            <a:r>
              <a:rPr lang="tr-TR" dirty="0"/>
              <a:t> in 1927and </a:t>
            </a:r>
            <a:r>
              <a:rPr lang="tr-TR" dirty="0" err="1"/>
              <a:t>increasing</a:t>
            </a:r>
            <a:r>
              <a:rPr lang="tr-TR" dirty="0"/>
              <a:t> </a:t>
            </a:r>
            <a:r>
              <a:rPr lang="tr-TR" dirty="0" err="1"/>
              <a:t>thereafter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1,9 </a:t>
            </a:r>
            <a:r>
              <a:rPr lang="tr-TR" dirty="0" err="1"/>
              <a:t>percent</a:t>
            </a:r>
            <a:r>
              <a:rPr lang="tr-TR" dirty="0"/>
              <a:t> in 1940 </a:t>
            </a:r>
            <a:r>
              <a:rPr lang="tr-TR" dirty="0" err="1"/>
              <a:t>to</a:t>
            </a:r>
            <a:r>
              <a:rPr lang="tr-TR" dirty="0"/>
              <a:t> 2,9 </a:t>
            </a:r>
            <a:r>
              <a:rPr lang="tr-TR" dirty="0" err="1"/>
              <a:t>percent</a:t>
            </a:r>
            <a:r>
              <a:rPr lang="tr-TR" dirty="0"/>
              <a:t> in 1960. Since 1960,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average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rate of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decliened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slowly</a:t>
            </a:r>
            <a:r>
              <a:rPr lang="tr-TR" dirty="0"/>
              <a:t> 1,3 </a:t>
            </a:r>
            <a:r>
              <a:rPr lang="tr-TR" dirty="0" err="1"/>
              <a:t>percent</a:t>
            </a:r>
            <a:r>
              <a:rPr lang="tr-TR" dirty="0"/>
              <a:t> in 2010 </a:t>
            </a:r>
            <a:r>
              <a:rPr lang="tr-TR" dirty="0" err="1"/>
              <a:t>and</a:t>
            </a:r>
            <a:r>
              <a:rPr lang="tr-TR" dirty="0"/>
              <a:t> 1,5 </a:t>
            </a:r>
            <a:r>
              <a:rPr lang="tr-TR" dirty="0" err="1"/>
              <a:t>percent</a:t>
            </a:r>
            <a:r>
              <a:rPr lang="tr-TR" dirty="0"/>
              <a:t> in 2015. </a:t>
            </a:r>
          </a:p>
        </p:txBody>
      </p:sp>
    </p:spTree>
    <p:extLst>
      <p:ext uri="{BB962C8B-B14F-4D97-AF65-F5344CB8AC3E}">
        <p14:creationId xmlns:p14="http://schemas.microsoft.com/office/powerpoint/2010/main" val="1577201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F5969B-E845-4662-944E-061E1A6D6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403, 10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394789-E24B-47B5-A9DE-048CDED28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Developments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19th Century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financial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19th </a:t>
            </a:r>
            <a:r>
              <a:rPr lang="tr-TR" dirty="0" err="1"/>
              <a:t>century</a:t>
            </a:r>
            <a:endParaRPr lang="tr-TR" dirty="0"/>
          </a:p>
          <a:p>
            <a:r>
              <a:rPr lang="tr-TR" dirty="0"/>
              <a:t>a)</a:t>
            </a:r>
            <a:r>
              <a:rPr lang="tr-TR" dirty="0" err="1"/>
              <a:t>Monetary</a:t>
            </a:r>
            <a:r>
              <a:rPr lang="tr-TR" dirty="0"/>
              <a:t> Reform </a:t>
            </a:r>
            <a:r>
              <a:rPr lang="tr-TR" dirty="0" err="1"/>
              <a:t>Act</a:t>
            </a:r>
            <a:r>
              <a:rPr lang="tr-TR" dirty="0"/>
              <a:t> in 1844: Gold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silver</a:t>
            </a:r>
            <a:r>
              <a:rPr lang="tr-TR" dirty="0"/>
              <a:t> </a:t>
            </a:r>
            <a:r>
              <a:rPr lang="tr-TR" dirty="0" err="1"/>
              <a:t>coins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.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exchange</a:t>
            </a:r>
            <a:r>
              <a:rPr lang="tr-TR" dirty="0"/>
              <a:t> </a:t>
            </a:r>
            <a:r>
              <a:rPr lang="tr-TR" dirty="0" err="1"/>
              <a:t>rates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currencies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WW1.</a:t>
            </a:r>
          </a:p>
          <a:p>
            <a:r>
              <a:rPr lang="tr-TR" dirty="0"/>
              <a:t>b) </a:t>
            </a:r>
            <a:r>
              <a:rPr lang="tr-TR" dirty="0" err="1"/>
              <a:t>Paper</a:t>
            </a:r>
            <a:r>
              <a:rPr lang="tr-TR" dirty="0"/>
              <a:t> </a:t>
            </a:r>
            <a:r>
              <a:rPr lang="tr-TR" dirty="0" err="1"/>
              <a:t>money</a:t>
            </a:r>
            <a:r>
              <a:rPr lang="tr-TR" dirty="0"/>
              <a:t> ‘kaime’ </a:t>
            </a:r>
            <a:r>
              <a:rPr lang="tr-TR" dirty="0" err="1"/>
              <a:t>between</a:t>
            </a:r>
            <a:r>
              <a:rPr lang="tr-TR" dirty="0"/>
              <a:t> 1830- 1852, a </a:t>
            </a:r>
            <a:r>
              <a:rPr lang="tr-TR" dirty="0" err="1"/>
              <a:t>successful</a:t>
            </a:r>
            <a:r>
              <a:rPr lang="tr-TR" dirty="0"/>
              <a:t>; since </a:t>
            </a:r>
            <a:r>
              <a:rPr lang="tr-TR" dirty="0" err="1"/>
              <a:t>limited</a:t>
            </a:r>
            <a:r>
              <a:rPr lang="tr-TR" dirty="0"/>
              <a:t> </a:t>
            </a:r>
            <a:r>
              <a:rPr lang="tr-TR" dirty="0" err="1"/>
              <a:t>quantity</a:t>
            </a:r>
            <a:r>
              <a:rPr lang="tr-TR" dirty="0"/>
              <a:t>.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Crimean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quantity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market </a:t>
            </a:r>
            <a:r>
              <a:rPr lang="tr-TR" dirty="0" err="1"/>
              <a:t>value</a:t>
            </a:r>
            <a:r>
              <a:rPr lang="tr-TR" dirty="0"/>
              <a:t> </a:t>
            </a:r>
            <a:r>
              <a:rPr lang="tr-TR" dirty="0" err="1"/>
              <a:t>declined</a:t>
            </a:r>
            <a:r>
              <a:rPr lang="tr-TR" dirty="0"/>
              <a:t>.</a:t>
            </a:r>
          </a:p>
          <a:p>
            <a:r>
              <a:rPr lang="tr-TR" dirty="0"/>
              <a:t>c) </a:t>
            </a:r>
            <a:r>
              <a:rPr lang="tr-TR" dirty="0" err="1"/>
              <a:t>Borrowing</a:t>
            </a:r>
            <a:r>
              <a:rPr lang="tr-TR" dirty="0"/>
              <a:t> (</a:t>
            </a:r>
            <a:r>
              <a:rPr lang="tr-TR" dirty="0" err="1"/>
              <a:t>the</a:t>
            </a:r>
            <a:r>
              <a:rPr lang="tr-TR" dirty="0"/>
              <a:t> Galata </a:t>
            </a:r>
            <a:r>
              <a:rPr lang="tr-TR" dirty="0" err="1"/>
              <a:t>bankers</a:t>
            </a:r>
            <a:r>
              <a:rPr lang="tr-TR" dirty="0"/>
              <a:t>,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borrowing</a:t>
            </a:r>
            <a:r>
              <a:rPr lang="tr-TR" dirty="0"/>
              <a:t>)</a:t>
            </a:r>
          </a:p>
          <a:p>
            <a:r>
              <a:rPr lang="tr-TR" dirty="0"/>
              <a:t>d) </a:t>
            </a:r>
            <a:r>
              <a:rPr lang="tr-TR" dirty="0" err="1"/>
              <a:t>External</a:t>
            </a:r>
            <a:r>
              <a:rPr lang="tr-TR" dirty="0"/>
              <a:t> </a:t>
            </a:r>
            <a:r>
              <a:rPr lang="tr-TR" dirty="0" err="1"/>
              <a:t>borrowing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2822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F54483-E9FB-4A7D-ACC0-4D7A25863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403, 11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56D0DB-2478-47FC-A21C-3BD6F1496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Changing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in </a:t>
            </a:r>
            <a:r>
              <a:rPr lang="tr-TR" dirty="0" err="1"/>
              <a:t>gold</a:t>
            </a:r>
            <a:r>
              <a:rPr lang="tr-TR" dirty="0"/>
              <a:t> </a:t>
            </a:r>
            <a:r>
              <a:rPr lang="tr-TR" dirty="0" err="1"/>
              <a:t>system</a:t>
            </a:r>
            <a:endParaRPr lang="tr-TR" dirty="0"/>
          </a:p>
          <a:p>
            <a:r>
              <a:rPr lang="tr-TR" dirty="0" err="1"/>
              <a:t>After</a:t>
            </a:r>
            <a:r>
              <a:rPr lang="tr-TR" dirty="0"/>
              <a:t> 1870s: </a:t>
            </a:r>
            <a:r>
              <a:rPr lang="tr-TR" dirty="0" err="1"/>
              <a:t>Negotiation</a:t>
            </a:r>
            <a:r>
              <a:rPr lang="tr-TR" dirty="0"/>
              <a:t> of a </a:t>
            </a:r>
            <a:r>
              <a:rPr lang="tr-TR" dirty="0" err="1"/>
              <a:t>restructuring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debt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contries</a:t>
            </a:r>
            <a:r>
              <a:rPr lang="tr-TR" dirty="0"/>
              <a:t>.</a:t>
            </a:r>
          </a:p>
          <a:p>
            <a:r>
              <a:rPr lang="tr-TR" dirty="0"/>
              <a:t>Silver </a:t>
            </a:r>
            <a:r>
              <a:rPr lang="tr-TR" dirty="0" err="1"/>
              <a:t>system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1880s.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Ottoman</a:t>
            </a:r>
            <a:r>
              <a:rPr lang="tr-TR" dirty="0"/>
              <a:t>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Debt</a:t>
            </a:r>
            <a:r>
              <a:rPr lang="tr-TR"/>
              <a:t> Administration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5220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336BB-3D88-480B-B908-CCE5B4738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/>
              <a:t> 4, 1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F33215-E7EC-4758-B8F5-3AE792BE3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Let</a:t>
            </a:r>
            <a:r>
              <a:rPr lang="tr-TR" dirty="0"/>
              <a:t> us </a:t>
            </a:r>
            <a:r>
              <a:rPr lang="tr-TR" dirty="0" err="1"/>
              <a:t>continue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1820s</a:t>
            </a:r>
          </a:p>
          <a:p>
            <a:r>
              <a:rPr lang="tr-TR" dirty="0" err="1"/>
              <a:t>Population</a:t>
            </a:r>
            <a:r>
              <a:rPr lang="tr-TR" dirty="0"/>
              <a:t>: </a:t>
            </a:r>
            <a:r>
              <a:rPr lang="tr-TR" dirty="0" err="1"/>
              <a:t>Population</a:t>
            </a:r>
            <a:r>
              <a:rPr lang="tr-TR" dirty="0"/>
              <a:t> in </a:t>
            </a:r>
            <a:r>
              <a:rPr lang="tr-TR" dirty="0" err="1"/>
              <a:t>Turkey’s</a:t>
            </a:r>
            <a:r>
              <a:rPr lang="tr-TR" dirty="0"/>
              <a:t> </a:t>
            </a:r>
            <a:r>
              <a:rPr lang="tr-TR" dirty="0" err="1"/>
              <a:t>border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10 </a:t>
            </a:r>
            <a:r>
              <a:rPr lang="tr-TR" dirty="0" err="1"/>
              <a:t>million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17 </a:t>
            </a:r>
            <a:r>
              <a:rPr lang="tr-TR" dirty="0" err="1"/>
              <a:t>million</a:t>
            </a:r>
            <a:r>
              <a:rPr lang="tr-TR" dirty="0"/>
              <a:t> in 1914. Close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 of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immigration</a:t>
            </a:r>
            <a:r>
              <a:rPr lang="tr-TR" dirty="0"/>
              <a:t>. (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declined</a:t>
            </a:r>
            <a:r>
              <a:rPr lang="tr-TR" dirty="0"/>
              <a:t> 20 </a:t>
            </a:r>
            <a:r>
              <a:rPr lang="tr-TR" dirty="0" err="1"/>
              <a:t>percent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WW1). GDP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slowly</a:t>
            </a:r>
            <a:r>
              <a:rPr lang="tr-TR" dirty="0"/>
              <a:t>.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supported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in </a:t>
            </a:r>
            <a:r>
              <a:rPr lang="tr-TR" dirty="0" err="1"/>
              <a:t>agriculture</a:t>
            </a:r>
            <a:r>
              <a:rPr lang="tr-TR" dirty="0"/>
              <a:t>, </a:t>
            </a:r>
            <a:r>
              <a:rPr lang="tr-TR" dirty="0" err="1"/>
              <a:t>export</a:t>
            </a:r>
            <a:r>
              <a:rPr lang="tr-TR" dirty="0"/>
              <a:t>, </a:t>
            </a:r>
            <a:r>
              <a:rPr lang="tr-TR" dirty="0" err="1"/>
              <a:t>maritime</a:t>
            </a:r>
            <a:r>
              <a:rPr lang="tr-TR" dirty="0"/>
              <a:t> </a:t>
            </a:r>
            <a:r>
              <a:rPr lang="tr-TR" dirty="0" err="1"/>
              <a:t>shipping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railroad</a:t>
            </a:r>
            <a:r>
              <a:rPr lang="tr-TR" dirty="0"/>
              <a:t> </a:t>
            </a:r>
            <a:r>
              <a:rPr lang="tr-TR" dirty="0" err="1"/>
              <a:t>construction</a:t>
            </a:r>
            <a:r>
              <a:rPr lang="tr-TR" dirty="0"/>
              <a:t>.</a:t>
            </a:r>
          </a:p>
          <a:p>
            <a:r>
              <a:rPr lang="tr-TR" dirty="0" err="1"/>
              <a:t>Aggregate</a:t>
            </a:r>
            <a:r>
              <a:rPr lang="tr-TR" dirty="0"/>
              <a:t> </a:t>
            </a:r>
            <a:r>
              <a:rPr lang="tr-TR" dirty="0" err="1"/>
              <a:t>investment</a:t>
            </a:r>
            <a:r>
              <a:rPr lang="tr-TR" dirty="0"/>
              <a:t>: Not </a:t>
            </a:r>
            <a:r>
              <a:rPr lang="tr-TR" dirty="0" err="1"/>
              <a:t>higher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5-6 </a:t>
            </a:r>
            <a:r>
              <a:rPr lang="tr-TR" dirty="0" err="1"/>
              <a:t>percent</a:t>
            </a:r>
            <a:r>
              <a:rPr lang="tr-TR" dirty="0"/>
              <a:t> of GDP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century</a:t>
            </a:r>
            <a:r>
              <a:rPr lang="tr-TR" dirty="0"/>
              <a:t>.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third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capital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1880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performed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. </a:t>
            </a:r>
            <a:r>
              <a:rPr lang="tr-TR" dirty="0" err="1"/>
              <a:t>Investment</a:t>
            </a:r>
            <a:r>
              <a:rPr lang="tr-TR" dirty="0"/>
              <a:t> </a:t>
            </a:r>
            <a:r>
              <a:rPr lang="tr-TR" dirty="0" err="1"/>
              <a:t>activities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1920s </a:t>
            </a:r>
            <a:r>
              <a:rPr lang="tr-TR" dirty="0" err="1"/>
              <a:t>to</a:t>
            </a:r>
            <a:r>
              <a:rPr lang="tr-TR" dirty="0"/>
              <a:t> 1950s. </a:t>
            </a:r>
          </a:p>
        </p:txBody>
      </p:sp>
    </p:spTree>
    <p:extLst>
      <p:ext uri="{BB962C8B-B14F-4D97-AF65-F5344CB8AC3E}">
        <p14:creationId xmlns:p14="http://schemas.microsoft.com/office/powerpoint/2010/main" val="367975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6068A02-6D30-4BBD-91F8-256D53F0E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4, 2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58354C-1DA1-469D-BBDF-4978E7C8E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Investment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10 </a:t>
            </a:r>
            <a:r>
              <a:rPr lang="tr-TR" dirty="0" err="1"/>
              <a:t>to</a:t>
            </a:r>
            <a:r>
              <a:rPr lang="tr-TR" dirty="0"/>
              <a:t> 12 </a:t>
            </a:r>
            <a:r>
              <a:rPr lang="tr-TR" dirty="0" err="1"/>
              <a:t>percent</a:t>
            </a:r>
            <a:r>
              <a:rPr lang="tr-TR" dirty="0"/>
              <a:t> of GDP </a:t>
            </a:r>
            <a:r>
              <a:rPr lang="tr-TR" dirty="0" err="1"/>
              <a:t>between</a:t>
            </a:r>
            <a:r>
              <a:rPr lang="tr-TR" dirty="0"/>
              <a:t> 1920s </a:t>
            </a:r>
            <a:r>
              <a:rPr lang="tr-TR" dirty="0" err="1"/>
              <a:t>to</a:t>
            </a:r>
            <a:r>
              <a:rPr lang="tr-TR" dirty="0"/>
              <a:t> 1950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financed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domestic</a:t>
            </a:r>
            <a:r>
              <a:rPr lang="tr-TR" dirty="0"/>
              <a:t> </a:t>
            </a:r>
            <a:r>
              <a:rPr lang="tr-TR" dirty="0" err="1"/>
              <a:t>savings</a:t>
            </a:r>
            <a:r>
              <a:rPr lang="tr-TR" dirty="0"/>
              <a:t>. </a:t>
            </a:r>
            <a:r>
              <a:rPr lang="tr-TR" dirty="0" err="1"/>
              <a:t>Investment</a:t>
            </a:r>
            <a:r>
              <a:rPr lang="tr-TR" dirty="0"/>
              <a:t> </a:t>
            </a:r>
            <a:r>
              <a:rPr lang="tr-TR" dirty="0" err="1"/>
              <a:t>rates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12 </a:t>
            </a:r>
            <a:r>
              <a:rPr lang="tr-TR" dirty="0" err="1"/>
              <a:t>percent</a:t>
            </a:r>
            <a:r>
              <a:rPr lang="tr-TR" dirty="0"/>
              <a:t> of GDP in 1950 </a:t>
            </a:r>
            <a:r>
              <a:rPr lang="tr-TR" dirty="0" err="1"/>
              <a:t>to</a:t>
            </a:r>
            <a:r>
              <a:rPr lang="tr-TR" dirty="0"/>
              <a:t> 20 </a:t>
            </a:r>
            <a:r>
              <a:rPr lang="tr-TR" dirty="0" err="1"/>
              <a:t>percent</a:t>
            </a:r>
            <a:r>
              <a:rPr lang="tr-TR" dirty="0"/>
              <a:t> of GDP in 1970,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further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25 </a:t>
            </a:r>
            <a:r>
              <a:rPr lang="tr-TR" dirty="0" err="1"/>
              <a:t>percent</a:t>
            </a:r>
            <a:r>
              <a:rPr lang="tr-TR" dirty="0"/>
              <a:t> in 1990. 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quality</a:t>
            </a:r>
            <a:r>
              <a:rPr lang="tr-TR" dirty="0"/>
              <a:t> of </a:t>
            </a:r>
            <a:r>
              <a:rPr lang="tr-TR" dirty="0" err="1"/>
              <a:t>investment</a:t>
            </a:r>
            <a:r>
              <a:rPr lang="tr-TR" dirty="0"/>
              <a:t>, </a:t>
            </a:r>
            <a:r>
              <a:rPr lang="tr-TR" dirty="0" err="1"/>
              <a:t>i.e</a:t>
            </a:r>
            <a:r>
              <a:rPr lang="tr-TR" dirty="0"/>
              <a:t>.,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finance</a:t>
            </a:r>
            <a:r>
              <a:rPr lang="tr-TR" dirty="0"/>
              <a:t> </a:t>
            </a:r>
            <a:r>
              <a:rPr lang="tr-TR" dirty="0" err="1"/>
              <a:t>changed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1970. </a:t>
            </a:r>
            <a:r>
              <a:rPr lang="tr-TR" dirty="0" err="1"/>
              <a:t>Until</a:t>
            </a:r>
            <a:r>
              <a:rPr lang="tr-TR" dirty="0"/>
              <a:t> 1970, </a:t>
            </a:r>
            <a:r>
              <a:rPr lang="tr-TR" dirty="0" err="1"/>
              <a:t>investment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financed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domestic</a:t>
            </a:r>
            <a:r>
              <a:rPr lang="tr-TR" dirty="0"/>
              <a:t> </a:t>
            </a:r>
            <a:r>
              <a:rPr lang="tr-TR" dirty="0" err="1"/>
              <a:t>saving</a:t>
            </a:r>
            <a:r>
              <a:rPr lang="tr-TR" dirty="0"/>
              <a:t>, </a:t>
            </a:r>
            <a:r>
              <a:rPr lang="tr-TR" dirty="0" err="1"/>
              <a:t>after</a:t>
            </a:r>
            <a:r>
              <a:rPr lang="tr-TR" dirty="0"/>
              <a:t> 1970 </a:t>
            </a:r>
            <a:r>
              <a:rPr lang="tr-TR" dirty="0" err="1"/>
              <a:t>to</a:t>
            </a:r>
            <a:r>
              <a:rPr lang="tr-TR" dirty="0"/>
              <a:t> 2015 </a:t>
            </a:r>
            <a:r>
              <a:rPr lang="tr-TR" dirty="0" err="1"/>
              <a:t>savings</a:t>
            </a:r>
            <a:r>
              <a:rPr lang="tr-TR" dirty="0"/>
              <a:t> </a:t>
            </a:r>
            <a:r>
              <a:rPr lang="tr-TR" dirty="0" err="1"/>
              <a:t>remained</a:t>
            </a:r>
            <a:r>
              <a:rPr lang="tr-TR" dirty="0"/>
              <a:t> </a:t>
            </a:r>
            <a:r>
              <a:rPr lang="tr-TR" dirty="0" err="1"/>
              <a:t>below</a:t>
            </a:r>
            <a:r>
              <a:rPr lang="tr-TR" dirty="0"/>
              <a:t> </a:t>
            </a:r>
            <a:r>
              <a:rPr lang="tr-TR" dirty="0" err="1"/>
              <a:t>investment</a:t>
            </a:r>
            <a:r>
              <a:rPr lang="tr-TR" dirty="0"/>
              <a:t>.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reached</a:t>
            </a:r>
            <a:r>
              <a:rPr lang="tr-TR" dirty="0"/>
              <a:t> a </a:t>
            </a:r>
            <a:r>
              <a:rPr lang="tr-TR" dirty="0" err="1"/>
              <a:t>peak</a:t>
            </a:r>
            <a:r>
              <a:rPr lang="tr-TR" dirty="0"/>
              <a:t> in 1990, </a:t>
            </a:r>
            <a:r>
              <a:rPr lang="tr-TR" dirty="0" err="1"/>
              <a:t>investment</a:t>
            </a:r>
            <a:r>
              <a:rPr lang="tr-TR" dirty="0"/>
              <a:t> as a </a:t>
            </a:r>
            <a:r>
              <a:rPr lang="tr-TR" dirty="0" err="1"/>
              <a:t>percent</a:t>
            </a:r>
            <a:r>
              <a:rPr lang="tr-TR" dirty="0"/>
              <a:t> of GDP has </a:t>
            </a:r>
            <a:r>
              <a:rPr lang="tr-TR" dirty="0" err="1"/>
              <a:t>declined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20 </a:t>
            </a:r>
            <a:r>
              <a:rPr lang="tr-TR" dirty="0" err="1"/>
              <a:t>percent</a:t>
            </a:r>
            <a:r>
              <a:rPr lang="tr-TR" dirty="0"/>
              <a:t> in 2015. </a:t>
            </a:r>
            <a:r>
              <a:rPr lang="tr-TR" dirty="0" err="1"/>
              <a:t>Savings</a:t>
            </a:r>
            <a:r>
              <a:rPr lang="tr-TR" dirty="0"/>
              <a:t> </a:t>
            </a:r>
            <a:r>
              <a:rPr lang="tr-TR" dirty="0" err="1"/>
              <a:t>remained</a:t>
            </a:r>
            <a:r>
              <a:rPr lang="tr-TR" dirty="0"/>
              <a:t> 15 </a:t>
            </a:r>
            <a:r>
              <a:rPr lang="tr-TR" dirty="0" err="1"/>
              <a:t>percent</a:t>
            </a:r>
            <a:r>
              <a:rPr lang="tr-TR" dirty="0"/>
              <a:t> of GDP.</a:t>
            </a:r>
          </a:p>
          <a:p>
            <a:r>
              <a:rPr lang="tr-TR" dirty="0" err="1"/>
              <a:t>Broadly</a:t>
            </a:r>
            <a:r>
              <a:rPr lang="tr-TR" dirty="0"/>
              <a:t> </a:t>
            </a:r>
            <a:r>
              <a:rPr lang="tr-TR" dirty="0" err="1"/>
              <a:t>speaking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average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rate of GDP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1920 </a:t>
            </a:r>
            <a:r>
              <a:rPr lang="tr-TR" dirty="0" err="1"/>
              <a:t>to</a:t>
            </a:r>
            <a:r>
              <a:rPr lang="tr-TR" dirty="0"/>
              <a:t> 1950 </a:t>
            </a:r>
            <a:r>
              <a:rPr lang="tr-TR" dirty="0" err="1"/>
              <a:t>remained</a:t>
            </a:r>
            <a:r>
              <a:rPr lang="tr-TR" dirty="0"/>
              <a:t> 1 </a:t>
            </a:r>
            <a:r>
              <a:rPr lang="tr-TR" dirty="0" err="1"/>
              <a:t>percent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3 </a:t>
            </a:r>
            <a:r>
              <a:rPr lang="tr-TR" dirty="0" err="1"/>
              <a:t>percent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1950.</a:t>
            </a:r>
          </a:p>
        </p:txBody>
      </p:sp>
    </p:spTree>
    <p:extLst>
      <p:ext uri="{BB962C8B-B14F-4D97-AF65-F5344CB8AC3E}">
        <p14:creationId xmlns:p14="http://schemas.microsoft.com/office/powerpoint/2010/main" val="220797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06C5BDD-78E1-4DA8-9E6D-C0F039CA3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4, 3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ACCA2E-E217-4BCF-9469-7E54C600F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More</a:t>
            </a:r>
            <a:r>
              <a:rPr lang="tr-TR" dirty="0"/>
              <a:t> on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since 1820</a:t>
            </a:r>
          </a:p>
          <a:p>
            <a:r>
              <a:rPr lang="tr-TR" dirty="0" err="1"/>
              <a:t>The</a:t>
            </a:r>
            <a:r>
              <a:rPr lang="tr-TR" dirty="0"/>
              <a:t> role of </a:t>
            </a:r>
            <a:r>
              <a:rPr lang="tr-TR" dirty="0" err="1"/>
              <a:t>institutions</a:t>
            </a:r>
            <a:r>
              <a:rPr lang="tr-TR" dirty="0"/>
              <a:t>: </a:t>
            </a:r>
            <a:r>
              <a:rPr lang="tr-TR" dirty="0" err="1"/>
              <a:t>The</a:t>
            </a:r>
            <a:r>
              <a:rPr lang="tr-TR" dirty="0"/>
              <a:t> role of </a:t>
            </a:r>
            <a:r>
              <a:rPr lang="tr-TR" dirty="0" err="1"/>
              <a:t>elites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since 1820, but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top-</a:t>
            </a:r>
            <a:r>
              <a:rPr lang="tr-TR" dirty="0" err="1"/>
              <a:t>to</a:t>
            </a:r>
            <a:r>
              <a:rPr lang="tr-TR" dirty="0"/>
              <a:t>-</a:t>
            </a:r>
            <a:r>
              <a:rPr lang="tr-TR" dirty="0" err="1"/>
              <a:t>down</a:t>
            </a:r>
            <a:r>
              <a:rPr lang="tr-TR" dirty="0"/>
              <a:t>.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elites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landowners</a:t>
            </a:r>
            <a:r>
              <a:rPr lang="tr-TR" dirty="0"/>
              <a:t>, </a:t>
            </a:r>
            <a:r>
              <a:rPr lang="tr-TR" dirty="0" err="1"/>
              <a:t>merchants</a:t>
            </a:r>
            <a:r>
              <a:rPr lang="tr-TR" dirty="0"/>
              <a:t>, </a:t>
            </a:r>
            <a:r>
              <a:rPr lang="tr-TR" dirty="0" err="1"/>
              <a:t>manufacturers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money</a:t>
            </a:r>
            <a:r>
              <a:rPr lang="tr-TR" dirty="0"/>
              <a:t> </a:t>
            </a:r>
            <a:r>
              <a:rPr lang="tr-TR" dirty="0" err="1"/>
              <a:t>changers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Ottoman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deal</a:t>
            </a:r>
            <a:r>
              <a:rPr lang="tr-TR" dirty="0"/>
              <a:t> of </a:t>
            </a:r>
            <a:r>
              <a:rPr lang="tr-TR" dirty="0" err="1"/>
              <a:t>business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autonomy</a:t>
            </a:r>
            <a:r>
              <a:rPr lang="tr-TR" dirty="0"/>
              <a:t> </a:t>
            </a:r>
            <a:r>
              <a:rPr lang="tr-TR" dirty="0" err="1"/>
              <a:t>except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did</a:t>
            </a:r>
            <a:r>
              <a:rPr lang="tr-TR" dirty="0"/>
              <a:t> not </a:t>
            </a:r>
            <a:r>
              <a:rPr lang="tr-TR" dirty="0" err="1"/>
              <a:t>represented</a:t>
            </a:r>
            <a:r>
              <a:rPr lang="tr-TR" dirty="0"/>
              <a:t> in </a:t>
            </a:r>
            <a:r>
              <a:rPr lang="tr-TR" dirty="0" err="1"/>
              <a:t>central</a:t>
            </a:r>
            <a:r>
              <a:rPr lang="tr-TR" dirty="0"/>
              <a:t> </a:t>
            </a:r>
            <a:r>
              <a:rPr lang="tr-TR" dirty="0" err="1"/>
              <a:t>government</a:t>
            </a:r>
            <a:r>
              <a:rPr lang="tr-TR" dirty="0"/>
              <a:t>.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reforms</a:t>
            </a:r>
            <a:r>
              <a:rPr lang="tr-TR" dirty="0"/>
              <a:t> of ‘</a:t>
            </a:r>
            <a:r>
              <a:rPr lang="tr-TR" dirty="0" err="1"/>
              <a:t>The</a:t>
            </a:r>
            <a:r>
              <a:rPr lang="tr-TR" dirty="0"/>
              <a:t> Tanzimat’ in 1839,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changed</a:t>
            </a:r>
            <a:r>
              <a:rPr lang="tr-TR" dirty="0"/>
              <a:t> </a:t>
            </a:r>
            <a:r>
              <a:rPr lang="tr-TR" dirty="0" err="1"/>
              <a:t>little</a:t>
            </a:r>
            <a:r>
              <a:rPr lang="tr-TR" dirty="0"/>
              <a:t>. </a:t>
            </a:r>
            <a:r>
              <a:rPr lang="tr-TR" dirty="0" err="1"/>
              <a:t>Elites</a:t>
            </a:r>
            <a:r>
              <a:rPr lang="tr-TR" dirty="0"/>
              <a:t> </a:t>
            </a:r>
            <a:r>
              <a:rPr lang="tr-TR" dirty="0" err="1"/>
              <a:t>supported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reforms</a:t>
            </a:r>
            <a:r>
              <a:rPr lang="tr-TR" dirty="0"/>
              <a:t>, </a:t>
            </a:r>
            <a:r>
              <a:rPr lang="tr-TR" dirty="0" err="1"/>
              <a:t>including</a:t>
            </a:r>
            <a:r>
              <a:rPr lang="tr-TR" dirty="0"/>
              <a:t> a)</a:t>
            </a:r>
            <a:r>
              <a:rPr lang="tr-TR" dirty="0" err="1"/>
              <a:t>equal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non-Muslims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b)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, c) a modern </a:t>
            </a:r>
            <a:r>
              <a:rPr lang="tr-TR" dirty="0" err="1"/>
              <a:t>bureaucracy</a:t>
            </a:r>
            <a:r>
              <a:rPr lang="tr-TR" dirty="0"/>
              <a:t>, d)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educational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, e) legal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f) </a:t>
            </a:r>
            <a:r>
              <a:rPr lang="tr-TR" dirty="0" err="1"/>
              <a:t>tax</a:t>
            </a:r>
            <a:r>
              <a:rPr lang="tr-TR" dirty="0"/>
              <a:t> </a:t>
            </a:r>
            <a:r>
              <a:rPr lang="tr-TR" dirty="0" err="1"/>
              <a:t>collection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108454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E51CE45-3663-4257-8DC8-986181DD2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4, 4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AB27F3-D68C-4BF5-A929-F6D554127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claiming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Republic</a:t>
            </a:r>
            <a:r>
              <a:rPr lang="tr-TR" dirty="0"/>
              <a:t> in 1923,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nation</a:t>
            </a:r>
            <a:r>
              <a:rPr lang="tr-TR" dirty="0"/>
              <a:t>- </a:t>
            </a:r>
            <a:r>
              <a:rPr lang="tr-TR" dirty="0" err="1"/>
              <a:t>state</a:t>
            </a:r>
            <a:r>
              <a:rPr lang="tr-TR" dirty="0"/>
              <a:t> , laisizm/</a:t>
            </a:r>
            <a:r>
              <a:rPr lang="tr-TR" dirty="0" err="1"/>
              <a:t>secularity</a:t>
            </a:r>
            <a:r>
              <a:rPr lang="tr-TR" dirty="0"/>
              <a:t> </a:t>
            </a:r>
            <a:r>
              <a:rPr lang="tr-TR" dirty="0" err="1"/>
              <a:t>became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, </a:t>
            </a:r>
            <a:r>
              <a:rPr lang="tr-TR" dirty="0" err="1"/>
              <a:t>seperating</a:t>
            </a:r>
            <a:r>
              <a:rPr lang="tr-TR" dirty="0"/>
              <a:t> </a:t>
            </a:r>
            <a:r>
              <a:rPr lang="tr-TR" dirty="0" err="1"/>
              <a:t>religion</a:t>
            </a:r>
            <a:r>
              <a:rPr lang="tr-TR" dirty="0"/>
              <a:t> in </a:t>
            </a:r>
            <a:r>
              <a:rPr lang="tr-TR" dirty="0" err="1"/>
              <a:t>education</a:t>
            </a:r>
            <a:r>
              <a:rPr lang="tr-TR" dirty="0"/>
              <a:t>, </a:t>
            </a:r>
            <a:r>
              <a:rPr lang="tr-TR" dirty="0" err="1"/>
              <a:t>adoption</a:t>
            </a:r>
            <a:r>
              <a:rPr lang="tr-TR" dirty="0"/>
              <a:t> of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/>
              <a:t>civil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penal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 in 1926. A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party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changed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WWII. </a:t>
            </a:r>
            <a:r>
              <a:rPr lang="tr-TR" dirty="0" err="1"/>
              <a:t>Urbanization</a:t>
            </a:r>
            <a:r>
              <a:rPr lang="tr-TR" dirty="0"/>
              <a:t> </a:t>
            </a:r>
            <a:r>
              <a:rPr lang="tr-TR" dirty="0" err="1"/>
              <a:t>gained</a:t>
            </a:r>
            <a:r>
              <a:rPr lang="tr-TR" dirty="0"/>
              <a:t> momentum in </a:t>
            </a:r>
            <a:r>
              <a:rPr lang="tr-TR" dirty="0" err="1"/>
              <a:t>the</a:t>
            </a:r>
            <a:r>
              <a:rPr lang="tr-TR" dirty="0"/>
              <a:t> 1950s,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become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open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competitive</a:t>
            </a:r>
            <a:r>
              <a:rPr lang="tr-TR" dirty="0"/>
              <a:t>; </a:t>
            </a:r>
            <a:r>
              <a:rPr lang="tr-TR" dirty="0" err="1"/>
              <a:t>although</a:t>
            </a:r>
            <a:r>
              <a:rPr lang="tr-TR" dirty="0"/>
              <a:t> </a:t>
            </a:r>
            <a:r>
              <a:rPr lang="tr-TR" dirty="0" err="1"/>
              <a:t>several</a:t>
            </a:r>
            <a:r>
              <a:rPr lang="tr-TR" dirty="0"/>
              <a:t> </a:t>
            </a:r>
            <a:r>
              <a:rPr lang="tr-TR" dirty="0" err="1"/>
              <a:t>military</a:t>
            </a:r>
            <a:r>
              <a:rPr lang="tr-TR" dirty="0"/>
              <a:t> </a:t>
            </a:r>
            <a:r>
              <a:rPr lang="tr-TR" dirty="0" err="1"/>
              <a:t>takeovers</a:t>
            </a:r>
            <a:r>
              <a:rPr lang="tr-TR" dirty="0"/>
              <a:t> </a:t>
            </a:r>
            <a:r>
              <a:rPr lang="tr-TR" dirty="0" err="1"/>
              <a:t>experienced</a:t>
            </a:r>
            <a:r>
              <a:rPr lang="tr-TR" dirty="0"/>
              <a:t> in 1960, 1971, </a:t>
            </a:r>
            <a:r>
              <a:rPr lang="tr-TR" dirty="0" err="1"/>
              <a:t>and</a:t>
            </a:r>
            <a:r>
              <a:rPr lang="tr-TR" dirty="0"/>
              <a:t> 1980. </a:t>
            </a:r>
          </a:p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summerized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centuries</a:t>
            </a:r>
            <a:r>
              <a:rPr lang="tr-TR" dirty="0"/>
              <a:t> in </a:t>
            </a:r>
            <a:r>
              <a:rPr lang="tr-TR" dirty="0" err="1"/>
              <a:t>terms</a:t>
            </a:r>
            <a:r>
              <a:rPr lang="tr-TR" dirty="0"/>
              <a:t> of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policies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institutions</a:t>
            </a:r>
            <a:r>
              <a:rPr lang="tr-TR" dirty="0"/>
              <a:t>; i) </a:t>
            </a:r>
            <a:r>
              <a:rPr lang="tr-TR" dirty="0" err="1"/>
              <a:t>laissez-faire</a:t>
            </a:r>
            <a:r>
              <a:rPr lang="tr-TR" dirty="0"/>
              <a:t> (</a:t>
            </a:r>
            <a:r>
              <a:rPr lang="tr-TR" dirty="0" err="1"/>
              <a:t>open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) </a:t>
            </a:r>
            <a:r>
              <a:rPr lang="tr-TR" dirty="0" err="1"/>
              <a:t>policies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19th </a:t>
            </a:r>
            <a:r>
              <a:rPr lang="tr-TR" dirty="0" err="1"/>
              <a:t>century</a:t>
            </a:r>
            <a:r>
              <a:rPr lang="tr-TR" dirty="0"/>
              <a:t>, ii) </a:t>
            </a:r>
            <a:r>
              <a:rPr lang="tr-TR" dirty="0" err="1"/>
              <a:t>protectionism</a:t>
            </a:r>
            <a:r>
              <a:rPr lang="tr-TR" dirty="0"/>
              <a:t>, </a:t>
            </a:r>
            <a:r>
              <a:rPr lang="tr-TR" dirty="0" err="1"/>
              <a:t>interventionism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national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 of until1950s; iii) </a:t>
            </a:r>
            <a:r>
              <a:rPr lang="tr-TR" dirty="0" err="1"/>
              <a:t>import</a:t>
            </a:r>
            <a:r>
              <a:rPr lang="tr-TR" dirty="0"/>
              <a:t>- </a:t>
            </a:r>
            <a:r>
              <a:rPr lang="tr-TR" dirty="0" err="1"/>
              <a:t>substitution</a:t>
            </a:r>
            <a:r>
              <a:rPr lang="tr-TR" dirty="0"/>
              <a:t> </a:t>
            </a:r>
            <a:r>
              <a:rPr lang="tr-TR" dirty="0" err="1"/>
              <a:t>policies</a:t>
            </a:r>
            <a:r>
              <a:rPr lang="tr-TR" dirty="0"/>
              <a:t> </a:t>
            </a:r>
            <a:r>
              <a:rPr lang="tr-TR" dirty="0" err="1"/>
              <a:t>led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private</a:t>
            </a:r>
            <a:r>
              <a:rPr lang="tr-TR" dirty="0"/>
              <a:t> </a:t>
            </a:r>
            <a:r>
              <a:rPr lang="tr-TR" dirty="0" err="1"/>
              <a:t>sector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1980; iv )</a:t>
            </a:r>
            <a:r>
              <a:rPr lang="tr-TR" dirty="0" err="1"/>
              <a:t>emphasize</a:t>
            </a:r>
            <a:r>
              <a:rPr lang="tr-TR" dirty="0"/>
              <a:t> on </a:t>
            </a:r>
            <a:r>
              <a:rPr lang="tr-TR" dirty="0" err="1"/>
              <a:t>markets</a:t>
            </a:r>
            <a:r>
              <a:rPr lang="tr-TR" dirty="0"/>
              <a:t>, </a:t>
            </a:r>
            <a:r>
              <a:rPr lang="tr-TR" dirty="0" err="1"/>
              <a:t>export-led</a:t>
            </a:r>
            <a:r>
              <a:rPr lang="tr-TR" dirty="0"/>
              <a:t>, </a:t>
            </a:r>
            <a:r>
              <a:rPr lang="tr-TR" dirty="0" err="1"/>
              <a:t>trade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financial</a:t>
            </a:r>
            <a:r>
              <a:rPr lang="tr-TR" dirty="0"/>
              <a:t> </a:t>
            </a:r>
            <a:r>
              <a:rPr lang="tr-TR" dirty="0" err="1"/>
              <a:t>liberalization</a:t>
            </a:r>
            <a:r>
              <a:rPr lang="tr-TR" dirty="0"/>
              <a:t> of 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Customs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</a:t>
            </a:r>
            <a:r>
              <a:rPr lang="tr-TR" dirty="0" err="1"/>
              <a:t>Aggrement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1980.</a:t>
            </a:r>
          </a:p>
        </p:txBody>
      </p:sp>
    </p:spTree>
    <p:extLst>
      <p:ext uri="{BB962C8B-B14F-4D97-AF65-F5344CB8AC3E}">
        <p14:creationId xmlns:p14="http://schemas.microsoft.com/office/powerpoint/2010/main" val="2289911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5B5E98C-0CF0-4917-B13C-928BFB8DB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926099-AA3B-4FDD-8D00-BD363C761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quite</a:t>
            </a:r>
            <a:r>
              <a:rPr lang="tr-TR" dirty="0"/>
              <a:t> </a:t>
            </a:r>
            <a:r>
              <a:rPr lang="tr-TR" dirty="0" err="1"/>
              <a:t>difficult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calculate</a:t>
            </a:r>
            <a:r>
              <a:rPr lang="tr-TR" dirty="0"/>
              <a:t> GDP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 since 1820s, not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Ottoman</a:t>
            </a:r>
            <a:r>
              <a:rPr lang="tr-TR" dirty="0"/>
              <a:t> </a:t>
            </a:r>
            <a:r>
              <a:rPr lang="tr-TR" dirty="0" err="1"/>
              <a:t>Empire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Turkey</a:t>
            </a:r>
            <a:r>
              <a:rPr lang="tr-TR" dirty="0"/>
              <a:t>, but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 </a:t>
            </a:r>
            <a:r>
              <a:rPr lang="tr-TR" dirty="0" err="1"/>
              <a:t>gives</a:t>
            </a:r>
            <a:r>
              <a:rPr lang="tr-TR" dirty="0"/>
              <a:t> an idea </a:t>
            </a:r>
            <a:r>
              <a:rPr lang="tr-TR" dirty="0" err="1"/>
              <a:t>about</a:t>
            </a:r>
            <a:r>
              <a:rPr lang="tr-TR" dirty="0"/>
              <a:t> it, </a:t>
            </a:r>
            <a:r>
              <a:rPr lang="tr-TR" dirty="0" err="1"/>
              <a:t>with</a:t>
            </a:r>
            <a:r>
              <a:rPr lang="tr-TR" dirty="0"/>
              <a:t> GDP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 </a:t>
            </a:r>
            <a:r>
              <a:rPr lang="tr-TR" dirty="0" err="1"/>
              <a:t>measured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‘</a:t>
            </a:r>
            <a:r>
              <a:rPr lang="tr-TR" dirty="0" err="1"/>
              <a:t>purchasing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parity</a:t>
            </a:r>
            <a:r>
              <a:rPr lang="tr-TR" dirty="0"/>
              <a:t> (PPP)’ </a:t>
            </a:r>
            <a:r>
              <a:rPr lang="tr-TR" dirty="0" err="1"/>
              <a:t>adjusted</a:t>
            </a:r>
            <a:r>
              <a:rPr lang="tr-TR" dirty="0"/>
              <a:t> 1990 US </a:t>
            </a:r>
            <a:r>
              <a:rPr lang="tr-TR" dirty="0" err="1"/>
              <a:t>dollars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sz="1800" dirty="0"/>
              <a:t>                                                                 GDP </a:t>
            </a:r>
            <a:r>
              <a:rPr lang="tr-TR" sz="1800" dirty="0" err="1"/>
              <a:t>per</a:t>
            </a:r>
            <a:r>
              <a:rPr lang="tr-TR" sz="1800" dirty="0"/>
              <a:t> </a:t>
            </a:r>
            <a:r>
              <a:rPr lang="tr-TR" sz="1800" dirty="0" err="1"/>
              <a:t>capita</a:t>
            </a:r>
            <a:r>
              <a:rPr lang="tr-TR" sz="1800" dirty="0"/>
              <a:t>                   </a:t>
            </a:r>
            <a:r>
              <a:rPr lang="tr-TR" sz="1800" dirty="0" err="1"/>
              <a:t>Annual</a:t>
            </a:r>
            <a:r>
              <a:rPr lang="tr-TR" sz="1800" dirty="0"/>
              <a:t> rate of </a:t>
            </a:r>
            <a:r>
              <a:rPr lang="tr-TR" sz="1800" dirty="0" err="1"/>
              <a:t>increase</a:t>
            </a:r>
            <a:r>
              <a:rPr lang="tr-TR" sz="1800" dirty="0"/>
              <a:t> (%)</a:t>
            </a:r>
          </a:p>
          <a:p>
            <a:pPr marL="0" indent="0">
              <a:buNone/>
            </a:pPr>
            <a:r>
              <a:rPr lang="tr-TR" sz="1800" dirty="0"/>
              <a:t>                                                             1820        1950      2015           1820-1950 1950-2015   1820- 2015</a:t>
            </a:r>
          </a:p>
          <a:p>
            <a:pPr marL="0" indent="0">
              <a:buNone/>
            </a:pPr>
            <a:r>
              <a:rPr lang="tr-TR" sz="1800" dirty="0"/>
              <a:t>Western Europe                               1200         4570    22000              1.                   2.6            1.5</a:t>
            </a:r>
          </a:p>
          <a:p>
            <a:pPr marL="0" indent="0">
              <a:buNone/>
            </a:pPr>
            <a:r>
              <a:rPr lang="tr-TR" sz="1800" dirty="0"/>
              <a:t>United </a:t>
            </a:r>
            <a:r>
              <a:rPr lang="tr-TR" sz="1800" dirty="0" err="1"/>
              <a:t>States</a:t>
            </a:r>
            <a:r>
              <a:rPr lang="tr-TR" sz="1800" dirty="0"/>
              <a:t>                                    1250         9550    30800              1.6                 2.0            1.7</a:t>
            </a:r>
          </a:p>
          <a:p>
            <a:pPr marL="0" indent="0">
              <a:buNone/>
            </a:pPr>
            <a:r>
              <a:rPr lang="tr-TR" sz="1800" dirty="0" err="1"/>
              <a:t>Developed</a:t>
            </a:r>
            <a:r>
              <a:rPr lang="tr-TR" sz="1800" dirty="0"/>
              <a:t> </a:t>
            </a:r>
            <a:r>
              <a:rPr lang="tr-TR" sz="1800" dirty="0" err="1"/>
              <a:t>Countries</a:t>
            </a:r>
            <a:r>
              <a:rPr lang="tr-TR" sz="1800" dirty="0"/>
              <a:t>                       1200        5500     24900              1.3                 2.4            1.6</a:t>
            </a:r>
          </a:p>
          <a:p>
            <a:pPr marL="0" indent="0">
              <a:buNone/>
            </a:pPr>
            <a:r>
              <a:rPr lang="tr-TR" sz="1800" dirty="0"/>
              <a:t>Japan                                                    670         1920     22350             0.8                 4.2             1.9</a:t>
            </a:r>
          </a:p>
          <a:p>
            <a:pPr marL="0" indent="0">
              <a:buNone/>
            </a:pPr>
            <a:r>
              <a:rPr lang="tr-TR" sz="1800" dirty="0" err="1"/>
              <a:t>Asia</a:t>
            </a:r>
            <a:r>
              <a:rPr lang="tr-TR" sz="1800" dirty="0"/>
              <a:t>                                                       580           720       7100              0.2                 3.7             1.3</a:t>
            </a:r>
          </a:p>
          <a:p>
            <a:pPr marL="0" indent="0">
              <a:buNone/>
            </a:pPr>
            <a:r>
              <a:rPr lang="tr-TR" sz="1800" dirty="0"/>
              <a:t>South </a:t>
            </a:r>
            <a:r>
              <a:rPr lang="tr-TR" sz="1800" dirty="0" err="1"/>
              <a:t>America</a:t>
            </a:r>
            <a:r>
              <a:rPr lang="tr-TR" sz="1800" dirty="0"/>
              <a:t>                                    690           2500     7150              1.                   1.8              1.2</a:t>
            </a:r>
          </a:p>
        </p:txBody>
      </p:sp>
    </p:spTree>
    <p:extLst>
      <p:ext uri="{BB962C8B-B14F-4D97-AF65-F5344CB8AC3E}">
        <p14:creationId xmlns:p14="http://schemas.microsoft.com/office/powerpoint/2010/main" val="405439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87CF8D-B514-445C-B3E2-24B54BC08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F77B15-7A3A-43C7-8B0F-59E2D0B19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1800" dirty="0"/>
              <a:t>                                                              GDP </a:t>
            </a:r>
            <a:r>
              <a:rPr lang="tr-TR" sz="1800" dirty="0" err="1"/>
              <a:t>per</a:t>
            </a:r>
            <a:r>
              <a:rPr lang="tr-TR" sz="1800" dirty="0"/>
              <a:t> </a:t>
            </a:r>
            <a:r>
              <a:rPr lang="tr-TR" sz="1800" dirty="0" err="1"/>
              <a:t>capita</a:t>
            </a:r>
            <a:r>
              <a:rPr lang="tr-TR" sz="1800" dirty="0"/>
              <a:t>                               </a:t>
            </a:r>
            <a:r>
              <a:rPr lang="tr-TR" sz="1800" dirty="0" err="1"/>
              <a:t>Annual</a:t>
            </a:r>
            <a:r>
              <a:rPr lang="tr-TR" sz="1800" dirty="0"/>
              <a:t> rate of </a:t>
            </a:r>
            <a:r>
              <a:rPr lang="tr-TR" sz="1800" dirty="0" err="1"/>
              <a:t>increase</a:t>
            </a:r>
            <a:r>
              <a:rPr lang="tr-TR" sz="1800" dirty="0"/>
              <a:t> (%)</a:t>
            </a:r>
          </a:p>
          <a:p>
            <a:pPr marL="0" indent="0">
              <a:buNone/>
            </a:pPr>
            <a:r>
              <a:rPr lang="tr-TR" sz="1800" dirty="0"/>
              <a:t>                                                             1820        1950      2015           1820-1950 1950-2015   1820- 2015</a:t>
            </a:r>
          </a:p>
          <a:p>
            <a:pPr marL="0" indent="0">
              <a:buNone/>
            </a:pPr>
            <a:r>
              <a:rPr lang="tr-TR" sz="1800" dirty="0" err="1"/>
              <a:t>Developing</a:t>
            </a:r>
            <a:r>
              <a:rPr lang="tr-TR" sz="1800" dirty="0"/>
              <a:t> </a:t>
            </a:r>
            <a:r>
              <a:rPr lang="tr-TR" sz="1800" dirty="0" err="1"/>
              <a:t>countries</a:t>
            </a:r>
            <a:r>
              <a:rPr lang="tr-TR" sz="1800" dirty="0"/>
              <a:t>                          570          850       6100              0.3                 3.1                 1.2</a:t>
            </a:r>
          </a:p>
          <a:p>
            <a:pPr marL="0" indent="0">
              <a:buNone/>
            </a:pPr>
            <a:r>
              <a:rPr lang="tr-TR" sz="1800" dirty="0" err="1"/>
              <a:t>Turkey</a:t>
            </a:r>
            <a:r>
              <a:rPr lang="tr-TR" sz="1800" dirty="0"/>
              <a:t>                                                    720        1600     11200             0.7                  2.8                 1.3</a:t>
            </a:r>
          </a:p>
          <a:p>
            <a:pPr marL="0" indent="0">
              <a:buNone/>
            </a:pPr>
            <a:r>
              <a:rPr lang="tr-TR" sz="1800" dirty="0"/>
              <a:t>World                                                     670        2100       8100             0.9                  2.3                 1.3  </a:t>
            </a:r>
          </a:p>
          <a:p>
            <a:pPr marL="0" indent="0">
              <a:buNone/>
            </a:pPr>
            <a:r>
              <a:rPr lang="tr-TR" dirty="0" err="1"/>
              <a:t>Literacy</a:t>
            </a:r>
            <a:r>
              <a:rPr lang="tr-TR" dirty="0"/>
              <a:t> rate in </a:t>
            </a:r>
            <a:r>
              <a:rPr lang="tr-TR" dirty="0" err="1"/>
              <a:t>Turkey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Between</a:t>
            </a:r>
            <a:r>
              <a:rPr lang="tr-TR" dirty="0"/>
              <a:t> 1850- 1914, </a:t>
            </a:r>
            <a:r>
              <a:rPr lang="tr-TR" dirty="0" err="1"/>
              <a:t>smoothly</a:t>
            </a:r>
            <a:r>
              <a:rPr lang="tr-TR" dirty="0"/>
              <a:t> </a:t>
            </a:r>
            <a:r>
              <a:rPr lang="tr-TR" dirty="0" err="1"/>
              <a:t>increasing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8 </a:t>
            </a:r>
            <a:r>
              <a:rPr lang="tr-TR" dirty="0" err="1"/>
              <a:t>percent</a:t>
            </a:r>
            <a:r>
              <a:rPr lang="tr-TR" dirty="0"/>
              <a:t> in 1850 </a:t>
            </a:r>
            <a:r>
              <a:rPr lang="tr-TR" dirty="0" err="1"/>
              <a:t>to</a:t>
            </a:r>
            <a:r>
              <a:rPr lang="tr-TR" dirty="0"/>
              <a:t> 15 </a:t>
            </a:r>
            <a:r>
              <a:rPr lang="tr-TR" dirty="0" err="1"/>
              <a:t>percent</a:t>
            </a:r>
            <a:r>
              <a:rPr lang="tr-TR" dirty="0"/>
              <a:t> in 1914. </a:t>
            </a:r>
            <a:r>
              <a:rPr lang="tr-TR" dirty="0" err="1"/>
              <a:t>Slightly</a:t>
            </a:r>
            <a:r>
              <a:rPr lang="tr-TR" dirty="0"/>
              <a:t> </a:t>
            </a:r>
            <a:r>
              <a:rPr lang="tr-TR" dirty="0" err="1"/>
              <a:t>declining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1914 </a:t>
            </a:r>
            <a:r>
              <a:rPr lang="tr-TR" dirty="0" err="1"/>
              <a:t>and</a:t>
            </a:r>
            <a:r>
              <a:rPr lang="tr-TR" dirty="0"/>
              <a:t> 1927 </a:t>
            </a:r>
            <a:r>
              <a:rPr lang="tr-TR" dirty="0" err="1"/>
              <a:t>to</a:t>
            </a:r>
            <a:r>
              <a:rPr lang="tr-TR" dirty="0"/>
              <a:t> 10 </a:t>
            </a:r>
            <a:r>
              <a:rPr lang="tr-TR" dirty="0" err="1"/>
              <a:t>percent</a:t>
            </a:r>
            <a:r>
              <a:rPr lang="tr-TR" dirty="0"/>
              <a:t>,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,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exchange</a:t>
            </a:r>
            <a:r>
              <a:rPr lang="tr-TR" dirty="0"/>
              <a:t>. </a:t>
            </a:r>
            <a:r>
              <a:rPr lang="tr-TR" dirty="0" err="1"/>
              <a:t>Regularly</a:t>
            </a:r>
            <a:r>
              <a:rPr lang="tr-TR" dirty="0"/>
              <a:t> </a:t>
            </a:r>
            <a:r>
              <a:rPr lang="tr-TR" dirty="0" err="1"/>
              <a:t>increasing</a:t>
            </a:r>
            <a:r>
              <a:rPr lang="tr-TR" dirty="0"/>
              <a:t> </a:t>
            </a:r>
            <a:r>
              <a:rPr lang="tr-TR" dirty="0" err="1"/>
              <a:t>thereafter</a:t>
            </a:r>
            <a:r>
              <a:rPr lang="tr-TR" dirty="0"/>
              <a:t>, </a:t>
            </a:r>
            <a:r>
              <a:rPr lang="tr-TR" dirty="0" err="1"/>
              <a:t>reaching</a:t>
            </a:r>
            <a:r>
              <a:rPr lang="tr-TR" dirty="0"/>
              <a:t> 92 </a:t>
            </a:r>
            <a:r>
              <a:rPr lang="tr-TR" dirty="0" err="1"/>
              <a:t>percent</a:t>
            </a:r>
            <a:r>
              <a:rPr lang="tr-TR" dirty="0"/>
              <a:t> in 2015. </a:t>
            </a:r>
            <a:r>
              <a:rPr lang="tr-TR" dirty="0" err="1"/>
              <a:t>It</a:t>
            </a:r>
            <a:r>
              <a:rPr lang="tr-TR" dirty="0"/>
              <a:t> is 95 </a:t>
            </a:r>
            <a:r>
              <a:rPr lang="tr-TR" dirty="0" err="1"/>
              <a:t>percent</a:t>
            </a:r>
            <a:r>
              <a:rPr lang="tr-TR" dirty="0"/>
              <a:t> in men </a:t>
            </a:r>
            <a:r>
              <a:rPr lang="tr-TR" dirty="0" err="1"/>
              <a:t>and</a:t>
            </a:r>
            <a:r>
              <a:rPr lang="tr-TR" dirty="0"/>
              <a:t> 88 </a:t>
            </a:r>
            <a:r>
              <a:rPr lang="tr-TR" dirty="0" err="1"/>
              <a:t>percent</a:t>
            </a:r>
            <a:r>
              <a:rPr lang="tr-TR" dirty="0"/>
              <a:t> in </a:t>
            </a:r>
            <a:r>
              <a:rPr lang="tr-TR" dirty="0" err="1"/>
              <a:t>women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5298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1F1529-17F6-4032-A64E-BE8EA644D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B81903-8BC0-4739-AB96-5C65C0D30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Years</a:t>
            </a:r>
            <a:r>
              <a:rPr lang="tr-TR" dirty="0"/>
              <a:t> of </a:t>
            </a:r>
            <a:r>
              <a:rPr lang="tr-TR" dirty="0" err="1"/>
              <a:t>schooling</a:t>
            </a:r>
            <a:r>
              <a:rPr lang="tr-TR" dirty="0"/>
              <a:t> in </a:t>
            </a:r>
            <a:r>
              <a:rPr lang="tr-TR" dirty="0" err="1"/>
              <a:t>Turkey</a:t>
            </a:r>
            <a:r>
              <a:rPr lang="tr-TR" dirty="0"/>
              <a:t> (</a:t>
            </a:r>
            <a:r>
              <a:rPr lang="tr-TR" dirty="0" err="1"/>
              <a:t>adult</a:t>
            </a:r>
            <a:r>
              <a:rPr lang="tr-TR" dirty="0"/>
              <a:t> </a:t>
            </a:r>
            <a:r>
              <a:rPr lang="tr-TR" dirty="0" err="1"/>
              <a:t>population</a:t>
            </a:r>
            <a:r>
              <a:rPr lang="tr-TR" dirty="0"/>
              <a:t>)</a:t>
            </a:r>
          </a:p>
          <a:p>
            <a:r>
              <a:rPr lang="tr-TR" dirty="0"/>
              <a:t>1 </a:t>
            </a:r>
            <a:r>
              <a:rPr lang="tr-TR" dirty="0" err="1"/>
              <a:t>year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1860- 1940 (World </a:t>
            </a:r>
            <a:r>
              <a:rPr lang="tr-TR" dirty="0" err="1"/>
              <a:t>average</a:t>
            </a:r>
            <a:r>
              <a:rPr lang="tr-TR" dirty="0"/>
              <a:t> 2-3 </a:t>
            </a:r>
            <a:r>
              <a:rPr lang="tr-TR" dirty="0" err="1"/>
              <a:t>years</a:t>
            </a:r>
            <a:r>
              <a:rPr lang="tr-TR" dirty="0"/>
              <a:t>), </a:t>
            </a:r>
            <a:r>
              <a:rPr lang="tr-TR" dirty="0" err="1"/>
              <a:t>regularly</a:t>
            </a:r>
            <a:r>
              <a:rPr lang="tr-TR" dirty="0"/>
              <a:t> </a:t>
            </a:r>
            <a:r>
              <a:rPr lang="tr-TR" dirty="0" err="1"/>
              <a:t>increasing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10 </a:t>
            </a:r>
            <a:r>
              <a:rPr lang="tr-TR" dirty="0" err="1"/>
              <a:t>years</a:t>
            </a:r>
            <a:r>
              <a:rPr lang="tr-TR" dirty="0"/>
              <a:t> in 2015 (World </a:t>
            </a:r>
            <a:r>
              <a:rPr lang="tr-TR" dirty="0" err="1"/>
              <a:t>average</a:t>
            </a:r>
            <a:r>
              <a:rPr lang="tr-TR" dirty="0"/>
              <a:t> 12 </a:t>
            </a:r>
            <a:r>
              <a:rPr lang="tr-TR" dirty="0" err="1"/>
              <a:t>years</a:t>
            </a:r>
            <a:r>
              <a:rPr lang="tr-TR" dirty="0"/>
              <a:t>)</a:t>
            </a:r>
          </a:p>
          <a:p>
            <a:r>
              <a:rPr lang="tr-TR" dirty="0" err="1"/>
              <a:t>In</a:t>
            </a:r>
            <a:r>
              <a:rPr lang="tr-TR" dirty="0"/>
              <a:t> general, </a:t>
            </a:r>
            <a:r>
              <a:rPr lang="tr-TR" dirty="0" err="1"/>
              <a:t>Turkey’s</a:t>
            </a:r>
            <a:r>
              <a:rPr lang="tr-TR" dirty="0"/>
              <a:t> </a:t>
            </a:r>
            <a:r>
              <a:rPr lang="tr-TR" dirty="0" err="1"/>
              <a:t>international</a:t>
            </a:r>
            <a:r>
              <a:rPr lang="tr-TR" dirty="0"/>
              <a:t> </a:t>
            </a:r>
            <a:r>
              <a:rPr lang="tr-TR" dirty="0" err="1"/>
              <a:t>ranking</a:t>
            </a:r>
            <a:r>
              <a:rPr lang="tr-TR" dirty="0"/>
              <a:t> in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, 1980- 2010,</a:t>
            </a:r>
          </a:p>
          <a:p>
            <a:r>
              <a:rPr lang="tr-TR" sz="1800" dirty="0" err="1"/>
              <a:t>Ranking</a:t>
            </a:r>
            <a:r>
              <a:rPr lang="tr-TR" sz="1800" dirty="0"/>
              <a:t> in                                            1980                   2010</a:t>
            </a:r>
          </a:p>
          <a:p>
            <a:r>
              <a:rPr lang="tr-TR" sz="1800" dirty="0"/>
              <a:t>GDP </a:t>
            </a:r>
            <a:r>
              <a:rPr lang="tr-TR" sz="1800" dirty="0" err="1"/>
              <a:t>per</a:t>
            </a:r>
            <a:r>
              <a:rPr lang="tr-TR" sz="1800" dirty="0"/>
              <a:t> </a:t>
            </a:r>
            <a:r>
              <a:rPr lang="tr-TR" sz="1800" dirty="0" err="1"/>
              <a:t>capita</a:t>
            </a:r>
            <a:r>
              <a:rPr lang="tr-TR" sz="1800" dirty="0"/>
              <a:t>                                   </a:t>
            </a:r>
            <a:r>
              <a:rPr lang="tr-TR" sz="1800"/>
              <a:t>55/124                </a:t>
            </a:r>
            <a:r>
              <a:rPr lang="tr-TR" sz="1800" dirty="0"/>
              <a:t>70/187</a:t>
            </a:r>
          </a:p>
          <a:p>
            <a:r>
              <a:rPr lang="tr-TR" sz="1800" dirty="0" err="1"/>
              <a:t>Health</a:t>
            </a:r>
            <a:r>
              <a:rPr lang="tr-TR" sz="1800" dirty="0"/>
              <a:t>                                                  129/187               80/187</a:t>
            </a:r>
          </a:p>
          <a:p>
            <a:r>
              <a:rPr lang="tr-TR" sz="1800" dirty="0" err="1"/>
              <a:t>Education</a:t>
            </a:r>
            <a:r>
              <a:rPr lang="tr-TR" sz="1800" dirty="0"/>
              <a:t>                                             100/140             120/187</a:t>
            </a:r>
          </a:p>
          <a:p>
            <a:r>
              <a:rPr lang="tr-TR" sz="1800" dirty="0"/>
              <a:t>Human Development Index               64/107                94/187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9393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61CFBD-C35F-4F7D-B4D2-F1ECAF0DE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6131ED-C172-45A5-9FA0-EF43501C6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Turkey’s</a:t>
            </a:r>
            <a:r>
              <a:rPr lang="tr-TR" dirty="0"/>
              <a:t> </a:t>
            </a:r>
            <a:r>
              <a:rPr lang="tr-TR" dirty="0" err="1"/>
              <a:t>population</a:t>
            </a:r>
            <a:endParaRPr lang="tr-TR" dirty="0"/>
          </a:p>
          <a:p>
            <a:r>
              <a:rPr lang="tr-TR" dirty="0" err="1"/>
              <a:t>Turkey’s</a:t>
            </a:r>
            <a:r>
              <a:rPr lang="tr-TR" dirty="0"/>
              <a:t>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9,4 </a:t>
            </a:r>
            <a:r>
              <a:rPr lang="tr-TR" dirty="0" err="1"/>
              <a:t>million</a:t>
            </a:r>
            <a:r>
              <a:rPr lang="tr-TR" dirty="0"/>
              <a:t> in 1820 (World </a:t>
            </a:r>
            <a:r>
              <a:rPr lang="tr-TR" dirty="0" err="1"/>
              <a:t>population</a:t>
            </a:r>
            <a:r>
              <a:rPr lang="tr-TR" dirty="0"/>
              <a:t> 1,055 </a:t>
            </a:r>
            <a:r>
              <a:rPr lang="tr-TR" dirty="0" err="1"/>
              <a:t>million</a:t>
            </a:r>
            <a:r>
              <a:rPr lang="tr-TR" dirty="0"/>
              <a:t>), 13 </a:t>
            </a:r>
            <a:r>
              <a:rPr lang="tr-TR" dirty="0" err="1"/>
              <a:t>million</a:t>
            </a:r>
            <a:r>
              <a:rPr lang="tr-TR" dirty="0"/>
              <a:t> in 1880 (World </a:t>
            </a:r>
            <a:r>
              <a:rPr lang="tr-TR" dirty="0" err="1"/>
              <a:t>population</a:t>
            </a:r>
            <a:r>
              <a:rPr lang="tr-TR" dirty="0"/>
              <a:t> 1,400 </a:t>
            </a:r>
            <a:r>
              <a:rPr lang="tr-TR" dirty="0" err="1"/>
              <a:t>million</a:t>
            </a:r>
            <a:r>
              <a:rPr lang="tr-TR" dirty="0"/>
              <a:t>), 16,5 </a:t>
            </a:r>
            <a:r>
              <a:rPr lang="tr-TR" dirty="0" err="1"/>
              <a:t>million</a:t>
            </a:r>
            <a:r>
              <a:rPr lang="tr-TR" dirty="0"/>
              <a:t> in 1913 (World </a:t>
            </a:r>
            <a:r>
              <a:rPr lang="tr-TR" dirty="0" err="1"/>
              <a:t>population</a:t>
            </a:r>
            <a:r>
              <a:rPr lang="tr-TR" dirty="0"/>
              <a:t> 1,800), 13,9 </a:t>
            </a:r>
            <a:r>
              <a:rPr lang="tr-TR" dirty="0" err="1"/>
              <a:t>million</a:t>
            </a:r>
            <a:r>
              <a:rPr lang="tr-TR" dirty="0"/>
              <a:t> in 1927 (World </a:t>
            </a:r>
            <a:r>
              <a:rPr lang="tr-TR" dirty="0" err="1"/>
              <a:t>population</a:t>
            </a:r>
            <a:r>
              <a:rPr lang="tr-TR" dirty="0"/>
              <a:t> 2,000 </a:t>
            </a:r>
            <a:r>
              <a:rPr lang="tr-TR" dirty="0" err="1"/>
              <a:t>million</a:t>
            </a:r>
            <a:r>
              <a:rPr lang="tr-TR" dirty="0"/>
              <a:t>), 20,8 </a:t>
            </a:r>
            <a:r>
              <a:rPr lang="tr-TR" dirty="0" err="1"/>
              <a:t>million</a:t>
            </a:r>
            <a:r>
              <a:rPr lang="tr-TR" dirty="0"/>
              <a:t> in 1950 (World </a:t>
            </a:r>
            <a:r>
              <a:rPr lang="tr-TR" dirty="0" err="1"/>
              <a:t>population</a:t>
            </a:r>
            <a:r>
              <a:rPr lang="tr-TR" dirty="0"/>
              <a:t> 2,520 </a:t>
            </a:r>
            <a:r>
              <a:rPr lang="tr-TR" dirty="0" err="1"/>
              <a:t>million</a:t>
            </a:r>
            <a:r>
              <a:rPr lang="tr-TR" dirty="0"/>
              <a:t>), 44,4 </a:t>
            </a:r>
            <a:r>
              <a:rPr lang="tr-TR" dirty="0" err="1"/>
              <a:t>million</a:t>
            </a:r>
            <a:r>
              <a:rPr lang="tr-TR" dirty="0"/>
              <a:t> in 1980 (World </a:t>
            </a:r>
            <a:r>
              <a:rPr lang="tr-TR" dirty="0" err="1"/>
              <a:t>population</a:t>
            </a:r>
            <a:r>
              <a:rPr lang="tr-TR" dirty="0"/>
              <a:t> 4,435 </a:t>
            </a:r>
            <a:r>
              <a:rPr lang="tr-TR" dirty="0" err="1"/>
              <a:t>million</a:t>
            </a:r>
            <a:r>
              <a:rPr lang="tr-TR" dirty="0"/>
              <a:t>) </a:t>
            </a:r>
            <a:r>
              <a:rPr lang="tr-TR" dirty="0" err="1"/>
              <a:t>and</a:t>
            </a:r>
            <a:r>
              <a:rPr lang="tr-TR" dirty="0"/>
              <a:t> 78 </a:t>
            </a:r>
            <a:r>
              <a:rPr lang="tr-TR" dirty="0" err="1"/>
              <a:t>million</a:t>
            </a:r>
            <a:r>
              <a:rPr lang="tr-TR" dirty="0"/>
              <a:t> in 2015 (World </a:t>
            </a:r>
            <a:r>
              <a:rPr lang="tr-TR" dirty="0" err="1"/>
              <a:t>population</a:t>
            </a:r>
            <a:r>
              <a:rPr lang="tr-TR" dirty="0"/>
              <a:t> 7,300 </a:t>
            </a:r>
            <a:r>
              <a:rPr lang="tr-TR" dirty="0" err="1"/>
              <a:t>million</a:t>
            </a:r>
            <a:r>
              <a:rPr lang="tr-TR" dirty="0"/>
              <a:t>). As a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comparision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share</a:t>
            </a:r>
            <a:r>
              <a:rPr lang="tr-TR" dirty="0"/>
              <a:t> of </a:t>
            </a:r>
            <a:r>
              <a:rPr lang="tr-TR" dirty="0" err="1"/>
              <a:t>Turkey’s</a:t>
            </a:r>
            <a:r>
              <a:rPr lang="tr-TR" dirty="0"/>
              <a:t> </a:t>
            </a:r>
            <a:r>
              <a:rPr lang="tr-TR" dirty="0" err="1"/>
              <a:t>population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total </a:t>
            </a:r>
            <a:r>
              <a:rPr lang="tr-TR" dirty="0" err="1"/>
              <a:t>world</a:t>
            </a:r>
            <a:r>
              <a:rPr lang="tr-TR" dirty="0"/>
              <a:t> </a:t>
            </a:r>
            <a:r>
              <a:rPr lang="tr-TR" dirty="0" err="1"/>
              <a:t>population</a:t>
            </a:r>
            <a:r>
              <a:rPr lang="tr-TR" dirty="0"/>
              <a:t> has </a:t>
            </a:r>
            <a:r>
              <a:rPr lang="tr-TR" dirty="0" err="1"/>
              <a:t>changed</a:t>
            </a:r>
            <a:r>
              <a:rPr lang="tr-TR" dirty="0"/>
              <a:t> </a:t>
            </a:r>
            <a:r>
              <a:rPr lang="tr-TR" dirty="0" err="1"/>
              <a:t>generally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throughout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0,89 </a:t>
            </a:r>
            <a:r>
              <a:rPr lang="tr-TR" dirty="0" err="1"/>
              <a:t>to</a:t>
            </a:r>
            <a:r>
              <a:rPr lang="tr-TR" dirty="0"/>
              <a:t> 1,08.</a:t>
            </a:r>
          </a:p>
        </p:txBody>
      </p:sp>
    </p:spTree>
    <p:extLst>
      <p:ext uri="{BB962C8B-B14F-4D97-AF65-F5344CB8AC3E}">
        <p14:creationId xmlns:p14="http://schemas.microsoft.com/office/powerpoint/2010/main" val="3391102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1183</Words>
  <Application>Microsoft Office PowerPoint</Application>
  <PresentationFormat>Geniş ekran</PresentationFormat>
  <Paragraphs>60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Turkish Economy, Eco 403</vt:lpstr>
      <vt:lpstr>Turkish Economy, Eco 403, Week 4, 1 </vt:lpstr>
      <vt:lpstr>Turkish Economy, Eco 403, Week 4, 2</vt:lpstr>
      <vt:lpstr>Turkish Economy, Eco 403, Week 4, 3</vt:lpstr>
      <vt:lpstr>Turkish Economy, Eco 403, Week 4, 4</vt:lpstr>
      <vt:lpstr>Turkish Economy, Eco 403, 5</vt:lpstr>
      <vt:lpstr>Turkish Economy, Eco 403,6</vt:lpstr>
      <vt:lpstr>Turkish Economy, Eco 403, 7</vt:lpstr>
      <vt:lpstr>Turkish Economy, Eco 403, 8</vt:lpstr>
      <vt:lpstr>Turkish Economy, Eco 403, 9</vt:lpstr>
      <vt:lpstr>Turkish Economy, Eco 403, 10</vt:lpstr>
      <vt:lpstr>Turkish Economy, Eco 403, 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Turkish Economy, Eco 403, Week 4</dc:title>
  <dc:creator>Mahir Fisunoğlu</dc:creator>
  <cp:lastModifiedBy>Mahir Fisunoğlu</cp:lastModifiedBy>
  <cp:revision>51</cp:revision>
  <dcterms:created xsi:type="dcterms:W3CDTF">2021-10-23T19:34:21Z</dcterms:created>
  <dcterms:modified xsi:type="dcterms:W3CDTF">2024-10-21T19:17:37Z</dcterms:modified>
</cp:coreProperties>
</file>