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5"/>
  </p:notesMasterIdLst>
  <p:sldIdLst>
    <p:sldId id="336" r:id="rId2"/>
    <p:sldId id="337" r:id="rId3"/>
    <p:sldId id="300" r:id="rId4"/>
    <p:sldId id="301" r:id="rId5"/>
    <p:sldId id="302" r:id="rId6"/>
    <p:sldId id="303" r:id="rId7"/>
    <p:sldId id="304" r:id="rId8"/>
    <p:sldId id="305" r:id="rId9"/>
    <p:sldId id="308" r:id="rId10"/>
    <p:sldId id="309" r:id="rId11"/>
    <p:sldId id="310" r:id="rId12"/>
    <p:sldId id="311" r:id="rId13"/>
    <p:sldId id="312"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10"/>
    <p:restoredTop sz="95890"/>
  </p:normalViewPr>
  <p:slideViewPr>
    <p:cSldViewPr snapToGrid="0" snapToObjects="1">
      <p:cViewPr varScale="1">
        <p:scale>
          <a:sx n="87" d="100"/>
          <a:sy n="87" d="100"/>
        </p:scale>
        <p:origin x="-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3F045-A26C-45B9-BCD6-6F08D9E2A6DD}" type="datetimeFigureOut">
              <a:rPr lang="tr-TR" smtClean="0"/>
              <a:t>19.02.2024</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317DB-A126-4427-AD11-ADF751E005AC}" type="slidenum">
              <a:rPr lang="tr-TR" smtClean="0"/>
              <a:t>‹#›</a:t>
            </a:fld>
            <a:endParaRPr lang="tr-TR"/>
          </a:p>
        </p:txBody>
      </p:sp>
    </p:spTree>
    <p:extLst>
      <p:ext uri="{BB962C8B-B14F-4D97-AF65-F5344CB8AC3E}">
        <p14:creationId xmlns:p14="http://schemas.microsoft.com/office/powerpoint/2010/main" val="232560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19.02.2024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59857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36B85B7-8636-0C4C-B77F-113F5C6F65B4}" type="datetimeFigureOut">
              <a:rPr lang="tr-TR" smtClean="0"/>
              <a:t>19.02.2024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295530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36B85B7-8636-0C4C-B77F-113F5C6F65B4}" type="datetimeFigureOut">
              <a:rPr lang="tr-TR" smtClean="0"/>
              <a:t>19.02.2024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313455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19.02.2024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35633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19.02.2024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70265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
İkinci düzey
Üçüncü düzey
Dördüncü düzey
Beşinci düzey</a:t>
            </a:r>
            <a:endParaRPr lang="en-US" dirty="0"/>
          </a:p>
        </p:txBody>
      </p:sp>
      <p:sp>
        <p:nvSpPr>
          <p:cNvPr id="8" name="Date Placeholder 7"/>
          <p:cNvSpPr>
            <a:spLocks noGrp="1"/>
          </p:cNvSpPr>
          <p:nvPr>
            <p:ph type="dt" sz="half" idx="10"/>
          </p:nvPr>
        </p:nvSpPr>
        <p:spPr/>
        <p:txBody>
          <a:bodyPr/>
          <a:lstStyle/>
          <a:p>
            <a:fld id="{F36B85B7-8636-0C4C-B77F-113F5C6F65B4}" type="datetimeFigureOut">
              <a:rPr lang="tr-TR" smtClean="0"/>
              <a:t>19.02.2024</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205961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
İkinci düzey
Üçüncü düzey
Dördüncü düzey
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19.02.2024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194001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36B85B7-8636-0C4C-B77F-113F5C6F65B4}" type="datetimeFigureOut">
              <a:rPr lang="tr-TR" smtClean="0"/>
              <a:t>19.02.2024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389056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B85B7-8636-0C4C-B77F-113F5C6F65B4}" type="datetimeFigureOut">
              <a:rPr lang="tr-TR" smtClean="0"/>
              <a:t>19.02.2024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31374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9" name="Date Placeholder 8"/>
          <p:cNvSpPr>
            <a:spLocks noGrp="1"/>
          </p:cNvSpPr>
          <p:nvPr>
            <p:ph type="dt" sz="half" idx="10"/>
          </p:nvPr>
        </p:nvSpPr>
        <p:spPr/>
        <p:txBody>
          <a:bodyPr/>
          <a:lstStyle/>
          <a:p>
            <a:fld id="{F36B85B7-8636-0C4C-B77F-113F5C6F65B4}" type="datetimeFigureOut">
              <a:rPr lang="tr-TR" smtClean="0"/>
              <a:t>19.02.2024</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8142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36B85B7-8636-0C4C-B77F-113F5C6F65B4}" type="datetimeFigureOut">
              <a:rPr lang="tr-TR" smtClean="0"/>
              <a:t>19.02.2024</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53155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36B85B7-8636-0C4C-B77F-113F5C6F65B4}" type="datetimeFigureOut">
              <a:rPr lang="tr-TR" smtClean="0"/>
              <a:t>19.02.2024</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0820359-39E2-2248-9560-4F01914582F6}" type="slidenum">
              <a:rPr lang="tr-TR" smtClean="0"/>
              <a:t>‹#›</a:t>
            </a:fld>
            <a:endParaRPr lang="tr-TR"/>
          </a:p>
        </p:txBody>
      </p:sp>
    </p:spTree>
    <p:extLst>
      <p:ext uri="{BB962C8B-B14F-4D97-AF65-F5344CB8AC3E}">
        <p14:creationId xmlns:p14="http://schemas.microsoft.com/office/powerpoint/2010/main" val="27613137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C34D7D2-4820-3546-9D0D-836CDB550997}"/>
              </a:ext>
            </a:extLst>
          </p:cNvPr>
          <p:cNvSpPr>
            <a:spLocks noGrp="1"/>
          </p:cNvSpPr>
          <p:nvPr>
            <p:ph type="ctrTitle"/>
          </p:nvPr>
        </p:nvSpPr>
        <p:spPr>
          <a:xfrm>
            <a:off x="1524000" y="2006929"/>
            <a:ext cx="9144000" cy="1503033"/>
          </a:xfrm>
        </p:spPr>
        <p:txBody>
          <a:bodyPr>
            <a:normAutofit/>
          </a:bodyPr>
          <a:lstStyle/>
          <a:p>
            <a:r>
              <a:rPr lang="tr-TR" dirty="0" smtClean="0">
                <a:solidFill>
                  <a:schemeClr val="accent2">
                    <a:lumMod val="50000"/>
                  </a:schemeClr>
                </a:solidFill>
              </a:rPr>
              <a:t>ULUSLARARASI BANKACILIK</a:t>
            </a:r>
            <a:endParaRPr lang="tr-TR" dirty="0">
              <a:solidFill>
                <a:schemeClr val="accent2">
                  <a:lumMod val="50000"/>
                </a:schemeClr>
              </a:solidFill>
            </a:endParaRPr>
          </a:p>
        </p:txBody>
      </p:sp>
      <p:sp>
        <p:nvSpPr>
          <p:cNvPr id="3" name="Alt Başlık 2">
            <a:extLst>
              <a:ext uri="{FF2B5EF4-FFF2-40B4-BE49-F238E27FC236}">
                <a16:creationId xmlns:a16="http://schemas.microsoft.com/office/drawing/2014/main" xmlns="" id="{94CA1399-5658-6E41-9932-CB0F03E1DC6E}"/>
              </a:ext>
            </a:extLst>
          </p:cNvPr>
          <p:cNvSpPr>
            <a:spLocks noGrp="1"/>
          </p:cNvSpPr>
          <p:nvPr>
            <p:ph type="subTitle" idx="1"/>
          </p:nvPr>
        </p:nvSpPr>
        <p:spPr/>
        <p:txBody>
          <a:bodyPr/>
          <a:lstStyle/>
          <a:p>
            <a:pPr algn="r"/>
            <a:r>
              <a:rPr lang="tr-TR" dirty="0" smtClean="0"/>
              <a:t>TEMEL KAVRAMLAR</a:t>
            </a:r>
            <a:endParaRPr lang="tr-TR" dirty="0"/>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293" y="196088"/>
            <a:ext cx="6016707" cy="1351135"/>
          </a:xfrm>
          <a:prstGeom prst="rect">
            <a:avLst/>
          </a:prstGeom>
        </p:spPr>
      </p:pic>
    </p:spTree>
    <p:extLst>
      <p:ext uri="{BB962C8B-B14F-4D97-AF65-F5344CB8AC3E}">
        <p14:creationId xmlns:p14="http://schemas.microsoft.com/office/powerpoint/2010/main" val="408982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Başlık 1"/>
          <p:cNvSpPr>
            <a:spLocks noGrp="1"/>
          </p:cNvSpPr>
          <p:nvPr>
            <p:ph type="title"/>
          </p:nvPr>
        </p:nvSpPr>
        <p:spPr/>
        <p:txBody>
          <a:bodyPr/>
          <a:lstStyle/>
          <a:p>
            <a:r>
              <a:rPr lang="tr-TR" altLang="tr-TR" cap="none" dirty="0" smtClean="0"/>
              <a:t>Manüplasyon</a:t>
            </a:r>
          </a:p>
        </p:txBody>
      </p:sp>
      <p:sp>
        <p:nvSpPr>
          <p:cNvPr id="55299" name="İçerik Yer Tutucusu 2"/>
          <p:cNvSpPr>
            <a:spLocks noGrp="1"/>
          </p:cNvSpPr>
          <p:nvPr>
            <p:ph idx="1"/>
          </p:nvPr>
        </p:nvSpPr>
        <p:spPr/>
        <p:txBody>
          <a:bodyPr>
            <a:noAutofit/>
          </a:bodyPr>
          <a:lstStyle/>
          <a:p>
            <a:pPr algn="just"/>
            <a:r>
              <a:rPr lang="tr-TR" altLang="tr-TR" sz="2300" smtClean="0"/>
              <a:t>Yanlış bilgi ya da söylenti yayarak yatırımcıları yanıltmak ya da bir menkul kıymetin fiyatını çeşitli tekniklerle kasıtlı ve suni olarak düşürme veya yükseltme girişiminde bulunmak manipülasyon çeşitleridir. Bu işlemleri yapanlara da manipülatör denir.</a:t>
            </a:r>
            <a:r>
              <a:rPr lang="tr-TR" altLang="tr-TR" sz="2300" b="1" smtClean="0"/>
              <a:t> </a:t>
            </a:r>
            <a:r>
              <a:rPr lang="tr-TR" altLang="tr-TR" sz="2300" smtClean="0"/>
              <a:t>Hileli yönlendirme olarak da tanımlanan manipülasyon, algıyı yönlendirme ya da doğrudan fiyat hareketlerine müdahale yoluyla yürütülür. Manipülasyon, yasa dışı bir faaliyettir ve suç olarak belirlenmiştir.    </a:t>
            </a:r>
          </a:p>
          <a:p>
            <a:pPr algn="just"/>
            <a:r>
              <a:rPr lang="tr-TR" altLang="tr-TR" sz="2300" smtClean="0"/>
              <a:t>Futboldan bir benzetme yapalım: Spekülasyon kaleciye verilen ve kısa düşen geri pası yakalayan rakip oyuncunun gol atmasıdır. Manipülasyon ise topu elle düzeltip gol atmaktır.</a:t>
            </a:r>
          </a:p>
          <a:p>
            <a:pPr algn="just"/>
            <a:endParaRPr lang="tr-TR" altLang="tr-TR" sz="2300" smtClean="0"/>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78501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1"/>
          <p:cNvSpPr>
            <a:spLocks noGrp="1"/>
          </p:cNvSpPr>
          <p:nvPr>
            <p:ph type="title"/>
          </p:nvPr>
        </p:nvSpPr>
        <p:spPr/>
        <p:txBody>
          <a:bodyPr/>
          <a:lstStyle/>
          <a:p>
            <a:r>
              <a:rPr lang="tr-TR" altLang="tr-TR" smtClean="0"/>
              <a:t>Örnek</a:t>
            </a:r>
          </a:p>
        </p:txBody>
      </p:sp>
      <p:sp>
        <p:nvSpPr>
          <p:cNvPr id="56323" name="İçerik Yer Tutucusu 2"/>
          <p:cNvSpPr>
            <a:spLocks noGrp="1"/>
          </p:cNvSpPr>
          <p:nvPr>
            <p:ph idx="1"/>
          </p:nvPr>
        </p:nvSpPr>
        <p:spPr/>
        <p:txBody>
          <a:bodyPr/>
          <a:lstStyle/>
          <a:p>
            <a:pPr algn="just"/>
            <a:r>
              <a:rPr lang="tr-TR" altLang="tr-TR" sz="2400" smtClean="0"/>
              <a:t>Bir yabancı yatırımcının 13 Ağustos günü kur 6,80 iken 1 milyon Dolar ile 6.800.000 TL satın aldığını (dolar sattığını), 15 Ağustos günü de kur 6,0’a düştüğünde yeniden Dolara döndüğünü düşünelim. Aşağıdaki tablo 13 ve 15 Ağustos günleri USD/TL kurundaki değişimi ve bir örnek Dolar satış ve alış işlemini sergiliyor.</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222511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l="29454" t="57050" r="46455" b="27274"/>
          <a:stretch>
            <a:fillRect/>
          </a:stretch>
        </p:blipFill>
        <p:spPr bwMode="auto">
          <a:xfrm>
            <a:off x="2585606" y="2612304"/>
            <a:ext cx="6816382"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a:extLst>
              <a:ext uri="{FF2B5EF4-FFF2-40B4-BE49-F238E27FC236}">
                <a16:creationId xmlns:a16="http://schemas.microsoft.com/office/drawing/2014/main" xmlns="" id="{00642A11-83CF-B341-A6C8-9C5A1640C222}"/>
              </a:ext>
            </a:extLst>
          </p:cNvPr>
          <p:cNvPicPr>
            <a:picLocks noChangeAspect="1"/>
          </p:cNvPicPr>
          <p:nvPr/>
        </p:nvPicPr>
        <p:blipFill>
          <a:blip r:embed="rId3"/>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266318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Başlık 1"/>
          <p:cNvSpPr>
            <a:spLocks noGrp="1"/>
          </p:cNvSpPr>
          <p:nvPr>
            <p:ph type="title"/>
          </p:nvPr>
        </p:nvSpPr>
        <p:spPr/>
        <p:txBody>
          <a:bodyPr/>
          <a:lstStyle/>
          <a:p>
            <a:r>
              <a:rPr lang="tr-TR" altLang="tr-TR" smtClean="0"/>
              <a:t>Örnek</a:t>
            </a:r>
          </a:p>
        </p:txBody>
      </p:sp>
      <p:sp>
        <p:nvSpPr>
          <p:cNvPr id="58371" name="İçerik Yer Tutucusu 2"/>
          <p:cNvSpPr>
            <a:spLocks noGrp="1"/>
          </p:cNvSpPr>
          <p:nvPr>
            <p:ph idx="1"/>
          </p:nvPr>
        </p:nvSpPr>
        <p:spPr>
          <a:xfrm>
            <a:off x="2231136" y="2409442"/>
            <a:ext cx="7729728" cy="3101983"/>
          </a:xfrm>
        </p:spPr>
        <p:txBody>
          <a:bodyPr>
            <a:noAutofit/>
          </a:bodyPr>
          <a:lstStyle/>
          <a:p>
            <a:pPr algn="just"/>
            <a:r>
              <a:rPr lang="tr-TR" altLang="tr-TR" sz="2300" smtClean="0"/>
              <a:t>Yatırımcı, kurun 7,00’dan fazla yükselmeyeceğini, çünkü bazı adımlar atılacağını tahmin etmiş, Dolarını önce TL’ye sonra tekrar Dolara dönerek 2 gün içinde Dolar bazında yüzde 13,3 gibi inanılmaz oranda bir kazanç elde etmiştir. Burada bu yabancı yatırımcı spekülasyon yapmış olmaktadır. </a:t>
            </a:r>
            <a:r>
              <a:rPr lang="tr-TR" altLang="tr-TR" sz="2300" smtClean="0">
                <a:solidFill>
                  <a:srgbClr val="FF0000"/>
                </a:solidFill>
              </a:rPr>
              <a:t>Bu bir suç değildir.</a:t>
            </a:r>
          </a:p>
          <a:p>
            <a:pPr algn="just"/>
            <a:r>
              <a:rPr lang="tr-TR" altLang="tr-TR" sz="2300" smtClean="0"/>
              <a:t>Diyelim ki bu yabancı yatırımcı, kuru önce 6,80’e yükseltecek haberler yaymış ve kur 6,80’e yükselince Dolar satıp TL almış ve 2 gün sonra o haberlerin doğru olmadığını yayarak kurun düşmesini sağlamış ve düşük kurdan Dolar alıp kazanç elde etmişse manipülasyon yapmış olmaktadır. </a:t>
            </a:r>
            <a:r>
              <a:rPr lang="tr-TR" altLang="tr-TR" sz="2300" smtClean="0">
                <a:solidFill>
                  <a:srgbClr val="FF0000"/>
                </a:solidFill>
              </a:rPr>
              <a:t>Manipülasyon suçtur.</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67410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Ders Planı</a:t>
            </a:r>
            <a:endParaRPr lang="tr-TR" cap="none" dirty="0"/>
          </a:p>
        </p:txBody>
      </p:sp>
      <p:sp>
        <p:nvSpPr>
          <p:cNvPr id="3" name="İçerik Yer Tutucusu 2"/>
          <p:cNvSpPr>
            <a:spLocks noGrp="1"/>
          </p:cNvSpPr>
          <p:nvPr>
            <p:ph idx="1"/>
          </p:nvPr>
        </p:nvSpPr>
        <p:spPr/>
        <p:txBody>
          <a:bodyPr>
            <a:noAutofit/>
          </a:bodyPr>
          <a:lstStyle/>
          <a:p>
            <a:r>
              <a:rPr lang="tr-TR" sz="2800" dirty="0" smtClean="0"/>
              <a:t>Parite</a:t>
            </a:r>
          </a:p>
          <a:p>
            <a:r>
              <a:rPr lang="tr-TR" sz="2800" dirty="0" smtClean="0"/>
              <a:t>Arbitraj</a:t>
            </a:r>
          </a:p>
          <a:p>
            <a:r>
              <a:rPr lang="tr-TR" sz="2800" dirty="0" smtClean="0"/>
              <a:t>Spekülasyon</a:t>
            </a:r>
          </a:p>
          <a:p>
            <a:r>
              <a:rPr lang="tr-TR" sz="2800" dirty="0" smtClean="0"/>
              <a:t>Manüplasyon</a:t>
            </a:r>
          </a:p>
          <a:p>
            <a:endParaRPr lang="tr-TR" sz="2800" dirty="0" smtClean="0"/>
          </a:p>
          <a:p>
            <a:endParaRPr lang="tr-TR" sz="2800" dirty="0" smtClean="0"/>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407707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Başlık 1"/>
          <p:cNvSpPr>
            <a:spLocks noGrp="1"/>
          </p:cNvSpPr>
          <p:nvPr>
            <p:ph type="title"/>
          </p:nvPr>
        </p:nvSpPr>
        <p:spPr/>
        <p:txBody>
          <a:bodyPr/>
          <a:lstStyle/>
          <a:p>
            <a:r>
              <a:rPr lang="tr-TR" altLang="tr-TR" cap="none" dirty="0" smtClean="0"/>
              <a:t>Parite</a:t>
            </a:r>
          </a:p>
        </p:txBody>
      </p:sp>
      <p:sp>
        <p:nvSpPr>
          <p:cNvPr id="46083" name="İçerik Yer Tutucusu 2"/>
          <p:cNvSpPr>
            <a:spLocks noGrp="1"/>
          </p:cNvSpPr>
          <p:nvPr>
            <p:ph idx="1"/>
          </p:nvPr>
        </p:nvSpPr>
        <p:spPr/>
        <p:txBody>
          <a:bodyPr>
            <a:noAutofit/>
          </a:bodyPr>
          <a:lstStyle/>
          <a:p>
            <a:pPr algn="just"/>
            <a:r>
              <a:rPr lang="tr-TR" altLang="tr-TR" sz="2400" dirty="0" smtClean="0"/>
              <a:t>Yabancı paraların birbirine olan oranına parite denir ve bir paranın başka bir para birimine dönüştürülme oranını ifade eder. Paritede </a:t>
            </a:r>
            <a:r>
              <a:rPr lang="tr-TR" altLang="tr-TR" sz="2400" b="1" dirty="0" smtClean="0">
                <a:solidFill>
                  <a:srgbClr val="FF0000"/>
                </a:solidFill>
              </a:rPr>
              <a:t>baz döviz</a:t>
            </a:r>
            <a:r>
              <a:rPr lang="tr-TR" altLang="tr-TR" sz="2400" dirty="0" smtClean="0"/>
              <a:t> ABD dolarıdır. Baz dövizin karşısındaki dövize ise </a:t>
            </a:r>
            <a:r>
              <a:rPr lang="tr-TR" altLang="tr-TR" sz="2400" b="1" dirty="0" smtClean="0">
                <a:solidFill>
                  <a:srgbClr val="FF0000"/>
                </a:solidFill>
              </a:rPr>
              <a:t>karşıt döviz</a:t>
            </a:r>
            <a:r>
              <a:rPr lang="tr-TR" altLang="tr-TR" sz="2400" dirty="0" smtClean="0"/>
              <a:t> denir. </a:t>
            </a:r>
          </a:p>
          <a:p>
            <a:pPr algn="just"/>
            <a:r>
              <a:rPr lang="tr-TR" altLang="tr-TR" sz="2400" dirty="0" smtClean="0"/>
              <a:t>Türkiye’nin dış ticaret dengesi açısından, ihracatının büyük bir kısmının Euro cinsinden olması ve ithalatının büyük bir kısmının ise ABD Doları cinsinden olması nedeniyle, EURUSD (Euro Dolar parite) paritesinin önemi büyüktür. </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200366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l="25374" t="24892" r="27567" b="18434"/>
          <a:stretch>
            <a:fillRect/>
          </a:stretch>
        </p:blipFill>
        <p:spPr bwMode="auto">
          <a:xfrm>
            <a:off x="1102784" y="188913"/>
            <a:ext cx="10464800" cy="633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a:extLst>
              <a:ext uri="{FF2B5EF4-FFF2-40B4-BE49-F238E27FC236}">
                <a16:creationId xmlns:a16="http://schemas.microsoft.com/office/drawing/2014/main" xmlns="" id="{00642A11-83CF-B341-A6C8-9C5A1640C222}"/>
              </a:ext>
            </a:extLst>
          </p:cNvPr>
          <p:cNvPicPr>
            <a:picLocks noChangeAspect="1"/>
          </p:cNvPicPr>
          <p:nvPr/>
        </p:nvPicPr>
        <p:blipFill>
          <a:blip r:embed="rId3"/>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165947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Başlık 1"/>
          <p:cNvSpPr>
            <a:spLocks noGrp="1"/>
          </p:cNvSpPr>
          <p:nvPr>
            <p:ph type="title"/>
          </p:nvPr>
        </p:nvSpPr>
        <p:spPr/>
        <p:txBody>
          <a:bodyPr/>
          <a:lstStyle/>
          <a:p>
            <a:r>
              <a:rPr lang="tr-TR" altLang="tr-TR" cap="none" dirty="0" smtClean="0"/>
              <a:t>Parite Nasıl Hesaplanır?</a:t>
            </a:r>
          </a:p>
        </p:txBody>
      </p:sp>
      <p:sp>
        <p:nvSpPr>
          <p:cNvPr id="48131" name="İçerik Yer Tutucusu 2"/>
          <p:cNvSpPr>
            <a:spLocks noGrp="1"/>
          </p:cNvSpPr>
          <p:nvPr>
            <p:ph idx="1"/>
          </p:nvPr>
        </p:nvSpPr>
        <p:spPr/>
        <p:txBody>
          <a:bodyPr>
            <a:normAutofit/>
          </a:bodyPr>
          <a:lstStyle/>
          <a:p>
            <a:pPr algn="just"/>
            <a:r>
              <a:rPr lang="tr-TR" altLang="tr-TR" sz="2400" dirty="0" smtClean="0"/>
              <a:t>Euro: 3 TL Dolar: 2 TL ise Euro Dolar paritesi 3/2= 1,5 olacaktır. Bu durumda, Dolar Euro paritesi ise 2/3=0,66 olacaktır.</a:t>
            </a:r>
          </a:p>
          <a:p>
            <a:pPr algn="just"/>
            <a:r>
              <a:rPr lang="tr-TR" altLang="tr-TR" sz="2400" dirty="0" smtClean="0"/>
              <a:t>EURUSD parite alım (Uzun Pozisyon) yapan bir yatırımcı, Euro almış karşılığında ABD Doları satmış olacak; satış (Kısa Pozisyon) yaptığında Euro satıp ABD Doları almış olacaktır.</a:t>
            </a:r>
          </a:p>
          <a:p>
            <a:pPr algn="just"/>
            <a:endParaRPr lang="tr-TR" altLang="tr-TR" sz="2400" dirty="0" smtClean="0"/>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229401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Başlık 1"/>
          <p:cNvSpPr>
            <a:spLocks noGrp="1"/>
          </p:cNvSpPr>
          <p:nvPr>
            <p:ph type="title"/>
          </p:nvPr>
        </p:nvSpPr>
        <p:spPr/>
        <p:txBody>
          <a:bodyPr/>
          <a:lstStyle/>
          <a:p>
            <a:r>
              <a:rPr lang="tr-TR" altLang="tr-TR" cap="none" dirty="0" smtClean="0"/>
              <a:t>Arbitraj</a:t>
            </a:r>
          </a:p>
        </p:txBody>
      </p:sp>
      <p:sp>
        <p:nvSpPr>
          <p:cNvPr id="49155" name="İçerik Yer Tutucusu 2"/>
          <p:cNvSpPr>
            <a:spLocks noGrp="1"/>
          </p:cNvSpPr>
          <p:nvPr>
            <p:ph idx="1"/>
          </p:nvPr>
        </p:nvSpPr>
        <p:spPr>
          <a:xfrm>
            <a:off x="2231136" y="2263968"/>
            <a:ext cx="7729728" cy="3101983"/>
          </a:xfrm>
        </p:spPr>
        <p:txBody>
          <a:bodyPr>
            <a:noAutofit/>
          </a:bodyPr>
          <a:lstStyle/>
          <a:p>
            <a:pPr algn="just"/>
            <a:r>
              <a:rPr lang="tr-TR" altLang="tr-TR" sz="2300" b="1" dirty="0" smtClean="0"/>
              <a:t>Arbitraj</a:t>
            </a:r>
            <a:r>
              <a:rPr lang="tr-TR" altLang="tr-TR" sz="2300" dirty="0" smtClean="0"/>
              <a:t> fiyat farklarından yararlanmak amacıyla para, kıymetli maden, tahvil ve hisse senedi alıp satma işlemidir.</a:t>
            </a:r>
          </a:p>
          <a:p>
            <a:pPr algn="just"/>
            <a:r>
              <a:rPr lang="tr-TR" altLang="tr-TR" sz="2300" dirty="0" smtClean="0"/>
              <a:t>Farklı piyasalarda aynı menkul kıymetler için farklı denge fiyatları oluşmuş olması durumunda, menkul kıymetlerin ucuz olduğu piyasadan alınarak daha pahalı olduğu piyasada satılmasıdır. </a:t>
            </a:r>
            <a:r>
              <a:rPr lang="tr-TR" altLang="tr-TR" sz="2300" b="1" dirty="0" smtClean="0">
                <a:solidFill>
                  <a:srgbClr val="FF0000"/>
                </a:solidFill>
              </a:rPr>
              <a:t>Arbitrajcı </a:t>
            </a:r>
            <a:r>
              <a:rPr lang="tr-TR" altLang="tr-TR" sz="2300" dirty="0" smtClean="0"/>
              <a:t>arbitraj işlemini gerçekleştiren kişidir. </a:t>
            </a:r>
          </a:p>
          <a:p>
            <a:pPr algn="just"/>
            <a:r>
              <a:rPr lang="tr-TR" altLang="tr-TR" sz="2300" dirty="0" smtClean="0"/>
              <a:t>Alış-satış işleminin aynı anda gerçekleştiği varsayımı altında arbitrajcı hiçbir </a:t>
            </a:r>
            <a:r>
              <a:rPr lang="tr-TR" altLang="tr-TR" sz="2300" b="1" dirty="0" smtClean="0">
                <a:solidFill>
                  <a:srgbClr val="FF0000"/>
                </a:solidFill>
              </a:rPr>
              <a:t>risk üstlenmez</a:t>
            </a:r>
            <a:r>
              <a:rPr lang="tr-TR" altLang="tr-TR" sz="2300" dirty="0" smtClean="0"/>
              <a:t>. Arbitrajda malın satış fiyatı ile alış fiyatı arasındaki pozitif fark </a:t>
            </a:r>
            <a:r>
              <a:rPr lang="tr-TR" altLang="tr-TR" sz="2300" b="1" dirty="0" smtClean="0">
                <a:solidFill>
                  <a:srgbClr val="FF0000"/>
                </a:solidFill>
              </a:rPr>
              <a:t>arbitrajcı kârıdır</a:t>
            </a:r>
            <a:r>
              <a:rPr lang="tr-TR" altLang="tr-TR" sz="2300" dirty="0" smtClean="0"/>
              <a:t>. Arbitraj, piyasa işleyişinde bozukluğun sonucudur. Zira işleyen bir piyasada aynı menkul kıymetler için </a:t>
            </a:r>
            <a:r>
              <a:rPr lang="tr-TR" altLang="tr-TR" sz="2300" b="1" dirty="0" smtClean="0">
                <a:solidFill>
                  <a:srgbClr val="FF0000"/>
                </a:solidFill>
              </a:rPr>
              <a:t>tek fiyat </a:t>
            </a:r>
            <a:r>
              <a:rPr lang="tr-TR" altLang="tr-TR" sz="2300" dirty="0" smtClean="0"/>
              <a:t>oluşur. Ve işleyen piyasalarda arbitraj mümkün değildir.</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91917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aşlık 1"/>
          <p:cNvSpPr>
            <a:spLocks noGrp="1"/>
          </p:cNvSpPr>
          <p:nvPr>
            <p:ph type="title"/>
          </p:nvPr>
        </p:nvSpPr>
        <p:spPr/>
        <p:txBody>
          <a:bodyPr/>
          <a:lstStyle/>
          <a:p>
            <a:r>
              <a:rPr lang="tr-TR" altLang="tr-TR" cap="none" dirty="0" smtClean="0"/>
              <a:t>Arbitraj</a:t>
            </a:r>
          </a:p>
        </p:txBody>
      </p:sp>
      <p:sp>
        <p:nvSpPr>
          <p:cNvPr id="50179" name="İçerik Yer Tutucusu 2"/>
          <p:cNvSpPr>
            <a:spLocks noGrp="1"/>
          </p:cNvSpPr>
          <p:nvPr>
            <p:ph idx="1"/>
          </p:nvPr>
        </p:nvSpPr>
        <p:spPr/>
        <p:txBody>
          <a:bodyPr/>
          <a:lstStyle/>
          <a:p>
            <a:pPr algn="just"/>
            <a:r>
              <a:rPr lang="tr-TR" altLang="tr-TR" sz="2400" dirty="0" smtClean="0"/>
              <a:t>Arbitrajı örnekleyecek olursak; BIST'te 10€ = 21.4 TL iken Dowjones'ta 10€ = 27 TL ise arbitrajcı BIST'ten aldığı avroları Dowjones'ta satarak kâr elde eder. Arbitrajın oluşabilmesi için iki piyasanın birbirinden habersiz olması gerekir fakat günümüzde mükemmel piyasa koşullarına yaklaşılmakta olduğundan arbitraj gün geçtikçe zorlaşmaktadır.</a:t>
            </a:r>
          </a:p>
          <a:p>
            <a:pPr algn="just"/>
            <a:endParaRPr lang="tr-TR" altLang="tr-TR" sz="2400" dirty="0" smtClean="0"/>
          </a:p>
        </p:txBody>
      </p:sp>
      <p:pic>
        <p:nvPicPr>
          <p:cNvPr id="50180" name="Picture 5" descr="https://www.yatirimkredi.com/wp-content/uploads/2019/02/arbitraj-orne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848" y="5013182"/>
            <a:ext cx="3436125"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xmlns="" id="{00642A11-83CF-B341-A6C8-9C5A1640C222}"/>
              </a:ext>
            </a:extLst>
          </p:cNvPr>
          <p:cNvPicPr>
            <a:picLocks noChangeAspect="1"/>
          </p:cNvPicPr>
          <p:nvPr/>
        </p:nvPicPr>
        <p:blipFill>
          <a:blip r:embed="rId3"/>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331203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Başlık 1"/>
          <p:cNvSpPr>
            <a:spLocks noGrp="1"/>
          </p:cNvSpPr>
          <p:nvPr>
            <p:ph type="title"/>
          </p:nvPr>
        </p:nvSpPr>
        <p:spPr/>
        <p:txBody>
          <a:bodyPr/>
          <a:lstStyle/>
          <a:p>
            <a:r>
              <a:rPr lang="tr-TR" altLang="tr-TR" cap="none" dirty="0" smtClean="0"/>
              <a:t>Arbitraj Türleri</a:t>
            </a:r>
          </a:p>
        </p:txBody>
      </p:sp>
      <p:sp>
        <p:nvSpPr>
          <p:cNvPr id="51203" name="İçerik Yer Tutucusu 2"/>
          <p:cNvSpPr>
            <a:spLocks noGrp="1"/>
          </p:cNvSpPr>
          <p:nvPr>
            <p:ph idx="1"/>
          </p:nvPr>
        </p:nvSpPr>
        <p:spPr/>
        <p:txBody>
          <a:bodyPr/>
          <a:lstStyle/>
          <a:p>
            <a:pPr algn="just"/>
            <a:r>
              <a:rPr lang="tr-TR" altLang="tr-TR" sz="2400" smtClean="0"/>
              <a:t>Parayı ucuz olduğu piyasadan alıp pahalı olduğu piyasada satarak kar elde edilebilir. Buna </a:t>
            </a:r>
            <a:r>
              <a:rPr lang="tr-TR" altLang="tr-TR" sz="2400" b="1" smtClean="0">
                <a:solidFill>
                  <a:srgbClr val="FF0000"/>
                </a:solidFill>
              </a:rPr>
              <a:t>yer arbitrajı (coğrafi arbitraj-iki noktalı arbitraj) </a:t>
            </a:r>
            <a:r>
              <a:rPr lang="tr-TR" altLang="tr-TR" sz="2400" smtClean="0"/>
              <a:t>denir.</a:t>
            </a:r>
          </a:p>
          <a:p>
            <a:pPr algn="just"/>
            <a:r>
              <a:rPr lang="tr-TR" altLang="tr-TR" sz="2400" smtClean="0"/>
              <a:t>İki döviz kurunun içerdiği kur, yani çapraz döviz kurları üzerinden yapılan arbitraja ise </a:t>
            </a:r>
            <a:r>
              <a:rPr lang="tr-TR" altLang="tr-TR" sz="2400" b="1" smtClean="0">
                <a:solidFill>
                  <a:srgbClr val="FF0000"/>
                </a:solidFill>
              </a:rPr>
              <a:t>üçlü arbitraj (üç noktalı arbitraj) </a:t>
            </a:r>
            <a:r>
              <a:rPr lang="tr-TR" altLang="tr-TR" sz="2400" smtClean="0"/>
              <a:t>adı verilir.</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11060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Başlık 1"/>
          <p:cNvSpPr>
            <a:spLocks noGrp="1"/>
          </p:cNvSpPr>
          <p:nvPr>
            <p:ph type="title"/>
          </p:nvPr>
        </p:nvSpPr>
        <p:spPr/>
        <p:txBody>
          <a:bodyPr/>
          <a:lstStyle/>
          <a:p>
            <a:r>
              <a:rPr lang="tr-TR" altLang="tr-TR" cap="none" dirty="0" smtClean="0"/>
              <a:t>Spekülasyon</a:t>
            </a:r>
          </a:p>
        </p:txBody>
      </p:sp>
      <p:sp>
        <p:nvSpPr>
          <p:cNvPr id="54275" name="İçerik Yer Tutucusu 2"/>
          <p:cNvSpPr>
            <a:spLocks noGrp="1"/>
          </p:cNvSpPr>
          <p:nvPr>
            <p:ph idx="1"/>
          </p:nvPr>
        </p:nvSpPr>
        <p:spPr>
          <a:xfrm>
            <a:off x="2231136" y="2378269"/>
            <a:ext cx="7729728" cy="3101983"/>
          </a:xfrm>
        </p:spPr>
        <p:txBody>
          <a:bodyPr>
            <a:noAutofit/>
          </a:bodyPr>
          <a:lstStyle/>
          <a:p>
            <a:pPr algn="just"/>
            <a:r>
              <a:rPr lang="tr-TR" altLang="tr-TR" sz="2200" dirty="0" smtClean="0"/>
              <a:t>Piyasa koşullarını değerlendirmek suretiyle geleceğe yönelik fiyat tahminleri yapılması ve risk üstlenilmesi yoluyla para kazanmaya yönelik faaliyetlere girişilmesine spekülasyon, bu faaliyetleri yapanlara da </a:t>
            </a:r>
            <a:r>
              <a:rPr lang="tr-TR" altLang="tr-TR" sz="2200" b="1" dirty="0" smtClean="0">
                <a:solidFill>
                  <a:srgbClr val="FF0000"/>
                </a:solidFill>
              </a:rPr>
              <a:t>spekülatör</a:t>
            </a:r>
            <a:r>
              <a:rPr lang="tr-TR" altLang="tr-TR" sz="2200" dirty="0" smtClean="0"/>
              <a:t> deniyor. Borsada bir hissenin yükseleceğini tahmin eden bir spekülatör o hisseyi düşük fiyattan satın alıp fiyatı yükseldiğinde satarsa bu işlem spekülasyondur. Spekülatör burada fiyatın yükseleceğini tahmin etmiş ve risk alarak o hisse senedini satın almıştır. Eğer söz konusu hisse değer kaybetseydi o zaman spekülatör zarar etmiş olacaktı. Spekülasyon, </a:t>
            </a:r>
            <a:r>
              <a:rPr lang="tr-TR" altLang="tr-TR" sz="2200" b="1" dirty="0" smtClean="0">
                <a:solidFill>
                  <a:srgbClr val="FF0000"/>
                </a:solidFill>
              </a:rPr>
              <a:t>yasal bir faaliyet</a:t>
            </a:r>
            <a:r>
              <a:rPr lang="tr-TR" altLang="tr-TR" sz="2200" dirty="0" smtClean="0"/>
              <a:t>tir. Spekülatörler, fiyatlar düşükken alım, yüksekken satış yaptıkları için de fiyatların aşırı yükselmesini veya düşmesini de engellemiş ve bir çeşit piyasa düzenleyiciliği yapmış olurlar.</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406215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aket">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ke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{405A2CB4-4D4F-2747-8C50-B9A9F25CD2EF}tf10001120</Template>
  <TotalTime>192</TotalTime>
  <Words>619</Words>
  <Application>Microsoft Office PowerPoint</Application>
  <PresentationFormat>Özel</PresentationFormat>
  <Paragraphs>32</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Paket</vt:lpstr>
      <vt:lpstr>ULUSLARARASI BANKACILIK</vt:lpstr>
      <vt:lpstr>Ders Planı</vt:lpstr>
      <vt:lpstr>Parite</vt:lpstr>
      <vt:lpstr>PowerPoint Sunusu</vt:lpstr>
      <vt:lpstr>Parite Nasıl Hesaplanır?</vt:lpstr>
      <vt:lpstr>Arbitraj</vt:lpstr>
      <vt:lpstr>Arbitraj</vt:lpstr>
      <vt:lpstr>Arbitraj Türleri</vt:lpstr>
      <vt:lpstr>Spekülasyon</vt:lpstr>
      <vt:lpstr>Manüplasyon</vt:lpstr>
      <vt:lpstr>Örnek</vt:lpstr>
      <vt:lpstr>PowerPoint Sunusu</vt:lpstr>
      <vt:lpstr>Örnek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TAŞIYANIN SORUMLULUĞU</dc:title>
  <dc:creator>Microsoft Office User</dc:creator>
  <cp:lastModifiedBy>Senol KANDEMIR</cp:lastModifiedBy>
  <cp:revision>22</cp:revision>
  <dcterms:created xsi:type="dcterms:W3CDTF">2021-10-23T00:07:47Z</dcterms:created>
  <dcterms:modified xsi:type="dcterms:W3CDTF">2024-02-19T11:40:06Z</dcterms:modified>
</cp:coreProperties>
</file>