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99" r:id="rId3"/>
    <p:sldId id="300" r:id="rId4"/>
    <p:sldId id="301" r:id="rId5"/>
    <p:sldId id="302" r:id="rId6"/>
    <p:sldId id="303" r:id="rId7"/>
    <p:sldId id="298" r:id="rId8"/>
    <p:sldId id="271" r:id="rId9"/>
    <p:sldId id="266"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61" r:id="rId35"/>
    <p:sldId id="262" r:id="rId36"/>
    <p:sldId id="263" r:id="rId37"/>
    <p:sldId id="257" r:id="rId38"/>
    <p:sldId id="258" r:id="rId39"/>
    <p:sldId id="264" r:id="rId40"/>
    <p:sldId id="260" r:id="rId41"/>
    <p:sldId id="265" r:id="rId42"/>
    <p:sldId id="270" r:id="rId43"/>
    <p:sldId id="267" r:id="rId44"/>
    <p:sldId id="268" r:id="rId45"/>
    <p:sldId id="269" r:id="rId46"/>
    <p:sldId id="296"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E9096826-C54F-400E-9E99-AC275A1F107D}" type="datetimeFigureOut">
              <a:rPr lang="tr-TR" smtClean="0"/>
              <a:t>16.12.2015</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7CABA0FD-79F1-4334-B039-A2E95FBF0601}"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9096826-C54F-400E-9E99-AC275A1F107D}" type="datetimeFigureOut">
              <a:rPr lang="tr-TR" smtClean="0"/>
              <a:t>16.12.2015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ABA0FD-79F1-4334-B039-A2E95FBF060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E9096826-C54F-400E-9E99-AC275A1F107D}" type="datetimeFigureOut">
              <a:rPr lang="tr-TR" smtClean="0"/>
              <a:t>16.12.2015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ABA0FD-79F1-4334-B039-A2E95FBF060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E9096826-C54F-400E-9E99-AC275A1F107D}" type="datetimeFigureOut">
              <a:rPr lang="tr-TR" smtClean="0"/>
              <a:t>16.12.2015</a:t>
            </a:fld>
            <a:endParaRPr lang="tr-TR"/>
          </a:p>
        </p:txBody>
      </p:sp>
      <p:sp>
        <p:nvSpPr>
          <p:cNvPr id="9" name="Slayt Numarası Yer Tutucusu 8"/>
          <p:cNvSpPr>
            <a:spLocks noGrp="1"/>
          </p:cNvSpPr>
          <p:nvPr>
            <p:ph type="sldNum" sz="quarter" idx="15"/>
          </p:nvPr>
        </p:nvSpPr>
        <p:spPr/>
        <p:txBody>
          <a:bodyPr rtlCol="0"/>
          <a:lstStyle/>
          <a:p>
            <a:fld id="{7CABA0FD-79F1-4334-B039-A2E95FBF0601}"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E9096826-C54F-400E-9E99-AC275A1F107D}" type="datetimeFigureOut">
              <a:rPr lang="tr-TR" smtClean="0"/>
              <a:t>16.12.2015</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7CABA0FD-79F1-4334-B039-A2E95FBF060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E9096826-C54F-400E-9E99-AC275A1F107D}" type="datetimeFigureOut">
              <a:rPr lang="tr-TR" smtClean="0"/>
              <a:t>16.12.2015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CABA0FD-79F1-4334-B039-A2E95FBF0601}"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E9096826-C54F-400E-9E99-AC275A1F107D}" type="datetimeFigureOut">
              <a:rPr lang="tr-TR" smtClean="0"/>
              <a:t>16.12.2015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CABA0FD-79F1-4334-B039-A2E95FBF0601}"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E9096826-C54F-400E-9E99-AC275A1F107D}" type="datetimeFigureOut">
              <a:rPr lang="tr-TR" smtClean="0"/>
              <a:t>16.12.2015</a:t>
            </a:fld>
            <a:endParaRPr lang="tr-TR"/>
          </a:p>
        </p:txBody>
      </p:sp>
      <p:sp>
        <p:nvSpPr>
          <p:cNvPr id="7" name="Slayt Numarası Yer Tutucusu 6"/>
          <p:cNvSpPr>
            <a:spLocks noGrp="1"/>
          </p:cNvSpPr>
          <p:nvPr>
            <p:ph type="sldNum" sz="quarter" idx="11"/>
          </p:nvPr>
        </p:nvSpPr>
        <p:spPr/>
        <p:txBody>
          <a:bodyPr rtlCol="0"/>
          <a:lstStyle/>
          <a:p>
            <a:fld id="{7CABA0FD-79F1-4334-B039-A2E95FBF0601}"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9096826-C54F-400E-9E99-AC275A1F107D}" type="datetimeFigureOut">
              <a:rPr lang="tr-TR" smtClean="0"/>
              <a:t>16.12.2015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CABA0FD-79F1-4334-B039-A2E95FBF060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E9096826-C54F-400E-9E99-AC275A1F107D}" type="datetimeFigureOut">
              <a:rPr lang="tr-TR" smtClean="0"/>
              <a:t>16.12.2015</a:t>
            </a:fld>
            <a:endParaRPr lang="tr-TR"/>
          </a:p>
        </p:txBody>
      </p:sp>
      <p:sp>
        <p:nvSpPr>
          <p:cNvPr id="22" name="Slayt Numarası Yer Tutucusu 21"/>
          <p:cNvSpPr>
            <a:spLocks noGrp="1"/>
          </p:cNvSpPr>
          <p:nvPr>
            <p:ph type="sldNum" sz="quarter" idx="15"/>
          </p:nvPr>
        </p:nvSpPr>
        <p:spPr/>
        <p:txBody>
          <a:bodyPr rtlCol="0"/>
          <a:lstStyle/>
          <a:p>
            <a:fld id="{7CABA0FD-79F1-4334-B039-A2E95FBF0601}"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E9096826-C54F-400E-9E99-AC275A1F107D}" type="datetimeFigureOut">
              <a:rPr lang="tr-TR" smtClean="0"/>
              <a:t>16.12.2015</a:t>
            </a:fld>
            <a:endParaRPr lang="tr-TR"/>
          </a:p>
        </p:txBody>
      </p:sp>
      <p:sp>
        <p:nvSpPr>
          <p:cNvPr id="18" name="Slayt Numarası Yer Tutucusu 17"/>
          <p:cNvSpPr>
            <a:spLocks noGrp="1"/>
          </p:cNvSpPr>
          <p:nvPr>
            <p:ph type="sldNum" sz="quarter" idx="11"/>
          </p:nvPr>
        </p:nvSpPr>
        <p:spPr/>
        <p:txBody>
          <a:bodyPr rtlCol="0"/>
          <a:lstStyle/>
          <a:p>
            <a:fld id="{7CABA0FD-79F1-4334-B039-A2E95FBF0601}"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9096826-C54F-400E-9E99-AC275A1F107D}" type="datetimeFigureOut">
              <a:rPr lang="tr-TR" smtClean="0"/>
              <a:t>16.12.2015</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CABA0FD-79F1-4334-B039-A2E95FBF060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ilgicik.com/yazi/turk-edebiyatinda-gunluk-turu-tarihi-gelisimi-ve-onemli-temsilciler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ilgicik.com/yazi/turkce-dersi-testler-sorular-soru-bankalari/" TargetMode="External"/><Relationship Id="rId2" Type="http://schemas.openxmlformats.org/officeDocument/2006/relationships/hyperlink" Target="http://www.bilgicik.com/yazi/turk-edebiyatinda-fikra-turu-tarihi-gelisimi-ve-onemli-temsilciler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bilgicik.com/yazi/turk-edebiyatinda-fikra-turu-tarihi-gelisimi-ve-onemli-temsilcileri/" TargetMode="External"/><Relationship Id="rId2" Type="http://schemas.openxmlformats.org/officeDocument/2006/relationships/hyperlink" Target="http://www.bilgicik.com/yazi/turk-edebiyatinda-makale-turu-tarihi-gelisimi-ve-onemli-temsilcileri/" TargetMode="External"/><Relationship Id="rId1" Type="http://schemas.openxmlformats.org/officeDocument/2006/relationships/slideLayout" Target="../slideLayouts/slideLayout2.xml"/><Relationship Id="rId4" Type="http://schemas.openxmlformats.org/officeDocument/2006/relationships/hyperlink" Target="http://www.bilgicik.com/yazi/edebiyatin-tanimi-edebiyat-nedir/"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bilgicik.com/yazi/turk-edebiyati-donemler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7467600" cy="1124744"/>
          </a:xfrm>
        </p:spPr>
        <p:txBody>
          <a:bodyPr>
            <a:noAutofit/>
          </a:bodyPr>
          <a:lstStyle/>
          <a:p>
            <a:pPr algn="ctr"/>
            <a:r>
              <a:rPr lang="tr-TR" sz="2000" dirty="0" smtClean="0">
                <a:latin typeface="Times New Roman" panose="02020603050405020304" pitchFamily="18" charset="0"/>
                <a:cs typeface="Times New Roman" panose="02020603050405020304" pitchFamily="18" charset="0"/>
              </a:rPr>
              <a:t>FIKRA TÜRÜNÜN ÖZELLİKLERİ</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(TARİHİ GELİŞİMİ VE TEMSİLCİLERİ)</a:t>
            </a:r>
            <a:br>
              <a:rPr lang="tr-TR" sz="2000" dirty="0" smtClean="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107504" y="908720"/>
            <a:ext cx="9036496" cy="5832648"/>
          </a:xfrm>
        </p:spPr>
        <p:txBody>
          <a:bodyPr>
            <a:normAutofit/>
          </a:bodyPr>
          <a:lstStyle/>
          <a:p>
            <a:pPr algn="just"/>
            <a:r>
              <a:rPr lang="tr-TR" dirty="0">
                <a:latin typeface="Maiandra GD"/>
              </a:rPr>
              <a:t>Gazete ve dergi gibi süreli yayınlarda, bir yazarın periyodik olarak genel bir başlık altında günün sosyal ve siyasî olaylarını kendi bakış açısına, siyasî, ideolojik </a:t>
            </a:r>
            <a:r>
              <a:rPr lang="tr-TR" dirty="0" smtClean="0">
                <a:latin typeface="Maiandra GD"/>
              </a:rPr>
              <a:t>eğilimine </a:t>
            </a:r>
            <a:r>
              <a:rPr lang="tr-TR" dirty="0">
                <a:latin typeface="Maiandra GD"/>
              </a:rPr>
              <a:t>ve düşünce yapısına göre değerlendirdiği kısa yorum yazılarına </a:t>
            </a:r>
            <a:r>
              <a:rPr lang="tr-TR" i="1" dirty="0">
                <a:latin typeface="Maiandra GD"/>
              </a:rPr>
              <a:t>fıkra</a:t>
            </a:r>
            <a:r>
              <a:rPr lang="tr-TR" dirty="0">
                <a:latin typeface="Maiandra GD"/>
              </a:rPr>
              <a:t> denir. Yazarın, gündelik olayları, </a:t>
            </a:r>
            <a:r>
              <a:rPr lang="tr-TR" b="1" dirty="0">
                <a:solidFill>
                  <a:srgbClr val="FF0000"/>
                </a:solidFill>
                <a:latin typeface="Maiandra GD"/>
              </a:rPr>
              <a:t>özel</a:t>
            </a:r>
            <a:r>
              <a:rPr lang="tr-TR" dirty="0">
                <a:latin typeface="Maiandra GD"/>
              </a:rPr>
              <a:t> bir görüşle, güzel bir üslupla, kanıtlama gereği duymadan yazdığı kısa, günübirlik yazılardır.</a:t>
            </a:r>
            <a:endParaRPr lang="tr-TR" dirty="0"/>
          </a:p>
          <a:p>
            <a:pPr algn="just"/>
            <a:r>
              <a:rPr lang="tr-TR" dirty="0">
                <a:latin typeface="Maiandra GD"/>
              </a:rPr>
              <a:t>* Gazete yazısıdır.</a:t>
            </a:r>
            <a:endParaRPr lang="tr-TR" dirty="0"/>
          </a:p>
          <a:p>
            <a:pPr algn="just"/>
            <a:r>
              <a:rPr lang="tr-TR" dirty="0">
                <a:latin typeface="Maiandra GD"/>
              </a:rPr>
              <a:t>* Yazar düşüncelerini kanıtlama yoluna gitmez.</a:t>
            </a:r>
            <a:endParaRPr lang="tr-TR" dirty="0"/>
          </a:p>
          <a:p>
            <a:pPr algn="just"/>
            <a:r>
              <a:rPr lang="tr-TR" dirty="0">
                <a:latin typeface="Maiandra GD"/>
              </a:rPr>
              <a:t>* Dil tabiidir. </a:t>
            </a:r>
            <a:r>
              <a:rPr lang="tr-TR" dirty="0">
                <a:latin typeface="Maiandra GD"/>
                <a:hlinkClick r:id="rId2"/>
              </a:rPr>
              <a:t>Günlük</a:t>
            </a:r>
            <a:r>
              <a:rPr lang="tr-TR" dirty="0">
                <a:latin typeface="Maiandra GD"/>
              </a:rPr>
              <a:t> deyimlere, yer yer nükteli sözlere yer verilir.</a:t>
            </a:r>
            <a:endParaRPr lang="tr-TR" dirty="0"/>
          </a:p>
          <a:p>
            <a:pPr algn="just"/>
            <a:r>
              <a:rPr lang="tr-TR" dirty="0">
                <a:latin typeface="Maiandra GD"/>
              </a:rPr>
              <a:t>* Okuyucuyla sohbet ediyormuş gibi bir hava sezdirilir.</a:t>
            </a:r>
            <a:endParaRPr lang="tr-TR" dirty="0"/>
          </a:p>
          <a:p>
            <a:pPr algn="just"/>
            <a:r>
              <a:rPr lang="tr-TR" dirty="0">
                <a:latin typeface="Maiandra GD"/>
              </a:rPr>
              <a:t>* Türün ünlüleri, Ahmet Rasim, Falih Rıfkı, A. Haşim, H. Cahit Yalçın, Peyami Safa.</a:t>
            </a:r>
            <a:endParaRPr lang="tr-TR" dirty="0"/>
          </a:p>
          <a:p>
            <a:endParaRPr lang="tr-TR" dirty="0"/>
          </a:p>
        </p:txBody>
      </p:sp>
    </p:spTree>
    <p:extLst>
      <p:ext uri="{BB962C8B-B14F-4D97-AF65-F5344CB8AC3E}">
        <p14:creationId xmlns:p14="http://schemas.microsoft.com/office/powerpoint/2010/main" val="131463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8820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41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138138"/>
          </a:xfrm>
        </p:spPr>
        <p:txBody>
          <a:bodyPr>
            <a:normAutofit fontScale="90000"/>
          </a:bodyPr>
          <a:lstStyle/>
          <a:p>
            <a:pPr indent="449580" algn="just">
              <a:lnSpc>
                <a:spcPct val="150000"/>
              </a:lnSpc>
              <a:spcAft>
                <a:spcPts val="1000"/>
              </a:spcAft>
            </a:pPr>
            <a:r>
              <a:rPr lang="tr-TR" sz="2200" b="1" dirty="0">
                <a:latin typeface="Times New Roman"/>
                <a:ea typeface="Times New Roman"/>
              </a:rPr>
              <a:t>1.</a:t>
            </a:r>
            <a:r>
              <a:rPr lang="tr-TR" sz="2200" dirty="0">
                <a:latin typeface="Times New Roman"/>
                <a:ea typeface="Times New Roman"/>
              </a:rPr>
              <a:t> </a:t>
            </a:r>
            <a:r>
              <a:rPr lang="tr-TR" sz="2200" b="1" dirty="0">
                <a:latin typeface="Times New Roman"/>
                <a:ea typeface="Times New Roman"/>
              </a:rPr>
              <a:t>NASRETTİN HOCANIN KİŞİSEL ÖZELLİKLERİ</a:t>
            </a:r>
            <a:r>
              <a:rPr lang="tr-TR" sz="3200" dirty="0">
                <a:latin typeface="Times New Roman"/>
                <a:ea typeface="Times New Roman"/>
              </a:rPr>
              <a:t/>
            </a:r>
            <a:br>
              <a:rPr lang="tr-TR" sz="3200" dirty="0">
                <a:latin typeface="Times New Roman"/>
                <a:ea typeface="Times New Roman"/>
              </a:rPr>
            </a:br>
            <a:endParaRPr lang="tr-TR" dirty="0"/>
          </a:p>
        </p:txBody>
      </p:sp>
      <p:sp>
        <p:nvSpPr>
          <p:cNvPr id="3" name="İçerik Yer Tutucusu 2"/>
          <p:cNvSpPr>
            <a:spLocks noGrp="1"/>
          </p:cNvSpPr>
          <p:nvPr>
            <p:ph sz="quarter" idx="1"/>
          </p:nvPr>
        </p:nvSpPr>
        <p:spPr>
          <a:xfrm>
            <a:off x="179512" y="908720"/>
            <a:ext cx="8568952" cy="5832648"/>
          </a:xfrm>
        </p:spPr>
        <p:txBody>
          <a:bodyPr>
            <a:normAutofit fontScale="85000" lnSpcReduction="20000"/>
          </a:bodyPr>
          <a:lstStyle/>
          <a:p>
            <a:pPr indent="449580" algn="just">
              <a:lnSpc>
                <a:spcPct val="150000"/>
              </a:lnSpc>
              <a:spcAft>
                <a:spcPts val="0"/>
              </a:spcAft>
            </a:pPr>
            <a:r>
              <a:rPr lang="tr-TR" dirty="0">
                <a:latin typeface="Times New Roman"/>
                <a:ea typeface="Times New Roman"/>
              </a:rPr>
              <a:t>Nasrettin Hoca’nın tüm diğer özellikleri bir yana halkların indinde yer tutan en önemli özelliği hazırcevap ve nüktedan olma özelliğidir. Başka bir deyişle Hoca, tatlı dilli, güler yüzlü, samimi özlü bir kişiliğe sahiptir. İnsanları güldürür, güldürürken ibret alınacak biçimde düşündürür, ancak onlarla hiçbir şekilde alay etmez. Bir halk adamı olarak içinde bulunduğu çevreyle doğrudan ilişkiler kurar ve bu bağlamda sorulan her soruya, soru soranı ciddiye alarak yanıtlar vermeğe çalışır. İçinde yaşadığı toplumda insanlarla haşır neşir olduğu için araya mesafe koymaz ve bu nedenle ona herkes, soruları tartmaksızın ona her türlü soruyu sorabilmektedir. Doğal olarak insanlarla olan ilişkisi bu düzeyde olduğu için, “Cenaze götürülürken tabutun neresinde durmalıyım?”, “Tuvalette sakız çiğnenir mi?” türünden abesle karşılanabilecek sorular fütursuzca sorulabilir. Nasrettin Hoca, bunlara bile hiçbir biçimde gocunmadan nükteli cevaplar verebilir. Muhataplarını küçümsememeye özen gösterdiği gibi vermiş olduğu yanıtlarla da onları aydınlatmağa çalışır.</a:t>
            </a:r>
          </a:p>
          <a:p>
            <a:endParaRPr lang="tr-TR" dirty="0"/>
          </a:p>
        </p:txBody>
      </p:sp>
    </p:spTree>
    <p:extLst>
      <p:ext uri="{BB962C8B-B14F-4D97-AF65-F5344CB8AC3E}">
        <p14:creationId xmlns:p14="http://schemas.microsoft.com/office/powerpoint/2010/main" val="58106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036496" cy="6741368"/>
          </a:xfrm>
        </p:spPr>
        <p:txBody>
          <a:bodyPr>
            <a:noAutofit/>
          </a:bodyPr>
          <a:lstStyle/>
          <a:p>
            <a:pPr indent="449580" algn="just">
              <a:lnSpc>
                <a:spcPct val="150000"/>
              </a:lnSpc>
              <a:spcAft>
                <a:spcPts val="0"/>
              </a:spcAft>
            </a:pPr>
            <a:r>
              <a:rPr lang="tr-TR" sz="1600" dirty="0">
                <a:latin typeface="Times New Roman"/>
                <a:ea typeface="Times New Roman"/>
              </a:rPr>
              <a:t>Nasrettin Hoca’nın asıl amacı insanları düşündürmek ve onlara ibret alabilecekleri ders vermektir. Çünkü o bir halk adamı olduğu kadar aynı zamanda toplum önderidir. Toplumuna karşı kendini sorumlu hisseden bir aydın tavrı içerisindedir. Elde ettiği bilgileri alanda ihtiyacı olanlarla paylaşan bir entelektüel olarak değil, bir aydın olarak bu uyarı görevini gülmenin olanaklarını kullanarak yapma eğilimindedir. Onun vermek istediği ileti, ileti olduğu kadar da öğretiyi bu yolla daha kolay benimsetilmesi olanağını bulmaktadır. O gülmenin, en zor eleştirilerin bile kabulüne olanak sağlayacağı bilincindedir. </a:t>
            </a:r>
          </a:p>
          <a:p>
            <a:pPr indent="449580" algn="just">
              <a:lnSpc>
                <a:spcPct val="150000"/>
              </a:lnSpc>
              <a:spcAft>
                <a:spcPts val="0"/>
              </a:spcAft>
            </a:pPr>
            <a:r>
              <a:rPr lang="tr-TR" sz="1600" dirty="0">
                <a:latin typeface="Times New Roman"/>
                <a:ea typeface="Times New Roman"/>
              </a:rPr>
              <a:t>Nasrettin Hoca’nın diğer karakteristik özelliklerinden bir diğeri de onun oldukça zeki olmasında yatmaktadır. O, zekâsını bir yandan iyi, güzel davranışların çoğalması, yanlış ve kötü olanların ortadan kalkması için kullanmaktadır. Ancak o kurgusal bir Makedon ve Bulgar kurgusal kahramanı “</a:t>
            </a:r>
            <a:r>
              <a:rPr lang="tr-TR" sz="1600" dirty="0" err="1">
                <a:latin typeface="Times New Roman"/>
                <a:ea typeface="Times New Roman"/>
              </a:rPr>
              <a:t>İtar</a:t>
            </a:r>
            <a:r>
              <a:rPr lang="tr-TR" sz="1600" dirty="0">
                <a:latin typeface="Times New Roman"/>
                <a:ea typeface="Times New Roman"/>
              </a:rPr>
              <a:t> </a:t>
            </a:r>
            <a:r>
              <a:rPr lang="tr-TR" sz="1600" dirty="0" err="1">
                <a:latin typeface="Times New Roman"/>
                <a:ea typeface="Times New Roman"/>
              </a:rPr>
              <a:t>Peyo</a:t>
            </a:r>
            <a:r>
              <a:rPr lang="tr-TR" sz="1600" dirty="0">
                <a:latin typeface="Times New Roman"/>
                <a:ea typeface="Times New Roman"/>
              </a:rPr>
              <a:t>” veya “</a:t>
            </a:r>
            <a:r>
              <a:rPr lang="tr-TR" sz="1600" dirty="0" err="1">
                <a:latin typeface="Times New Roman"/>
                <a:ea typeface="Times New Roman"/>
              </a:rPr>
              <a:t>Hitar</a:t>
            </a:r>
            <a:r>
              <a:rPr lang="tr-TR" sz="1600" dirty="0">
                <a:latin typeface="Times New Roman"/>
                <a:ea typeface="Times New Roman"/>
              </a:rPr>
              <a:t> </a:t>
            </a:r>
            <a:r>
              <a:rPr lang="tr-TR" sz="1600" dirty="0" err="1">
                <a:latin typeface="Times New Roman"/>
                <a:ea typeface="Times New Roman"/>
              </a:rPr>
              <a:t>Petar</a:t>
            </a:r>
            <a:r>
              <a:rPr lang="tr-TR" sz="1600" dirty="0">
                <a:latin typeface="Times New Roman"/>
                <a:ea typeface="Times New Roman"/>
              </a:rPr>
              <a:t>” gibi kurnaz değildir. Nasrettin Hoca, zekidir, ama kurnaz değildir. Hoca sağlam, hünerli ve çalışkandır. Sabırlı ve hoşgörülüdür. İnsanları sever, hırsızları, günahlıları bile kolay bağışlar. Dar geçimli olduğu halde iyimserdir ve kimseyi kıskanmak küçüklüğüne düşmez. Her mihnetin, her çıkmazın bir hoş yanını arar bulur. Ancak halkın dertlerini, onunki kadar kudretle bir acı mizah (kara mizah) çeşnisi içinde dile getirebilecek filozof sanatçı da kolay bulunmaz. Hoca, çok kez ağlanacak hallere güldürür. İnsan yüreğini sızlatan açlığı, karakter zaaflarının beşeri haksızlıkların tümünü ortaya koyar. Kötü idare adamlarını, haram yiyicileri, merhametsizleri öldürücü ama yine de aslanın ağzına atmayan bağışlanma kapısını açık bırakan zarafetiyle </a:t>
            </a:r>
            <a:r>
              <a:rPr lang="tr-TR" sz="1600" dirty="0" err="1">
                <a:latin typeface="Times New Roman"/>
                <a:ea typeface="Times New Roman"/>
              </a:rPr>
              <a:t>hicvedmektedir</a:t>
            </a:r>
            <a:r>
              <a:rPr lang="tr-TR" sz="1600" dirty="0">
                <a:latin typeface="Times New Roman"/>
                <a:ea typeface="Times New Roman"/>
              </a:rPr>
              <a:t>. </a:t>
            </a:r>
          </a:p>
        </p:txBody>
      </p:sp>
    </p:spTree>
    <p:extLst>
      <p:ext uri="{BB962C8B-B14F-4D97-AF65-F5344CB8AC3E}">
        <p14:creationId xmlns:p14="http://schemas.microsoft.com/office/powerpoint/2010/main" val="365432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0"/>
            <a:ext cx="8640960" cy="6858000"/>
          </a:xfrm>
        </p:spPr>
        <p:txBody>
          <a:bodyPr>
            <a:normAutofit fontScale="70000" lnSpcReduction="20000"/>
          </a:bodyPr>
          <a:lstStyle/>
          <a:p>
            <a:pPr indent="449580" algn="just">
              <a:lnSpc>
                <a:spcPct val="150000"/>
              </a:lnSpc>
              <a:spcAft>
                <a:spcPts val="0"/>
              </a:spcAft>
            </a:pPr>
            <a:r>
              <a:rPr lang="tr-TR" dirty="0">
                <a:latin typeface="Times New Roman"/>
                <a:ea typeface="Times New Roman"/>
              </a:rPr>
              <a:t>İnsanları hele ki çevresini ve yakınlarını aldatmaktan hoşlanmadığı gibi, aldatılmaktan, istismar edilmekten de hoşlanmamaktadır. Bu konuda bir çıkarımda bulunmak gerekirse, kendisine tuzak kuranlar, aldatmak isteyenler, zor duruma düşürmeye niyet edenler onun zekâsı karşısında yenilgiye uğramakta ve amaçlarına ulaşamamaktadırlar</a:t>
            </a:r>
            <a:r>
              <a:rPr lang="tr-TR" dirty="0" smtClean="0">
                <a:latin typeface="Times New Roman"/>
                <a:ea typeface="Times New Roman"/>
              </a:rPr>
              <a:t>.</a:t>
            </a:r>
            <a:endParaRPr lang="tr-TR" dirty="0">
              <a:latin typeface="Times New Roman"/>
              <a:ea typeface="Times New Roman"/>
            </a:endParaRPr>
          </a:p>
          <a:p>
            <a:pPr indent="449580" algn="just">
              <a:lnSpc>
                <a:spcPct val="150000"/>
              </a:lnSpc>
              <a:spcAft>
                <a:spcPts val="0"/>
              </a:spcAft>
            </a:pPr>
            <a:r>
              <a:rPr lang="tr-TR" dirty="0">
                <a:latin typeface="Times New Roman"/>
                <a:ea typeface="Times New Roman"/>
              </a:rPr>
              <a:t>Öte yandan, Nasrettin Hoca son derece hoşgörülü bir yapıya sahiptir. İnsanların tüm fikirlerini açıkça ifade edebilecekleri Sevgi, saygı ve anlayış ortamına herkesten fazla önem vermektedir. Merhameti ölçüt olarak etrafındaki tüm varlıkları kuşattığından insan ilişkilerinde son derece sağlıklı bir tavır sergilemektedir. Büyükle büyük, küçükle küçük örneğin sarığını kapıp oynayan çocuklara kızmaz, tahammül sınırlarını zorlayan karısının olmadık kaprislerine karşı hiç alışık olunmadığı kadar tolerans gösterir. Bu, onun insan doğasını çok iyi analiz ettiğini ve ona göre davrandığının da bir belirtisidir. Yine Hoca’nın değerler dünyasında gönül incitmek, ağır bir suç olduğu cihetle Hoca bunun bilincinde bir insan olarak hareket etmektedir.</a:t>
            </a:r>
          </a:p>
          <a:p>
            <a:pPr indent="449580" algn="just">
              <a:lnSpc>
                <a:spcPct val="150000"/>
              </a:lnSpc>
              <a:spcAft>
                <a:spcPts val="0"/>
              </a:spcAft>
            </a:pPr>
            <a:r>
              <a:rPr lang="tr-TR" dirty="0">
                <a:latin typeface="Times New Roman"/>
                <a:ea typeface="Times New Roman"/>
              </a:rPr>
              <a:t>Ön yargılar ve ikiyüzlülükten hiçbir eser bulunmayan Hoca, dürüst ve samimi bir yaşam tarzına sahip bulunmaktadır. İşte bu yüzden çevresinde güven ve saygı duyulan, akıl danışılan biri olarak kabul edilir. O, toplum içerisinde söylediği her söz, doğru kabul gören örnek ve önder bir kişilik olarak bilinen ve de halk arasında bilge muamelesi gören bir Türk Halk bilgesidir.</a:t>
            </a:r>
          </a:p>
          <a:p>
            <a:endParaRPr lang="tr-TR" dirty="0"/>
          </a:p>
        </p:txBody>
      </p:sp>
    </p:spTree>
    <p:extLst>
      <p:ext uri="{BB962C8B-B14F-4D97-AF65-F5344CB8AC3E}">
        <p14:creationId xmlns:p14="http://schemas.microsoft.com/office/powerpoint/2010/main" val="414067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036496" cy="6858000"/>
          </a:xfrm>
        </p:spPr>
        <p:txBody>
          <a:bodyPr>
            <a:normAutofit fontScale="70000" lnSpcReduction="20000"/>
          </a:bodyPr>
          <a:lstStyle/>
          <a:p>
            <a:pPr indent="449580" algn="just">
              <a:lnSpc>
                <a:spcPct val="150000"/>
              </a:lnSpc>
              <a:spcAft>
                <a:spcPts val="0"/>
              </a:spcAft>
            </a:pPr>
            <a:r>
              <a:rPr lang="tr-TR" sz="2600" dirty="0">
                <a:latin typeface="Times New Roman"/>
                <a:ea typeface="Times New Roman"/>
              </a:rPr>
              <a:t>Nasrettin Hoca aynı zamanda cesaretlidir. Yanlışlarını eleştirmediği hemen hemen hiçbir kişi, kurum ve nesne bulunmamaktadır. Öylesine ki, yapmış olduğu eleştirileri kendisi için bile yapmaktan kaçınmamaktadır. Deyim yerindeyse “iğneyi başkasına çuvaldızı ise kendine batırmaktan” hiçbir zaman çekinmez. Diğer bir deyişle, başkalarına kendine davrandığından daha hassas davranarak önce kendine bakar ve kendini düzeltir. Ancak bunu bile tatlı dille, güler yüzle, bilgi ve akla dayalı olarak yaptığı için eleştirileri sonuçsuz kalmaz. Çevresi ve muhatapları onun mesajlarını almakta gecikmezler.</a:t>
            </a:r>
          </a:p>
          <a:p>
            <a:pPr indent="449580" algn="just">
              <a:lnSpc>
                <a:spcPct val="150000"/>
              </a:lnSpc>
              <a:spcAft>
                <a:spcPts val="0"/>
              </a:spcAft>
            </a:pPr>
            <a:r>
              <a:rPr lang="tr-TR" sz="2600" dirty="0">
                <a:latin typeface="Times New Roman"/>
                <a:ea typeface="Times New Roman"/>
              </a:rPr>
              <a:t>Nasrettin Hoca bir o kadar da tedbirli bir insandır. Bir işin önünü sonunu düşünmeden harekete geçmez. Kurnazlıklara, hilelere karşı uyanık hareket eder. Kurulan tuzaklardan zararlı çıkmaz. Örneğin, o yüzden ağaca tırmanırken pabuçlarını yanına almayı ihmal etmez. Olabilecek ihtimalleri inceden inceye hesap eder. Söz ve hareketlerini ona göre ayarlar.</a:t>
            </a:r>
          </a:p>
          <a:p>
            <a:pPr indent="449580" algn="just">
              <a:lnSpc>
                <a:spcPct val="150000"/>
              </a:lnSpc>
              <a:spcAft>
                <a:spcPts val="0"/>
              </a:spcAft>
            </a:pPr>
            <a:r>
              <a:rPr lang="tr-TR" sz="2600" dirty="0">
                <a:latin typeface="Times New Roman"/>
                <a:ea typeface="Times New Roman"/>
              </a:rPr>
              <a:t>Hep umutlu ve iyimserdir. Her olaydan kendisi için güzel bir sonuç çıkarmasını bilir. Başka bir söyleyişle her şerde bir hayır görür. Hemen umutsuzluğa kapılmaz. Eşeği kaybolmuşsa iyi ki üstünde değildim, demekten kendisini alamaz. Sabununu kapıp kaçan karganın arkasından onun üstü başı bizimkinden daha kirli demekten de kendini alıkoyamaz. Varsın alsın diyebilecek iyimserliğe sahiptir.</a:t>
            </a:r>
          </a:p>
          <a:p>
            <a:endParaRPr lang="tr-TR" dirty="0"/>
          </a:p>
        </p:txBody>
      </p:sp>
    </p:spTree>
    <p:extLst>
      <p:ext uri="{BB962C8B-B14F-4D97-AF65-F5344CB8AC3E}">
        <p14:creationId xmlns:p14="http://schemas.microsoft.com/office/powerpoint/2010/main" val="13759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85000" lnSpcReduction="10000"/>
          </a:bodyPr>
          <a:lstStyle/>
          <a:p>
            <a:pPr indent="449580" algn="just">
              <a:lnSpc>
                <a:spcPct val="150000"/>
              </a:lnSpc>
              <a:spcAft>
                <a:spcPts val="0"/>
              </a:spcAft>
            </a:pPr>
            <a:r>
              <a:rPr lang="tr-TR" dirty="0">
                <a:latin typeface="Times New Roman"/>
                <a:ea typeface="Times New Roman"/>
              </a:rPr>
              <a:t>Tutumlu bir insandır. Elindeki imkânları gereksiz yere harcamayı sevmez. Kaynakların sınırlı olduğunu ve yerli yerince kullanılması gerektiğini bilir. Fakat cimri değildir. Böyle olmadığı gibi olanlara da karşıdır ve onların bu yönünü sıkça eleştirir. Cimriliğin paylaşımı ortadan kaldırdığı için toplumda büyük sorunlar yaratacağının bilincindedir.</a:t>
            </a:r>
          </a:p>
          <a:p>
            <a:pPr indent="449580" algn="just">
              <a:lnSpc>
                <a:spcPct val="150000"/>
              </a:lnSpc>
              <a:spcAft>
                <a:spcPts val="0"/>
              </a:spcAft>
            </a:pPr>
            <a:r>
              <a:rPr lang="tr-TR" dirty="0">
                <a:latin typeface="Times New Roman"/>
                <a:ea typeface="Times New Roman"/>
              </a:rPr>
              <a:t>Elindekiyle yetinen, sahip olduklarına şükreden, güç, para ve mevki bakımından kendinden yükseklere değil aşağıda olanlara bakarak mutlu olabilen bir tiptir. Bu yüzden ne fakirliğinden yüksünür, ne bulunduğu sosyal konumdan dolayı gururlanır. Örneğin, fıkralarında çok olumsuz bir tip olarak anlatılan karısıyla her şeye karşın mutlu bir yaşam sürer. Bilir ki beterin daha beteri olabilir.</a:t>
            </a:r>
          </a:p>
          <a:p>
            <a:pPr indent="449580" algn="just">
              <a:lnSpc>
                <a:spcPct val="150000"/>
              </a:lnSpc>
              <a:spcAft>
                <a:spcPts val="0"/>
              </a:spcAft>
            </a:pPr>
            <a:r>
              <a:rPr lang="tr-TR" dirty="0">
                <a:latin typeface="Times New Roman"/>
                <a:ea typeface="Times New Roman"/>
              </a:rPr>
              <a:t>Gösterişten hoşlanmaz, son derece sade bir hayat sürer. Hayatı evi, cami, medrese, tarla, bahçe ve çarşı arasında geçer, yani herkesin yaşadığı ortalama hayatı yaşar. Böylelikle sınıfsal farklıların oluşmasının önüne geçer. Sahip oldukları şeylerle (mal, mülk, para, mevki…) gururlananlardan hiç hoşlanmaz. Onların bu olumsuz tavırlarını eleştirir.</a:t>
            </a:r>
          </a:p>
          <a:p>
            <a:endParaRPr lang="tr-TR" dirty="0"/>
          </a:p>
        </p:txBody>
      </p:sp>
    </p:spTree>
    <p:extLst>
      <p:ext uri="{BB962C8B-B14F-4D97-AF65-F5344CB8AC3E}">
        <p14:creationId xmlns:p14="http://schemas.microsoft.com/office/powerpoint/2010/main" val="336931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116632"/>
            <a:ext cx="9144000" cy="6741368"/>
          </a:xfrm>
        </p:spPr>
        <p:txBody>
          <a:bodyPr>
            <a:normAutofit fontScale="85000" lnSpcReduction="10000"/>
          </a:bodyPr>
          <a:lstStyle/>
          <a:p>
            <a:pPr indent="449580" algn="just">
              <a:lnSpc>
                <a:spcPct val="150000"/>
              </a:lnSpc>
              <a:spcAft>
                <a:spcPts val="0"/>
              </a:spcAft>
            </a:pPr>
            <a:r>
              <a:rPr lang="tr-TR" dirty="0">
                <a:latin typeface="Times New Roman"/>
                <a:ea typeface="Times New Roman"/>
              </a:rPr>
              <a:t>Evine, ailesine son derece bağlıdır. Karısının bütün huysuzluklarını bile fıkra konusu yapacak kadar ona düşkünlüğü ve sevgisi vardır. Nitekim onun ölümünü kendisi için “küçük kıyamet” sayar. Çocuklarıyla yakından ilgilenir. Onların iyi yetişmeleri için gayret gösterir.</a:t>
            </a:r>
          </a:p>
          <a:p>
            <a:pPr indent="449580" algn="just">
              <a:lnSpc>
                <a:spcPct val="150000"/>
              </a:lnSpc>
              <a:spcAft>
                <a:spcPts val="0"/>
              </a:spcAft>
            </a:pPr>
            <a:r>
              <a:rPr lang="tr-TR" dirty="0">
                <a:latin typeface="Times New Roman"/>
                <a:ea typeface="Times New Roman"/>
              </a:rPr>
              <a:t>Komşularıyla, öğrencileriyle iyi geçinir. Bilgisini ve sahip olduğu imkânları onlarla paylaşmaktan mutluluk duyar. Onlarla sohbetler eder, zaman zaman misafirliğe çağırır. Sofrasındakileri onlarla paylaşır.</a:t>
            </a:r>
          </a:p>
          <a:p>
            <a:pPr indent="449580" algn="just">
              <a:lnSpc>
                <a:spcPct val="150000"/>
              </a:lnSpc>
              <a:spcAft>
                <a:spcPts val="0"/>
              </a:spcAft>
            </a:pPr>
            <a:r>
              <a:rPr lang="tr-TR" dirty="0">
                <a:latin typeface="Times New Roman"/>
                <a:ea typeface="Times New Roman"/>
              </a:rPr>
              <a:t>Dindar ve inançlıdır; dini görevlerini yerine getirir. Ancak batıl inanışları yoktur. Dini bir şekil meselesi olarak değil, bir gönül meselesi olarak görür. Allah inanışı korkuya değil, sevgiye dayalıdır. Fakat din istismarına karşıdır. Böyle yapanlara karşı da eleştirel bir tutum takınmaktan çekinmez.</a:t>
            </a:r>
          </a:p>
          <a:p>
            <a:pPr indent="449580" algn="just">
              <a:lnSpc>
                <a:spcPct val="150000"/>
              </a:lnSpc>
              <a:spcAft>
                <a:spcPts val="0"/>
              </a:spcAft>
            </a:pPr>
            <a:r>
              <a:rPr lang="tr-TR" dirty="0">
                <a:latin typeface="Times New Roman"/>
                <a:ea typeface="Times New Roman"/>
              </a:rPr>
              <a:t>Çalışkandır. Kimseye muhtaç olmadan yaşamak ister. Bu yüzden her türlü işi yapmaktan çekinmez. Tarlaya gider, bahçesiyle uğraşır. Pazarda satıcılık yapar. Bu yüzden tembellerden, dilencilerden, hırsızlardan hiç hoşlanmaz. Onları eleştirir. İnsanlara çalışma ve girişimcilik ruhu aşılamak ister.</a:t>
            </a:r>
          </a:p>
          <a:p>
            <a:endParaRPr lang="tr-TR" dirty="0"/>
          </a:p>
        </p:txBody>
      </p:sp>
    </p:spTree>
    <p:extLst>
      <p:ext uri="{BB962C8B-B14F-4D97-AF65-F5344CB8AC3E}">
        <p14:creationId xmlns:p14="http://schemas.microsoft.com/office/powerpoint/2010/main" val="29298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92500" lnSpcReduction="20000"/>
          </a:bodyPr>
          <a:lstStyle/>
          <a:p>
            <a:pPr indent="449580" algn="just">
              <a:lnSpc>
                <a:spcPct val="150000"/>
              </a:lnSpc>
              <a:spcAft>
                <a:spcPts val="0"/>
              </a:spcAft>
            </a:pPr>
            <a:r>
              <a:rPr lang="tr-TR" dirty="0">
                <a:latin typeface="Times New Roman"/>
                <a:ea typeface="Times New Roman"/>
              </a:rPr>
              <a:t>Hem gerçekçidir hem de engin bir hayal gücüne sahiptir fakat bu iki kavramın dengesini kurarak hareket eder. Çünkü insanın doğasında bu iki özelliğin birlikte bulunduğunu bilir. Kimi zaman gerçeğin katılığını duygusal davranışlarıyla yumuşatır, kimi zaman duygusallığın aşırılığını gerçekçi tutumuyla ortadan kaldırır. Başka bir deyişle, zihnî ve kalbî uyum içinde hareket eder.</a:t>
            </a:r>
          </a:p>
          <a:p>
            <a:pPr indent="449580" algn="just">
              <a:lnSpc>
                <a:spcPct val="150000"/>
              </a:lnSpc>
              <a:spcAft>
                <a:spcPts val="0"/>
              </a:spcAft>
            </a:pPr>
            <a:r>
              <a:rPr lang="tr-TR" dirty="0">
                <a:latin typeface="Times New Roman"/>
                <a:ea typeface="Times New Roman"/>
              </a:rPr>
              <a:t>Çok zekidir, hazırcevaptır. Hiçbir sözün, sorunun, davranışın altında kalmaz. Akıl ve bilgi gücünü kullanarak karşılaştığı zor durumlardan kurtulur. Söz, onda kötüler için bir kılıca, bilgisizler için bilgiye dönüşür. Bunu yaparken de sadece içinde bulunduğu zor durumdan kurtulmakla kalmaz aynı zamanda yine eleştirisini yapar, vermek istediği mesajı iletir.</a:t>
            </a:r>
          </a:p>
          <a:p>
            <a:pPr indent="449580" algn="just">
              <a:lnSpc>
                <a:spcPct val="150000"/>
              </a:lnSpc>
              <a:spcAft>
                <a:spcPts val="0"/>
              </a:spcAft>
            </a:pPr>
            <a:r>
              <a:rPr lang="tr-TR" dirty="0">
                <a:latin typeface="Times New Roman"/>
                <a:ea typeface="Times New Roman"/>
              </a:rPr>
              <a:t>Mesleği gereği döneminin seçkinleri arasında yer almasına karşın o devamlı olarak halkın yanındadır ve onlarla iç içe bir hayat yaşar. Düğünlerine, cenazelerine katılır. Evlerine misafir olur. Onların her türlü sorunuyla yakından ilgilenir. Büyükle büyük, küçükle küçük olur.</a:t>
            </a:r>
            <a:endParaRPr lang="tr-TR" dirty="0">
              <a:effectLst/>
              <a:latin typeface="Times New Roman"/>
              <a:ea typeface="Times New Roman"/>
            </a:endParaRPr>
          </a:p>
        </p:txBody>
      </p:sp>
    </p:spTree>
    <p:extLst>
      <p:ext uri="{BB962C8B-B14F-4D97-AF65-F5344CB8AC3E}">
        <p14:creationId xmlns:p14="http://schemas.microsoft.com/office/powerpoint/2010/main" val="95826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85000" lnSpcReduction="10000"/>
          </a:bodyPr>
          <a:lstStyle/>
          <a:p>
            <a:pPr indent="449580" algn="just">
              <a:lnSpc>
                <a:spcPct val="150000"/>
              </a:lnSpc>
              <a:spcAft>
                <a:spcPts val="0"/>
              </a:spcAft>
            </a:pPr>
            <a:r>
              <a:rPr lang="tr-TR" dirty="0">
                <a:latin typeface="Times New Roman"/>
                <a:ea typeface="Times New Roman"/>
              </a:rPr>
              <a:t>İyi bir gözlemcidir. Bu yüzden kişi ve olayları nesnel olarak değerlendirir. Bunu yaparken duygularına kapılmaz. Olup bitenleri bilgece bir gözle ele alır ve ona göre sonuçlar çıkarır. Bu durum, onu boş söz söylemekten, boş iş yapmaktan alıkoyar. Söylediği ve yaptığı gözleme dayandığı için tutarsızlığa düşmez.</a:t>
            </a:r>
          </a:p>
          <a:p>
            <a:pPr indent="449580" algn="just">
              <a:lnSpc>
                <a:spcPct val="150000"/>
              </a:lnSpc>
              <a:spcAft>
                <a:spcPts val="0"/>
              </a:spcAft>
            </a:pPr>
            <a:r>
              <a:rPr lang="tr-TR" dirty="0">
                <a:latin typeface="Times New Roman"/>
                <a:ea typeface="Times New Roman"/>
              </a:rPr>
              <a:t>Söylediği her söz, yaptığı her işi, akla, mantığa, sağduyuya ve bir değerler sistemine bağlıdır. Bu değerler sistemi İslamiyet ve tasavvuftur. Bu değerlere göre oluşan toplumsal kültürdür. Bu yüzden Nasrettin Hoca’yı inandığı dinin örnek bir temsilcisi olarak görmek gerekir.</a:t>
            </a:r>
          </a:p>
          <a:p>
            <a:pPr indent="449580" algn="just">
              <a:lnSpc>
                <a:spcPct val="150000"/>
              </a:lnSpc>
              <a:spcAft>
                <a:spcPts val="0"/>
              </a:spcAft>
            </a:pPr>
            <a:r>
              <a:rPr lang="tr-TR" dirty="0" err="1">
                <a:latin typeface="Times New Roman"/>
                <a:ea typeface="Times New Roman"/>
              </a:rPr>
              <a:t>Ahlakî</a:t>
            </a:r>
            <a:r>
              <a:rPr lang="tr-TR" dirty="0">
                <a:latin typeface="Times New Roman"/>
                <a:ea typeface="Times New Roman"/>
              </a:rPr>
              <a:t> bozukluklara karşı tavır alır. Hemen her fıkrasında bu anlamdaki bir bozukluğu eleştiri konusu yapar. Bu da yine onun inandığı değerler sisteminin “iyiliği yaygınlaştırmak, kötü olanı ortadan kaldırmak” şeklinde özetlenebilecek olan tutumunun bir sonucudur.</a:t>
            </a:r>
          </a:p>
          <a:p>
            <a:pPr indent="449580" algn="just">
              <a:lnSpc>
                <a:spcPct val="150000"/>
              </a:lnSpc>
              <a:spcAft>
                <a:spcPts val="0"/>
              </a:spcAft>
            </a:pPr>
            <a:r>
              <a:rPr lang="tr-TR" dirty="0">
                <a:latin typeface="Times New Roman"/>
                <a:ea typeface="Times New Roman"/>
              </a:rPr>
              <a:t>Nasrettin Hoca, orta yolun insanıdır. Aşırı tutum ve davranışların insana zarar vereceğini iyi bilir. Kendisi bu yola yönelmediği gibi çevresindekilerin de yönelmesine engel olur. Dengeli bir insan ve toplum yapısının oluşmasını ister.</a:t>
            </a:r>
          </a:p>
          <a:p>
            <a:endParaRPr lang="tr-TR" dirty="0"/>
          </a:p>
        </p:txBody>
      </p:sp>
    </p:spTree>
    <p:extLst>
      <p:ext uri="{BB962C8B-B14F-4D97-AF65-F5344CB8AC3E}">
        <p14:creationId xmlns:p14="http://schemas.microsoft.com/office/powerpoint/2010/main" val="193773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741368"/>
          </a:xfrm>
        </p:spPr>
        <p:txBody>
          <a:bodyPr>
            <a:normAutofit fontScale="77500" lnSpcReduction="20000"/>
          </a:bodyPr>
          <a:lstStyle/>
          <a:p>
            <a:pPr indent="449580" algn="just">
              <a:lnSpc>
                <a:spcPct val="150000"/>
              </a:lnSpc>
              <a:spcAft>
                <a:spcPts val="1000"/>
              </a:spcAft>
            </a:pPr>
            <a:r>
              <a:rPr lang="tr-TR" dirty="0">
                <a:latin typeface="Times New Roman"/>
                <a:ea typeface="Times New Roman"/>
              </a:rPr>
              <a:t>Bütün bu kişisel özelliklerinin tahlilinden sonra, Nasrettin Hoca’nın gerçek kişiliği, soy ve mesleği ne olursa olsun, önemli olan, halkın Nasrettin Hoca’yı kafasında nasıl biçimlendirdiği ve nasıl tasarladığıdır. Çünkü Hoca kelimenin tam anlamıyla “millî” bir şahsiyettir. Yediden yetmişe ve her bölgedeki, her tabakadaki halk onu tanımakta, sevmekte, fıkralarını öz mizahın dili saymaktadır. Türkistan'da Çin sınırındaki İli vadisinden Kafkasya'ya, İran Azerbaycan’ından Arabistan'a, Türkiye, Mısır ve Akdeniz kıyılarından Tunus, Kırım ve Kazakistan'a kadar her yerde hoca vardır. Daha önce Osmanlı Devleti'nin egemenliğinde kalmış Romanya, Bulgaristan, Sırbistan, Hırvatistan, Yunanistan ve Arnavut­luk'ta da Osmanlı Devletinin Balkanlarda egemen olduğu topraklar üzerindeki Bulgar, Romen, Makedon, Yunan, Arnavut, Sırp, Hırvat halkları Nasrettin Hoca’ya sahip çıkmışlar ve Nasrettin Hoca fıkralarını varlıklarının bir nedeni olarak görmüşlerdir. Nasrettin Hoca’nın insani felsefe ve olgunluğuna asla ulaşmamakla beraber bazı eski milletlerin de böyle mizah timsalleri bulunmaktadır. Örneğin, </a:t>
            </a:r>
            <a:r>
              <a:rPr lang="tr-TR" dirty="0" err="1">
                <a:latin typeface="Times New Roman"/>
                <a:ea typeface="Times New Roman"/>
              </a:rPr>
              <a:t>Araplar’ın</a:t>
            </a:r>
            <a:r>
              <a:rPr lang="tr-TR" dirty="0">
                <a:latin typeface="Times New Roman"/>
                <a:ea typeface="Times New Roman"/>
              </a:rPr>
              <a:t> </a:t>
            </a:r>
            <a:r>
              <a:rPr lang="tr-TR" dirty="0" err="1">
                <a:latin typeface="Times New Roman"/>
                <a:ea typeface="Times New Roman"/>
              </a:rPr>
              <a:t>Cûhâ’sı</a:t>
            </a:r>
            <a:r>
              <a:rPr lang="tr-TR" dirty="0">
                <a:latin typeface="Times New Roman"/>
                <a:ea typeface="Times New Roman"/>
              </a:rPr>
              <a:t>, İranlıların </a:t>
            </a:r>
            <a:r>
              <a:rPr lang="tr-TR" dirty="0" err="1">
                <a:latin typeface="Times New Roman"/>
                <a:ea typeface="Times New Roman"/>
              </a:rPr>
              <a:t>Nasiruddin</a:t>
            </a:r>
            <a:r>
              <a:rPr lang="tr-TR" dirty="0">
                <a:latin typeface="Times New Roman"/>
                <a:ea typeface="Times New Roman"/>
              </a:rPr>
              <a:t> </a:t>
            </a:r>
            <a:r>
              <a:rPr lang="tr-TR" dirty="0" err="1">
                <a:latin typeface="Times New Roman"/>
                <a:ea typeface="Times New Roman"/>
              </a:rPr>
              <a:t>Tusi’si</a:t>
            </a:r>
            <a:r>
              <a:rPr lang="tr-TR" dirty="0">
                <a:latin typeface="Times New Roman"/>
                <a:ea typeface="Times New Roman"/>
              </a:rPr>
              <a:t>, eski Yunan’ın </a:t>
            </a:r>
            <a:r>
              <a:rPr lang="tr-TR" dirty="0" err="1">
                <a:latin typeface="Times New Roman"/>
                <a:ea typeface="Times New Roman"/>
              </a:rPr>
              <a:t>Ezopos’u</a:t>
            </a:r>
            <a:r>
              <a:rPr lang="tr-TR" dirty="0">
                <a:latin typeface="Times New Roman"/>
                <a:ea typeface="Times New Roman"/>
              </a:rPr>
              <a:t>, Almanların </a:t>
            </a:r>
            <a:r>
              <a:rPr lang="tr-TR" dirty="0" err="1">
                <a:latin typeface="Times New Roman"/>
                <a:ea typeface="Times New Roman"/>
              </a:rPr>
              <a:t>Eulenspiegel’i</a:t>
            </a:r>
            <a:r>
              <a:rPr lang="tr-TR" dirty="0">
                <a:latin typeface="Times New Roman"/>
                <a:ea typeface="Times New Roman"/>
              </a:rPr>
              <a:t>, aynı kişilikte bütünlükte bütünleşen Bulgarların “</a:t>
            </a:r>
            <a:r>
              <a:rPr lang="tr-TR" dirty="0" err="1">
                <a:latin typeface="Times New Roman"/>
                <a:ea typeface="Times New Roman"/>
              </a:rPr>
              <a:t>Hitar</a:t>
            </a:r>
            <a:r>
              <a:rPr lang="tr-TR" dirty="0">
                <a:latin typeface="Times New Roman"/>
                <a:ea typeface="Times New Roman"/>
              </a:rPr>
              <a:t> </a:t>
            </a:r>
            <a:r>
              <a:rPr lang="tr-TR" dirty="0" err="1">
                <a:latin typeface="Times New Roman"/>
                <a:ea typeface="Times New Roman"/>
              </a:rPr>
              <a:t>Petar</a:t>
            </a:r>
            <a:r>
              <a:rPr lang="tr-TR" dirty="0">
                <a:latin typeface="Times New Roman"/>
                <a:ea typeface="Times New Roman"/>
              </a:rPr>
              <a:t>” ve Makedonların Kurnaz </a:t>
            </a:r>
            <a:r>
              <a:rPr lang="tr-TR" dirty="0" err="1">
                <a:latin typeface="Times New Roman"/>
                <a:ea typeface="Times New Roman"/>
              </a:rPr>
              <a:t>Peyo</a:t>
            </a:r>
            <a:r>
              <a:rPr lang="tr-TR" dirty="0">
                <a:latin typeface="Times New Roman"/>
                <a:ea typeface="Times New Roman"/>
              </a:rPr>
              <a:t>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Pejo</a:t>
            </a:r>
            <a:r>
              <a:rPr lang="tr-TR" dirty="0">
                <a:latin typeface="Times New Roman"/>
                <a:ea typeface="Times New Roman"/>
              </a:rPr>
              <a:t>)su sayılabilecekler arasındadır.</a:t>
            </a:r>
          </a:p>
          <a:p>
            <a:endParaRPr lang="tr-TR" dirty="0"/>
          </a:p>
        </p:txBody>
      </p:sp>
    </p:spTree>
    <p:extLst>
      <p:ext uri="{BB962C8B-B14F-4D97-AF65-F5344CB8AC3E}">
        <p14:creationId xmlns:p14="http://schemas.microsoft.com/office/powerpoint/2010/main" val="46333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116632"/>
            <a:ext cx="8892480" cy="6741368"/>
          </a:xfrm>
        </p:spPr>
        <p:txBody>
          <a:bodyPr/>
          <a:lstStyle/>
          <a:p>
            <a:pPr algn="just">
              <a:lnSpc>
                <a:spcPct val="150000"/>
              </a:lnSpc>
              <a:spcBef>
                <a:spcPts val="0"/>
              </a:spcBef>
            </a:pPr>
            <a:r>
              <a:rPr lang="tr-TR" dirty="0">
                <a:latin typeface="Times New Roman" panose="02020603050405020304" pitchFamily="18" charset="0"/>
                <a:cs typeface="Times New Roman" panose="02020603050405020304" pitchFamily="18" charset="0"/>
              </a:rPr>
              <a:t>Bir yazarın herhangi bir konu veya günlük olaylar hakkındaki görüşlerini, düşüncelerini ayrıntılara inmeden anlattığı gazete ve dergilerde yayımlanan kısa fikir yazılarına </a:t>
            </a:r>
            <a:r>
              <a:rPr lang="tr-TR" b="1" dirty="0">
                <a:latin typeface="Times New Roman" panose="02020603050405020304" pitchFamily="18" charset="0"/>
                <a:cs typeface="Times New Roman" panose="02020603050405020304" pitchFamily="18" charset="0"/>
                <a:hlinkClick r:id="rId2"/>
              </a:rPr>
              <a:t>Fıkra</a:t>
            </a:r>
            <a:r>
              <a:rPr lang="tr-TR" dirty="0">
                <a:latin typeface="Times New Roman" panose="02020603050405020304" pitchFamily="18" charset="0"/>
                <a:cs typeface="Times New Roman" panose="02020603050405020304" pitchFamily="18" charset="0"/>
              </a:rPr>
              <a:t> denir. Bu tür yazıların diğer adı da ‘Köşe </a:t>
            </a:r>
            <a:r>
              <a:rPr lang="tr-TR" dirty="0" err="1">
                <a:latin typeface="Times New Roman" panose="02020603050405020304" pitchFamily="18" charset="0"/>
                <a:cs typeface="Times New Roman" panose="02020603050405020304" pitchFamily="18" charset="0"/>
              </a:rPr>
              <a:t>Yazısı’dır</a:t>
            </a:r>
            <a:r>
              <a:rPr lang="tr-TR" dirty="0">
                <a:latin typeface="Times New Roman" panose="02020603050405020304" pitchFamily="18" charset="0"/>
                <a:cs typeface="Times New Roman" panose="02020603050405020304" pitchFamily="18" charset="0"/>
              </a:rPr>
              <a:t>. Fıkralar, gazete ve dergilerin belli sütun veya köşelerinde yayımlanır.</a:t>
            </a:r>
          </a:p>
          <a:p>
            <a:pPr algn="just"/>
            <a:endParaRPr lang="tr-TR" dirty="0">
              <a:latin typeface="Times New Roman" panose="02020603050405020304" pitchFamily="18" charset="0"/>
              <a:cs typeface="Times New Roman" panose="02020603050405020304" pitchFamily="18" charset="0"/>
            </a:endParaRPr>
          </a:p>
          <a:p>
            <a:pPr algn="just"/>
            <a:endParaRPr lang="tr-TR" dirty="0"/>
          </a:p>
          <a:p>
            <a:pPr algn="just">
              <a:lnSpc>
                <a:spcPct val="150000"/>
              </a:lnSpc>
              <a:spcBef>
                <a:spcPts val="0"/>
              </a:spcBef>
            </a:pPr>
            <a:r>
              <a:rPr lang="tr-TR" dirty="0">
                <a:latin typeface="Maiandra GD"/>
                <a:hlinkClick r:id="rId3"/>
              </a:rPr>
              <a:t>Yazılı</a:t>
            </a:r>
            <a:r>
              <a:rPr lang="tr-TR" dirty="0">
                <a:latin typeface="Maiandra GD"/>
              </a:rPr>
              <a:t> kompozisyon türü olarak fıkra düşünsel ağırlıklı, günlük, kısa yazılardır. Siyasi ve toplumsal olaylar ele alınırken belgelere, kanıtlara, aşırı ayrıntılara yer verilmez. </a:t>
            </a:r>
            <a:r>
              <a:rPr lang="tr-TR" dirty="0">
                <a:latin typeface="Maiandra GD"/>
                <a:hlinkClick r:id="rId2"/>
              </a:rPr>
              <a:t>Fıkra</a:t>
            </a:r>
            <a:r>
              <a:rPr lang="tr-TR" dirty="0">
                <a:latin typeface="Maiandra GD"/>
              </a:rPr>
              <a:t> yazarı geniş kitlelere seslendiği için dili kolay anlaşılır olmalıdır. Her konuda fıkra yazılabilir.</a:t>
            </a:r>
            <a:endParaRPr lang="tr-TR" dirty="0"/>
          </a:p>
          <a:p>
            <a:endParaRPr lang="tr-TR" dirty="0"/>
          </a:p>
        </p:txBody>
      </p:sp>
    </p:spTree>
    <p:extLst>
      <p:ext uri="{BB962C8B-B14F-4D97-AF65-F5344CB8AC3E}">
        <p14:creationId xmlns:p14="http://schemas.microsoft.com/office/powerpoint/2010/main" val="129210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latin typeface="Times New Roman"/>
                <a:ea typeface="Times New Roman"/>
              </a:rPr>
              <a:t>2.</a:t>
            </a:r>
            <a:r>
              <a:rPr lang="tr-TR" dirty="0">
                <a:latin typeface="Times New Roman"/>
                <a:ea typeface="Times New Roman"/>
              </a:rPr>
              <a:t> </a:t>
            </a:r>
            <a:r>
              <a:rPr lang="tr-TR" b="1" dirty="0">
                <a:latin typeface="Times New Roman"/>
                <a:ea typeface="Times New Roman"/>
              </a:rPr>
              <a:t>KURNAZ PEYO (İTAR PEJO) NUN KİŞİSEL ÖZELLİKLERİ</a:t>
            </a:r>
            <a:r>
              <a:rPr lang="tr-TR" dirty="0">
                <a:latin typeface="Times New Roman"/>
                <a:ea typeface="Times New Roman"/>
              </a:rPr>
              <a:t/>
            </a:r>
            <a:br>
              <a:rPr lang="tr-TR" dirty="0">
                <a:latin typeface="Times New Roman"/>
                <a:ea typeface="Times New Roman"/>
              </a:rPr>
            </a:br>
            <a:endParaRPr lang="tr-TR" dirty="0"/>
          </a:p>
        </p:txBody>
      </p:sp>
      <p:sp>
        <p:nvSpPr>
          <p:cNvPr id="3" name="İçerik Yer Tutucusu 2"/>
          <p:cNvSpPr>
            <a:spLocks noGrp="1"/>
          </p:cNvSpPr>
          <p:nvPr>
            <p:ph sz="quarter" idx="1"/>
          </p:nvPr>
        </p:nvSpPr>
        <p:spPr>
          <a:xfrm>
            <a:off x="107504" y="980728"/>
            <a:ext cx="8856984" cy="5877272"/>
          </a:xfrm>
        </p:spPr>
        <p:txBody>
          <a:bodyPr>
            <a:normAutofit fontScale="70000" lnSpcReduction="20000"/>
          </a:bodyPr>
          <a:lstStyle/>
          <a:p>
            <a:pPr indent="449580" algn="just">
              <a:lnSpc>
                <a:spcPct val="170000"/>
              </a:lnSpc>
              <a:spcBef>
                <a:spcPts val="0"/>
              </a:spcBef>
            </a:pPr>
            <a:r>
              <a:rPr lang="tr-TR" dirty="0">
                <a:latin typeface="Times New Roman"/>
                <a:ea typeface="Times New Roman"/>
              </a:rPr>
              <a:t>Yukarıda da belirtildiği gibi Kurnaz </a:t>
            </a:r>
            <a:r>
              <a:rPr lang="tr-TR" dirty="0" err="1">
                <a:latin typeface="Times New Roman"/>
                <a:ea typeface="Times New Roman"/>
              </a:rPr>
              <a:t>Peyo</a:t>
            </a:r>
            <a:r>
              <a:rPr lang="tr-TR" dirty="0">
                <a:latin typeface="Times New Roman"/>
                <a:ea typeface="Times New Roman"/>
              </a:rPr>
              <a:t>, çeşitli dünya edebiyatlarında özellikle Osmanlı egemenliğinde uzun süre kalmış bölge halklarının edebiyatında karşımıza çıkan tipik bir Nasrettin Hoca varyantı olduğu görülmektedir. Balkan ülkelerindeki söylemiyle “</a:t>
            </a:r>
            <a:r>
              <a:rPr lang="tr-TR" dirty="0" err="1">
                <a:latin typeface="Times New Roman"/>
                <a:ea typeface="Times New Roman"/>
              </a:rPr>
              <a:t>Odja</a:t>
            </a:r>
            <a:r>
              <a:rPr lang="tr-TR" dirty="0">
                <a:latin typeface="Times New Roman"/>
                <a:ea typeface="Times New Roman"/>
              </a:rPr>
              <a:t> </a:t>
            </a:r>
            <a:r>
              <a:rPr lang="tr-TR" dirty="0" err="1">
                <a:latin typeface="Times New Roman"/>
                <a:ea typeface="Times New Roman"/>
              </a:rPr>
              <a:t>Nasredin</a:t>
            </a:r>
            <a:r>
              <a:rPr lang="tr-TR" dirty="0">
                <a:latin typeface="Times New Roman"/>
                <a:ea typeface="Times New Roman"/>
              </a:rPr>
              <a:t>” fıkralarının yanında bir de Kurnaz </a:t>
            </a:r>
            <a:r>
              <a:rPr lang="tr-TR" dirty="0" err="1">
                <a:latin typeface="Times New Roman"/>
                <a:ea typeface="Times New Roman"/>
              </a:rPr>
              <a:t>Peyo</a:t>
            </a:r>
            <a:r>
              <a:rPr lang="tr-TR" dirty="0">
                <a:latin typeface="Times New Roman"/>
                <a:ea typeface="Times New Roman"/>
              </a:rPr>
              <a:t> fıkraları anlatılmaktadır. Bazı yerlerde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Peyo</a:t>
            </a:r>
            <a:r>
              <a:rPr lang="tr-TR" dirty="0">
                <a:latin typeface="Times New Roman"/>
                <a:ea typeface="Times New Roman"/>
              </a:rPr>
              <a:t> “Kurnaz </a:t>
            </a:r>
            <a:r>
              <a:rPr lang="tr-TR" dirty="0" err="1">
                <a:latin typeface="Times New Roman"/>
                <a:ea typeface="Times New Roman"/>
              </a:rPr>
              <a:t>Peyo</a:t>
            </a:r>
            <a:r>
              <a:rPr lang="tr-TR" dirty="0">
                <a:latin typeface="Times New Roman"/>
                <a:ea typeface="Times New Roman"/>
              </a:rPr>
              <a:t>” ya da “</a:t>
            </a:r>
            <a:r>
              <a:rPr lang="tr-TR" dirty="0" err="1">
                <a:latin typeface="Times New Roman"/>
                <a:ea typeface="Times New Roman"/>
              </a:rPr>
              <a:t>Pirlepe</a:t>
            </a:r>
            <a:r>
              <a:rPr lang="tr-TR" dirty="0">
                <a:latin typeface="Times New Roman"/>
                <a:ea typeface="Times New Roman"/>
              </a:rPr>
              <a:t>”’</a:t>
            </a:r>
            <a:r>
              <a:rPr lang="tr-TR" dirty="0" err="1">
                <a:latin typeface="Times New Roman"/>
                <a:ea typeface="Times New Roman"/>
              </a:rPr>
              <a:t>li</a:t>
            </a:r>
            <a:r>
              <a:rPr lang="tr-TR" dirty="0">
                <a:latin typeface="Times New Roman"/>
                <a:ea typeface="Times New Roman"/>
              </a:rPr>
              <a:t> Kurnaz </a:t>
            </a:r>
            <a:r>
              <a:rPr lang="tr-TR" dirty="0" err="1">
                <a:latin typeface="Times New Roman"/>
                <a:ea typeface="Times New Roman"/>
              </a:rPr>
              <a:t>Peyo</a:t>
            </a:r>
            <a:r>
              <a:rPr lang="tr-TR" dirty="0">
                <a:latin typeface="Times New Roman"/>
                <a:ea typeface="Times New Roman"/>
              </a:rPr>
              <a:t> olarak da bilinmektedir. Bazı söylentilere göre </a:t>
            </a:r>
            <a:r>
              <a:rPr lang="tr-TR" dirty="0" err="1">
                <a:latin typeface="Times New Roman"/>
                <a:ea typeface="Times New Roman"/>
              </a:rPr>
              <a:t>İitar</a:t>
            </a:r>
            <a:r>
              <a:rPr lang="tr-TR" dirty="0">
                <a:latin typeface="Times New Roman"/>
                <a:ea typeface="Times New Roman"/>
              </a:rPr>
              <a:t> </a:t>
            </a:r>
            <a:r>
              <a:rPr lang="tr-TR" dirty="0" err="1">
                <a:latin typeface="Times New Roman"/>
                <a:ea typeface="Times New Roman"/>
              </a:rPr>
              <a:t>Peyo</a:t>
            </a:r>
            <a:r>
              <a:rPr lang="tr-TR" dirty="0">
                <a:latin typeface="Times New Roman"/>
                <a:ea typeface="Times New Roman"/>
              </a:rPr>
              <a:t> </a:t>
            </a:r>
            <a:r>
              <a:rPr lang="tr-TR" dirty="0" err="1">
                <a:latin typeface="Times New Roman"/>
                <a:ea typeface="Times New Roman"/>
              </a:rPr>
              <a:t>Mariovo’nun</a:t>
            </a:r>
            <a:r>
              <a:rPr lang="tr-TR" dirty="0">
                <a:latin typeface="Times New Roman"/>
                <a:ea typeface="Times New Roman"/>
              </a:rPr>
              <a:t> </a:t>
            </a:r>
            <a:r>
              <a:rPr lang="tr-TR" dirty="0" err="1">
                <a:latin typeface="Times New Roman"/>
                <a:ea typeface="Times New Roman"/>
              </a:rPr>
              <a:t>Gradejniçe</a:t>
            </a:r>
            <a:r>
              <a:rPr lang="tr-TR" dirty="0">
                <a:latin typeface="Times New Roman"/>
                <a:ea typeface="Times New Roman"/>
              </a:rPr>
              <a:t> köyünde yaşamış gerçek bir kahramandır.</a:t>
            </a:r>
            <a:r>
              <a:rPr lang="tr-TR" sz="2000" b="1" dirty="0">
                <a:latin typeface="Times New Roman"/>
                <a:ea typeface="Calibri"/>
              </a:rPr>
              <a:t> </a:t>
            </a:r>
            <a:r>
              <a:rPr lang="tr-TR" dirty="0">
                <a:latin typeface="Times New Roman"/>
                <a:ea typeface="Times New Roman"/>
              </a:rPr>
              <a:t>Sıradan yoksul bir köylü olan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Peyo</a:t>
            </a:r>
            <a:r>
              <a:rPr lang="tr-TR" dirty="0">
                <a:latin typeface="Times New Roman"/>
                <a:ea typeface="Times New Roman"/>
              </a:rPr>
              <a:t> </a:t>
            </a:r>
            <a:r>
              <a:rPr lang="tr-TR" dirty="0" err="1">
                <a:latin typeface="Times New Roman"/>
                <a:ea typeface="Times New Roman"/>
              </a:rPr>
              <a:t>Mariovo’lu</a:t>
            </a:r>
            <a:r>
              <a:rPr lang="tr-TR" dirty="0">
                <a:latin typeface="Times New Roman"/>
                <a:ea typeface="Times New Roman"/>
              </a:rPr>
              <a:t> olduğu yaygın bir </a:t>
            </a:r>
            <a:r>
              <a:rPr lang="tr-TR" dirty="0" err="1">
                <a:latin typeface="Times New Roman"/>
                <a:ea typeface="Times New Roman"/>
              </a:rPr>
              <a:t>kanattir</a:t>
            </a:r>
            <a:r>
              <a:rPr lang="tr-TR" dirty="0">
                <a:latin typeface="Times New Roman"/>
                <a:ea typeface="Times New Roman"/>
              </a:rPr>
              <a:t>. Sunulacak bildiride, bölgesel anlatış farklılıkların dışında Bulgarların “</a:t>
            </a:r>
            <a:r>
              <a:rPr lang="tr-TR" dirty="0" err="1">
                <a:latin typeface="Times New Roman"/>
                <a:ea typeface="Times New Roman"/>
              </a:rPr>
              <a:t>Hitar</a:t>
            </a:r>
            <a:r>
              <a:rPr lang="tr-TR" dirty="0">
                <a:latin typeface="Times New Roman"/>
                <a:ea typeface="Times New Roman"/>
              </a:rPr>
              <a:t> </a:t>
            </a:r>
            <a:r>
              <a:rPr lang="tr-TR" dirty="0" err="1">
                <a:latin typeface="Times New Roman"/>
                <a:ea typeface="Times New Roman"/>
              </a:rPr>
              <a:t>Petar”i</a:t>
            </a:r>
            <a:r>
              <a:rPr lang="tr-TR" dirty="0">
                <a:latin typeface="Times New Roman"/>
                <a:ea typeface="Times New Roman"/>
              </a:rPr>
              <a:t> ile Makedonların Kurnaz </a:t>
            </a:r>
            <a:r>
              <a:rPr lang="tr-TR" dirty="0" err="1">
                <a:latin typeface="Times New Roman"/>
                <a:ea typeface="Times New Roman"/>
              </a:rPr>
              <a:t>Peyo</a:t>
            </a:r>
            <a:r>
              <a:rPr lang="tr-TR" dirty="0">
                <a:latin typeface="Times New Roman"/>
                <a:ea typeface="Times New Roman"/>
              </a:rPr>
              <a:t>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Pejo</a:t>
            </a:r>
            <a:r>
              <a:rPr lang="tr-TR" dirty="0">
                <a:latin typeface="Times New Roman"/>
                <a:ea typeface="Times New Roman"/>
              </a:rPr>
              <a:t>)sunun aynı kişilik üzerinde yöresel farklılıklar ile çeşitlendirildiği varsayımından hareket edilmiştir. Fransız </a:t>
            </a:r>
            <a:r>
              <a:rPr lang="tr-TR" dirty="0" err="1">
                <a:latin typeface="Times New Roman"/>
                <a:ea typeface="Times New Roman"/>
              </a:rPr>
              <a:t>Türkologu</a:t>
            </a:r>
            <a:r>
              <a:rPr lang="tr-TR" dirty="0">
                <a:latin typeface="Times New Roman"/>
                <a:ea typeface="Times New Roman"/>
              </a:rPr>
              <a:t> </a:t>
            </a:r>
            <a:r>
              <a:rPr lang="tr-TR" dirty="0" err="1">
                <a:latin typeface="Times New Roman"/>
                <a:ea typeface="Times New Roman"/>
              </a:rPr>
              <a:t>Edmond</a:t>
            </a:r>
            <a:r>
              <a:rPr lang="tr-TR" dirty="0">
                <a:latin typeface="Times New Roman"/>
                <a:ea typeface="Times New Roman"/>
              </a:rPr>
              <a:t> </a:t>
            </a:r>
            <a:r>
              <a:rPr lang="tr-TR" dirty="0" err="1">
                <a:latin typeface="Times New Roman"/>
                <a:ea typeface="Times New Roman"/>
              </a:rPr>
              <a:t>Saussey’nin</a:t>
            </a:r>
            <a:r>
              <a:rPr lang="tr-TR" dirty="0">
                <a:latin typeface="Times New Roman"/>
                <a:ea typeface="Times New Roman"/>
              </a:rPr>
              <a:t> Türk Halk Edebiyatı kitabında belirttiği gibi: </a:t>
            </a:r>
          </a:p>
          <a:p>
            <a:pPr marL="449580" algn="just">
              <a:lnSpc>
                <a:spcPct val="170000"/>
              </a:lnSpc>
              <a:spcBef>
                <a:spcPts val="0"/>
              </a:spcBef>
            </a:pPr>
            <a:r>
              <a:rPr lang="tr-TR" dirty="0">
                <a:latin typeface="Times New Roman"/>
                <a:ea typeface="Times New Roman"/>
              </a:rPr>
              <a:t>“Her bölgede Türk halkı, Hoca’yı kendi muhitlerine uydurmalarıyla ona yeni bir şahsiyet vermişlerdir.” </a:t>
            </a:r>
          </a:p>
          <a:p>
            <a:pPr algn="just">
              <a:lnSpc>
                <a:spcPct val="170000"/>
              </a:lnSpc>
              <a:spcBef>
                <a:spcPts val="0"/>
              </a:spcBef>
            </a:pPr>
            <a:r>
              <a:rPr lang="tr-TR" dirty="0">
                <a:latin typeface="Times New Roman"/>
                <a:ea typeface="Times New Roman"/>
              </a:rPr>
              <a:t>Öyle bir kişilik ki, hiçbir zaman tamamlanıp bittiği söylenemeyen bir şahsiyettir. Yüzlerce defa yeni baştan tasarlanmakta ve kendini yaratanlara benzemektedir</a:t>
            </a:r>
            <a:r>
              <a:rPr lang="tr-TR" dirty="0" smtClean="0">
                <a:latin typeface="Times New Roman"/>
                <a:ea typeface="Times New Roman"/>
              </a:rPr>
              <a:t>.</a:t>
            </a:r>
            <a:endParaRPr lang="tr-TR" dirty="0">
              <a:latin typeface="Times New Roman"/>
              <a:ea typeface="Times New Roman"/>
            </a:endParaRPr>
          </a:p>
        </p:txBody>
      </p:sp>
    </p:spTree>
    <p:extLst>
      <p:ext uri="{BB962C8B-B14F-4D97-AF65-F5344CB8AC3E}">
        <p14:creationId xmlns:p14="http://schemas.microsoft.com/office/powerpoint/2010/main" val="14993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036496" cy="6858000"/>
          </a:xfrm>
        </p:spPr>
        <p:txBody>
          <a:bodyPr>
            <a:normAutofit fontScale="70000" lnSpcReduction="20000"/>
          </a:bodyPr>
          <a:lstStyle/>
          <a:p>
            <a:pPr indent="449580" algn="just">
              <a:lnSpc>
                <a:spcPct val="150000"/>
              </a:lnSpc>
              <a:spcAft>
                <a:spcPts val="1000"/>
              </a:spcAft>
            </a:pPr>
            <a:r>
              <a:rPr lang="tr-TR" dirty="0">
                <a:latin typeface="Times New Roman"/>
                <a:ea typeface="Times New Roman"/>
              </a:rPr>
              <a:t>“</a:t>
            </a:r>
            <a:r>
              <a:rPr lang="tr-TR" dirty="0" err="1">
                <a:latin typeface="Times New Roman"/>
                <a:ea typeface="Times New Roman"/>
              </a:rPr>
              <a:t>İtar</a:t>
            </a:r>
            <a:r>
              <a:rPr lang="tr-TR" dirty="0">
                <a:latin typeface="Times New Roman"/>
                <a:ea typeface="Times New Roman"/>
              </a:rPr>
              <a:t>”, Makedonca ‘da gözü açık, zeki, kurnaz anlamlarına gelen bir kelimedir. </a:t>
            </a:r>
            <a:r>
              <a:rPr lang="tr-TR" dirty="0" err="1">
                <a:latin typeface="Times New Roman"/>
                <a:ea typeface="Times New Roman"/>
              </a:rPr>
              <a:t>Pejo</a:t>
            </a:r>
            <a:r>
              <a:rPr lang="tr-TR" dirty="0">
                <a:latin typeface="Times New Roman"/>
                <a:ea typeface="Times New Roman"/>
              </a:rPr>
              <a:t> da güney Slavlar arasında sıkça kullanılan “</a:t>
            </a:r>
            <a:r>
              <a:rPr lang="tr-TR" dirty="0" err="1">
                <a:latin typeface="Times New Roman"/>
                <a:ea typeface="Times New Roman"/>
              </a:rPr>
              <a:t>Petar</a:t>
            </a:r>
            <a:r>
              <a:rPr lang="tr-TR" dirty="0">
                <a:latin typeface="Times New Roman"/>
                <a:ea typeface="Times New Roman"/>
              </a:rPr>
              <a:t>” isminin kısaltılmış halidir. Diğer bir deyişle Kurnaz </a:t>
            </a:r>
            <a:r>
              <a:rPr lang="tr-TR" dirty="0" err="1">
                <a:latin typeface="Times New Roman"/>
                <a:ea typeface="Times New Roman"/>
              </a:rPr>
              <a:t>Petar</a:t>
            </a:r>
            <a:r>
              <a:rPr lang="tr-TR" dirty="0">
                <a:latin typeface="Times New Roman"/>
                <a:ea typeface="Times New Roman"/>
              </a:rPr>
              <a:t> adını taşıyan bu fıkralarda klasik bir Makedon tipi ya da güneydoğu Slav tipi olarak karşımıza çıkmaktadır. En belirgin özelliği hazırcevaplığı ve keskin zekâsı olan Kurnaz </a:t>
            </a:r>
            <a:r>
              <a:rPr lang="tr-TR" dirty="0" err="1">
                <a:latin typeface="Times New Roman"/>
                <a:ea typeface="Times New Roman"/>
              </a:rPr>
              <a:t>Peyo</a:t>
            </a:r>
            <a:r>
              <a:rPr lang="tr-TR" dirty="0">
                <a:latin typeface="Times New Roman"/>
                <a:ea typeface="Times New Roman"/>
              </a:rPr>
              <a:t> '</a:t>
            </a:r>
            <a:r>
              <a:rPr lang="tr-TR" dirty="0" err="1">
                <a:latin typeface="Times New Roman"/>
                <a:ea typeface="Times New Roman"/>
              </a:rPr>
              <a:t>nun</a:t>
            </a:r>
            <a:r>
              <a:rPr lang="tr-TR" dirty="0">
                <a:latin typeface="Times New Roman"/>
                <a:ea typeface="Times New Roman"/>
              </a:rPr>
              <a:t> “</a:t>
            </a:r>
            <a:r>
              <a:rPr lang="tr-TR" dirty="0" err="1">
                <a:latin typeface="Times New Roman"/>
                <a:ea typeface="Times New Roman"/>
              </a:rPr>
              <a:t>Odja</a:t>
            </a:r>
            <a:r>
              <a:rPr lang="tr-TR" dirty="0">
                <a:latin typeface="Times New Roman"/>
                <a:ea typeface="Times New Roman"/>
              </a:rPr>
              <a:t> </a:t>
            </a:r>
            <a:r>
              <a:rPr lang="tr-TR" dirty="0" err="1">
                <a:latin typeface="Times New Roman"/>
                <a:ea typeface="Times New Roman"/>
              </a:rPr>
              <a:t>Nasredin</a:t>
            </a:r>
            <a:r>
              <a:rPr lang="tr-TR" dirty="0">
                <a:latin typeface="Times New Roman"/>
                <a:ea typeface="Times New Roman"/>
              </a:rPr>
              <a:t>” ile müthiş derecede benzerlikleri bulunmaktadır. Bazı fıkralar olduğu gibi </a:t>
            </a:r>
            <a:r>
              <a:rPr lang="tr-TR" dirty="0" err="1">
                <a:latin typeface="Times New Roman"/>
                <a:ea typeface="Times New Roman"/>
              </a:rPr>
              <a:t>Pejo'ya</a:t>
            </a:r>
            <a:r>
              <a:rPr lang="tr-TR" dirty="0">
                <a:latin typeface="Times New Roman"/>
                <a:ea typeface="Times New Roman"/>
              </a:rPr>
              <a:t> ithaf edilmiştir. Bazıları ise çeşitli varyantlara uğratılarak adapte edilmiştir.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Pejo'nun</a:t>
            </a:r>
            <a:r>
              <a:rPr lang="tr-TR" dirty="0">
                <a:latin typeface="Times New Roman"/>
                <a:ea typeface="Times New Roman"/>
              </a:rPr>
              <a:t> bir "Hoca" olmak dışında, örneğin eşeğe ters biner özelliği de dâhil olmak üzere tüm özellikleri Nasrettin Hoca'dan gelmektedir. </a:t>
            </a:r>
          </a:p>
          <a:p>
            <a:pPr indent="449580" algn="just">
              <a:lnSpc>
                <a:spcPct val="150000"/>
              </a:lnSpc>
              <a:spcAft>
                <a:spcPts val="1000"/>
              </a:spcAft>
            </a:pPr>
            <a:r>
              <a:rPr lang="tr-TR" dirty="0">
                <a:latin typeface="Times New Roman"/>
                <a:ea typeface="Times New Roman"/>
              </a:rPr>
              <a:t>Kurnaz </a:t>
            </a:r>
            <a:r>
              <a:rPr lang="tr-TR" dirty="0" err="1">
                <a:latin typeface="Times New Roman"/>
                <a:ea typeface="Times New Roman"/>
              </a:rPr>
              <a:t>Peyo</a:t>
            </a:r>
            <a:r>
              <a:rPr lang="tr-TR" dirty="0">
                <a:latin typeface="Times New Roman"/>
                <a:ea typeface="Times New Roman"/>
              </a:rPr>
              <a:t>, iyi bir Makedon kavalı (</a:t>
            </a:r>
            <a:r>
              <a:rPr lang="tr-TR" dirty="0" err="1">
                <a:latin typeface="Times New Roman"/>
                <a:ea typeface="Times New Roman"/>
              </a:rPr>
              <a:t>şupelka</a:t>
            </a:r>
            <a:r>
              <a:rPr lang="tr-TR" dirty="0">
                <a:latin typeface="Times New Roman"/>
                <a:ea typeface="Times New Roman"/>
              </a:rPr>
              <a:t>) icracısıdır. Gerçekten yaşamış olduğu fikri, Nasrettin Hoca'nınkine oranla daha zayıf olmasına karşın söylence şeklinde gerçek bir hayat hikâyesi de oluşturulmuştur. Yukarıda ortaya konulan varsayımda belirtildiği gibi Kurnaz </a:t>
            </a:r>
            <a:r>
              <a:rPr lang="tr-TR" dirty="0" err="1">
                <a:latin typeface="Times New Roman"/>
                <a:ea typeface="Times New Roman"/>
              </a:rPr>
              <a:t>Peyo</a:t>
            </a:r>
            <a:r>
              <a:rPr lang="tr-TR" dirty="0">
                <a:latin typeface="Times New Roman"/>
                <a:ea typeface="Times New Roman"/>
              </a:rPr>
              <a:t> fıkraları "</a:t>
            </a:r>
            <a:r>
              <a:rPr lang="tr-TR" dirty="0" err="1">
                <a:latin typeface="Times New Roman"/>
                <a:ea typeface="Times New Roman"/>
              </a:rPr>
              <a:t>Hitar</a:t>
            </a:r>
            <a:r>
              <a:rPr lang="tr-TR" dirty="0">
                <a:latin typeface="Times New Roman"/>
                <a:ea typeface="Times New Roman"/>
              </a:rPr>
              <a:t> </a:t>
            </a:r>
            <a:r>
              <a:rPr lang="tr-TR" dirty="0" err="1">
                <a:latin typeface="Times New Roman"/>
                <a:ea typeface="Times New Roman"/>
              </a:rPr>
              <a:t>Petar</a:t>
            </a:r>
            <a:r>
              <a:rPr lang="tr-TR" dirty="0">
                <a:latin typeface="Times New Roman"/>
                <a:ea typeface="Times New Roman"/>
              </a:rPr>
              <a:t>" adı ile Bulgaristan'da da yaygın bir biçimde söylenilmektedir. Nasreddin Hoca fıkralarının Bulgaristan’da yayılması dünyanın benzer yerlerinden farklı bir yol izlemiştir. Bulgaristan XVI. ve XVII. yüzyıllarda Nasrettin Hoca’yla tanışmıştır. Nasrettin Hoca fıkraları Bulgaristan ve Makedonya’da yayılırken diğer ülkelerde rastlanılan gelişmelerden ayrı olarak Nasrettin Hoca karşıtı bir tipin de ortaya çıkmasını da sağlamıştır. Bu karşıt tip Bulgaristan’da </a:t>
            </a:r>
            <a:r>
              <a:rPr lang="tr-TR" dirty="0" err="1">
                <a:latin typeface="Times New Roman"/>
                <a:ea typeface="Times New Roman"/>
              </a:rPr>
              <a:t>Hitar</a:t>
            </a:r>
            <a:r>
              <a:rPr lang="tr-TR" dirty="0">
                <a:latin typeface="Times New Roman"/>
                <a:ea typeface="Times New Roman"/>
              </a:rPr>
              <a:t> </a:t>
            </a:r>
            <a:r>
              <a:rPr lang="tr-TR" dirty="0" err="1">
                <a:latin typeface="Times New Roman"/>
                <a:ea typeface="Times New Roman"/>
              </a:rPr>
              <a:t>Petar</a:t>
            </a:r>
            <a:r>
              <a:rPr lang="tr-TR" dirty="0">
                <a:latin typeface="Times New Roman"/>
                <a:ea typeface="Times New Roman"/>
              </a:rPr>
              <a:t>, Makedonya’da ise Kurnaz </a:t>
            </a:r>
            <a:r>
              <a:rPr lang="tr-TR" dirty="0" err="1">
                <a:latin typeface="Times New Roman"/>
                <a:ea typeface="Times New Roman"/>
              </a:rPr>
              <a:t>Peyo</a:t>
            </a:r>
            <a:r>
              <a:rPr lang="tr-TR" dirty="0">
                <a:latin typeface="Times New Roman"/>
                <a:ea typeface="Times New Roman"/>
              </a:rPr>
              <a:t>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Pejo</a:t>
            </a:r>
            <a:r>
              <a:rPr lang="tr-TR" dirty="0">
                <a:latin typeface="Times New Roman"/>
                <a:ea typeface="Times New Roman"/>
              </a:rPr>
              <a:t>)’dur.</a:t>
            </a:r>
          </a:p>
          <a:p>
            <a:endParaRPr lang="tr-TR" dirty="0"/>
          </a:p>
        </p:txBody>
      </p:sp>
    </p:spTree>
    <p:extLst>
      <p:ext uri="{BB962C8B-B14F-4D97-AF65-F5344CB8AC3E}">
        <p14:creationId xmlns:p14="http://schemas.microsoft.com/office/powerpoint/2010/main" val="147013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5796136" cy="6858000"/>
          </a:xfrm>
        </p:spPr>
        <p:txBody>
          <a:bodyPr>
            <a:normAutofit fontScale="70000" lnSpcReduction="20000"/>
          </a:bodyPr>
          <a:lstStyle/>
          <a:p>
            <a:pPr indent="449580" algn="just">
              <a:lnSpc>
                <a:spcPct val="150000"/>
              </a:lnSpc>
              <a:spcAft>
                <a:spcPts val="1000"/>
              </a:spcAft>
            </a:pPr>
            <a:r>
              <a:rPr lang="tr-TR" sz="2600" dirty="0">
                <a:latin typeface="Times New Roman"/>
                <a:ea typeface="Times New Roman"/>
              </a:rPr>
              <a:t>Bulgarlar, Nasrettin Hoca fıkralarının bazılarını Hoca literatürüne bağlı kalarak aynen anlatıp yaymışlardır. Bazı fıkraları da zaman içerisinde kendi ulusal fıkra tipi olan </a:t>
            </a:r>
            <a:r>
              <a:rPr lang="tr-TR" sz="2600" dirty="0" err="1">
                <a:latin typeface="Times New Roman"/>
                <a:ea typeface="Times New Roman"/>
              </a:rPr>
              <a:t>Hitar</a:t>
            </a:r>
            <a:r>
              <a:rPr lang="tr-TR" sz="2600" dirty="0">
                <a:latin typeface="Times New Roman"/>
                <a:ea typeface="Times New Roman"/>
              </a:rPr>
              <a:t> Peter’e bağlı kalarak anlatmışlardır. Oysa </a:t>
            </a:r>
            <a:r>
              <a:rPr lang="tr-TR" sz="2600" dirty="0" err="1">
                <a:latin typeface="Times New Roman"/>
                <a:ea typeface="Times New Roman"/>
              </a:rPr>
              <a:t>Hitar</a:t>
            </a:r>
            <a:r>
              <a:rPr lang="tr-TR" sz="2600" dirty="0">
                <a:latin typeface="Times New Roman"/>
                <a:ea typeface="Times New Roman"/>
              </a:rPr>
              <a:t> </a:t>
            </a:r>
            <a:r>
              <a:rPr lang="tr-TR" sz="2600" dirty="0" err="1">
                <a:latin typeface="Times New Roman"/>
                <a:ea typeface="Times New Roman"/>
              </a:rPr>
              <a:t>Petar</a:t>
            </a:r>
            <a:r>
              <a:rPr lang="tr-TR" sz="2600" dirty="0">
                <a:latin typeface="Times New Roman"/>
                <a:ea typeface="Times New Roman"/>
              </a:rPr>
              <a:t> yaşamış bir tarihsel kişilik değil, Bulgar halkı tarafından Nasrettin Hoca karşıtı olarak ortaya çıkarılmış hayal ürünü bir kişiliktir. Kurnaz </a:t>
            </a:r>
            <a:r>
              <a:rPr lang="tr-TR" sz="2600" dirty="0" err="1">
                <a:latin typeface="Times New Roman"/>
                <a:ea typeface="Times New Roman"/>
              </a:rPr>
              <a:t>Petar</a:t>
            </a:r>
            <a:r>
              <a:rPr lang="tr-TR" sz="2600" dirty="0">
                <a:latin typeface="Times New Roman"/>
                <a:ea typeface="Times New Roman"/>
              </a:rPr>
              <a:t>, hile ve kurnazlıkla karşısındakileri alt etmeye çalışan genç bir Bulgar veya Makedon köylüsü olarak tasavvur edilmiştir. Fıkralarında Nasrettin Hoca’nın keskin zekâ pırıltılarından çok, kurnazlık, aldatma ve yalan egemendir. Yalan öylesine fıkralarının egemen unsuru olmuştur ki, Kurnaz </a:t>
            </a:r>
            <a:r>
              <a:rPr lang="tr-TR" sz="2600" dirty="0" err="1">
                <a:latin typeface="Times New Roman"/>
                <a:ea typeface="Times New Roman"/>
              </a:rPr>
              <a:t>Petar’ın</a:t>
            </a:r>
            <a:r>
              <a:rPr lang="tr-TR" sz="2600" dirty="0">
                <a:latin typeface="Times New Roman"/>
                <a:ea typeface="Times New Roman"/>
              </a:rPr>
              <a:t> yanında gezdirdiği, bazen de yanına almayı unuttuğu, içi yalanlarla dolu olan bir “yalan torbası” vardır. Kurnaz Peter, Nasrettin Hoca’yla ilk karşılaştığında bile onu kandırmakla işe başlamaktadır.</a:t>
            </a:r>
          </a:p>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2736304"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179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0"/>
            <a:ext cx="8928992" cy="6858000"/>
          </a:xfrm>
        </p:spPr>
        <p:txBody>
          <a:bodyPr>
            <a:normAutofit fontScale="92500"/>
          </a:bodyPr>
          <a:lstStyle/>
          <a:p>
            <a:pPr indent="449580" algn="just">
              <a:lnSpc>
                <a:spcPct val="150000"/>
              </a:lnSpc>
              <a:spcAft>
                <a:spcPts val="1000"/>
              </a:spcAft>
            </a:pPr>
            <a:r>
              <a:rPr lang="tr-TR" dirty="0">
                <a:latin typeface="Times New Roman"/>
                <a:ea typeface="Times New Roman"/>
              </a:rPr>
              <a:t>Kurnaz </a:t>
            </a:r>
            <a:r>
              <a:rPr lang="tr-TR" dirty="0" err="1">
                <a:latin typeface="Times New Roman"/>
                <a:ea typeface="Times New Roman"/>
              </a:rPr>
              <a:t>Petar’in</a:t>
            </a:r>
            <a:r>
              <a:rPr lang="tr-TR" dirty="0">
                <a:latin typeface="Times New Roman"/>
                <a:ea typeface="Times New Roman"/>
              </a:rPr>
              <a:t> Bulgarlar 400 yıla yakın egemenliklerinde yaşadıkları Osmanlılar karşısında zedelenen ulusal gururlarını tamir etmek olanağını bulmuşlardır. Kurnaz </a:t>
            </a:r>
            <a:r>
              <a:rPr lang="tr-TR" dirty="0" err="1">
                <a:latin typeface="Times New Roman"/>
                <a:ea typeface="Times New Roman"/>
              </a:rPr>
              <a:t>Petar</a:t>
            </a:r>
            <a:r>
              <a:rPr lang="tr-TR" dirty="0">
                <a:latin typeface="Times New Roman"/>
                <a:ea typeface="Times New Roman"/>
              </a:rPr>
              <a:t>, fıkralarda çoğu kez Osmanlı Devleti ile imgeleşen Nasrettin Hoca’yı aldatıp alt etmeyi yeğlemektedir. Bu bir anlamda azınlık durumunda bulunmanın diğer bir deyişle mağduriyet psikolojisinin halk edebiyatına yansıması biçiminde ifade edilebilir. Fıkraların bir kısmının daha önce Türk Halk edebiyatında teşekkül eden kişiliklere yâda Nasrettin Hoca’ya bağlı olarak anlatılmış olmasına kimse derinlemesine bakmamaktadır. Başka bir ifadeyle Bulgar halkı anlatılanlara gülerek bir nevi rahatlama yolu ile Nasrettin Hoca aracılığı ile egemen güç olan Osmanlı’dan mağduriyet psikolojisinin haksızlığa uğramanın tamir edilmesi yolunu benimsemiştir. </a:t>
            </a:r>
          </a:p>
          <a:p>
            <a:endParaRPr lang="tr-TR" dirty="0"/>
          </a:p>
        </p:txBody>
      </p:sp>
    </p:spTree>
    <p:extLst>
      <p:ext uri="{BB962C8B-B14F-4D97-AF65-F5344CB8AC3E}">
        <p14:creationId xmlns:p14="http://schemas.microsoft.com/office/powerpoint/2010/main" val="319145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77500" lnSpcReduction="20000"/>
          </a:bodyPr>
          <a:lstStyle/>
          <a:p>
            <a:pPr indent="449580" algn="just">
              <a:lnSpc>
                <a:spcPct val="150000"/>
              </a:lnSpc>
              <a:spcAft>
                <a:spcPts val="1000"/>
              </a:spcAft>
            </a:pPr>
            <a:r>
              <a:rPr lang="tr-TR" dirty="0">
                <a:latin typeface="Times New Roman"/>
                <a:ea typeface="Times New Roman"/>
              </a:rPr>
              <a:t>Kaytan bıyıklı, kırmızı şapkalı, yerel kıyafetli Makedonyalı Kurnaz </a:t>
            </a:r>
            <a:r>
              <a:rPr lang="tr-TR" dirty="0" err="1">
                <a:latin typeface="Times New Roman"/>
                <a:ea typeface="Times New Roman"/>
              </a:rPr>
              <a:t>Peyo'nun</a:t>
            </a:r>
            <a:r>
              <a:rPr lang="tr-TR" dirty="0">
                <a:latin typeface="Times New Roman"/>
                <a:ea typeface="Times New Roman"/>
              </a:rPr>
              <a:t> en dikkat çekici fıkraları </a:t>
            </a:r>
            <a:r>
              <a:rPr lang="tr-TR" dirty="0" err="1">
                <a:latin typeface="Times New Roman"/>
                <a:ea typeface="Times New Roman"/>
              </a:rPr>
              <a:t>Odja</a:t>
            </a:r>
            <a:r>
              <a:rPr lang="tr-TR" dirty="0">
                <a:latin typeface="Times New Roman"/>
                <a:ea typeface="Times New Roman"/>
              </a:rPr>
              <a:t> </a:t>
            </a:r>
            <a:r>
              <a:rPr lang="tr-TR" dirty="0" err="1">
                <a:latin typeface="Times New Roman"/>
                <a:ea typeface="Times New Roman"/>
              </a:rPr>
              <a:t>Nasredin</a:t>
            </a:r>
            <a:r>
              <a:rPr lang="tr-TR" dirty="0">
                <a:latin typeface="Times New Roman"/>
                <a:ea typeface="Times New Roman"/>
              </a:rPr>
              <a:t> ile karşı karşıya geldikleri fıkralardır. Bazen aynı fıkra içinde Nasrettin Hoca ile karşılaşan Kurnaz </a:t>
            </a:r>
            <a:r>
              <a:rPr lang="tr-TR" dirty="0" err="1">
                <a:latin typeface="Times New Roman"/>
                <a:ea typeface="Times New Roman"/>
              </a:rPr>
              <a:t>Peyo</a:t>
            </a:r>
            <a:r>
              <a:rPr lang="tr-TR" dirty="0">
                <a:latin typeface="Times New Roman"/>
                <a:ea typeface="Times New Roman"/>
              </a:rPr>
              <a:t>, zekâsı ile hocayı da alt etmeyi başarmaktadır. Zaman zaman da Nasrettin Hoca fıkralarda değerli bir motif olarak karşımıza çıkmaktadır. Kurnaz </a:t>
            </a:r>
            <a:r>
              <a:rPr lang="tr-TR" dirty="0" err="1">
                <a:latin typeface="Times New Roman"/>
                <a:ea typeface="Times New Roman"/>
              </a:rPr>
              <a:t>Petar’in</a:t>
            </a:r>
            <a:r>
              <a:rPr lang="tr-TR" dirty="0">
                <a:latin typeface="Times New Roman"/>
                <a:ea typeface="Times New Roman"/>
              </a:rPr>
              <a:t> fıkralarında Nasrettin Hoca, Nasrettin Hoca fıkralarında gördüğümüz Hoca karşıtı tiplerin yerini almıştır. Kurnaz </a:t>
            </a:r>
            <a:r>
              <a:rPr lang="tr-TR" dirty="0" err="1">
                <a:latin typeface="Times New Roman"/>
                <a:ea typeface="Times New Roman"/>
              </a:rPr>
              <a:t>Petar’ın</a:t>
            </a:r>
            <a:r>
              <a:rPr lang="tr-TR" dirty="0">
                <a:latin typeface="Times New Roman"/>
                <a:ea typeface="Times New Roman"/>
              </a:rPr>
              <a:t> Hoca’yı alt ettiği anlatılar bir anlamda Nasrettin Hoca ve Timur arasında geçmiş gibi anlatılan fıkralarda Hoca’nın her seferinde Timur’u yenmesine benzetilebilir.</a:t>
            </a:r>
          </a:p>
          <a:p>
            <a:pPr indent="449580" algn="just">
              <a:lnSpc>
                <a:spcPct val="150000"/>
              </a:lnSpc>
              <a:spcAft>
                <a:spcPts val="1000"/>
              </a:spcAft>
            </a:pPr>
            <a:r>
              <a:rPr lang="tr-TR" dirty="0">
                <a:latin typeface="Times New Roman"/>
                <a:ea typeface="Times New Roman"/>
              </a:rPr>
              <a:t>Fıkralar halk tarafından öylesine tutulmuş ve benimsenmiştir ki, fıkralar önce öyküleştirilip, daha sonra dizi film olarak senaryolaştırılarak 1960 yılında </a:t>
            </a:r>
            <a:r>
              <a:rPr lang="tr-TR" dirty="0" err="1">
                <a:latin typeface="Times New Roman"/>
                <a:ea typeface="Times New Roman"/>
              </a:rPr>
              <a:t>Hitar</a:t>
            </a:r>
            <a:r>
              <a:rPr lang="tr-TR" dirty="0">
                <a:latin typeface="Times New Roman"/>
                <a:ea typeface="Times New Roman"/>
              </a:rPr>
              <a:t> </a:t>
            </a:r>
            <a:r>
              <a:rPr lang="tr-TR" dirty="0" err="1">
                <a:latin typeface="Times New Roman"/>
                <a:ea typeface="Times New Roman"/>
              </a:rPr>
              <a:t>Petar</a:t>
            </a:r>
            <a:r>
              <a:rPr lang="tr-TR" dirty="0">
                <a:latin typeface="Times New Roman"/>
                <a:ea typeface="Times New Roman"/>
              </a:rPr>
              <a:t> adı ile, 1974 yılında ise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Pejo</a:t>
            </a:r>
            <a:r>
              <a:rPr lang="tr-TR" dirty="0">
                <a:latin typeface="Times New Roman"/>
                <a:ea typeface="Times New Roman"/>
              </a:rPr>
              <a:t> adı ile filme çekilmiştir. 1977 yılında MRT </a:t>
            </a:r>
            <a:r>
              <a:rPr lang="tr-TR" i="1" dirty="0">
                <a:latin typeface="Times New Roman"/>
                <a:ea typeface="Times New Roman"/>
              </a:rPr>
              <a:t>(Makedon Radyo Televizyonu)</a:t>
            </a:r>
            <a:r>
              <a:rPr lang="tr-TR" dirty="0">
                <a:latin typeface="Times New Roman"/>
                <a:ea typeface="Times New Roman"/>
              </a:rPr>
              <a:t> </a:t>
            </a:r>
            <a:r>
              <a:rPr lang="tr-TR" dirty="0" err="1">
                <a:latin typeface="Times New Roman"/>
                <a:ea typeface="Times New Roman"/>
              </a:rPr>
              <a:t>Kole</a:t>
            </a:r>
            <a:r>
              <a:rPr lang="tr-TR" dirty="0">
                <a:latin typeface="Times New Roman"/>
                <a:ea typeface="Times New Roman"/>
              </a:rPr>
              <a:t> </a:t>
            </a:r>
            <a:r>
              <a:rPr lang="tr-TR" dirty="0" err="1">
                <a:latin typeface="Times New Roman"/>
                <a:ea typeface="Times New Roman"/>
              </a:rPr>
              <a:t>Angelkovski’nin</a:t>
            </a:r>
            <a:r>
              <a:rPr lang="tr-TR" dirty="0">
                <a:latin typeface="Times New Roman"/>
                <a:ea typeface="Times New Roman"/>
              </a:rPr>
              <a:t> yönetmenliğinde Mile </a:t>
            </a:r>
            <a:r>
              <a:rPr lang="tr-TR" dirty="0" err="1">
                <a:latin typeface="Times New Roman"/>
                <a:ea typeface="Times New Roman"/>
              </a:rPr>
              <a:t>Nedelkovski’nin</a:t>
            </a:r>
            <a:r>
              <a:rPr lang="tr-TR" dirty="0">
                <a:latin typeface="Times New Roman"/>
                <a:ea typeface="Times New Roman"/>
              </a:rPr>
              <a:t> bir dizi hikâye senaryosunu çekime almışlardır. Çok sayıda yazılı nesir parçalarında başkahraman ve komedi ve karikatürlerin ana teması olmuştur.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Peyo</a:t>
            </a:r>
            <a:r>
              <a:rPr lang="tr-TR" dirty="0">
                <a:latin typeface="Times New Roman"/>
                <a:ea typeface="Times New Roman"/>
              </a:rPr>
              <a:t>” derleme kitabında 30 kadar söylenmiş hikâyesi bulunmaktadır. </a:t>
            </a:r>
            <a:r>
              <a:rPr lang="tr-TR" dirty="0" err="1">
                <a:latin typeface="Times New Roman"/>
                <a:ea typeface="Times New Roman"/>
              </a:rPr>
              <a:t>Mariovo’nun</a:t>
            </a:r>
            <a:r>
              <a:rPr lang="tr-TR" dirty="0">
                <a:latin typeface="Times New Roman"/>
                <a:ea typeface="Times New Roman"/>
              </a:rPr>
              <a:t> tanınmış güldürü ve anlatıcısı </a:t>
            </a:r>
            <a:r>
              <a:rPr lang="tr-TR" dirty="0" err="1">
                <a:latin typeface="Times New Roman"/>
                <a:ea typeface="Times New Roman"/>
              </a:rPr>
              <a:t>Stale</a:t>
            </a:r>
            <a:r>
              <a:rPr lang="tr-TR" dirty="0">
                <a:latin typeface="Times New Roman"/>
                <a:ea typeface="Times New Roman"/>
              </a:rPr>
              <a:t> </a:t>
            </a:r>
            <a:r>
              <a:rPr lang="tr-TR" dirty="0" err="1">
                <a:latin typeface="Times New Roman"/>
                <a:ea typeface="Times New Roman"/>
              </a:rPr>
              <a:t>Popov</a:t>
            </a:r>
            <a:r>
              <a:rPr lang="tr-TR" dirty="0">
                <a:latin typeface="Times New Roman"/>
                <a:ea typeface="Times New Roman"/>
              </a:rPr>
              <a:t> ilk olarak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Peyo</a:t>
            </a:r>
            <a:r>
              <a:rPr lang="tr-TR" dirty="0">
                <a:latin typeface="Times New Roman"/>
                <a:ea typeface="Times New Roman"/>
              </a:rPr>
              <a:t> fıkralarını derlemiştir. </a:t>
            </a:r>
          </a:p>
        </p:txBody>
      </p:sp>
    </p:spTree>
    <p:extLst>
      <p:ext uri="{BB962C8B-B14F-4D97-AF65-F5344CB8AC3E}">
        <p14:creationId xmlns:p14="http://schemas.microsoft.com/office/powerpoint/2010/main" val="317480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85000" lnSpcReduction="10000"/>
          </a:bodyPr>
          <a:lstStyle/>
          <a:p>
            <a:pPr indent="449580" algn="just">
              <a:lnSpc>
                <a:spcPct val="150000"/>
              </a:lnSpc>
              <a:spcAft>
                <a:spcPts val="1000"/>
              </a:spcAft>
            </a:pPr>
            <a:r>
              <a:rPr lang="tr-TR" dirty="0">
                <a:latin typeface="Times New Roman"/>
                <a:ea typeface="Times New Roman"/>
              </a:rPr>
              <a:t>Kısaca belirtmek gerekirse, Kurnaz </a:t>
            </a:r>
            <a:r>
              <a:rPr lang="tr-TR" dirty="0" err="1">
                <a:latin typeface="Times New Roman"/>
                <a:ea typeface="Times New Roman"/>
              </a:rPr>
              <a:t>Petar</a:t>
            </a:r>
            <a:r>
              <a:rPr lang="tr-TR" dirty="0">
                <a:latin typeface="Times New Roman"/>
                <a:ea typeface="Times New Roman"/>
              </a:rPr>
              <a:t> fıkralarının büyük bir kısmı, aşağıdaki örneklerde de görüleceği gibi,  daha önce Nasrettin Hoca’ya bağlı olarak anlatılan fıkraların Kurnaz </a:t>
            </a:r>
            <a:r>
              <a:rPr lang="tr-TR" dirty="0" err="1">
                <a:latin typeface="Times New Roman"/>
                <a:ea typeface="Times New Roman"/>
              </a:rPr>
              <a:t>Petar’e</a:t>
            </a:r>
            <a:r>
              <a:rPr lang="tr-TR" dirty="0">
                <a:latin typeface="Times New Roman"/>
                <a:ea typeface="Times New Roman"/>
              </a:rPr>
              <a:t> bağlandığı fıkralardır, diyebiliriz. Nasrettin Hoca fıkraları ile Kurnaz </a:t>
            </a:r>
            <a:r>
              <a:rPr lang="tr-TR" dirty="0" err="1">
                <a:latin typeface="Times New Roman"/>
                <a:ea typeface="Times New Roman"/>
              </a:rPr>
              <a:t>Petar</a:t>
            </a:r>
            <a:r>
              <a:rPr lang="tr-TR" dirty="0">
                <a:latin typeface="Times New Roman"/>
                <a:ea typeface="Times New Roman"/>
              </a:rPr>
              <a:t> fıkraları arasındaki en önemli fark,  Nasrettin Hoca’nın, karşısındaki kişiyi, zekâsı, mantığı ve söz oyunlarıyla yenmesi; Kurnaz Peter’in ise karşısındakileri kurnazlıkla ve bazı yalanlarla alt etmeye çalışmasıdır. Bu durumuyla Kurnaz </a:t>
            </a:r>
            <a:r>
              <a:rPr lang="tr-TR" dirty="0" err="1">
                <a:latin typeface="Times New Roman"/>
                <a:ea typeface="Times New Roman"/>
              </a:rPr>
              <a:t>Petar</a:t>
            </a:r>
            <a:r>
              <a:rPr lang="tr-TR" dirty="0">
                <a:latin typeface="Times New Roman"/>
                <a:ea typeface="Times New Roman"/>
              </a:rPr>
              <a:t>, Nasrettin Hoca’dan çok,  Almanların fıkra kahramanları </a:t>
            </a:r>
            <a:r>
              <a:rPr lang="tr-TR" dirty="0" err="1">
                <a:latin typeface="Times New Roman"/>
                <a:ea typeface="Times New Roman"/>
              </a:rPr>
              <a:t>Till</a:t>
            </a:r>
            <a:r>
              <a:rPr lang="tr-TR" dirty="0">
                <a:latin typeface="Times New Roman"/>
                <a:ea typeface="Times New Roman"/>
              </a:rPr>
              <a:t> </a:t>
            </a:r>
            <a:r>
              <a:rPr lang="tr-TR" dirty="0" err="1">
                <a:latin typeface="Times New Roman"/>
                <a:ea typeface="Times New Roman"/>
              </a:rPr>
              <a:t>Eulenspiegel’e</a:t>
            </a:r>
            <a:r>
              <a:rPr lang="tr-TR" dirty="0">
                <a:latin typeface="Times New Roman"/>
                <a:ea typeface="Times New Roman"/>
              </a:rPr>
              <a:t> benzemektedir.</a:t>
            </a:r>
          </a:p>
          <a:p>
            <a:endParaRPr lang="tr-TR" dirty="0"/>
          </a:p>
        </p:txBody>
      </p:sp>
    </p:spTree>
    <p:extLst>
      <p:ext uri="{BB962C8B-B14F-4D97-AF65-F5344CB8AC3E}">
        <p14:creationId xmlns:p14="http://schemas.microsoft.com/office/powerpoint/2010/main" val="239802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066130"/>
          </a:xfrm>
        </p:spPr>
        <p:txBody>
          <a:bodyPr>
            <a:noAutofit/>
          </a:bodyPr>
          <a:lstStyle/>
          <a:p>
            <a:pPr indent="449580">
              <a:lnSpc>
                <a:spcPct val="150000"/>
              </a:lnSpc>
              <a:spcAft>
                <a:spcPts val="1000"/>
              </a:spcAft>
            </a:pPr>
            <a:r>
              <a:rPr lang="tr-TR" sz="2000" b="1" dirty="0">
                <a:latin typeface="Times New Roman"/>
                <a:ea typeface="Times New Roman"/>
              </a:rPr>
              <a:t>3.</a:t>
            </a:r>
            <a:r>
              <a:rPr lang="tr-TR" sz="2000" dirty="0">
                <a:latin typeface="Times New Roman"/>
                <a:ea typeface="Times New Roman"/>
              </a:rPr>
              <a:t> </a:t>
            </a:r>
            <a:r>
              <a:rPr lang="tr-TR" sz="2000" b="1" dirty="0">
                <a:latin typeface="Times New Roman"/>
                <a:ea typeface="Times New Roman"/>
              </a:rPr>
              <a:t>NASRETTİN HOCA’NIN HOŞGÖRÜYÜ ÖNE ÇIKARAN FIKRALARINDAN ÖRNEKLER</a:t>
            </a:r>
            <a:r>
              <a:rPr lang="tr-TR" sz="2000" dirty="0">
                <a:latin typeface="Times New Roman"/>
                <a:ea typeface="Times New Roman"/>
              </a:rPr>
              <a:t/>
            </a:r>
            <a:br>
              <a:rPr lang="tr-TR" sz="2000" dirty="0">
                <a:latin typeface="Times New Roman"/>
                <a:ea typeface="Times New Roman"/>
              </a:rPr>
            </a:br>
            <a:endParaRPr lang="tr-TR" sz="2000" dirty="0"/>
          </a:p>
        </p:txBody>
      </p:sp>
      <p:sp>
        <p:nvSpPr>
          <p:cNvPr id="3" name="İçerik Yer Tutucusu 2"/>
          <p:cNvSpPr>
            <a:spLocks noGrp="1"/>
          </p:cNvSpPr>
          <p:nvPr>
            <p:ph sz="quarter" idx="1"/>
          </p:nvPr>
        </p:nvSpPr>
        <p:spPr>
          <a:xfrm>
            <a:off x="457200" y="980728"/>
            <a:ext cx="7467600" cy="5493224"/>
          </a:xfrm>
        </p:spPr>
        <p:txBody>
          <a:bodyPr>
            <a:normAutofit fontScale="85000" lnSpcReduction="10000"/>
          </a:bodyPr>
          <a:lstStyle/>
          <a:p>
            <a:pPr indent="449580" algn="just">
              <a:lnSpc>
                <a:spcPct val="150000"/>
              </a:lnSpc>
              <a:spcAft>
                <a:spcPts val="1000"/>
              </a:spcAft>
            </a:pPr>
            <a:r>
              <a:rPr lang="tr-TR" dirty="0">
                <a:latin typeface="Times New Roman"/>
                <a:ea typeface="Times New Roman"/>
              </a:rPr>
              <a:t>Her şeyi anlayışla karşılayarak olabildiği kadar</a:t>
            </a:r>
            <a:r>
              <a:rPr lang="tr-TR" b="1" dirty="0">
                <a:latin typeface="Times New Roman"/>
                <a:ea typeface="Times New Roman"/>
              </a:rPr>
              <a:t> </a:t>
            </a:r>
            <a:r>
              <a:rPr lang="tr-TR" dirty="0">
                <a:latin typeface="Times New Roman"/>
                <a:ea typeface="Times New Roman"/>
              </a:rPr>
              <a:t>müsamahalı olma durumu Nasrettin Hoca’nın en belirgin karakteristik özelliklerinden biridir. Son derece hoşgörüsü yüksek olan Hoca, müsamahakâr ya da toleranslı davrandığına dair </a:t>
            </a:r>
            <a:r>
              <a:rPr lang="tr-TR" b="1" dirty="0">
                <a:latin typeface="Times New Roman"/>
                <a:ea typeface="Times New Roman"/>
              </a:rPr>
              <a:t>“Eşeğin İstediği Yere”</a:t>
            </a:r>
            <a:r>
              <a:rPr lang="tr-TR" dirty="0">
                <a:latin typeface="Times New Roman"/>
                <a:ea typeface="Times New Roman"/>
              </a:rPr>
              <a:t> adlı fıkrası bu savı destekler mahiyettedir.</a:t>
            </a:r>
          </a:p>
          <a:p>
            <a:pPr indent="449580" algn="just">
              <a:lnSpc>
                <a:spcPct val="150000"/>
              </a:lnSpc>
              <a:spcAft>
                <a:spcPts val="0"/>
              </a:spcAft>
            </a:pPr>
            <a:r>
              <a:rPr lang="tr-TR" dirty="0">
                <a:latin typeface="Times New Roman"/>
                <a:ea typeface="Times New Roman"/>
              </a:rPr>
              <a:t>“Nasreddin Hoca bir gün eşeğine binmiş. Eşeğin inadı tutmuş Bir türlü eşeğin başını gideceği yöne çevirememiş. Bunu gören komşusu: </a:t>
            </a:r>
          </a:p>
          <a:p>
            <a:pPr indent="449580" algn="just">
              <a:lnSpc>
                <a:spcPct val="150000"/>
              </a:lnSpc>
              <a:spcAft>
                <a:spcPts val="0"/>
              </a:spcAft>
            </a:pPr>
            <a:r>
              <a:rPr lang="tr-TR" dirty="0">
                <a:latin typeface="Times New Roman"/>
                <a:ea typeface="Times New Roman"/>
              </a:rPr>
              <a:t>-Nereye gidiyorsun Hocam? diye sormuş </a:t>
            </a:r>
          </a:p>
          <a:p>
            <a:pPr indent="449580" algn="just">
              <a:lnSpc>
                <a:spcPct val="150000"/>
              </a:lnSpc>
              <a:spcAft>
                <a:spcPts val="0"/>
              </a:spcAft>
            </a:pPr>
            <a:r>
              <a:rPr lang="tr-TR" dirty="0">
                <a:latin typeface="Times New Roman"/>
                <a:ea typeface="Times New Roman"/>
              </a:rPr>
              <a:t>Hoca da: </a:t>
            </a:r>
          </a:p>
          <a:p>
            <a:pPr indent="449580" algn="just">
              <a:lnSpc>
                <a:spcPct val="150000"/>
              </a:lnSpc>
              <a:spcAft>
                <a:spcPts val="1000"/>
              </a:spcAft>
            </a:pPr>
            <a:r>
              <a:rPr lang="tr-TR" dirty="0">
                <a:latin typeface="Times New Roman"/>
                <a:ea typeface="Times New Roman"/>
              </a:rPr>
              <a:t>-Eşeğin istediği yere, demiş” </a:t>
            </a:r>
          </a:p>
          <a:p>
            <a:endParaRPr lang="tr-TR" dirty="0"/>
          </a:p>
        </p:txBody>
      </p:sp>
    </p:spTree>
    <p:extLst>
      <p:ext uri="{BB962C8B-B14F-4D97-AF65-F5344CB8AC3E}">
        <p14:creationId xmlns:p14="http://schemas.microsoft.com/office/powerpoint/2010/main" val="4224319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8784976" cy="6552728"/>
          </a:xfrm>
        </p:spPr>
        <p:txBody>
          <a:bodyPr>
            <a:normAutofit fontScale="85000" lnSpcReduction="10000"/>
          </a:bodyPr>
          <a:lstStyle/>
          <a:p>
            <a:pPr indent="449580" algn="just">
              <a:lnSpc>
                <a:spcPct val="150000"/>
              </a:lnSpc>
              <a:spcAft>
                <a:spcPts val="1000"/>
              </a:spcAft>
            </a:pPr>
            <a:r>
              <a:rPr lang="tr-TR" dirty="0">
                <a:latin typeface="Times New Roman"/>
                <a:ea typeface="Times New Roman"/>
              </a:rPr>
              <a:t>Görüldüğü gibi bu fıkrada bazı konularda inatlaşmanın doğru olmadığına işaret edilirken, inatlaşmanın da olumsuz bir değer olduğuna da özellikle dikkat çekilmiştir. Onun bu hareketi, sadece insanlara ait huyları değil, aynı zamanda hayvan tabiatını iyi analiz ettiğini ve ona göre davrandığını göstermektedir. </a:t>
            </a:r>
          </a:p>
          <a:p>
            <a:pPr indent="449580" algn="just">
              <a:lnSpc>
                <a:spcPct val="150000"/>
              </a:lnSpc>
              <a:spcAft>
                <a:spcPts val="1000"/>
              </a:spcAft>
            </a:pPr>
            <a:r>
              <a:rPr lang="tr-TR" dirty="0">
                <a:latin typeface="Times New Roman"/>
                <a:ea typeface="Times New Roman"/>
              </a:rPr>
              <a:t>Nasrettin Hoca’nın hoşgörülü olduğunu belirten bir diğer örnek ise </a:t>
            </a:r>
            <a:r>
              <a:rPr lang="tr-TR" b="1" dirty="0">
                <a:latin typeface="Times New Roman"/>
                <a:ea typeface="Times New Roman"/>
              </a:rPr>
              <a:t>“Kadı Olan Eşek”</a:t>
            </a:r>
            <a:r>
              <a:rPr lang="tr-TR" dirty="0">
                <a:latin typeface="Times New Roman"/>
                <a:ea typeface="Times New Roman"/>
              </a:rPr>
              <a:t> adlı fıkrasıdır.</a:t>
            </a:r>
          </a:p>
          <a:p>
            <a:pPr indent="450215" algn="just">
              <a:lnSpc>
                <a:spcPct val="150000"/>
              </a:lnSpc>
              <a:spcAft>
                <a:spcPts val="0"/>
              </a:spcAft>
            </a:pPr>
            <a:r>
              <a:rPr lang="tr-TR" dirty="0">
                <a:latin typeface="Times New Roman"/>
                <a:ea typeface="Times New Roman"/>
              </a:rPr>
              <a:t>“Bir gün Hoca, eşeğini kaybeder. Ararken birine sorar: </a:t>
            </a:r>
          </a:p>
          <a:p>
            <a:pPr indent="450215" algn="just">
              <a:lnSpc>
                <a:spcPct val="150000"/>
              </a:lnSpc>
              <a:spcAft>
                <a:spcPts val="0"/>
              </a:spcAft>
            </a:pPr>
            <a:r>
              <a:rPr lang="tr-TR" dirty="0">
                <a:latin typeface="Times New Roman"/>
                <a:ea typeface="Times New Roman"/>
              </a:rPr>
              <a:t>-Eşeğimi gördün mü? </a:t>
            </a:r>
          </a:p>
          <a:p>
            <a:pPr indent="450215" algn="just">
              <a:lnSpc>
                <a:spcPct val="150000"/>
              </a:lnSpc>
              <a:spcAft>
                <a:spcPts val="0"/>
              </a:spcAft>
            </a:pPr>
            <a:r>
              <a:rPr lang="tr-TR" dirty="0">
                <a:latin typeface="Times New Roman"/>
                <a:ea typeface="Times New Roman"/>
              </a:rPr>
              <a:t>Adam, Hoca ile dalga geçmek için: </a:t>
            </a:r>
          </a:p>
          <a:p>
            <a:pPr indent="450215" algn="just">
              <a:lnSpc>
                <a:spcPct val="150000"/>
              </a:lnSpc>
              <a:spcAft>
                <a:spcPts val="0"/>
              </a:spcAft>
            </a:pPr>
            <a:r>
              <a:rPr lang="tr-TR" dirty="0">
                <a:latin typeface="Times New Roman"/>
                <a:ea typeface="Times New Roman"/>
              </a:rPr>
              <a:t>-Gördüm der, falan yerde kadılık yapıyor. </a:t>
            </a:r>
          </a:p>
          <a:p>
            <a:pPr indent="450215" algn="just">
              <a:lnSpc>
                <a:spcPct val="150000"/>
              </a:lnSpc>
              <a:spcAft>
                <a:spcPts val="0"/>
              </a:spcAft>
            </a:pPr>
            <a:r>
              <a:rPr lang="tr-TR" dirty="0">
                <a:latin typeface="Times New Roman"/>
                <a:ea typeface="Times New Roman"/>
              </a:rPr>
              <a:t>Hoca hiç istifini bozmaz. </a:t>
            </a:r>
          </a:p>
          <a:p>
            <a:pPr indent="450215" algn="just">
              <a:lnSpc>
                <a:spcPct val="150000"/>
              </a:lnSpc>
              <a:spcAft>
                <a:spcPts val="0"/>
              </a:spcAft>
            </a:pPr>
            <a:r>
              <a:rPr lang="tr-TR" dirty="0">
                <a:latin typeface="Times New Roman"/>
                <a:ea typeface="Times New Roman"/>
              </a:rPr>
              <a:t>-Doğrudur, ben talebelere ders verirken kulaklarını dikip dinliyordu, der.”</a:t>
            </a:r>
            <a:r>
              <a:rPr lang="tr-TR" b="1" baseline="30000" dirty="0">
                <a:latin typeface="Times New Roman"/>
                <a:ea typeface="Times New Roman"/>
                <a:cs typeface="Times New Roman"/>
              </a:rPr>
              <a:t> </a:t>
            </a:r>
            <a:endParaRPr lang="tr-TR" dirty="0">
              <a:latin typeface="Times New Roman"/>
              <a:ea typeface="Times New Roman"/>
            </a:endParaRPr>
          </a:p>
          <a:p>
            <a:endParaRPr lang="tr-TR" dirty="0"/>
          </a:p>
        </p:txBody>
      </p:sp>
    </p:spTree>
    <p:extLst>
      <p:ext uri="{BB962C8B-B14F-4D97-AF65-F5344CB8AC3E}">
        <p14:creationId xmlns:p14="http://schemas.microsoft.com/office/powerpoint/2010/main" val="24729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0"/>
            <a:ext cx="9036496" cy="6858000"/>
          </a:xfrm>
        </p:spPr>
        <p:txBody>
          <a:bodyPr>
            <a:normAutofit fontScale="77500" lnSpcReduction="20000"/>
          </a:bodyPr>
          <a:lstStyle/>
          <a:p>
            <a:pPr indent="449580" algn="just">
              <a:lnSpc>
                <a:spcPct val="150000"/>
              </a:lnSpc>
              <a:spcAft>
                <a:spcPts val="1000"/>
              </a:spcAft>
            </a:pPr>
            <a:r>
              <a:rPr lang="tr-TR" dirty="0">
                <a:latin typeface="Times New Roman"/>
                <a:ea typeface="Times New Roman"/>
              </a:rPr>
              <a:t>Nasrettin Hoca’nın değerler dünyasında gönül incitmek, ağır bir suç olarak da algılanmaktadır. O, bunun bilincinde bir insan olarak hareket etmekte, ona göre insanların kendisini hedef alan alaycı davranışları sabırla dinlemek ve onları kırmadan tatlı dille, güler yüzle yanıt vermek gerekmektedir. Böylece hoşgörüyle daha yaşanabilir bir ortam </a:t>
            </a:r>
            <a:r>
              <a:rPr lang="tr-TR" dirty="0" err="1">
                <a:latin typeface="Times New Roman"/>
                <a:ea typeface="Times New Roman"/>
              </a:rPr>
              <a:t>oluşturulabilineceğini</a:t>
            </a:r>
            <a:r>
              <a:rPr lang="tr-TR" dirty="0">
                <a:latin typeface="Times New Roman"/>
                <a:ea typeface="Times New Roman"/>
              </a:rPr>
              <a:t> insanlara göstermeğe çalışmaktadır.</a:t>
            </a:r>
          </a:p>
          <a:p>
            <a:pPr indent="449580" algn="just">
              <a:lnSpc>
                <a:spcPct val="150000"/>
              </a:lnSpc>
              <a:spcAft>
                <a:spcPts val="1000"/>
              </a:spcAft>
            </a:pPr>
            <a:r>
              <a:rPr lang="tr-TR" dirty="0">
                <a:latin typeface="Times New Roman"/>
                <a:ea typeface="Times New Roman"/>
              </a:rPr>
              <a:t>Nasrettin Hoca’nın insanı kırmadan sözcük oyunlarıyla olumsuz davranışların ortadan kaldırılabileceği düşüncesi savını belirten bir diğer örnek ise “</a:t>
            </a:r>
            <a:r>
              <a:rPr lang="tr-TR" b="1" dirty="0">
                <a:latin typeface="Times New Roman"/>
                <a:ea typeface="Times New Roman"/>
              </a:rPr>
              <a:t>Sana Ne!” </a:t>
            </a:r>
            <a:r>
              <a:rPr lang="tr-TR" dirty="0">
                <a:latin typeface="Times New Roman"/>
                <a:ea typeface="Times New Roman"/>
              </a:rPr>
              <a:t>adlı fıkrasında</a:t>
            </a:r>
            <a:r>
              <a:rPr lang="tr-TR" b="1" dirty="0">
                <a:latin typeface="Times New Roman"/>
                <a:ea typeface="Times New Roman"/>
              </a:rPr>
              <a:t> </a:t>
            </a:r>
            <a:r>
              <a:rPr lang="tr-TR" dirty="0">
                <a:latin typeface="Times New Roman"/>
                <a:ea typeface="Times New Roman"/>
              </a:rPr>
              <a:t>açık seçik görülmektedir.</a:t>
            </a:r>
          </a:p>
          <a:p>
            <a:pPr indent="450215" algn="just">
              <a:lnSpc>
                <a:spcPct val="150000"/>
              </a:lnSpc>
              <a:spcAft>
                <a:spcPts val="0"/>
              </a:spcAft>
            </a:pPr>
            <a:r>
              <a:rPr lang="tr-TR" dirty="0">
                <a:latin typeface="Times New Roman"/>
                <a:ea typeface="Times New Roman"/>
              </a:rPr>
              <a:t>“Bir Hoca eve doğru yürüyormuş. Arkadaşı arkadan seslenmiş: </a:t>
            </a:r>
          </a:p>
          <a:p>
            <a:pPr indent="450215" algn="just">
              <a:lnSpc>
                <a:spcPct val="150000"/>
              </a:lnSpc>
              <a:spcAft>
                <a:spcPts val="0"/>
              </a:spcAft>
            </a:pPr>
            <a:r>
              <a:rPr lang="tr-TR" dirty="0">
                <a:latin typeface="Times New Roman"/>
                <a:ea typeface="Times New Roman"/>
              </a:rPr>
              <a:t>- Aman Hocam gördün mü? Biraz önce geçen helva kazanı ağzına kadar doluydu. </a:t>
            </a:r>
          </a:p>
          <a:p>
            <a:pPr indent="450215" algn="just">
              <a:lnSpc>
                <a:spcPct val="150000"/>
              </a:lnSpc>
              <a:spcAft>
                <a:spcPts val="0"/>
              </a:spcAft>
            </a:pPr>
            <a:r>
              <a:rPr lang="tr-TR" dirty="0">
                <a:latin typeface="Times New Roman"/>
                <a:ea typeface="Times New Roman"/>
              </a:rPr>
              <a:t>Hoca istifini bozmadan: </a:t>
            </a:r>
          </a:p>
          <a:p>
            <a:pPr indent="450215" algn="just">
              <a:lnSpc>
                <a:spcPct val="150000"/>
              </a:lnSpc>
              <a:spcAft>
                <a:spcPts val="0"/>
              </a:spcAft>
            </a:pPr>
            <a:r>
              <a:rPr lang="tr-TR" dirty="0">
                <a:latin typeface="Times New Roman"/>
                <a:ea typeface="Times New Roman"/>
              </a:rPr>
              <a:t>- Bana ne! Demiş. </a:t>
            </a:r>
          </a:p>
          <a:p>
            <a:pPr indent="450215" algn="just">
              <a:lnSpc>
                <a:spcPct val="150000"/>
              </a:lnSpc>
              <a:spcAft>
                <a:spcPts val="0"/>
              </a:spcAft>
            </a:pPr>
            <a:r>
              <a:rPr lang="tr-TR" dirty="0">
                <a:latin typeface="Times New Roman"/>
                <a:ea typeface="Times New Roman"/>
              </a:rPr>
              <a:t>Arkadaşı: </a:t>
            </a:r>
          </a:p>
          <a:p>
            <a:pPr indent="450215" algn="just">
              <a:lnSpc>
                <a:spcPct val="150000"/>
              </a:lnSpc>
              <a:spcAft>
                <a:spcPts val="0"/>
              </a:spcAft>
            </a:pPr>
            <a:r>
              <a:rPr lang="tr-TR" dirty="0">
                <a:latin typeface="Times New Roman"/>
                <a:ea typeface="Times New Roman"/>
              </a:rPr>
              <a:t>- Ama Hocam helva kazanı sizin eve gidiyordu, buna ne dersin? Deyince Hoca: </a:t>
            </a:r>
          </a:p>
          <a:p>
            <a:pPr indent="450215" algn="just">
              <a:lnSpc>
                <a:spcPct val="150000"/>
              </a:lnSpc>
              <a:spcAft>
                <a:spcPts val="0"/>
              </a:spcAft>
            </a:pPr>
            <a:r>
              <a:rPr lang="tr-TR" dirty="0">
                <a:latin typeface="Times New Roman"/>
                <a:ea typeface="Times New Roman"/>
              </a:rPr>
              <a:t>- O zaman sana ne! Demiş.” </a:t>
            </a:r>
          </a:p>
          <a:p>
            <a:endParaRPr lang="tr-TR" dirty="0"/>
          </a:p>
        </p:txBody>
      </p:sp>
    </p:spTree>
    <p:extLst>
      <p:ext uri="{BB962C8B-B14F-4D97-AF65-F5344CB8AC3E}">
        <p14:creationId xmlns:p14="http://schemas.microsoft.com/office/powerpoint/2010/main" val="911336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116632"/>
            <a:ext cx="8964488" cy="6357320"/>
          </a:xfrm>
        </p:spPr>
        <p:txBody>
          <a:bodyPr>
            <a:normAutofit/>
          </a:bodyPr>
          <a:lstStyle/>
          <a:p>
            <a:pPr indent="449580" algn="just">
              <a:lnSpc>
                <a:spcPct val="150000"/>
              </a:lnSpc>
              <a:spcAft>
                <a:spcPts val="1000"/>
              </a:spcAft>
            </a:pPr>
            <a:r>
              <a:rPr lang="tr-TR" dirty="0">
                <a:latin typeface="Times New Roman"/>
                <a:ea typeface="Times New Roman"/>
              </a:rPr>
              <a:t>Bu fıkra kendi koşulları içerisinde değerlendirildiğinde insanların kendilerine ait bir özel hayatları olduğunu ve bu hayatın ise izlenmemesi gerektiğini vurgulanırken, aile mahremiyet değerinin önemini soran kişiyi kırmadan nasıl yanıtladığı da özel bir beceri istediği de görülmektedir. Görüldüğü gibi, Nasrettin Hoca bir değeri aktarırken hem gerçekçi davranmış hem de insanı kırmadan olumsuz davranışların ortadan kaldırılabileceği düşüncesini güzel bir biçimde toplumdaki bireylerin belleklerine kazımasını da becerebilmiştir. </a:t>
            </a:r>
          </a:p>
          <a:p>
            <a:endParaRPr lang="tr-TR" dirty="0"/>
          </a:p>
        </p:txBody>
      </p:sp>
    </p:spTree>
    <p:extLst>
      <p:ext uri="{BB962C8B-B14F-4D97-AF65-F5344CB8AC3E}">
        <p14:creationId xmlns:p14="http://schemas.microsoft.com/office/powerpoint/2010/main" val="20323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lstStyle/>
          <a:p>
            <a:pPr algn="ctr"/>
            <a:r>
              <a:rPr lang="tr-TR" b="1" dirty="0" smtClean="0">
                <a:solidFill>
                  <a:schemeClr val="tx1"/>
                </a:solidFill>
                <a:latin typeface="Maiandra GD"/>
              </a:rPr>
              <a:t>FIKRANIN ÖZELLİKLERİ</a:t>
            </a:r>
            <a:endParaRPr lang="tr-TR" dirty="0">
              <a:solidFill>
                <a:schemeClr val="tx1"/>
              </a:solidFill>
            </a:endParaRPr>
          </a:p>
        </p:txBody>
      </p:sp>
      <p:sp>
        <p:nvSpPr>
          <p:cNvPr id="3" name="İçerik Yer Tutucusu 2"/>
          <p:cNvSpPr>
            <a:spLocks noGrp="1"/>
          </p:cNvSpPr>
          <p:nvPr>
            <p:ph sz="quarter" idx="1"/>
          </p:nvPr>
        </p:nvSpPr>
        <p:spPr>
          <a:xfrm>
            <a:off x="107504" y="764704"/>
            <a:ext cx="8784976" cy="5904656"/>
          </a:xfrm>
        </p:spPr>
        <p:txBody>
          <a:bodyPr>
            <a:normAutofit/>
          </a:bodyPr>
          <a:lstStyle/>
          <a:p>
            <a:pPr marL="0" indent="0">
              <a:buNone/>
            </a:pPr>
            <a:r>
              <a:rPr lang="tr-TR" dirty="0">
                <a:latin typeface="Maiandra GD"/>
              </a:rPr>
              <a:t/>
            </a:r>
            <a:br>
              <a:rPr lang="tr-TR" dirty="0">
                <a:latin typeface="Maiandra GD"/>
              </a:rPr>
            </a:br>
            <a:r>
              <a:rPr lang="tr-TR" dirty="0" smtClean="0">
                <a:latin typeface="Maiandra GD"/>
              </a:rPr>
              <a:t> </a:t>
            </a:r>
            <a:r>
              <a:rPr lang="tr-TR" b="1" dirty="0" smtClean="0">
                <a:latin typeface="Maiandra GD"/>
              </a:rPr>
              <a:t>1</a:t>
            </a:r>
            <a:r>
              <a:rPr lang="tr-TR" b="1" dirty="0">
                <a:latin typeface="Maiandra GD"/>
              </a:rPr>
              <a:t>.</a:t>
            </a:r>
            <a:r>
              <a:rPr lang="tr-TR" dirty="0">
                <a:latin typeface="Maiandra GD"/>
              </a:rPr>
              <a:t> Günlük olaylar veya düşüncelerle ilgili konular işlenir.</a:t>
            </a:r>
            <a:endParaRPr lang="tr-TR" dirty="0"/>
          </a:p>
          <a:p>
            <a:pPr marL="0" indent="0">
              <a:buNone/>
            </a:pPr>
            <a:r>
              <a:rPr lang="tr-TR" b="1" dirty="0">
                <a:latin typeface="Maiandra GD"/>
              </a:rPr>
              <a:t>2. </a:t>
            </a:r>
            <a:r>
              <a:rPr lang="tr-TR" dirty="0">
                <a:latin typeface="Maiandra GD"/>
              </a:rPr>
              <a:t>Konular tarafsız bir şekilde ele alınmalıdır.</a:t>
            </a:r>
            <a:endParaRPr lang="tr-TR" dirty="0"/>
          </a:p>
          <a:p>
            <a:pPr marL="0" indent="0">
              <a:buNone/>
            </a:pPr>
            <a:r>
              <a:rPr lang="tr-TR" b="1" dirty="0">
                <a:latin typeface="Maiandra GD"/>
              </a:rPr>
              <a:t>3.</a:t>
            </a:r>
            <a:r>
              <a:rPr lang="tr-TR" dirty="0">
                <a:latin typeface="Maiandra GD"/>
              </a:rPr>
              <a:t> Düşünceyi ön plânda olmalıdır.</a:t>
            </a:r>
            <a:endParaRPr lang="tr-TR" dirty="0"/>
          </a:p>
          <a:p>
            <a:pPr marL="0" indent="0">
              <a:buNone/>
            </a:pPr>
            <a:r>
              <a:rPr lang="tr-TR" b="1" dirty="0">
                <a:latin typeface="Maiandra GD"/>
              </a:rPr>
              <a:t>4.</a:t>
            </a:r>
            <a:r>
              <a:rPr lang="tr-TR" dirty="0">
                <a:latin typeface="Maiandra GD"/>
              </a:rPr>
              <a:t> Konular çok değişik açılardan ele almadan, ayrıntılara inmeden işlenir.</a:t>
            </a:r>
            <a:endParaRPr lang="tr-TR" dirty="0"/>
          </a:p>
          <a:p>
            <a:pPr marL="0" indent="0">
              <a:buNone/>
            </a:pPr>
            <a:r>
              <a:rPr lang="tr-TR" b="1" dirty="0">
                <a:latin typeface="Maiandra GD"/>
              </a:rPr>
              <a:t>5.</a:t>
            </a:r>
            <a:r>
              <a:rPr lang="tr-TR" dirty="0">
                <a:latin typeface="Maiandra GD"/>
              </a:rPr>
              <a:t> Yazılanlara okuyucuyu inandırma zorunluluğu yoktur.</a:t>
            </a:r>
            <a:endParaRPr lang="tr-TR" dirty="0"/>
          </a:p>
          <a:p>
            <a:pPr marL="0" indent="0">
              <a:buNone/>
            </a:pPr>
            <a:r>
              <a:rPr lang="tr-TR" b="1" dirty="0">
                <a:latin typeface="Maiandra GD"/>
              </a:rPr>
              <a:t>6.</a:t>
            </a:r>
            <a:r>
              <a:rPr lang="tr-TR" dirty="0">
                <a:latin typeface="Maiandra GD"/>
              </a:rPr>
              <a:t> Yazılanlar okuyucunun ilgisini çekmelidir.</a:t>
            </a:r>
            <a:endParaRPr lang="tr-TR" dirty="0"/>
          </a:p>
          <a:p>
            <a:pPr marL="0" indent="0">
              <a:buNone/>
            </a:pPr>
            <a:r>
              <a:rPr lang="tr-TR" b="1" dirty="0">
                <a:latin typeface="Maiandra GD"/>
              </a:rPr>
              <a:t>7.</a:t>
            </a:r>
            <a:r>
              <a:rPr lang="tr-TR" dirty="0">
                <a:latin typeface="Maiandra GD"/>
              </a:rPr>
              <a:t> Nükteli fıkralardan, kıssalardan, vecize ve atasözlerinden faydalanılmalıdır.</a:t>
            </a:r>
            <a:endParaRPr lang="tr-TR" dirty="0"/>
          </a:p>
          <a:p>
            <a:pPr marL="0" indent="0">
              <a:buNone/>
            </a:pPr>
            <a:r>
              <a:rPr lang="tr-TR" b="1" dirty="0">
                <a:latin typeface="Maiandra GD"/>
              </a:rPr>
              <a:t>8. </a:t>
            </a:r>
            <a:r>
              <a:rPr lang="tr-TR" dirty="0">
                <a:latin typeface="Maiandra GD"/>
              </a:rPr>
              <a:t>Açık, sade ve akıcı bir dil kullanılmalıdır.</a:t>
            </a:r>
            <a:endParaRPr lang="tr-TR" dirty="0"/>
          </a:p>
          <a:p>
            <a:endParaRPr lang="tr-TR" dirty="0"/>
          </a:p>
        </p:txBody>
      </p:sp>
    </p:spTree>
    <p:extLst>
      <p:ext uri="{BB962C8B-B14F-4D97-AF65-F5344CB8AC3E}">
        <p14:creationId xmlns:p14="http://schemas.microsoft.com/office/powerpoint/2010/main" val="33016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741368"/>
          </a:xfrm>
        </p:spPr>
        <p:txBody>
          <a:bodyPr>
            <a:normAutofit fontScale="70000" lnSpcReduction="20000"/>
          </a:bodyPr>
          <a:lstStyle/>
          <a:p>
            <a:pPr indent="449580" algn="just">
              <a:lnSpc>
                <a:spcPct val="150000"/>
              </a:lnSpc>
              <a:spcAft>
                <a:spcPts val="1000"/>
              </a:spcAft>
            </a:pPr>
            <a:r>
              <a:rPr lang="tr-TR" dirty="0">
                <a:latin typeface="Times New Roman"/>
                <a:ea typeface="Times New Roman"/>
              </a:rPr>
              <a:t>İnsan merkezli bir dengenin sağlıklı olabilmesi, insanın kendisine ait dengenin yaşamında karşılık bulmasıyla mümkündür.</a:t>
            </a:r>
            <a:r>
              <a:rPr lang="tr-TR" b="1" dirty="0">
                <a:latin typeface="Times New Roman"/>
                <a:ea typeface="Times New Roman"/>
              </a:rPr>
              <a:t> </a:t>
            </a:r>
            <a:r>
              <a:rPr lang="tr-TR" dirty="0">
                <a:latin typeface="Times New Roman"/>
                <a:ea typeface="Times New Roman"/>
              </a:rPr>
              <a:t>Dünyanın dengesinin bozulmasının, insanın kendi dengesini bozmakla başladığını bilincinde olan Nasrettin Hoca, “</a:t>
            </a:r>
            <a:r>
              <a:rPr lang="tr-TR" b="1" dirty="0">
                <a:latin typeface="Times New Roman"/>
                <a:ea typeface="Times New Roman"/>
              </a:rPr>
              <a:t>Dünyanın Dengesi” </a:t>
            </a:r>
            <a:r>
              <a:rPr lang="tr-TR" dirty="0">
                <a:latin typeface="Times New Roman"/>
                <a:ea typeface="Times New Roman"/>
              </a:rPr>
              <a:t>adlı fıkrasında kaos ve sıkıntı çıkaran durumlardan kaçınılması gerektiğini veciz bir şekilde şöylece ortaya koymaktadır:</a:t>
            </a:r>
          </a:p>
          <a:p>
            <a:pPr indent="450215" algn="just">
              <a:lnSpc>
                <a:spcPct val="150000"/>
              </a:lnSpc>
              <a:spcAft>
                <a:spcPts val="0"/>
              </a:spcAft>
            </a:pPr>
            <a:r>
              <a:rPr lang="tr-TR" dirty="0">
                <a:latin typeface="Times New Roman"/>
                <a:ea typeface="Times New Roman"/>
              </a:rPr>
              <a:t>“Dünyada meraklılar çok...</a:t>
            </a:r>
          </a:p>
          <a:p>
            <a:pPr indent="450215" algn="just">
              <a:lnSpc>
                <a:spcPct val="150000"/>
              </a:lnSpc>
              <a:spcAft>
                <a:spcPts val="0"/>
              </a:spcAft>
            </a:pPr>
            <a:r>
              <a:rPr lang="tr-TR" dirty="0">
                <a:latin typeface="Times New Roman"/>
                <a:ea typeface="Times New Roman"/>
              </a:rPr>
              <a:t>Biri hocaya: </a:t>
            </a:r>
          </a:p>
          <a:p>
            <a:pPr indent="450215" algn="just">
              <a:lnSpc>
                <a:spcPct val="150000"/>
              </a:lnSpc>
              <a:spcAft>
                <a:spcPts val="0"/>
              </a:spcAft>
            </a:pPr>
            <a:r>
              <a:rPr lang="tr-TR" dirty="0">
                <a:latin typeface="Times New Roman"/>
                <a:ea typeface="Times New Roman"/>
              </a:rPr>
              <a:t>- Şu dünya ne kadar tuhaf demiş. </a:t>
            </a:r>
          </a:p>
          <a:p>
            <a:pPr indent="450215" algn="just">
              <a:lnSpc>
                <a:spcPct val="150000"/>
              </a:lnSpc>
              <a:spcAft>
                <a:spcPts val="0"/>
              </a:spcAft>
            </a:pPr>
            <a:r>
              <a:rPr lang="tr-TR" dirty="0">
                <a:latin typeface="Times New Roman"/>
                <a:ea typeface="Times New Roman"/>
              </a:rPr>
              <a:t>Hoca aksakalını sıvazladıktan sonra:</a:t>
            </a:r>
          </a:p>
          <a:p>
            <a:pPr indent="450215" algn="just">
              <a:lnSpc>
                <a:spcPct val="150000"/>
              </a:lnSpc>
              <a:spcAft>
                <a:spcPts val="0"/>
              </a:spcAft>
            </a:pPr>
            <a:r>
              <a:rPr lang="tr-TR" dirty="0">
                <a:latin typeface="Times New Roman"/>
                <a:ea typeface="Times New Roman"/>
              </a:rPr>
              <a:t>- Neresi tuhaf? diye sormuş.</a:t>
            </a:r>
          </a:p>
          <a:p>
            <a:pPr indent="450215" algn="just">
              <a:lnSpc>
                <a:spcPct val="150000"/>
              </a:lnSpc>
              <a:spcAft>
                <a:spcPts val="0"/>
              </a:spcAft>
            </a:pPr>
            <a:r>
              <a:rPr lang="tr-TR" dirty="0">
                <a:latin typeface="Times New Roman"/>
                <a:ea typeface="Times New Roman"/>
              </a:rPr>
              <a:t>- Sabah oldu mu insanların her biri bir tarafa gidiyor.</a:t>
            </a:r>
          </a:p>
          <a:p>
            <a:pPr indent="450215" algn="just">
              <a:lnSpc>
                <a:spcPct val="150000"/>
              </a:lnSpc>
              <a:spcAft>
                <a:spcPts val="0"/>
              </a:spcAft>
            </a:pPr>
            <a:r>
              <a:rPr lang="tr-TR" dirty="0">
                <a:latin typeface="Times New Roman"/>
                <a:ea typeface="Times New Roman"/>
              </a:rPr>
              <a:t>Bazıları bu yana bazıları bu yana...</a:t>
            </a:r>
          </a:p>
          <a:p>
            <a:pPr indent="450215" algn="just">
              <a:lnSpc>
                <a:spcPct val="150000"/>
              </a:lnSpc>
              <a:spcAft>
                <a:spcPts val="0"/>
              </a:spcAft>
            </a:pPr>
            <a:r>
              <a:rPr lang="tr-TR" dirty="0">
                <a:latin typeface="Times New Roman"/>
                <a:ea typeface="Times New Roman"/>
              </a:rPr>
              <a:t>Neden ki? Deyince... </a:t>
            </a:r>
          </a:p>
          <a:p>
            <a:pPr indent="450215" algn="just">
              <a:lnSpc>
                <a:spcPct val="150000"/>
              </a:lnSpc>
              <a:spcAft>
                <a:spcPts val="0"/>
              </a:spcAft>
            </a:pPr>
            <a:r>
              <a:rPr lang="tr-TR" dirty="0">
                <a:latin typeface="Times New Roman"/>
                <a:ea typeface="Times New Roman"/>
              </a:rPr>
              <a:t>Hoca çok fazla düşünmeden şu cevabı vermiş: </a:t>
            </a:r>
          </a:p>
          <a:p>
            <a:pPr indent="450215" algn="just">
              <a:lnSpc>
                <a:spcPct val="150000"/>
              </a:lnSpc>
              <a:spcAft>
                <a:spcPts val="1000"/>
              </a:spcAft>
            </a:pPr>
            <a:r>
              <a:rPr lang="tr-TR" dirty="0">
                <a:latin typeface="Times New Roman"/>
                <a:ea typeface="Times New Roman"/>
              </a:rPr>
              <a:t>- Neden olacak hepsi bir tarafa gitse dünyanın dengesi bozulur da ondan... “</a:t>
            </a:r>
          </a:p>
          <a:p>
            <a:pPr marL="0" indent="0">
              <a:buNone/>
            </a:pPr>
            <a:endParaRPr lang="tr-TR" dirty="0"/>
          </a:p>
        </p:txBody>
      </p:sp>
    </p:spTree>
    <p:extLst>
      <p:ext uri="{BB962C8B-B14F-4D97-AF65-F5344CB8AC3E}">
        <p14:creationId xmlns:p14="http://schemas.microsoft.com/office/powerpoint/2010/main" val="82490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354162"/>
          </a:xfrm>
        </p:spPr>
        <p:txBody>
          <a:bodyPr>
            <a:normAutofit fontScale="90000"/>
          </a:bodyPr>
          <a:lstStyle/>
          <a:p>
            <a:pPr indent="450215" algn="just">
              <a:lnSpc>
                <a:spcPct val="150000"/>
              </a:lnSpc>
              <a:spcAft>
                <a:spcPts val="1000"/>
              </a:spcAft>
            </a:pPr>
            <a:r>
              <a:rPr lang="tr-TR" sz="2200" b="1" dirty="0">
                <a:latin typeface="Times New Roman"/>
                <a:ea typeface="Times New Roman"/>
              </a:rPr>
              <a:t>4. KURNAZ PEYO (İTAR PEJO)’NUN NASRETTİN HOCA’YI ALTETTİĞİ FIKRALARINDAN ÖRNEKLER</a:t>
            </a:r>
            <a:r>
              <a:rPr lang="tr-TR" sz="3200" dirty="0">
                <a:latin typeface="Times New Roman"/>
                <a:ea typeface="Times New Roman"/>
              </a:rPr>
              <a:t/>
            </a:r>
            <a:br>
              <a:rPr lang="tr-TR" sz="3200" dirty="0">
                <a:latin typeface="Times New Roman"/>
                <a:ea typeface="Times New Roman"/>
              </a:rPr>
            </a:br>
            <a:endParaRPr lang="tr-TR" dirty="0"/>
          </a:p>
        </p:txBody>
      </p:sp>
      <p:sp>
        <p:nvSpPr>
          <p:cNvPr id="3" name="İçerik Yer Tutucusu 2"/>
          <p:cNvSpPr>
            <a:spLocks noGrp="1"/>
          </p:cNvSpPr>
          <p:nvPr>
            <p:ph sz="quarter" idx="1"/>
          </p:nvPr>
        </p:nvSpPr>
        <p:spPr/>
        <p:txBody>
          <a:bodyPr>
            <a:normAutofit lnSpcReduction="10000"/>
          </a:bodyPr>
          <a:lstStyle/>
          <a:p>
            <a:pPr indent="449580" algn="just">
              <a:lnSpc>
                <a:spcPct val="150000"/>
              </a:lnSpc>
              <a:spcAft>
                <a:spcPts val="1000"/>
              </a:spcAft>
            </a:pPr>
            <a:r>
              <a:rPr lang="tr-TR" dirty="0">
                <a:latin typeface="Times New Roman"/>
                <a:ea typeface="Times New Roman"/>
              </a:rPr>
              <a:t>Birçok Makedon Halk masalları arasında en ünlü karakterlerinden biri olan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Peyo</a:t>
            </a:r>
            <a:r>
              <a:rPr lang="tr-TR" dirty="0">
                <a:latin typeface="Times New Roman"/>
                <a:ea typeface="Times New Roman"/>
              </a:rPr>
              <a:t> genelde genç nesil tarafından sevilmektedir. Olağanüstü kurnaz, becerikli ve Makedon halkının manevi direnci olarak yaratılmış güldürü fıkralarının bilge kişisidir. </a:t>
            </a:r>
            <a:r>
              <a:rPr lang="tr-TR" dirty="0" err="1">
                <a:latin typeface="Times New Roman"/>
                <a:ea typeface="Times New Roman"/>
              </a:rPr>
              <a:t>İtar</a:t>
            </a:r>
            <a:r>
              <a:rPr lang="tr-TR" dirty="0">
                <a:latin typeface="Times New Roman"/>
                <a:ea typeface="Times New Roman"/>
              </a:rPr>
              <a:t> </a:t>
            </a:r>
            <a:r>
              <a:rPr lang="tr-TR" dirty="0" err="1">
                <a:latin typeface="Times New Roman"/>
                <a:ea typeface="Times New Roman"/>
              </a:rPr>
              <a:t>Peyo</a:t>
            </a:r>
            <a:r>
              <a:rPr lang="tr-TR" dirty="0">
                <a:latin typeface="Times New Roman"/>
                <a:ea typeface="Times New Roman"/>
              </a:rPr>
              <a:t> aynı zamanda köyün gözü pek papazlarını bile alt edip üstün geldiği kişiliğiyle de tanınmaktadır. Örnek olarak Kurnaz </a:t>
            </a:r>
            <a:r>
              <a:rPr lang="tr-TR" dirty="0" err="1">
                <a:latin typeface="Times New Roman"/>
                <a:ea typeface="Times New Roman"/>
              </a:rPr>
              <a:t>Peyo</a:t>
            </a:r>
            <a:r>
              <a:rPr lang="tr-TR" dirty="0">
                <a:latin typeface="Times New Roman"/>
                <a:ea typeface="Times New Roman"/>
              </a:rPr>
              <a:t> </a:t>
            </a:r>
            <a:r>
              <a:rPr lang="tr-TR" i="1" dirty="0">
                <a:latin typeface="Times New Roman"/>
                <a:ea typeface="Times New Roman"/>
              </a:rPr>
              <a:t>(</a:t>
            </a:r>
            <a:r>
              <a:rPr lang="tr-TR" i="1" dirty="0" err="1">
                <a:latin typeface="Times New Roman"/>
                <a:ea typeface="Times New Roman"/>
              </a:rPr>
              <a:t>İtar</a:t>
            </a:r>
            <a:r>
              <a:rPr lang="tr-TR" i="1" dirty="0">
                <a:latin typeface="Times New Roman"/>
                <a:ea typeface="Times New Roman"/>
              </a:rPr>
              <a:t> </a:t>
            </a:r>
            <a:r>
              <a:rPr lang="tr-TR" i="1" dirty="0" err="1">
                <a:latin typeface="Times New Roman"/>
                <a:ea typeface="Times New Roman"/>
              </a:rPr>
              <a:t>Pejo</a:t>
            </a:r>
            <a:r>
              <a:rPr lang="tr-TR" i="1" dirty="0">
                <a:latin typeface="Times New Roman"/>
                <a:ea typeface="Times New Roman"/>
              </a:rPr>
              <a:t>)</a:t>
            </a:r>
            <a:r>
              <a:rPr lang="tr-TR" dirty="0">
                <a:latin typeface="Times New Roman"/>
                <a:ea typeface="Times New Roman"/>
              </a:rPr>
              <a:t>’</a:t>
            </a:r>
            <a:r>
              <a:rPr lang="tr-TR" dirty="0" err="1">
                <a:latin typeface="Times New Roman"/>
                <a:ea typeface="Times New Roman"/>
              </a:rPr>
              <a:t>nun</a:t>
            </a:r>
            <a:r>
              <a:rPr lang="tr-TR" dirty="0">
                <a:latin typeface="Times New Roman"/>
                <a:ea typeface="Times New Roman"/>
              </a:rPr>
              <a:t> Nasrettin Hoca’yı alt ettiği </a:t>
            </a:r>
            <a:r>
              <a:rPr lang="tr-TR" sz="2000" b="1" dirty="0">
                <a:latin typeface="Times New Roman"/>
                <a:ea typeface="Calibri"/>
              </a:rPr>
              <a:t>“Bu Kadar Tavuk Arasında Bir Horoz”</a:t>
            </a:r>
            <a:r>
              <a:rPr lang="tr-TR" dirty="0">
                <a:latin typeface="Times New Roman"/>
                <a:ea typeface="Times New Roman"/>
              </a:rPr>
              <a:t> başlıklı fıkrası aşağıdadır:</a:t>
            </a:r>
          </a:p>
          <a:p>
            <a:endParaRPr lang="tr-TR" dirty="0"/>
          </a:p>
        </p:txBody>
      </p:sp>
    </p:spTree>
    <p:extLst>
      <p:ext uri="{BB962C8B-B14F-4D97-AF65-F5344CB8AC3E}">
        <p14:creationId xmlns:p14="http://schemas.microsoft.com/office/powerpoint/2010/main" val="3313294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0"/>
            <a:ext cx="8964488" cy="6741368"/>
          </a:xfrm>
        </p:spPr>
        <p:txBody>
          <a:bodyPr>
            <a:normAutofit fontScale="85000" lnSpcReduction="20000"/>
          </a:bodyPr>
          <a:lstStyle/>
          <a:p>
            <a:pPr marL="457200" algn="just">
              <a:lnSpc>
                <a:spcPct val="150000"/>
              </a:lnSpc>
              <a:spcAft>
                <a:spcPts val="0"/>
              </a:spcAft>
            </a:pPr>
            <a:r>
              <a:rPr lang="tr-TR" dirty="0">
                <a:latin typeface="Times New Roman"/>
                <a:ea typeface="Calibri"/>
              </a:rPr>
              <a:t>“Nasreddin Hoca öğretmen, </a:t>
            </a:r>
            <a:r>
              <a:rPr lang="tr-TR" dirty="0" err="1">
                <a:latin typeface="Times New Roman"/>
                <a:ea typeface="Calibri"/>
              </a:rPr>
              <a:t>Hitar</a:t>
            </a:r>
            <a:r>
              <a:rPr lang="tr-TR" dirty="0">
                <a:latin typeface="Times New Roman"/>
                <a:ea typeface="Calibri"/>
              </a:rPr>
              <a:t> </a:t>
            </a:r>
            <a:r>
              <a:rPr lang="tr-TR" dirty="0" err="1">
                <a:latin typeface="Times New Roman"/>
                <a:ea typeface="Calibri"/>
              </a:rPr>
              <a:t>Peyo</a:t>
            </a:r>
            <a:r>
              <a:rPr lang="tr-TR" dirty="0">
                <a:latin typeface="Times New Roman"/>
                <a:ea typeface="Calibri"/>
              </a:rPr>
              <a:t> ise öğrenci imiş. Bir gün Nasreddin Hoca bütün öğrencilerine okula yumurta getirmelerini söyler. Ama o her şeyden önce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Peyo’yu</a:t>
            </a:r>
            <a:r>
              <a:rPr lang="tr-TR" dirty="0">
                <a:latin typeface="Times New Roman"/>
                <a:ea typeface="Calibri"/>
              </a:rPr>
              <a:t> aldatmak istemiştir.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Peyo</a:t>
            </a:r>
            <a:r>
              <a:rPr lang="tr-TR" dirty="0">
                <a:latin typeface="Times New Roman"/>
                <a:ea typeface="Calibri"/>
              </a:rPr>
              <a:t> öğrenci olmasına karşın çok akıllı ve becerikli olmasının yanı sıra mutlaka Nasrettin Hocayı aldatmak istiyormuş. Nasrettin Hoca Öğrencilere:</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-Yarın okula birer yumurta getireceksiniz ama bunu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Peyo’ya</a:t>
            </a:r>
            <a:r>
              <a:rPr lang="tr-TR" dirty="0">
                <a:latin typeface="Times New Roman"/>
                <a:ea typeface="Calibri"/>
              </a:rPr>
              <a:t> söylemeyeceksiniz. Yumurtaları getirdiğinde herkes üzerinde oturarak horoz gibi öterek sanki yumurta yumurtlar gibi yapacaksınız. Böyle yapacaksınız yalnız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Peyo</a:t>
            </a:r>
            <a:r>
              <a:rPr lang="tr-TR" dirty="0">
                <a:latin typeface="Times New Roman"/>
                <a:ea typeface="Calibri"/>
              </a:rPr>
              <a:t> bilmeyecek. </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 Öğrenciler Hoca’nın dediği gibi yapmış.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Peyo’nun</a:t>
            </a:r>
            <a:r>
              <a:rPr lang="tr-TR" dirty="0">
                <a:latin typeface="Times New Roman"/>
                <a:ea typeface="Calibri"/>
              </a:rPr>
              <a:t> yumurtası olmadığı için, Nasrettin Hoca ona der ki: </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Peyo</a:t>
            </a:r>
            <a:r>
              <a:rPr lang="tr-TR" dirty="0">
                <a:latin typeface="Times New Roman"/>
                <a:ea typeface="Calibri"/>
              </a:rPr>
              <a:t> neden senin yumurtan yok?</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a:t>
            </a:r>
            <a:r>
              <a:rPr lang="tr-TR" dirty="0" err="1">
                <a:latin typeface="Times New Roman"/>
                <a:ea typeface="Calibri"/>
              </a:rPr>
              <a:t>Eee”demiş</a:t>
            </a:r>
            <a:r>
              <a:rPr lang="tr-TR" dirty="0">
                <a:latin typeface="Times New Roman"/>
                <a:ea typeface="Calibri"/>
              </a:rPr>
              <a:t>. Ben horozum o nedenle. Bunlar tavuk olduğu için yumurta yumurtladılar. </a:t>
            </a:r>
            <a:endParaRPr lang="tr-TR" dirty="0">
              <a:latin typeface="Times New Roman"/>
              <a:ea typeface="Times New Roman"/>
            </a:endParaRPr>
          </a:p>
          <a:p>
            <a:pPr marL="457200" algn="just">
              <a:lnSpc>
                <a:spcPct val="150000"/>
              </a:lnSpc>
              <a:spcAft>
                <a:spcPts val="1000"/>
              </a:spcAft>
            </a:pPr>
            <a:r>
              <a:rPr lang="tr-TR" dirty="0">
                <a:latin typeface="Times New Roman"/>
                <a:ea typeface="Calibri"/>
              </a:rPr>
              <a:t>-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Peyo</a:t>
            </a:r>
            <a:r>
              <a:rPr lang="tr-TR" dirty="0">
                <a:latin typeface="Times New Roman"/>
                <a:ea typeface="Calibri"/>
              </a:rPr>
              <a:t> daha çocuk imiş ama aldatmış Hocayı.”</a:t>
            </a:r>
            <a:endParaRPr lang="tr-TR" dirty="0">
              <a:latin typeface="Times New Roman"/>
              <a:ea typeface="Times New Roman"/>
            </a:endParaRPr>
          </a:p>
          <a:p>
            <a:endParaRPr lang="tr-TR" dirty="0"/>
          </a:p>
        </p:txBody>
      </p:sp>
    </p:spTree>
    <p:extLst>
      <p:ext uri="{BB962C8B-B14F-4D97-AF65-F5344CB8AC3E}">
        <p14:creationId xmlns:p14="http://schemas.microsoft.com/office/powerpoint/2010/main" val="4146597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741368"/>
          </a:xfrm>
        </p:spPr>
        <p:txBody>
          <a:bodyPr>
            <a:normAutofit fontScale="70000" lnSpcReduction="20000"/>
          </a:bodyPr>
          <a:lstStyle/>
          <a:p>
            <a:pPr indent="449580" algn="just">
              <a:lnSpc>
                <a:spcPct val="150000"/>
              </a:lnSpc>
              <a:spcAft>
                <a:spcPts val="1000"/>
              </a:spcAft>
            </a:pPr>
            <a:r>
              <a:rPr lang="tr-TR" dirty="0">
                <a:latin typeface="Times New Roman"/>
                <a:ea typeface="Calibri"/>
              </a:rPr>
              <a:t>Sevim </a:t>
            </a:r>
            <a:r>
              <a:rPr lang="tr-TR" dirty="0" err="1">
                <a:latin typeface="Times New Roman"/>
                <a:ea typeface="Calibri"/>
              </a:rPr>
              <a:t>Piliçkova’nın</a:t>
            </a:r>
            <a:r>
              <a:rPr lang="tr-TR" dirty="0">
                <a:latin typeface="Times New Roman"/>
                <a:ea typeface="Calibri"/>
              </a:rPr>
              <a:t> kitabında, Nasrettin Hocayı alt ettiğine dair bir diğer örnek ise “</a:t>
            </a:r>
            <a:r>
              <a:rPr lang="tr-TR" b="1" dirty="0">
                <a:latin typeface="Times New Roman"/>
                <a:ea typeface="Calibri"/>
              </a:rPr>
              <a:t>Nasreddin Hoca </a:t>
            </a:r>
            <a:r>
              <a:rPr lang="tr-TR" b="1" dirty="0" err="1">
                <a:latin typeface="Times New Roman"/>
                <a:ea typeface="Calibri"/>
              </a:rPr>
              <a:t>Dayatmiş</a:t>
            </a:r>
            <a:r>
              <a:rPr lang="tr-TR" b="1" dirty="0">
                <a:latin typeface="Times New Roman"/>
                <a:ea typeface="Calibri"/>
              </a:rPr>
              <a:t> </a:t>
            </a:r>
            <a:r>
              <a:rPr lang="tr-TR" b="1" dirty="0" err="1">
                <a:latin typeface="Times New Roman"/>
                <a:ea typeface="Calibri"/>
              </a:rPr>
              <a:t>Duvari</a:t>
            </a:r>
            <a:r>
              <a:rPr lang="tr-TR" b="1" dirty="0">
                <a:latin typeface="Times New Roman"/>
                <a:ea typeface="Calibri"/>
              </a:rPr>
              <a:t>”</a:t>
            </a:r>
            <a:r>
              <a:rPr lang="tr-TR" dirty="0">
                <a:latin typeface="Times New Roman"/>
                <a:ea typeface="Calibri"/>
              </a:rPr>
              <a:t> adlı fıkrasıdır.</a:t>
            </a:r>
            <a:endParaRPr lang="tr-TR" dirty="0">
              <a:latin typeface="Times New Roman"/>
              <a:ea typeface="Times New Roman"/>
            </a:endParaRPr>
          </a:p>
          <a:p>
            <a:pPr marL="457200" algn="just">
              <a:lnSpc>
                <a:spcPct val="150000"/>
              </a:lnSpc>
              <a:spcAft>
                <a:spcPts val="1000"/>
              </a:spcAft>
            </a:pPr>
            <a:r>
              <a:rPr lang="tr-TR" dirty="0">
                <a:latin typeface="Times New Roman"/>
                <a:ea typeface="Calibri"/>
              </a:rPr>
              <a:t>“Nasreddin Hoca gezermiş köyden köye. O insanları </a:t>
            </a:r>
            <a:r>
              <a:rPr lang="tr-TR" dirty="0" err="1">
                <a:latin typeface="Times New Roman"/>
                <a:ea typeface="Calibri"/>
              </a:rPr>
              <a:t>aldadırmış</a:t>
            </a:r>
            <a:r>
              <a:rPr lang="tr-TR" dirty="0">
                <a:latin typeface="Times New Roman"/>
                <a:ea typeface="Calibri"/>
              </a:rPr>
              <a:t>, amma, </a:t>
            </a:r>
            <a:r>
              <a:rPr lang="tr-TR" dirty="0" err="1">
                <a:latin typeface="Times New Roman"/>
                <a:ea typeface="Calibri"/>
              </a:rPr>
              <a:t>oni</a:t>
            </a:r>
            <a:r>
              <a:rPr lang="tr-TR" dirty="0">
                <a:latin typeface="Times New Roman"/>
                <a:ea typeface="Calibri"/>
              </a:rPr>
              <a:t> da </a:t>
            </a:r>
            <a:r>
              <a:rPr lang="tr-TR" dirty="0" err="1">
                <a:latin typeface="Times New Roman"/>
                <a:ea typeface="Calibri"/>
              </a:rPr>
              <a:t>aldadırmişlar</a:t>
            </a:r>
            <a:r>
              <a:rPr lang="tr-TR" dirty="0">
                <a:latin typeface="Times New Roman"/>
                <a:ea typeface="Calibri"/>
              </a:rPr>
              <a:t>.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a:t>
            </a:r>
            <a:r>
              <a:rPr lang="tr-TR" dirty="0">
                <a:latin typeface="Times New Roman"/>
                <a:ea typeface="Calibri"/>
              </a:rPr>
              <a:t> der ona:</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a:t>
            </a:r>
            <a:r>
              <a:rPr lang="tr-TR" dirty="0" err="1">
                <a:latin typeface="Times New Roman"/>
                <a:ea typeface="Calibri"/>
              </a:rPr>
              <a:t>Abe</a:t>
            </a:r>
            <a:r>
              <a:rPr lang="tr-TR" dirty="0">
                <a:latin typeface="Times New Roman"/>
                <a:ea typeface="Calibri"/>
              </a:rPr>
              <a:t>, Hoca, ne sen </a:t>
            </a:r>
            <a:r>
              <a:rPr lang="tr-TR" dirty="0" err="1">
                <a:latin typeface="Times New Roman"/>
                <a:ea typeface="Calibri"/>
              </a:rPr>
              <a:t>burda</a:t>
            </a:r>
            <a:r>
              <a:rPr lang="tr-TR" dirty="0">
                <a:latin typeface="Times New Roman"/>
                <a:ea typeface="Calibri"/>
              </a:rPr>
              <a:t>?</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a:t>
            </a:r>
            <a:r>
              <a:rPr lang="tr-TR" dirty="0" err="1">
                <a:latin typeface="Times New Roman"/>
                <a:ea typeface="Calibri"/>
              </a:rPr>
              <a:t>Geldım</a:t>
            </a:r>
            <a:r>
              <a:rPr lang="tr-TR" dirty="0">
                <a:latin typeface="Times New Roman"/>
                <a:ea typeface="Calibri"/>
              </a:rPr>
              <a:t>, demiş,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Petar’i</a:t>
            </a:r>
            <a:r>
              <a:rPr lang="tr-TR" dirty="0">
                <a:latin typeface="Times New Roman"/>
                <a:ea typeface="Calibri"/>
              </a:rPr>
              <a:t> </a:t>
            </a:r>
            <a:r>
              <a:rPr lang="tr-TR" dirty="0" err="1">
                <a:latin typeface="Times New Roman"/>
                <a:ea typeface="Calibri"/>
              </a:rPr>
              <a:t>aldadim</a:t>
            </a:r>
            <a:r>
              <a:rPr lang="tr-TR" dirty="0">
                <a:latin typeface="Times New Roman"/>
                <a:ea typeface="Calibri"/>
              </a:rPr>
              <a:t>. Ararım onu.</a:t>
            </a:r>
            <a:endParaRPr lang="tr-TR" dirty="0">
              <a:latin typeface="Times New Roman"/>
              <a:ea typeface="Times New Roman"/>
            </a:endParaRPr>
          </a:p>
          <a:p>
            <a:pPr marL="457200" algn="just">
              <a:lnSpc>
                <a:spcPct val="150000"/>
              </a:lnSpc>
              <a:spcAft>
                <a:spcPts val="0"/>
              </a:spcAft>
            </a:pPr>
            <a:r>
              <a:rPr lang="tr-TR" dirty="0" err="1">
                <a:latin typeface="Times New Roman"/>
                <a:ea typeface="Calibri"/>
              </a:rPr>
              <a:t>İtar</a:t>
            </a:r>
            <a:r>
              <a:rPr lang="tr-TR" dirty="0">
                <a:latin typeface="Times New Roman"/>
                <a:ea typeface="Calibri"/>
              </a:rPr>
              <a:t> Peter demiş: </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-Dayat sen bu </a:t>
            </a:r>
            <a:r>
              <a:rPr lang="tr-TR" dirty="0" err="1">
                <a:latin typeface="Times New Roman"/>
                <a:ea typeface="Calibri"/>
              </a:rPr>
              <a:t>duvari</a:t>
            </a:r>
            <a:r>
              <a:rPr lang="tr-TR" dirty="0">
                <a:latin typeface="Times New Roman"/>
                <a:ea typeface="Calibri"/>
              </a:rPr>
              <a:t>. Ben </a:t>
            </a:r>
            <a:r>
              <a:rPr lang="tr-TR" dirty="0" err="1">
                <a:latin typeface="Times New Roman"/>
                <a:ea typeface="Calibri"/>
              </a:rPr>
              <a:t>gidecim</a:t>
            </a:r>
            <a:r>
              <a:rPr lang="tr-TR" dirty="0">
                <a:latin typeface="Times New Roman"/>
                <a:ea typeface="Calibri"/>
              </a:rPr>
              <a:t> aramağa </a:t>
            </a:r>
            <a:r>
              <a:rPr lang="tr-TR" dirty="0" err="1">
                <a:latin typeface="Times New Roman"/>
                <a:ea typeface="Calibri"/>
              </a:rPr>
              <a:t>oni</a:t>
            </a:r>
            <a:r>
              <a:rPr lang="tr-TR" dirty="0">
                <a:latin typeface="Times New Roman"/>
                <a:ea typeface="Calibri"/>
              </a:rPr>
              <a:t>. </a:t>
            </a:r>
            <a:r>
              <a:rPr lang="tr-TR" dirty="0" err="1">
                <a:latin typeface="Times New Roman"/>
                <a:ea typeface="Calibri"/>
              </a:rPr>
              <a:t>Gidecem</a:t>
            </a:r>
            <a:r>
              <a:rPr lang="tr-TR" dirty="0">
                <a:latin typeface="Times New Roman"/>
                <a:ea typeface="Calibri"/>
              </a:rPr>
              <a:t> ben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Petar’ı</a:t>
            </a:r>
            <a:r>
              <a:rPr lang="tr-TR" dirty="0">
                <a:latin typeface="Times New Roman"/>
                <a:ea typeface="Calibri"/>
              </a:rPr>
              <a:t> </a:t>
            </a:r>
            <a:r>
              <a:rPr lang="tr-TR" dirty="0" err="1">
                <a:latin typeface="Times New Roman"/>
                <a:ea typeface="Calibri"/>
              </a:rPr>
              <a:t>çaarim</a:t>
            </a:r>
            <a:r>
              <a:rPr lang="tr-TR" dirty="0">
                <a:latin typeface="Times New Roman"/>
                <a:ea typeface="Calibri"/>
              </a:rPr>
              <a:t>.</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O kendi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a:t>
            </a:r>
            <a:r>
              <a:rPr lang="tr-TR" dirty="0">
                <a:latin typeface="Times New Roman"/>
                <a:ea typeface="Calibri"/>
              </a:rPr>
              <a:t>, amma, Nasreddin Hoca bilmez. Dayar Hoca </a:t>
            </a:r>
            <a:r>
              <a:rPr lang="tr-TR" dirty="0" err="1">
                <a:latin typeface="Times New Roman"/>
                <a:ea typeface="Calibri"/>
              </a:rPr>
              <a:t>duvari</a:t>
            </a:r>
            <a:r>
              <a:rPr lang="tr-TR" dirty="0">
                <a:latin typeface="Times New Roman"/>
                <a:ea typeface="Calibri"/>
              </a:rPr>
              <a:t>, bekler. De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a:t>
            </a:r>
            <a:r>
              <a:rPr lang="tr-TR" dirty="0">
                <a:latin typeface="Times New Roman"/>
                <a:ea typeface="Calibri"/>
              </a:rPr>
              <a:t> gelecek, de gelecek, de gelecek… Geçer </a:t>
            </a:r>
            <a:r>
              <a:rPr lang="tr-TR" dirty="0" err="1">
                <a:latin typeface="Times New Roman"/>
                <a:ea typeface="Calibri"/>
              </a:rPr>
              <a:t>ordan</a:t>
            </a:r>
            <a:r>
              <a:rPr lang="tr-TR" dirty="0">
                <a:latin typeface="Times New Roman"/>
                <a:ea typeface="Calibri"/>
              </a:rPr>
              <a:t> birisi.</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-Hoca , be, der ne </a:t>
            </a:r>
            <a:r>
              <a:rPr lang="tr-TR" dirty="0" err="1">
                <a:latin typeface="Times New Roman"/>
                <a:ea typeface="Calibri"/>
              </a:rPr>
              <a:t>dayadırsın</a:t>
            </a:r>
            <a:r>
              <a:rPr lang="tr-TR" dirty="0">
                <a:latin typeface="Times New Roman"/>
                <a:ea typeface="Calibri"/>
              </a:rPr>
              <a:t> bu </a:t>
            </a:r>
            <a:r>
              <a:rPr lang="tr-TR" dirty="0" err="1">
                <a:latin typeface="Times New Roman"/>
                <a:ea typeface="Calibri"/>
              </a:rPr>
              <a:t>duvari</a:t>
            </a:r>
            <a:r>
              <a:rPr lang="tr-TR" dirty="0">
                <a:latin typeface="Times New Roman"/>
                <a:ea typeface="Calibri"/>
              </a:rPr>
              <a:t>?</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Birisi dedi bana ben dayadım bu </a:t>
            </a:r>
            <a:r>
              <a:rPr lang="tr-TR" dirty="0" err="1">
                <a:latin typeface="Times New Roman"/>
                <a:ea typeface="Calibri"/>
              </a:rPr>
              <a:t>duvari</a:t>
            </a:r>
            <a:r>
              <a:rPr lang="tr-TR" dirty="0">
                <a:latin typeface="Times New Roman"/>
                <a:ea typeface="Calibri"/>
              </a:rPr>
              <a:t> ki düşmesin. O gitti, demiş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Petar’ı</a:t>
            </a:r>
            <a:r>
              <a:rPr lang="tr-TR" dirty="0">
                <a:latin typeface="Times New Roman"/>
                <a:ea typeface="Calibri"/>
              </a:rPr>
              <a:t> </a:t>
            </a:r>
            <a:r>
              <a:rPr lang="tr-TR" dirty="0" err="1">
                <a:latin typeface="Times New Roman"/>
                <a:ea typeface="Calibri"/>
              </a:rPr>
              <a:t>çağırmaa</a:t>
            </a:r>
            <a:r>
              <a:rPr lang="tr-TR" dirty="0">
                <a:latin typeface="Times New Roman"/>
                <a:ea typeface="Calibri"/>
              </a:rPr>
              <a:t>.</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Bu adam demiş: </a:t>
            </a:r>
            <a:endParaRPr lang="tr-TR" dirty="0">
              <a:latin typeface="Times New Roman"/>
              <a:ea typeface="Times New Roman"/>
            </a:endParaRPr>
          </a:p>
          <a:p>
            <a:pPr marL="457200" algn="just">
              <a:lnSpc>
                <a:spcPct val="150000"/>
              </a:lnSpc>
              <a:spcAft>
                <a:spcPts val="0"/>
              </a:spcAft>
            </a:pPr>
            <a:r>
              <a:rPr lang="tr-TR" dirty="0">
                <a:latin typeface="Times New Roman"/>
                <a:ea typeface="Calibri"/>
              </a:rPr>
              <a:t>-E, </a:t>
            </a:r>
            <a:r>
              <a:rPr lang="tr-TR" dirty="0" err="1">
                <a:latin typeface="Times New Roman"/>
                <a:ea typeface="Calibri"/>
              </a:rPr>
              <a:t>küver</a:t>
            </a:r>
            <a:r>
              <a:rPr lang="tr-TR" dirty="0">
                <a:latin typeface="Times New Roman"/>
                <a:ea typeface="Calibri"/>
              </a:rPr>
              <a:t> bakalım o duvar düşecek mi?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a:t>
            </a:r>
            <a:r>
              <a:rPr lang="tr-TR" dirty="0">
                <a:latin typeface="Times New Roman"/>
                <a:ea typeface="Calibri"/>
              </a:rPr>
              <a:t> aldatmış seni. O idi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a:t>
            </a:r>
            <a:r>
              <a:rPr lang="tr-TR" dirty="0">
                <a:latin typeface="Times New Roman"/>
                <a:ea typeface="Calibri"/>
              </a:rPr>
              <a:t>! O ne </a:t>
            </a:r>
            <a:r>
              <a:rPr lang="tr-TR" dirty="0" err="1">
                <a:latin typeface="Times New Roman"/>
                <a:ea typeface="Calibri"/>
              </a:rPr>
              <a:t>dayattırmiş</a:t>
            </a:r>
            <a:r>
              <a:rPr lang="tr-TR" dirty="0">
                <a:latin typeface="Times New Roman"/>
                <a:ea typeface="Calibri"/>
              </a:rPr>
              <a:t> sana </a:t>
            </a:r>
            <a:r>
              <a:rPr lang="tr-TR" dirty="0" err="1">
                <a:latin typeface="Times New Roman"/>
                <a:ea typeface="Calibri"/>
              </a:rPr>
              <a:t>duvari</a:t>
            </a:r>
            <a:r>
              <a:rPr lang="tr-TR" dirty="0">
                <a:latin typeface="Times New Roman"/>
                <a:ea typeface="Calibri"/>
              </a:rPr>
              <a:t>. </a:t>
            </a:r>
            <a:endParaRPr lang="tr-TR" dirty="0">
              <a:latin typeface="Times New Roman"/>
              <a:ea typeface="Times New Roman"/>
            </a:endParaRPr>
          </a:p>
          <a:p>
            <a:pPr marL="457200" algn="just">
              <a:lnSpc>
                <a:spcPct val="150000"/>
              </a:lnSpc>
              <a:spcAft>
                <a:spcPts val="0"/>
              </a:spcAft>
            </a:pPr>
            <a:r>
              <a:rPr lang="tr-TR" dirty="0" err="1">
                <a:latin typeface="Times New Roman"/>
                <a:ea typeface="Calibri"/>
              </a:rPr>
              <a:t>Küverir</a:t>
            </a:r>
            <a:r>
              <a:rPr lang="tr-TR" dirty="0">
                <a:latin typeface="Times New Roman"/>
                <a:ea typeface="Calibri"/>
              </a:rPr>
              <a:t> Hoca </a:t>
            </a:r>
            <a:r>
              <a:rPr lang="tr-TR" dirty="0" err="1">
                <a:latin typeface="Times New Roman"/>
                <a:ea typeface="Calibri"/>
              </a:rPr>
              <a:t>duvari</a:t>
            </a:r>
            <a:r>
              <a:rPr lang="tr-TR" dirty="0">
                <a:latin typeface="Times New Roman"/>
                <a:ea typeface="Calibri"/>
              </a:rPr>
              <a:t>-duvar </a:t>
            </a:r>
            <a:r>
              <a:rPr lang="tr-TR" dirty="0" err="1">
                <a:latin typeface="Times New Roman"/>
                <a:ea typeface="Calibri"/>
              </a:rPr>
              <a:t>düşmes</a:t>
            </a:r>
            <a:r>
              <a:rPr lang="tr-TR" dirty="0">
                <a:latin typeface="Times New Roman"/>
                <a:ea typeface="Calibri"/>
              </a:rPr>
              <a:t>. Demek, </a:t>
            </a:r>
            <a:r>
              <a:rPr lang="tr-TR" dirty="0" err="1">
                <a:latin typeface="Times New Roman"/>
                <a:ea typeface="Calibri"/>
              </a:rPr>
              <a:t>İtar</a:t>
            </a:r>
            <a:r>
              <a:rPr lang="tr-TR" dirty="0">
                <a:latin typeface="Times New Roman"/>
                <a:ea typeface="Calibri"/>
              </a:rPr>
              <a:t> </a:t>
            </a:r>
            <a:r>
              <a:rPr lang="tr-TR" dirty="0" err="1">
                <a:latin typeface="Times New Roman"/>
                <a:ea typeface="Calibri"/>
              </a:rPr>
              <a:t>Petar</a:t>
            </a:r>
            <a:r>
              <a:rPr lang="tr-TR" dirty="0">
                <a:latin typeface="Times New Roman"/>
                <a:ea typeface="Calibri"/>
              </a:rPr>
              <a:t> aldatmış Nasreddin Hoca’yı.</a:t>
            </a:r>
            <a:endParaRPr lang="tr-TR" dirty="0">
              <a:latin typeface="Times New Roman"/>
              <a:ea typeface="Times New Roman"/>
            </a:endParaRPr>
          </a:p>
          <a:p>
            <a:endParaRPr lang="tr-TR" dirty="0"/>
          </a:p>
        </p:txBody>
      </p:sp>
    </p:spTree>
    <p:extLst>
      <p:ext uri="{BB962C8B-B14F-4D97-AF65-F5344CB8AC3E}">
        <p14:creationId xmlns:p14="http://schemas.microsoft.com/office/powerpoint/2010/main" val="3386455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5" y="1881088"/>
            <a:ext cx="7549876" cy="4500239"/>
          </a:xfrm>
        </p:spPr>
        <p:txBody>
          <a:bodyPr>
            <a:normAutofit fontScale="90000"/>
          </a:bodyPr>
          <a:lstStyle/>
          <a:p>
            <a:r>
              <a:rPr lang="tr-TR" dirty="0" smtClean="0">
                <a:solidFill>
                  <a:srgbClr val="000000"/>
                </a:solidFill>
                <a:latin typeface="Comic Sans MS"/>
              </a:rPr>
              <a:t> </a:t>
            </a:r>
            <a:r>
              <a:rPr lang="tr-TR" dirty="0" smtClean="0"/>
              <a:t/>
            </a:r>
            <a:br>
              <a:rPr lang="tr-TR" dirty="0" smtClean="0"/>
            </a:br>
            <a:r>
              <a:rPr lang="tr-TR" dirty="0" smtClean="0"/>
              <a:t/>
            </a:r>
            <a:br>
              <a:rPr lang="tr-TR" dirty="0" smtClean="0"/>
            </a:br>
            <a:r>
              <a:rPr lang="tr-TR" b="1" dirty="0" smtClean="0">
                <a:solidFill>
                  <a:srgbClr val="000000"/>
                </a:solidFill>
                <a:latin typeface="Comic Sans MS"/>
              </a:rPr>
              <a:t>“Hoca </a:t>
            </a:r>
            <a:r>
              <a:rPr lang="tr-TR" b="1" dirty="0">
                <a:solidFill>
                  <a:srgbClr val="000000"/>
                </a:solidFill>
                <a:latin typeface="Comic Sans MS"/>
              </a:rPr>
              <a:t>eve doğru yürüyormuş. Arkadaşı arkadan seslenmiş: </a:t>
            </a:r>
            <a:br>
              <a:rPr lang="tr-TR" b="1" dirty="0">
                <a:solidFill>
                  <a:srgbClr val="000000"/>
                </a:solidFill>
                <a:latin typeface="Comic Sans MS"/>
              </a:rPr>
            </a:br>
            <a:r>
              <a:rPr lang="tr-TR" b="1" dirty="0">
                <a:solidFill>
                  <a:srgbClr val="000000"/>
                </a:solidFill>
                <a:latin typeface="Comic Sans MS"/>
              </a:rPr>
              <a:t>- Aman Hocam gördün mü? Biraz önce geçen helva kazanı ağzına kadar doluydu. </a:t>
            </a:r>
            <a:br>
              <a:rPr lang="tr-TR" b="1" dirty="0">
                <a:solidFill>
                  <a:srgbClr val="000000"/>
                </a:solidFill>
                <a:latin typeface="Comic Sans MS"/>
              </a:rPr>
            </a:br>
            <a:r>
              <a:rPr lang="tr-TR" b="1" dirty="0">
                <a:solidFill>
                  <a:srgbClr val="000000"/>
                </a:solidFill>
                <a:latin typeface="Comic Sans MS"/>
              </a:rPr>
              <a:t>Hoca istifini bozmadan: </a:t>
            </a:r>
            <a:br>
              <a:rPr lang="tr-TR" b="1" dirty="0">
                <a:solidFill>
                  <a:srgbClr val="000000"/>
                </a:solidFill>
                <a:latin typeface="Comic Sans MS"/>
              </a:rPr>
            </a:br>
            <a:r>
              <a:rPr lang="tr-TR" b="1" dirty="0">
                <a:solidFill>
                  <a:srgbClr val="000000"/>
                </a:solidFill>
                <a:latin typeface="Comic Sans MS"/>
              </a:rPr>
              <a:t>- Bana ne! Demiş. </a:t>
            </a:r>
            <a:br>
              <a:rPr lang="tr-TR" b="1" dirty="0">
                <a:solidFill>
                  <a:srgbClr val="000000"/>
                </a:solidFill>
                <a:latin typeface="Comic Sans MS"/>
              </a:rPr>
            </a:br>
            <a:r>
              <a:rPr lang="tr-TR" b="1" dirty="0">
                <a:solidFill>
                  <a:srgbClr val="000000"/>
                </a:solidFill>
                <a:latin typeface="Comic Sans MS"/>
              </a:rPr>
              <a:t>Arkadaşı: </a:t>
            </a:r>
            <a:br>
              <a:rPr lang="tr-TR" b="1" dirty="0">
                <a:solidFill>
                  <a:srgbClr val="000000"/>
                </a:solidFill>
                <a:latin typeface="Comic Sans MS"/>
              </a:rPr>
            </a:br>
            <a:r>
              <a:rPr lang="tr-TR" b="1" dirty="0">
                <a:solidFill>
                  <a:srgbClr val="000000"/>
                </a:solidFill>
                <a:latin typeface="Comic Sans MS"/>
              </a:rPr>
              <a:t>- Ama Hocam helva kazanı sizin eve gidiyordu, buna ne dersin? Deyince Hoca: </a:t>
            </a:r>
            <a:br>
              <a:rPr lang="tr-TR" b="1" dirty="0">
                <a:solidFill>
                  <a:srgbClr val="000000"/>
                </a:solidFill>
                <a:latin typeface="Comic Sans MS"/>
              </a:rPr>
            </a:br>
            <a:r>
              <a:rPr lang="tr-TR" b="1" dirty="0">
                <a:solidFill>
                  <a:srgbClr val="000000"/>
                </a:solidFill>
                <a:latin typeface="Comic Sans MS"/>
              </a:rPr>
              <a:t>- O zaman sana ne! Demiş.</a:t>
            </a:r>
          </a:p>
        </p:txBody>
      </p:sp>
      <p:pic>
        <p:nvPicPr>
          <p:cNvPr id="1026" name="Picture 2" descr="C:\Users\HP\Desktop\nhoca.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74"/>
            <a:ext cx="1524000" cy="18105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0648"/>
            <a:ext cx="6181725" cy="162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47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5" y="1881089"/>
            <a:ext cx="7549876" cy="4140199"/>
          </a:xfrm>
        </p:spPr>
        <p:txBody>
          <a:bodyPr>
            <a:normAutofit fontScale="90000"/>
          </a:bodyPr>
          <a:lstStyle/>
          <a:p>
            <a:r>
              <a:rPr lang="tr-TR" dirty="0">
                <a:solidFill>
                  <a:srgbClr val="000000"/>
                </a:solidFill>
                <a:latin typeface="Comic Sans MS"/>
              </a:rPr>
              <a:t> </a:t>
            </a:r>
            <a:r>
              <a:rPr lang="tr-TR" dirty="0"/>
              <a:t/>
            </a:r>
            <a:br>
              <a:rPr lang="tr-TR" dirty="0"/>
            </a:br>
            <a:r>
              <a:rPr lang="tr-TR" dirty="0"/>
              <a:t/>
            </a:r>
            <a:br>
              <a:rPr lang="tr-TR" dirty="0"/>
            </a:br>
            <a:r>
              <a:rPr lang="tr-TR" b="1" dirty="0">
                <a:solidFill>
                  <a:srgbClr val="000000"/>
                </a:solidFill>
                <a:latin typeface="Comic Sans MS"/>
              </a:rPr>
              <a:t>“Nasreddin Hoca bir gün eşeğine binmiş. Eşeğin inadı tutmuş Bir türlü eşeğin başını gideceği yöne çevirememiş. Bunu gören komşusu</a:t>
            </a:r>
            <a:r>
              <a:rPr lang="tr-TR" b="1" dirty="0" smtClean="0">
                <a:solidFill>
                  <a:srgbClr val="000000"/>
                </a:solidFill>
                <a:latin typeface="Comic Sans MS"/>
              </a:rPr>
              <a:t>:</a:t>
            </a:r>
            <a:br>
              <a:rPr lang="tr-TR" b="1" dirty="0" smtClean="0">
                <a:solidFill>
                  <a:srgbClr val="000000"/>
                </a:solidFill>
                <a:latin typeface="Comic Sans MS"/>
              </a:rPr>
            </a:br>
            <a:r>
              <a:rPr lang="tr-TR" b="1" dirty="0" smtClean="0">
                <a:solidFill>
                  <a:srgbClr val="000000"/>
                </a:solidFill>
                <a:latin typeface="Comic Sans MS"/>
              </a:rPr>
              <a:t> </a:t>
            </a:r>
            <a:r>
              <a:rPr lang="tr-TR" b="1" dirty="0">
                <a:solidFill>
                  <a:srgbClr val="000000"/>
                </a:solidFill>
                <a:latin typeface="Comic Sans MS"/>
              </a:rPr>
              <a:t/>
            </a:r>
            <a:br>
              <a:rPr lang="tr-TR" b="1" dirty="0">
                <a:solidFill>
                  <a:srgbClr val="000000"/>
                </a:solidFill>
                <a:latin typeface="Comic Sans MS"/>
              </a:rPr>
            </a:br>
            <a:r>
              <a:rPr lang="tr-TR" b="1" dirty="0">
                <a:solidFill>
                  <a:srgbClr val="000000"/>
                </a:solidFill>
                <a:latin typeface="Comic Sans MS"/>
              </a:rPr>
              <a:t>-Nereye gidiyorsun Hocam? diye sormuş </a:t>
            </a:r>
            <a:br>
              <a:rPr lang="tr-TR" b="1" dirty="0">
                <a:solidFill>
                  <a:srgbClr val="000000"/>
                </a:solidFill>
                <a:latin typeface="Comic Sans MS"/>
              </a:rPr>
            </a:br>
            <a:r>
              <a:rPr lang="tr-TR" b="1" dirty="0">
                <a:solidFill>
                  <a:srgbClr val="000000"/>
                </a:solidFill>
                <a:latin typeface="Comic Sans MS"/>
              </a:rPr>
              <a:t>Hoca da: </a:t>
            </a:r>
            <a:r>
              <a:rPr lang="tr-TR" b="1" dirty="0" smtClean="0">
                <a:solidFill>
                  <a:srgbClr val="000000"/>
                </a:solidFill>
                <a:latin typeface="Comic Sans MS"/>
              </a:rPr>
              <a:t/>
            </a:r>
            <a:br>
              <a:rPr lang="tr-TR" b="1" dirty="0" smtClean="0">
                <a:solidFill>
                  <a:srgbClr val="000000"/>
                </a:solidFill>
                <a:latin typeface="Comic Sans MS"/>
              </a:rPr>
            </a:br>
            <a:r>
              <a:rPr lang="tr-TR" b="1" dirty="0">
                <a:solidFill>
                  <a:srgbClr val="000000"/>
                </a:solidFill>
                <a:latin typeface="Comic Sans MS"/>
              </a:rPr>
              <a:t/>
            </a:r>
            <a:br>
              <a:rPr lang="tr-TR" b="1" dirty="0">
                <a:solidFill>
                  <a:srgbClr val="000000"/>
                </a:solidFill>
                <a:latin typeface="Comic Sans MS"/>
              </a:rPr>
            </a:br>
            <a:r>
              <a:rPr lang="tr-TR" b="1" dirty="0">
                <a:solidFill>
                  <a:srgbClr val="000000"/>
                </a:solidFill>
                <a:latin typeface="Comic Sans MS"/>
              </a:rPr>
              <a:t>-Eşeğin istediği yere, demiş</a:t>
            </a:r>
          </a:p>
        </p:txBody>
      </p:sp>
      <p:pic>
        <p:nvPicPr>
          <p:cNvPr id="1026" name="Picture 2" descr="C:\Users\HP\Desktop\nhoca.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74"/>
            <a:ext cx="1524000" cy="18105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0648"/>
            <a:ext cx="6181725" cy="162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31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5" y="1881088"/>
            <a:ext cx="7549876" cy="4500239"/>
          </a:xfrm>
        </p:spPr>
        <p:txBody>
          <a:bodyPr>
            <a:normAutofit fontScale="90000"/>
          </a:bodyPr>
          <a:lstStyle/>
          <a:p>
            <a:r>
              <a:rPr lang="tr-TR" dirty="0">
                <a:solidFill>
                  <a:srgbClr val="000000"/>
                </a:solidFill>
                <a:latin typeface="Comic Sans MS"/>
              </a:rPr>
              <a:t> </a:t>
            </a:r>
            <a:r>
              <a:rPr lang="tr-TR" dirty="0"/>
              <a:t/>
            </a:r>
            <a:br>
              <a:rPr lang="tr-TR" dirty="0"/>
            </a:br>
            <a:r>
              <a:rPr lang="tr-TR" dirty="0"/>
              <a:t/>
            </a:r>
            <a:br>
              <a:rPr lang="tr-TR" dirty="0"/>
            </a:br>
            <a:r>
              <a:rPr lang="tr-TR" b="1" dirty="0">
                <a:solidFill>
                  <a:srgbClr val="000000"/>
                </a:solidFill>
                <a:latin typeface="Comic Sans MS"/>
              </a:rPr>
              <a:t>Nasreddin Hocaya sormuşlar:</a:t>
            </a:r>
            <a:r>
              <a:rPr lang="tr-TR" b="1" dirty="0"/>
              <a:t/>
            </a:r>
            <a:br>
              <a:rPr lang="tr-TR" b="1" dirty="0"/>
            </a:br>
            <a:r>
              <a:rPr lang="tr-TR" b="1" dirty="0"/>
              <a:t/>
            </a:r>
            <a:br>
              <a:rPr lang="tr-TR" b="1" dirty="0"/>
            </a:br>
            <a:r>
              <a:rPr lang="tr-TR" b="1" dirty="0">
                <a:solidFill>
                  <a:srgbClr val="000000"/>
                </a:solidFill>
                <a:latin typeface="Comic Sans MS"/>
              </a:rPr>
              <a:t>- Niçin insanlar sabahleyin </a:t>
            </a:r>
            <a:r>
              <a:rPr lang="tr-TR" b="1" dirty="0" smtClean="0">
                <a:solidFill>
                  <a:srgbClr val="000000"/>
                </a:solidFill>
                <a:latin typeface="Comic Sans MS"/>
              </a:rPr>
              <a:t>kalkınca </a:t>
            </a:r>
            <a:r>
              <a:rPr lang="tr-TR" b="1" dirty="0">
                <a:solidFill>
                  <a:srgbClr val="000000"/>
                </a:solidFill>
                <a:latin typeface="Comic Sans MS"/>
              </a:rPr>
              <a:t>hep farklı yönlere dağılıyor da aynı yöne gitmiyorlar.</a:t>
            </a:r>
            <a:r>
              <a:rPr lang="tr-TR" b="1" dirty="0"/>
              <a:t/>
            </a:r>
            <a:br>
              <a:rPr lang="tr-TR" b="1" dirty="0"/>
            </a:br>
            <a:r>
              <a:rPr lang="tr-TR" b="1" dirty="0"/>
              <a:t/>
            </a:r>
            <a:br>
              <a:rPr lang="tr-TR" b="1" dirty="0"/>
            </a:br>
            <a:r>
              <a:rPr lang="tr-TR" b="1" dirty="0">
                <a:solidFill>
                  <a:srgbClr val="000000"/>
                </a:solidFill>
                <a:latin typeface="Comic Sans MS"/>
              </a:rPr>
              <a:t>Hoca cevaplamış:</a:t>
            </a:r>
            <a:r>
              <a:rPr lang="tr-TR" b="1" dirty="0"/>
              <a:t/>
            </a:r>
            <a:br>
              <a:rPr lang="tr-TR" b="1" dirty="0"/>
            </a:br>
            <a:r>
              <a:rPr lang="tr-TR" b="1" dirty="0">
                <a:solidFill>
                  <a:srgbClr val="000000"/>
                </a:solidFill>
                <a:latin typeface="Comic Sans MS"/>
              </a:rPr>
              <a:t>- Herkes aynı yöne gidecek olsa dünyanın dengesi bozulurdu.</a:t>
            </a:r>
            <a:endParaRPr lang="tr-TR" b="1" dirty="0"/>
          </a:p>
        </p:txBody>
      </p:sp>
      <p:pic>
        <p:nvPicPr>
          <p:cNvPr id="1026" name="Picture 2" descr="C:\Users\HP\Desktop\nhoca.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74"/>
            <a:ext cx="1524000" cy="18105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0648"/>
            <a:ext cx="6181725" cy="162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31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lstStyle/>
          <a:p>
            <a:pPr algn="ctr"/>
            <a:r>
              <a:rPr lang="tr-TR" sz="3200" b="1" dirty="0">
                <a:solidFill>
                  <a:srgbClr val="00B0F0"/>
                </a:solidFill>
              </a:rPr>
              <a:t>KURNAZ PEYO (HİTAR PEJO)</a:t>
            </a:r>
            <a:endParaRPr lang="tr-TR" b="1" dirty="0"/>
          </a:p>
        </p:txBody>
      </p:sp>
      <p:pic>
        <p:nvPicPr>
          <p:cNvPr id="1026" name="Picture 2" descr="http://apoint.co/blog/wp-content/uploads/2012/11/itar-pejo-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988840"/>
            <a:ext cx="238125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42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descr="http://fc08.deviantart.net/fs71/i/2013/086/3/6/itar_pejo_by_thedarkness86-d5ziu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0"/>
            <a:ext cx="9753600" cy="687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5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5896" y="188640"/>
            <a:ext cx="4572000" cy="6555641"/>
          </a:xfrm>
          <a:prstGeom prst="rect">
            <a:avLst/>
          </a:prstGeom>
        </p:spPr>
        <p:txBody>
          <a:bodyPr>
            <a:spAutoFit/>
          </a:bodyPr>
          <a:lstStyle/>
          <a:p>
            <a:pPr algn="ctr"/>
            <a:r>
              <a:rPr lang="tr-TR" sz="1600" b="1" dirty="0" smtClean="0">
                <a:latin typeface="Comic Sans MS" pitchFamily="66" charset="0"/>
                <a:cs typeface="Times New Roman" pitchFamily="18" charset="0"/>
              </a:rPr>
              <a:t>BU KADAR TAVUK ARASINDA BİR HOROZ</a:t>
            </a:r>
          </a:p>
          <a:p>
            <a:pPr algn="just"/>
            <a:r>
              <a:rPr lang="tr-TR" sz="1600" b="1" dirty="0" smtClean="0">
                <a:latin typeface="Comic Sans MS" pitchFamily="66" charset="0"/>
                <a:cs typeface="Times New Roman" pitchFamily="18" charset="0"/>
              </a:rPr>
              <a:t>	</a:t>
            </a:r>
          </a:p>
          <a:p>
            <a:pPr algn="just"/>
            <a:r>
              <a:rPr lang="tr-TR" sz="1600" b="1" dirty="0" smtClean="0">
                <a:latin typeface="Comic Sans MS" pitchFamily="66" charset="0"/>
                <a:cs typeface="Times New Roman" pitchFamily="18" charset="0"/>
              </a:rPr>
              <a:t>“Nasreddin Hoca öğretmen, Hitar Peyo ise öğrenci imiş. Bir gün Nasreddin Hoca bütün öğrencilerine okula yumurta getirmelerini söyler. Ama o her şeyden önce İtar Peyo’yu aldatmak istemiştir. İtar Peyo öğrenci olmasına karşın çok akıllı ve becerikli olmasının yanı sıra mutlaka Nasrettin Hocayı aldatmak istiyormuş. Nasrettin Hoca Öğrencilere:</a:t>
            </a:r>
          </a:p>
          <a:p>
            <a:pPr algn="just"/>
            <a:r>
              <a:rPr lang="tr-TR" sz="1600" b="1" dirty="0" smtClean="0">
                <a:latin typeface="Comic Sans MS" pitchFamily="66" charset="0"/>
                <a:cs typeface="Times New Roman" pitchFamily="18" charset="0"/>
              </a:rPr>
              <a:t>-Yarın okula birer yumurta getireceksiniz ama bunu İtar Peyo’ya söylemeyeceksiniz. Yumurtaları getirdiğinde herkes üzerinde oturarak horoz gibi öterek sanki yumurta yumurtlar gibi yapacaksınız. Böyle yapacaksınız yalnız İtar Peyo bilmeyecek. </a:t>
            </a:r>
          </a:p>
          <a:p>
            <a:pPr algn="just"/>
            <a:r>
              <a:rPr lang="tr-TR" sz="1600" b="1" dirty="0" smtClean="0">
                <a:latin typeface="Comic Sans MS" pitchFamily="66" charset="0"/>
                <a:cs typeface="Times New Roman" pitchFamily="18" charset="0"/>
              </a:rPr>
              <a:t>- Öğrenciler Hoca’nın dediği gibi yapmış. İtar Peyo’nun yumurtası olmadığı için, Nasrettin Hoca ona der ki: </a:t>
            </a:r>
          </a:p>
          <a:p>
            <a:pPr algn="just"/>
            <a:r>
              <a:rPr lang="tr-TR" sz="1600" b="1" dirty="0" smtClean="0">
                <a:latin typeface="Comic Sans MS" pitchFamily="66" charset="0"/>
                <a:cs typeface="Times New Roman" pitchFamily="18" charset="0"/>
              </a:rPr>
              <a:t>- İtar Peyo neden senin yumurtan yok?</a:t>
            </a:r>
          </a:p>
          <a:p>
            <a:pPr algn="just"/>
            <a:r>
              <a:rPr lang="tr-TR" sz="1600" b="1" dirty="0" smtClean="0">
                <a:latin typeface="Comic Sans MS" pitchFamily="66" charset="0"/>
                <a:cs typeface="Times New Roman" pitchFamily="18" charset="0"/>
              </a:rPr>
              <a:t>-“Eee”demiş. Ben horozum o nedenle. Bunlar tavuk olduğu için yumurta yumurtladılar. </a:t>
            </a:r>
          </a:p>
          <a:p>
            <a:pPr algn="just"/>
            <a:r>
              <a:rPr lang="tr-TR" sz="1600" b="1" dirty="0" smtClean="0">
                <a:latin typeface="Comic Sans MS" pitchFamily="66" charset="0"/>
                <a:cs typeface="Times New Roman" pitchFamily="18" charset="0"/>
              </a:rPr>
              <a:t>- İtar Peyo daha</a:t>
            </a:r>
            <a:r>
              <a:rPr lang="tr-TR" b="1" dirty="0" smtClean="0">
                <a:latin typeface="Comic Sans MS" pitchFamily="66" charset="0"/>
                <a:cs typeface="Times New Roman" pitchFamily="18" charset="0"/>
              </a:rPr>
              <a:t> çocuk imiş ama aldatmış Hocayı.”</a:t>
            </a:r>
            <a:endParaRPr lang="tr-TR" b="1" dirty="0">
              <a:latin typeface="Comic Sans MS" pitchFamily="66"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9"/>
            <a:ext cx="285908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59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lstStyle/>
          <a:p>
            <a:r>
              <a:rPr lang="tr-TR" b="1" dirty="0" smtClean="0">
                <a:solidFill>
                  <a:schemeClr val="tx1"/>
                </a:solidFill>
                <a:latin typeface="Maiandra GD"/>
              </a:rPr>
              <a:t>FIKRANIN YAZILMA AMACI</a:t>
            </a:r>
            <a:endParaRPr lang="tr-TR" dirty="0">
              <a:solidFill>
                <a:schemeClr val="tx1"/>
              </a:solidFill>
            </a:endParaRPr>
          </a:p>
        </p:txBody>
      </p:sp>
      <p:sp>
        <p:nvSpPr>
          <p:cNvPr id="3" name="İçerik Yer Tutucusu 2"/>
          <p:cNvSpPr>
            <a:spLocks noGrp="1"/>
          </p:cNvSpPr>
          <p:nvPr>
            <p:ph sz="quarter" idx="1"/>
          </p:nvPr>
        </p:nvSpPr>
        <p:spPr>
          <a:xfrm>
            <a:off x="107504" y="908720"/>
            <a:ext cx="8712968" cy="5760640"/>
          </a:xfrm>
        </p:spPr>
        <p:txBody>
          <a:bodyPr>
            <a:normAutofit/>
          </a:bodyPr>
          <a:lstStyle/>
          <a:p>
            <a:pPr algn="just">
              <a:lnSpc>
                <a:spcPct val="150000"/>
              </a:lnSpc>
              <a:spcBef>
                <a:spcPts val="0"/>
              </a:spcBef>
            </a:pPr>
            <a:r>
              <a:rPr lang="tr-TR" dirty="0">
                <a:latin typeface="Times New Roman" panose="02020603050405020304" pitchFamily="18" charset="0"/>
                <a:cs typeface="Times New Roman" panose="02020603050405020304" pitchFamily="18" charset="0"/>
              </a:rPr>
              <a:t>Fıkraların amacı, siyasî, kültürel, </a:t>
            </a:r>
            <a:r>
              <a:rPr lang="tr-TR" b="1" dirty="0">
                <a:solidFill>
                  <a:srgbClr val="FF0000"/>
                </a:solidFill>
                <a:latin typeface="Times New Roman" panose="02020603050405020304" pitchFamily="18" charset="0"/>
                <a:cs typeface="Times New Roman" panose="02020603050405020304" pitchFamily="18" charset="0"/>
              </a:rPr>
              <a:t>ekonomik</a:t>
            </a:r>
            <a:r>
              <a:rPr lang="tr-TR" dirty="0">
                <a:latin typeface="Times New Roman" panose="02020603050405020304" pitchFamily="18" charset="0"/>
                <a:cs typeface="Times New Roman" panose="02020603050405020304" pitchFamily="18" charset="0"/>
              </a:rPr>
              <a:t>, toplumsal vb. konuları çok defa eleştirel bir bakış açısıyla anlatarak kamuoyunu yönlendirmektir. Fıkralarda kesin olmaktan ziyade güzel, hoş sonuçlara varmaya; canlı, ilgi çekici olmaya özen gösterilmelidir. Yazar kendi duygu ve düşüncelerini en başarılı şekilde yansıtarak okuyucu ile arasında sıkı bir bağ kurar.</a:t>
            </a:r>
          </a:p>
          <a:p>
            <a:pPr algn="just">
              <a:lnSpc>
                <a:spcPct val="150000"/>
              </a:lnSpc>
              <a:spcBef>
                <a:spcPts val="0"/>
              </a:spcBef>
            </a:pPr>
            <a:r>
              <a:rPr lang="tr-TR" dirty="0">
                <a:latin typeface="Times New Roman" panose="02020603050405020304" pitchFamily="18" charset="0"/>
                <a:cs typeface="Times New Roman" panose="02020603050405020304" pitchFamily="18" charset="0"/>
              </a:rPr>
              <a:t>Not: Bu tür fıkraları, kısa hikâye niteliğindeki, nükteli, mizah öğesi taşıyan fıkralarla karıştırmayınız. Bu tür fıkralarda dinleyeni güldürmek, eğlendirmek ön plandadır. Oysa köşe yazılarında okuyucuyu düşündürmek, güncel bir sorunu dile getirmek esastır.</a:t>
            </a:r>
          </a:p>
          <a:p>
            <a:endParaRPr lang="tr-TR" dirty="0"/>
          </a:p>
        </p:txBody>
      </p:sp>
    </p:spTree>
    <p:extLst>
      <p:ext uri="{BB962C8B-B14F-4D97-AF65-F5344CB8AC3E}">
        <p14:creationId xmlns:p14="http://schemas.microsoft.com/office/powerpoint/2010/main" val="1397685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58036" y="1052736"/>
            <a:ext cx="3590428" cy="3024336"/>
          </a:xfrm>
        </p:spPr>
        <p:txBody>
          <a:bodyPr>
            <a:normAutofit/>
          </a:bodyPr>
          <a:lstStyle/>
          <a:p>
            <a:pPr algn="just"/>
            <a:r>
              <a:rPr lang="tr-TR" sz="3600" dirty="0" smtClean="0"/>
              <a:t/>
            </a:r>
            <a:br>
              <a:rPr lang="tr-TR" sz="3600" dirty="0" smtClean="0"/>
            </a:br>
            <a:r>
              <a:rPr lang="tr-TR" sz="3600" dirty="0">
                <a:latin typeface="Comic Sans MS" pitchFamily="66" charset="0"/>
              </a:rPr>
              <a:t>P</a:t>
            </a:r>
            <a:r>
              <a:rPr lang="tr-TR" sz="3600" dirty="0" smtClean="0">
                <a:latin typeface="Comic Sans MS" pitchFamily="66" charset="0"/>
              </a:rPr>
              <a:t>İRLEPEDEKİ </a:t>
            </a:r>
            <a:r>
              <a:rPr lang="tr-TR" dirty="0">
                <a:latin typeface="Comic Sans MS" pitchFamily="66" charset="0"/>
              </a:rPr>
              <a:t>İ</a:t>
            </a:r>
            <a:r>
              <a:rPr lang="tr-TR" dirty="0" smtClean="0">
                <a:latin typeface="Comic Sans MS" pitchFamily="66" charset="0"/>
              </a:rPr>
              <a:t>TAR PEJO HEYKELİ</a:t>
            </a:r>
            <a:endParaRPr lang="tr-TR" dirty="0">
              <a:latin typeface="Comic Sans MS" pitchFamily="66" charset="0"/>
            </a:endParaRPr>
          </a:p>
        </p:txBody>
      </p:sp>
      <p:pic>
        <p:nvPicPr>
          <p:cNvPr id="4098" name="Picture 2" descr="Itar Pejo monument Pril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762500" cy="711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23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3371850" cy="511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79912" y="874978"/>
            <a:ext cx="4572000" cy="5755422"/>
          </a:xfrm>
          <a:prstGeom prst="rect">
            <a:avLst/>
          </a:prstGeom>
        </p:spPr>
        <p:txBody>
          <a:bodyPr>
            <a:spAutoFit/>
          </a:bodyPr>
          <a:lstStyle/>
          <a:p>
            <a:pPr algn="just"/>
            <a:r>
              <a:rPr lang="en-US" sz="1600" b="1" dirty="0" smtClean="0">
                <a:latin typeface="Comic Sans MS" pitchFamily="66" charset="0"/>
                <a:cs typeface="Times New Roman" pitchFamily="18" charset="0"/>
              </a:rPr>
              <a:t>“</a:t>
            </a:r>
            <a:r>
              <a:rPr lang="tr-TR" sz="1600" b="1" dirty="0" smtClean="0">
                <a:latin typeface="Comic Sans MS" pitchFamily="66" charset="0"/>
                <a:cs typeface="Times New Roman" pitchFamily="18" charset="0"/>
              </a:rPr>
              <a:t>Nasreddin Hoca gezermiş köyden köye. O insanları aldadırmış, amma, oni da aldadırmişlar. İtar Petar der ona:</a:t>
            </a:r>
          </a:p>
          <a:p>
            <a:pPr algn="just"/>
            <a:r>
              <a:rPr lang="tr-TR" sz="1600" b="1" dirty="0" smtClean="0">
                <a:latin typeface="Comic Sans MS" pitchFamily="66" charset="0"/>
                <a:cs typeface="Times New Roman" pitchFamily="18" charset="0"/>
              </a:rPr>
              <a:t>-Abe, Hoca, ne sen burda?</a:t>
            </a:r>
          </a:p>
          <a:p>
            <a:pPr algn="just"/>
            <a:r>
              <a:rPr lang="tr-TR" sz="1600" b="1" dirty="0" smtClean="0">
                <a:latin typeface="Comic Sans MS" pitchFamily="66" charset="0"/>
                <a:cs typeface="Times New Roman" pitchFamily="18" charset="0"/>
              </a:rPr>
              <a:t>-Geldım, demiş, İtar Petar’i aldadim. Ararım onu.</a:t>
            </a:r>
          </a:p>
          <a:p>
            <a:pPr algn="just"/>
            <a:r>
              <a:rPr lang="tr-TR" sz="1600" b="1" dirty="0" smtClean="0">
                <a:latin typeface="Comic Sans MS" pitchFamily="66" charset="0"/>
                <a:cs typeface="Times New Roman" pitchFamily="18" charset="0"/>
              </a:rPr>
              <a:t>İtar Peter demiş: </a:t>
            </a:r>
          </a:p>
          <a:p>
            <a:pPr algn="just"/>
            <a:r>
              <a:rPr lang="tr-TR" sz="1600" b="1" dirty="0" smtClean="0">
                <a:latin typeface="Comic Sans MS" pitchFamily="66" charset="0"/>
                <a:cs typeface="Times New Roman" pitchFamily="18" charset="0"/>
              </a:rPr>
              <a:t>-Dayat sen bu duvari. Ben gidecim aramağa oni. Gidecem ben İtar Petar’ı çaarim.</a:t>
            </a:r>
          </a:p>
          <a:p>
            <a:pPr algn="just"/>
            <a:r>
              <a:rPr lang="tr-TR" sz="1600" b="1" dirty="0" smtClean="0">
                <a:latin typeface="Comic Sans MS" pitchFamily="66" charset="0"/>
                <a:cs typeface="Times New Roman" pitchFamily="18" charset="0"/>
              </a:rPr>
              <a:t>O kendi İtar Petar, amma, Nasreddin Hoca bilmez. Dayar Hoca duvari, bekler. De İtar Petar gelecek, de gelecek, de gelecek… Geçer ordan birisi.</a:t>
            </a:r>
          </a:p>
          <a:p>
            <a:pPr algn="just"/>
            <a:r>
              <a:rPr lang="tr-TR" sz="1600" b="1" dirty="0" smtClean="0">
                <a:latin typeface="Comic Sans MS" pitchFamily="66" charset="0"/>
                <a:cs typeface="Times New Roman" pitchFamily="18" charset="0"/>
              </a:rPr>
              <a:t>-Hoca , be, der ne dayadırsın bu duvari?</a:t>
            </a:r>
          </a:p>
          <a:p>
            <a:pPr algn="just"/>
            <a:r>
              <a:rPr lang="tr-TR" sz="1600" b="1" dirty="0" smtClean="0">
                <a:latin typeface="Comic Sans MS" pitchFamily="66" charset="0"/>
                <a:cs typeface="Times New Roman" pitchFamily="18" charset="0"/>
              </a:rPr>
              <a:t>Birisi dedi bana ben dayadım bu duvari ki düşmesin. O gitti, demiş İtar Petar’ı çağırmaa.</a:t>
            </a:r>
          </a:p>
          <a:p>
            <a:pPr algn="just"/>
            <a:r>
              <a:rPr lang="tr-TR" sz="1600" b="1" dirty="0" smtClean="0">
                <a:latin typeface="Comic Sans MS" pitchFamily="66" charset="0"/>
                <a:cs typeface="Times New Roman" pitchFamily="18" charset="0"/>
              </a:rPr>
              <a:t>Bu adam demiş: </a:t>
            </a:r>
          </a:p>
          <a:p>
            <a:pPr algn="just"/>
            <a:r>
              <a:rPr lang="tr-TR" sz="1600" b="1" dirty="0" smtClean="0">
                <a:latin typeface="Comic Sans MS" pitchFamily="66" charset="0"/>
                <a:cs typeface="Times New Roman" pitchFamily="18" charset="0"/>
              </a:rPr>
              <a:t>-E, küver bakalım o duvar düşecek mi? İtar Petar aldatmış seni. O idi İtar Petar! O ne dayattırmiş sana duvari. </a:t>
            </a:r>
          </a:p>
          <a:p>
            <a:pPr algn="just"/>
            <a:r>
              <a:rPr lang="tr-TR" sz="1600" b="1" dirty="0" smtClean="0">
                <a:latin typeface="Comic Sans MS" pitchFamily="66" charset="0"/>
                <a:cs typeface="Times New Roman" pitchFamily="18" charset="0"/>
              </a:rPr>
              <a:t>Küverir Hoca duvari-duvar düşmes. Demek, İtar Petar aldatmış Nasreddin Hoca’yı. </a:t>
            </a:r>
            <a:endParaRPr lang="tr-TR" sz="1600" b="1" dirty="0">
              <a:latin typeface="Comic Sans MS" pitchFamily="66" charset="0"/>
              <a:cs typeface="Times New Roman" pitchFamily="18" charset="0"/>
            </a:endParaRPr>
          </a:p>
        </p:txBody>
      </p:sp>
      <p:sp>
        <p:nvSpPr>
          <p:cNvPr id="4" name="Rectangle 3"/>
          <p:cNvSpPr/>
          <p:nvPr/>
        </p:nvSpPr>
        <p:spPr>
          <a:xfrm>
            <a:off x="2195736" y="436022"/>
            <a:ext cx="5213287" cy="369332"/>
          </a:xfrm>
          <a:prstGeom prst="rect">
            <a:avLst/>
          </a:prstGeom>
        </p:spPr>
        <p:txBody>
          <a:bodyPr wrap="none">
            <a:spAutoFit/>
          </a:bodyPr>
          <a:lstStyle/>
          <a:p>
            <a:r>
              <a:rPr lang="en-US" b="1" dirty="0" smtClean="0">
                <a:latin typeface="Comic Sans MS" pitchFamily="66" charset="0"/>
              </a:rPr>
              <a:t>NASREDDIN HOCA DAYATMIŞ DUVARI</a:t>
            </a:r>
            <a:r>
              <a:rPr lang="tr-TR" b="1" dirty="0" smtClean="0">
                <a:latin typeface="Comic Sans MS" pitchFamily="66" charset="0"/>
              </a:rPr>
              <a:t>...</a:t>
            </a:r>
            <a:r>
              <a:rPr lang="en-US" dirty="0" smtClean="0">
                <a:latin typeface="Comic Sans MS" pitchFamily="66" charset="0"/>
              </a:rPr>
              <a:t> </a:t>
            </a:r>
            <a:endParaRPr lang="en-US" dirty="0">
              <a:latin typeface="Comic Sans MS" pitchFamily="66" charset="0"/>
            </a:endParaRPr>
          </a:p>
        </p:txBody>
      </p:sp>
    </p:spTree>
    <p:extLst>
      <p:ext uri="{BB962C8B-B14F-4D97-AF65-F5344CB8AC3E}">
        <p14:creationId xmlns:p14="http://schemas.microsoft.com/office/powerpoint/2010/main" val="4161992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08720"/>
          </a:xfrm>
        </p:spPr>
        <p:txBody>
          <a:bodyPr>
            <a:normAutofit fontScale="90000"/>
          </a:bodyPr>
          <a:lstStyle/>
          <a:p>
            <a:pPr algn="ctr"/>
            <a:r>
              <a:rPr lang="tr-TR" b="1" dirty="0" smtClean="0">
                <a:solidFill>
                  <a:schemeClr val="tx1"/>
                </a:solidFill>
                <a:latin typeface="Comic Sans MS" pitchFamily="66" charset="0"/>
              </a:rPr>
              <a:t>MARKO CEPENKOV’UN İTAR PEYO ÜZERİNE DERLEME KİTABI</a:t>
            </a:r>
            <a:endParaRPr lang="en-US" b="1" dirty="0">
              <a:solidFill>
                <a:schemeClr val="tx1"/>
              </a:solidFill>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2089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194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66" y="260648"/>
            <a:ext cx="7467600" cy="620688"/>
          </a:xfrm>
        </p:spPr>
        <p:txBody>
          <a:bodyPr>
            <a:normAutofit/>
          </a:bodyPr>
          <a:lstStyle/>
          <a:p>
            <a:pPr algn="ctr"/>
            <a:r>
              <a:rPr lang="tr-TR" b="1" dirty="0" smtClean="0">
                <a:solidFill>
                  <a:schemeClr val="tx1"/>
                </a:solidFill>
                <a:latin typeface="Comic Sans MS" pitchFamily="66" charset="0"/>
              </a:rPr>
              <a:t>SONUÇ</a:t>
            </a:r>
            <a:endParaRPr lang="en-US" b="1" dirty="0">
              <a:solidFill>
                <a:schemeClr val="tx1"/>
              </a:solidFill>
              <a:latin typeface="Comic Sans MS" pitchFamily="66" charset="0"/>
            </a:endParaRPr>
          </a:p>
        </p:txBody>
      </p:sp>
      <p:sp>
        <p:nvSpPr>
          <p:cNvPr id="3" name="Rectangle 2"/>
          <p:cNvSpPr/>
          <p:nvPr/>
        </p:nvSpPr>
        <p:spPr>
          <a:xfrm>
            <a:off x="468455" y="1340768"/>
            <a:ext cx="7776864" cy="4955203"/>
          </a:xfrm>
          <a:prstGeom prst="rect">
            <a:avLst/>
          </a:prstGeom>
        </p:spPr>
        <p:txBody>
          <a:bodyPr wrap="square">
            <a:spAutoFit/>
          </a:bodyPr>
          <a:lstStyle/>
          <a:p>
            <a:pPr algn="just"/>
            <a:r>
              <a:rPr lang="tr-TR" sz="2000" b="1" dirty="0" smtClean="0">
                <a:latin typeface="Comic Sans MS" pitchFamily="66" charset="0"/>
              </a:rPr>
              <a:t>	Türk milletinin büyük mizah simgesi Nasrettin Hoca’nın asla efsanevi bir kişilik olmayıp, XIII. Yüzyılda Anadolu Selçukluları devrinde yaşamış gerçek bir kişi olduğunu göstermektedir. Nasrettin Hoca’nın yaşamış bir kişi olması, onun aynı zamanda timsali bir varlık sayılmasına, Türk halkının mizah sembolü olmasına engel olmamıştır. Onun hayat çizgileri, karakteri, zekâsı, şüphesiz Nasrettin Hoca ile halkımızın ortak verimleridir.  Diğer yandan Nasreddin Hoca fıkralarının evrensel ve zamana bağlı olmamasının da yapıcı bir felsefesi bulunmaktadır. Sözlü fıkralar arasında halk tarafından benimsenmiş, Türk milletinin zeka inceliğini, nükte gücünü ve yaşam felsefesini en güzel yansıtanların Nasrettin Hoca fıkraları olduğu kuşkusuzdur. Türk halkı bu güler yüzlü sembolüne, kendisi gibi duyan, düşünen ve yaşayan sevimli bir çehre vermiştir. </a:t>
            </a:r>
          </a:p>
          <a:p>
            <a:pPr algn="just"/>
            <a:r>
              <a:rPr lang="tr-TR" sz="1600" dirty="0" smtClean="0">
                <a:latin typeface="Comic Sans MS" pitchFamily="66" charset="0"/>
              </a:rPr>
              <a:t>	</a:t>
            </a:r>
            <a:endParaRPr lang="en-US" dirty="0"/>
          </a:p>
        </p:txBody>
      </p:sp>
    </p:spTree>
    <p:extLst>
      <p:ext uri="{BB962C8B-B14F-4D97-AF65-F5344CB8AC3E}">
        <p14:creationId xmlns:p14="http://schemas.microsoft.com/office/powerpoint/2010/main" val="56470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tx1"/>
                </a:solidFill>
              </a:rPr>
              <a:t>Oysa</a:t>
            </a:r>
            <a:r>
              <a:rPr lang="en-US" b="1" dirty="0">
                <a:solidFill>
                  <a:schemeClr val="tx1"/>
                </a:solidFill>
              </a:rPr>
              <a:t> </a:t>
            </a:r>
            <a:r>
              <a:rPr lang="en-US" b="1" dirty="0" err="1">
                <a:solidFill>
                  <a:schemeClr val="tx1"/>
                </a:solidFill>
              </a:rPr>
              <a:t>İtar</a:t>
            </a:r>
            <a:r>
              <a:rPr lang="en-US" b="1" dirty="0">
                <a:solidFill>
                  <a:schemeClr val="tx1"/>
                </a:solidFill>
              </a:rPr>
              <a:t> </a:t>
            </a:r>
            <a:r>
              <a:rPr lang="en-US" b="1" dirty="0" err="1" smtClean="0">
                <a:solidFill>
                  <a:schemeClr val="tx1"/>
                </a:solidFill>
              </a:rPr>
              <a:t>Peyo</a:t>
            </a:r>
            <a:r>
              <a:rPr lang="tr-TR" b="1" dirty="0" smtClean="0">
                <a:solidFill>
                  <a:schemeClr val="tx1"/>
                </a:solidFill>
              </a:rPr>
              <a:t>,</a:t>
            </a:r>
            <a:endParaRPr lang="en-US" b="1" dirty="0">
              <a:solidFill>
                <a:schemeClr val="tx1"/>
              </a:solidFill>
            </a:endParaRPr>
          </a:p>
        </p:txBody>
      </p:sp>
      <p:sp>
        <p:nvSpPr>
          <p:cNvPr id="3" name="Rectangle 2"/>
          <p:cNvSpPr/>
          <p:nvPr/>
        </p:nvSpPr>
        <p:spPr>
          <a:xfrm>
            <a:off x="398787" y="2204864"/>
            <a:ext cx="8136904" cy="3477875"/>
          </a:xfrm>
          <a:prstGeom prst="rect">
            <a:avLst/>
          </a:prstGeom>
        </p:spPr>
        <p:txBody>
          <a:bodyPr wrap="square">
            <a:spAutoFit/>
          </a:bodyPr>
          <a:lstStyle/>
          <a:p>
            <a:pPr algn="just"/>
            <a:r>
              <a:rPr lang="tr-TR" sz="2000" b="1" dirty="0" smtClean="0">
                <a:latin typeface="Comic Sans MS" pitchFamily="66" charset="0"/>
              </a:rPr>
              <a:t>olağanüstü kurnaz, becerikli ve Makedon güldürü fıkralarının bilge kişisi olarak popülerleşmiştir. Fıkralarda ona zarar vermek isteyenlere genellikle Türk büyüklerine hep sinsi yollu karşılık vererek yaptığı her hareket okuyucuda kahkaha ile karşılanmaktadır. Onun yaşadığına dair herhangi bir tarihi kanıt bulunamamakla beraber genellikle Osmanlıların tanınmış Nasrettin Hoca kişiliğine karşılık ve Osmanlı egemen gücüne karşı Bulgar ve Makedon halkın manevi direnci olarak yaratılmış olmasıdır. Esprili ve hiciv motifleri ile birçok Makedon halk masallarında Nasrettin Hocayı devamlı alt eden ve üstün gelen bir kişilik olarak belirginleşmiştir.</a:t>
            </a:r>
          </a:p>
        </p:txBody>
      </p:sp>
    </p:spTree>
    <p:extLst>
      <p:ext uri="{BB962C8B-B14F-4D97-AF65-F5344CB8AC3E}">
        <p14:creationId xmlns:p14="http://schemas.microsoft.com/office/powerpoint/2010/main" val="459249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354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lstStyle/>
          <a:p>
            <a:pPr algn="ctr"/>
            <a:r>
              <a:rPr lang="tr-TR" dirty="0"/>
              <a:t>Fıkra </a:t>
            </a:r>
          </a:p>
        </p:txBody>
      </p:sp>
      <p:sp>
        <p:nvSpPr>
          <p:cNvPr id="3" name="Dikdörtgen 2"/>
          <p:cNvSpPr/>
          <p:nvPr/>
        </p:nvSpPr>
        <p:spPr>
          <a:xfrm>
            <a:off x="179512" y="1028343"/>
            <a:ext cx="8568952" cy="2862322"/>
          </a:xfrm>
          <a:prstGeom prst="rect">
            <a:avLst/>
          </a:prstGeom>
        </p:spPr>
        <p:txBody>
          <a:bodyPr wrap="square">
            <a:spAutoFit/>
          </a:bodyPr>
          <a:lstStyle/>
          <a:p>
            <a:r>
              <a:rPr lang="tr-TR" dirty="0"/>
              <a:t/>
            </a:r>
            <a:br>
              <a:rPr lang="tr-TR" dirty="0"/>
            </a:br>
            <a:r>
              <a:rPr lang="tr-TR" dirty="0"/>
              <a:t/>
            </a:r>
            <a:br>
              <a:rPr lang="tr-TR" dirty="0"/>
            </a:br>
            <a:r>
              <a:rPr lang="tr-TR" dirty="0"/>
              <a:t>Hikaye, latife, nükte, kıssa da denir. Yazılı kaynaklarda, </a:t>
            </a:r>
            <a:r>
              <a:rPr lang="tr-TR" dirty="0" err="1"/>
              <a:t>letaifname</a:t>
            </a:r>
            <a:r>
              <a:rPr lang="tr-TR" dirty="0"/>
              <a:t>, </a:t>
            </a:r>
            <a:r>
              <a:rPr lang="tr-TR" dirty="0" err="1"/>
              <a:t>fıkrarat</a:t>
            </a:r>
            <a:r>
              <a:rPr lang="tr-TR" dirty="0"/>
              <a:t> adları altında derlenmiştir. Konularını gülünç yaşam olayları, insan-toplum ilişkilerindeki çatışmalar ve çelişkiler oluşturur. </a:t>
            </a:r>
            <a:br>
              <a:rPr lang="tr-TR" dirty="0"/>
            </a:br>
            <a:r>
              <a:rPr lang="tr-TR" dirty="0"/>
              <a:t/>
            </a:r>
            <a:br>
              <a:rPr lang="tr-TR" dirty="0"/>
            </a:br>
            <a:r>
              <a:rPr lang="tr-TR" dirty="0"/>
              <a:t>Gerçek olaylardan yola çıkarak, düz yazı dilinde, başlangıç, gelişme ve sonuç bölümleriyle anlatılır. Tanzimat Dönemi'nden itibaren, gazetelerde herhangi bir olayı, bir görüş ya da bir düşünceye bağlayarak, ciddi ya da eğlenceli kısa yazı biçiminde konu edinen türe de fıkra adı verildi. </a:t>
            </a:r>
          </a:p>
        </p:txBody>
      </p:sp>
    </p:spTree>
    <p:extLst>
      <p:ext uri="{BB962C8B-B14F-4D97-AF65-F5344CB8AC3E}">
        <p14:creationId xmlns:p14="http://schemas.microsoft.com/office/powerpoint/2010/main" val="397902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7467600" cy="908720"/>
          </a:xfrm>
        </p:spPr>
        <p:txBody>
          <a:bodyPr/>
          <a:lstStyle/>
          <a:p>
            <a:pPr algn="ctr"/>
            <a:r>
              <a:rPr lang="tr-TR" b="1" dirty="0" smtClean="0">
                <a:latin typeface="Maiandra GD"/>
              </a:rPr>
              <a:t>FIKRA İLE MAKALENİN FARKI</a:t>
            </a:r>
            <a:endParaRPr lang="tr-TR" dirty="0"/>
          </a:p>
        </p:txBody>
      </p:sp>
      <p:sp>
        <p:nvSpPr>
          <p:cNvPr id="3" name="İçerik Yer Tutucusu 2"/>
          <p:cNvSpPr>
            <a:spLocks noGrp="1"/>
          </p:cNvSpPr>
          <p:nvPr>
            <p:ph sz="quarter" idx="1"/>
          </p:nvPr>
        </p:nvSpPr>
        <p:spPr>
          <a:xfrm>
            <a:off x="107504" y="908720"/>
            <a:ext cx="8640960" cy="5565232"/>
          </a:xfrm>
        </p:spPr>
        <p:txBody>
          <a:bodyPr/>
          <a:lstStyle/>
          <a:p>
            <a:pPr marL="0" indent="0">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hlinkClick r:id="rId2"/>
              </a:rPr>
              <a:t>Makale</a:t>
            </a:r>
            <a:r>
              <a:rPr lang="tr-TR" dirty="0">
                <a:latin typeface="Times New Roman" panose="02020603050405020304" pitchFamily="18" charset="0"/>
                <a:cs typeface="Times New Roman" panose="02020603050405020304" pitchFamily="18" charset="0"/>
              </a:rPr>
              <a:t>lerde yazılanları ispatlama kaygısı vardır; ancak fıkralarda yazılanları ispatlama kaygısı yoktur.</a:t>
            </a:r>
          </a:p>
          <a:p>
            <a:pPr marL="0" indent="0">
              <a:buNone/>
            </a:pPr>
            <a:r>
              <a:rPr lang="tr-TR" b="1" dirty="0">
                <a:latin typeface="Times New Roman" panose="02020603050405020304" pitchFamily="18" charset="0"/>
                <a:cs typeface="Times New Roman" panose="02020603050405020304" pitchFamily="18" charset="0"/>
              </a:rPr>
              <a:t>2. </a:t>
            </a:r>
            <a:r>
              <a:rPr lang="tr-TR" dirty="0">
                <a:latin typeface="Times New Roman" panose="02020603050405020304" pitchFamily="18" charset="0"/>
                <a:cs typeface="Times New Roman" panose="02020603050405020304" pitchFamily="18" charset="0"/>
                <a:hlinkClick r:id="rId2"/>
              </a:rPr>
              <a:t>Makale</a:t>
            </a:r>
            <a:r>
              <a:rPr lang="tr-TR" dirty="0">
                <a:latin typeface="Times New Roman" panose="02020603050405020304" pitchFamily="18" charset="0"/>
                <a:cs typeface="Times New Roman" panose="02020603050405020304" pitchFamily="18" charset="0"/>
              </a:rPr>
              <a:t>lerde ciddi, yapmacıksız, bilimsel bir anlatım vardır. Fıkralarda açık, sade ve anlaşılır bir dil kullanılır.</a:t>
            </a:r>
          </a:p>
          <a:p>
            <a:pPr marL="0" indent="0">
              <a:buNone/>
            </a:pPr>
            <a:r>
              <a:rPr lang="tr-TR" b="1" dirty="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hlinkClick r:id="rId3"/>
              </a:rPr>
              <a:t>Fıkra</a:t>
            </a:r>
            <a:r>
              <a:rPr lang="tr-TR" dirty="0">
                <a:latin typeface="Times New Roman" panose="02020603050405020304" pitchFamily="18" charset="0"/>
                <a:cs typeface="Times New Roman" panose="02020603050405020304" pitchFamily="18" charset="0"/>
              </a:rPr>
              <a:t>lar günübirlik yazı türüdür. </a:t>
            </a:r>
            <a:r>
              <a:rPr lang="tr-TR" dirty="0">
                <a:latin typeface="Times New Roman" panose="02020603050405020304" pitchFamily="18" charset="0"/>
                <a:cs typeface="Times New Roman" panose="02020603050405020304" pitchFamily="18" charset="0"/>
                <a:hlinkClick r:id="rId2"/>
              </a:rPr>
              <a:t>Makale</a:t>
            </a:r>
            <a:r>
              <a:rPr lang="tr-TR" dirty="0">
                <a:latin typeface="Times New Roman" panose="02020603050405020304" pitchFamily="18" charset="0"/>
                <a:cs typeface="Times New Roman" panose="02020603050405020304" pitchFamily="18" charset="0"/>
              </a:rPr>
              <a:t>de ise böyle bir durum yoktur.</a:t>
            </a:r>
          </a:p>
          <a:p>
            <a:pPr marL="0" indent="0">
              <a:buNone/>
            </a:pPr>
            <a:r>
              <a:rPr lang="tr-TR" dirty="0">
                <a:latin typeface="Times New Roman" panose="02020603050405020304" pitchFamily="18" charset="0"/>
                <a:cs typeface="Times New Roman" panose="02020603050405020304" pitchFamily="18" charset="0"/>
                <a:hlinkClick r:id="rId4"/>
              </a:rPr>
              <a:t>Edebiyat</a:t>
            </a:r>
            <a:r>
              <a:rPr lang="tr-TR" dirty="0">
                <a:latin typeface="Times New Roman" panose="02020603050405020304" pitchFamily="18" charset="0"/>
                <a:cs typeface="Times New Roman" panose="02020603050405020304" pitchFamily="18" charset="0"/>
              </a:rPr>
              <a:t>ımızda Fıkra yazan ilk kişi Ahmet Rasim’dir. Bunun dışında Falih Rıfkı Atay, Peyami Safa, Burhan Felek ve Çetin Altan en tanınmış fırka yazarlarıdır. </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5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Maiandra GD"/>
              </a:rPr>
              <a:t>TÜRK EDEBİYATINDA FIKRA YAZARLIĞI NE ZAMAN BAŞLAMIŞTIR?</a:t>
            </a:r>
            <a:endParaRPr lang="tr-TR" dirty="0"/>
          </a:p>
        </p:txBody>
      </p:sp>
      <p:sp>
        <p:nvSpPr>
          <p:cNvPr id="3" name="İçerik Yer Tutucusu 2"/>
          <p:cNvSpPr>
            <a:spLocks noGrp="1"/>
          </p:cNvSpPr>
          <p:nvPr>
            <p:ph sz="quarter" idx="1"/>
          </p:nvPr>
        </p:nvSpPr>
        <p:spPr>
          <a:xfrm>
            <a:off x="0" y="1600200"/>
            <a:ext cx="8964488" cy="4997152"/>
          </a:xfrm>
        </p:spPr>
        <p:txBody>
          <a:bodyPr>
            <a:normAutofit fontScale="92500" lnSpcReduction="10000"/>
          </a:bodyPr>
          <a:lstStyle/>
          <a:p>
            <a:pPr algn="just">
              <a:lnSpc>
                <a:spcPct val="150000"/>
              </a:lnSpc>
              <a:spcBef>
                <a:spcPts val="0"/>
              </a:spcBef>
            </a:pPr>
            <a:r>
              <a:rPr lang="tr-TR" dirty="0">
                <a:latin typeface="Times New Roman" panose="02020603050405020304" pitchFamily="18" charset="0"/>
                <a:cs typeface="Times New Roman" panose="02020603050405020304" pitchFamily="18" charset="0"/>
                <a:hlinkClick r:id="rId2"/>
              </a:rPr>
              <a:t>Türk edebiyatı</a:t>
            </a:r>
            <a:r>
              <a:rPr lang="tr-TR" dirty="0">
                <a:latin typeface="Times New Roman" panose="02020603050405020304" pitchFamily="18" charset="0"/>
                <a:cs typeface="Times New Roman" panose="02020603050405020304" pitchFamily="18" charset="0"/>
              </a:rPr>
              <a:t>nda fıkra yazarlığı, Şinasi’nin 1860 yılında Agâh Efendi ile birlikte </a:t>
            </a:r>
            <a:r>
              <a:rPr lang="tr-TR" dirty="0" err="1">
                <a:latin typeface="Times New Roman" panose="02020603050405020304" pitchFamily="18" charset="0"/>
                <a:cs typeface="Times New Roman" panose="02020603050405020304" pitchFamily="18" charset="0"/>
              </a:rPr>
              <a:t>çı</a:t>
            </a:r>
            <a:r>
              <a:rPr lang="tr-TR" dirty="0">
                <a:latin typeface="Times New Roman" panose="02020603050405020304" pitchFamily="18" charset="0"/>
                <a:cs typeface="Times New Roman" panose="02020603050405020304" pitchFamily="18" charset="0"/>
              </a:rPr>
              <a:t>-kardıkları Tercüman-ı Ahval gazetesindeki yazılarıyla başlamıştır. O zamandan günümüze kadar fıkra yazan başlıca yazarlar şunlardır: Namık Kemal, Ahmet Rasim, Ahmet Haşim, Falih Rıfkı Atay, Burhan Felek, Peyami Safa, Refi Cevat </a:t>
            </a:r>
            <a:r>
              <a:rPr lang="tr-TR" dirty="0" err="1">
                <a:latin typeface="Times New Roman" panose="02020603050405020304" pitchFamily="18" charset="0"/>
                <a:cs typeface="Times New Roman" panose="02020603050405020304" pitchFamily="18" charset="0"/>
              </a:rPr>
              <a:t>Ulunay</a:t>
            </a:r>
            <a:r>
              <a:rPr lang="tr-TR" dirty="0">
                <a:latin typeface="Times New Roman" panose="02020603050405020304" pitchFamily="18" charset="0"/>
                <a:cs typeface="Times New Roman" panose="02020603050405020304" pitchFamily="18" charset="0"/>
              </a:rPr>
              <a:t>, Orhan Seyfi Orhon, Yusuf Ziya Ortaç, Bedii Faik, Necip Fazıl Kısakürek, Nazlı Ilıcak, Rauf Tamer, Ahmet Kabaklı, Çetin Altan, Oktay Ekşi, Uğur Mumcu, Abdi İpekçi, İlhan Selçuk, Ergun Göze, Hasan Pulur, Mehmet Barlas, Fehmi Koru, Ta-ha Akyol, Gürbüz Azak, Ahmet </a:t>
            </a:r>
            <a:r>
              <a:rPr lang="tr-TR" dirty="0" err="1">
                <a:latin typeface="Times New Roman" panose="02020603050405020304" pitchFamily="18" charset="0"/>
                <a:cs typeface="Times New Roman" panose="02020603050405020304" pitchFamily="18" charset="0"/>
              </a:rPr>
              <a:t>Taşgetiren</a:t>
            </a:r>
            <a:r>
              <a:rPr lang="tr-TR" dirty="0">
                <a:latin typeface="Times New Roman" panose="02020603050405020304" pitchFamily="18" charset="0"/>
                <a:cs typeface="Times New Roman" panose="02020603050405020304" pitchFamily="18" charset="0"/>
              </a:rPr>
              <a:t>, Cengiz Çandar, Yavuz Gökmen, Gülay Göktürk.</a:t>
            </a:r>
            <a:r>
              <a:rPr lang="tr-TR" b="1"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92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86000" y="3124200"/>
            <a:ext cx="6172200" cy="736848"/>
          </a:xfrm>
        </p:spPr>
        <p:txBody>
          <a:bodyPr>
            <a:normAutofit fontScale="90000"/>
          </a:bodyPr>
          <a:lstStyle/>
          <a:p>
            <a:pPr algn="ctr"/>
            <a:r>
              <a:rPr lang="tr-TR" sz="2700" dirty="0"/>
              <a:t>MAKEDONYA’DA SÖYLENEN </a:t>
            </a:r>
            <a:r>
              <a:rPr lang="tr-TR" sz="2700" dirty="0">
                <a:solidFill>
                  <a:srgbClr val="FF0000"/>
                </a:solidFill>
              </a:rPr>
              <a:t>NASRETTİN HOCA </a:t>
            </a:r>
            <a:r>
              <a:rPr lang="tr-TR" sz="2700" dirty="0"/>
              <a:t>VE </a:t>
            </a:r>
            <a:br>
              <a:rPr lang="tr-TR" sz="2700" dirty="0"/>
            </a:br>
            <a:r>
              <a:rPr lang="tr-TR" sz="2700" dirty="0">
                <a:solidFill>
                  <a:srgbClr val="00B0F0"/>
                </a:solidFill>
              </a:rPr>
              <a:t>KURNAZ PEYO </a:t>
            </a:r>
            <a:r>
              <a:rPr lang="tr-TR" sz="2700" dirty="0" smtClean="0">
                <a:solidFill>
                  <a:srgbClr val="00B0F0"/>
                </a:solidFill>
              </a:rPr>
              <a:t>(İTAR </a:t>
            </a:r>
            <a:r>
              <a:rPr lang="tr-TR" sz="2700" dirty="0">
                <a:solidFill>
                  <a:srgbClr val="00B0F0"/>
                </a:solidFill>
              </a:rPr>
              <a:t>PEJO) </a:t>
            </a:r>
            <a:r>
              <a:rPr lang="tr-TR" sz="2700" dirty="0"/>
              <a:t>FIKRALARINDA </a:t>
            </a:r>
            <a:br>
              <a:rPr lang="tr-TR" sz="2700" dirty="0"/>
            </a:br>
            <a:r>
              <a:rPr lang="tr-TR" sz="2700" dirty="0"/>
              <a:t>HOŞGÖRÜ VE DAYANIŞMA</a:t>
            </a:r>
            <a:r>
              <a:rPr lang="tr-TR" dirty="0"/>
              <a:t/>
            </a:r>
            <a:br>
              <a:rPr lang="tr-TR" dirty="0"/>
            </a:br>
            <a:endParaRPr lang="tr-TR" dirty="0"/>
          </a:p>
        </p:txBody>
      </p:sp>
      <p:sp>
        <p:nvSpPr>
          <p:cNvPr id="3" name="Alt Başlık 2"/>
          <p:cNvSpPr>
            <a:spLocks noGrp="1"/>
          </p:cNvSpPr>
          <p:nvPr>
            <p:ph type="subTitle" idx="1"/>
          </p:nvPr>
        </p:nvSpPr>
        <p:spPr>
          <a:xfrm>
            <a:off x="2627784" y="4293096"/>
            <a:ext cx="6172200" cy="2091680"/>
          </a:xfrm>
        </p:spPr>
        <p:txBody>
          <a:bodyPr>
            <a:normAutofit fontScale="85000" lnSpcReduction="10000"/>
          </a:bodyPr>
          <a:lstStyle/>
          <a:p>
            <a:pPr algn="ctr"/>
            <a:r>
              <a:rPr lang="tr-TR" sz="2800" dirty="0">
                <a:solidFill>
                  <a:srgbClr val="FF0000"/>
                </a:solidFill>
              </a:rPr>
              <a:t>Prof. Dr. Sevin Alil </a:t>
            </a:r>
            <a:r>
              <a:rPr lang="tr-TR" sz="2800" dirty="0" smtClean="0">
                <a:solidFill>
                  <a:srgbClr val="FF0000"/>
                </a:solidFill>
              </a:rPr>
              <a:t>Arslan</a:t>
            </a:r>
            <a:endParaRPr lang="tr-TR" sz="2800" baseline="30000" dirty="0">
              <a:solidFill>
                <a:srgbClr val="FF0000"/>
              </a:solidFill>
              <a:sym typeface="Symbol"/>
            </a:endParaRPr>
          </a:p>
          <a:p>
            <a:pPr algn="ctr"/>
            <a:r>
              <a:rPr lang="tr-TR" sz="2800" dirty="0" smtClean="0">
                <a:solidFill>
                  <a:srgbClr val="FF0000"/>
                </a:solidFill>
              </a:rPr>
              <a:t> </a:t>
            </a:r>
            <a:r>
              <a:rPr lang="tr-TR" sz="2800" dirty="0">
                <a:solidFill>
                  <a:srgbClr val="FF0000"/>
                </a:solidFill>
              </a:rPr>
              <a:t>Çağ Üniversitesi </a:t>
            </a:r>
            <a:endParaRPr lang="tr-TR" sz="2800" dirty="0" smtClean="0">
              <a:solidFill>
                <a:srgbClr val="FF0000"/>
              </a:solidFill>
            </a:endParaRPr>
          </a:p>
          <a:p>
            <a:pPr algn="ctr"/>
            <a:r>
              <a:rPr lang="tr-TR" sz="2800" dirty="0" smtClean="0">
                <a:solidFill>
                  <a:srgbClr val="FF0000"/>
                </a:solidFill>
              </a:rPr>
              <a:t>FEF </a:t>
            </a:r>
            <a:r>
              <a:rPr lang="tr-TR" sz="2800" dirty="0">
                <a:solidFill>
                  <a:srgbClr val="FF0000"/>
                </a:solidFill>
              </a:rPr>
              <a:t>Türk Dili ve Edebiyatı </a:t>
            </a:r>
            <a:r>
              <a:rPr lang="tr-TR" sz="2800" dirty="0" smtClean="0">
                <a:solidFill>
                  <a:srgbClr val="FF0000"/>
                </a:solidFill>
              </a:rPr>
              <a:t>Bölümü </a:t>
            </a:r>
          </a:p>
          <a:p>
            <a:pPr algn="ctr"/>
            <a:r>
              <a:rPr lang="tr-TR" sz="2800" dirty="0" smtClean="0"/>
              <a:t>Yenice-Mersin </a:t>
            </a:r>
            <a:r>
              <a:rPr lang="tr-TR" sz="2800" dirty="0"/>
              <a:t>/ TÜRKİYE &lt;alilsevin@hotmail.com&gt;</a:t>
            </a:r>
          </a:p>
          <a:p>
            <a:endParaRPr lang="tr-TR" dirty="0"/>
          </a:p>
        </p:txBody>
      </p:sp>
    </p:spTree>
    <p:extLst>
      <p:ext uri="{BB962C8B-B14F-4D97-AF65-F5344CB8AC3E}">
        <p14:creationId xmlns:p14="http://schemas.microsoft.com/office/powerpoint/2010/main" val="191602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882047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83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pPr algn="ctr"/>
            <a:r>
              <a:rPr lang="tr-TR" b="1" dirty="0" smtClean="0">
                <a:solidFill>
                  <a:schemeClr val="tx1"/>
                </a:solidFill>
              </a:rPr>
              <a:t>SUNUM PLANI:</a:t>
            </a:r>
            <a:endParaRPr lang="en-US" b="1" dirty="0">
              <a:solidFill>
                <a:schemeClr val="tx1"/>
              </a:solidFill>
            </a:endParaRPr>
          </a:p>
        </p:txBody>
      </p:sp>
      <p:sp>
        <p:nvSpPr>
          <p:cNvPr id="3" name="Content Placeholder 2"/>
          <p:cNvSpPr>
            <a:spLocks noGrp="1"/>
          </p:cNvSpPr>
          <p:nvPr>
            <p:ph sz="quarter" idx="1"/>
          </p:nvPr>
        </p:nvSpPr>
        <p:spPr>
          <a:xfrm>
            <a:off x="457200" y="980728"/>
            <a:ext cx="7467600" cy="5493224"/>
          </a:xfrm>
        </p:spPr>
        <p:txBody>
          <a:bodyPr>
            <a:normAutofit fontScale="92500"/>
          </a:bodyPr>
          <a:lstStyle/>
          <a:p>
            <a:pPr algn="just"/>
            <a:r>
              <a:rPr lang="en-US" b="1" dirty="0"/>
              <a:t>1. NASRETTİN HOCANIN KİŞİSEL </a:t>
            </a:r>
            <a:r>
              <a:rPr lang="en-US" b="1" dirty="0" smtClean="0"/>
              <a:t>ÖZELLİKLERİ</a:t>
            </a:r>
            <a:endParaRPr lang="tr-TR" b="1" dirty="0" smtClean="0"/>
          </a:p>
          <a:p>
            <a:pPr marL="0" indent="0" algn="just">
              <a:buNone/>
            </a:pPr>
            <a:endParaRPr lang="tr-TR" b="1" dirty="0" smtClean="0"/>
          </a:p>
          <a:p>
            <a:pPr algn="just"/>
            <a:r>
              <a:rPr lang="en-US" b="1" dirty="0"/>
              <a:t>2. KURNAZ PEYO (İTAR PEJO) NUN KİŞİSEL </a:t>
            </a:r>
            <a:r>
              <a:rPr lang="en-US" b="1" dirty="0" smtClean="0"/>
              <a:t>ÖZELLİKLERİ</a:t>
            </a:r>
            <a:endParaRPr lang="tr-TR" b="1" dirty="0" smtClean="0"/>
          </a:p>
          <a:p>
            <a:pPr algn="just"/>
            <a:endParaRPr lang="tr-TR" b="1" dirty="0"/>
          </a:p>
          <a:p>
            <a:pPr algn="just"/>
            <a:r>
              <a:rPr lang="en-US" b="1" dirty="0"/>
              <a:t>3. NASRETTİN HOCA’NIN HOŞGÖRÜYÜ ÖNE ÇIKARAN FIKRALARINDAN </a:t>
            </a:r>
            <a:r>
              <a:rPr lang="en-US" b="1" dirty="0" smtClean="0"/>
              <a:t>ÖRNEKLER</a:t>
            </a:r>
            <a:endParaRPr lang="tr-TR" b="1" dirty="0" smtClean="0"/>
          </a:p>
          <a:p>
            <a:pPr algn="just"/>
            <a:endParaRPr lang="tr-TR" b="1" dirty="0"/>
          </a:p>
          <a:p>
            <a:pPr algn="just"/>
            <a:r>
              <a:rPr lang="en-US" b="1" dirty="0"/>
              <a:t>4. KURNAZ PEYO (İTAR PEJO)’NUN NASRETTİN HOCA’YI ALTETTİĞİ FIKRALARINDAN </a:t>
            </a:r>
            <a:r>
              <a:rPr lang="en-US" b="1" dirty="0" smtClean="0"/>
              <a:t>ÖRNEKLER</a:t>
            </a:r>
            <a:endParaRPr lang="tr-TR" b="1" dirty="0" smtClean="0"/>
          </a:p>
          <a:p>
            <a:pPr marL="0" indent="0" algn="just">
              <a:buNone/>
            </a:pPr>
            <a:endParaRPr lang="tr-TR" b="1" dirty="0" smtClean="0"/>
          </a:p>
          <a:p>
            <a:pPr algn="just"/>
            <a:r>
              <a:rPr lang="en-US" b="1" dirty="0"/>
              <a:t>SONUÇ</a:t>
            </a:r>
          </a:p>
        </p:txBody>
      </p:sp>
    </p:spTree>
    <p:extLst>
      <p:ext uri="{BB962C8B-B14F-4D97-AF65-F5344CB8AC3E}">
        <p14:creationId xmlns:p14="http://schemas.microsoft.com/office/powerpoint/2010/main" val="248897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510</TotalTime>
  <Words>4418</Words>
  <Application>Microsoft Office PowerPoint</Application>
  <PresentationFormat>Ekran Gösterisi (4:3)</PresentationFormat>
  <Paragraphs>169</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Cumba</vt:lpstr>
      <vt:lpstr>FIKRA TÜRÜNÜN ÖZELLİKLERİ (TARİHİ GELİŞİMİ VE TEMSİLCİLERİ) </vt:lpstr>
      <vt:lpstr>PowerPoint Sunusu</vt:lpstr>
      <vt:lpstr>FIKRANIN ÖZELLİKLERİ</vt:lpstr>
      <vt:lpstr>FIKRANIN YAZILMA AMACI</vt:lpstr>
      <vt:lpstr>FIKRA İLE MAKALENİN FARKI</vt:lpstr>
      <vt:lpstr>TÜRK EDEBİYATINDA FIKRA YAZARLIĞI NE ZAMAN BAŞLAMIŞTIR?</vt:lpstr>
      <vt:lpstr>MAKEDONYA’DA SÖYLENEN NASRETTİN HOCA VE  KURNAZ PEYO (İTAR PEJO) FIKRALARINDA  HOŞGÖRÜ VE DAYANIŞMA </vt:lpstr>
      <vt:lpstr>PowerPoint Sunusu</vt:lpstr>
      <vt:lpstr>SUNUM PLANI:</vt:lpstr>
      <vt:lpstr>PowerPoint Sunusu</vt:lpstr>
      <vt:lpstr>1. NASRETTİN HOCANIN KİŞİSEL ÖZELLİKLERİ </vt:lpstr>
      <vt:lpstr>PowerPoint Sunusu</vt:lpstr>
      <vt:lpstr>PowerPoint Sunusu</vt:lpstr>
      <vt:lpstr>PowerPoint Sunusu</vt:lpstr>
      <vt:lpstr>PowerPoint Sunusu</vt:lpstr>
      <vt:lpstr>PowerPoint Sunusu</vt:lpstr>
      <vt:lpstr>PowerPoint Sunusu</vt:lpstr>
      <vt:lpstr>PowerPoint Sunusu</vt:lpstr>
      <vt:lpstr>PowerPoint Sunusu</vt:lpstr>
      <vt:lpstr>2. KURNAZ PEYO (İTAR PEJO) NUN KİŞİSEL ÖZELLİKLERİ </vt:lpstr>
      <vt:lpstr>PowerPoint Sunusu</vt:lpstr>
      <vt:lpstr>PowerPoint Sunusu</vt:lpstr>
      <vt:lpstr>PowerPoint Sunusu</vt:lpstr>
      <vt:lpstr>PowerPoint Sunusu</vt:lpstr>
      <vt:lpstr>PowerPoint Sunusu</vt:lpstr>
      <vt:lpstr>3. NASRETTİN HOCA’NIN HOŞGÖRÜYÜ ÖNE ÇIKARAN FIKRALARINDAN ÖRNEKLER </vt:lpstr>
      <vt:lpstr>PowerPoint Sunusu</vt:lpstr>
      <vt:lpstr>PowerPoint Sunusu</vt:lpstr>
      <vt:lpstr>PowerPoint Sunusu</vt:lpstr>
      <vt:lpstr>PowerPoint Sunusu</vt:lpstr>
      <vt:lpstr>4. KURNAZ PEYO (İTAR PEJO)’NUN NASRETTİN HOCA’YI ALTETTİĞİ FIKRALARINDAN ÖRNEKLER </vt:lpstr>
      <vt:lpstr>PowerPoint Sunusu</vt:lpstr>
      <vt:lpstr>PowerPoint Sunusu</vt:lpstr>
      <vt:lpstr>   “Hoca eve doğru yürüyormuş. Arkadaşı arkadan seslenmiş:  - Aman Hocam gördün mü? Biraz önce geçen helva kazanı ağzına kadar doluydu.  Hoca istifini bozmadan:  - Bana ne! Demiş.  Arkadaşı:  - Ama Hocam helva kazanı sizin eve gidiyordu, buna ne dersin? Deyince Hoca:  - O zaman sana ne! Demiş.</vt:lpstr>
      <vt:lpstr>   “Nasreddin Hoca bir gün eşeğine binmiş. Eşeğin inadı tutmuş Bir türlü eşeğin başını gideceği yöne çevirememiş. Bunu gören komşusu:   -Nereye gidiyorsun Hocam? diye sormuş  Hoca da:   -Eşeğin istediği yere, demiş</vt:lpstr>
      <vt:lpstr>   Nasreddin Hocaya sormuşlar:  - Niçin insanlar sabahleyin kalkınca hep farklı yönlere dağılıyor da aynı yöne gitmiyorlar.  Hoca cevaplamış: - Herkes aynı yöne gidecek olsa dünyanın dengesi bozulurdu.</vt:lpstr>
      <vt:lpstr>KURNAZ PEYO (HİTAR PEJO)</vt:lpstr>
      <vt:lpstr>PowerPoint Sunusu</vt:lpstr>
      <vt:lpstr>PowerPoint Sunusu</vt:lpstr>
      <vt:lpstr> PİRLEPEDEKİ İTAR PEJO HEYKELİ</vt:lpstr>
      <vt:lpstr>PowerPoint Sunusu</vt:lpstr>
      <vt:lpstr>MARKO CEPENKOV’UN İTAR PEYO ÜZERİNE DERLEME KİTABI</vt:lpstr>
      <vt:lpstr>SONUÇ</vt:lpstr>
      <vt:lpstr>Oysa İtar Peyo,</vt:lpstr>
      <vt:lpstr>PowerPoint Sunusu</vt:lpstr>
      <vt:lpstr>Fıkra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MAKEDONYA’DA SÖYLENEN NASRETTİN HOCA VE  KURNAZ PEYO (HİTAR PEJO) FIKRALARINDA  HOŞGÖRÜ VE DAYANIŞMA</dc:title>
  <dc:creator>HP</dc:creator>
  <cp:lastModifiedBy>Sevin ALİL</cp:lastModifiedBy>
  <cp:revision>20</cp:revision>
  <dcterms:created xsi:type="dcterms:W3CDTF">2014-05-17T16:24:26Z</dcterms:created>
  <dcterms:modified xsi:type="dcterms:W3CDTF">2015-12-16T14:03:01Z</dcterms:modified>
</cp:coreProperties>
</file>