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ADC004-B5DE-42DA-AA82-1A84296B1F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61914FF-7712-40BD-8EDD-B50C1BFC7E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C737E86-6D72-4A17-A4C7-BD39A6B44193}"/>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388365BA-78CA-43F1-A46B-4261BD5E3A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75EF4F-6A90-4671-82AD-660E31567252}"/>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999506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5851F9-1022-4F7E-BAF5-C393CC3672E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8D415D7-E89D-4AEE-9D6E-25E53E06B1F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B272E38-E940-4032-A02E-7D9BAA711503}"/>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BAD81DC6-E6A1-475D-990B-7CB4BA87FF6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F3DBA4-E843-4729-860E-A959F727F223}"/>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88161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5BF800E-CB5C-4D6D-9D22-7BBD9D2864E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6E5F88E-7AEA-48CF-BB42-1E33ECCC44B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36B5DF-37E1-4D9E-B584-B00550F4744D}"/>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3E9220C5-964E-4A14-ACF0-470DEC07CB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6473C2E-909C-4EDF-88ED-8C091A349B8E}"/>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142874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F04C14-8538-43AC-A3E6-0F81ABFE6FB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0A0242C-4224-4294-87FB-A57FF527900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ABF156-EF8B-4E7A-A291-3DE475B66FD3}"/>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4CA091DF-4B35-4A7A-964D-3E48AC68AD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E486259-81F3-44CC-9DEB-45B4C1E323ED}"/>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48166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60B535-7DD4-4144-BE5B-DBDF7251290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533CAE8-AFC4-445F-BDD0-7E64A848C1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374B88E-F784-4ABE-A8C9-D5CF1CF17677}"/>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E163FE39-AE5D-4245-BDFC-2B958F9E343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2D05F-78FF-4528-A397-0FB5B7339032}"/>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19977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E6FB18-81B6-4095-93FC-17CD9D26547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C7F858C-A749-4306-9A6B-CE7CC25C2DE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5939AAC-299C-4E24-AFAA-DC0DCAEE088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82DDCCF-09C0-4AEC-BD8A-6B2C2B140321}"/>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6" name="Alt Bilgi Yer Tutucusu 5">
            <a:extLst>
              <a:ext uri="{FF2B5EF4-FFF2-40B4-BE49-F238E27FC236}">
                <a16:creationId xmlns:a16="http://schemas.microsoft.com/office/drawing/2014/main" id="{217B7699-DEA1-4F08-A3E0-C8A4288EFDC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55D6617-0784-4450-AD8A-E9876690FE83}"/>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2208251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7BD97B-0314-41AA-89E4-6B569A04B34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BFFC8C-CF9C-49E8-B49F-ADD0DBD8AE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099D03-7C3B-468C-9473-EBB02D410E2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21950B-9805-44AB-99BA-AE6A8012DF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1835E05-3263-4642-91AA-43BFEDD7181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040CB7C-0013-4A7B-B6E1-1FF3F3E61814}"/>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8" name="Alt Bilgi Yer Tutucusu 7">
            <a:extLst>
              <a:ext uri="{FF2B5EF4-FFF2-40B4-BE49-F238E27FC236}">
                <a16:creationId xmlns:a16="http://schemas.microsoft.com/office/drawing/2014/main" id="{F44A4EC3-4815-4A3D-BF3A-7626367BBB2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355F335-92F1-422F-ABE4-5B93E0891B5C}"/>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407605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25AABA-C377-4988-8805-A588A93646F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75AA08D-0BA4-4EA2-BD02-214240161198}"/>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4" name="Alt Bilgi Yer Tutucusu 3">
            <a:extLst>
              <a:ext uri="{FF2B5EF4-FFF2-40B4-BE49-F238E27FC236}">
                <a16:creationId xmlns:a16="http://schemas.microsoft.com/office/drawing/2014/main" id="{894FCCBA-DD77-4D08-B7B0-D7DCEB5A6DF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F9C37BE-A8E3-4CEC-BDC2-CED2B4003448}"/>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45273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49FB04-CA92-497C-9032-D4AA3A57396D}"/>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3" name="Alt Bilgi Yer Tutucusu 2">
            <a:extLst>
              <a:ext uri="{FF2B5EF4-FFF2-40B4-BE49-F238E27FC236}">
                <a16:creationId xmlns:a16="http://schemas.microsoft.com/office/drawing/2014/main" id="{7423F2B0-2681-44A6-9478-10CF2A45C58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B18BADA-3F8B-45BF-AE47-C6B451F66EE7}"/>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419393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D18FDB-ADEB-43FB-8F26-30CD948C4B9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4F4CD7D-F199-46FF-8BB0-630F7E4062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169F6B8-C167-4B2F-9B67-91E8C221C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CD113D-964A-4304-9AC0-B3FD0DDDFBD2}"/>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6" name="Alt Bilgi Yer Tutucusu 5">
            <a:extLst>
              <a:ext uri="{FF2B5EF4-FFF2-40B4-BE49-F238E27FC236}">
                <a16:creationId xmlns:a16="http://schemas.microsoft.com/office/drawing/2014/main" id="{E5E2D72E-99AA-4865-BDD0-199541AFF3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5AEF897-DC11-4C84-9385-2E3FC52AA03C}"/>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793114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166F3B-476D-4AF4-826C-6D995CC5CCB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8CFC3F6-C2C4-499E-842B-C39780B49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1C7F68D-3297-4209-9907-98F578520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20A0AF2-99D8-438A-993F-219537D310FB}"/>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6" name="Alt Bilgi Yer Tutucusu 5">
            <a:extLst>
              <a:ext uri="{FF2B5EF4-FFF2-40B4-BE49-F238E27FC236}">
                <a16:creationId xmlns:a16="http://schemas.microsoft.com/office/drawing/2014/main" id="{9DB72BBE-8E14-4A08-AA98-49FF8AA764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4A81B7B-D044-448E-90A6-5AF5C7804885}"/>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2113393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DEBBF90-BBF6-49D2-9FF5-5BA94589FD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7A83C0-8E8E-4C9B-B06A-402DA94A1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AAD29D3-4F5B-4EC2-87F7-964AAC67AE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7FC5D3AA-C122-4E46-B202-826FBF1CDE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1B5F878-91B2-4839-A2BE-B438A460F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1DEC6-A618-4E3B-AF93-84414829B456}" type="slidenum">
              <a:rPr lang="tr-TR" smtClean="0"/>
              <a:t>‹#›</a:t>
            </a:fld>
            <a:endParaRPr lang="tr-TR"/>
          </a:p>
        </p:txBody>
      </p:sp>
    </p:spTree>
    <p:extLst>
      <p:ext uri="{BB962C8B-B14F-4D97-AF65-F5344CB8AC3E}">
        <p14:creationId xmlns:p14="http://schemas.microsoft.com/office/powerpoint/2010/main" val="2072122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74ACF5-CA8D-4A83-9A63-D90B0E3AA6C4}"/>
              </a:ext>
            </a:extLst>
          </p:cNvPr>
          <p:cNvSpPr>
            <a:spLocks noGrp="1"/>
          </p:cNvSpPr>
          <p:nvPr>
            <p:ph type="ctrTitle"/>
          </p:nvPr>
        </p:nvSpPr>
        <p:spPr/>
        <p:txBody>
          <a:bodyPr/>
          <a:lstStyle/>
          <a:p>
            <a:r>
              <a:rPr lang="tr-TR" b="1" dirty="0">
                <a:latin typeface="Bahnschrift Light SemiCondensed" panose="020B0502040204020203" pitchFamily="34" charset="0"/>
              </a:rPr>
              <a:t>Tebligatın Yapılması ve Belgelendirilmesi</a:t>
            </a:r>
          </a:p>
        </p:txBody>
      </p:sp>
    </p:spTree>
    <p:extLst>
      <p:ext uri="{BB962C8B-B14F-4D97-AF65-F5344CB8AC3E}">
        <p14:creationId xmlns:p14="http://schemas.microsoft.com/office/powerpoint/2010/main" val="1451838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fontScale="92500" lnSpcReduction="20000"/>
          </a:bodyPr>
          <a:lstStyle/>
          <a:p>
            <a:pPr marL="0" indent="0">
              <a:buNone/>
            </a:pPr>
            <a:r>
              <a:rPr lang="tr-TR" dirty="0" err="1">
                <a:latin typeface="Book Antiqua" panose="02040602050305030304" pitchFamily="18" charset="0"/>
              </a:rPr>
              <a:t>Ptt</a:t>
            </a:r>
            <a:r>
              <a:rPr lang="tr-TR" dirty="0">
                <a:latin typeface="Book Antiqua" panose="02040602050305030304" pitchFamily="18" charset="0"/>
              </a:rPr>
              <a:t> memuru, muhatap veya muhatap namına tebligat yapılacak kişilerden birisine ilişkin kimlik araştırması yapabilir mi?</a:t>
            </a:r>
          </a:p>
          <a:p>
            <a:r>
              <a:rPr lang="tr-TR" dirty="0" err="1">
                <a:latin typeface="Book Antiqua" panose="02040602050305030304" pitchFamily="18" charset="0"/>
              </a:rPr>
              <a:t>Teb</a:t>
            </a:r>
            <a:r>
              <a:rPr lang="tr-TR" dirty="0">
                <a:latin typeface="Book Antiqua" panose="02040602050305030304" pitchFamily="18" charset="0"/>
              </a:rPr>
              <a:t>. Yön. m.36.</a:t>
            </a:r>
          </a:p>
          <a:p>
            <a:r>
              <a:rPr lang="tr-TR" dirty="0">
                <a:latin typeface="Book Antiqua" panose="02040602050305030304" pitchFamily="18" charset="0"/>
              </a:rPr>
              <a:t>Adil yargılanma hakkı (AY m.36) ve hukuki dinlenilme hakkı (HMK m.27).</a:t>
            </a:r>
          </a:p>
          <a:p>
            <a:r>
              <a:rPr lang="tr-TR" dirty="0" err="1">
                <a:latin typeface="Book Antiqua" panose="02040602050305030304" pitchFamily="18" charset="0"/>
              </a:rPr>
              <a:t>Teb</a:t>
            </a:r>
            <a:r>
              <a:rPr lang="tr-TR" dirty="0">
                <a:latin typeface="Book Antiqua" panose="02040602050305030304" pitchFamily="18" charset="0"/>
              </a:rPr>
              <a:t>. K. m.23</a:t>
            </a:r>
          </a:p>
          <a:p>
            <a:r>
              <a:rPr lang="tr-TR" dirty="0" err="1">
                <a:latin typeface="Book Antiqua" panose="02040602050305030304" pitchFamily="18" charset="0"/>
              </a:rPr>
              <a:t>Teb</a:t>
            </a:r>
            <a:r>
              <a:rPr lang="tr-TR" dirty="0">
                <a:latin typeface="Book Antiqua" panose="02040602050305030304" pitchFamily="18" charset="0"/>
              </a:rPr>
              <a:t>. K. m.24 ve Yön. m.37</a:t>
            </a:r>
          </a:p>
          <a:p>
            <a:r>
              <a:rPr lang="tr-TR" dirty="0" err="1">
                <a:latin typeface="Book Antiqua" panose="02040602050305030304" pitchFamily="18" charset="0"/>
              </a:rPr>
              <a:t>Teb</a:t>
            </a:r>
            <a:r>
              <a:rPr lang="tr-TR" dirty="0">
                <a:latin typeface="Book Antiqua" panose="02040602050305030304" pitchFamily="18" charset="0"/>
              </a:rPr>
              <a:t>. K. m.24 muhatap yerine tebliğ alacak kimseler için de geçerli midir?</a:t>
            </a:r>
          </a:p>
          <a:p>
            <a:r>
              <a:rPr lang="tr-TR" dirty="0">
                <a:latin typeface="Book Antiqua" panose="02040602050305030304" pitchFamily="18" charset="0"/>
              </a:rPr>
              <a:t>Tebligatın belgelendirilmesi, -mazbata; -muhataba imza karşılığı teslim; tutanakta yazılması.</a:t>
            </a:r>
          </a:p>
          <a:p>
            <a:r>
              <a:rPr lang="tr-TR" dirty="0">
                <a:latin typeface="Book Antiqua" panose="02040602050305030304" pitchFamily="18" charset="0"/>
              </a:rPr>
              <a:t> mazbatada bulunması gereken unsurlar?</a:t>
            </a:r>
          </a:p>
          <a:p>
            <a:r>
              <a:rPr lang="tr-TR" dirty="0" err="1">
                <a:latin typeface="Book Antiqua" panose="02040602050305030304" pitchFamily="18" charset="0"/>
              </a:rPr>
              <a:t>Teb</a:t>
            </a:r>
            <a:r>
              <a:rPr lang="tr-TR" dirty="0">
                <a:latin typeface="Book Antiqua" panose="02040602050305030304" pitchFamily="18" charset="0"/>
              </a:rPr>
              <a:t>. K. m.23, Yön. m.35.</a:t>
            </a:r>
          </a:p>
          <a:p>
            <a:r>
              <a:rPr lang="tr-TR" dirty="0" err="1">
                <a:latin typeface="Book Antiqua" panose="02040602050305030304" pitchFamily="18" charset="0"/>
              </a:rPr>
              <a:t>Teb</a:t>
            </a:r>
            <a:r>
              <a:rPr lang="tr-TR" dirty="0">
                <a:latin typeface="Book Antiqua" panose="02040602050305030304" pitchFamily="18" charset="0"/>
              </a:rPr>
              <a:t>. K. m.23’te yer alan zorunlu unsurların eksikliği halinde tebligat usulsüz müdür yoksa geçersiz midir?</a:t>
            </a:r>
          </a:p>
        </p:txBody>
      </p:sp>
    </p:spTree>
    <p:extLst>
      <p:ext uri="{BB962C8B-B14F-4D97-AF65-F5344CB8AC3E}">
        <p14:creationId xmlns:p14="http://schemas.microsoft.com/office/powerpoint/2010/main" val="163641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004A50-9B66-45C9-BC0B-7AF4637B26A5}"/>
              </a:ext>
            </a:extLst>
          </p:cNvPr>
          <p:cNvSpPr>
            <a:spLocks noGrp="1"/>
          </p:cNvSpPr>
          <p:nvPr>
            <p:ph type="title"/>
          </p:nvPr>
        </p:nvSpPr>
        <p:spPr/>
        <p:txBody>
          <a:bodyPr/>
          <a:lstStyle/>
          <a:p>
            <a:r>
              <a:rPr lang="tr-TR" b="1" dirty="0">
                <a:latin typeface="Bahnschrift Condensed" panose="020B0502040204020203" pitchFamily="34" charset="0"/>
              </a:rPr>
              <a:t>Olay 1</a:t>
            </a:r>
          </a:p>
        </p:txBody>
      </p:sp>
      <p:sp>
        <p:nvSpPr>
          <p:cNvPr id="3" name="İçerik Yer Tutucusu 2">
            <a:extLst>
              <a:ext uri="{FF2B5EF4-FFF2-40B4-BE49-F238E27FC236}">
                <a16:creationId xmlns:a16="http://schemas.microsoft.com/office/drawing/2014/main" id="{744B862C-3120-4AAE-90DB-03C704FEF3BE}"/>
              </a:ext>
            </a:extLst>
          </p:cNvPr>
          <p:cNvSpPr>
            <a:spLocks noGrp="1"/>
          </p:cNvSpPr>
          <p:nvPr>
            <p:ph idx="1"/>
          </p:nvPr>
        </p:nvSpPr>
        <p:spPr/>
        <p:txBody>
          <a:bodyPr>
            <a:normAutofit fontScale="85000" lnSpcReduction="20000"/>
          </a:bodyPr>
          <a:lstStyle/>
          <a:p>
            <a:pPr marL="0" indent="0" algn="just">
              <a:buNone/>
            </a:pPr>
            <a:r>
              <a:rPr lang="tr-TR" dirty="0">
                <a:latin typeface="Book Antiqua" panose="02040602050305030304" pitchFamily="18" charset="0"/>
              </a:rPr>
              <a:t>Nesrin, on yıldır evli olduğu eşi Hakkı’ya, aralarındaki evlilik birliğinin sarsılmış olduğu iddiasıyla boşanma davası açmıştır. Mahkeme, davalı Hakkı’ya dava dilekçesinin ve tensip tutanağının bildirilmesi amacıyla tebliğ evrakı düzenler. </a:t>
            </a:r>
          </a:p>
          <a:p>
            <a:pPr marL="0" indent="0" algn="just">
              <a:buNone/>
            </a:pPr>
            <a:r>
              <a:rPr lang="tr-TR" dirty="0">
                <a:latin typeface="Book Antiqua" panose="02040602050305030304" pitchFamily="18" charset="0"/>
              </a:rPr>
              <a:t>SORU-I/1: Tebligatı yapacak PTT memuru, muhatabın bilinen en son adresine gittiğinde kendisinin muhatap olduğunu beyan eden Hakkı’dan kimlik ibrazı ister. Ancak Hakkı, </a:t>
            </a:r>
            <a:r>
              <a:rPr lang="tr-TR" b="1" u="sng" dirty="0">
                <a:latin typeface="Book Antiqua" panose="02040602050305030304" pitchFamily="18" charset="0"/>
              </a:rPr>
              <a:t>kimliğini göstermeyi reddeder</a:t>
            </a:r>
            <a:r>
              <a:rPr lang="tr-TR" dirty="0">
                <a:latin typeface="Book Antiqua" panose="02040602050305030304" pitchFamily="18" charset="0"/>
              </a:rPr>
              <a:t>. Bu durumda tebliğ memuru ne yapmalıdır? </a:t>
            </a:r>
          </a:p>
          <a:p>
            <a:pPr marL="0" indent="0" algn="just">
              <a:buNone/>
            </a:pPr>
            <a:r>
              <a:rPr lang="tr-TR" dirty="0">
                <a:latin typeface="Book Antiqua" panose="02040602050305030304" pitchFamily="18" charset="0"/>
              </a:rPr>
              <a:t>SORU-I/2: Öte yandan tebligatı yapacak olan PTT memuru, muhatap Hakkı’nın </a:t>
            </a:r>
            <a:r>
              <a:rPr lang="tr-TR" b="1" u="sng" dirty="0">
                <a:latin typeface="Book Antiqua" panose="02040602050305030304" pitchFamily="18" charset="0"/>
              </a:rPr>
              <a:t>okuma-yazma bilmediğini </a:t>
            </a:r>
            <a:r>
              <a:rPr lang="tr-TR" dirty="0">
                <a:latin typeface="Book Antiqua" panose="02040602050305030304" pitchFamily="18" charset="0"/>
              </a:rPr>
              <a:t>fark eder. Bu durumda tebligat ne şekilde yapılmalıdır? </a:t>
            </a:r>
          </a:p>
          <a:p>
            <a:pPr marL="0" indent="0" algn="just">
              <a:buNone/>
            </a:pPr>
            <a:r>
              <a:rPr lang="tr-TR" dirty="0">
                <a:latin typeface="Book Antiqua" panose="02040602050305030304" pitchFamily="18" charset="0"/>
              </a:rPr>
              <a:t>SORU-I/3:Hakkı’ya tebligatı yapan PTT memurunun tebligatın yapıldığının belgelendirilmesi amacıyla </a:t>
            </a:r>
            <a:r>
              <a:rPr lang="tr-TR" b="1" u="sng" dirty="0">
                <a:latin typeface="Book Antiqua" panose="02040602050305030304" pitchFamily="18" charset="0"/>
              </a:rPr>
              <a:t>düzenleyeceği belge </a:t>
            </a:r>
            <a:r>
              <a:rPr lang="tr-TR" dirty="0">
                <a:latin typeface="Book Antiqua" panose="02040602050305030304" pitchFamily="18" charset="0"/>
              </a:rPr>
              <a:t>nedir? Bu belgede bulunması </a:t>
            </a:r>
            <a:r>
              <a:rPr lang="tr-TR" b="1" dirty="0">
                <a:latin typeface="Book Antiqua" panose="02040602050305030304" pitchFamily="18" charset="0"/>
              </a:rPr>
              <a:t>zorunlu unsurlar </a:t>
            </a:r>
            <a:r>
              <a:rPr lang="tr-TR" dirty="0">
                <a:latin typeface="Book Antiqua" panose="02040602050305030304" pitchFamily="18" charset="0"/>
              </a:rPr>
              <a:t>nelerdir? </a:t>
            </a:r>
          </a:p>
          <a:p>
            <a:pPr marL="0" indent="0" algn="just">
              <a:buNone/>
            </a:pPr>
            <a:endParaRPr lang="tr-TR" dirty="0">
              <a:latin typeface="Book Antiqua" panose="02040602050305030304" pitchFamily="18" charset="0"/>
            </a:endParaRP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695522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7F3556-69A0-4456-9764-83111861F2DE}"/>
              </a:ext>
            </a:extLst>
          </p:cNvPr>
          <p:cNvSpPr>
            <a:spLocks noGrp="1"/>
          </p:cNvSpPr>
          <p:nvPr>
            <p:ph type="title"/>
          </p:nvPr>
        </p:nvSpPr>
        <p:spPr/>
        <p:txBody>
          <a:bodyPr/>
          <a:lstStyle/>
          <a:p>
            <a:r>
              <a:rPr lang="tr-TR" b="1" dirty="0">
                <a:latin typeface="Bahnschrift Condensed" panose="020B0502040204020203" pitchFamily="34" charset="0"/>
              </a:rPr>
              <a:t>Olay 2-5</a:t>
            </a:r>
          </a:p>
        </p:txBody>
      </p:sp>
      <p:sp>
        <p:nvSpPr>
          <p:cNvPr id="3" name="İçerik Yer Tutucusu 2">
            <a:extLst>
              <a:ext uri="{FF2B5EF4-FFF2-40B4-BE49-F238E27FC236}">
                <a16:creationId xmlns:a16="http://schemas.microsoft.com/office/drawing/2014/main" id="{F4CACF92-CE55-4B55-BDFF-64FF2BA81DD9}"/>
              </a:ext>
            </a:extLst>
          </p:cNvPr>
          <p:cNvSpPr>
            <a:spLocks noGrp="1"/>
          </p:cNvSpPr>
          <p:nvPr>
            <p:ph idx="1"/>
          </p:nvPr>
        </p:nvSpPr>
        <p:spPr/>
        <p:txBody>
          <a:bodyPr>
            <a:normAutofit fontScale="77500" lnSpcReduction="20000"/>
          </a:bodyPr>
          <a:lstStyle/>
          <a:p>
            <a:pPr algn="just"/>
            <a:r>
              <a:rPr lang="tr-TR" dirty="0">
                <a:latin typeface="Book Antiqua" panose="02040602050305030304" pitchFamily="18" charset="0"/>
              </a:rPr>
              <a:t>OLAY-2: Açmış olduğu haksız fiilden kaynaklı alacak davasını kaybeden Güzin, mahkeme kalemine müracaat ederek gerekçeli kararı alır. </a:t>
            </a:r>
          </a:p>
          <a:p>
            <a:pPr algn="just"/>
            <a:r>
              <a:rPr lang="tr-TR" dirty="0">
                <a:latin typeface="Book Antiqua" panose="02040602050305030304" pitchFamily="18" charset="0"/>
              </a:rPr>
              <a:t>OLAY-3: Alacaklı Aydın’ın, Derin A.Ş. aleyhine başlattığı takipte Derin A.Ş., borca itiraz etmiş ve duran takibin devamını sağlamak için Aydın, itirazın kesin kaldırılması yoluna başvurmuştur. Ön inceleme duruşmasında icra mahkemesi, Derin A.Ş. vekili yerine duruşmaya giren stajyer avukat Aslı’ya bir sonraki duruşmanın gün ve saatini bildirerek duruşmayı erteler. </a:t>
            </a:r>
          </a:p>
          <a:p>
            <a:pPr algn="just"/>
            <a:r>
              <a:rPr lang="tr-TR" dirty="0">
                <a:latin typeface="Book Antiqua" panose="02040602050305030304" pitchFamily="18" charset="0"/>
              </a:rPr>
              <a:t>OlAY-4: Tapu iptali ve tescili davasında davalı Cem’in avukatı Serhan, cevap dilekçesini davacı Mert’in avukatı Mine’ye elden teslim eder. </a:t>
            </a:r>
          </a:p>
          <a:p>
            <a:pPr algn="just"/>
            <a:r>
              <a:rPr lang="tr-TR" dirty="0">
                <a:latin typeface="Book Antiqua" panose="02040602050305030304" pitchFamily="18" charset="0"/>
              </a:rPr>
              <a:t>OLAY-V: Alacaklı Özlem borçlu Fırat’a, adî senede dayalı alacağı için, genel haciz yoluyla takip başlatır. Borçlu Fırat’a ödeme emri, icra dairesinde elden teslim edilir. </a:t>
            </a:r>
          </a:p>
          <a:p>
            <a:pPr marL="0" indent="0" algn="just">
              <a:buNone/>
            </a:pPr>
            <a:r>
              <a:rPr lang="tr-TR" dirty="0">
                <a:latin typeface="Book Antiqua" panose="02040602050305030304" pitchFamily="18" charset="0"/>
              </a:rPr>
              <a:t>SORU: Yukarıda belirtilen olaylar bakımından tebligatın belgelendirilmesi ne şekilde yapılır?</a:t>
            </a:r>
          </a:p>
        </p:txBody>
      </p:sp>
    </p:spTree>
    <p:extLst>
      <p:ext uri="{BB962C8B-B14F-4D97-AF65-F5344CB8AC3E}">
        <p14:creationId xmlns:p14="http://schemas.microsoft.com/office/powerpoint/2010/main" val="2525499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414</Words>
  <Application>Microsoft Office PowerPoint</Application>
  <PresentationFormat>Geniş ekran</PresentationFormat>
  <Paragraphs>26</Paragraphs>
  <Slides>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vt:i4>
      </vt:variant>
    </vt:vector>
  </HeadingPairs>
  <TitlesOfParts>
    <vt:vector size="11" baseType="lpstr">
      <vt:lpstr>Arial</vt:lpstr>
      <vt:lpstr>Bahnschrift Condensed</vt:lpstr>
      <vt:lpstr>Bahnschrift Light SemiCondensed</vt:lpstr>
      <vt:lpstr>Book Antiqua</vt:lpstr>
      <vt:lpstr>Calibri</vt:lpstr>
      <vt:lpstr>Calibri Light</vt:lpstr>
      <vt:lpstr>Office Teması</vt:lpstr>
      <vt:lpstr>Tebligatın Yapılması ve Belgelendirilmesi</vt:lpstr>
      <vt:lpstr>PowerPoint Sunusu</vt:lpstr>
      <vt:lpstr>Olay 1</vt:lpstr>
      <vt:lpstr>Olay 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Yapılması ve Belgelendirilmesi</dc:title>
  <dc:creator>Nurdan</dc:creator>
  <cp:lastModifiedBy>Nurdan</cp:lastModifiedBy>
  <cp:revision>1</cp:revision>
  <dcterms:created xsi:type="dcterms:W3CDTF">2021-12-08T07:31:16Z</dcterms:created>
  <dcterms:modified xsi:type="dcterms:W3CDTF">2021-12-13T16:46:34Z</dcterms:modified>
</cp:coreProperties>
</file>