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5" r:id="rId9"/>
    <p:sldId id="266" r:id="rId10"/>
    <p:sldId id="267" r:id="rId11"/>
    <p:sldId id="268" r:id="rId12"/>
    <p:sldId id="269" r:id="rId13"/>
    <p:sldId id="270" r:id="rId14"/>
    <p:sldId id="260" r:id="rId15"/>
    <p:sldId id="264"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1FA1286-0E4A-4A38-8614-2DF96F0DB824}" type="datetimeFigureOut">
              <a:rPr lang="tr-TR" smtClean="0"/>
              <a:t>14.03.2023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14.03.2023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14.03.2023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14.03.2023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1FA1286-0E4A-4A38-8614-2DF96F0DB824}" type="datetimeFigureOut">
              <a:rPr lang="tr-TR" smtClean="0"/>
              <a:t>14.03.2023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1FA1286-0E4A-4A38-8614-2DF96F0DB824}" type="datetimeFigureOut">
              <a:rPr lang="tr-TR" smtClean="0"/>
              <a:t>14.03.2023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91FA1286-0E4A-4A38-8614-2DF96F0DB824}" type="datetimeFigureOut">
              <a:rPr lang="tr-TR" smtClean="0"/>
              <a:t>14.03.2023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BECD435-1B2A-49B2-9096-9C723D53F15D}"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1FA1286-0E4A-4A38-8614-2DF96F0DB824}" type="datetimeFigureOut">
              <a:rPr lang="tr-TR" smtClean="0"/>
              <a:t>14.03.2023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A1286-0E4A-4A38-8614-2DF96F0DB824}" type="datetimeFigureOut">
              <a:rPr lang="tr-TR" smtClean="0"/>
              <a:t>14.03.2023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1FA1286-0E4A-4A38-8614-2DF96F0DB824}" type="datetimeFigureOut">
              <a:rPr lang="tr-TR" smtClean="0"/>
              <a:t>14.03.2023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1FA1286-0E4A-4A38-8614-2DF96F0DB824}" type="datetimeFigureOut">
              <a:rPr lang="tr-TR" smtClean="0"/>
              <a:t>14.03.2023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1FA1286-0E4A-4A38-8614-2DF96F0DB824}" type="datetimeFigureOut">
              <a:rPr lang="tr-TR" smtClean="0"/>
              <a:t>14.03.2023</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2BECD435-1B2A-49B2-9096-9C723D53F15D}"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4653136"/>
            <a:ext cx="7772400" cy="1470025"/>
          </a:xfrm>
        </p:spPr>
        <p:txBody>
          <a:bodyPr>
            <a:normAutofit/>
          </a:bodyPr>
          <a:lstStyle/>
          <a:p>
            <a:r>
              <a:rPr lang="tr-TR" sz="4000" dirty="0"/>
              <a:t>GELİŞİMSEL ÖZELLİKLERİ AÇISINDAN YAŞLIYI DEĞERLENDİRME</a:t>
            </a:r>
          </a:p>
        </p:txBody>
      </p:sp>
    </p:spTree>
    <p:extLst>
      <p:ext uri="{BB962C8B-B14F-4D97-AF65-F5344CB8AC3E}">
        <p14:creationId xmlns:p14="http://schemas.microsoft.com/office/powerpoint/2010/main" val="3640717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543800" cy="5688632"/>
          </a:xfrm>
        </p:spPr>
        <p:txBody>
          <a:bodyPr>
            <a:normAutofit/>
          </a:bodyPr>
          <a:lstStyle/>
          <a:p>
            <a:pPr marL="0" indent="0">
              <a:buNone/>
            </a:pPr>
            <a:r>
              <a:rPr lang="tr-TR" b="1" i="1" dirty="0"/>
              <a:t>Fiziksel Çevre</a:t>
            </a:r>
          </a:p>
          <a:p>
            <a:pPr marL="0" indent="0">
              <a:buNone/>
            </a:pPr>
            <a:endParaRPr lang="tr-TR" b="1" i="1" dirty="0"/>
          </a:p>
          <a:p>
            <a:pPr algn="just"/>
            <a:r>
              <a:rPr lang="tr-TR" sz="2000" dirty="0"/>
              <a:t>Yaşlanma süreci, duygusal algı, yürüyüş, tepki süresi ve güçte birçok fizyolojik değişiklik getirir ve bireyin var olan ortamda yaşamasını tehlikeye sokabilir.</a:t>
            </a:r>
          </a:p>
          <a:p>
            <a:pPr algn="just"/>
            <a:endParaRPr lang="tr-TR" sz="2000" dirty="0"/>
          </a:p>
          <a:p>
            <a:pPr algn="just"/>
            <a:r>
              <a:rPr lang="tr-TR" sz="2000" dirty="0"/>
              <a:t>Örneğin: görüş ve derinlik algısındaki değişiklikler merdivenleri algılamayı zorlaştırır, bu da bireylerin evden çıkmalarını kısıtlamalarına ve daha fazla bağımlılığa yol açabilir. Fiziksel çevredeki yetersizlikler, özellikle bireyin hareketine karşı çıkması durumunda, bireyin psikolojik sağlığını da etkileyebilmektedir.</a:t>
            </a:r>
          </a:p>
          <a:p>
            <a:pPr algn="just"/>
            <a:endParaRPr lang="tr-TR" sz="2000" dirty="0"/>
          </a:p>
          <a:p>
            <a:pPr algn="just"/>
            <a:r>
              <a:rPr lang="tr-TR" sz="2000" dirty="0"/>
              <a:t>Bu nedenle yaşlı bireylerin yaşadıkları mekanlar bireylerin özgürleşmeleri ve bağımsızlaşmalarına yönelik tasarlanmalıdır. Mekanların erişilebilirliği az olduğu için yaşlı bireylerde düşme, yaralanma ve </a:t>
            </a:r>
            <a:r>
              <a:rPr lang="tr-TR" sz="2000" dirty="0" err="1"/>
              <a:t>tramvatolojik</a:t>
            </a:r>
            <a:r>
              <a:rPr lang="tr-TR" sz="2000" dirty="0"/>
              <a:t> vakalar fazlaca görülmektedir.</a:t>
            </a:r>
          </a:p>
        </p:txBody>
      </p:sp>
    </p:spTree>
    <p:extLst>
      <p:ext uri="{BB962C8B-B14F-4D97-AF65-F5344CB8AC3E}">
        <p14:creationId xmlns:p14="http://schemas.microsoft.com/office/powerpoint/2010/main" val="2565921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0100" y="908720"/>
            <a:ext cx="7543800" cy="5479504"/>
          </a:xfrm>
        </p:spPr>
        <p:txBody>
          <a:bodyPr>
            <a:normAutofit/>
          </a:bodyPr>
          <a:lstStyle/>
          <a:p>
            <a:pPr marL="0" indent="0">
              <a:buNone/>
            </a:pPr>
            <a:r>
              <a:rPr lang="tr-TR" b="1" i="1" dirty="0"/>
              <a:t>Formel-Enformel Bakım Vericilerin Değerlendirilmeleri</a:t>
            </a:r>
          </a:p>
          <a:p>
            <a:pPr marL="0" indent="0">
              <a:buNone/>
            </a:pPr>
            <a:endParaRPr lang="tr-TR" b="1" i="1" dirty="0"/>
          </a:p>
          <a:p>
            <a:pPr algn="just"/>
            <a:r>
              <a:rPr lang="tr-TR" sz="2000" dirty="0"/>
              <a:t>Toplumda yaşayan ve uzun bakıma ihtiyaç duyanların çoğu aile ve arkadaşlarına güven duymaktadır. Bu nedenle yaşlanma ile ortaya çıkan sorunlar yalnızca yaşlıyı değil, ona bakım veren aile ve çevresini de etkilemektedir.</a:t>
            </a:r>
          </a:p>
          <a:p>
            <a:pPr algn="just"/>
            <a:endParaRPr lang="tr-TR" sz="2000" dirty="0"/>
          </a:p>
          <a:p>
            <a:pPr algn="just"/>
            <a:r>
              <a:rPr lang="tr-TR" sz="2000" dirty="0"/>
              <a:t>Ülkemizde yaşlılara enformel anlamda bakımın çoğu aile üyeleri tarafından yerine getirilmektedir.</a:t>
            </a:r>
          </a:p>
          <a:p>
            <a:pPr algn="just"/>
            <a:endParaRPr lang="tr-TR" sz="2000" dirty="0"/>
          </a:p>
          <a:p>
            <a:pPr algn="just"/>
            <a:r>
              <a:rPr lang="tr-TR" sz="2000" dirty="0"/>
              <a:t>Ailede yaşlı bakımı veren kişilerin çoğu, çocuk bakımı ve çalışma yaşamında da sorumluluklara sahip olabilmektedir.</a:t>
            </a:r>
          </a:p>
          <a:p>
            <a:pPr algn="just"/>
            <a:endParaRPr lang="tr-TR" sz="2000" dirty="0"/>
          </a:p>
          <a:p>
            <a:pPr algn="just"/>
            <a:r>
              <a:rPr lang="tr-TR" sz="2000" dirty="0"/>
              <a:t>Yaşlı bakımı değerlendirilmeye alınırken aile üyelerinin bakım yükünü de  değerlendirerek buna yönelik düzenlemeler yapılmalıdır.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1333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dirty="0"/>
              <a:t>Ülkemizde yaşlıyı yerinden ayırmadan yakınlarının manevi yükü azaltmak anlamında evde bakım hizmet modeli geliştirilmiştir. Bu hizmet kapsamında:</a:t>
            </a:r>
          </a:p>
          <a:p>
            <a:pPr marL="0" indent="0" algn="just">
              <a:buNone/>
            </a:pPr>
            <a:r>
              <a:rPr lang="tr-TR" sz="2000" dirty="0"/>
              <a:t>-Hemşirelik hizmeti</a:t>
            </a:r>
          </a:p>
          <a:p>
            <a:pPr marL="0" indent="0" algn="just">
              <a:buNone/>
            </a:pPr>
            <a:r>
              <a:rPr lang="tr-TR" sz="2000" dirty="0"/>
              <a:t>-Fizik Tedavi</a:t>
            </a:r>
          </a:p>
          <a:p>
            <a:pPr marL="0" indent="0" algn="just">
              <a:buNone/>
            </a:pPr>
            <a:r>
              <a:rPr lang="tr-TR" sz="2000" dirty="0"/>
              <a:t>-Bazı tıbbi tedaviler</a:t>
            </a:r>
          </a:p>
          <a:p>
            <a:pPr marL="0" indent="0" algn="just">
              <a:buNone/>
            </a:pPr>
            <a:r>
              <a:rPr lang="tr-TR" sz="2000" dirty="0"/>
              <a:t>-Beslenme danışmanlığı… gibi hizmetler verilmektedir.</a:t>
            </a:r>
          </a:p>
        </p:txBody>
      </p:sp>
    </p:spTree>
    <p:extLst>
      <p:ext uri="{BB962C8B-B14F-4D97-AF65-F5344CB8AC3E}">
        <p14:creationId xmlns:p14="http://schemas.microsoft.com/office/powerpoint/2010/main" val="4251707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07496"/>
          </a:xfrm>
        </p:spPr>
        <p:txBody>
          <a:bodyPr/>
          <a:lstStyle/>
          <a:p>
            <a:pPr marL="0" indent="0">
              <a:buNone/>
            </a:pPr>
            <a:r>
              <a:rPr lang="tr-TR" b="1" i="1" dirty="0"/>
              <a:t>Ekonomik Kaynaklar</a:t>
            </a:r>
          </a:p>
          <a:p>
            <a:pPr marL="0" indent="0">
              <a:buNone/>
            </a:pPr>
            <a:endParaRPr lang="tr-TR" b="1" i="1" dirty="0"/>
          </a:p>
          <a:p>
            <a:pPr marL="0" indent="0" algn="just">
              <a:buNone/>
            </a:pPr>
            <a:r>
              <a:rPr lang="tr-TR" sz="2000" dirty="0"/>
              <a:t>Sosyal hizmet uzmanları yaşlı bireylerin gelişimsel özelliklerini incelerken, yaşlı bireylerin ekonomik durumlarına, ihtiyaçlarına ve isteklerine, içinde bulundukları durumlarına göre değerlendirmelerini yapıp kaynaklara yönlendirme yapması beklenmektedir.</a:t>
            </a:r>
          </a:p>
          <a:p>
            <a:pPr marL="0" indent="0" algn="just">
              <a:buNone/>
            </a:pPr>
            <a:endParaRPr lang="tr-TR" sz="2000" dirty="0"/>
          </a:p>
          <a:p>
            <a:pPr marL="0" indent="0" algn="just">
              <a:buNone/>
            </a:pPr>
            <a:r>
              <a:rPr lang="tr-TR" sz="2000" dirty="0"/>
              <a:t>Türkiye’de bu anlamda yaşlılara yönelik bazı hizmetler şöyledir:</a:t>
            </a:r>
          </a:p>
          <a:p>
            <a:pPr marL="0" indent="0" algn="just">
              <a:buNone/>
            </a:pPr>
            <a:r>
              <a:rPr lang="tr-TR" sz="2000" dirty="0"/>
              <a:t>-2022 Sayılı Kanunla 65 yaşını doldurmuş ve GSS(genel sağlık sigortası) dışında kalan bireylere maaş bağlanması</a:t>
            </a:r>
          </a:p>
          <a:p>
            <a:pPr marL="0" indent="0" algn="just">
              <a:buNone/>
            </a:pPr>
            <a:r>
              <a:rPr lang="tr-TR" sz="2000" dirty="0"/>
              <a:t>-Kaymakamlık eliyle hizmet veren SYDV</a:t>
            </a:r>
          </a:p>
        </p:txBody>
      </p:sp>
    </p:spTree>
    <p:extLst>
      <p:ext uri="{BB962C8B-B14F-4D97-AF65-F5344CB8AC3E}">
        <p14:creationId xmlns:p14="http://schemas.microsoft.com/office/powerpoint/2010/main" val="1558795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54416" cy="5479504"/>
          </a:xfrm>
        </p:spPr>
        <p:txBody>
          <a:bodyPr>
            <a:normAutofit/>
          </a:bodyPr>
          <a:lstStyle/>
          <a:p>
            <a:pPr marL="0" indent="0">
              <a:buNone/>
            </a:pPr>
            <a:r>
              <a:rPr lang="tr-TR" b="1" i="1" dirty="0"/>
              <a:t>Değerler ve Tercihler</a:t>
            </a:r>
          </a:p>
          <a:p>
            <a:pPr marL="0" indent="0">
              <a:buNone/>
            </a:pPr>
            <a:endParaRPr lang="tr-TR" b="1" i="1" dirty="0"/>
          </a:p>
          <a:p>
            <a:pPr marL="0" indent="0" algn="just">
              <a:buNone/>
            </a:pPr>
            <a:r>
              <a:rPr lang="tr-TR" sz="2000" dirty="0"/>
              <a:t>Bakım kurumlarında ve uzun süreli bakımlarda yaşlı yetişkinlerin belirtmesi gereken tercihler:</a:t>
            </a:r>
          </a:p>
          <a:p>
            <a:pPr marL="0" indent="0" algn="just">
              <a:buNone/>
            </a:pPr>
            <a:endParaRPr lang="tr-TR" sz="2000" dirty="0"/>
          </a:p>
          <a:p>
            <a:pPr marL="0" indent="0" algn="just">
              <a:buNone/>
            </a:pPr>
            <a:r>
              <a:rPr lang="tr-TR" sz="2000" dirty="0"/>
              <a:t>-Yaşam sonu bakım tercihleri (</a:t>
            </a:r>
            <a:r>
              <a:rPr lang="tr-TR" sz="2000" dirty="0" err="1"/>
              <a:t>Entübasyon</a:t>
            </a:r>
            <a:r>
              <a:rPr lang="tr-TR" sz="2000" dirty="0"/>
              <a:t>, </a:t>
            </a:r>
            <a:r>
              <a:rPr lang="tr-TR" sz="2000" dirty="0" err="1"/>
              <a:t>ventülatör</a:t>
            </a:r>
            <a:r>
              <a:rPr lang="tr-TR" sz="2000" dirty="0"/>
              <a:t> bakımı vs. </a:t>
            </a:r>
            <a:r>
              <a:rPr lang="tr-TR" sz="2000" dirty="0" err="1"/>
              <a:t>nin</a:t>
            </a:r>
            <a:r>
              <a:rPr lang="tr-TR" sz="2000" dirty="0"/>
              <a:t> uygulanmasına karar vermek veya karar verici belirlemek)</a:t>
            </a:r>
          </a:p>
          <a:p>
            <a:pPr marL="0" indent="0" algn="just">
              <a:buNone/>
            </a:pPr>
            <a:r>
              <a:rPr lang="tr-TR" sz="2000" dirty="0"/>
              <a:t>-Hastaneden taburculuk sonrasında alternatif planlara karar verme (evde bakım hizmet türü)</a:t>
            </a:r>
          </a:p>
          <a:p>
            <a:pPr marL="0" indent="0" algn="just">
              <a:buNone/>
            </a:pPr>
            <a:r>
              <a:rPr lang="tr-TR" sz="2000" dirty="0"/>
              <a:t>-Yardımlı-yaşam tesislerine yönelik tercihler (kurum bakımında hizmet türü)</a:t>
            </a:r>
          </a:p>
          <a:p>
            <a:pPr marL="0" indent="0" algn="just">
              <a:buNone/>
            </a:pPr>
            <a:r>
              <a:rPr lang="tr-TR" sz="2000" dirty="0"/>
              <a:t>-Günlük yaşam rutini tercihi</a:t>
            </a:r>
          </a:p>
          <a:p>
            <a:pPr marL="0" indent="0" algn="just">
              <a:buNone/>
            </a:pPr>
            <a:r>
              <a:rPr lang="tr-TR" sz="2000" dirty="0"/>
              <a:t>-Dini uygulamalarla ilgili tercihler</a:t>
            </a:r>
            <a:endParaRPr lang="tr-TR" dirty="0"/>
          </a:p>
        </p:txBody>
      </p:sp>
    </p:spTree>
    <p:extLst>
      <p:ext uri="{BB962C8B-B14F-4D97-AF65-F5344CB8AC3E}">
        <p14:creationId xmlns:p14="http://schemas.microsoft.com/office/powerpoint/2010/main" val="854823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lstStyle/>
          <a:p>
            <a:pPr marL="0" indent="0" algn="just">
              <a:buNone/>
            </a:pPr>
            <a:r>
              <a:rPr lang="tr-TR" sz="2000" dirty="0"/>
              <a:t>-Mahremiyetle ilgili tercihler (kurum bakımında oda paylaşımı)</a:t>
            </a:r>
          </a:p>
          <a:p>
            <a:pPr marL="0" indent="0" algn="just">
              <a:buNone/>
            </a:pPr>
            <a:r>
              <a:rPr lang="tr-TR" sz="2000" dirty="0"/>
              <a:t>-Güvenliğe karşı özgürlük seçimlerine yönelik tercihler (Risk alma özgürlüğü)</a:t>
            </a:r>
          </a:p>
          <a:p>
            <a:pPr marL="0" indent="0" algn="just">
              <a:buNone/>
            </a:pPr>
            <a:r>
              <a:rPr lang="tr-TR" sz="2000" dirty="0"/>
              <a:t>-Kişinin bakım tercihleri</a:t>
            </a:r>
          </a:p>
          <a:p>
            <a:pPr marL="0" indent="0" algn="just">
              <a:buNone/>
            </a:pPr>
            <a:r>
              <a:rPr lang="tr-TR" sz="2000" dirty="0"/>
              <a:t>-Egzersizle ilgili tercihler</a:t>
            </a:r>
          </a:p>
          <a:p>
            <a:pPr marL="0" indent="0" algn="just">
              <a:buNone/>
            </a:pPr>
            <a:endParaRPr lang="tr-TR" sz="2000" dirty="0"/>
          </a:p>
          <a:p>
            <a:pPr marL="0" indent="0" algn="just">
              <a:buNone/>
            </a:pPr>
            <a:r>
              <a:rPr lang="tr-TR" sz="2000" dirty="0"/>
              <a:t>Tüm bu tercihler müracaatçının kendi kaderini tayin hakkının gözetilmesi ve özerklik ilkelerini gözeterek, yaşlı bireylerin değerlerini ve tercihini dikkate alan uygulamalar değerlendirilmesiyle ilgilidir.</a:t>
            </a:r>
          </a:p>
        </p:txBody>
      </p:sp>
    </p:spTree>
    <p:extLst>
      <p:ext uri="{BB962C8B-B14F-4D97-AF65-F5344CB8AC3E}">
        <p14:creationId xmlns:p14="http://schemas.microsoft.com/office/powerpoint/2010/main" val="2786061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332656"/>
            <a:ext cx="7488832" cy="5832648"/>
          </a:xfrm>
        </p:spPr>
        <p:txBody>
          <a:bodyPr>
            <a:normAutofit fontScale="85000" lnSpcReduction="10000"/>
          </a:bodyPr>
          <a:lstStyle/>
          <a:p>
            <a:pPr marL="0" indent="0" algn="just">
              <a:buNone/>
            </a:pPr>
            <a:r>
              <a:rPr lang="tr-TR" sz="2000" dirty="0"/>
              <a:t>Sosyal hizmet tanımından yola çıkarak yaşlı bireylerin beklenti, ihtiyaç ve önerilerinin de insan hakları sosyal adalet ilkeleri gözetilerek, yaşlılığın toplumsal katılımın sağlandığı bir uygulama alanı olarak görülmesi beklenmektedir.</a:t>
            </a:r>
          </a:p>
          <a:p>
            <a:pPr marL="0" indent="0" algn="just">
              <a:buNone/>
            </a:pPr>
            <a:endParaRPr lang="tr-TR" sz="2000" dirty="0"/>
          </a:p>
          <a:p>
            <a:pPr marL="0" indent="0" algn="just">
              <a:buNone/>
            </a:pPr>
            <a:r>
              <a:rPr lang="tr-TR" sz="2000" dirty="0"/>
              <a:t>Bu bağlamda yaşlı bireylerin de ihtiyaçları, içinde bulundukları durum </a:t>
            </a:r>
            <a:r>
              <a:rPr lang="tr-TR" sz="2000" dirty="0" err="1"/>
              <a:t>biyo</a:t>
            </a:r>
            <a:r>
              <a:rPr lang="tr-TR" sz="2000" dirty="0"/>
              <a:t>-</a:t>
            </a:r>
            <a:r>
              <a:rPr lang="tr-TR" sz="2000" dirty="0" err="1"/>
              <a:t>psiko</a:t>
            </a:r>
            <a:r>
              <a:rPr lang="tr-TR" sz="2000" dirty="0"/>
              <a:t>-</a:t>
            </a:r>
            <a:r>
              <a:rPr lang="tr-TR" sz="2000" dirty="0" err="1"/>
              <a:t>sosyo</a:t>
            </a:r>
            <a:r>
              <a:rPr lang="tr-TR" sz="2000" dirty="0"/>
              <a:t>-kültürel beklenti ve duruşları kapsamında değerlendirilmelidir.</a:t>
            </a:r>
          </a:p>
          <a:p>
            <a:pPr marL="0" indent="0" algn="just">
              <a:buNone/>
            </a:pPr>
            <a:endParaRPr lang="tr-TR" sz="2000" dirty="0"/>
          </a:p>
          <a:p>
            <a:pPr marL="0" indent="0" algn="just">
              <a:buNone/>
            </a:pPr>
            <a:r>
              <a:rPr lang="tr-TR" sz="2000" dirty="0"/>
              <a:t>Yaşlılık dönemindeki bireylerin ihtiyaç ve beklentileri yaşlılık döneminin gelişimsel özellikleri açısından değerlendirilirken çok boyutlu olarak ele alınmalıdır. Bu boyutlar aşağıdaki gibidir:</a:t>
            </a:r>
          </a:p>
          <a:p>
            <a:pPr marL="0" indent="0">
              <a:buNone/>
            </a:pPr>
            <a:endParaRPr lang="tr-TR" sz="2000" dirty="0"/>
          </a:p>
          <a:p>
            <a:r>
              <a:rPr lang="tr-TR" sz="2000" dirty="0"/>
              <a:t>Fiziksel sağlık</a:t>
            </a:r>
          </a:p>
          <a:p>
            <a:r>
              <a:rPr lang="tr-TR" sz="2000" dirty="0"/>
              <a:t>Psikolojik sağlık</a:t>
            </a:r>
          </a:p>
          <a:p>
            <a:r>
              <a:rPr lang="tr-TR" sz="2000" dirty="0"/>
              <a:t>Bilişsel kapasite</a:t>
            </a:r>
          </a:p>
          <a:p>
            <a:r>
              <a:rPr lang="tr-TR" sz="2000" dirty="0"/>
              <a:t>Günlük aktiviteler</a:t>
            </a:r>
          </a:p>
          <a:p>
            <a:r>
              <a:rPr lang="tr-TR" sz="2000" dirty="0"/>
              <a:t>Sosyal işlevsellik</a:t>
            </a:r>
          </a:p>
          <a:p>
            <a:r>
              <a:rPr lang="tr-TR" sz="2000" dirty="0"/>
              <a:t>Fiziksel çevre</a:t>
            </a:r>
          </a:p>
          <a:p>
            <a:r>
              <a:rPr lang="tr-TR" sz="2000" dirty="0"/>
              <a:t>Bakım verenler</a:t>
            </a:r>
          </a:p>
          <a:p>
            <a:r>
              <a:rPr lang="tr-TR" sz="2000" dirty="0"/>
              <a:t>Ekonomik durum</a:t>
            </a:r>
          </a:p>
          <a:p>
            <a:r>
              <a:rPr lang="tr-TR" sz="2000" dirty="0"/>
              <a:t>Değerler ve tercihler</a:t>
            </a:r>
          </a:p>
        </p:txBody>
      </p:sp>
    </p:spTree>
    <p:extLst>
      <p:ext uri="{BB962C8B-B14F-4D97-AF65-F5344CB8AC3E}">
        <p14:creationId xmlns:p14="http://schemas.microsoft.com/office/powerpoint/2010/main" val="3214465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482408" cy="5760640"/>
          </a:xfrm>
        </p:spPr>
        <p:txBody>
          <a:bodyPr>
            <a:normAutofit/>
          </a:bodyPr>
          <a:lstStyle/>
          <a:p>
            <a:pPr marL="0" indent="0">
              <a:buNone/>
            </a:pPr>
            <a:r>
              <a:rPr lang="tr-TR" b="1" i="1" dirty="0"/>
              <a:t>Fiziksel İyilik Hali ve Sağlık</a:t>
            </a:r>
          </a:p>
          <a:p>
            <a:pPr marL="0" indent="0">
              <a:buNone/>
            </a:pPr>
            <a:endParaRPr lang="tr-TR" b="1" i="1" dirty="0"/>
          </a:p>
          <a:p>
            <a:pPr marL="0" indent="0" algn="just">
              <a:buNone/>
            </a:pPr>
            <a:r>
              <a:rPr lang="tr-TR" sz="2000" dirty="0"/>
              <a:t>Yaşlı bireylerin sağlık durum değerlendirmesi yapılırken dikkat edilmesi gereken kriterler:</a:t>
            </a:r>
          </a:p>
          <a:p>
            <a:pPr marL="0" indent="0" algn="just">
              <a:buNone/>
            </a:pPr>
            <a:endParaRPr lang="tr-TR" sz="2000" dirty="0"/>
          </a:p>
          <a:p>
            <a:pPr marL="0" indent="0" algn="just">
              <a:buNone/>
            </a:pPr>
            <a:r>
              <a:rPr lang="tr-TR" sz="2000" dirty="0"/>
              <a:t>-Yaş</a:t>
            </a:r>
          </a:p>
          <a:p>
            <a:pPr marL="0" indent="0" algn="just">
              <a:buNone/>
            </a:pPr>
            <a:r>
              <a:rPr lang="tr-TR" sz="2000" dirty="0"/>
              <a:t>-Kronik Hastalıklar </a:t>
            </a:r>
          </a:p>
          <a:p>
            <a:pPr marL="0" indent="0" algn="just">
              <a:buNone/>
            </a:pPr>
            <a:r>
              <a:rPr lang="tr-TR" sz="2000" dirty="0"/>
              <a:t>-Temel sağlık kriterlerinin değerlendirilmesi (kanser, romatizma, diyabet…)</a:t>
            </a:r>
          </a:p>
          <a:p>
            <a:pPr marL="0" indent="0" algn="just">
              <a:buNone/>
            </a:pPr>
            <a:r>
              <a:rPr lang="tr-TR" sz="2000" dirty="0"/>
              <a:t>-Genel sağlık durumu</a:t>
            </a:r>
          </a:p>
          <a:p>
            <a:pPr marL="0" indent="0" algn="just">
              <a:buNone/>
            </a:pPr>
            <a:r>
              <a:rPr lang="tr-TR" sz="2000" dirty="0"/>
              <a:t>-Beslenme durumu</a:t>
            </a:r>
          </a:p>
          <a:p>
            <a:pPr marL="0" indent="0" algn="just">
              <a:buNone/>
            </a:pPr>
            <a:r>
              <a:rPr lang="tr-TR" sz="2000" dirty="0"/>
              <a:t>-Ağrının varlığı</a:t>
            </a:r>
          </a:p>
          <a:p>
            <a:pPr marL="0" indent="0" algn="just">
              <a:buNone/>
            </a:pPr>
            <a:r>
              <a:rPr lang="tr-TR" sz="2000" dirty="0"/>
              <a:t>-Çoklu ilaç kullanımı </a:t>
            </a:r>
          </a:p>
          <a:p>
            <a:pPr marL="0" indent="0" algn="just">
              <a:buNone/>
            </a:pPr>
            <a:r>
              <a:rPr lang="tr-TR" sz="2000" dirty="0"/>
              <a:t>-Alkol ve uyuşturucu kullanımı</a:t>
            </a:r>
          </a:p>
          <a:p>
            <a:pPr marL="0" indent="0" algn="just">
              <a:buNone/>
            </a:pPr>
            <a:r>
              <a:rPr lang="tr-TR" sz="2000" dirty="0"/>
              <a:t>-Ağız sağlığı ve duyu algısıdır.</a:t>
            </a:r>
          </a:p>
        </p:txBody>
      </p:sp>
    </p:spTree>
    <p:extLst>
      <p:ext uri="{BB962C8B-B14F-4D97-AF65-F5344CB8AC3E}">
        <p14:creationId xmlns:p14="http://schemas.microsoft.com/office/powerpoint/2010/main" val="111469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548680"/>
            <a:ext cx="7543800" cy="5616624"/>
          </a:xfrm>
        </p:spPr>
        <p:txBody>
          <a:bodyPr/>
          <a:lstStyle/>
          <a:p>
            <a:pPr marL="0" indent="0" algn="just">
              <a:buNone/>
            </a:pPr>
            <a:r>
              <a:rPr lang="tr-TR" b="1" i="1" dirty="0"/>
              <a:t>Psikolojik İyilik Hali ve Ruh Sağlığı</a:t>
            </a:r>
          </a:p>
          <a:p>
            <a:pPr marL="0" indent="0" algn="just">
              <a:buNone/>
            </a:pPr>
            <a:endParaRPr lang="tr-TR" b="1" i="1" dirty="0"/>
          </a:p>
          <a:p>
            <a:pPr marL="0" indent="0" algn="just">
              <a:buNone/>
            </a:pPr>
            <a:r>
              <a:rPr lang="tr-TR" sz="2000" dirty="0"/>
              <a:t>Yaşlılığın psikolojik yönü </a:t>
            </a:r>
            <a:r>
              <a:rPr lang="tr-TR" sz="2000" u="sng" dirty="0"/>
              <a:t>bilişsel beceriler ve ruhsal davranış değişimleriyle</a:t>
            </a:r>
            <a:r>
              <a:rPr lang="tr-TR" sz="2000" dirty="0"/>
              <a:t> ilgilidir.</a:t>
            </a:r>
          </a:p>
          <a:p>
            <a:pPr marL="0" indent="0" algn="just">
              <a:buNone/>
            </a:pPr>
            <a:endParaRPr lang="tr-TR" sz="2000" dirty="0"/>
          </a:p>
          <a:p>
            <a:pPr marL="0" indent="0" algn="just">
              <a:buNone/>
            </a:pPr>
            <a:r>
              <a:rPr lang="tr-TR" sz="2000" dirty="0"/>
              <a:t>1-Bilişsel beceriler:</a:t>
            </a:r>
          </a:p>
          <a:p>
            <a:pPr marL="0" indent="0" algn="just">
              <a:buNone/>
            </a:pPr>
            <a:r>
              <a:rPr lang="tr-TR" sz="2000" dirty="0"/>
              <a:t>-Zeka</a:t>
            </a:r>
          </a:p>
          <a:p>
            <a:pPr marL="0" indent="0" algn="just">
              <a:buNone/>
            </a:pPr>
            <a:r>
              <a:rPr lang="tr-TR" sz="2000" dirty="0"/>
              <a:t>-Dikkat</a:t>
            </a:r>
          </a:p>
          <a:p>
            <a:pPr marL="0" indent="0" algn="just">
              <a:buNone/>
            </a:pPr>
            <a:r>
              <a:rPr lang="tr-TR" sz="2000" dirty="0"/>
              <a:t>-Öğrenme</a:t>
            </a:r>
          </a:p>
          <a:p>
            <a:pPr marL="0" indent="0" algn="just">
              <a:buNone/>
            </a:pPr>
            <a:r>
              <a:rPr lang="tr-TR" sz="2000" dirty="0"/>
              <a:t>-Bellek</a:t>
            </a:r>
          </a:p>
          <a:p>
            <a:pPr marL="0" indent="0" algn="just">
              <a:buNone/>
            </a:pPr>
            <a:r>
              <a:rPr lang="tr-TR" sz="2000" dirty="0"/>
              <a:t>-Akıl yürütme</a:t>
            </a:r>
          </a:p>
          <a:p>
            <a:pPr marL="0" indent="0" algn="just">
              <a:buNone/>
            </a:pPr>
            <a:r>
              <a:rPr lang="tr-TR" sz="2000" dirty="0"/>
              <a:t>-Görsel/Uzamsal yetiler...</a:t>
            </a:r>
          </a:p>
          <a:p>
            <a:pPr marL="0" indent="0" algn="just">
              <a:buNone/>
            </a:pPr>
            <a:endParaRPr lang="tr-TR" sz="2000" dirty="0"/>
          </a:p>
          <a:p>
            <a:pPr marL="0" indent="0" algn="just">
              <a:buNone/>
            </a:pPr>
            <a:r>
              <a:rPr lang="tr-TR" sz="2000" dirty="0"/>
              <a:t>2-Ruhsal davranışlar:</a:t>
            </a:r>
          </a:p>
          <a:p>
            <a:pPr marL="0" indent="0" algn="just">
              <a:buNone/>
            </a:pPr>
            <a:r>
              <a:rPr lang="tr-TR" sz="2000" dirty="0"/>
              <a:t>Duygu durum, güdülenimler, baş etme becerileri olarak sıralanabilir.</a:t>
            </a:r>
          </a:p>
          <a:p>
            <a:pPr marL="0" indent="0">
              <a:buNone/>
            </a:pPr>
            <a:endParaRPr lang="tr-TR" dirty="0"/>
          </a:p>
        </p:txBody>
      </p:sp>
    </p:spTree>
    <p:extLst>
      <p:ext uri="{BB962C8B-B14F-4D97-AF65-F5344CB8AC3E}">
        <p14:creationId xmlns:p14="http://schemas.microsoft.com/office/powerpoint/2010/main" val="3365169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76672"/>
            <a:ext cx="7554416" cy="5688632"/>
          </a:xfrm>
        </p:spPr>
        <p:txBody>
          <a:bodyPr>
            <a:normAutofit/>
          </a:bodyPr>
          <a:lstStyle/>
          <a:p>
            <a:pPr marL="0" indent="0" algn="just">
              <a:buNone/>
            </a:pPr>
            <a:r>
              <a:rPr lang="tr-TR" sz="2000" dirty="0"/>
              <a:t>Yaşlanmayla birlikte bireyin değişen bilişsel beceri ve ruhsal davranışları sonrası yaşlılarda görülen psikolojik sorunlardan bazıları şöyledir:</a:t>
            </a:r>
          </a:p>
          <a:p>
            <a:pPr marL="0" indent="0" algn="just">
              <a:buNone/>
            </a:pPr>
            <a:endParaRPr lang="tr-TR" sz="2000" dirty="0"/>
          </a:p>
          <a:p>
            <a:pPr marL="0" indent="0" algn="just">
              <a:buNone/>
            </a:pPr>
            <a:r>
              <a:rPr lang="tr-TR" sz="2000" dirty="0"/>
              <a:t>-Bireyin sosyal rolünde azalma</a:t>
            </a:r>
          </a:p>
          <a:p>
            <a:pPr marL="0" indent="0" algn="just">
              <a:buNone/>
            </a:pPr>
            <a:r>
              <a:rPr lang="tr-TR" sz="2000" dirty="0"/>
              <a:t>-Özgüven ve otorite kaybı sonrası yetersizlik, işe yaramama ve çaresizlik gibi duyguların ortaya çıkması</a:t>
            </a:r>
          </a:p>
          <a:p>
            <a:pPr marL="0" indent="0" algn="just">
              <a:buNone/>
            </a:pPr>
            <a:r>
              <a:rPr lang="tr-TR" sz="2000" dirty="0"/>
              <a:t>-Başkalarına muhtaç olma, yalnız kalma ve ölüm korkusu</a:t>
            </a:r>
          </a:p>
          <a:p>
            <a:pPr marL="0" indent="0" algn="just">
              <a:buNone/>
            </a:pPr>
            <a:r>
              <a:rPr lang="tr-TR" sz="2000" dirty="0"/>
              <a:t>-Umutsuzluk</a:t>
            </a:r>
          </a:p>
        </p:txBody>
      </p:sp>
    </p:spTree>
    <p:extLst>
      <p:ext uri="{BB962C8B-B14F-4D97-AF65-F5344CB8AC3E}">
        <p14:creationId xmlns:p14="http://schemas.microsoft.com/office/powerpoint/2010/main" val="1706207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54416" cy="5479504"/>
          </a:xfrm>
        </p:spPr>
        <p:txBody>
          <a:bodyPr/>
          <a:lstStyle/>
          <a:p>
            <a:pPr marL="0" indent="0">
              <a:buNone/>
            </a:pPr>
            <a:r>
              <a:rPr lang="tr-TR" b="1" i="1" dirty="0"/>
              <a:t>Bilişsel Kapasite  </a:t>
            </a:r>
          </a:p>
          <a:p>
            <a:pPr marL="0" indent="0">
              <a:buNone/>
            </a:pPr>
            <a:endParaRPr lang="tr-TR" b="1" i="1" dirty="0"/>
          </a:p>
          <a:p>
            <a:pPr marL="0" indent="0" algn="just">
              <a:buNone/>
            </a:pPr>
            <a:r>
              <a:rPr lang="tr-TR" sz="2000" dirty="0"/>
              <a:t>İnsanlar yaş aldıkça bilişsel kapasitede iki şekilde değişim meydana gelir.</a:t>
            </a:r>
          </a:p>
          <a:p>
            <a:pPr marL="0" indent="0" algn="just">
              <a:buNone/>
            </a:pPr>
            <a:endParaRPr lang="tr-TR" sz="2000" dirty="0"/>
          </a:p>
          <a:p>
            <a:pPr marL="0" indent="0" algn="just">
              <a:buNone/>
            </a:pPr>
            <a:r>
              <a:rPr lang="tr-TR" sz="2000" dirty="0"/>
              <a:t>-Birincisi bellekte yaşanan küçük değişimler, bilgi işleme ve ortaya çıkan problemi çözme becerisindeki gerilemelerdir.</a:t>
            </a:r>
          </a:p>
          <a:p>
            <a:pPr marL="0" indent="0" algn="just">
              <a:buNone/>
            </a:pPr>
            <a:endParaRPr lang="tr-TR" sz="2000" dirty="0"/>
          </a:p>
          <a:p>
            <a:pPr marL="0" indent="0" algn="just">
              <a:buNone/>
            </a:pPr>
            <a:r>
              <a:rPr lang="tr-TR" sz="2000" dirty="0"/>
              <a:t>-İkincisi ise, bireylerin kapasitesinde ilerleyici, geri dönüşümsüz bozulma olan </a:t>
            </a:r>
            <a:r>
              <a:rPr lang="tr-TR" sz="2000" dirty="0" err="1"/>
              <a:t>demans</a:t>
            </a:r>
            <a:r>
              <a:rPr lang="tr-TR" sz="2000" dirty="0"/>
              <a:t> gibi hastalıklar neticesinde ortaya çıkar.</a:t>
            </a:r>
          </a:p>
        </p:txBody>
      </p:sp>
    </p:spTree>
    <p:extLst>
      <p:ext uri="{BB962C8B-B14F-4D97-AF65-F5344CB8AC3E}">
        <p14:creationId xmlns:p14="http://schemas.microsoft.com/office/powerpoint/2010/main" val="184268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543800" cy="5688632"/>
          </a:xfrm>
        </p:spPr>
        <p:txBody>
          <a:bodyPr>
            <a:normAutofit/>
          </a:bodyPr>
          <a:lstStyle/>
          <a:p>
            <a:pPr marL="0" indent="0">
              <a:buNone/>
            </a:pPr>
            <a:r>
              <a:rPr lang="tr-TR" b="1" i="1" dirty="0"/>
              <a:t>Günlük Aktiviteler</a:t>
            </a:r>
          </a:p>
          <a:p>
            <a:pPr marL="0" indent="0">
              <a:buNone/>
            </a:pPr>
            <a:endParaRPr lang="tr-TR" b="1" i="1" dirty="0"/>
          </a:p>
          <a:p>
            <a:pPr marL="0" indent="0" algn="just">
              <a:buNone/>
            </a:pPr>
            <a:r>
              <a:rPr lang="tr-TR" sz="2000" dirty="0"/>
              <a:t>Fonksiyonel kabiliyet, genellikle bireyin kişisel bakımından bahseden belirli günlük yaşam aktivitelerini yerine getirme kabiliyeti olarak tanımlanmıştır. Örneğin; giyinme, banyo yapma, yemek yeme, tuvalet yapma, ile birlikte; bir topluluk ortamında yaşamak için yapılması gerekenlere değinen günlük yaşam aktiviteleridir.</a:t>
            </a:r>
          </a:p>
          <a:p>
            <a:pPr marL="0" indent="0" algn="just">
              <a:buNone/>
            </a:pPr>
            <a:endParaRPr lang="tr-TR" sz="2000" dirty="0"/>
          </a:p>
          <a:p>
            <a:pPr marL="0" indent="0" algn="just">
              <a:buNone/>
            </a:pPr>
            <a:r>
              <a:rPr lang="tr-TR" sz="2000" dirty="0"/>
              <a:t>Bireylerin bu faaliyetleri yerine getirebilmeleri genellikle bağımsız olma, yardıma muhtaç olma ve çeşitli faaliyetleri yerine getirebilme konusunda insani yardımlara kısmen ya da tamamen bağlı olmaları açısından değerlendirilmektedir.</a:t>
            </a:r>
          </a:p>
          <a:p>
            <a:pPr marL="0" indent="0" algn="just">
              <a:buNone/>
            </a:pPr>
            <a:r>
              <a:rPr lang="tr-TR" sz="2000" dirty="0"/>
              <a:t>Bu aktiviteleri yerine getirebilen birey , yaş aldıkça bakıma muhtaç hale gelebilmektedir.</a:t>
            </a:r>
          </a:p>
          <a:p>
            <a:pPr marL="0" indent="0">
              <a:buNone/>
            </a:pPr>
            <a:endParaRPr lang="tr-TR" b="1" i="1" dirty="0"/>
          </a:p>
        </p:txBody>
      </p:sp>
    </p:spTree>
    <p:extLst>
      <p:ext uri="{BB962C8B-B14F-4D97-AF65-F5344CB8AC3E}">
        <p14:creationId xmlns:p14="http://schemas.microsoft.com/office/powerpoint/2010/main" val="2914880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i="1" dirty="0"/>
              <a:t>Yaşlı bireylerin günlük yaşam aktivitelerini gerçekleştirmesini etkileyebilecek durumlar:</a:t>
            </a:r>
          </a:p>
          <a:p>
            <a:pPr marL="0" indent="0" algn="just">
              <a:buNone/>
            </a:pPr>
            <a:endParaRPr lang="tr-TR" sz="2000" i="1" dirty="0"/>
          </a:p>
          <a:p>
            <a:pPr marL="0" indent="0" algn="just">
              <a:buNone/>
            </a:pPr>
            <a:r>
              <a:rPr lang="tr-TR" sz="2000" dirty="0"/>
              <a:t>-Depresyon, </a:t>
            </a:r>
            <a:r>
              <a:rPr lang="tr-TR" sz="2000" dirty="0" err="1"/>
              <a:t>anksiyete</a:t>
            </a:r>
            <a:r>
              <a:rPr lang="tr-TR" sz="2000" dirty="0"/>
              <a:t>, umutsuzluk gibi psikolojik sorunlar</a:t>
            </a:r>
          </a:p>
          <a:p>
            <a:pPr marL="0" indent="0" algn="just">
              <a:buNone/>
            </a:pPr>
            <a:endParaRPr lang="tr-TR" sz="2000" dirty="0"/>
          </a:p>
          <a:p>
            <a:pPr marL="0" indent="0" algn="just">
              <a:buNone/>
            </a:pPr>
            <a:r>
              <a:rPr lang="tr-TR" sz="2000" dirty="0"/>
              <a:t>-</a:t>
            </a:r>
            <a:r>
              <a:rPr lang="tr-TR" sz="2000" dirty="0" err="1"/>
              <a:t>Demans</a:t>
            </a:r>
            <a:r>
              <a:rPr lang="tr-TR" sz="2000" dirty="0"/>
              <a:t>, </a:t>
            </a:r>
            <a:r>
              <a:rPr lang="tr-TR" sz="2000" dirty="0" err="1"/>
              <a:t>alzheimer</a:t>
            </a:r>
            <a:r>
              <a:rPr lang="tr-TR" sz="2000" dirty="0"/>
              <a:t> gibi bilişsel kapasiteyi değiştiren hastalıklar</a:t>
            </a:r>
          </a:p>
          <a:p>
            <a:pPr marL="0" indent="0" algn="just">
              <a:buNone/>
            </a:pPr>
            <a:endParaRPr lang="tr-TR" sz="2000" dirty="0"/>
          </a:p>
          <a:p>
            <a:pPr marL="0" indent="0" algn="just">
              <a:buNone/>
            </a:pPr>
            <a:r>
              <a:rPr lang="tr-TR" sz="2000" dirty="0"/>
              <a:t>-Fiziksel ortam ( konut veya mahalle tipi)</a:t>
            </a:r>
          </a:p>
          <a:p>
            <a:pPr marL="0" indent="0" algn="just">
              <a:buNone/>
            </a:pPr>
            <a:endParaRPr lang="tr-TR" sz="2000" dirty="0"/>
          </a:p>
          <a:p>
            <a:pPr marL="0" indent="0" algn="just">
              <a:buNone/>
            </a:pPr>
            <a:r>
              <a:rPr lang="tr-TR" sz="2000" dirty="0"/>
              <a:t>-Sosyal destek</a:t>
            </a:r>
          </a:p>
        </p:txBody>
      </p:sp>
    </p:spTree>
    <p:extLst>
      <p:ext uri="{BB962C8B-B14F-4D97-AF65-F5344CB8AC3E}">
        <p14:creationId xmlns:p14="http://schemas.microsoft.com/office/powerpoint/2010/main" val="175146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692696"/>
            <a:ext cx="7543800" cy="5688632"/>
          </a:xfrm>
        </p:spPr>
        <p:txBody>
          <a:bodyPr>
            <a:normAutofit fontScale="85000" lnSpcReduction="20000"/>
          </a:bodyPr>
          <a:lstStyle/>
          <a:p>
            <a:pPr marL="0" indent="0">
              <a:buNone/>
            </a:pPr>
            <a:r>
              <a:rPr lang="tr-TR" sz="2800" b="1" i="1" dirty="0"/>
              <a:t>Sosyal İşlevsellik</a:t>
            </a:r>
          </a:p>
          <a:p>
            <a:pPr marL="0" indent="0">
              <a:buNone/>
            </a:pPr>
            <a:endParaRPr lang="tr-TR" dirty="0"/>
          </a:p>
          <a:p>
            <a:pPr marL="0" indent="0" algn="just">
              <a:buNone/>
            </a:pPr>
            <a:r>
              <a:rPr lang="tr-TR" dirty="0"/>
              <a:t>Sosyal İşlevsellik değerlendirilirken öznel ve nesnel bileşenlerin sosyal işlevselliğe olan katkısı bir arada ele alınmalıdır.</a:t>
            </a:r>
          </a:p>
          <a:p>
            <a:pPr marL="0" indent="0" algn="just">
              <a:buNone/>
            </a:pPr>
            <a:endParaRPr lang="tr-TR" dirty="0"/>
          </a:p>
          <a:p>
            <a:pPr marL="0" indent="0" algn="just">
              <a:buNone/>
            </a:pPr>
            <a:r>
              <a:rPr lang="tr-TR" b="1" i="1" dirty="0"/>
              <a:t>-Nesnel bileşenler; </a:t>
            </a:r>
          </a:p>
          <a:p>
            <a:pPr marL="0" indent="0" algn="just">
              <a:buNone/>
            </a:pPr>
            <a:endParaRPr lang="tr-TR" b="1" i="1" dirty="0"/>
          </a:p>
          <a:p>
            <a:pPr marL="0" indent="0" algn="just">
              <a:buNone/>
            </a:pPr>
            <a:r>
              <a:rPr lang="tr-TR" dirty="0"/>
              <a:t>sosyal destek(destek ve yardım alınması),</a:t>
            </a:r>
          </a:p>
          <a:p>
            <a:pPr marL="0" indent="0" algn="just">
              <a:buNone/>
            </a:pPr>
            <a:r>
              <a:rPr lang="tr-TR" dirty="0"/>
              <a:t>sosyal ağlar (bireyin sosyal çevresindeki kişi sayısı),</a:t>
            </a:r>
          </a:p>
          <a:p>
            <a:pPr marL="0" indent="0" algn="just">
              <a:buNone/>
            </a:pPr>
            <a:r>
              <a:rPr lang="tr-TR" dirty="0"/>
              <a:t>sosyal aktiviteler (sosyal etkinliklere katılım),</a:t>
            </a:r>
          </a:p>
          <a:p>
            <a:pPr marL="0" indent="0" algn="just">
              <a:buNone/>
            </a:pPr>
            <a:r>
              <a:rPr lang="tr-TR" dirty="0"/>
              <a:t>sosyal roller olarak sıralanabilir.</a:t>
            </a:r>
          </a:p>
          <a:p>
            <a:pPr marL="0" indent="0" algn="just">
              <a:buNone/>
            </a:pPr>
            <a:endParaRPr lang="tr-TR" dirty="0"/>
          </a:p>
          <a:p>
            <a:pPr marL="0" indent="0" algn="just">
              <a:buNone/>
            </a:pPr>
            <a:r>
              <a:rPr lang="tr-TR" b="1" i="1" dirty="0"/>
              <a:t>-Öznel birleşenler ise;</a:t>
            </a:r>
          </a:p>
          <a:p>
            <a:pPr marL="0" indent="0" algn="just">
              <a:buNone/>
            </a:pPr>
            <a:endParaRPr lang="tr-TR" b="1" i="1" dirty="0"/>
          </a:p>
          <a:p>
            <a:pPr marL="0" indent="0" algn="just">
              <a:buNone/>
            </a:pPr>
            <a:r>
              <a:rPr lang="tr-TR" dirty="0"/>
              <a:t>Bireylerin sosyal durumları ve ihtiyaç duyulduğunda desteğe yönelik algılarını ifade eder.</a:t>
            </a:r>
          </a:p>
          <a:p>
            <a:pPr marL="0" indent="0" algn="just">
              <a:buNone/>
            </a:pPr>
            <a:endParaRPr lang="tr-TR" dirty="0"/>
          </a:p>
          <a:p>
            <a:pPr marL="0" indent="0" algn="just">
              <a:buNone/>
            </a:pPr>
            <a:r>
              <a:rPr lang="tr-TR" dirty="0"/>
              <a:t>Sosyal işlevselliğin bireylerin yaşamlarını olumlu etkilediği bilinmektedir.</a:t>
            </a:r>
          </a:p>
          <a:p>
            <a:pPr marL="0" indent="0">
              <a:buNone/>
            </a:pPr>
            <a:endParaRPr lang="tr-TR" dirty="0"/>
          </a:p>
        </p:txBody>
      </p:sp>
    </p:spTree>
    <p:extLst>
      <p:ext uri="{BB962C8B-B14F-4D97-AF65-F5344CB8AC3E}">
        <p14:creationId xmlns:p14="http://schemas.microsoft.com/office/powerpoint/2010/main" val="2716807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916</Words>
  <Application>Microsoft Office PowerPoint</Application>
  <PresentationFormat>Ekran Gösterisi (4:3)</PresentationFormat>
  <Paragraphs>130</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Impact</vt:lpstr>
      <vt:lpstr>Times New Roman</vt:lpstr>
      <vt:lpstr>NewsPrint</vt:lpstr>
      <vt:lpstr>GELİŞİMSEL ÖZELLİKLERİ AÇISINDAN YAŞLIYI DEĞERLENDİRME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ÖZELLİKLERİ AÇISINDAN YAŞLIYI DEĞERLENDİRME</dc:title>
  <dc:creator>Elif Gürhan</dc:creator>
  <cp:lastModifiedBy>Elif GÜRHAN DURAN</cp:lastModifiedBy>
  <cp:revision>31</cp:revision>
  <dcterms:created xsi:type="dcterms:W3CDTF">2020-01-15T10:41:05Z</dcterms:created>
  <dcterms:modified xsi:type="dcterms:W3CDTF">2023-03-14T08:34:06Z</dcterms:modified>
</cp:coreProperties>
</file>