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57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4" r:id="rId12"/>
    <p:sldId id="273" r:id="rId13"/>
    <p:sldId id="265" r:id="rId14"/>
    <p:sldId id="267" r:id="rId15"/>
    <p:sldId id="274" r:id="rId16"/>
    <p:sldId id="275" r:id="rId17"/>
    <p:sldId id="276" r:id="rId18"/>
    <p:sldId id="268" r:id="rId19"/>
    <p:sldId id="269" r:id="rId20"/>
    <p:sldId id="270" r:id="rId21"/>
    <p:sldId id="277" r:id="rId22"/>
    <p:sldId id="278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0"/>
  </p:normalViewPr>
  <p:slideViewPr>
    <p:cSldViewPr snapToGrid="0">
      <p:cViewPr varScale="1">
        <p:scale>
          <a:sx n="111" d="100"/>
          <a:sy n="111" d="100"/>
        </p:scale>
        <p:origin x="6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9767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754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0798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5074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26898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8377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2559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3349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2625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622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9758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89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9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6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7676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186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F8097-BBB5-40F2-8D74-819C35D4E222}" type="datetimeFigureOut">
              <a:rPr lang="tr-TR" smtClean="0"/>
              <a:t>24.02.2026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988730-4718-4F64-9BDE-697E1A30FED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741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4BB612-A90C-D96A-A4EA-E8C62C1EB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1394" y="754626"/>
            <a:ext cx="8915399" cy="2262781"/>
          </a:xfrm>
        </p:spPr>
        <p:txBody>
          <a:bodyPr/>
          <a:lstStyle/>
          <a:p>
            <a:pPr algn="ctr"/>
            <a:r>
              <a:rPr lang="tr-TR" dirty="0"/>
              <a:t>Şikayet, Harç ve Giderler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8AE5D4-56B2-0A0A-762E-E896D28AE6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400" dirty="0"/>
              <a:t>Dr. </a:t>
            </a:r>
            <a:r>
              <a:rPr lang="tr-TR" sz="2400" dirty="0" err="1"/>
              <a:t>Öğ</a:t>
            </a:r>
            <a:r>
              <a:rPr lang="tr-TR" sz="2400" dirty="0"/>
              <a:t>. </a:t>
            </a:r>
            <a:r>
              <a:rPr lang="tr-TR" sz="2400" dirty="0" err="1"/>
              <a:t>Üy</a:t>
            </a:r>
            <a:r>
              <a:rPr lang="tr-TR" sz="2400"/>
              <a:t>. A</a:t>
            </a:r>
            <a:r>
              <a:rPr lang="tr-TR" sz="2400" dirty="0"/>
              <a:t>. Püren Doğanay</a:t>
            </a:r>
          </a:p>
        </p:txBody>
      </p:sp>
    </p:spTree>
    <p:extLst>
      <p:ext uri="{BB962C8B-B14F-4D97-AF65-F5344CB8AC3E}">
        <p14:creationId xmlns:p14="http://schemas.microsoft.com/office/powerpoint/2010/main" val="31719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A76C899-3B3D-AE00-A722-1782893C5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442452"/>
            <a:ext cx="8915400" cy="632214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/>
              <a:t>Şikayetin sonuçları</a:t>
            </a:r>
          </a:p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dirty="0"/>
              <a:t>Şikayet süresi içinde yapılmadıysa-&gt; usulden</a:t>
            </a:r>
          </a:p>
          <a:p>
            <a:pPr marL="0" indent="0">
              <a:buNone/>
            </a:pPr>
            <a:r>
              <a:rPr lang="tr-TR" sz="2400" dirty="0"/>
              <a:t>Şikayet nedenleri yerinde değilse-&gt; esastan ret.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Şikayetin kabulü tüm ilgililer hakkında hüküm ifade eder (yalnızca şikayet eden ya da aleyhine karar verilen kişinin değil)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Şikayetin süresi: kural olarak şikayet edenin şikayet konusu işlemi öğrendiği tarihten itibaren 7 gün.</a:t>
            </a:r>
          </a:p>
          <a:p>
            <a:pPr marL="0" indent="0">
              <a:buNone/>
            </a:pPr>
            <a:r>
              <a:rPr lang="tr-TR" sz="2400" dirty="0"/>
              <a:t>				tebliğ edildiyse o tarihten itibaren 7 gün</a:t>
            </a:r>
          </a:p>
          <a:p>
            <a:pPr marL="0" indent="0">
              <a:buNone/>
            </a:pPr>
            <a:r>
              <a:rPr lang="tr-TR" sz="2400" dirty="0"/>
              <a:t>				tebliğ edilmediyse(ilgilinin öğrenme tarihi esas alınır)</a:t>
            </a:r>
          </a:p>
        </p:txBody>
      </p:sp>
    </p:spTree>
    <p:extLst>
      <p:ext uri="{BB962C8B-B14F-4D97-AF65-F5344CB8AC3E}">
        <p14:creationId xmlns:p14="http://schemas.microsoft.com/office/powerpoint/2010/main" val="1862254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, doküman, belge, menü, mektup, harf içeren bir resim&#10;&#10;Açıklama otomatik olarak oluşturuldu">
            <a:extLst>
              <a:ext uri="{FF2B5EF4-FFF2-40B4-BE49-F238E27FC236}">
                <a16:creationId xmlns:a16="http://schemas.microsoft.com/office/drawing/2014/main" id="{CE23F5F0-B2C2-1A8F-719E-44BEA1C9C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49" y="1179870"/>
            <a:ext cx="10741572" cy="43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68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DB8169C6-4C78-94DE-BDAA-FE78A0FDE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3" y="1081548"/>
            <a:ext cx="8915400" cy="483030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dirty="0"/>
              <a:t>-</a:t>
            </a:r>
            <a:r>
              <a:rPr lang="tr-TR" sz="2800" b="1" dirty="0"/>
              <a:t>şikayet konusu işlemin iptali(bozulması) </a:t>
            </a:r>
            <a:r>
              <a:rPr lang="tr-TR" sz="2800" dirty="0"/>
              <a:t>(işlemin yapıldığı tarihten itibaren) ( bu işleme dayanılarak yapılmış diğer işlemler de kendiliğinden iptal edilmiş sayılır)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/>
              <a:t>-</a:t>
            </a:r>
            <a:r>
              <a:rPr lang="tr-TR" sz="2800" b="1" dirty="0"/>
              <a:t>şikayet konusu işlemin düzeltilmesi </a:t>
            </a:r>
            <a:r>
              <a:rPr lang="tr-TR" sz="2800" dirty="0"/>
              <a:t>(karar verildiği tarihten itibaren sonuç doğurur)</a:t>
            </a:r>
          </a:p>
          <a:p>
            <a:pPr marL="0" indent="0">
              <a:buNone/>
            </a:pPr>
            <a:endParaRPr lang="tr-TR" sz="2800" dirty="0"/>
          </a:p>
          <a:p>
            <a:pPr marL="0" indent="0">
              <a:buNone/>
            </a:pPr>
            <a:r>
              <a:rPr lang="tr-TR" sz="2800" dirty="0"/>
              <a:t>-icra memurunun sebepsiz olarak yapmadığı veya geciktirdiği işlemlerin yapılmasını emredebilir. İcra memuru karar gereğince işlemi yapmak zorunda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863988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1DB053-B662-2595-4796-FE20B27DE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İCRA HARÇ VE GİDERLERİ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CCA4116-6920-1540-EDA9-9B460BAE3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Kitaptan sayfa 35.</a:t>
            </a:r>
          </a:p>
        </p:txBody>
      </p:sp>
    </p:spTree>
    <p:extLst>
      <p:ext uri="{BB962C8B-B14F-4D97-AF65-F5344CB8AC3E}">
        <p14:creationId xmlns:p14="http://schemas.microsoft.com/office/powerpoint/2010/main" val="10591352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7E3093-A761-A943-BC0C-AB788598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112" y="132497"/>
            <a:ext cx="8911687" cy="1280890"/>
          </a:xfrm>
        </p:spPr>
        <p:txBody>
          <a:bodyPr/>
          <a:lstStyle/>
          <a:p>
            <a:r>
              <a:rPr lang="tr-TR" dirty="0"/>
              <a:t>Tebligat, süreler, tatil ve talik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2AC65E9-9F03-BBC3-E124-2F0BC8123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5948" y="1179871"/>
            <a:ext cx="9950246" cy="5388077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İcra işlemlerinin birçoğunun sonuç doğurabilmesi veya ilgili sürelerin işlemeye başlayabilmesi için tebliğ edilmesi gerekir.</a:t>
            </a:r>
          </a:p>
          <a:p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İİK’Da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bununla ilgili olarak bazı süreler öngörülmüş. Bu süreler kesindir (ilgililerce değiştirilemez). </a:t>
            </a:r>
            <a:endParaRPr lang="tr-TR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Ay/sene olarak tayin olunan müddetler: ayın veya senenin kaçıncı günü işlemeye başlamış ise biteceği ay veya senenin aynı gününde (müddetin biteceği ayın sonunda böyle bir gün yoksa ayın son gününde) biter.</a:t>
            </a:r>
          </a:p>
          <a:p>
            <a:endParaRPr lang="tr-TR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tr-TR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afta olarak belirlenmiş ise: başladığı güne son hafta içindeki karşılık gelen günde biter (son gün resmi bir tatil günü ise, müddet tatili takip eden günde biter)</a:t>
            </a:r>
          </a:p>
        </p:txBody>
      </p:sp>
    </p:spTree>
    <p:extLst>
      <p:ext uri="{BB962C8B-B14F-4D97-AF65-F5344CB8AC3E}">
        <p14:creationId xmlns:p14="http://schemas.microsoft.com/office/powerpoint/2010/main" val="25843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F51275-020D-2FA7-520C-8383B9E35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1" y="285135"/>
            <a:ext cx="9347149" cy="6459794"/>
          </a:xfrm>
        </p:spPr>
        <p:txBody>
          <a:bodyPr>
            <a:normAutofit lnSpcReduction="10000"/>
          </a:bodyPr>
          <a:lstStyle/>
          <a:p>
            <a:r>
              <a:rPr lang="tr-TR" sz="2000" dirty="0"/>
              <a:t>Borçluya karşı icra takip işlemlerinin yapılamayacağı durumlara TATİL VE TALİK HALLERİ denilmektedir.</a:t>
            </a:r>
          </a:p>
          <a:p>
            <a:endParaRPr lang="tr-TR" sz="2000" dirty="0"/>
          </a:p>
          <a:p>
            <a:r>
              <a:rPr lang="tr-TR" sz="2000" dirty="0"/>
              <a:t>Bu sürelerde kural olarak hiçbir icra takip işlemi yapılamaz.(kanunda izin verilmiş olanlar hariç)</a:t>
            </a:r>
          </a:p>
          <a:p>
            <a:r>
              <a:rPr lang="tr-TR" sz="2000" dirty="0" err="1"/>
              <a:t>Örn</a:t>
            </a:r>
            <a:r>
              <a:rPr lang="tr-TR" sz="2000" dirty="0"/>
              <a:t>. Gece vakti (gece iş görülen yerlerde yapılacak hasılat haczi ile borçlunun mal kaçırması durumlarında yapılacak haciz dışında) yapılamaz.</a:t>
            </a:r>
          </a:p>
          <a:p>
            <a:endParaRPr lang="tr-TR" sz="2000" dirty="0"/>
          </a:p>
          <a:p>
            <a:r>
              <a:rPr lang="tr-TR" sz="2000" dirty="0"/>
              <a:t>Talik halleri genel olarak: borçlunun/yakınlarından birinin ölümü, borçlunun tutuklu/hükümlü olması, asker olması, ağır hastalığı</a:t>
            </a:r>
          </a:p>
          <a:p>
            <a:pPr marL="0" indent="0">
              <a:buNone/>
            </a:pPr>
            <a:r>
              <a:rPr lang="tr-TR" sz="2000" dirty="0"/>
              <a:t>	özel talik halleri: konkordato mühleti, fevkalade hallerde mühlet verilmesi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Ancak borçlunun mal kaçırma ihtimali varsa malları haczedilebilir.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r>
              <a:rPr lang="tr-TR" sz="2000" dirty="0"/>
              <a:t>Talik hallerinde icra takip işlemleri yapılamaz ama süreler işlemeye devam eder.</a:t>
            </a:r>
          </a:p>
        </p:txBody>
      </p:sp>
    </p:spTree>
    <p:extLst>
      <p:ext uri="{BB962C8B-B14F-4D97-AF65-F5344CB8AC3E}">
        <p14:creationId xmlns:p14="http://schemas.microsoft.com/office/powerpoint/2010/main" val="2228257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EA745AA-FC0D-1C73-E9F1-9F2AE582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İcra takibinin tarafları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2F803E-9806-7F97-840D-5B86BED66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955" y="1406013"/>
            <a:ext cx="9567657" cy="5132439"/>
          </a:xfrm>
        </p:spPr>
        <p:txBody>
          <a:bodyPr>
            <a:normAutofit lnSpcReduction="10000"/>
          </a:bodyPr>
          <a:lstStyle/>
          <a:p>
            <a:r>
              <a:rPr lang="tr-TR" dirty="0"/>
              <a:t>alacaklı- borçlu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dirty="0"/>
              <a:t>Hak ehliyetine sahip olanlar taraf ehliyetine de sahiplerdir. (davada taraf olabilme)</a:t>
            </a:r>
          </a:p>
          <a:p>
            <a:pPr marL="0" indent="0">
              <a:buNone/>
            </a:pPr>
            <a:r>
              <a:rPr lang="tr-TR" dirty="0"/>
              <a:t>Fiil ehliyetine sahip olanlar taraf ehliyetinin yanında takip(dava) ehliyetine de sahiptir. Kendisi takipte yer alıp takibi yürütebilir.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Takip (dava) ehliyeti: </a:t>
            </a:r>
            <a:r>
              <a:rPr lang="tr-TR" dirty="0"/>
              <a:t>kişinin bizzat/vekili aracılığıyla bir davayı davacı ya da davalı olarak takip etme ve </a:t>
            </a:r>
            <a:r>
              <a:rPr lang="tr-TR" dirty="0" err="1"/>
              <a:t>usuli</a:t>
            </a:r>
            <a:r>
              <a:rPr lang="tr-TR" dirty="0"/>
              <a:t> işlemleri yapabilme ehliyeti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b="1" dirty="0"/>
              <a:t>Dava takip yetkisi: </a:t>
            </a:r>
            <a:r>
              <a:rPr lang="tr-TR" dirty="0"/>
              <a:t>alacaklı/borçlu olan kişinin zaten kendisinde dava takip yetkisi bulunur. Daha çok hak sahibi olmayan 3. kişinin dava açabilme ve takip edebilmesi durumunda.</a:t>
            </a:r>
          </a:p>
          <a:p>
            <a:pPr marL="0" indent="0">
              <a:buNone/>
            </a:pPr>
            <a:r>
              <a:rPr lang="tr-TR" dirty="0" err="1"/>
              <a:t>Örn</a:t>
            </a:r>
            <a:r>
              <a:rPr lang="tr-TR" dirty="0"/>
              <a:t>. İİK m.94/2: alacaklının borçlu adına tapuda henüz tescil ettirmediği miras taşınmazını tapuda borçlu adına tescil ettirmek için icra dairesinden dava açma yetkisi isteyip kabul edilirse dava takip yetkisi ile davayı açabilmesi</a:t>
            </a:r>
          </a:p>
        </p:txBody>
      </p:sp>
    </p:spTree>
    <p:extLst>
      <p:ext uri="{BB962C8B-B14F-4D97-AF65-F5344CB8AC3E}">
        <p14:creationId xmlns:p14="http://schemas.microsoft.com/office/powerpoint/2010/main" val="1023575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46C249-BE9E-0C2E-D824-A795E7F4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İlamsız icra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94387CB-AA55-5CA8-B864-534543E87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AutoNum type="arabicPeriod"/>
            </a:pPr>
            <a:r>
              <a:rPr lang="tr-TR" sz="2400" dirty="0"/>
              <a:t>Genel haciz yolu ile takip</a:t>
            </a:r>
          </a:p>
          <a:p>
            <a:pPr>
              <a:buAutoNum type="arabicPeriod"/>
            </a:pPr>
            <a:r>
              <a:rPr lang="tr-TR" sz="2400" dirty="0"/>
              <a:t>Abonelik sözleşmelerinden kaynaklanan para alacaklarına ilişkin takip</a:t>
            </a:r>
          </a:p>
          <a:p>
            <a:pPr>
              <a:buAutoNum type="arabicPeriod"/>
            </a:pPr>
            <a:r>
              <a:rPr lang="tr-TR" sz="2400" dirty="0"/>
              <a:t>Kambiyo senetlerine mahsus haciz yolu ile takip</a:t>
            </a:r>
          </a:p>
          <a:p>
            <a:pPr>
              <a:buAutoNum type="arabicPeriod"/>
            </a:pPr>
            <a:r>
              <a:rPr lang="tr-TR" sz="2400" dirty="0"/>
              <a:t>Kiralanan taşınmazların tahliyesi</a:t>
            </a:r>
          </a:p>
        </p:txBody>
      </p:sp>
    </p:spTree>
    <p:extLst>
      <p:ext uri="{BB962C8B-B14F-4D97-AF65-F5344CB8AC3E}">
        <p14:creationId xmlns:p14="http://schemas.microsoft.com/office/powerpoint/2010/main" val="3037438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EBF30BC-3693-7DB4-E0CF-2411180B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genel haciz yolu ile takip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9F1239D-7A24-CA23-F5D9-AEFAC6064A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Aşamaları:</a:t>
            </a:r>
          </a:p>
          <a:p>
            <a:pPr>
              <a:buAutoNum type="arabicPeriod"/>
            </a:pPr>
            <a:r>
              <a:rPr lang="tr-TR" dirty="0"/>
              <a:t>Takip talebi</a:t>
            </a:r>
          </a:p>
          <a:p>
            <a:pPr>
              <a:buAutoNum type="arabicPeriod"/>
            </a:pPr>
            <a:r>
              <a:rPr lang="tr-TR" dirty="0"/>
              <a:t>Ödeme emrinin düzenlenip borçluya gönderilmesi</a:t>
            </a:r>
          </a:p>
          <a:p>
            <a:pPr>
              <a:buAutoNum type="arabicPeriod"/>
            </a:pPr>
            <a:r>
              <a:rPr lang="tr-TR" dirty="0"/>
              <a:t>Takibin kesinleşmesi (itiraz edilmedi ya da itiraz hükümden düşürüldü)</a:t>
            </a:r>
          </a:p>
          <a:p>
            <a:pPr>
              <a:buAutoNum type="arabicPeriod"/>
            </a:pPr>
            <a:r>
              <a:rPr lang="tr-TR" dirty="0"/>
              <a:t>Haciz</a:t>
            </a:r>
          </a:p>
          <a:p>
            <a:pPr>
              <a:buAutoNum type="arabicPeriod"/>
            </a:pPr>
            <a:r>
              <a:rPr lang="tr-TR" dirty="0"/>
              <a:t>Satış</a:t>
            </a:r>
          </a:p>
          <a:p>
            <a:pPr>
              <a:buAutoNum type="arabicPeriod"/>
            </a:pPr>
            <a:r>
              <a:rPr lang="tr-TR" dirty="0"/>
              <a:t>Paraların ödenmesi, paylaştırılması (olamazsa eğer aciz vesikası verilmesi)</a:t>
            </a:r>
          </a:p>
        </p:txBody>
      </p:sp>
    </p:spTree>
    <p:extLst>
      <p:ext uri="{BB962C8B-B14F-4D97-AF65-F5344CB8AC3E}">
        <p14:creationId xmlns:p14="http://schemas.microsoft.com/office/powerpoint/2010/main" val="37222452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28F110-4738-D6E7-A9C0-C73C475FC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021" y="183617"/>
            <a:ext cx="9665714" cy="6271260"/>
          </a:xfrm>
        </p:spPr>
        <p:txBody>
          <a:bodyPr/>
          <a:lstStyle/>
          <a:p>
            <a:r>
              <a:rPr lang="tr-TR" dirty="0"/>
              <a:t>Genel haciz yolu ile takip, alacaklının icra dairesine vereceği takip talebi ile başlar.</a:t>
            </a:r>
          </a:p>
          <a:p>
            <a:r>
              <a:rPr lang="tr-TR" dirty="0"/>
              <a:t>Takip talebi üzerine icra dairesi borçluya ödeme emri gönderir.</a:t>
            </a:r>
          </a:p>
          <a:p>
            <a:r>
              <a:rPr lang="tr-TR" dirty="0"/>
              <a:t>Borçlu ödeme emrine itiraz eder ve haklı bulunursa-&gt; takip sona erer</a:t>
            </a:r>
          </a:p>
          <a:p>
            <a:r>
              <a:rPr lang="tr-TR" dirty="0"/>
              <a:t>Borçlu süresi içinde itiraz etmez/itirazı hükümden düşürülürse-&gt; takip kesinleşir</a:t>
            </a:r>
          </a:p>
          <a:p>
            <a:endParaRPr lang="tr-TR" dirty="0"/>
          </a:p>
          <a:p>
            <a:r>
              <a:rPr lang="tr-TR" dirty="0"/>
              <a:t>Borçlu borcunu ödemezse borca yetecek malları alacaklının talebiyle haczedilir, onun talebiyle satılır ve alacağı ödenir. ( borçlunun yeterli malvarlığı yoksa aciz vesikası verilir)</a:t>
            </a:r>
          </a:p>
          <a:p>
            <a:endParaRPr lang="tr-TR" dirty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YALNIZCA PARA VE TEMİNAT ALACAKLARI İÇİN BU TAKİP YOLUNA BAŞVURULABİLİR.</a:t>
            </a:r>
          </a:p>
          <a:p>
            <a:pPr marL="0" indent="0">
              <a:buNone/>
            </a:pPr>
            <a:r>
              <a:rPr lang="tr-TR" dirty="0"/>
              <a:t>(Alacak rehinle de temin edilmemiş olmalı)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Para alacaklarından kasıt TL (yabancı para alacağı ise, hangi tarihteki kur üzerinden talep edildiği belirtilerek yabancı para üzerinden de yapılabilir.(takip talebinde bu alacak TL’ye çevrilmiş olmalı) </a:t>
            </a:r>
          </a:p>
        </p:txBody>
      </p:sp>
    </p:spTree>
    <p:extLst>
      <p:ext uri="{BB962C8B-B14F-4D97-AF65-F5344CB8AC3E}">
        <p14:creationId xmlns:p14="http://schemas.microsoft.com/office/powerpoint/2010/main" val="52096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6926B5-D5C0-EB6C-CA51-E5196D3B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şikayet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777C29-3A44-8561-B78F-9F5EA70EC4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96181"/>
            <a:ext cx="8915400" cy="5043948"/>
          </a:xfrm>
        </p:spPr>
        <p:txBody>
          <a:bodyPr>
            <a:normAutofit/>
          </a:bodyPr>
          <a:lstStyle/>
          <a:p>
            <a:r>
              <a:rPr lang="tr-TR" sz="2000" dirty="0"/>
              <a:t>İcra ve iflas daireleri cebri icranın yürütülmesinde birinci derecede görevlidirler.</a:t>
            </a:r>
          </a:p>
          <a:p>
            <a:endParaRPr lang="tr-TR" sz="2000" dirty="0"/>
          </a:p>
          <a:p>
            <a:r>
              <a:rPr lang="tr-TR" sz="2000" dirty="0"/>
              <a:t>İcra iflas memurlarının bu yetkilerini kötüye kullanmalarını önlemek için denetim olarak, bu kişilerin yaptıkları işlemlerin denetlenmesi amacıyla İCRA MAHKEMELERİ kurulmuştur.</a:t>
            </a:r>
          </a:p>
          <a:p>
            <a:pPr marL="0" indent="0">
              <a:buNone/>
            </a:pPr>
            <a:endParaRPr lang="tr-TR" sz="2000" dirty="0"/>
          </a:p>
          <a:p>
            <a:r>
              <a:rPr lang="tr-TR" sz="2000" dirty="0"/>
              <a:t>Bir işlemin şikayet konusu olabilmesi için icra veya iflas memurunca yapılmış olan olumlu veya olumsuz bir işlem bulunmalı.</a:t>
            </a:r>
          </a:p>
          <a:p>
            <a:endParaRPr lang="tr-TR" sz="2000" dirty="0"/>
          </a:p>
          <a:p>
            <a:r>
              <a:rPr lang="tr-TR" sz="2000" dirty="0"/>
              <a:t>Şikayet ile icra organlarının işlemlerin hukuka uygunluğunun denetlenmesi amaçlanır.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175614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D52024C-D5A2-7EF9-2146-4610E9532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6787" y="314631"/>
            <a:ext cx="9861755" cy="6341807"/>
          </a:xfrm>
        </p:spPr>
        <p:txBody>
          <a:bodyPr>
            <a:normAutofit/>
          </a:bodyPr>
          <a:lstStyle/>
          <a:p>
            <a:endParaRPr lang="tr-TR" sz="2800" dirty="0"/>
          </a:p>
          <a:p>
            <a:r>
              <a:rPr lang="tr-TR" sz="2800" dirty="0"/>
              <a:t>İlamsız icra takibi icra dairesinde yapılır.</a:t>
            </a:r>
          </a:p>
          <a:p>
            <a:r>
              <a:rPr lang="tr-TR" sz="2800" dirty="0"/>
              <a:t>Genel yetkili icra dairesi borçlunun yerleşim yeri icra dairesi.</a:t>
            </a:r>
          </a:p>
          <a:p>
            <a:pPr marL="0" indent="0">
              <a:buNone/>
            </a:pPr>
            <a:r>
              <a:rPr lang="tr-TR" sz="2800" dirty="0"/>
              <a:t>	sözleşmenin ifa edileceği/sözleşmenin yapıldığı yerde de takip başlatılabilir.</a:t>
            </a:r>
          </a:p>
          <a:p>
            <a:pPr marL="0" indent="0">
              <a:buNone/>
            </a:pPr>
            <a:r>
              <a:rPr lang="tr-TR" sz="2800" dirty="0"/>
              <a:t>Yetki kamu düzenine ilişkin olmadığından icra dairesi yetkisizliği resen gözetemez.</a:t>
            </a:r>
          </a:p>
          <a:p>
            <a:pPr marL="0" indent="0">
              <a:buNone/>
            </a:pPr>
            <a:r>
              <a:rPr lang="tr-TR" sz="2800" dirty="0"/>
              <a:t>Ayrıca, taraflar tacir/kamu tüzel kişi olmaları koşuluyla yetki söz. yapabilir, yetkisiz icra dairesini de yetkili hale getirebilirler.</a:t>
            </a:r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803658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808053-57F6-07CC-2F95-31138F47A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639097"/>
            <a:ext cx="8915400" cy="5272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/>
              <a:t>Genel haciz yolu ile takip alacaklının icra dairesine yaptığı takip talebi ile başlar.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Alacaklı takip talebini icra dairesine yazılı veya sözlü olarak ya da elektronik ortamda yapar.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Takip talebinde bulunan alacaklıdan maktu başvurma harcı ve nispi peşin harç ve borçlunun itirazı halinde bu itirazın alacaklıya tebliği için gerekli masraflar alınır.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Takip talebinde nelerin bulunacağı İİK m.58 (s.48)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Ayrıca, takip talebinde alacaklı/vekili adına ödemenin yapılacağı banka adı ve hesap bilgileri de gösterilmeli.(alacaklı adına yatırılmış paraların icra memuru tarafından alacaklı hesabına yatırılasını sağlamak için)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0214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820CCB-BED7-3188-B7ED-5D8545668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04569"/>
            <a:ext cx="8915400" cy="5006654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/>
              <a:t>Yabancı para alacaklısı takip yaparken takip talebinde bu alacağını TL’ye çevirmek zorunda (merkez bankasının efektif satış kuru esas alınarak).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Alacaklı isterse fiili ödeme tarihindeki kur üzerinden de talep edebilir. Ancak bunu takip talebinde göstermiş olmalı.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Vadesinde ödenmeyen yabancı para alacağını  vade tarihindeki kur üzerinden de talep edebilir.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69263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DF4C1D8-15D4-977A-4DF5-F4403394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353961"/>
            <a:ext cx="8915400" cy="5557261"/>
          </a:xfrm>
        </p:spPr>
        <p:txBody>
          <a:bodyPr>
            <a:normAutofit fontScale="92500"/>
          </a:bodyPr>
          <a:lstStyle/>
          <a:p>
            <a:r>
              <a:rPr lang="tr-TR" sz="2400" dirty="0"/>
              <a:t>Birden çok borçlu için takip yapılıyorsa bütün borçlular için tek takip talebi hazırlanabilir ancak borçluların takip talebinde ayrı ayrı belirtilmesi gerekir.</a:t>
            </a:r>
          </a:p>
          <a:p>
            <a:endParaRPr lang="tr-TR" sz="2400" dirty="0"/>
          </a:p>
          <a:p>
            <a:r>
              <a:rPr lang="tr-TR" sz="2400" dirty="0"/>
              <a:t>Bir borçludan birden çok alacağı olan alacaklı da bu alacakları ayrı ayrı belirterek tek bir takip talebinde isteyebilir.</a:t>
            </a:r>
          </a:p>
          <a:p>
            <a:endParaRPr lang="tr-TR" sz="2400" dirty="0"/>
          </a:p>
          <a:p>
            <a:r>
              <a:rPr lang="tr-TR" sz="2400" dirty="0"/>
              <a:t>Takip konusu alacak bir belgeye dayanmıyorsa sadece borcun sebebi gösterilir. Senede dayanıyorsa, senedin aslı/onaylı örneği takip talebi ile birlikte verilmek zorunda.</a:t>
            </a:r>
          </a:p>
          <a:p>
            <a:endParaRPr lang="tr-TR" sz="2400" dirty="0"/>
          </a:p>
          <a:p>
            <a:endParaRPr lang="tr-TR" sz="2400" dirty="0"/>
          </a:p>
          <a:p>
            <a:r>
              <a:rPr lang="tr-TR" sz="2400" dirty="0"/>
              <a:t>Takip talebinde bulunmanın sonuçları: s.50,51</a:t>
            </a:r>
          </a:p>
        </p:txBody>
      </p:sp>
    </p:spTree>
    <p:extLst>
      <p:ext uri="{BB962C8B-B14F-4D97-AF65-F5344CB8AC3E}">
        <p14:creationId xmlns:p14="http://schemas.microsoft.com/office/powerpoint/2010/main" val="469819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5048350-E7C5-FCD6-3D97-A38BF9A2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2" y="211155"/>
            <a:ext cx="8911687" cy="1280890"/>
          </a:xfrm>
        </p:spPr>
        <p:txBody>
          <a:bodyPr/>
          <a:lstStyle/>
          <a:p>
            <a:pPr algn="ctr"/>
            <a:r>
              <a:rPr lang="tr-TR" b="1" dirty="0"/>
              <a:t>ŞİKAYET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AA6901F-F252-82F1-5AC1-46F06FB5D0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614" y="4066823"/>
            <a:ext cx="9992817" cy="2668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/>
              <a:t>Şikayet, şikayete konu işlemi yapmış olan icra dairesinin bağlı bulunduğu icra mahkemesince incelenir ve karara bağlanır.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(şartlar oluştuğunda icra memurlarının hukuki, cezai ve disiplin sorumluluğu yoluna da gidilebilir)</a:t>
            </a:r>
          </a:p>
        </p:txBody>
      </p:sp>
      <p:pic>
        <p:nvPicPr>
          <p:cNvPr id="7" name="Resim 6" descr="metin, yazı tipi, beyaz, doküman, belge içeren bir resim&#10;&#10;Açıklama otomatik olarak oluşturuldu">
            <a:extLst>
              <a:ext uri="{FF2B5EF4-FFF2-40B4-BE49-F238E27FC236}">
                <a16:creationId xmlns:a16="http://schemas.microsoft.com/office/drawing/2014/main" id="{F46F06B3-5420-0F2F-7075-EC2091A17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97" y="1114212"/>
            <a:ext cx="10352689" cy="295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13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42D78B6-905F-560C-AEE1-5BFDF92CB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958" y="382534"/>
            <a:ext cx="8477633" cy="2333543"/>
          </a:xfrm>
        </p:spPr>
        <p:txBody>
          <a:bodyPr>
            <a:normAutofit/>
          </a:bodyPr>
          <a:lstStyle/>
          <a:p>
            <a:r>
              <a:rPr lang="tr-TR" sz="2800" dirty="0"/>
              <a:t>Şikayet başvurusu ile icra memurunun takip hukukuna ilişkin görevlerini hiç yapmadığı veya yanlış yaptığı iddia edilir.</a:t>
            </a:r>
          </a:p>
        </p:txBody>
      </p:sp>
      <p:pic>
        <p:nvPicPr>
          <p:cNvPr id="7" name="Resim 6" descr="metin, yazı tipi, makbuz içeren bir resim&#10;&#10;Açıklama otomatik olarak oluşturuldu">
            <a:extLst>
              <a:ext uri="{FF2B5EF4-FFF2-40B4-BE49-F238E27FC236}">
                <a16:creationId xmlns:a16="http://schemas.microsoft.com/office/drawing/2014/main" id="{694BC5A4-8D6E-52A2-5D70-4ED5C83A1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670" y="3174266"/>
            <a:ext cx="10815145" cy="297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6ADBD9F-A21F-F370-AF96-0D379CB830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5111" y="525517"/>
            <a:ext cx="10052296" cy="6011917"/>
          </a:xfrm>
        </p:spPr>
        <p:txBody>
          <a:bodyPr>
            <a:normAutofit/>
          </a:bodyPr>
          <a:lstStyle/>
          <a:p>
            <a:endParaRPr lang="tr-TR" sz="2800" b="1" dirty="0"/>
          </a:p>
          <a:p>
            <a:r>
              <a:rPr lang="tr-TR" sz="2800" b="1" dirty="0"/>
              <a:t>İşlemin kanununa uygun olmaması: </a:t>
            </a:r>
            <a:r>
              <a:rPr lang="tr-TR" sz="2800" dirty="0"/>
              <a:t>kanun hükmünün hiç uygulanmaması ya da yanlış uygulanması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  <a:p>
            <a:r>
              <a:rPr lang="tr-TR" sz="2800" b="1" dirty="0"/>
              <a:t>İşlemin olaya uygun olmaması: </a:t>
            </a:r>
            <a:r>
              <a:rPr lang="tr-TR" sz="2800" dirty="0"/>
              <a:t>kanunun icra memuruna takdir yetkisi tanıdığı durumlarda gerçekleşir. Takdir yetkisinin tanındığı hallerde çoğu zaman takdir yetkisinin sınırları da çizilmiştir.</a:t>
            </a:r>
          </a:p>
        </p:txBody>
      </p:sp>
    </p:spTree>
    <p:extLst>
      <p:ext uri="{BB962C8B-B14F-4D97-AF65-F5344CB8AC3E}">
        <p14:creationId xmlns:p14="http://schemas.microsoft.com/office/powerpoint/2010/main" val="126087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E8C6698-AE42-7AD2-9797-1A0192F20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993058"/>
            <a:ext cx="8915400" cy="49181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b="1" dirty="0"/>
              <a:t>Hakkın yerine getirilmemesi: </a:t>
            </a:r>
            <a:r>
              <a:rPr lang="tr-TR" sz="2400" dirty="0"/>
              <a:t>icra memurunun görevine giren bir işi icra memurunun yapmayı reddetmesi durumunda. (icra memuru yanlış da olsa yaptıysa eğer o halde kanuna aykırılık ya da olaya uygun olmama sebebine dayanılarak şikayette bulunulur)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b="1" dirty="0"/>
              <a:t>Hakkın</a:t>
            </a:r>
            <a:r>
              <a:rPr lang="tr-TR" sz="2400" dirty="0"/>
              <a:t> </a:t>
            </a:r>
            <a:r>
              <a:rPr lang="tr-TR" sz="2400" b="1" dirty="0"/>
              <a:t>sebepsiz yere sürüncemede bırakılması:  </a:t>
            </a:r>
            <a:r>
              <a:rPr lang="tr-TR" sz="2400" dirty="0"/>
              <a:t>icra memuru, kendiliğinden veya ilgilinin talebi üzerine yapmak zorunda olduğu bir işlemi, açıkça reddetmiyor ancak Kanun’da öngörülen veya uygun olan süre içinde haklı bir neden olmaksızın yapmıyorsa</a:t>
            </a:r>
          </a:p>
        </p:txBody>
      </p:sp>
    </p:spTree>
    <p:extLst>
      <p:ext uri="{BB962C8B-B14F-4D97-AF65-F5344CB8AC3E}">
        <p14:creationId xmlns:p14="http://schemas.microsoft.com/office/powerpoint/2010/main" val="11159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0595D0-3023-F34B-F864-BBC6459A7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Şikayetin tarafları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0A2678F-BF4C-2C28-421D-6FFD4CC13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4439" y="1465006"/>
            <a:ext cx="9763432" cy="4446216"/>
          </a:xfrm>
        </p:spPr>
        <p:txBody>
          <a:bodyPr numCol="1">
            <a:normAutofit lnSpcReduction="10000"/>
          </a:bodyPr>
          <a:lstStyle/>
          <a:p>
            <a:pPr marL="0" indent="0">
              <a:buNone/>
            </a:pPr>
            <a:r>
              <a:rPr lang="tr-TR" sz="2400" b="1" dirty="0"/>
              <a:t>Şikayet eden: </a:t>
            </a:r>
            <a:r>
              <a:rPr lang="tr-TR" sz="2400" dirty="0"/>
              <a:t>icra memurunca yapılan işlemden olumsuz etkilendiğini iddia eden. (bir işlemi iptal ettirme ya da düzelttirme konusunda yararı olan her ilgili)</a:t>
            </a:r>
          </a:p>
          <a:p>
            <a:r>
              <a:rPr lang="tr-TR" sz="2400" dirty="0"/>
              <a:t>Şikayet eden medeni hakları kullanma ehliyetine (fiil ehliyeti) sahip olmalı aksi halde şikayeti onun yerine yasal temsilcisi yapmalı.</a:t>
            </a:r>
          </a:p>
          <a:p>
            <a:r>
              <a:rPr lang="tr-TR" sz="2400" dirty="0"/>
              <a:t>Ayrıca şikayet talebinde bulunan ilgili şikayet konusunu oluşturan işlemin ilgili bulunduğu hak üzerinde tasarruf yetkisine sahip olmalı</a:t>
            </a:r>
          </a:p>
          <a:p>
            <a:endParaRPr lang="tr-TR" dirty="0"/>
          </a:p>
          <a:p>
            <a:pPr marL="0" indent="0">
              <a:buNone/>
            </a:pPr>
            <a:r>
              <a:rPr lang="tr-TR" sz="2400" b="1" dirty="0"/>
              <a:t>Şikayet olunan: </a:t>
            </a:r>
            <a:r>
              <a:rPr lang="tr-TR" sz="2200" dirty="0"/>
              <a:t>şikayet konusu işlemi yapan icra iflas dairesi. 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88434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5FB3A83-D2DA-CB51-991E-E71379E86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3697" y="3585851"/>
            <a:ext cx="10615787" cy="3067198"/>
          </a:xfrm>
        </p:spPr>
        <p:txBody>
          <a:bodyPr>
            <a:normAutofit/>
          </a:bodyPr>
          <a:lstStyle/>
          <a:p>
            <a:r>
              <a:rPr lang="tr-TR" sz="2000" dirty="0"/>
              <a:t>Şikayet süresi hak düşürücüdür. İcra mahkemesi şikayetin süresi içinde yapılıp yapılmadığını kendiliğinden gözetmek zorundadır.</a:t>
            </a:r>
          </a:p>
          <a:p>
            <a:r>
              <a:rPr lang="tr-TR" sz="2000" dirty="0"/>
              <a:t>Süresinden sonra yapılan şikayet dinlenmez, icra dairesinin yapmış olduğu işlem kesinleşmiştir.</a:t>
            </a:r>
          </a:p>
          <a:p>
            <a:endParaRPr lang="tr-TR" sz="2000" dirty="0"/>
          </a:p>
          <a:p>
            <a:pPr marL="0" indent="0">
              <a:buNone/>
            </a:pPr>
            <a:r>
              <a:rPr lang="tr-TR" sz="2000" dirty="0" err="1"/>
              <a:t>örn</a:t>
            </a:r>
            <a:r>
              <a:rPr lang="tr-TR" sz="2000" dirty="0"/>
              <a:t>. Tarafın takip ehliyetine sahip olmaması, devlet mallarının haczedilmesi kamu düzenine aykırı işlem olduğundan süresiz şikayet</a:t>
            </a:r>
          </a:p>
        </p:txBody>
      </p:sp>
      <p:pic>
        <p:nvPicPr>
          <p:cNvPr id="5" name="Resim 4" descr="metin, mektup, harf, yazı tipi, kağıt içeren bir resim&#10;&#10;Açıklama otomatik olarak oluşturuldu">
            <a:extLst>
              <a:ext uri="{FF2B5EF4-FFF2-40B4-BE49-F238E27FC236}">
                <a16:creationId xmlns:a16="http://schemas.microsoft.com/office/drawing/2014/main" id="{5FED49FA-2CDA-F3FB-9EC3-10B41C334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697" y="0"/>
            <a:ext cx="10310648" cy="327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23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8AAD360-0900-35E8-065D-B36408F0E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855" y="4235669"/>
            <a:ext cx="10615448" cy="2501462"/>
          </a:xfrm>
        </p:spPr>
        <p:txBody>
          <a:bodyPr>
            <a:normAutofit/>
          </a:bodyPr>
          <a:lstStyle/>
          <a:p>
            <a:r>
              <a:rPr lang="tr-TR" dirty="0"/>
              <a:t>Şikayette yetkili icra mahkemesi şikayet konusu işlemi yapan icra dairesinin bağlı bulunduğu icra mahkemesi.</a:t>
            </a:r>
          </a:p>
          <a:p>
            <a:endParaRPr lang="tr-TR" dirty="0"/>
          </a:p>
          <a:p>
            <a:r>
              <a:rPr lang="tr-TR" dirty="0"/>
              <a:t>Şikayet sözlü olarak şikayet beyanının icra mahkemesinde </a:t>
            </a:r>
            <a:r>
              <a:rPr lang="tr-TR" dirty="0" err="1"/>
              <a:t>tutunağa</a:t>
            </a:r>
            <a:r>
              <a:rPr lang="tr-TR" dirty="0"/>
              <a:t> geçirilme yoluyla ya da icra mahkemesine verilen dilekçeyle  yapılabilir.</a:t>
            </a:r>
          </a:p>
          <a:p>
            <a:r>
              <a:rPr lang="tr-TR" dirty="0"/>
              <a:t>İcra mahkemesi şikayeti dinlerken tanık dinleyebilir, bilirkişiye başvurabilir, gerektiğinde keşfe karar verir. Ve şikayet edenin bildirmiş olduğu nedenlerle bağlı değildir.</a:t>
            </a:r>
          </a:p>
        </p:txBody>
      </p:sp>
      <p:pic>
        <p:nvPicPr>
          <p:cNvPr id="9" name="Resim 8" descr="metin, kitap, kağıt, yayımlama, neşir, neşriyat içeren bir resim&#10;&#10;Açıklama otomatik olarak oluşturuldu">
            <a:extLst>
              <a:ext uri="{FF2B5EF4-FFF2-40B4-BE49-F238E27FC236}">
                <a16:creationId xmlns:a16="http://schemas.microsoft.com/office/drawing/2014/main" id="{44414E24-C116-C048-ED8E-5A81D212BB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331" y="0"/>
            <a:ext cx="9131162" cy="406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15025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1018</TotalTime>
  <Words>1383</Words>
  <Application>Microsoft Macintosh PowerPoint</Application>
  <PresentationFormat>Geniş ekran</PresentationFormat>
  <Paragraphs>137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Century Gothic</vt:lpstr>
      <vt:lpstr>Times New Roman</vt:lpstr>
      <vt:lpstr>Wingdings 3</vt:lpstr>
      <vt:lpstr>Duman</vt:lpstr>
      <vt:lpstr>Şikayet, Harç ve Giderler</vt:lpstr>
      <vt:lpstr>şikayet</vt:lpstr>
      <vt:lpstr>ŞİKAYET</vt:lpstr>
      <vt:lpstr>PowerPoint Sunusu</vt:lpstr>
      <vt:lpstr>PowerPoint Sunusu</vt:lpstr>
      <vt:lpstr>PowerPoint Sunusu</vt:lpstr>
      <vt:lpstr>Şikayetin tarafları</vt:lpstr>
      <vt:lpstr>PowerPoint Sunusu</vt:lpstr>
      <vt:lpstr>PowerPoint Sunusu</vt:lpstr>
      <vt:lpstr>PowerPoint Sunusu</vt:lpstr>
      <vt:lpstr>PowerPoint Sunusu</vt:lpstr>
      <vt:lpstr>PowerPoint Sunusu</vt:lpstr>
      <vt:lpstr>İCRA HARÇ VE GİDERLERİ</vt:lpstr>
      <vt:lpstr>Tebligat, süreler, tatil ve talik</vt:lpstr>
      <vt:lpstr>PowerPoint Sunusu</vt:lpstr>
      <vt:lpstr>İcra takibinin tarafları</vt:lpstr>
      <vt:lpstr>İlamsız icra</vt:lpstr>
      <vt:lpstr>genel haciz yolu ile takip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Püren Doganay</dc:creator>
  <cp:lastModifiedBy>Püren Doganay</cp:lastModifiedBy>
  <cp:revision>15</cp:revision>
  <dcterms:created xsi:type="dcterms:W3CDTF">2025-02-06T12:00:52Z</dcterms:created>
  <dcterms:modified xsi:type="dcterms:W3CDTF">2026-02-24T11:10:07Z</dcterms:modified>
</cp:coreProperties>
</file>