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905" r:id="rId1"/>
  </p:sldMasterIdLst>
  <p:notesMasterIdLst>
    <p:notesMasterId r:id="rId62"/>
  </p:notesMasterIdLst>
  <p:handoutMasterIdLst>
    <p:handoutMasterId r:id="rId63"/>
  </p:handoutMasterIdLst>
  <p:sldIdLst>
    <p:sldId id="503" r:id="rId2"/>
    <p:sldId id="504" r:id="rId3"/>
    <p:sldId id="505" r:id="rId4"/>
    <p:sldId id="506" r:id="rId5"/>
    <p:sldId id="507" r:id="rId6"/>
    <p:sldId id="534" r:id="rId7"/>
    <p:sldId id="533" r:id="rId8"/>
    <p:sldId id="538" r:id="rId9"/>
    <p:sldId id="539" r:id="rId10"/>
    <p:sldId id="540" r:id="rId11"/>
    <p:sldId id="541" r:id="rId12"/>
    <p:sldId id="542" r:id="rId13"/>
    <p:sldId id="544" r:id="rId14"/>
    <p:sldId id="547" r:id="rId15"/>
    <p:sldId id="548" r:id="rId16"/>
    <p:sldId id="545" r:id="rId17"/>
    <p:sldId id="546" r:id="rId18"/>
    <p:sldId id="543" r:id="rId19"/>
    <p:sldId id="508" r:id="rId20"/>
    <p:sldId id="514" r:id="rId21"/>
    <p:sldId id="515" r:id="rId22"/>
    <p:sldId id="562" r:id="rId23"/>
    <p:sldId id="563" r:id="rId24"/>
    <p:sldId id="564" r:id="rId25"/>
    <p:sldId id="516" r:id="rId26"/>
    <p:sldId id="517" r:id="rId27"/>
    <p:sldId id="549" r:id="rId28"/>
    <p:sldId id="518" r:id="rId29"/>
    <p:sldId id="550" r:id="rId30"/>
    <p:sldId id="551" r:id="rId31"/>
    <p:sldId id="552" r:id="rId32"/>
    <p:sldId id="553" r:id="rId33"/>
    <p:sldId id="554" r:id="rId34"/>
    <p:sldId id="555" r:id="rId35"/>
    <p:sldId id="556" r:id="rId36"/>
    <p:sldId id="557" r:id="rId37"/>
    <p:sldId id="558" r:id="rId38"/>
    <p:sldId id="559" r:id="rId39"/>
    <p:sldId id="560" r:id="rId40"/>
    <p:sldId id="561" r:id="rId41"/>
    <p:sldId id="519" r:id="rId42"/>
    <p:sldId id="565" r:id="rId43"/>
    <p:sldId id="566" r:id="rId44"/>
    <p:sldId id="567" r:id="rId45"/>
    <p:sldId id="568" r:id="rId46"/>
    <p:sldId id="569" r:id="rId47"/>
    <p:sldId id="570" r:id="rId48"/>
    <p:sldId id="520" r:id="rId49"/>
    <p:sldId id="571" r:id="rId50"/>
    <p:sldId id="572" r:id="rId51"/>
    <p:sldId id="573" r:id="rId52"/>
    <p:sldId id="574" r:id="rId53"/>
    <p:sldId id="521" r:id="rId54"/>
    <p:sldId id="575" r:id="rId55"/>
    <p:sldId id="576" r:id="rId56"/>
    <p:sldId id="577" r:id="rId57"/>
    <p:sldId id="578" r:id="rId58"/>
    <p:sldId id="579" r:id="rId59"/>
    <p:sldId id="523" r:id="rId60"/>
    <p:sldId id="524" r:id="rId61"/>
  </p:sldIdLst>
  <p:sldSz cx="9144000" cy="6858000" type="screen4x3"/>
  <p:notesSz cx="6797675" cy="9928225"/>
  <p:defaultTextStyle>
    <a:defPPr>
      <a:defRPr lang="en-US"/>
    </a:defPPr>
    <a:lvl1pPr algn="l" rtl="0" eaLnBrk="0" fontAlgn="base" hangingPunct="0">
      <a:spcBef>
        <a:spcPct val="0"/>
      </a:spcBef>
      <a:spcAft>
        <a:spcPct val="0"/>
      </a:spcAft>
      <a:defRPr sz="2400" b="1" kern="1200">
        <a:solidFill>
          <a:schemeClr val="tx1"/>
        </a:solidFill>
        <a:latin typeface="Times" panose="02020603050405020304" charset="0"/>
        <a:ea typeface="MS PGothic"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Times" panose="02020603050405020304" charset="0"/>
        <a:ea typeface="MS PGothic"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Times" panose="02020603050405020304" charset="0"/>
        <a:ea typeface="MS PGothic"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Times" panose="02020603050405020304" charset="0"/>
        <a:ea typeface="MS PGothic"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Times" panose="02020603050405020304" charset="0"/>
        <a:ea typeface="MS PGothic" panose="020B0600070205080204" pitchFamily="34" charset="-128"/>
        <a:cs typeface="+mn-cs"/>
      </a:defRPr>
    </a:lvl5pPr>
    <a:lvl6pPr marL="2286000" algn="l" defTabSz="914400" rtl="0" eaLnBrk="1" latinLnBrk="0" hangingPunct="1">
      <a:defRPr sz="2400" b="1" kern="1200">
        <a:solidFill>
          <a:schemeClr val="tx1"/>
        </a:solidFill>
        <a:latin typeface="Times" panose="02020603050405020304" charset="0"/>
        <a:ea typeface="MS PGothic" panose="020B0600070205080204" pitchFamily="34" charset="-128"/>
        <a:cs typeface="+mn-cs"/>
      </a:defRPr>
    </a:lvl6pPr>
    <a:lvl7pPr marL="2743200" algn="l" defTabSz="914400" rtl="0" eaLnBrk="1" latinLnBrk="0" hangingPunct="1">
      <a:defRPr sz="2400" b="1" kern="1200">
        <a:solidFill>
          <a:schemeClr val="tx1"/>
        </a:solidFill>
        <a:latin typeface="Times" panose="02020603050405020304" charset="0"/>
        <a:ea typeface="MS PGothic" panose="020B0600070205080204" pitchFamily="34" charset="-128"/>
        <a:cs typeface="+mn-cs"/>
      </a:defRPr>
    </a:lvl7pPr>
    <a:lvl8pPr marL="3200400" algn="l" defTabSz="914400" rtl="0" eaLnBrk="1" latinLnBrk="0" hangingPunct="1">
      <a:defRPr sz="2400" b="1" kern="1200">
        <a:solidFill>
          <a:schemeClr val="tx1"/>
        </a:solidFill>
        <a:latin typeface="Times" panose="02020603050405020304" charset="0"/>
        <a:ea typeface="MS PGothic" panose="020B0600070205080204" pitchFamily="34" charset="-128"/>
        <a:cs typeface="+mn-cs"/>
      </a:defRPr>
    </a:lvl8pPr>
    <a:lvl9pPr marL="3657600" algn="l" defTabSz="914400" rtl="0" eaLnBrk="1" latinLnBrk="0" hangingPunct="1">
      <a:defRPr sz="2400" b="1" kern="1200">
        <a:solidFill>
          <a:schemeClr val="tx1"/>
        </a:solidFill>
        <a:latin typeface="Times" panose="0202060305040502030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p:restoredTop sz="94660"/>
  </p:normalViewPr>
  <p:slideViewPr>
    <p:cSldViewPr>
      <p:cViewPr varScale="1">
        <p:scale>
          <a:sx n="114" d="100"/>
          <a:sy n="114" d="100"/>
        </p:scale>
        <p:origin x="16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p:cViewPr varScale="1">
        <p:scale>
          <a:sx n="144" d="100"/>
          <a:sy n="144" d="100"/>
        </p:scale>
        <p:origin x="-736"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a:extLst>
              <a:ext uri="{FF2B5EF4-FFF2-40B4-BE49-F238E27FC236}">
                <a16:creationId xmlns:a16="http://schemas.microsoft.com/office/drawing/2014/main" id="{AE4CC667-0F93-2876-CF84-69A3ABFCDFC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a:extLst>
              <a:ext uri="{FF2B5EF4-FFF2-40B4-BE49-F238E27FC236}">
                <a16:creationId xmlns:a16="http://schemas.microsoft.com/office/drawing/2014/main" id="{1E410577-213A-BDF1-9C0B-E3F9671AF3E7}"/>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CF74EB56-DDD9-496B-8987-12770FB74978}" type="datetimeFigureOut">
              <a:rPr lang="tr-TR"/>
              <a:pPr>
                <a:defRPr/>
              </a:pPr>
              <a:t>3.03.2026</a:t>
            </a:fld>
            <a:endParaRPr lang="tr-TR"/>
          </a:p>
        </p:txBody>
      </p:sp>
      <p:sp>
        <p:nvSpPr>
          <p:cNvPr id="4" name="Altbilgi Yer Tutucusu 3">
            <a:extLst>
              <a:ext uri="{FF2B5EF4-FFF2-40B4-BE49-F238E27FC236}">
                <a16:creationId xmlns:a16="http://schemas.microsoft.com/office/drawing/2014/main" id="{059959F8-8C6B-8EC3-B299-5425CB7EA380}"/>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tr-TR"/>
          </a:p>
        </p:txBody>
      </p:sp>
      <p:sp>
        <p:nvSpPr>
          <p:cNvPr id="5" name="Slayt Numarası Yer Tutucusu 4">
            <a:extLst>
              <a:ext uri="{FF2B5EF4-FFF2-40B4-BE49-F238E27FC236}">
                <a16:creationId xmlns:a16="http://schemas.microsoft.com/office/drawing/2014/main" id="{54A56DEE-39D4-A83F-024B-862CA7E28CD0}"/>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FF0248B-0338-7449-8DAF-9D3C894FE2A5}" type="slidenum">
              <a:rPr lang="tr-TR" altLang="tr-TR"/>
              <a:pPr>
                <a:defRPr/>
              </a:pPr>
              <a:t>‹#›</a:t>
            </a:fld>
            <a:endParaRPr lang="tr-TR" alt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08F7F7-94F0-F5CE-AE75-B7EB81AEE6F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latin typeface="Times"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48B64B-EE54-6167-ECA2-1B6A400DC5FB}"/>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Times" panose="02020603050405020304" pitchFamily="18" charset="0"/>
                <a:cs typeface="Arial" panose="020B0604020202020204" pitchFamily="34" charset="0"/>
              </a:defRPr>
            </a:lvl1pPr>
          </a:lstStyle>
          <a:p>
            <a:pPr>
              <a:defRPr/>
            </a:pPr>
            <a:fld id="{4F4CCA0F-3D46-6545-A7D6-9B755F7018AC}" type="datetime1">
              <a:rPr lang="en-US" altLang="tr-TR"/>
              <a:pPr>
                <a:defRPr/>
              </a:pPr>
              <a:t>3/3/26</a:t>
            </a:fld>
            <a:endParaRPr lang="en-US" altLang="tr-TR"/>
          </a:p>
        </p:txBody>
      </p:sp>
      <p:sp>
        <p:nvSpPr>
          <p:cNvPr id="4" name="Slide Image Placeholder 3">
            <a:extLst>
              <a:ext uri="{FF2B5EF4-FFF2-40B4-BE49-F238E27FC236}">
                <a16:creationId xmlns:a16="http://schemas.microsoft.com/office/drawing/2014/main" id="{74877BC9-4E35-B0A0-B706-F1E2016345E3}"/>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86D49026-3F39-8EF6-DFA6-E6FFEF13BD41}"/>
              </a:ext>
            </a:extLst>
          </p:cNvPr>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664B57FE-A31A-58A6-12D6-FB492A6DE96E}"/>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0" hangingPunct="0">
              <a:defRPr sz="1200">
                <a:latin typeface="Times"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4252896-6073-9791-0B56-92C71B611B72}"/>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pPr>
              <a:defRPr/>
            </a:pPr>
            <a:fld id="{8318ABA3-AB6B-F44B-9197-E52CCB6EE6D0}" type="slidenum">
              <a:rPr lang="en-US" altLang="tr-TR"/>
              <a:pPr>
                <a:defRPr/>
              </a:pPr>
              <a:t>‹#›</a:t>
            </a:fld>
            <a:endParaRPr lang="en-US"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Arial"/>
      </a:defRPr>
    </a:lvl1pPr>
    <a:lvl2pPr marL="457200" algn="l" rtl="0" eaLnBrk="0" fontAlgn="base" hangingPunct="0">
      <a:spcBef>
        <a:spcPct val="30000"/>
      </a:spcBef>
      <a:spcAft>
        <a:spcPct val="0"/>
      </a:spcAft>
      <a:defRPr sz="1200" kern="1200">
        <a:solidFill>
          <a:schemeClr val="tx1"/>
        </a:solidFill>
        <a:latin typeface="+mn-lt"/>
        <a:ea typeface="Arial"/>
        <a:cs typeface="Arial" charset="0"/>
      </a:defRPr>
    </a:lvl2pPr>
    <a:lvl3pPr marL="914400" algn="l" rtl="0" eaLnBrk="0" fontAlgn="base" hangingPunct="0">
      <a:spcBef>
        <a:spcPct val="30000"/>
      </a:spcBef>
      <a:spcAft>
        <a:spcPct val="0"/>
      </a:spcAft>
      <a:defRPr sz="1200" kern="1200">
        <a:solidFill>
          <a:schemeClr val="tx1"/>
        </a:solidFill>
        <a:latin typeface="+mn-lt"/>
        <a:ea typeface="Arial"/>
        <a:cs typeface="Arial" charset="0"/>
      </a:defRPr>
    </a:lvl3pPr>
    <a:lvl4pPr marL="1371600" algn="l" rtl="0" eaLnBrk="0" fontAlgn="base" hangingPunct="0">
      <a:spcBef>
        <a:spcPct val="30000"/>
      </a:spcBef>
      <a:spcAft>
        <a:spcPct val="0"/>
      </a:spcAft>
      <a:defRPr sz="1200" kern="1200">
        <a:solidFill>
          <a:schemeClr val="tx1"/>
        </a:solidFill>
        <a:latin typeface="+mn-lt"/>
        <a:ea typeface="Arial"/>
        <a:cs typeface="Arial" charset="0"/>
      </a:defRPr>
    </a:lvl4pPr>
    <a:lvl5pPr marL="1828800" algn="l" rtl="0" eaLnBrk="0" fontAlgn="base" hangingPunct="0">
      <a:spcBef>
        <a:spcPct val="30000"/>
      </a:spcBef>
      <a:spcAft>
        <a:spcPct val="0"/>
      </a:spcAft>
      <a:defRPr sz="1200" kern="1200">
        <a:solidFill>
          <a:schemeClr val="tx1"/>
        </a:solidFill>
        <a:latin typeface="+mn-lt"/>
        <a:ea typeface="Arial"/>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a:extLst>
              <a:ext uri="{FF2B5EF4-FFF2-40B4-BE49-F238E27FC236}">
                <a16:creationId xmlns:a16="http://schemas.microsoft.com/office/drawing/2014/main" id="{4708DE08-2413-1F67-C056-C5D122BCEB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a:extLst>
              <a:ext uri="{FF2B5EF4-FFF2-40B4-BE49-F238E27FC236}">
                <a16:creationId xmlns:a16="http://schemas.microsoft.com/office/drawing/2014/main" id="{E696B812-9FDE-0EDF-5625-8149C3A36E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cs typeface="Arial" panose="020B0604020202020204" pitchFamily="34" charset="0"/>
            </a:endParaRPr>
          </a:p>
        </p:txBody>
      </p:sp>
      <p:sp>
        <p:nvSpPr>
          <p:cNvPr id="10243" name="Slide Number Placeholder 3">
            <a:extLst>
              <a:ext uri="{FF2B5EF4-FFF2-40B4-BE49-F238E27FC236}">
                <a16:creationId xmlns:a16="http://schemas.microsoft.com/office/drawing/2014/main" id="{1E4210CC-88E9-E76D-C288-96DC35A613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95E745C0-A24D-0347-B493-B06A38EFF998}" type="slidenum">
              <a:rPr lang="en-US" altLang="tr-TR" smtClean="0">
                <a:latin typeface="Times" panose="02020603050405020304" charset="0"/>
              </a:rPr>
              <a:pPr>
                <a:spcBef>
                  <a:spcPct val="0"/>
                </a:spcBef>
              </a:pPr>
              <a:t>1</a:t>
            </a:fld>
            <a:endParaRPr lang="en-US" altLang="tr-TR">
              <a:latin typeface="Times" panose="0202060305040502030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A3900E8A-1B80-5ADA-C278-B142F24B05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4A314220-76DF-F7BC-DAB8-EE69FBCD99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cs typeface="Arial" panose="020B0604020202020204" pitchFamily="34" charset="0"/>
            </a:endParaRPr>
          </a:p>
        </p:txBody>
      </p:sp>
      <p:sp>
        <p:nvSpPr>
          <p:cNvPr id="41987" name="Slide Number Placeholder 3">
            <a:extLst>
              <a:ext uri="{FF2B5EF4-FFF2-40B4-BE49-F238E27FC236}">
                <a16:creationId xmlns:a16="http://schemas.microsoft.com/office/drawing/2014/main" id="{212C205D-F0A5-5B6B-D734-7A3C6CEB1B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2C2A2C87-841B-AB4A-84BB-E772EA9A4024}" type="slidenum">
              <a:rPr lang="en-US" altLang="tr-TR" smtClean="0">
                <a:latin typeface="Times" panose="02020603050405020304" charset="0"/>
              </a:rPr>
              <a:pPr>
                <a:spcBef>
                  <a:spcPct val="0"/>
                </a:spcBef>
              </a:pPr>
              <a:t>26</a:t>
            </a:fld>
            <a:endParaRPr lang="en-US" altLang="tr-TR">
              <a:latin typeface="Times" panose="0202060305040502030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EC8B22DB-20DD-0CB5-CB61-84E585FDA9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BE8599C5-0F73-A090-7086-8C4532B3CA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tr-TR">
                <a:cs typeface="Arial" panose="020B0604020202020204" pitchFamily="34" charset="0"/>
              </a:rPr>
              <a:t>social facts: patterned ways of thinking, acting, and feeling that exist outside of any one individual but that exert social control over each person</a:t>
            </a:r>
          </a:p>
          <a:p>
            <a:endParaRPr lang="en-US" altLang="tr-TR">
              <a:cs typeface="Arial" panose="020B0604020202020204" pitchFamily="34" charset="0"/>
            </a:endParaRPr>
          </a:p>
          <a:p>
            <a:r>
              <a:rPr lang="en-US" altLang="tr-TR">
                <a:cs typeface="Arial" panose="020B0604020202020204" pitchFamily="34" charset="0"/>
              </a:rPr>
              <a:t>anomie: a condition in which social control becomes ineffective as a result of the loss of shared values and of a sense of purpose in society</a:t>
            </a:r>
          </a:p>
          <a:p>
            <a:endParaRPr lang="en-US" altLang="tr-TR">
              <a:cs typeface="Arial" panose="020B0604020202020204" pitchFamily="34" charset="0"/>
            </a:endParaRPr>
          </a:p>
        </p:txBody>
      </p:sp>
      <p:sp>
        <p:nvSpPr>
          <p:cNvPr id="45059" name="Slide Number Placeholder 3">
            <a:extLst>
              <a:ext uri="{FF2B5EF4-FFF2-40B4-BE49-F238E27FC236}">
                <a16:creationId xmlns:a16="http://schemas.microsoft.com/office/drawing/2014/main" id="{FC45A066-6D39-9D36-6276-43246401F1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BD7355FD-A981-754B-8D2D-7F7515F7DBCE}" type="slidenum">
              <a:rPr lang="en-US" altLang="tr-TR" smtClean="0">
                <a:latin typeface="Times" panose="02020603050405020304" charset="0"/>
              </a:rPr>
              <a:pPr>
                <a:spcBef>
                  <a:spcPct val="0"/>
                </a:spcBef>
              </a:pPr>
              <a:t>28</a:t>
            </a:fld>
            <a:endParaRPr lang="en-US" altLang="tr-TR">
              <a:latin typeface="Times" panose="0202060305040502030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A8BD8738-57C9-9D94-E38F-B53EFB0485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8414E097-7CEC-130F-8805-C34D7553D3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cs typeface="Arial" panose="020B0604020202020204" pitchFamily="34" charset="0"/>
            </a:endParaRPr>
          </a:p>
        </p:txBody>
      </p:sp>
      <p:sp>
        <p:nvSpPr>
          <p:cNvPr id="58371" name="Slide Number Placeholder 3">
            <a:extLst>
              <a:ext uri="{FF2B5EF4-FFF2-40B4-BE49-F238E27FC236}">
                <a16:creationId xmlns:a16="http://schemas.microsoft.com/office/drawing/2014/main" id="{D9E80CAD-B912-A049-004E-B8D7945475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8A114EA4-72AE-DC49-8198-D46E41333BFD}" type="slidenum">
              <a:rPr lang="en-US" altLang="tr-TR" smtClean="0">
                <a:latin typeface="Times" panose="02020603050405020304" charset="0"/>
              </a:rPr>
              <a:pPr>
                <a:spcBef>
                  <a:spcPct val="0"/>
                </a:spcBef>
              </a:pPr>
              <a:t>41</a:t>
            </a:fld>
            <a:endParaRPr lang="en-US" altLang="tr-TR">
              <a:latin typeface="Times" panose="0202060305040502030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8820C471-A857-D4A6-215C-DC904FC06B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039DF73E-4D55-B279-4919-FBDC2AD57C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cs typeface="Arial" panose="020B0604020202020204" pitchFamily="34" charset="0"/>
            </a:endParaRPr>
          </a:p>
        </p:txBody>
      </p:sp>
      <p:sp>
        <p:nvSpPr>
          <p:cNvPr id="60419" name="Slide Number Placeholder 3">
            <a:extLst>
              <a:ext uri="{FF2B5EF4-FFF2-40B4-BE49-F238E27FC236}">
                <a16:creationId xmlns:a16="http://schemas.microsoft.com/office/drawing/2014/main" id="{F191E827-B3BF-2F23-5140-E5B8E00952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040176A9-B1AF-BC46-9B98-8258DA9105C6}" type="slidenum">
              <a:rPr lang="en-US" altLang="tr-TR" smtClean="0">
                <a:latin typeface="Times" panose="02020603050405020304" charset="0"/>
              </a:rPr>
              <a:pPr>
                <a:spcBef>
                  <a:spcPct val="0"/>
                </a:spcBef>
              </a:pPr>
              <a:t>48</a:t>
            </a:fld>
            <a:endParaRPr lang="en-US" altLang="tr-TR">
              <a:latin typeface="Times" panose="0202060305040502030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99B5AF89-07D5-0DFA-FE2F-BCE1CBF202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4EFEF935-B258-0971-6F13-2C553653E8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cs typeface="Arial" panose="020B0604020202020204" pitchFamily="34" charset="0"/>
            </a:endParaRPr>
          </a:p>
        </p:txBody>
      </p:sp>
      <p:sp>
        <p:nvSpPr>
          <p:cNvPr id="62467" name="Slide Number Placeholder 3">
            <a:extLst>
              <a:ext uri="{FF2B5EF4-FFF2-40B4-BE49-F238E27FC236}">
                <a16:creationId xmlns:a16="http://schemas.microsoft.com/office/drawing/2014/main" id="{9E413C60-AEF1-E9BF-D263-411E67411D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5A433395-2906-3349-8147-89BF2187DF1F}" type="slidenum">
              <a:rPr lang="en-US" altLang="tr-TR" smtClean="0">
                <a:latin typeface="Times" panose="02020603050405020304" charset="0"/>
              </a:rPr>
              <a:pPr>
                <a:spcBef>
                  <a:spcPct val="0"/>
                </a:spcBef>
              </a:pPr>
              <a:t>53</a:t>
            </a:fld>
            <a:endParaRPr lang="en-US" altLang="tr-TR">
              <a:latin typeface="Times" panose="0202060305040502030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148E1A94-9486-6853-ECE6-21998F05C6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A23C54C7-71ED-958C-7F3C-DD7A87AA56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cs typeface="Arial" panose="020B0604020202020204" pitchFamily="34" charset="0"/>
            </a:endParaRPr>
          </a:p>
        </p:txBody>
      </p:sp>
      <p:sp>
        <p:nvSpPr>
          <p:cNvPr id="64515" name="Slide Number Placeholder 3">
            <a:extLst>
              <a:ext uri="{FF2B5EF4-FFF2-40B4-BE49-F238E27FC236}">
                <a16:creationId xmlns:a16="http://schemas.microsoft.com/office/drawing/2014/main" id="{C47C45F0-5F0E-E5A8-B678-208029A6AF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082B7AF7-F0B9-7C44-8165-4D40F4BB27F9}" type="slidenum">
              <a:rPr lang="en-US" altLang="tr-TR" smtClean="0">
                <a:latin typeface="Times" panose="02020603050405020304" charset="0"/>
              </a:rPr>
              <a:pPr>
                <a:spcBef>
                  <a:spcPct val="0"/>
                </a:spcBef>
              </a:pPr>
              <a:t>59</a:t>
            </a:fld>
            <a:endParaRPr lang="en-US" altLang="tr-TR">
              <a:latin typeface="Times" panose="0202060305040502030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A54D9E28-7E9D-E38D-3415-B091DC6B81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1976CA65-9389-53E1-648A-3A83A279A9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cs typeface="Arial" panose="020B0604020202020204" pitchFamily="34" charset="0"/>
            </a:endParaRPr>
          </a:p>
        </p:txBody>
      </p:sp>
      <p:sp>
        <p:nvSpPr>
          <p:cNvPr id="66563" name="Slide Number Placeholder 3">
            <a:extLst>
              <a:ext uri="{FF2B5EF4-FFF2-40B4-BE49-F238E27FC236}">
                <a16:creationId xmlns:a16="http://schemas.microsoft.com/office/drawing/2014/main" id="{913B544C-5E93-60E5-A9B3-72364B199C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CECBD4AB-9314-2442-82AF-DBF459CF15A1}" type="slidenum">
              <a:rPr lang="en-US" altLang="tr-TR" smtClean="0">
                <a:latin typeface="Times" panose="02020603050405020304" charset="0"/>
              </a:rPr>
              <a:pPr>
                <a:spcBef>
                  <a:spcPct val="0"/>
                </a:spcBef>
              </a:pPr>
              <a:t>60</a:t>
            </a:fld>
            <a:endParaRPr lang="en-US" altLang="tr-TR">
              <a:latin typeface="Times" panose="0202060305040502030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82543C3D-059C-E599-45E0-2D1ACCDB22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1EA43D2F-8784-9AC1-2DC1-FB4B96AE35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cs typeface="Arial" panose="020B0604020202020204" pitchFamily="34" charset="0"/>
            </a:endParaRPr>
          </a:p>
        </p:txBody>
      </p:sp>
      <p:sp>
        <p:nvSpPr>
          <p:cNvPr id="12291" name="Slide Number Placeholder 3">
            <a:extLst>
              <a:ext uri="{FF2B5EF4-FFF2-40B4-BE49-F238E27FC236}">
                <a16:creationId xmlns:a16="http://schemas.microsoft.com/office/drawing/2014/main" id="{E5EC16D0-9802-35C9-446D-D4B285DA38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331BAB6C-314D-754B-9049-CBF59C3C3D45}" type="slidenum">
              <a:rPr lang="en-US" altLang="tr-TR" smtClean="0">
                <a:latin typeface="Times" panose="02020603050405020304" charset="0"/>
              </a:rPr>
              <a:pPr>
                <a:spcBef>
                  <a:spcPct val="0"/>
                </a:spcBef>
              </a:pPr>
              <a:t>2</a:t>
            </a:fld>
            <a:endParaRPr lang="en-US" altLang="tr-TR">
              <a:latin typeface="Times" panose="0202060305040502030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839181B0-E208-1586-DB96-72CC1FD2F1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a:extLst>
              <a:ext uri="{FF2B5EF4-FFF2-40B4-BE49-F238E27FC236}">
                <a16:creationId xmlns:a16="http://schemas.microsoft.com/office/drawing/2014/main" id="{68EFE82E-4DE6-8618-166C-D5D670922F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cs typeface="Arial" panose="020B0604020202020204" pitchFamily="34" charset="0"/>
            </a:endParaRPr>
          </a:p>
        </p:txBody>
      </p:sp>
      <p:sp>
        <p:nvSpPr>
          <p:cNvPr id="14339" name="Slide Number Placeholder 3">
            <a:extLst>
              <a:ext uri="{FF2B5EF4-FFF2-40B4-BE49-F238E27FC236}">
                <a16:creationId xmlns:a16="http://schemas.microsoft.com/office/drawing/2014/main" id="{D997195F-877D-F837-EFE3-711B51E127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53858E41-043D-B543-8782-BB678915190D}" type="slidenum">
              <a:rPr lang="en-US" altLang="tr-TR" smtClean="0">
                <a:latin typeface="Times" panose="02020603050405020304" charset="0"/>
              </a:rPr>
              <a:pPr>
                <a:spcBef>
                  <a:spcPct val="0"/>
                </a:spcBef>
              </a:pPr>
              <a:t>3</a:t>
            </a:fld>
            <a:endParaRPr lang="en-US" altLang="tr-TR">
              <a:latin typeface="Times" panose="0202060305040502030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BC8245A7-F2C5-0232-CCAC-8F8B1C23E9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4902B17D-14AF-3DA2-9396-FF9CAFAAEC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cs typeface="Arial" panose="020B0604020202020204" pitchFamily="34" charset="0"/>
            </a:endParaRPr>
          </a:p>
        </p:txBody>
      </p:sp>
      <p:sp>
        <p:nvSpPr>
          <p:cNvPr id="16387" name="Slide Number Placeholder 3">
            <a:extLst>
              <a:ext uri="{FF2B5EF4-FFF2-40B4-BE49-F238E27FC236}">
                <a16:creationId xmlns:a16="http://schemas.microsoft.com/office/drawing/2014/main" id="{47752DF9-1973-7748-2365-8B3A60B1CE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2998FB8F-01EF-C348-BB1A-F2A16BBE0163}" type="slidenum">
              <a:rPr lang="en-US" altLang="tr-TR" smtClean="0">
                <a:latin typeface="Times" panose="02020603050405020304" charset="0"/>
              </a:rPr>
              <a:pPr>
                <a:spcBef>
                  <a:spcPct val="0"/>
                </a:spcBef>
              </a:pPr>
              <a:t>4</a:t>
            </a:fld>
            <a:endParaRPr lang="en-US" altLang="tr-TR">
              <a:latin typeface="Times" panose="0202060305040502030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F76125D7-0A11-D82A-F274-B38AA92063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05A6DDCF-FC2A-DC7E-D28E-59DB9240F2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cs typeface="Arial" panose="020B0604020202020204" pitchFamily="34" charset="0"/>
            </a:endParaRPr>
          </a:p>
        </p:txBody>
      </p:sp>
      <p:sp>
        <p:nvSpPr>
          <p:cNvPr id="18435" name="Slide Number Placeholder 3">
            <a:extLst>
              <a:ext uri="{FF2B5EF4-FFF2-40B4-BE49-F238E27FC236}">
                <a16:creationId xmlns:a16="http://schemas.microsoft.com/office/drawing/2014/main" id="{17501174-C575-9B4F-F276-88F7AF7CE1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0DB7454C-0101-E049-8B9F-E3C2D1E022AD}" type="slidenum">
              <a:rPr lang="en-US" altLang="tr-TR" smtClean="0">
                <a:latin typeface="Times" panose="02020603050405020304" charset="0"/>
              </a:rPr>
              <a:pPr>
                <a:spcBef>
                  <a:spcPct val="0"/>
                </a:spcBef>
              </a:pPr>
              <a:t>5</a:t>
            </a:fld>
            <a:endParaRPr lang="en-US" altLang="tr-TR">
              <a:latin typeface="Times" panose="0202060305040502030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CB914076-DE92-A59C-1C01-4D7605F10D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1A0D47DA-BCA9-9240-7637-9A4E3F4105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cs typeface="Arial" panose="020B0604020202020204" pitchFamily="34" charset="0"/>
            </a:endParaRPr>
          </a:p>
        </p:txBody>
      </p:sp>
      <p:sp>
        <p:nvSpPr>
          <p:cNvPr id="33795" name="Slide Number Placeholder 3">
            <a:extLst>
              <a:ext uri="{FF2B5EF4-FFF2-40B4-BE49-F238E27FC236}">
                <a16:creationId xmlns:a16="http://schemas.microsoft.com/office/drawing/2014/main" id="{4F241DAC-7E67-B7FF-334B-E18C904D81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6132C23B-1A58-9C47-A4BE-FC27037B34C2}" type="slidenum">
              <a:rPr lang="en-US" altLang="tr-TR" smtClean="0">
                <a:latin typeface="Times" panose="02020603050405020304" charset="0"/>
              </a:rPr>
              <a:pPr>
                <a:spcBef>
                  <a:spcPct val="0"/>
                </a:spcBef>
              </a:pPr>
              <a:t>19</a:t>
            </a:fld>
            <a:endParaRPr lang="en-US" altLang="tr-TR">
              <a:latin typeface="Times" panose="0202060305040502030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7112ED2B-1655-2B3D-A896-73CC3CA2DF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939620E2-3506-CD16-6FA4-852694CF5A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cs typeface="Arial" panose="020B0604020202020204" pitchFamily="34" charset="0"/>
            </a:endParaRPr>
          </a:p>
        </p:txBody>
      </p:sp>
      <p:sp>
        <p:nvSpPr>
          <p:cNvPr id="35843" name="Slide Number Placeholder 3">
            <a:extLst>
              <a:ext uri="{FF2B5EF4-FFF2-40B4-BE49-F238E27FC236}">
                <a16:creationId xmlns:a16="http://schemas.microsoft.com/office/drawing/2014/main" id="{DA7952F4-A767-803C-1F51-18AEDA772E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5F3DB9AB-4578-B04B-B3BB-12E85B55FFB1}" type="slidenum">
              <a:rPr lang="en-US" altLang="tr-TR" smtClean="0">
                <a:latin typeface="Times" panose="02020603050405020304" charset="0"/>
              </a:rPr>
              <a:pPr>
                <a:spcBef>
                  <a:spcPct val="0"/>
                </a:spcBef>
              </a:pPr>
              <a:t>20</a:t>
            </a:fld>
            <a:endParaRPr lang="en-US" altLang="tr-TR">
              <a:latin typeface="Times" panose="0202060305040502030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D025E87F-245D-DAAB-7032-738F10CA6E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A317519B-E4B7-6A29-B0A5-A23A5A2022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cs typeface="Arial" panose="020B0604020202020204" pitchFamily="34" charset="0"/>
            </a:endParaRPr>
          </a:p>
        </p:txBody>
      </p:sp>
      <p:sp>
        <p:nvSpPr>
          <p:cNvPr id="37891" name="Slide Number Placeholder 3">
            <a:extLst>
              <a:ext uri="{FF2B5EF4-FFF2-40B4-BE49-F238E27FC236}">
                <a16:creationId xmlns:a16="http://schemas.microsoft.com/office/drawing/2014/main" id="{65B0C894-87AA-C6D9-4B8C-8011781F7B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F81E7417-54C1-5741-9B64-6C5E9EBA256A}" type="slidenum">
              <a:rPr lang="en-US" altLang="tr-TR" smtClean="0">
                <a:latin typeface="Times" panose="02020603050405020304" charset="0"/>
              </a:rPr>
              <a:pPr>
                <a:spcBef>
                  <a:spcPct val="0"/>
                </a:spcBef>
              </a:pPr>
              <a:t>21</a:t>
            </a:fld>
            <a:endParaRPr lang="en-US" altLang="tr-TR">
              <a:latin typeface="Times" panose="0202060305040502030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D8D58A31-27D1-68AA-4C08-F04ACC7740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5F41EEF1-1D3A-0D0B-2575-ADFDF7ECB2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cs typeface="Arial" panose="020B0604020202020204" pitchFamily="34" charset="0"/>
            </a:endParaRPr>
          </a:p>
        </p:txBody>
      </p:sp>
      <p:sp>
        <p:nvSpPr>
          <p:cNvPr id="39939" name="Slide Number Placeholder 3">
            <a:extLst>
              <a:ext uri="{FF2B5EF4-FFF2-40B4-BE49-F238E27FC236}">
                <a16:creationId xmlns:a16="http://schemas.microsoft.com/office/drawing/2014/main" id="{015A486B-1A69-833B-E003-A84A0D4305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Arial" panose="020B0604020202020204" pitchFamily="34" charset="0"/>
                <a:cs typeface="Arial" panose="020B0604020202020204" pitchFamily="34" charset="0"/>
              </a:defRPr>
            </a:lvl9pPr>
          </a:lstStyle>
          <a:p>
            <a:pPr>
              <a:spcBef>
                <a:spcPct val="0"/>
              </a:spcBef>
            </a:pPr>
            <a:fld id="{204FE27B-8792-1F42-8A6A-27B3320854FF}" type="slidenum">
              <a:rPr lang="en-US" altLang="tr-TR" smtClean="0">
                <a:latin typeface="Times" panose="02020603050405020304" charset="0"/>
              </a:rPr>
              <a:pPr>
                <a:spcBef>
                  <a:spcPct val="0"/>
                </a:spcBef>
              </a:pPr>
              <a:t>25</a:t>
            </a:fld>
            <a:endParaRPr lang="en-US" altLang="tr-TR">
              <a:latin typeface="Times" panose="0202060305040502030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40C30ED4-B21E-127D-8FFC-544EC97E2745}"/>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6">
            <a:extLst>
              <a:ext uri="{FF2B5EF4-FFF2-40B4-BE49-F238E27FC236}">
                <a16:creationId xmlns:a16="http://schemas.microsoft.com/office/drawing/2014/main" id="{874CCC1C-0A98-C527-D8C8-C09D5AB8737F}"/>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TextBox 2">
            <a:extLst>
              <a:ext uri="{FF2B5EF4-FFF2-40B4-BE49-F238E27FC236}">
                <a16:creationId xmlns:a16="http://schemas.microsoft.com/office/drawing/2014/main" id="{5BACC107-7879-037E-A9E7-091E0C80DB59}"/>
              </a:ext>
            </a:extLst>
          </p:cNvPr>
          <p:cNvSpPr txBox="1">
            <a:spLocks noChangeArrowheads="1"/>
          </p:cNvSpPr>
          <p:nvPr userDrawn="1"/>
        </p:nvSpPr>
        <p:spPr bwMode="auto">
          <a:xfrm>
            <a:off x="5638800" y="6553200"/>
            <a:ext cx="3505200" cy="276225"/>
          </a:xfrm>
          <a:prstGeom prst="rect">
            <a:avLst/>
          </a:prstGeom>
          <a:noFill/>
          <a:ln>
            <a:noFill/>
          </a:ln>
        </p:spPr>
        <p:txBody>
          <a:bodyPr>
            <a:spAutoFit/>
          </a:bodyPr>
          <a:lstStyle>
            <a:lvl1pPr eaLnBrk="0" hangingPunct="0">
              <a:defRPr sz="2400" b="1">
                <a:solidFill>
                  <a:schemeClr val="tx1"/>
                </a:solidFill>
                <a:latin typeface="Times" panose="02020603050405020304" pitchFamily="18" charset="0"/>
                <a:ea typeface="MS PGothic" panose="020B0600070205080204" pitchFamily="34" charset="-128"/>
              </a:defRPr>
            </a:lvl1pPr>
            <a:lvl2pPr marL="742950" indent="-285750" eaLnBrk="0" hangingPunct="0">
              <a:defRPr sz="2400" b="1">
                <a:solidFill>
                  <a:schemeClr val="tx1"/>
                </a:solidFill>
                <a:latin typeface="Times" panose="02020603050405020304" pitchFamily="18" charset="0"/>
                <a:ea typeface="MS PGothic" panose="020B0600070205080204" pitchFamily="34" charset="-128"/>
              </a:defRPr>
            </a:lvl2pPr>
            <a:lvl3pPr marL="1143000" indent="-228600" eaLnBrk="0" hangingPunct="0">
              <a:defRPr sz="2400" b="1">
                <a:solidFill>
                  <a:schemeClr val="tx1"/>
                </a:solidFill>
                <a:latin typeface="Times" panose="02020603050405020304" pitchFamily="18" charset="0"/>
                <a:ea typeface="MS PGothic" panose="020B0600070205080204" pitchFamily="34" charset="-128"/>
              </a:defRPr>
            </a:lvl3pPr>
            <a:lvl4pPr marL="1600200" indent="-228600" eaLnBrk="0" hangingPunct="0">
              <a:defRPr sz="2400" b="1">
                <a:solidFill>
                  <a:schemeClr val="tx1"/>
                </a:solidFill>
                <a:latin typeface="Times" panose="02020603050405020304" pitchFamily="18" charset="0"/>
                <a:ea typeface="MS PGothic" panose="020B0600070205080204" pitchFamily="34" charset="-128"/>
              </a:defRPr>
            </a:lvl4pPr>
            <a:lvl5pPr marL="2057400" indent="-228600" eaLnBrk="0" hangingPunct="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pPr algn="r" eaLnBrk="1" hangingPunct="1">
              <a:defRPr/>
            </a:pPr>
            <a:r>
              <a:rPr lang="en-US" altLang="tr-TR" sz="1200" b="0">
                <a:cs typeface="Arial" panose="020B0604020202020204" pitchFamily="34" charset="0"/>
              </a:rPr>
              <a:t>© Copyright Cengage Learning.  All Rights Reserved.</a:t>
            </a:r>
          </a:p>
        </p:txBody>
      </p:sp>
      <p:cxnSp>
        <p:nvCxnSpPr>
          <p:cNvPr id="7" name="Straight Connector 7">
            <a:extLst>
              <a:ext uri="{FF2B5EF4-FFF2-40B4-BE49-F238E27FC236}">
                <a16:creationId xmlns:a16="http://schemas.microsoft.com/office/drawing/2014/main" id="{C41CCB84-A272-39CF-E0FF-C6784E65CAA5}"/>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41C706D2-6105-3ABE-1ADC-CB26A5B4F1CA}"/>
              </a:ext>
            </a:extLst>
          </p:cNvPr>
          <p:cNvSpPr>
            <a:spLocks noGrp="1"/>
          </p:cNvSpPr>
          <p:nvPr>
            <p:ph type="dt" sz="half" idx="10"/>
          </p:nvPr>
        </p:nvSpPr>
        <p:spPr>
          <a:xfrm>
            <a:off x="457200" y="19050"/>
            <a:ext cx="2895600" cy="328613"/>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panose="02020603050405020304" pitchFamily="18" charset="0"/>
                <a:cs typeface="Arial" panose="020B0604020202020204" pitchFamily="34" charset="0"/>
              </a:defRPr>
            </a:lvl1pPr>
          </a:lstStyle>
          <a:p>
            <a:pPr>
              <a:defRPr/>
            </a:pPr>
            <a:fld id="{BD2CA2EE-EBA8-F942-8D83-7CE6C9474708}" type="datetimeFigureOut">
              <a:rPr lang="en-US" altLang="tr-TR"/>
              <a:pPr>
                <a:defRPr/>
              </a:pPr>
              <a:t>3/3/26</a:t>
            </a:fld>
            <a:endParaRPr lang="en-US" altLang="tr-TR"/>
          </a:p>
        </p:txBody>
      </p:sp>
      <p:sp>
        <p:nvSpPr>
          <p:cNvPr id="9" name="Slide Number Placeholder 5">
            <a:extLst>
              <a:ext uri="{FF2B5EF4-FFF2-40B4-BE49-F238E27FC236}">
                <a16:creationId xmlns:a16="http://schemas.microsoft.com/office/drawing/2014/main" id="{50DCD583-2F23-EA83-845D-760C62FE7A67}"/>
              </a:ext>
            </a:extLst>
          </p:cNvPr>
          <p:cNvSpPr>
            <a:spLocks noGrp="1"/>
          </p:cNvSpPr>
          <p:nvPr>
            <p:ph type="sldNum" sz="quarter" idx="11"/>
          </p:nvPr>
        </p:nvSpPr>
        <p:spPr>
          <a:xfrm>
            <a:off x="7620000" y="19050"/>
            <a:ext cx="1066800" cy="328613"/>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19D137CA-55A2-1242-9E9F-71A3D3649DD5}" type="slidenum">
              <a:rPr lang="en-US" altLang="tr-TR"/>
              <a:pPr>
                <a:defRPr/>
              </a:pPr>
              <a:t>‹#›</a:t>
            </a:fld>
            <a:endParaRPr lang="en-US" altLang="tr-TR"/>
          </a:p>
        </p:txBody>
      </p:sp>
    </p:spTree>
    <p:extLst>
      <p:ext uri="{BB962C8B-B14F-4D97-AF65-F5344CB8AC3E}">
        <p14:creationId xmlns:p14="http://schemas.microsoft.com/office/powerpoint/2010/main" val="105230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30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019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225425" indent="-225425">
              <a:buSzPct val="90000"/>
              <a:defRPr sz="2800"/>
            </a:lvl1pPr>
            <a:lvl2pPr marL="569913" indent="-247650">
              <a:buFont typeface="Courier New" pitchFamily="49" charset="0"/>
              <a:buChar char="o"/>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1049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0F19EF10-C442-12B0-C254-6A16E3F22FDF}"/>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6">
            <a:extLst>
              <a:ext uri="{FF2B5EF4-FFF2-40B4-BE49-F238E27FC236}">
                <a16:creationId xmlns:a16="http://schemas.microsoft.com/office/drawing/2014/main" id="{8147AA6B-2670-4847-1C7C-FAF9633239AF}"/>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TextBox 2">
            <a:extLst>
              <a:ext uri="{FF2B5EF4-FFF2-40B4-BE49-F238E27FC236}">
                <a16:creationId xmlns:a16="http://schemas.microsoft.com/office/drawing/2014/main" id="{06CD0A3B-EE91-527C-B5BC-1E76DABA3EFF}"/>
              </a:ext>
            </a:extLst>
          </p:cNvPr>
          <p:cNvSpPr txBox="1">
            <a:spLocks noChangeArrowheads="1"/>
          </p:cNvSpPr>
          <p:nvPr userDrawn="1"/>
        </p:nvSpPr>
        <p:spPr bwMode="auto">
          <a:xfrm>
            <a:off x="5638800" y="6553200"/>
            <a:ext cx="3505200" cy="276225"/>
          </a:xfrm>
          <a:prstGeom prst="rect">
            <a:avLst/>
          </a:prstGeom>
          <a:noFill/>
          <a:ln>
            <a:noFill/>
          </a:ln>
        </p:spPr>
        <p:txBody>
          <a:bodyPr>
            <a:spAutoFit/>
          </a:bodyPr>
          <a:lstStyle>
            <a:lvl1pPr eaLnBrk="0" hangingPunct="0">
              <a:defRPr sz="2400" b="1">
                <a:solidFill>
                  <a:schemeClr val="tx1"/>
                </a:solidFill>
                <a:latin typeface="Times" panose="02020603050405020304" pitchFamily="18" charset="0"/>
                <a:ea typeface="MS PGothic" panose="020B0600070205080204" pitchFamily="34" charset="-128"/>
              </a:defRPr>
            </a:lvl1pPr>
            <a:lvl2pPr marL="742950" indent="-285750" eaLnBrk="0" hangingPunct="0">
              <a:defRPr sz="2400" b="1">
                <a:solidFill>
                  <a:schemeClr val="tx1"/>
                </a:solidFill>
                <a:latin typeface="Times" panose="02020603050405020304" pitchFamily="18" charset="0"/>
                <a:ea typeface="MS PGothic" panose="020B0600070205080204" pitchFamily="34" charset="-128"/>
              </a:defRPr>
            </a:lvl2pPr>
            <a:lvl3pPr marL="1143000" indent="-228600" eaLnBrk="0" hangingPunct="0">
              <a:defRPr sz="2400" b="1">
                <a:solidFill>
                  <a:schemeClr val="tx1"/>
                </a:solidFill>
                <a:latin typeface="Times" panose="02020603050405020304" pitchFamily="18" charset="0"/>
                <a:ea typeface="MS PGothic" panose="020B0600070205080204" pitchFamily="34" charset="-128"/>
              </a:defRPr>
            </a:lvl3pPr>
            <a:lvl4pPr marL="1600200" indent="-228600" eaLnBrk="0" hangingPunct="0">
              <a:defRPr sz="2400" b="1">
                <a:solidFill>
                  <a:schemeClr val="tx1"/>
                </a:solidFill>
                <a:latin typeface="Times" panose="02020603050405020304" pitchFamily="18" charset="0"/>
                <a:ea typeface="MS PGothic" panose="020B0600070205080204" pitchFamily="34" charset="-128"/>
              </a:defRPr>
            </a:lvl4pPr>
            <a:lvl5pPr marL="2057400" indent="-228600" eaLnBrk="0" hangingPunct="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pPr algn="r" eaLnBrk="1" hangingPunct="1">
              <a:defRPr/>
            </a:pPr>
            <a:r>
              <a:rPr lang="en-US" altLang="tr-TR" sz="1200" b="0">
                <a:cs typeface="Arial" panose="020B0604020202020204" pitchFamily="34" charset="0"/>
              </a:rPr>
              <a:t>© Copyright Cengage Learning.  All Rights Reserved.</a:t>
            </a:r>
          </a:p>
        </p:txBody>
      </p:sp>
      <p:cxnSp>
        <p:nvCxnSpPr>
          <p:cNvPr id="7" name="Straight Connector 7">
            <a:extLst>
              <a:ext uri="{FF2B5EF4-FFF2-40B4-BE49-F238E27FC236}">
                <a16:creationId xmlns:a16="http://schemas.microsoft.com/office/drawing/2014/main" id="{0AE77421-2DB7-7FEB-8FCB-45178BB5115A}"/>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10">
            <a:extLst>
              <a:ext uri="{FF2B5EF4-FFF2-40B4-BE49-F238E27FC236}">
                <a16:creationId xmlns:a16="http://schemas.microsoft.com/office/drawing/2014/main" id="{2AE26E91-E801-1157-7AAD-CC795DF083C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67400" y="1081088"/>
            <a:ext cx="2667000"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14400"/>
            <a:ext cx="4992687" cy="3648075"/>
          </a:xfrm>
        </p:spPr>
        <p:txBody>
          <a:bodyPr anchor="b"/>
          <a:lstStyle>
            <a:lvl1pPr algn="l">
              <a:defRPr sz="4800" b="0" cap="all">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148800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688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9356E69B-1A1C-5F3E-DD48-ABCC829354E5}"/>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6">
            <a:extLst>
              <a:ext uri="{FF2B5EF4-FFF2-40B4-BE49-F238E27FC236}">
                <a16:creationId xmlns:a16="http://schemas.microsoft.com/office/drawing/2014/main" id="{AF0E9B5B-FC58-6E0D-818B-79A94DE7AB41}"/>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TextBox 2">
            <a:extLst>
              <a:ext uri="{FF2B5EF4-FFF2-40B4-BE49-F238E27FC236}">
                <a16:creationId xmlns:a16="http://schemas.microsoft.com/office/drawing/2014/main" id="{78DF89DB-74B4-0135-74F9-D302EADBD161}"/>
              </a:ext>
            </a:extLst>
          </p:cNvPr>
          <p:cNvSpPr txBox="1">
            <a:spLocks noChangeArrowheads="1"/>
          </p:cNvSpPr>
          <p:nvPr userDrawn="1"/>
        </p:nvSpPr>
        <p:spPr bwMode="auto">
          <a:xfrm>
            <a:off x="5638800" y="6553200"/>
            <a:ext cx="3505200" cy="276225"/>
          </a:xfrm>
          <a:prstGeom prst="rect">
            <a:avLst/>
          </a:prstGeom>
          <a:noFill/>
          <a:ln>
            <a:noFill/>
          </a:ln>
        </p:spPr>
        <p:txBody>
          <a:bodyPr>
            <a:spAutoFit/>
          </a:bodyPr>
          <a:lstStyle>
            <a:lvl1pPr eaLnBrk="0" hangingPunct="0">
              <a:defRPr sz="2400" b="1">
                <a:solidFill>
                  <a:schemeClr val="tx1"/>
                </a:solidFill>
                <a:latin typeface="Times" panose="02020603050405020304" pitchFamily="18" charset="0"/>
                <a:ea typeface="MS PGothic" panose="020B0600070205080204" pitchFamily="34" charset="-128"/>
              </a:defRPr>
            </a:lvl1pPr>
            <a:lvl2pPr marL="742950" indent="-285750" eaLnBrk="0" hangingPunct="0">
              <a:defRPr sz="2400" b="1">
                <a:solidFill>
                  <a:schemeClr val="tx1"/>
                </a:solidFill>
                <a:latin typeface="Times" panose="02020603050405020304" pitchFamily="18" charset="0"/>
                <a:ea typeface="MS PGothic" panose="020B0600070205080204" pitchFamily="34" charset="-128"/>
              </a:defRPr>
            </a:lvl2pPr>
            <a:lvl3pPr marL="1143000" indent="-228600" eaLnBrk="0" hangingPunct="0">
              <a:defRPr sz="2400" b="1">
                <a:solidFill>
                  <a:schemeClr val="tx1"/>
                </a:solidFill>
                <a:latin typeface="Times" panose="02020603050405020304" pitchFamily="18" charset="0"/>
                <a:ea typeface="MS PGothic" panose="020B0600070205080204" pitchFamily="34" charset="-128"/>
              </a:defRPr>
            </a:lvl3pPr>
            <a:lvl4pPr marL="1600200" indent="-228600" eaLnBrk="0" hangingPunct="0">
              <a:defRPr sz="2400" b="1">
                <a:solidFill>
                  <a:schemeClr val="tx1"/>
                </a:solidFill>
                <a:latin typeface="Times" panose="02020603050405020304" pitchFamily="18" charset="0"/>
                <a:ea typeface="MS PGothic" panose="020B0600070205080204" pitchFamily="34" charset="-128"/>
              </a:defRPr>
            </a:lvl4pPr>
            <a:lvl5pPr marL="2057400" indent="-228600" eaLnBrk="0" hangingPunct="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pPr algn="r" eaLnBrk="1" hangingPunct="1">
              <a:defRPr/>
            </a:pPr>
            <a:r>
              <a:rPr lang="en-US" altLang="tr-TR" sz="1200" b="0">
                <a:cs typeface="Arial" panose="020B0604020202020204" pitchFamily="34" charset="0"/>
              </a:rPr>
              <a:t>© Copyright Cengage Learning.  All Rights Reserved.</a:t>
            </a:r>
          </a:p>
        </p:txBody>
      </p:sp>
      <p:cxnSp>
        <p:nvCxnSpPr>
          <p:cNvPr id="10" name="Straight Connector 7">
            <a:extLst>
              <a:ext uri="{FF2B5EF4-FFF2-40B4-BE49-F238E27FC236}">
                <a16:creationId xmlns:a16="http://schemas.microsoft.com/office/drawing/2014/main" id="{4EA28862-7EA1-57CA-DAC2-1C0178BE3D1A}"/>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125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idx="1"/>
          </p:nvPr>
        </p:nvSpPr>
        <p:spPr>
          <a:xfrm>
            <a:off x="457200" y="1600200"/>
            <a:ext cx="8229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372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5E5F5129-F76E-5366-BBDA-1A392C4D0C71}"/>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Rectangle 6">
            <a:extLst>
              <a:ext uri="{FF2B5EF4-FFF2-40B4-BE49-F238E27FC236}">
                <a16:creationId xmlns:a16="http://schemas.microsoft.com/office/drawing/2014/main" id="{A2EE38DF-B3B1-C67D-D00A-E1B40FE8CCE2}"/>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extBox 2">
            <a:extLst>
              <a:ext uri="{FF2B5EF4-FFF2-40B4-BE49-F238E27FC236}">
                <a16:creationId xmlns:a16="http://schemas.microsoft.com/office/drawing/2014/main" id="{DBCE9AD7-2272-4385-178B-ED5AF5A23F80}"/>
              </a:ext>
            </a:extLst>
          </p:cNvPr>
          <p:cNvSpPr txBox="1">
            <a:spLocks noChangeArrowheads="1"/>
          </p:cNvSpPr>
          <p:nvPr userDrawn="1"/>
        </p:nvSpPr>
        <p:spPr bwMode="auto">
          <a:xfrm>
            <a:off x="5638800" y="6553200"/>
            <a:ext cx="3505200" cy="276225"/>
          </a:xfrm>
          <a:prstGeom prst="rect">
            <a:avLst/>
          </a:prstGeom>
          <a:noFill/>
          <a:ln>
            <a:noFill/>
          </a:ln>
        </p:spPr>
        <p:txBody>
          <a:bodyPr>
            <a:spAutoFit/>
          </a:bodyPr>
          <a:lstStyle>
            <a:lvl1pPr eaLnBrk="0" hangingPunct="0">
              <a:defRPr sz="2400" b="1">
                <a:solidFill>
                  <a:schemeClr val="tx1"/>
                </a:solidFill>
                <a:latin typeface="Times" panose="02020603050405020304" pitchFamily="18" charset="0"/>
                <a:ea typeface="MS PGothic" panose="020B0600070205080204" pitchFamily="34" charset="-128"/>
              </a:defRPr>
            </a:lvl1pPr>
            <a:lvl2pPr marL="742950" indent="-285750" eaLnBrk="0" hangingPunct="0">
              <a:defRPr sz="2400" b="1">
                <a:solidFill>
                  <a:schemeClr val="tx1"/>
                </a:solidFill>
                <a:latin typeface="Times" panose="02020603050405020304" pitchFamily="18" charset="0"/>
                <a:ea typeface="MS PGothic" panose="020B0600070205080204" pitchFamily="34" charset="-128"/>
              </a:defRPr>
            </a:lvl2pPr>
            <a:lvl3pPr marL="1143000" indent="-228600" eaLnBrk="0" hangingPunct="0">
              <a:defRPr sz="2400" b="1">
                <a:solidFill>
                  <a:schemeClr val="tx1"/>
                </a:solidFill>
                <a:latin typeface="Times" panose="02020603050405020304" pitchFamily="18" charset="0"/>
                <a:ea typeface="MS PGothic" panose="020B0600070205080204" pitchFamily="34" charset="-128"/>
              </a:defRPr>
            </a:lvl3pPr>
            <a:lvl4pPr marL="1600200" indent="-228600" eaLnBrk="0" hangingPunct="0">
              <a:defRPr sz="2400" b="1">
                <a:solidFill>
                  <a:schemeClr val="tx1"/>
                </a:solidFill>
                <a:latin typeface="Times" panose="02020603050405020304" pitchFamily="18" charset="0"/>
                <a:ea typeface="MS PGothic" panose="020B0600070205080204" pitchFamily="34" charset="-128"/>
              </a:defRPr>
            </a:lvl4pPr>
            <a:lvl5pPr marL="2057400" indent="-228600" eaLnBrk="0" hangingPunct="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pPr algn="r" eaLnBrk="1" hangingPunct="1">
              <a:defRPr/>
            </a:pPr>
            <a:r>
              <a:rPr lang="en-US" altLang="tr-TR" sz="1200" b="0">
                <a:cs typeface="Arial" panose="020B0604020202020204" pitchFamily="34" charset="0"/>
              </a:rPr>
              <a:t>© Copyright Cengage Learning.  All Rights Reserved.</a:t>
            </a:r>
          </a:p>
        </p:txBody>
      </p:sp>
      <p:pic>
        <p:nvPicPr>
          <p:cNvPr id="5" name="Picture 8">
            <a:extLst>
              <a:ext uri="{FF2B5EF4-FFF2-40B4-BE49-F238E27FC236}">
                <a16:creationId xmlns:a16="http://schemas.microsoft.com/office/drawing/2014/main" id="{522AFE42-10FA-489D-22C5-7120AED2DA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00" y="4267200"/>
            <a:ext cx="1587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457200" y="533400"/>
            <a:ext cx="8229600" cy="350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p:nvPr>
        </p:nvSpPr>
        <p:spPr>
          <a:xfrm>
            <a:off x="1981200" y="4191000"/>
            <a:ext cx="6781800" cy="2209800"/>
          </a:xfrm>
        </p:spPr>
        <p:txBody>
          <a:bodyPr/>
          <a:lstStyle>
            <a:lvl1pPr marL="0" marR="0" indent="0" algn="l" defTabSz="914400" rtl="0" eaLnBrk="0" fontAlgn="base" latinLnBrk="0" hangingPunct="0">
              <a:lnSpc>
                <a:spcPct val="100000"/>
              </a:lnSpc>
              <a:spcBef>
                <a:spcPct val="20000"/>
              </a:spcBef>
              <a:spcAft>
                <a:spcPct val="0"/>
              </a:spcAft>
              <a:buClr>
                <a:schemeClr val="accent1"/>
              </a:buClr>
              <a:buSzPct val="85000"/>
              <a:buFont typeface="Arial" charset="0"/>
              <a:buNone/>
              <a:tabLst/>
              <a:defRPr sz="2400"/>
            </a:lvl1pPr>
          </a:lstStyle>
          <a:p>
            <a:pPr lvl="0"/>
            <a:r>
              <a:rPr lang="en-US" dirty="0"/>
              <a:t>Click to edit Master text styles</a:t>
            </a:r>
          </a:p>
        </p:txBody>
      </p:sp>
    </p:spTree>
    <p:extLst>
      <p:ext uri="{BB962C8B-B14F-4D97-AF65-F5344CB8AC3E}">
        <p14:creationId xmlns:p14="http://schemas.microsoft.com/office/powerpoint/2010/main" val="427267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B5708C44-81E5-3B46-86B0-6DCD6BE89053}"/>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6">
            <a:extLst>
              <a:ext uri="{FF2B5EF4-FFF2-40B4-BE49-F238E27FC236}">
                <a16:creationId xmlns:a16="http://schemas.microsoft.com/office/drawing/2014/main" id="{A6DF01A8-BC9C-ABF2-F098-D8C9814B6AE7}"/>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TextBox 2">
            <a:extLst>
              <a:ext uri="{FF2B5EF4-FFF2-40B4-BE49-F238E27FC236}">
                <a16:creationId xmlns:a16="http://schemas.microsoft.com/office/drawing/2014/main" id="{F45D3F53-BE8D-41EA-CFBA-9DCD3B7339DB}"/>
              </a:ext>
            </a:extLst>
          </p:cNvPr>
          <p:cNvSpPr txBox="1">
            <a:spLocks noChangeArrowheads="1"/>
          </p:cNvSpPr>
          <p:nvPr userDrawn="1"/>
        </p:nvSpPr>
        <p:spPr bwMode="auto">
          <a:xfrm>
            <a:off x="5638800" y="6553200"/>
            <a:ext cx="3505200" cy="276225"/>
          </a:xfrm>
          <a:prstGeom prst="rect">
            <a:avLst/>
          </a:prstGeom>
          <a:noFill/>
          <a:ln>
            <a:noFill/>
          </a:ln>
        </p:spPr>
        <p:txBody>
          <a:bodyPr>
            <a:spAutoFit/>
          </a:bodyPr>
          <a:lstStyle>
            <a:lvl1pPr eaLnBrk="0" hangingPunct="0">
              <a:defRPr sz="2400" b="1">
                <a:solidFill>
                  <a:schemeClr val="tx1"/>
                </a:solidFill>
                <a:latin typeface="Times" panose="02020603050405020304" pitchFamily="18" charset="0"/>
                <a:ea typeface="MS PGothic" panose="020B0600070205080204" pitchFamily="34" charset="-128"/>
              </a:defRPr>
            </a:lvl1pPr>
            <a:lvl2pPr marL="742950" indent="-285750" eaLnBrk="0" hangingPunct="0">
              <a:defRPr sz="2400" b="1">
                <a:solidFill>
                  <a:schemeClr val="tx1"/>
                </a:solidFill>
                <a:latin typeface="Times" panose="02020603050405020304" pitchFamily="18" charset="0"/>
                <a:ea typeface="MS PGothic" panose="020B0600070205080204" pitchFamily="34" charset="-128"/>
              </a:defRPr>
            </a:lvl2pPr>
            <a:lvl3pPr marL="1143000" indent="-228600" eaLnBrk="0" hangingPunct="0">
              <a:defRPr sz="2400" b="1">
                <a:solidFill>
                  <a:schemeClr val="tx1"/>
                </a:solidFill>
                <a:latin typeface="Times" panose="02020603050405020304" pitchFamily="18" charset="0"/>
                <a:ea typeface="MS PGothic" panose="020B0600070205080204" pitchFamily="34" charset="-128"/>
              </a:defRPr>
            </a:lvl3pPr>
            <a:lvl4pPr marL="1600200" indent="-228600" eaLnBrk="0" hangingPunct="0">
              <a:defRPr sz="2400" b="1">
                <a:solidFill>
                  <a:schemeClr val="tx1"/>
                </a:solidFill>
                <a:latin typeface="Times" panose="02020603050405020304" pitchFamily="18" charset="0"/>
                <a:ea typeface="MS PGothic" panose="020B0600070205080204" pitchFamily="34" charset="-128"/>
              </a:defRPr>
            </a:lvl4pPr>
            <a:lvl5pPr marL="2057400" indent="-228600" eaLnBrk="0" hangingPunct="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pPr algn="r" eaLnBrk="1" hangingPunct="1">
              <a:defRPr/>
            </a:pPr>
            <a:r>
              <a:rPr lang="en-US" altLang="tr-TR" sz="1200" b="0">
                <a:cs typeface="Arial" panose="020B0604020202020204" pitchFamily="34" charset="0"/>
              </a:rPr>
              <a:t>© Copyright Cengage Learning.  All Rights Reserved.</a:t>
            </a:r>
          </a:p>
        </p:txBody>
      </p:sp>
      <p:cxnSp>
        <p:nvCxnSpPr>
          <p:cNvPr id="7" name="Straight Connector 7">
            <a:extLst>
              <a:ext uri="{FF2B5EF4-FFF2-40B4-BE49-F238E27FC236}">
                <a16:creationId xmlns:a16="http://schemas.microsoft.com/office/drawing/2014/main" id="{27133CDC-D708-B88D-E0D3-DB06A7963AE4}"/>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8">
            <a:extLst>
              <a:ext uri="{FF2B5EF4-FFF2-40B4-BE49-F238E27FC236}">
                <a16:creationId xmlns:a16="http://schemas.microsoft.com/office/drawing/2014/main" id="{07ABC163-A656-EC6B-9D68-F660F059BC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378200"/>
            <a:ext cx="2154238"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92080"/>
            <a:ext cx="2139696" cy="2103520"/>
          </a:xfrm>
        </p:spPr>
        <p:txBody>
          <a:bodyPr anchor="t">
            <a:noAutofit/>
          </a:bodyPr>
          <a:lstStyle>
            <a:lvl1pPr algn="l">
              <a:defRPr sz="3200" b="0"/>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856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2013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E1BDF6-9135-E425-C117-A7AEAEFEFC75}"/>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Placeholder 1">
            <a:extLst>
              <a:ext uri="{FF2B5EF4-FFF2-40B4-BE49-F238E27FC236}">
                <a16:creationId xmlns:a16="http://schemas.microsoft.com/office/drawing/2014/main" id="{19B94C75-6CAA-22DB-04E7-5AA94A6AC451}"/>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1028" name="Text Placeholder 2">
            <a:extLst>
              <a:ext uri="{FF2B5EF4-FFF2-40B4-BE49-F238E27FC236}">
                <a16:creationId xmlns:a16="http://schemas.microsoft.com/office/drawing/2014/main" id="{508F50FB-900A-8A0E-385F-17BB1A2549D4}"/>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7" name="Rectangle 6">
            <a:extLst>
              <a:ext uri="{FF2B5EF4-FFF2-40B4-BE49-F238E27FC236}">
                <a16:creationId xmlns:a16="http://schemas.microsoft.com/office/drawing/2014/main" id="{2F6E40CE-9883-1C98-2AF5-04949F69E835}"/>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30" name="TextBox 2">
            <a:extLst>
              <a:ext uri="{FF2B5EF4-FFF2-40B4-BE49-F238E27FC236}">
                <a16:creationId xmlns:a16="http://schemas.microsoft.com/office/drawing/2014/main" id="{0BC01D9E-B5C0-33D4-4D46-2FD28E01E115}"/>
              </a:ext>
            </a:extLst>
          </p:cNvPr>
          <p:cNvSpPr txBox="1">
            <a:spLocks noChangeArrowheads="1"/>
          </p:cNvSpPr>
          <p:nvPr userDrawn="1"/>
        </p:nvSpPr>
        <p:spPr bwMode="auto">
          <a:xfrm>
            <a:off x="5638800" y="6553200"/>
            <a:ext cx="3505200" cy="276225"/>
          </a:xfrm>
          <a:prstGeom prst="rect">
            <a:avLst/>
          </a:prstGeom>
          <a:noFill/>
          <a:ln>
            <a:noFill/>
          </a:ln>
        </p:spPr>
        <p:txBody>
          <a:bodyPr>
            <a:spAutoFit/>
          </a:bodyPr>
          <a:lstStyle>
            <a:lvl1pPr eaLnBrk="0" hangingPunct="0">
              <a:defRPr sz="2400" b="1">
                <a:solidFill>
                  <a:schemeClr val="tx1"/>
                </a:solidFill>
                <a:latin typeface="Times" panose="02020603050405020304" pitchFamily="18" charset="0"/>
                <a:ea typeface="MS PGothic" panose="020B0600070205080204" pitchFamily="34" charset="-128"/>
              </a:defRPr>
            </a:lvl1pPr>
            <a:lvl2pPr marL="742950" indent="-285750" eaLnBrk="0" hangingPunct="0">
              <a:defRPr sz="2400" b="1">
                <a:solidFill>
                  <a:schemeClr val="tx1"/>
                </a:solidFill>
                <a:latin typeface="Times" panose="02020603050405020304" pitchFamily="18" charset="0"/>
                <a:ea typeface="MS PGothic" panose="020B0600070205080204" pitchFamily="34" charset="-128"/>
              </a:defRPr>
            </a:lvl2pPr>
            <a:lvl3pPr marL="1143000" indent="-228600" eaLnBrk="0" hangingPunct="0">
              <a:defRPr sz="2400" b="1">
                <a:solidFill>
                  <a:schemeClr val="tx1"/>
                </a:solidFill>
                <a:latin typeface="Times" panose="02020603050405020304" pitchFamily="18" charset="0"/>
                <a:ea typeface="MS PGothic" panose="020B0600070205080204" pitchFamily="34" charset="-128"/>
              </a:defRPr>
            </a:lvl3pPr>
            <a:lvl4pPr marL="1600200" indent="-228600" eaLnBrk="0" hangingPunct="0">
              <a:defRPr sz="2400" b="1">
                <a:solidFill>
                  <a:schemeClr val="tx1"/>
                </a:solidFill>
                <a:latin typeface="Times" panose="02020603050405020304" pitchFamily="18" charset="0"/>
                <a:ea typeface="MS PGothic" panose="020B0600070205080204" pitchFamily="34" charset="-128"/>
              </a:defRPr>
            </a:lvl4pPr>
            <a:lvl5pPr marL="2057400" indent="-228600" eaLnBrk="0" hangingPunct="0">
              <a:defRPr sz="2400" b="1">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pitchFamily="18" charset="0"/>
                <a:ea typeface="MS PGothic" panose="020B0600070205080204" pitchFamily="34" charset="-128"/>
              </a:defRPr>
            </a:lvl9pPr>
          </a:lstStyle>
          <a:p>
            <a:pPr algn="r" eaLnBrk="1" hangingPunct="1">
              <a:defRPr/>
            </a:pPr>
            <a:r>
              <a:rPr lang="en-US" altLang="tr-TR" sz="1200" b="0">
                <a:cs typeface="Arial" panose="020B0604020202020204" pitchFamily="34" charset="0"/>
              </a:rPr>
              <a:t>© Copyright Cengage Learning.  All Rights Reserved.</a:t>
            </a:r>
          </a:p>
        </p:txBody>
      </p:sp>
    </p:spTree>
  </p:cSld>
  <p:clrMap bg1="lt1" tx1="dk1" bg2="lt2" tx2="dk2" accent1="accent1" accent2="accent2" accent3="accent3" accent4="accent4" accent5="accent5" accent6="accent6" hlink="hlink" folHlink="folHlink"/>
  <p:sldLayoutIdLst>
    <p:sldLayoutId id="2147484334" r:id="rId1"/>
    <p:sldLayoutId id="2147484328" r:id="rId2"/>
    <p:sldLayoutId id="2147484335" r:id="rId3"/>
    <p:sldLayoutId id="2147484329" r:id="rId4"/>
    <p:sldLayoutId id="2147484336" r:id="rId5"/>
    <p:sldLayoutId id="2147484330" r:id="rId6"/>
    <p:sldLayoutId id="2147484337" r:id="rId7"/>
    <p:sldLayoutId id="2147484338" r:id="rId8"/>
    <p:sldLayoutId id="2147484331" r:id="rId9"/>
    <p:sldLayoutId id="2147484332" r:id="rId10"/>
    <p:sldLayoutId id="2147484333" r:id="rId11"/>
  </p:sldLayoutIdLst>
  <p:txStyles>
    <p:titleStyle>
      <a:lvl1pPr algn="l" rtl="0" eaLnBrk="0" fontAlgn="base" hangingPunct="0">
        <a:spcBef>
          <a:spcPct val="0"/>
        </a:spcBef>
        <a:spcAft>
          <a:spcPct val="0"/>
        </a:spcAft>
        <a:defRPr sz="4000" kern="1200" spc="-100">
          <a:solidFill>
            <a:srgbClr val="1B587C"/>
          </a:solidFill>
          <a:latin typeface="+mj-lt"/>
          <a:ea typeface="MS PGothic" panose="020B0600070205080204" pitchFamily="34" charset="-128"/>
          <a:cs typeface="Arial" charset="0"/>
        </a:defRPr>
      </a:lvl1pPr>
      <a:lvl2pPr algn="l" rtl="0" eaLnBrk="0" fontAlgn="base" hangingPunct="0">
        <a:spcBef>
          <a:spcPct val="0"/>
        </a:spcBef>
        <a:spcAft>
          <a:spcPct val="0"/>
        </a:spcAft>
        <a:defRPr sz="4000">
          <a:solidFill>
            <a:srgbClr val="1B587C"/>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4000">
          <a:solidFill>
            <a:srgbClr val="1B587C"/>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4000">
          <a:solidFill>
            <a:srgbClr val="1B587C"/>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4000">
          <a:solidFill>
            <a:srgbClr val="1B587C"/>
          </a:solidFill>
          <a:latin typeface="Arial" charset="0"/>
          <a:ea typeface="MS PGothic" panose="020B0600070205080204" pitchFamily="34" charset="-128"/>
          <a:cs typeface="Arial" charset="0"/>
        </a:defRPr>
      </a:lvl5pPr>
      <a:lvl6pPr marL="457200" algn="l" rtl="0" fontAlgn="base">
        <a:spcBef>
          <a:spcPct val="0"/>
        </a:spcBef>
        <a:spcAft>
          <a:spcPct val="0"/>
        </a:spcAft>
        <a:defRPr sz="4000">
          <a:solidFill>
            <a:srgbClr val="1B587C"/>
          </a:solidFill>
          <a:latin typeface="Arial" charset="0"/>
        </a:defRPr>
      </a:lvl6pPr>
      <a:lvl7pPr marL="914400" algn="l" rtl="0" fontAlgn="base">
        <a:spcBef>
          <a:spcPct val="0"/>
        </a:spcBef>
        <a:spcAft>
          <a:spcPct val="0"/>
        </a:spcAft>
        <a:defRPr sz="4000">
          <a:solidFill>
            <a:srgbClr val="1B587C"/>
          </a:solidFill>
          <a:latin typeface="Arial" charset="0"/>
        </a:defRPr>
      </a:lvl7pPr>
      <a:lvl8pPr marL="1371600" algn="l" rtl="0" fontAlgn="base">
        <a:spcBef>
          <a:spcPct val="0"/>
        </a:spcBef>
        <a:spcAft>
          <a:spcPct val="0"/>
        </a:spcAft>
        <a:defRPr sz="4000">
          <a:solidFill>
            <a:srgbClr val="1B587C"/>
          </a:solidFill>
          <a:latin typeface="Arial" charset="0"/>
        </a:defRPr>
      </a:lvl8pPr>
      <a:lvl9pPr marL="1828800" algn="l" rtl="0" fontAlgn="base">
        <a:spcBef>
          <a:spcPct val="0"/>
        </a:spcBef>
        <a:spcAft>
          <a:spcPct val="0"/>
        </a:spcAft>
        <a:defRPr sz="4000">
          <a:solidFill>
            <a:srgbClr val="1B587C"/>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S PGothic" panose="020B0600070205080204" pitchFamily="34" charset="-128"/>
          <a:cs typeface="Arial" charset="0"/>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Arial"/>
          <a:cs typeface="Arial" charset="0"/>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Arial"/>
          <a:cs typeface="Arial" charset="0"/>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Arial"/>
          <a:cs typeface="Arial" charset="0"/>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Arial"/>
          <a:cs typeface="Arial"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HSDeI8ZQdc8"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gWD6g9CV_s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35">
            <a:extLst>
              <a:ext uri="{FF2B5EF4-FFF2-40B4-BE49-F238E27FC236}">
                <a16:creationId xmlns:a16="http://schemas.microsoft.com/office/drawing/2014/main" id="{F0E0E980-5065-6657-391B-9F5EE656E83E}"/>
              </a:ext>
            </a:extLst>
          </p:cNvPr>
          <p:cNvSpPr>
            <a:spLocks noGrp="1" noChangeArrowheads="1"/>
          </p:cNvSpPr>
          <p:nvPr>
            <p:ph type="title"/>
          </p:nvPr>
        </p:nvSpPr>
        <p:spPr/>
        <p:txBody>
          <a:bodyPr/>
          <a:lstStyle/>
          <a:p>
            <a:pPr eaLnBrk="1" fontAlgn="auto" hangingPunct="1">
              <a:spcAft>
                <a:spcPts val="0"/>
              </a:spcAft>
              <a:defRPr/>
            </a:pPr>
            <a:r>
              <a:rPr lang="en-US" dirty="0">
                <a:ea typeface="+mj-ea"/>
                <a:cs typeface="+mj-cs"/>
              </a:rPr>
              <a:t>Chapter 1</a:t>
            </a:r>
          </a:p>
        </p:txBody>
      </p:sp>
      <p:sp>
        <p:nvSpPr>
          <p:cNvPr id="9218" name="Rectangle 1036">
            <a:extLst>
              <a:ext uri="{FF2B5EF4-FFF2-40B4-BE49-F238E27FC236}">
                <a16:creationId xmlns:a16="http://schemas.microsoft.com/office/drawing/2014/main" id="{A8D9A6BF-DC90-AE23-26C9-A4DCAD00CC94}"/>
              </a:ext>
            </a:extLst>
          </p:cNvPr>
          <p:cNvSpPr>
            <a:spLocks noGrp="1"/>
          </p:cNvSpPr>
          <p:nvPr>
            <p:ph type="body" idx="1"/>
          </p:nvPr>
        </p:nvSpPr>
        <p:spPr>
          <a:xfrm>
            <a:off x="722313" y="4572000"/>
            <a:ext cx="7772400" cy="1500188"/>
          </a:xfrm>
        </p:spPr>
        <p:txBody>
          <a:bodyPr/>
          <a:lstStyle/>
          <a:p>
            <a:pPr eaLnBrk="1" hangingPunct="1"/>
            <a:r>
              <a:rPr lang="en-US" altLang="tr-TR">
                <a:cs typeface="Arial" panose="020B0604020202020204" pitchFamily="34" charset="0"/>
              </a:rPr>
              <a:t>The Sociological Perspective </a:t>
            </a:r>
            <a:br>
              <a:rPr lang="en-US" altLang="tr-TR">
                <a:cs typeface="Arial" panose="020B0604020202020204" pitchFamily="34" charset="0"/>
              </a:rPr>
            </a:br>
            <a:endParaRPr lang="en-US" altLang="tr-TR">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4A0987-4F53-80AC-4222-E3C7D9B3A644}"/>
              </a:ext>
            </a:extLst>
          </p:cNvPr>
          <p:cNvSpPr>
            <a:spLocks noGrp="1"/>
          </p:cNvSpPr>
          <p:nvPr>
            <p:ph type="title"/>
          </p:nvPr>
        </p:nvSpPr>
        <p:spPr/>
        <p:txBody>
          <a:bodyPr/>
          <a:lstStyle/>
          <a:p>
            <a:pPr>
              <a:defRPr/>
            </a:pPr>
            <a:r>
              <a:rPr lang="tr-TR" dirty="0" err="1"/>
              <a:t>Poverty</a:t>
            </a:r>
            <a:endParaRPr lang="tr-TR" dirty="0"/>
          </a:p>
        </p:txBody>
      </p:sp>
      <p:sp>
        <p:nvSpPr>
          <p:cNvPr id="3" name="İçerik Yer Tutucusu 2">
            <a:extLst>
              <a:ext uri="{FF2B5EF4-FFF2-40B4-BE49-F238E27FC236}">
                <a16:creationId xmlns:a16="http://schemas.microsoft.com/office/drawing/2014/main" id="{DB1D1E24-7A71-34FE-1966-63150D0A661E}"/>
              </a:ext>
            </a:extLst>
          </p:cNvPr>
          <p:cNvSpPr>
            <a:spLocks noGrp="1"/>
          </p:cNvSpPr>
          <p:nvPr>
            <p:ph idx="1"/>
          </p:nvPr>
        </p:nvSpPr>
        <p:spPr/>
        <p:txBody>
          <a:bodyPr/>
          <a:lstStyle/>
          <a:p>
            <a:pPr marL="0" indent="0">
              <a:buFont typeface="Arial" panose="020B0604020202020204" pitchFamily="34" charset="0"/>
              <a:buNone/>
              <a:defRPr/>
            </a:pPr>
            <a:r>
              <a:rPr lang="tr-TR" dirty="0" err="1"/>
              <a:t>Personal</a:t>
            </a:r>
            <a:r>
              <a:rPr lang="tr-TR" dirty="0"/>
              <a:t> </a:t>
            </a:r>
            <a:r>
              <a:rPr lang="tr-TR" dirty="0" err="1"/>
              <a:t>view</a:t>
            </a:r>
            <a:r>
              <a:rPr lang="tr-TR" dirty="0"/>
              <a:t>:</a:t>
            </a:r>
          </a:p>
          <a:p>
            <a:pPr>
              <a:defRPr/>
            </a:pPr>
            <a:r>
              <a:rPr lang="tr-TR" dirty="0"/>
              <a:t>“People </a:t>
            </a:r>
            <a:r>
              <a:rPr lang="tr-TR" dirty="0" err="1"/>
              <a:t>are</a:t>
            </a:r>
            <a:r>
              <a:rPr lang="tr-TR" dirty="0"/>
              <a:t> </a:t>
            </a:r>
            <a:r>
              <a:rPr lang="tr-TR" dirty="0" err="1"/>
              <a:t>poor</a:t>
            </a:r>
            <a:r>
              <a:rPr lang="tr-TR" dirty="0"/>
              <a:t> </a:t>
            </a:r>
            <a:r>
              <a:rPr lang="tr-TR" dirty="0" err="1"/>
              <a:t>because</a:t>
            </a:r>
            <a:r>
              <a:rPr lang="tr-TR" dirty="0"/>
              <a:t> they </a:t>
            </a:r>
            <a:r>
              <a:rPr lang="tr-TR" dirty="0" err="1"/>
              <a:t>don’t</a:t>
            </a:r>
            <a:r>
              <a:rPr lang="tr-TR" dirty="0"/>
              <a:t> </a:t>
            </a:r>
            <a:r>
              <a:rPr lang="tr-TR" dirty="0" err="1"/>
              <a:t>work</a:t>
            </a:r>
            <a:r>
              <a:rPr lang="tr-TR" dirty="0"/>
              <a:t> hard.”</a:t>
            </a:r>
          </a:p>
          <a:p>
            <a:pPr>
              <a:defRPr/>
            </a:pPr>
            <a:r>
              <a:rPr lang="tr-TR" dirty="0" err="1"/>
              <a:t>Sociological</a:t>
            </a:r>
            <a:r>
              <a:rPr lang="tr-TR" dirty="0"/>
              <a:t> </a:t>
            </a:r>
            <a:r>
              <a:rPr lang="tr-TR" dirty="0" err="1"/>
              <a:t>imagination</a:t>
            </a:r>
            <a:r>
              <a:rPr lang="tr-TR" dirty="0"/>
              <a:t>:</a:t>
            </a:r>
          </a:p>
          <a:p>
            <a:pPr>
              <a:defRPr/>
            </a:pPr>
            <a:r>
              <a:rPr lang="tr-TR" dirty="0" err="1"/>
              <a:t>Low</a:t>
            </a:r>
            <a:r>
              <a:rPr lang="tr-TR" dirty="0"/>
              <a:t> </a:t>
            </a:r>
            <a:r>
              <a:rPr lang="tr-TR" dirty="0" err="1"/>
              <a:t>wages</a:t>
            </a:r>
            <a:r>
              <a:rPr lang="tr-TR" dirty="0"/>
              <a:t>, </a:t>
            </a:r>
            <a:r>
              <a:rPr lang="tr-TR" dirty="0" err="1"/>
              <a:t>limited</a:t>
            </a:r>
            <a:r>
              <a:rPr lang="tr-TR" dirty="0"/>
              <a:t> </a:t>
            </a:r>
            <a:r>
              <a:rPr lang="tr-TR" dirty="0" err="1"/>
              <a:t>job</a:t>
            </a:r>
            <a:r>
              <a:rPr lang="tr-TR" dirty="0"/>
              <a:t> </a:t>
            </a:r>
            <a:r>
              <a:rPr lang="tr-TR" dirty="0" err="1"/>
              <a:t>opportunities</a:t>
            </a:r>
            <a:r>
              <a:rPr lang="tr-TR" dirty="0"/>
              <a:t>, </a:t>
            </a:r>
            <a:r>
              <a:rPr lang="tr-TR" dirty="0" err="1"/>
              <a:t>unequal</a:t>
            </a:r>
            <a:r>
              <a:rPr lang="tr-TR" dirty="0"/>
              <a:t> </a:t>
            </a:r>
            <a:r>
              <a:rPr lang="tr-TR" dirty="0" err="1"/>
              <a:t>education</a:t>
            </a:r>
            <a:r>
              <a:rPr lang="tr-TR" dirty="0"/>
              <a:t>, </a:t>
            </a:r>
            <a:r>
              <a:rPr lang="tr-TR" dirty="0" err="1"/>
              <a:t>and</a:t>
            </a:r>
            <a:r>
              <a:rPr lang="tr-TR" dirty="0"/>
              <a:t> </a:t>
            </a:r>
            <a:r>
              <a:rPr lang="tr-TR" dirty="0" err="1"/>
              <a:t>economic</a:t>
            </a:r>
            <a:r>
              <a:rPr lang="tr-TR" dirty="0"/>
              <a:t> </a:t>
            </a:r>
            <a:r>
              <a:rPr lang="tr-TR" dirty="0" err="1"/>
              <a:t>inequality</a:t>
            </a:r>
            <a:r>
              <a:rPr lang="tr-TR" dirty="0"/>
              <a:t> </a:t>
            </a:r>
            <a:r>
              <a:rPr lang="tr-TR" dirty="0" err="1"/>
              <a:t>keep</a:t>
            </a:r>
            <a:r>
              <a:rPr lang="tr-TR" dirty="0"/>
              <a:t> </a:t>
            </a:r>
            <a:r>
              <a:rPr lang="tr-TR" dirty="0" err="1"/>
              <a:t>many</a:t>
            </a:r>
            <a:r>
              <a:rPr lang="tr-TR" dirty="0"/>
              <a:t> </a:t>
            </a:r>
            <a:r>
              <a:rPr lang="tr-TR" dirty="0" err="1"/>
              <a:t>people</a:t>
            </a:r>
            <a:r>
              <a:rPr lang="tr-TR" dirty="0"/>
              <a:t> in </a:t>
            </a:r>
            <a:r>
              <a:rPr lang="tr-TR" dirty="0" err="1"/>
              <a:t>poverty</a:t>
            </a:r>
            <a:r>
              <a:rPr lang="tr-TR" dirty="0"/>
              <a:t>.</a:t>
            </a:r>
          </a:p>
          <a:p>
            <a:pPr>
              <a:defRPr/>
            </a:pPr>
            <a:r>
              <a:rPr lang="tr-TR" dirty="0"/>
              <a:t>👉 </a:t>
            </a:r>
            <a:r>
              <a:rPr lang="tr-TR" dirty="0" err="1"/>
              <a:t>Poverty</a:t>
            </a:r>
            <a:r>
              <a:rPr lang="tr-TR" dirty="0"/>
              <a:t> is </a:t>
            </a:r>
            <a:r>
              <a:rPr lang="tr-TR" dirty="0" err="1"/>
              <a:t>largely</a:t>
            </a:r>
            <a:r>
              <a:rPr lang="tr-TR" dirty="0"/>
              <a:t> a </a:t>
            </a:r>
            <a:r>
              <a:rPr lang="tr-TR" dirty="0" err="1"/>
              <a:t>structural</a:t>
            </a:r>
            <a:r>
              <a:rPr lang="tr-TR" dirty="0"/>
              <a:t> </a:t>
            </a:r>
            <a:r>
              <a:rPr lang="tr-TR" dirty="0" err="1"/>
              <a:t>issue</a:t>
            </a:r>
            <a:r>
              <a:rPr lang="tr-TR" dirty="0"/>
              <a:t>, not </a:t>
            </a:r>
            <a:r>
              <a:rPr lang="tr-TR" dirty="0" err="1"/>
              <a:t>just</a:t>
            </a:r>
            <a:r>
              <a:rPr lang="tr-TR" dirty="0"/>
              <a:t> an </a:t>
            </a:r>
            <a:r>
              <a:rPr lang="tr-TR" dirty="0" err="1"/>
              <a:t>individual</a:t>
            </a:r>
            <a:r>
              <a:rPr lang="tr-TR" dirty="0"/>
              <a:t> </a:t>
            </a:r>
            <a:r>
              <a:rPr lang="tr-TR" dirty="0" err="1"/>
              <a:t>choice</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24824E-9EA4-17B1-CFF6-330FCC13124C}"/>
              </a:ext>
            </a:extLst>
          </p:cNvPr>
          <p:cNvSpPr>
            <a:spLocks noGrp="1"/>
          </p:cNvSpPr>
          <p:nvPr>
            <p:ph type="title"/>
          </p:nvPr>
        </p:nvSpPr>
        <p:spPr/>
        <p:txBody>
          <a:bodyPr/>
          <a:lstStyle/>
          <a:p>
            <a:pPr>
              <a:defRPr/>
            </a:pPr>
            <a:r>
              <a:rPr lang="tr-TR" dirty="0" err="1"/>
              <a:t>Feeling</a:t>
            </a:r>
            <a:r>
              <a:rPr lang="tr-TR" dirty="0"/>
              <a:t> </a:t>
            </a:r>
            <a:r>
              <a:rPr lang="tr-TR" dirty="0" err="1"/>
              <a:t>Insecure</a:t>
            </a:r>
            <a:r>
              <a:rPr lang="tr-TR" dirty="0"/>
              <a:t> on </a:t>
            </a:r>
            <a:r>
              <a:rPr lang="tr-TR" dirty="0" err="1"/>
              <a:t>Social</a:t>
            </a:r>
            <a:r>
              <a:rPr lang="tr-TR" dirty="0"/>
              <a:t> Media</a:t>
            </a:r>
          </a:p>
        </p:txBody>
      </p:sp>
      <p:sp>
        <p:nvSpPr>
          <p:cNvPr id="24578" name="İçerik Yer Tutucusu 2">
            <a:extLst>
              <a:ext uri="{FF2B5EF4-FFF2-40B4-BE49-F238E27FC236}">
                <a16:creationId xmlns:a16="http://schemas.microsoft.com/office/drawing/2014/main" id="{45740B4B-FE06-D1D2-4F0B-6874DA458C8B}"/>
              </a:ext>
            </a:extLst>
          </p:cNvPr>
          <p:cNvSpPr>
            <a:spLocks noGrp="1"/>
          </p:cNvSpPr>
          <p:nvPr>
            <p:ph idx="1"/>
          </p:nvPr>
        </p:nvSpPr>
        <p:spPr/>
        <p:txBody>
          <a:bodyPr/>
          <a:lstStyle/>
          <a:p>
            <a:r>
              <a:rPr lang="tr-TR" altLang="tr-TR" b="1">
                <a:cs typeface="Arial" panose="020B0604020202020204" pitchFamily="34" charset="0"/>
              </a:rPr>
              <a:t>Personal view</a:t>
            </a:r>
            <a:r>
              <a:rPr lang="tr-TR" altLang="tr-TR">
                <a:cs typeface="Arial" panose="020B0604020202020204" pitchFamily="34" charset="0"/>
              </a:rPr>
              <a:t>:</a:t>
            </a:r>
          </a:p>
          <a:p>
            <a:r>
              <a:rPr lang="tr-TR" altLang="tr-TR">
                <a:cs typeface="Arial" panose="020B0604020202020204" pitchFamily="34" charset="0"/>
              </a:rPr>
              <a:t>“Everyone else has a better life than me.”</a:t>
            </a:r>
          </a:p>
          <a:p>
            <a:r>
              <a:rPr lang="tr-TR" altLang="tr-TR" b="1">
                <a:cs typeface="Arial" panose="020B0604020202020204" pitchFamily="34" charset="0"/>
              </a:rPr>
              <a:t>Sociological imagination</a:t>
            </a:r>
            <a:r>
              <a:rPr lang="tr-TR" altLang="tr-TR">
                <a:cs typeface="Arial" panose="020B0604020202020204" pitchFamily="34" charset="0"/>
              </a:rPr>
              <a:t>:</a:t>
            </a:r>
          </a:p>
          <a:p>
            <a:r>
              <a:rPr lang="tr-TR" altLang="tr-TR">
                <a:cs typeface="Arial" panose="020B0604020202020204" pitchFamily="34" charset="0"/>
              </a:rPr>
              <a:t>Social media highlights perfect moments and creates unrealistic standards of beauty, success, and happiness.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8763B9-B70F-A516-71BF-B2DFC346CC1F}"/>
              </a:ext>
            </a:extLst>
          </p:cNvPr>
          <p:cNvSpPr>
            <a:spLocks noGrp="1"/>
          </p:cNvSpPr>
          <p:nvPr>
            <p:ph type="title"/>
          </p:nvPr>
        </p:nvSpPr>
        <p:spPr/>
        <p:txBody>
          <a:bodyPr/>
          <a:lstStyle/>
          <a:p>
            <a:pPr>
              <a:defRPr/>
            </a:pPr>
            <a:r>
              <a:rPr lang="tr-TR" dirty="0" err="1"/>
              <a:t>Marrying</a:t>
            </a:r>
            <a:r>
              <a:rPr lang="tr-TR" dirty="0"/>
              <a:t> </a:t>
            </a:r>
            <a:r>
              <a:rPr lang="tr-TR" dirty="0" err="1"/>
              <a:t>Later</a:t>
            </a:r>
            <a:r>
              <a:rPr lang="tr-TR" dirty="0"/>
              <a:t> in Life</a:t>
            </a:r>
          </a:p>
        </p:txBody>
      </p:sp>
      <p:sp>
        <p:nvSpPr>
          <p:cNvPr id="25602" name="İçerik Yer Tutucusu 2">
            <a:extLst>
              <a:ext uri="{FF2B5EF4-FFF2-40B4-BE49-F238E27FC236}">
                <a16:creationId xmlns:a16="http://schemas.microsoft.com/office/drawing/2014/main" id="{2C83509A-0772-6E01-C68A-5AD11525FEE3}"/>
              </a:ext>
            </a:extLst>
          </p:cNvPr>
          <p:cNvSpPr>
            <a:spLocks noGrp="1"/>
          </p:cNvSpPr>
          <p:nvPr>
            <p:ph idx="1"/>
          </p:nvPr>
        </p:nvSpPr>
        <p:spPr/>
        <p:txBody>
          <a:bodyPr/>
          <a:lstStyle/>
          <a:p>
            <a:r>
              <a:rPr lang="tr-TR" altLang="tr-TR">
                <a:cs typeface="Arial" panose="020B0604020202020204" pitchFamily="34" charset="0"/>
              </a:rPr>
              <a:t>Personal view:</a:t>
            </a:r>
          </a:p>
          <a:p>
            <a:r>
              <a:rPr lang="tr-TR" altLang="tr-TR">
                <a:cs typeface="Arial" panose="020B0604020202020204" pitchFamily="34" charset="0"/>
              </a:rPr>
              <a:t>“People today don’t value marriage.”</a:t>
            </a:r>
          </a:p>
          <a:p>
            <a:r>
              <a:rPr lang="tr-TR" altLang="tr-TR">
                <a:cs typeface="Arial" panose="020B0604020202020204" pitchFamily="34" charset="0"/>
              </a:rPr>
              <a:t>Sociological imagination:</a:t>
            </a:r>
          </a:p>
          <a:p>
            <a:r>
              <a:rPr lang="tr-TR" altLang="tr-TR">
                <a:cs typeface="Arial" panose="020B0604020202020204" pitchFamily="34" charset="0"/>
              </a:rPr>
              <a:t>Longer education, high living costs, job insecurity, and changing social values delay marriage.</a:t>
            </a:r>
          </a:p>
          <a:p>
            <a:r>
              <a:rPr lang="tr-TR" altLang="tr-TR">
                <a:cs typeface="Arial" panose="020B0604020202020204" pitchFamily="34" charset="0"/>
              </a:rPr>
              <a:t>👉 This is a social trend, not just individual choice.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1644E9-7A2D-CC6C-3D0E-14810548E2EA}"/>
              </a:ext>
            </a:extLst>
          </p:cNvPr>
          <p:cNvSpPr>
            <a:spLocks noGrp="1"/>
          </p:cNvSpPr>
          <p:nvPr>
            <p:ph type="title"/>
          </p:nvPr>
        </p:nvSpPr>
        <p:spPr/>
        <p:txBody>
          <a:bodyPr/>
          <a:lstStyle/>
          <a:p>
            <a:pPr>
              <a:defRPr/>
            </a:pPr>
            <a:r>
              <a:rPr lang="tr-TR" dirty="0" err="1"/>
              <a:t>Being</a:t>
            </a:r>
            <a:r>
              <a:rPr lang="tr-TR" dirty="0"/>
              <a:t> </a:t>
            </a:r>
            <a:r>
              <a:rPr lang="tr-TR" dirty="0" err="1"/>
              <a:t>Overweight</a:t>
            </a:r>
            <a:endParaRPr lang="tr-TR" dirty="0"/>
          </a:p>
        </p:txBody>
      </p:sp>
      <p:sp>
        <p:nvSpPr>
          <p:cNvPr id="26626" name="İçerik Yer Tutucusu 2">
            <a:extLst>
              <a:ext uri="{FF2B5EF4-FFF2-40B4-BE49-F238E27FC236}">
                <a16:creationId xmlns:a16="http://schemas.microsoft.com/office/drawing/2014/main" id="{8538AEF0-B0F0-1BA7-9F3B-18A521AF597A}"/>
              </a:ext>
            </a:extLst>
          </p:cNvPr>
          <p:cNvSpPr>
            <a:spLocks noGrp="1"/>
          </p:cNvSpPr>
          <p:nvPr>
            <p:ph idx="1"/>
          </p:nvPr>
        </p:nvSpPr>
        <p:spPr/>
        <p:txBody>
          <a:bodyPr/>
          <a:lstStyle/>
          <a:p>
            <a:r>
              <a:rPr lang="tr-TR" altLang="tr-TR" b="1">
                <a:cs typeface="Arial" panose="020B0604020202020204" pitchFamily="34" charset="0"/>
              </a:rPr>
              <a:t>Personal (individual) explanation:</a:t>
            </a:r>
          </a:p>
          <a:p>
            <a:r>
              <a:rPr lang="tr-TR" altLang="tr-TR">
                <a:cs typeface="Arial" panose="020B0604020202020204" pitchFamily="34" charset="0"/>
              </a:rPr>
              <a:t>“I’m overweight because I’m lazy and don’t have self-control.”</a:t>
            </a:r>
          </a:p>
          <a:p>
            <a:r>
              <a:rPr lang="tr-TR" altLang="tr-TR">
                <a:cs typeface="Arial" panose="020B0604020202020204" pitchFamily="34" charset="0"/>
              </a:rPr>
              <a:t>This view blames only the person.</a:t>
            </a:r>
          </a:p>
          <a:p>
            <a:r>
              <a:rPr lang="tr-TR" altLang="tr-TR" b="1">
                <a:cs typeface="Arial" panose="020B0604020202020204" pitchFamily="34" charset="0"/>
              </a:rPr>
              <a:t>✅ Sociological imagination explanation:</a:t>
            </a:r>
          </a:p>
          <a:p>
            <a:r>
              <a:rPr lang="tr-TR" altLang="tr-TR">
                <a:cs typeface="Arial" panose="020B0604020202020204" pitchFamily="34" charset="0"/>
              </a:rPr>
              <a:t>Many people live in environments where fast food is cheap and everywhere, healthy food is expensive, work schedules are long, neighborhoods may not be safe for exercise, and advertising promotes unhealthy eating.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32320C-2219-1979-D7C7-D785912F98F4}"/>
              </a:ext>
            </a:extLst>
          </p:cNvPr>
          <p:cNvSpPr>
            <a:spLocks noGrp="1"/>
          </p:cNvSpPr>
          <p:nvPr>
            <p:ph type="title"/>
          </p:nvPr>
        </p:nvSpPr>
        <p:spPr/>
        <p:txBody>
          <a:bodyPr/>
          <a:lstStyle/>
          <a:p>
            <a:pPr>
              <a:defRPr/>
            </a:pPr>
            <a:r>
              <a:rPr lang="tr-TR" dirty="0" err="1"/>
              <a:t>Emotions</a:t>
            </a:r>
            <a:r>
              <a:rPr lang="tr-TR" dirty="0"/>
              <a:t>?</a:t>
            </a:r>
          </a:p>
        </p:txBody>
      </p:sp>
      <p:sp>
        <p:nvSpPr>
          <p:cNvPr id="27650" name="İçerik Yer Tutucusu 2">
            <a:extLst>
              <a:ext uri="{FF2B5EF4-FFF2-40B4-BE49-F238E27FC236}">
                <a16:creationId xmlns:a16="http://schemas.microsoft.com/office/drawing/2014/main" id="{869B25BB-7634-E85E-28CA-B4DD37C1B507}"/>
              </a:ext>
            </a:extLst>
          </p:cNvPr>
          <p:cNvSpPr>
            <a:spLocks noGrp="1"/>
          </p:cNvSpPr>
          <p:nvPr>
            <p:ph idx="1"/>
          </p:nvPr>
        </p:nvSpPr>
        <p:spPr/>
        <p:txBody>
          <a:bodyPr/>
          <a:lstStyle/>
          <a:p>
            <a:pPr marL="0" indent="0">
              <a:buFont typeface="Arial" panose="020B0604020202020204" pitchFamily="34" charset="0"/>
              <a:buNone/>
            </a:pPr>
            <a:r>
              <a:rPr lang="tr-TR" altLang="tr-TR">
                <a:cs typeface="Arial" panose="020B0604020202020204" pitchFamily="34" charset="0"/>
              </a:rPr>
              <a:t>Emotions feel personal, but they are strongly shaped by society.</a:t>
            </a:r>
          </a:p>
          <a:p>
            <a:pPr marL="0" indent="0">
              <a:buFont typeface="Arial" panose="020B0604020202020204" pitchFamily="34" charset="0"/>
              <a:buNone/>
            </a:pPr>
            <a:r>
              <a:rPr lang="tr-TR" altLang="tr-TR">
                <a:cs typeface="Arial" panose="020B0604020202020204" pitchFamily="34" charset="0"/>
              </a:rPr>
              <a:t>So they are not </a:t>
            </a:r>
            <a:r>
              <a:rPr lang="tr-TR" altLang="tr-TR" b="1">
                <a:cs typeface="Arial" panose="020B0604020202020204" pitchFamily="34" charset="0"/>
              </a:rPr>
              <a:t>“just inside you,” </a:t>
            </a:r>
            <a:r>
              <a:rPr lang="tr-TR" altLang="tr-TR">
                <a:cs typeface="Arial" panose="020B0604020202020204" pitchFamily="34" charset="0"/>
              </a:rPr>
              <a:t>and they are not </a:t>
            </a:r>
            <a:r>
              <a:rPr lang="tr-TR" altLang="tr-TR" b="1">
                <a:cs typeface="Arial" panose="020B0604020202020204" pitchFamily="34" charset="0"/>
              </a:rPr>
              <a:t>“just social either.”</a:t>
            </a:r>
          </a:p>
          <a:p>
            <a:pPr marL="0" indent="0">
              <a:buFont typeface="Arial" panose="020B0604020202020204" pitchFamily="34" charset="0"/>
              <a:buNone/>
            </a:pPr>
            <a:r>
              <a:rPr lang="tr-TR" altLang="tr-TR">
                <a:cs typeface="Arial" panose="020B0604020202020204" pitchFamily="34" charset="0"/>
              </a:rPr>
              <a:t>They are a mix of both.</a:t>
            </a:r>
          </a:p>
          <a:p>
            <a:pPr marL="0" indent="0">
              <a:buFont typeface="Arial" panose="020B0604020202020204" pitchFamily="34" charset="0"/>
              <a:buNone/>
            </a:pPr>
            <a:endParaRPr lang="tr-TR" altLang="tr-TR">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0644B2-36DE-F6C5-92DE-D3119A8C88B7}"/>
              </a:ext>
            </a:extLst>
          </p:cNvPr>
          <p:cNvSpPr>
            <a:spLocks noGrp="1"/>
          </p:cNvSpPr>
          <p:nvPr>
            <p:ph type="title"/>
          </p:nvPr>
        </p:nvSpPr>
        <p:spPr/>
        <p:txBody>
          <a:bodyPr/>
          <a:lstStyle/>
          <a:p>
            <a:pPr>
              <a:defRPr/>
            </a:pPr>
            <a:endParaRPr lang="tr-TR"/>
          </a:p>
        </p:txBody>
      </p:sp>
      <p:sp>
        <p:nvSpPr>
          <p:cNvPr id="28674" name="Rectangle 1">
            <a:extLst>
              <a:ext uri="{FF2B5EF4-FFF2-40B4-BE49-F238E27FC236}">
                <a16:creationId xmlns:a16="http://schemas.microsoft.com/office/drawing/2014/main" id="{B722EF55-FD42-A9E0-C51D-E6D3D2693E17}"/>
              </a:ext>
            </a:extLst>
          </p:cNvPr>
          <p:cNvSpPr>
            <a:spLocks noGrp="1" noChangeArrowheads="1"/>
          </p:cNvSpPr>
          <p:nvPr>
            <p:ph idx="1"/>
          </p:nvPr>
        </p:nvSpPr>
        <p:spPr>
          <a:xfrm>
            <a:off x="457200" y="2114550"/>
            <a:ext cx="7350125" cy="38481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indent="0">
              <a:spcBef>
                <a:spcPct val="0"/>
              </a:spcBef>
              <a:buClrTx/>
              <a:buSzTx/>
              <a:buFont typeface="Arial" panose="020B0604020202020204" pitchFamily="34" charset="0"/>
              <a:buNone/>
            </a:pPr>
            <a:r>
              <a:rPr lang="tr-TR" altLang="tr-TR" sz="2400" b="1">
                <a:latin typeface="Times" panose="02020603050405020304" charset="0"/>
                <a:cs typeface="Arial" panose="020B0604020202020204" pitchFamily="34" charset="0"/>
              </a:rPr>
              <a:t>Society teaches us how to feel..</a:t>
            </a:r>
            <a:endParaRPr lang="en-US" altLang="tr-TR" sz="2400">
              <a:solidFill>
                <a:srgbClr val="000000"/>
              </a:solidFill>
              <a:latin typeface="Times" panose="02020603050405020304" charset="0"/>
              <a:cs typeface="Arial" panose="020B0604020202020204" pitchFamily="34" charset="0"/>
            </a:endParaRPr>
          </a:p>
          <a:p>
            <a:pPr marL="0" indent="0">
              <a:spcBef>
                <a:spcPct val="0"/>
              </a:spcBef>
              <a:buClrTx/>
              <a:buSzTx/>
              <a:buFont typeface="Arial" panose="020B0604020202020204" pitchFamily="34" charset="0"/>
              <a:buNone/>
            </a:pPr>
            <a:r>
              <a:rPr lang="en-US" altLang="tr-TR" sz="2400">
                <a:solidFill>
                  <a:srgbClr val="000000"/>
                </a:solidFill>
                <a:latin typeface="Times" panose="02020603050405020304" charset="0"/>
                <a:cs typeface="Arial" panose="020B0604020202020204" pitchFamily="34" charset="0"/>
              </a:rPr>
              <a:t>• what we should feel</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when we should feel it</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how strongly we should show it</a:t>
            </a:r>
            <a:endParaRPr lang="en-US" altLang="tr-TR" sz="900" b="1">
              <a:solidFill>
                <a:srgbClr val="000000"/>
              </a:solidFill>
              <a:latin typeface="Times" panose="02020603050405020304" charset="0"/>
              <a:cs typeface="Arial" panose="020B0604020202020204" pitchFamily="34" charset="0"/>
            </a:endParaRPr>
          </a:p>
          <a:p>
            <a:pPr marL="0" indent="0">
              <a:spcBef>
                <a:spcPct val="0"/>
              </a:spcBef>
              <a:buClrTx/>
              <a:buSzTx/>
              <a:buFontTx/>
              <a:buNone/>
            </a:pPr>
            <a:r>
              <a:rPr lang="en-US" altLang="tr-TR" b="1">
                <a:solidFill>
                  <a:srgbClr val="000000"/>
                </a:solidFill>
                <a:latin typeface="Times" panose="02020603050405020304" charset="0"/>
                <a:cs typeface="Arial" panose="020B0604020202020204" pitchFamily="34" charset="0"/>
              </a:rPr>
              <a:t>Examples:</a:t>
            </a:r>
          </a:p>
          <a:p>
            <a:pPr marL="0" indent="0">
              <a:spcBef>
                <a:spcPct val="0"/>
              </a:spcBef>
              <a:buClrTx/>
              <a:buSzTx/>
              <a:buFontTx/>
              <a:buChar char="•"/>
            </a:pPr>
            <a:r>
              <a:rPr lang="en-US" altLang="tr-TR" sz="2400">
                <a:solidFill>
                  <a:srgbClr val="000000"/>
                </a:solidFill>
                <a:latin typeface="Times" panose="02020603050405020304" charset="0"/>
                <a:cs typeface="Arial" panose="020B0604020202020204" pitchFamily="34" charset="0"/>
              </a:rPr>
              <a:t>Crying at a funeral = expected</a:t>
            </a:r>
            <a:endParaRPr lang="en-US" altLang="tr-TR" sz="7200">
              <a:solidFill>
                <a:srgbClr val="000000"/>
              </a:solidFill>
              <a:latin typeface="Times" panose="02020603050405020304" charset="0"/>
              <a:cs typeface="Arial" panose="020B0604020202020204" pitchFamily="34" charset="0"/>
            </a:endParaRPr>
          </a:p>
          <a:p>
            <a:pPr marL="0" indent="0">
              <a:spcBef>
                <a:spcPct val="0"/>
              </a:spcBef>
              <a:buClrTx/>
              <a:buSzTx/>
              <a:buFontTx/>
              <a:buChar char="•"/>
            </a:pPr>
            <a:r>
              <a:rPr lang="en-US" altLang="tr-TR" sz="2400">
                <a:solidFill>
                  <a:srgbClr val="000000"/>
                </a:solidFill>
                <a:latin typeface="Times" panose="02020603050405020304" charset="0"/>
                <a:cs typeface="Arial" panose="020B0604020202020204" pitchFamily="34" charset="0"/>
              </a:rPr>
              <a:t>Smiling in customer service = expected</a:t>
            </a:r>
          </a:p>
          <a:p>
            <a:pPr marL="0" indent="0">
              <a:spcBef>
                <a:spcPct val="0"/>
              </a:spcBef>
              <a:buClrTx/>
              <a:buSzTx/>
              <a:buFontTx/>
              <a:buChar char="•"/>
            </a:pPr>
            <a:r>
              <a:rPr lang="en-US" altLang="tr-TR" sz="2400">
                <a:solidFill>
                  <a:srgbClr val="000000"/>
                </a:solidFill>
                <a:latin typeface="Times" panose="02020603050405020304" charset="0"/>
                <a:cs typeface="Arial" panose="020B0604020202020204" pitchFamily="34" charset="0"/>
              </a:rPr>
              <a:t>Men being told not to cry = social rule</a:t>
            </a:r>
          </a:p>
          <a:p>
            <a:pPr marL="0" indent="0">
              <a:spcBef>
                <a:spcPct val="0"/>
              </a:spcBef>
              <a:buClrTx/>
              <a:buSzTx/>
              <a:buFontTx/>
              <a:buChar char="•"/>
            </a:pPr>
            <a:r>
              <a:rPr lang="en-US" altLang="tr-TR" sz="2400">
                <a:solidFill>
                  <a:srgbClr val="000000"/>
                </a:solidFill>
                <a:latin typeface="Times" panose="02020603050405020304" charset="0"/>
                <a:cs typeface="Arial" panose="020B0604020202020204" pitchFamily="34" charset="0"/>
              </a:rPr>
              <a:t>Women being discouraged from anger = social rule</a:t>
            </a: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 The emotion is real, but the </a:t>
            </a:r>
            <a:r>
              <a:rPr lang="en-US" altLang="tr-TR" sz="2400" b="1">
                <a:solidFill>
                  <a:srgbClr val="000000"/>
                </a:solidFill>
                <a:latin typeface="Times" panose="02020603050405020304" charset="0"/>
                <a:cs typeface="Arial" panose="020B0604020202020204" pitchFamily="34" charset="0"/>
              </a:rPr>
              <a:t>rules around it are social</a:t>
            </a:r>
            <a:r>
              <a:rPr lang="en-US" altLang="tr-TR" sz="2400">
                <a:solidFill>
                  <a:srgbClr val="000000"/>
                </a:solidFill>
                <a:latin typeface="Times" panose="02020603050405020304" charset="0"/>
                <a:cs typeface="Arial" panose="020B0604020202020204" pitchFamily="34" charset="0"/>
              </a:rPr>
              <a:t>.</a:t>
            </a:r>
            <a:endParaRPr lang="en-US" altLang="tr-TR" sz="2400" b="1">
              <a:latin typeface="Times" panose="0202060305040502030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9C6681-D9A8-6C6C-059B-3ECE0D8964D5}"/>
              </a:ext>
            </a:extLst>
          </p:cNvPr>
          <p:cNvSpPr>
            <a:spLocks noGrp="1"/>
          </p:cNvSpPr>
          <p:nvPr>
            <p:ph type="title"/>
          </p:nvPr>
        </p:nvSpPr>
        <p:spPr/>
        <p:txBody>
          <a:bodyPr/>
          <a:lstStyle/>
          <a:p>
            <a:pPr>
              <a:defRPr/>
            </a:pPr>
            <a:r>
              <a:rPr lang="tr-TR" dirty="0" err="1"/>
              <a:t>Being</a:t>
            </a:r>
            <a:r>
              <a:rPr lang="tr-TR" dirty="0"/>
              <a:t> </a:t>
            </a:r>
            <a:r>
              <a:rPr lang="tr-TR" dirty="0" err="1"/>
              <a:t>Overweight</a:t>
            </a:r>
            <a:endParaRPr lang="tr-TR" dirty="0"/>
          </a:p>
        </p:txBody>
      </p:sp>
      <p:sp>
        <p:nvSpPr>
          <p:cNvPr id="29698" name="İçerik Yer Tutucusu 2">
            <a:extLst>
              <a:ext uri="{FF2B5EF4-FFF2-40B4-BE49-F238E27FC236}">
                <a16:creationId xmlns:a16="http://schemas.microsoft.com/office/drawing/2014/main" id="{999D05F9-DD9D-7A85-BDD1-BD2E40311005}"/>
              </a:ext>
            </a:extLst>
          </p:cNvPr>
          <p:cNvSpPr>
            <a:spLocks noGrp="1"/>
          </p:cNvSpPr>
          <p:nvPr>
            <p:ph idx="1"/>
          </p:nvPr>
        </p:nvSpPr>
        <p:spPr/>
        <p:txBody>
          <a:bodyPr/>
          <a:lstStyle/>
          <a:p>
            <a:r>
              <a:rPr lang="tr-TR" altLang="tr-TR" b="1">
                <a:cs typeface="Arial" panose="020B0604020202020204" pitchFamily="34" charset="0"/>
              </a:rPr>
              <a:t>Now we connect the personal experience to:</a:t>
            </a:r>
          </a:p>
          <a:p>
            <a:r>
              <a:rPr lang="tr-TR" altLang="tr-TR">
                <a:cs typeface="Arial" panose="020B0604020202020204" pitchFamily="34" charset="0"/>
              </a:rPr>
              <a:t>• Food industry and marketing</a:t>
            </a:r>
          </a:p>
          <a:p>
            <a:r>
              <a:rPr lang="tr-TR" altLang="tr-TR">
                <a:cs typeface="Arial" panose="020B0604020202020204" pitchFamily="34" charset="0"/>
              </a:rPr>
              <a:t>• Income and class</a:t>
            </a:r>
          </a:p>
          <a:p>
            <a:r>
              <a:rPr lang="tr-TR" altLang="tr-TR">
                <a:cs typeface="Arial" panose="020B0604020202020204" pitchFamily="34" charset="0"/>
              </a:rPr>
              <a:t>• Urban design (lack of parks, sidewalks, gyms)</a:t>
            </a:r>
          </a:p>
          <a:p>
            <a:r>
              <a:rPr lang="tr-TR" altLang="tr-TR">
                <a:cs typeface="Arial" panose="020B0604020202020204" pitchFamily="34" charset="0"/>
              </a:rPr>
              <a:t>• Work stress and time pressure</a:t>
            </a:r>
          </a:p>
          <a:p>
            <a:endParaRPr lang="tr-TR" altLang="tr-TR">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8192F2-381A-1CE4-065C-75385DF3FEFC}"/>
              </a:ext>
            </a:extLst>
          </p:cNvPr>
          <p:cNvSpPr>
            <a:spLocks noGrp="1"/>
          </p:cNvSpPr>
          <p:nvPr>
            <p:ph type="title"/>
          </p:nvPr>
        </p:nvSpPr>
        <p:spPr/>
        <p:txBody>
          <a:bodyPr/>
          <a:lstStyle/>
          <a:p>
            <a:pPr>
              <a:defRPr/>
            </a:pPr>
            <a:endParaRPr lang="tr-TR"/>
          </a:p>
        </p:txBody>
      </p:sp>
      <p:sp>
        <p:nvSpPr>
          <p:cNvPr id="30722" name="İçerik Yer Tutucusu 2">
            <a:extLst>
              <a:ext uri="{FF2B5EF4-FFF2-40B4-BE49-F238E27FC236}">
                <a16:creationId xmlns:a16="http://schemas.microsoft.com/office/drawing/2014/main" id="{280DEB82-0183-8AA0-4B31-564FADB48A2B}"/>
              </a:ext>
            </a:extLst>
          </p:cNvPr>
          <p:cNvSpPr>
            <a:spLocks noGrp="1"/>
          </p:cNvSpPr>
          <p:nvPr>
            <p:ph idx="1"/>
          </p:nvPr>
        </p:nvSpPr>
        <p:spPr/>
        <p:txBody>
          <a:bodyPr/>
          <a:lstStyle/>
          <a:p>
            <a:pPr marL="0" indent="0">
              <a:buFont typeface="Arial" panose="020B0604020202020204" pitchFamily="34" charset="0"/>
              <a:buNone/>
            </a:pPr>
            <a:r>
              <a:rPr lang="tr-TR" altLang="tr-TR">
                <a:cs typeface="Arial" panose="020B0604020202020204" pitchFamily="34" charset="0"/>
              </a:rPr>
              <a:t>No, sociological imagination does NOT mean “nothing is personal.”</a:t>
            </a:r>
          </a:p>
          <a:p>
            <a:pPr marL="0" indent="0">
              <a:buFont typeface="Arial" panose="020B0604020202020204" pitchFamily="34" charset="0"/>
              <a:buNone/>
            </a:pPr>
            <a:endParaRPr lang="tr-TR" altLang="tr-TR">
              <a:cs typeface="Arial" panose="020B0604020202020204" pitchFamily="34" charset="0"/>
            </a:endParaRPr>
          </a:p>
          <a:p>
            <a:pPr marL="0" indent="0">
              <a:buFont typeface="Arial" panose="020B0604020202020204" pitchFamily="34" charset="0"/>
              <a:buNone/>
            </a:pPr>
            <a:r>
              <a:rPr lang="tr-TR" altLang="tr-TR">
                <a:cs typeface="Arial" panose="020B0604020202020204" pitchFamily="34" charset="0"/>
              </a:rPr>
              <a:t>It means that many </a:t>
            </a:r>
            <a:r>
              <a:rPr lang="tr-TR" altLang="tr-TR" b="1">
                <a:cs typeface="Arial" panose="020B0604020202020204" pitchFamily="34" charset="0"/>
              </a:rPr>
              <a:t>personal experiences are strongly shaped by society</a:t>
            </a:r>
            <a:r>
              <a:rPr lang="tr-TR" altLang="tr-TR">
                <a:cs typeface="Arial" panose="020B0604020202020204" pitchFamily="34" charset="0"/>
              </a:rPr>
              <a:t>, even though individuals still make choices.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A6A78A-186B-2402-3853-6949F60C1290}"/>
              </a:ext>
            </a:extLst>
          </p:cNvPr>
          <p:cNvSpPr>
            <a:spLocks noGrp="1"/>
          </p:cNvSpPr>
          <p:nvPr>
            <p:ph type="title"/>
          </p:nvPr>
        </p:nvSpPr>
        <p:spPr/>
        <p:txBody>
          <a:bodyPr/>
          <a:lstStyle/>
          <a:p>
            <a:pPr>
              <a:defRPr/>
            </a:pPr>
            <a:endParaRPr lang="tr-TR"/>
          </a:p>
        </p:txBody>
      </p:sp>
      <p:sp>
        <p:nvSpPr>
          <p:cNvPr id="3" name="İçerik Yer Tutucusu 2">
            <a:extLst>
              <a:ext uri="{FF2B5EF4-FFF2-40B4-BE49-F238E27FC236}">
                <a16:creationId xmlns:a16="http://schemas.microsoft.com/office/drawing/2014/main" id="{C2BA5A6B-87B4-3ADA-B75A-4B5FF6F198A5}"/>
              </a:ext>
            </a:extLst>
          </p:cNvPr>
          <p:cNvSpPr>
            <a:spLocks noGrp="1"/>
          </p:cNvSpPr>
          <p:nvPr>
            <p:ph idx="1"/>
          </p:nvPr>
        </p:nvSpPr>
        <p:spPr/>
        <p:txBody>
          <a:bodyPr/>
          <a:lstStyle/>
          <a:p>
            <a:pPr marL="0" indent="0">
              <a:buFont typeface="Arial" panose="020B0604020202020204" pitchFamily="34" charset="0"/>
              <a:buNone/>
              <a:defRPr/>
            </a:pPr>
            <a:r>
              <a:rPr lang="tr-TR" b="1" dirty="0"/>
              <a:t>Simple </a:t>
            </a:r>
            <a:r>
              <a:rPr lang="tr-TR" b="1" dirty="0" err="1"/>
              <a:t>definition</a:t>
            </a:r>
            <a:r>
              <a:rPr lang="tr-TR" b="1" dirty="0"/>
              <a:t> </a:t>
            </a:r>
            <a:r>
              <a:rPr lang="tr-TR" b="1" dirty="0" err="1"/>
              <a:t>to</a:t>
            </a:r>
            <a:r>
              <a:rPr lang="tr-TR" b="1" dirty="0"/>
              <a:t> </a:t>
            </a:r>
            <a:r>
              <a:rPr lang="tr-TR" b="1" dirty="0" err="1"/>
              <a:t>remember</a:t>
            </a:r>
            <a:r>
              <a:rPr lang="tr-TR" b="1" dirty="0"/>
              <a:t>…</a:t>
            </a:r>
          </a:p>
          <a:p>
            <a:pPr>
              <a:defRPr/>
            </a:pPr>
            <a:r>
              <a:rPr lang="tr-TR" b="1" dirty="0" err="1"/>
              <a:t>Sociological</a:t>
            </a:r>
            <a:r>
              <a:rPr lang="tr-TR" b="1" dirty="0"/>
              <a:t> </a:t>
            </a:r>
            <a:r>
              <a:rPr lang="tr-TR" b="1" dirty="0" err="1"/>
              <a:t>imagination</a:t>
            </a:r>
            <a:r>
              <a:rPr lang="tr-TR" b="1" dirty="0"/>
              <a:t> = </a:t>
            </a:r>
            <a:r>
              <a:rPr lang="tr-TR" b="1" dirty="0" err="1"/>
              <a:t>understanding</a:t>
            </a:r>
            <a:r>
              <a:rPr lang="tr-TR" b="1" dirty="0"/>
              <a:t> how </a:t>
            </a:r>
            <a:r>
              <a:rPr lang="tr-TR" b="1" dirty="0" err="1"/>
              <a:t>personal</a:t>
            </a:r>
            <a:r>
              <a:rPr lang="tr-TR" b="1" dirty="0"/>
              <a:t> </a:t>
            </a:r>
            <a:r>
              <a:rPr lang="tr-TR" b="1" dirty="0" err="1"/>
              <a:t>problems</a:t>
            </a:r>
            <a:r>
              <a:rPr lang="tr-TR" b="1" dirty="0"/>
              <a:t> </a:t>
            </a:r>
            <a:r>
              <a:rPr lang="tr-TR" b="1" dirty="0" err="1"/>
              <a:t>are</a:t>
            </a:r>
            <a:r>
              <a:rPr lang="tr-TR" b="1" dirty="0"/>
              <a:t> </a:t>
            </a:r>
            <a:r>
              <a:rPr lang="tr-TR" b="1" dirty="0" err="1"/>
              <a:t>connected</a:t>
            </a:r>
            <a:r>
              <a:rPr lang="tr-TR" b="1" dirty="0"/>
              <a:t> </a:t>
            </a:r>
            <a:r>
              <a:rPr lang="tr-TR" b="1" dirty="0" err="1"/>
              <a:t>to</a:t>
            </a:r>
            <a:r>
              <a:rPr lang="tr-TR" b="1" dirty="0"/>
              <a:t> </a:t>
            </a:r>
            <a:r>
              <a:rPr lang="tr-TR" b="1" dirty="0" err="1"/>
              <a:t>larger</a:t>
            </a:r>
            <a:r>
              <a:rPr lang="tr-TR" b="1" dirty="0"/>
              <a:t> </a:t>
            </a:r>
            <a:r>
              <a:rPr lang="tr-TR" b="1" dirty="0" err="1"/>
              <a:t>social</a:t>
            </a:r>
            <a:r>
              <a:rPr lang="tr-TR" b="1" dirty="0"/>
              <a:t> </a:t>
            </a:r>
            <a:r>
              <a:rPr lang="tr-TR" b="1" dirty="0" err="1"/>
              <a:t>forces</a:t>
            </a:r>
            <a:r>
              <a:rPr lang="tr-TR" b="1" dirty="0"/>
              <a:t>!!!!!!</a:t>
            </a:r>
            <a:endParaRPr lang="tr-TR" dirty="0"/>
          </a:p>
          <a:p>
            <a:pPr marL="0" indent="0">
              <a:buFont typeface="Arial" panose="020B0604020202020204" pitchFamily="34" charset="0"/>
              <a:buNone/>
              <a:defRPr/>
            </a:pP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52CA8DF-5DD7-1FEF-4C82-A20DD0AE3161}"/>
              </a:ext>
            </a:extLst>
          </p:cNvPr>
          <p:cNvSpPr>
            <a:spLocks noGrp="1"/>
          </p:cNvSpPr>
          <p:nvPr>
            <p:ph type="title"/>
          </p:nvPr>
        </p:nvSpPr>
        <p:spPr>
          <a:xfrm>
            <a:off x="457200" y="792163"/>
            <a:ext cx="2139950" cy="2103437"/>
          </a:xfrm>
        </p:spPr>
        <p:txBody>
          <a:bodyPr/>
          <a:lstStyle/>
          <a:p>
            <a:pPr eaLnBrk="1" fontAlgn="auto" hangingPunct="1">
              <a:spcAft>
                <a:spcPts val="0"/>
              </a:spcAft>
              <a:defRPr/>
            </a:pPr>
            <a:r>
              <a:rPr lang="en-US" dirty="0">
                <a:solidFill>
                  <a:schemeClr val="accent3"/>
                </a:solidFill>
                <a:ea typeface="+mj-ea"/>
                <a:cs typeface="+mj-cs"/>
              </a:rPr>
              <a:t>Discussion</a:t>
            </a:r>
          </a:p>
        </p:txBody>
      </p:sp>
      <p:sp>
        <p:nvSpPr>
          <p:cNvPr id="32770" name="Content Placeholder 2">
            <a:extLst>
              <a:ext uri="{FF2B5EF4-FFF2-40B4-BE49-F238E27FC236}">
                <a16:creationId xmlns:a16="http://schemas.microsoft.com/office/drawing/2014/main" id="{10848776-69E3-46FB-4024-3DF41647BF83}"/>
              </a:ext>
            </a:extLst>
          </p:cNvPr>
          <p:cNvSpPr>
            <a:spLocks noGrp="1"/>
          </p:cNvSpPr>
          <p:nvPr>
            <p:ph idx="1"/>
          </p:nvPr>
        </p:nvSpPr>
        <p:spPr>
          <a:xfrm>
            <a:off x="2971800" y="792163"/>
            <a:ext cx="5715000" cy="5578475"/>
          </a:xfrm>
        </p:spPr>
        <p:txBody>
          <a:bodyPr/>
          <a:lstStyle/>
          <a:p>
            <a:pPr eaLnBrk="1" hangingPunct="1"/>
            <a:r>
              <a:rPr lang="en-US" altLang="tr-TR">
                <a:cs typeface="Arial" panose="020B0604020202020204" pitchFamily="34" charset="0"/>
              </a:rPr>
              <a:t>In what ways has society shaped who you are today?</a:t>
            </a:r>
          </a:p>
          <a:p>
            <a:pPr eaLnBrk="1" hangingPunct="1"/>
            <a:endParaRPr lang="en-US" altLang="tr-TR">
              <a:cs typeface="Arial" panose="020B0604020202020204" pitchFamily="34" charset="0"/>
            </a:endParaRPr>
          </a:p>
          <a:p>
            <a:pPr eaLnBrk="1" hangingPunct="1"/>
            <a:r>
              <a:rPr lang="en-US" altLang="tr-TR">
                <a:cs typeface="Arial" panose="020B0604020202020204" pitchFamily="34" charset="0"/>
              </a:rPr>
              <a:t>How can overspending be analyzed with the sociological imagination?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7783D04E-36EF-16A2-3090-EAB550C72CEA}"/>
              </a:ext>
            </a:extLst>
          </p:cNvPr>
          <p:cNvSpPr>
            <a:spLocks noGrp="1" noChangeArrowheads="1"/>
          </p:cNvSpPr>
          <p:nvPr>
            <p:ph type="title"/>
          </p:nvPr>
        </p:nvSpPr>
        <p:spPr/>
        <p:txBody>
          <a:bodyPr/>
          <a:lstStyle/>
          <a:p>
            <a:pPr eaLnBrk="1" fontAlgn="auto" hangingPunct="1">
              <a:spcAft>
                <a:spcPts val="0"/>
              </a:spcAft>
              <a:defRPr/>
            </a:pPr>
            <a:r>
              <a:rPr lang="en-US" dirty="0">
                <a:solidFill>
                  <a:schemeClr val="accent3"/>
                </a:solidFill>
                <a:ea typeface="+mj-ea"/>
                <a:cs typeface="+mj-cs"/>
              </a:rPr>
              <a:t>Chapter Outline</a:t>
            </a:r>
          </a:p>
        </p:txBody>
      </p:sp>
      <p:sp>
        <p:nvSpPr>
          <p:cNvPr id="11266" name="Rectangle 5">
            <a:extLst>
              <a:ext uri="{FF2B5EF4-FFF2-40B4-BE49-F238E27FC236}">
                <a16:creationId xmlns:a16="http://schemas.microsoft.com/office/drawing/2014/main" id="{7B80C416-2B8E-C738-AEFC-6049ACD72D6E}"/>
              </a:ext>
            </a:extLst>
          </p:cNvPr>
          <p:cNvSpPr>
            <a:spLocks noGrp="1"/>
          </p:cNvSpPr>
          <p:nvPr>
            <p:ph idx="1"/>
          </p:nvPr>
        </p:nvSpPr>
        <p:spPr/>
        <p:txBody>
          <a:bodyPr/>
          <a:lstStyle/>
          <a:p>
            <a:pPr eaLnBrk="1" hangingPunct="1"/>
            <a:r>
              <a:rPr lang="en-US" altLang="tr-TR">
                <a:cs typeface="Arial" panose="020B0604020202020204" pitchFamily="34" charset="0"/>
              </a:rPr>
              <a:t>Putting Social Life into Perspective</a:t>
            </a:r>
          </a:p>
          <a:p>
            <a:pPr eaLnBrk="1" hangingPunct="1"/>
            <a:r>
              <a:rPr lang="en-US" altLang="tr-TR">
                <a:cs typeface="Arial" panose="020B0604020202020204" pitchFamily="34" charset="0"/>
              </a:rPr>
              <a:t>The Importance of a Global Sociological Imagination </a:t>
            </a:r>
          </a:p>
          <a:p>
            <a:pPr eaLnBrk="1" hangingPunct="1"/>
            <a:r>
              <a:rPr lang="en-US" altLang="tr-TR">
                <a:cs typeface="Arial" panose="020B0604020202020204" pitchFamily="34" charset="0"/>
              </a:rPr>
              <a:t>The Origins of Sociological Thinking</a:t>
            </a:r>
          </a:p>
          <a:p>
            <a:pPr eaLnBrk="1" hangingPunct="1"/>
            <a:r>
              <a:rPr lang="en-US" altLang="tr-TR">
                <a:cs typeface="Arial" panose="020B0604020202020204" pitchFamily="34" charset="0"/>
              </a:rPr>
              <a:t>The Development of Modern Sociology</a:t>
            </a:r>
          </a:p>
          <a:p>
            <a:pPr eaLnBrk="1" hangingPunct="1"/>
            <a:r>
              <a:rPr lang="en-US" altLang="tr-TR">
                <a:cs typeface="Arial" panose="020B0604020202020204" pitchFamily="34" charset="0"/>
              </a:rPr>
              <a:t>Contemporary Theoretical Perspectives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4716-E912-233C-5556-05218FF263C1}"/>
              </a:ext>
            </a:extLst>
          </p:cNvPr>
          <p:cNvSpPr>
            <a:spLocks noGrp="1"/>
          </p:cNvSpPr>
          <p:nvPr>
            <p:ph type="title"/>
          </p:nvPr>
        </p:nvSpPr>
        <p:spPr/>
        <p:txBody>
          <a:bodyPr>
            <a:normAutofit fontScale="90000"/>
          </a:bodyPr>
          <a:lstStyle/>
          <a:p>
            <a:pPr>
              <a:defRPr/>
            </a:pPr>
            <a:r>
              <a:rPr lang="en-US" dirty="0">
                <a:ea typeface="+mj-ea"/>
                <a:cs typeface="+mj-cs"/>
              </a:rPr>
              <a:t>The Development of Modern Sociology</a:t>
            </a:r>
          </a:p>
        </p:txBody>
      </p:sp>
      <p:sp>
        <p:nvSpPr>
          <p:cNvPr id="34818" name="Content Placeholder 2">
            <a:extLst>
              <a:ext uri="{FF2B5EF4-FFF2-40B4-BE49-F238E27FC236}">
                <a16:creationId xmlns:a16="http://schemas.microsoft.com/office/drawing/2014/main" id="{8EA50068-9D6A-0159-77D4-4BA43D249748}"/>
              </a:ext>
            </a:extLst>
          </p:cNvPr>
          <p:cNvSpPr>
            <a:spLocks noGrp="1"/>
          </p:cNvSpPr>
          <p:nvPr>
            <p:ph idx="1"/>
          </p:nvPr>
        </p:nvSpPr>
        <p:spPr/>
        <p:txBody>
          <a:bodyPr/>
          <a:lstStyle/>
          <a:p>
            <a:r>
              <a:rPr lang="en-US" altLang="tr-TR" sz="2400">
                <a:cs typeface="Arial" panose="020B0604020202020204" pitchFamily="34" charset="0"/>
              </a:rPr>
              <a:t>Early Thinkers: A Concern with Social Order and Stability</a:t>
            </a:r>
          </a:p>
          <a:p>
            <a:pPr lvl="1"/>
            <a:r>
              <a:rPr lang="en-US" altLang="tr-TR" sz="2000">
                <a:ea typeface="Arial" panose="020B0604020202020204" pitchFamily="34" charset="0"/>
                <a:cs typeface="Arial" panose="020B0604020202020204" pitchFamily="34" charset="0"/>
              </a:rPr>
              <a:t>Comte</a:t>
            </a:r>
          </a:p>
          <a:p>
            <a:pPr lvl="1"/>
            <a:r>
              <a:rPr lang="en-US" altLang="tr-TR" sz="2000">
                <a:ea typeface="Arial" panose="020B0604020202020204" pitchFamily="34" charset="0"/>
                <a:cs typeface="Arial" panose="020B0604020202020204" pitchFamily="34" charset="0"/>
              </a:rPr>
              <a:t>Martineau</a:t>
            </a:r>
          </a:p>
          <a:p>
            <a:pPr lvl="1"/>
            <a:r>
              <a:rPr lang="en-US" altLang="tr-TR" sz="2000">
                <a:ea typeface="Arial" panose="020B0604020202020204" pitchFamily="34" charset="0"/>
                <a:cs typeface="Arial" panose="020B0604020202020204" pitchFamily="34" charset="0"/>
              </a:rPr>
              <a:t>Spencer</a:t>
            </a:r>
          </a:p>
          <a:p>
            <a:pPr lvl="1"/>
            <a:r>
              <a:rPr lang="en-US" altLang="tr-TR" sz="2000">
                <a:ea typeface="Arial" panose="020B0604020202020204" pitchFamily="34" charset="0"/>
                <a:cs typeface="Arial" panose="020B0604020202020204" pitchFamily="34" charset="0"/>
              </a:rPr>
              <a:t>Durkheim</a:t>
            </a:r>
          </a:p>
          <a:p>
            <a:r>
              <a:rPr lang="en-US" altLang="tr-TR" sz="2400">
                <a:cs typeface="Arial" panose="020B0604020202020204" pitchFamily="34" charset="0"/>
              </a:rPr>
              <a:t>Differing Views on the Status Quo: Stability versus Change</a:t>
            </a:r>
          </a:p>
          <a:p>
            <a:pPr lvl="1"/>
            <a:r>
              <a:rPr lang="en-US" altLang="tr-TR" sz="2000">
                <a:ea typeface="Arial" panose="020B0604020202020204" pitchFamily="34" charset="0"/>
                <a:cs typeface="Arial" panose="020B0604020202020204" pitchFamily="34" charset="0"/>
              </a:rPr>
              <a:t>Marx</a:t>
            </a:r>
          </a:p>
          <a:p>
            <a:pPr lvl="1"/>
            <a:r>
              <a:rPr lang="en-US" altLang="tr-TR" sz="2000">
                <a:ea typeface="Arial" panose="020B0604020202020204" pitchFamily="34" charset="0"/>
                <a:cs typeface="Arial" panose="020B0604020202020204" pitchFamily="34" charset="0"/>
              </a:rPr>
              <a:t>Weber</a:t>
            </a:r>
          </a:p>
          <a:p>
            <a:pPr lvl="1"/>
            <a:r>
              <a:rPr lang="en-US" altLang="tr-TR" sz="2000">
                <a:ea typeface="Arial" panose="020B0604020202020204" pitchFamily="34" charset="0"/>
                <a:cs typeface="Arial" panose="020B0604020202020204" pitchFamily="34" charset="0"/>
              </a:rPr>
              <a:t>Simmel</a:t>
            </a:r>
          </a:p>
          <a:p>
            <a:pPr lvl="1"/>
            <a:r>
              <a:rPr lang="en-US" altLang="tr-TR" sz="2000">
                <a:ea typeface="Arial" panose="020B0604020202020204" pitchFamily="34" charset="0"/>
                <a:cs typeface="Arial" panose="020B0604020202020204" pitchFamily="34" charset="0"/>
              </a:rPr>
              <a:t>The Chicago School</a:t>
            </a:r>
          </a:p>
          <a:p>
            <a:pPr lvl="1"/>
            <a:r>
              <a:rPr lang="en-US" altLang="tr-TR" sz="2000">
                <a:ea typeface="Arial" panose="020B0604020202020204" pitchFamily="34" charset="0"/>
                <a:cs typeface="Arial" panose="020B0604020202020204" pitchFamily="34" charset="0"/>
              </a:rPr>
              <a:t>Adams</a:t>
            </a:r>
          </a:p>
          <a:p>
            <a:pPr lvl="1"/>
            <a:r>
              <a:rPr lang="en-US" altLang="tr-TR" sz="2000">
                <a:ea typeface="Arial" panose="020B0604020202020204" pitchFamily="34" charset="0"/>
                <a:cs typeface="Arial" panose="020B0604020202020204" pitchFamily="34" charset="0"/>
              </a:rPr>
              <a:t>Du Bois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CA0A2-44FE-FED0-9D9F-8B27A621477B}"/>
              </a:ext>
            </a:extLst>
          </p:cNvPr>
          <p:cNvSpPr>
            <a:spLocks noGrp="1"/>
          </p:cNvSpPr>
          <p:nvPr>
            <p:ph type="title"/>
          </p:nvPr>
        </p:nvSpPr>
        <p:spPr/>
        <p:txBody>
          <a:bodyPr/>
          <a:lstStyle/>
          <a:p>
            <a:pPr>
              <a:defRPr/>
            </a:pPr>
            <a:r>
              <a:rPr lang="en-US" b="1" dirty="0">
                <a:ea typeface="+mj-ea"/>
                <a:cs typeface="+mj-cs"/>
              </a:rPr>
              <a:t>August Comte (1798-1857)</a:t>
            </a:r>
            <a:endParaRPr lang="en-US" dirty="0">
              <a:ea typeface="+mj-ea"/>
              <a:cs typeface="+mj-cs"/>
            </a:endParaRPr>
          </a:p>
        </p:txBody>
      </p:sp>
      <p:sp>
        <p:nvSpPr>
          <p:cNvPr id="36866" name="Content Placeholder 2">
            <a:extLst>
              <a:ext uri="{FF2B5EF4-FFF2-40B4-BE49-F238E27FC236}">
                <a16:creationId xmlns:a16="http://schemas.microsoft.com/office/drawing/2014/main" id="{B94134CF-707B-72E7-53BF-C35F0BE6897E}"/>
              </a:ext>
            </a:extLst>
          </p:cNvPr>
          <p:cNvSpPr>
            <a:spLocks noGrp="1"/>
          </p:cNvSpPr>
          <p:nvPr>
            <p:ph sz="half" idx="1"/>
          </p:nvPr>
        </p:nvSpPr>
        <p:spPr>
          <a:xfrm>
            <a:off x="457200" y="1673225"/>
            <a:ext cx="4038600" cy="4718050"/>
          </a:xfrm>
        </p:spPr>
        <p:txBody>
          <a:bodyPr/>
          <a:lstStyle/>
          <a:p>
            <a:r>
              <a:rPr lang="tr-TR" altLang="tr-TR">
                <a:cs typeface="Arial" panose="020B0604020202020204" pitchFamily="34" charset="0"/>
              </a:rPr>
              <a:t>French philosopher</a:t>
            </a:r>
          </a:p>
          <a:p>
            <a:r>
              <a:rPr lang="tr-TR" altLang="tr-TR">
                <a:cs typeface="Arial" panose="020B0604020202020204" pitchFamily="34" charset="0"/>
              </a:rPr>
              <a:t>C</a:t>
            </a:r>
            <a:r>
              <a:rPr lang="en-US" altLang="tr-TR">
                <a:cs typeface="Arial" panose="020B0604020202020204" pitchFamily="34" charset="0"/>
              </a:rPr>
              <a:t>oined </a:t>
            </a:r>
            <a:r>
              <a:rPr lang="ja-JP" altLang="en-US">
                <a:cs typeface="Arial" panose="020B0604020202020204" pitchFamily="34" charset="0"/>
              </a:rPr>
              <a:t>“</a:t>
            </a:r>
            <a:r>
              <a:rPr lang="en-US" altLang="ja-JP">
                <a:cs typeface="Arial" panose="020B0604020202020204" pitchFamily="34" charset="0"/>
              </a:rPr>
              <a:t>sociology</a:t>
            </a:r>
            <a:r>
              <a:rPr lang="ja-JP" altLang="en-US">
                <a:cs typeface="Arial" panose="020B0604020202020204" pitchFamily="34" charset="0"/>
              </a:rPr>
              <a:t>”</a:t>
            </a:r>
            <a:r>
              <a:rPr lang="tr-TR" altLang="ja-JP">
                <a:cs typeface="Arial" panose="020B0604020202020204" pitchFamily="34" charset="0"/>
              </a:rPr>
              <a:t> frst</a:t>
            </a:r>
            <a:endParaRPr lang="en-US" altLang="ja-JP">
              <a:cs typeface="Arial" panose="020B0604020202020204" pitchFamily="34" charset="0"/>
            </a:endParaRPr>
          </a:p>
          <a:p>
            <a:r>
              <a:rPr lang="tr-TR" altLang="tr-TR">
                <a:cs typeface="Arial" panose="020B0604020202020204" pitchFamily="34" charset="0"/>
              </a:rPr>
              <a:t>Focuses on </a:t>
            </a:r>
            <a:r>
              <a:rPr lang="en-US" altLang="tr-TR">
                <a:cs typeface="Arial" panose="020B0604020202020204" pitchFamily="34" charset="0"/>
              </a:rPr>
              <a:t>social statics and social dynamics</a:t>
            </a:r>
          </a:p>
          <a:p>
            <a:r>
              <a:rPr lang="en-US" altLang="tr-TR">
                <a:cs typeface="Arial" panose="020B0604020202020204" pitchFamily="34" charset="0"/>
              </a:rPr>
              <a:t>positivism: belief that the world can best be understood through scientific inquiry</a:t>
            </a:r>
          </a:p>
        </p:txBody>
      </p:sp>
      <p:pic>
        <p:nvPicPr>
          <p:cNvPr id="36867" name="Content Placeholder 2" descr="screenshot_3679.jpg">
            <a:extLst>
              <a:ext uri="{FF2B5EF4-FFF2-40B4-BE49-F238E27FC236}">
                <a16:creationId xmlns:a16="http://schemas.microsoft.com/office/drawing/2014/main" id="{2B157D1E-A622-4D6D-8770-3808DB20521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5405" r="-5405"/>
          <a:stretch>
            <a:fillRect/>
          </a:stretch>
        </p:blipFill>
        <p:spPr>
          <a:xfrm>
            <a:off x="4648200" y="1673225"/>
            <a:ext cx="4038600" cy="471805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3E3BDE-9877-58D7-E7E5-AC2B5F9239BB}"/>
              </a:ext>
            </a:extLst>
          </p:cNvPr>
          <p:cNvSpPr>
            <a:spLocks noGrp="1"/>
          </p:cNvSpPr>
          <p:nvPr>
            <p:ph type="title"/>
          </p:nvPr>
        </p:nvSpPr>
        <p:spPr/>
        <p:txBody>
          <a:bodyPr/>
          <a:lstStyle/>
          <a:p>
            <a:pPr>
              <a:defRPr/>
            </a:pPr>
            <a:r>
              <a:rPr lang="tr-TR" dirty="0" err="1"/>
              <a:t>August</a:t>
            </a:r>
            <a:r>
              <a:rPr lang="tr-TR" dirty="0"/>
              <a:t> Comte</a:t>
            </a:r>
          </a:p>
        </p:txBody>
      </p:sp>
      <p:sp>
        <p:nvSpPr>
          <p:cNvPr id="101378" name="İçerik Yer Tutucusu 2">
            <a:extLst>
              <a:ext uri="{FF2B5EF4-FFF2-40B4-BE49-F238E27FC236}">
                <a16:creationId xmlns:a16="http://schemas.microsoft.com/office/drawing/2014/main" id="{82A0C08C-FAE4-6A9E-190E-65DDE0A23AD4}"/>
              </a:ext>
            </a:extLst>
          </p:cNvPr>
          <p:cNvSpPr>
            <a:spLocks noGrp="1"/>
          </p:cNvSpPr>
          <p:nvPr>
            <p:ph sz="half" idx="1"/>
          </p:nvPr>
        </p:nvSpPr>
        <p:spPr>
          <a:xfrm>
            <a:off x="304800" y="1524000"/>
            <a:ext cx="8305800" cy="4718050"/>
          </a:xfrm>
        </p:spPr>
        <p:txBody>
          <a:bodyPr/>
          <a:lstStyle/>
          <a:p>
            <a:r>
              <a:rPr lang="tr-TR" altLang="tr-TR" b="1">
                <a:cs typeface="Arial" panose="020B0604020202020204" pitchFamily="34" charset="0"/>
              </a:rPr>
              <a:t>Law of Three Stages (expanded)</a:t>
            </a:r>
            <a:endParaRPr lang="tr-TR" altLang="tr-TR">
              <a:cs typeface="Arial" panose="020B0604020202020204" pitchFamily="34" charset="0"/>
            </a:endParaRPr>
          </a:p>
          <a:p>
            <a:r>
              <a:rPr lang="tr-TR" altLang="tr-TR">
                <a:cs typeface="Arial" panose="020B0604020202020204" pitchFamily="34" charset="0"/>
              </a:rPr>
              <a:t>Comte believed </a:t>
            </a:r>
            <a:r>
              <a:rPr lang="tr-TR" altLang="tr-TR" b="1">
                <a:cs typeface="Arial" panose="020B0604020202020204" pitchFamily="34" charset="0"/>
              </a:rPr>
              <a:t>both individuals and societies</a:t>
            </a:r>
            <a:r>
              <a:rPr lang="tr-TR" altLang="tr-TR">
                <a:cs typeface="Arial" panose="020B0604020202020204" pitchFamily="34" charset="0"/>
              </a:rPr>
              <a:t> pass through:</a:t>
            </a:r>
          </a:p>
          <a:p>
            <a:r>
              <a:rPr lang="tr-TR" altLang="tr-TR" b="1">
                <a:cs typeface="Arial" panose="020B0604020202020204" pitchFamily="34" charset="0"/>
              </a:rPr>
              <a:t>1. Theological Stage</a:t>
            </a:r>
            <a:endParaRPr lang="tr-TR" altLang="tr-TR">
              <a:cs typeface="Arial" panose="020B0604020202020204" pitchFamily="34" charset="0"/>
            </a:endParaRPr>
          </a:p>
          <a:p>
            <a:r>
              <a:rPr lang="tr-TR" altLang="tr-TR">
                <a:cs typeface="Arial" panose="020B0604020202020204" pitchFamily="34" charset="0"/>
              </a:rPr>
              <a:t>World explained by:</a:t>
            </a:r>
          </a:p>
          <a:p>
            <a:r>
              <a:rPr lang="tr-TR" altLang="tr-TR">
                <a:cs typeface="Arial" panose="020B0604020202020204" pitchFamily="34" charset="0"/>
              </a:rPr>
              <a:t>gods</a:t>
            </a:r>
          </a:p>
          <a:p>
            <a:r>
              <a:rPr lang="tr-TR" altLang="tr-TR">
                <a:cs typeface="Arial" panose="020B0604020202020204" pitchFamily="34" charset="0"/>
              </a:rPr>
              <a:t>spirits</a:t>
            </a:r>
          </a:p>
          <a:p>
            <a:r>
              <a:rPr lang="tr-TR" altLang="tr-TR">
                <a:cs typeface="Arial" panose="020B0604020202020204" pitchFamily="34" charset="0"/>
              </a:rPr>
              <a:t>religion</a:t>
            </a:r>
          </a:p>
          <a:p>
            <a:r>
              <a:rPr lang="tr-TR" altLang="tr-TR">
                <a:cs typeface="Arial" panose="020B0604020202020204" pitchFamily="34" charset="0"/>
              </a:rPr>
              <a:t>Society dominated by priests &amp; kings</a:t>
            </a:r>
          </a:p>
          <a:p>
            <a:r>
              <a:rPr lang="tr-TR" altLang="tr-TR">
                <a:cs typeface="Arial" panose="020B0604020202020204" pitchFamily="34" charset="0"/>
              </a:rPr>
              <a:t> </a:t>
            </a:r>
          </a:p>
          <a:p>
            <a:endParaRPr lang="tr-TR" altLang="tr-TR">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2C0827-DC5D-A809-A775-C6CC85D148D8}"/>
              </a:ext>
            </a:extLst>
          </p:cNvPr>
          <p:cNvSpPr>
            <a:spLocks noGrp="1"/>
          </p:cNvSpPr>
          <p:nvPr>
            <p:ph type="title"/>
          </p:nvPr>
        </p:nvSpPr>
        <p:spPr/>
        <p:txBody>
          <a:bodyPr/>
          <a:lstStyle/>
          <a:p>
            <a:pPr>
              <a:defRPr/>
            </a:pPr>
            <a:r>
              <a:rPr lang="tr-TR" dirty="0"/>
              <a:t>Auguste Comte</a:t>
            </a:r>
          </a:p>
        </p:txBody>
      </p:sp>
      <p:sp>
        <p:nvSpPr>
          <p:cNvPr id="102402" name="İçerik Yer Tutucusu 2">
            <a:extLst>
              <a:ext uri="{FF2B5EF4-FFF2-40B4-BE49-F238E27FC236}">
                <a16:creationId xmlns:a16="http://schemas.microsoft.com/office/drawing/2014/main" id="{E88076A1-464E-33FD-7DAB-502EB74533F8}"/>
              </a:ext>
            </a:extLst>
          </p:cNvPr>
          <p:cNvSpPr>
            <a:spLocks noGrp="1"/>
          </p:cNvSpPr>
          <p:nvPr>
            <p:ph sz="half" idx="1"/>
          </p:nvPr>
        </p:nvSpPr>
        <p:spPr>
          <a:xfrm>
            <a:off x="381000" y="1606550"/>
            <a:ext cx="8305800" cy="4718050"/>
          </a:xfrm>
        </p:spPr>
        <p:txBody>
          <a:bodyPr/>
          <a:lstStyle/>
          <a:p>
            <a:r>
              <a:rPr lang="tr-TR" altLang="tr-TR" b="1">
                <a:cs typeface="Arial" panose="020B0604020202020204" pitchFamily="34" charset="0"/>
              </a:rPr>
              <a:t>2. Metaphysical Stage</a:t>
            </a:r>
            <a:endParaRPr lang="tr-TR" altLang="tr-TR">
              <a:cs typeface="Arial" panose="020B0604020202020204" pitchFamily="34" charset="0"/>
            </a:endParaRPr>
          </a:p>
          <a:p>
            <a:r>
              <a:rPr lang="tr-TR" altLang="tr-TR">
                <a:cs typeface="Arial" panose="020B0604020202020204" pitchFamily="34" charset="0"/>
              </a:rPr>
              <a:t>World explained by:</a:t>
            </a:r>
          </a:p>
          <a:p>
            <a:r>
              <a:rPr lang="tr-TR" altLang="tr-TR">
                <a:cs typeface="Arial" panose="020B0604020202020204" pitchFamily="34" charset="0"/>
              </a:rPr>
              <a:t>abstract forces</a:t>
            </a:r>
          </a:p>
          <a:p>
            <a:r>
              <a:rPr lang="tr-TR" altLang="tr-TR">
                <a:cs typeface="Arial" panose="020B0604020202020204" pitchFamily="34" charset="0"/>
              </a:rPr>
              <a:t>philosophy</a:t>
            </a:r>
          </a:p>
          <a:p>
            <a:r>
              <a:rPr lang="tr-TR" altLang="tr-TR">
                <a:cs typeface="Arial" panose="020B0604020202020204" pitchFamily="34" charset="0"/>
              </a:rPr>
              <a:t>“nature”</a:t>
            </a:r>
          </a:p>
          <a:p>
            <a:r>
              <a:rPr lang="tr-TR" altLang="tr-TR">
                <a:cs typeface="Arial" panose="020B0604020202020204" pitchFamily="34" charset="0"/>
              </a:rPr>
              <a:t>Society dominated by philosophers &amp; legal thinkers</a:t>
            </a:r>
          </a:p>
          <a:p>
            <a:endParaRPr lang="tr-TR" altLang="tr-TR">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DBF714-9426-12BC-75FF-E8C2361353B5}"/>
              </a:ext>
            </a:extLst>
          </p:cNvPr>
          <p:cNvSpPr>
            <a:spLocks noGrp="1"/>
          </p:cNvSpPr>
          <p:nvPr>
            <p:ph type="title"/>
          </p:nvPr>
        </p:nvSpPr>
        <p:spPr/>
        <p:txBody>
          <a:bodyPr/>
          <a:lstStyle/>
          <a:p>
            <a:pPr>
              <a:defRPr/>
            </a:pPr>
            <a:r>
              <a:rPr lang="tr-TR" dirty="0" err="1"/>
              <a:t>August</a:t>
            </a:r>
            <a:r>
              <a:rPr lang="tr-TR" dirty="0"/>
              <a:t> Comte</a:t>
            </a:r>
          </a:p>
        </p:txBody>
      </p:sp>
      <p:sp>
        <p:nvSpPr>
          <p:cNvPr id="103426" name="İçerik Yer Tutucusu 2">
            <a:extLst>
              <a:ext uri="{FF2B5EF4-FFF2-40B4-BE49-F238E27FC236}">
                <a16:creationId xmlns:a16="http://schemas.microsoft.com/office/drawing/2014/main" id="{02C3991A-9146-EA78-8173-84456FCE1C97}"/>
              </a:ext>
            </a:extLst>
          </p:cNvPr>
          <p:cNvSpPr>
            <a:spLocks noGrp="1"/>
          </p:cNvSpPr>
          <p:nvPr>
            <p:ph sz="half" idx="1"/>
          </p:nvPr>
        </p:nvSpPr>
        <p:spPr>
          <a:xfrm>
            <a:off x="457200" y="1673225"/>
            <a:ext cx="7924800" cy="4718050"/>
          </a:xfrm>
        </p:spPr>
        <p:txBody>
          <a:bodyPr/>
          <a:lstStyle/>
          <a:p>
            <a:r>
              <a:rPr lang="tr-TR" altLang="tr-TR" b="1">
                <a:cs typeface="Arial" panose="020B0604020202020204" pitchFamily="34" charset="0"/>
              </a:rPr>
              <a:t>3. Positive (Scientific) Stage</a:t>
            </a:r>
            <a:endParaRPr lang="tr-TR" altLang="tr-TR">
              <a:cs typeface="Arial" panose="020B0604020202020204" pitchFamily="34" charset="0"/>
            </a:endParaRPr>
          </a:p>
          <a:p>
            <a:r>
              <a:rPr lang="tr-TR" altLang="tr-TR">
                <a:cs typeface="Arial" panose="020B0604020202020204" pitchFamily="34" charset="0"/>
              </a:rPr>
              <a:t>World explained by:</a:t>
            </a:r>
          </a:p>
          <a:p>
            <a:r>
              <a:rPr lang="tr-TR" altLang="tr-TR">
                <a:cs typeface="Arial" panose="020B0604020202020204" pitchFamily="34" charset="0"/>
              </a:rPr>
              <a:t>scientific laws</a:t>
            </a:r>
          </a:p>
          <a:p>
            <a:r>
              <a:rPr lang="tr-TR" altLang="tr-TR">
                <a:cs typeface="Arial" panose="020B0604020202020204" pitchFamily="34" charset="0"/>
              </a:rPr>
              <a:t>data</a:t>
            </a:r>
          </a:p>
          <a:p>
            <a:r>
              <a:rPr lang="tr-TR" altLang="tr-TR">
                <a:cs typeface="Arial" panose="020B0604020202020204" pitchFamily="34" charset="0"/>
              </a:rPr>
              <a:t>experiments</a:t>
            </a:r>
          </a:p>
          <a:p>
            <a:r>
              <a:rPr lang="tr-TR" altLang="tr-TR">
                <a:cs typeface="Arial" panose="020B0604020202020204" pitchFamily="34" charset="0"/>
              </a:rPr>
              <a:t>Society dominated by scientists &amp; sociologists</a:t>
            </a:r>
          </a:p>
          <a:p>
            <a:r>
              <a:rPr lang="tr-TR" altLang="tr-TR">
                <a:cs typeface="Arial" panose="020B0604020202020204" pitchFamily="34" charset="0"/>
              </a:rPr>
              <a:t>👉 Sociology was meant to guide society in this final stage.</a:t>
            </a:r>
          </a:p>
          <a:p>
            <a:endParaRPr lang="tr-TR" altLang="tr-TR">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877A-B7A4-637E-80E7-381782C32BA4}"/>
              </a:ext>
            </a:extLst>
          </p:cNvPr>
          <p:cNvSpPr>
            <a:spLocks noGrp="1"/>
          </p:cNvSpPr>
          <p:nvPr>
            <p:ph type="title"/>
          </p:nvPr>
        </p:nvSpPr>
        <p:spPr/>
        <p:txBody>
          <a:bodyPr/>
          <a:lstStyle/>
          <a:p>
            <a:pPr>
              <a:defRPr/>
            </a:pPr>
            <a:r>
              <a:rPr lang="en-US" b="1" dirty="0">
                <a:ea typeface="+mj-ea"/>
                <a:cs typeface="+mj-cs"/>
              </a:rPr>
              <a:t>Harriet Martineau (1802-1876)</a:t>
            </a:r>
            <a:endParaRPr lang="en-US" dirty="0">
              <a:ea typeface="+mj-ea"/>
              <a:cs typeface="+mj-cs"/>
            </a:endParaRPr>
          </a:p>
        </p:txBody>
      </p:sp>
      <p:sp>
        <p:nvSpPr>
          <p:cNvPr id="38914" name="Content Placeholder 2">
            <a:extLst>
              <a:ext uri="{FF2B5EF4-FFF2-40B4-BE49-F238E27FC236}">
                <a16:creationId xmlns:a16="http://schemas.microsoft.com/office/drawing/2014/main" id="{FAD7994E-1E87-9563-454A-30194A950563}"/>
              </a:ext>
            </a:extLst>
          </p:cNvPr>
          <p:cNvSpPr>
            <a:spLocks noGrp="1"/>
          </p:cNvSpPr>
          <p:nvPr>
            <p:ph sz="half" idx="1"/>
          </p:nvPr>
        </p:nvSpPr>
        <p:spPr>
          <a:xfrm>
            <a:off x="457200" y="1673225"/>
            <a:ext cx="4038600" cy="4718050"/>
          </a:xfrm>
        </p:spPr>
        <p:txBody>
          <a:bodyPr/>
          <a:lstStyle/>
          <a:p>
            <a:r>
              <a:rPr lang="en-US" altLang="tr-TR">
                <a:cs typeface="Arial" panose="020B0604020202020204" pitchFamily="34" charset="0"/>
              </a:rPr>
              <a:t>translated Comte</a:t>
            </a:r>
            <a:r>
              <a:rPr lang="ja-JP" altLang="en-US">
                <a:cs typeface="Arial" panose="020B0604020202020204" pitchFamily="34" charset="0"/>
              </a:rPr>
              <a:t>’</a:t>
            </a:r>
            <a:r>
              <a:rPr lang="en-US" altLang="ja-JP">
                <a:cs typeface="Arial" panose="020B0604020202020204" pitchFamily="34" charset="0"/>
              </a:rPr>
              <a:t>s works</a:t>
            </a:r>
          </a:p>
          <a:p>
            <a:r>
              <a:rPr lang="en-US" altLang="tr-TR" i="1">
                <a:cs typeface="Arial" panose="020B0604020202020204" pitchFamily="34" charset="0"/>
              </a:rPr>
              <a:t>Society in America</a:t>
            </a:r>
            <a:endParaRPr lang="en-US" altLang="tr-TR">
              <a:cs typeface="Arial" panose="020B0604020202020204" pitchFamily="34" charset="0"/>
            </a:endParaRPr>
          </a:p>
          <a:p>
            <a:r>
              <a:rPr lang="en-US" altLang="tr-TR">
                <a:cs typeface="Arial" panose="020B0604020202020204" pitchFamily="34" charset="0"/>
              </a:rPr>
              <a:t>advocate of racial and gender equality</a:t>
            </a:r>
          </a:p>
          <a:p>
            <a:r>
              <a:rPr lang="en-US" altLang="tr-TR">
                <a:cs typeface="Arial" panose="020B0604020202020204" pitchFamily="34" charset="0"/>
              </a:rPr>
              <a:t>First female sociologist</a:t>
            </a:r>
          </a:p>
        </p:txBody>
      </p:sp>
      <p:pic>
        <p:nvPicPr>
          <p:cNvPr id="38915" name="Content Placeholder 2" descr="screenshot_3680.jpg">
            <a:extLst>
              <a:ext uri="{FF2B5EF4-FFF2-40B4-BE49-F238E27FC236}">
                <a16:creationId xmlns:a16="http://schemas.microsoft.com/office/drawing/2014/main" id="{91743649-8B87-CF97-C71B-96A7B9275DD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8212" r="-8212"/>
          <a:stretch>
            <a:fillRect/>
          </a:stretch>
        </p:blipFill>
        <p:spPr>
          <a:xfrm>
            <a:off x="4648200" y="1673225"/>
            <a:ext cx="4038600" cy="471805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11C2-4F92-402E-C0D4-B14C809A8432}"/>
              </a:ext>
            </a:extLst>
          </p:cNvPr>
          <p:cNvSpPr>
            <a:spLocks noGrp="1"/>
          </p:cNvSpPr>
          <p:nvPr>
            <p:ph type="title"/>
          </p:nvPr>
        </p:nvSpPr>
        <p:spPr/>
        <p:txBody>
          <a:bodyPr/>
          <a:lstStyle/>
          <a:p>
            <a:pPr>
              <a:defRPr/>
            </a:pPr>
            <a:r>
              <a:rPr lang="en-US" b="1" dirty="0">
                <a:ea typeface="+mj-ea"/>
                <a:cs typeface="+mj-cs"/>
              </a:rPr>
              <a:t>Herbert Spencer (1920-1903)</a:t>
            </a:r>
            <a:endParaRPr lang="en-US" dirty="0">
              <a:ea typeface="+mj-ea"/>
              <a:cs typeface="+mj-cs"/>
            </a:endParaRPr>
          </a:p>
        </p:txBody>
      </p:sp>
      <p:sp>
        <p:nvSpPr>
          <p:cNvPr id="40962" name="Content Placeholder 2">
            <a:extLst>
              <a:ext uri="{FF2B5EF4-FFF2-40B4-BE49-F238E27FC236}">
                <a16:creationId xmlns:a16="http://schemas.microsoft.com/office/drawing/2014/main" id="{DEC9822A-7940-F124-85CE-2107DF480DED}"/>
              </a:ext>
            </a:extLst>
          </p:cNvPr>
          <p:cNvSpPr>
            <a:spLocks noGrp="1"/>
          </p:cNvSpPr>
          <p:nvPr>
            <p:ph sz="half" idx="1"/>
          </p:nvPr>
        </p:nvSpPr>
        <p:spPr>
          <a:xfrm>
            <a:off x="457200" y="1673225"/>
            <a:ext cx="4038600" cy="4718050"/>
          </a:xfrm>
        </p:spPr>
        <p:txBody>
          <a:bodyPr/>
          <a:lstStyle/>
          <a:p>
            <a:r>
              <a:rPr lang="en-US" altLang="tr-TR">
                <a:cs typeface="Arial" panose="020B0604020202020204" pitchFamily="34" charset="0"/>
              </a:rPr>
              <a:t>evolutionary perspective</a:t>
            </a:r>
          </a:p>
          <a:p>
            <a:r>
              <a:rPr lang="en-US" altLang="tr-TR">
                <a:cs typeface="Arial" panose="020B0604020202020204" pitchFamily="34" charset="0"/>
              </a:rPr>
              <a:t>social Darwinism: belief that species of animals best adapted to their environment survive and prosper</a:t>
            </a:r>
            <a:endParaRPr lang="tr-TR" altLang="tr-TR">
              <a:cs typeface="Arial" panose="020B0604020202020204" pitchFamily="34" charset="0"/>
            </a:endParaRPr>
          </a:p>
          <a:p>
            <a:r>
              <a:rPr lang="tr-TR" altLang="tr-TR">
                <a:cs typeface="Arial" panose="020B0604020202020204" pitchFamily="34" charset="0"/>
              </a:rPr>
              <a:t>Survival of the fittest</a:t>
            </a:r>
            <a:endParaRPr lang="en-US" altLang="tr-TR">
              <a:cs typeface="Arial" panose="020B0604020202020204" pitchFamily="34" charset="0"/>
            </a:endParaRPr>
          </a:p>
        </p:txBody>
      </p:sp>
      <p:pic>
        <p:nvPicPr>
          <p:cNvPr id="40963" name="Content Placeholder 2" descr="screenshot_3681.jpg">
            <a:extLst>
              <a:ext uri="{FF2B5EF4-FFF2-40B4-BE49-F238E27FC236}">
                <a16:creationId xmlns:a16="http://schemas.microsoft.com/office/drawing/2014/main" id="{8B559C48-1F5C-214B-A953-E216A8F3D85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3730" r="-13730"/>
          <a:stretch>
            <a:fillRect/>
          </a:stretch>
        </p:blipFill>
        <p:spPr>
          <a:xfrm>
            <a:off x="4648200" y="1673225"/>
            <a:ext cx="4038600" cy="471805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CED1B9-0EC0-7271-9ECA-EA01094C1D95}"/>
              </a:ext>
            </a:extLst>
          </p:cNvPr>
          <p:cNvSpPr>
            <a:spLocks noGrp="1"/>
          </p:cNvSpPr>
          <p:nvPr>
            <p:ph type="title"/>
          </p:nvPr>
        </p:nvSpPr>
        <p:spPr/>
        <p:txBody>
          <a:bodyPr>
            <a:normAutofit fontScale="90000"/>
          </a:bodyPr>
          <a:lstStyle/>
          <a:p>
            <a:pPr>
              <a:defRPr/>
            </a:pPr>
            <a:r>
              <a:rPr lang="tr-TR" dirty="0"/>
              <a:t>Herbert </a:t>
            </a:r>
            <a:r>
              <a:rPr lang="tr-TR" dirty="0" err="1"/>
              <a:t>Spencer</a:t>
            </a:r>
            <a:r>
              <a:rPr lang="tr-TR" dirty="0"/>
              <a:t>-</a:t>
            </a:r>
            <a:r>
              <a:rPr lang="en-US" dirty="0">
                <a:cs typeface="Arial" panose="020B0604020202020204" pitchFamily="34" charset="0"/>
              </a:rPr>
              <a:t>E</a:t>
            </a:r>
            <a:r>
              <a:rPr lang="en-US" altLang="tr-TR" dirty="0">
                <a:cs typeface="Arial" panose="020B0604020202020204" pitchFamily="34" charset="0"/>
              </a:rPr>
              <a:t>volutionary Perspective</a:t>
            </a:r>
            <a:br>
              <a:rPr lang="en-US" altLang="tr-TR" dirty="0">
                <a:cs typeface="Arial" panose="020B0604020202020204" pitchFamily="34" charset="0"/>
              </a:rPr>
            </a:br>
            <a:endParaRPr lang="tr-TR" dirty="0"/>
          </a:p>
        </p:txBody>
      </p:sp>
      <p:sp>
        <p:nvSpPr>
          <p:cNvPr id="5" name="Rectangle 1">
            <a:extLst>
              <a:ext uri="{FF2B5EF4-FFF2-40B4-BE49-F238E27FC236}">
                <a16:creationId xmlns:a16="http://schemas.microsoft.com/office/drawing/2014/main" id="{FB9D1F76-104A-DA96-A2DF-20F96197075F}"/>
              </a:ext>
            </a:extLst>
          </p:cNvPr>
          <p:cNvSpPr>
            <a:spLocks noGrp="1" noChangeArrowheads="1"/>
          </p:cNvSpPr>
          <p:nvPr>
            <p:ph sz="half" idx="1"/>
          </p:nvPr>
        </p:nvSpPr>
        <p:spPr>
          <a:xfrm>
            <a:off x="457200" y="1411288"/>
            <a:ext cx="8077200" cy="4524375"/>
          </a:xfrm>
        </p:spPr>
        <p:txBody>
          <a:bodyPr anchor="ctr">
            <a:spAutoFit/>
          </a:bodyPr>
          <a:lstStyle/>
          <a:p>
            <a:pPr marL="0" indent="0">
              <a:spcBef>
                <a:spcPct val="0"/>
              </a:spcBef>
              <a:buClrTx/>
              <a:buSzTx/>
              <a:buFontTx/>
              <a:buNone/>
              <a:defRPr/>
            </a:pPr>
            <a:r>
              <a:rPr lang="en-US" altLang="tr-TR" sz="2400" dirty="0">
                <a:solidFill>
                  <a:srgbClr val="000000"/>
                </a:solidFill>
                <a:latin typeface="-webkit-standard"/>
              </a:rPr>
              <a:t>Spencer</a:t>
            </a:r>
            <a:r>
              <a:rPr lang="en-US" altLang="tr-TR" sz="2400" dirty="0">
                <a:solidFill>
                  <a:srgbClr val="000000"/>
                </a:solidFill>
                <a:latin typeface="Times" panose="02020603050405020304"/>
              </a:rPr>
              <a:t>’</a:t>
            </a:r>
            <a:r>
              <a:rPr lang="en-US" altLang="tr-TR" sz="2400" dirty="0">
                <a:solidFill>
                  <a:srgbClr val="000000"/>
                </a:solidFill>
                <a:latin typeface="-webkit-standard"/>
              </a:rPr>
              <a:t>s Three Systems: Animal Organism vs. Society</a:t>
            </a:r>
          </a:p>
          <a:p>
            <a:pPr marL="0" indent="0">
              <a:spcBef>
                <a:spcPct val="0"/>
              </a:spcBef>
              <a:buClrTx/>
              <a:buSzTx/>
              <a:buFontTx/>
              <a:buNone/>
              <a:defRPr/>
            </a:pPr>
            <a:endParaRPr lang="en-US" altLang="tr-TR" sz="2400" dirty="0">
              <a:solidFill>
                <a:srgbClr val="000000"/>
              </a:solidFill>
              <a:latin typeface="-webkit-standard"/>
            </a:endParaRPr>
          </a:p>
          <a:p>
            <a:pPr marL="457200" indent="-457200">
              <a:spcBef>
                <a:spcPct val="0"/>
              </a:spcBef>
              <a:buClrTx/>
              <a:buSzTx/>
              <a:buFont typeface="+mj-lt"/>
              <a:buAutoNum type="arabicPeriod"/>
              <a:defRPr/>
            </a:pPr>
            <a:r>
              <a:rPr lang="tr-TR" sz="2400" b="1" dirty="0" err="1">
                <a:latin typeface="Times New Roman" panose="02020603050405020304" pitchFamily="18" charset="0"/>
                <a:cs typeface="Times New Roman" panose="02020603050405020304" pitchFamily="18" charset="0"/>
              </a:rPr>
              <a:t>Regulatory</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System</a:t>
            </a:r>
            <a:endParaRPr lang="tr-TR" sz="2400" b="1" dirty="0">
              <a:latin typeface="Times New Roman" panose="02020603050405020304" pitchFamily="18" charset="0"/>
              <a:cs typeface="Times New Roman" panose="02020603050405020304" pitchFamily="18" charset="0"/>
            </a:endParaRPr>
          </a:p>
          <a:p>
            <a:pPr marL="457200" indent="-457200">
              <a:spcBef>
                <a:spcPct val="0"/>
              </a:spcBef>
              <a:buClrTx/>
              <a:buSzTx/>
              <a:buFont typeface="+mj-lt"/>
              <a:buAutoNum type="arabicPeriod"/>
              <a:defRPr/>
            </a:pPr>
            <a:r>
              <a:rPr lang="tr-TR" sz="2400" b="1" dirty="0" err="1">
                <a:latin typeface="Times New Roman" panose="02020603050405020304" pitchFamily="18" charset="0"/>
                <a:cs typeface="Times New Roman" panose="02020603050405020304" pitchFamily="18" charset="0"/>
              </a:rPr>
              <a:t>Sustaining</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System</a:t>
            </a:r>
            <a:endParaRPr lang="tr-TR" sz="2400" b="1" dirty="0">
              <a:latin typeface="Times New Roman" panose="02020603050405020304" pitchFamily="18" charset="0"/>
              <a:cs typeface="Times New Roman" panose="02020603050405020304" pitchFamily="18" charset="0"/>
            </a:endParaRPr>
          </a:p>
          <a:p>
            <a:pPr marL="457200" indent="-457200">
              <a:spcBef>
                <a:spcPct val="0"/>
              </a:spcBef>
              <a:buClrTx/>
              <a:buSzTx/>
              <a:buFont typeface="+mj-lt"/>
              <a:buAutoNum type="arabicPeriod"/>
              <a:defRPr/>
            </a:pPr>
            <a:r>
              <a:rPr lang="tr-TR" sz="2400" b="1" dirty="0" err="1">
                <a:latin typeface="Times New Roman" panose="02020603050405020304" pitchFamily="18" charset="0"/>
                <a:cs typeface="Times New Roman" panose="02020603050405020304" pitchFamily="18" charset="0"/>
              </a:rPr>
              <a:t>Distributive</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System</a:t>
            </a:r>
            <a:endParaRPr lang="en-US" altLang="tr-TR" sz="2400" b="1" dirty="0">
              <a:solidFill>
                <a:srgbClr val="000000"/>
              </a:solidFill>
              <a:latin typeface="Times New Roman" panose="02020603050405020304" pitchFamily="18" charset="0"/>
              <a:cs typeface="Times New Roman" panose="02020603050405020304" pitchFamily="18" charset="0"/>
            </a:endParaRPr>
          </a:p>
          <a:p>
            <a:pPr marL="0" indent="0">
              <a:spcBef>
                <a:spcPct val="0"/>
              </a:spcBef>
              <a:buClrTx/>
              <a:buSzTx/>
              <a:buFontTx/>
              <a:buNone/>
              <a:defRPr/>
            </a:pPr>
            <a:endParaRPr lang="en-US" altLang="tr-TR" sz="2400" b="1" dirty="0">
              <a:solidFill>
                <a:srgbClr val="000000"/>
              </a:solidFill>
              <a:latin typeface="-webkit-standard"/>
            </a:endParaRPr>
          </a:p>
          <a:p>
            <a:pPr marL="0" indent="0">
              <a:spcBef>
                <a:spcPct val="0"/>
              </a:spcBef>
              <a:buClrTx/>
              <a:buSzTx/>
              <a:buFontTx/>
              <a:buNone/>
              <a:defRPr/>
            </a:pPr>
            <a:r>
              <a:rPr lang="en-US" altLang="tr-TR" sz="2400" b="1" dirty="0">
                <a:solidFill>
                  <a:srgbClr val="000000"/>
                </a:solidFill>
                <a:latin typeface="-webkit-standard"/>
              </a:rPr>
              <a:t>Just as biological systems work together to keep an organism alive, social institutions work together to maintain the functioning of society.</a:t>
            </a:r>
          </a:p>
          <a:p>
            <a:pPr marL="0" indent="0">
              <a:spcBef>
                <a:spcPct val="0"/>
              </a:spcBef>
              <a:buClrTx/>
              <a:buSzTx/>
              <a:buFontTx/>
              <a:buNone/>
              <a:defRPr/>
            </a:pPr>
            <a:endParaRPr lang="en-US" altLang="tr-TR" sz="2400" b="1" dirty="0">
              <a:solidFill>
                <a:srgbClr val="000000"/>
              </a:solidFill>
              <a:latin typeface="-webkit-standard"/>
            </a:endParaRPr>
          </a:p>
          <a:p>
            <a:pPr marL="0" indent="0">
              <a:spcBef>
                <a:spcPct val="0"/>
              </a:spcBef>
              <a:buClrTx/>
              <a:buSzTx/>
              <a:buFontTx/>
              <a:buNone/>
              <a:defRPr/>
            </a:pPr>
            <a:endParaRPr lang="en-US" altLang="tr-TR" sz="2400" b="1" dirty="0">
              <a:solidFill>
                <a:srgbClr val="000000"/>
              </a:solidFill>
              <a:latin typeface="-webkit-standard"/>
            </a:endParaRPr>
          </a:p>
          <a:p>
            <a:pPr marL="0" indent="0">
              <a:spcBef>
                <a:spcPct val="0"/>
              </a:spcBef>
              <a:buClrTx/>
              <a:buSzTx/>
              <a:buFontTx/>
              <a:buNone/>
              <a:defRPr/>
            </a:pPr>
            <a:endParaRPr lang="en-US" altLang="tr-TR" sz="2400" b="1" dirty="0">
              <a:latin typeface="Times" panose="0202060305040502030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63441-CFA8-450A-8412-5FFC76C971E9}"/>
              </a:ext>
            </a:extLst>
          </p:cNvPr>
          <p:cNvSpPr>
            <a:spLocks noGrp="1"/>
          </p:cNvSpPr>
          <p:nvPr>
            <p:ph type="title"/>
          </p:nvPr>
        </p:nvSpPr>
        <p:spPr/>
        <p:txBody>
          <a:bodyPr/>
          <a:lstStyle/>
          <a:p>
            <a:pPr>
              <a:defRPr/>
            </a:pPr>
            <a:r>
              <a:rPr lang="en-US" b="1" dirty="0">
                <a:ea typeface="+mj-ea"/>
                <a:cs typeface="+mj-cs"/>
              </a:rPr>
              <a:t>Emile Durkheim (1858-1917)</a:t>
            </a:r>
            <a:endParaRPr lang="en-US" dirty="0">
              <a:ea typeface="+mj-ea"/>
              <a:cs typeface="+mj-cs"/>
            </a:endParaRPr>
          </a:p>
        </p:txBody>
      </p:sp>
      <p:sp>
        <p:nvSpPr>
          <p:cNvPr id="44034" name="Content Placeholder 2">
            <a:extLst>
              <a:ext uri="{FF2B5EF4-FFF2-40B4-BE49-F238E27FC236}">
                <a16:creationId xmlns:a16="http://schemas.microsoft.com/office/drawing/2014/main" id="{961A3331-F3DB-379F-82B6-6AE1A7119152}"/>
              </a:ext>
            </a:extLst>
          </p:cNvPr>
          <p:cNvSpPr>
            <a:spLocks noGrp="1"/>
          </p:cNvSpPr>
          <p:nvPr>
            <p:ph sz="half" idx="1"/>
          </p:nvPr>
        </p:nvSpPr>
        <p:spPr>
          <a:xfrm>
            <a:off x="457200" y="1673225"/>
            <a:ext cx="4038600" cy="4718050"/>
          </a:xfrm>
        </p:spPr>
        <p:txBody>
          <a:bodyPr/>
          <a:lstStyle/>
          <a:p>
            <a:r>
              <a:rPr lang="tr-TR" altLang="tr-TR">
                <a:cs typeface="Arial" panose="020B0604020202020204" pitchFamily="34" charset="0"/>
              </a:rPr>
              <a:t>French sociologist</a:t>
            </a:r>
          </a:p>
          <a:p>
            <a:r>
              <a:rPr lang="tr-TR" altLang="tr-TR">
                <a:cs typeface="Arial" panose="020B0604020202020204" pitchFamily="34" charset="0"/>
              </a:rPr>
              <a:t>P</a:t>
            </a:r>
            <a:r>
              <a:rPr lang="en-US" altLang="tr-TR">
                <a:cs typeface="Arial" panose="020B0604020202020204" pitchFamily="34" charset="0"/>
              </a:rPr>
              <a:t>eople are the product of their social environment</a:t>
            </a:r>
          </a:p>
          <a:p>
            <a:r>
              <a:rPr lang="en-US" altLang="tr-TR" i="1">
                <a:cs typeface="Arial" panose="020B0604020202020204" pitchFamily="34" charset="0"/>
              </a:rPr>
              <a:t>Rules of Sociological Method</a:t>
            </a:r>
          </a:p>
          <a:p>
            <a:r>
              <a:rPr lang="en-US" altLang="tr-TR">
                <a:cs typeface="Arial" panose="020B0604020202020204" pitchFamily="34" charset="0"/>
              </a:rPr>
              <a:t>social facts</a:t>
            </a:r>
          </a:p>
          <a:p>
            <a:r>
              <a:rPr lang="en-US" altLang="tr-TR">
                <a:cs typeface="Arial" panose="020B0604020202020204" pitchFamily="34" charset="0"/>
              </a:rPr>
              <a:t>anomie</a:t>
            </a:r>
          </a:p>
          <a:p>
            <a:r>
              <a:rPr lang="en-US" altLang="tr-TR" i="1">
                <a:cs typeface="Arial" panose="020B0604020202020204" pitchFamily="34" charset="0"/>
              </a:rPr>
              <a:t>Suicide</a:t>
            </a:r>
            <a:endParaRPr lang="tr-TR" altLang="tr-TR" i="1">
              <a:cs typeface="Arial" panose="020B0604020202020204" pitchFamily="34" charset="0"/>
            </a:endParaRPr>
          </a:p>
        </p:txBody>
      </p:sp>
      <p:pic>
        <p:nvPicPr>
          <p:cNvPr id="44035" name="Content Placeholder 2" descr="screenshot_3682.jpg">
            <a:extLst>
              <a:ext uri="{FF2B5EF4-FFF2-40B4-BE49-F238E27FC236}">
                <a16:creationId xmlns:a16="http://schemas.microsoft.com/office/drawing/2014/main" id="{F5BC5F0E-2CCF-1EA4-5DCA-9EE4E1478BB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2875" r="-12875"/>
          <a:stretch>
            <a:fillRect/>
          </a:stretch>
        </p:blipFill>
        <p:spPr>
          <a:xfrm>
            <a:off x="4648200" y="1673225"/>
            <a:ext cx="4038600" cy="471805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51D7BE-49F1-5C75-9520-B7D1E0B55E97}"/>
              </a:ext>
            </a:extLst>
          </p:cNvPr>
          <p:cNvSpPr>
            <a:spLocks noGrp="1"/>
          </p:cNvSpPr>
          <p:nvPr>
            <p:ph type="title"/>
          </p:nvPr>
        </p:nvSpPr>
        <p:spPr/>
        <p:txBody>
          <a:bodyPr/>
          <a:lstStyle/>
          <a:p>
            <a:pPr>
              <a:defRPr/>
            </a:pPr>
            <a:r>
              <a:rPr lang="en-US" b="1" dirty="0"/>
              <a:t>Emile Durkheim (1858-1917)</a:t>
            </a:r>
            <a:endParaRPr lang="tr-TR" dirty="0"/>
          </a:p>
        </p:txBody>
      </p:sp>
      <p:sp>
        <p:nvSpPr>
          <p:cNvPr id="46082" name="Rectangle 1">
            <a:extLst>
              <a:ext uri="{FF2B5EF4-FFF2-40B4-BE49-F238E27FC236}">
                <a16:creationId xmlns:a16="http://schemas.microsoft.com/office/drawing/2014/main" id="{C0F1459A-346A-D1E0-D82C-4997F87D47B5}"/>
              </a:ext>
            </a:extLst>
          </p:cNvPr>
          <p:cNvSpPr>
            <a:spLocks noGrp="1" noChangeArrowheads="1"/>
          </p:cNvSpPr>
          <p:nvPr>
            <p:ph sz="half" idx="1"/>
          </p:nvPr>
        </p:nvSpPr>
        <p:spPr>
          <a:xfrm>
            <a:off x="457200" y="1770063"/>
            <a:ext cx="8229600" cy="45243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indent="0">
              <a:spcBef>
                <a:spcPct val="0"/>
              </a:spcBef>
              <a:buClrTx/>
              <a:buSzTx/>
              <a:buFontTx/>
              <a:buNone/>
            </a:pPr>
            <a:r>
              <a:rPr lang="en-US" altLang="tr-TR" sz="2400" b="1">
                <a:solidFill>
                  <a:srgbClr val="000000"/>
                </a:solidFill>
                <a:latin typeface="Times" panose="02020603050405020304" charset="0"/>
                <a:cs typeface="Arial" panose="020B0604020202020204" pitchFamily="34" charset="0"/>
              </a:rPr>
              <a:t>Key Idea: Social Facts (VERY IMPORTANT)</a:t>
            </a:r>
          </a:p>
          <a:p>
            <a:pPr marL="0" indent="0">
              <a:spcBef>
                <a:spcPct val="0"/>
              </a:spcBef>
              <a:buClrTx/>
              <a:buSzTx/>
              <a:buFontTx/>
              <a:buNone/>
            </a:pPr>
            <a:r>
              <a:rPr lang="en-US" altLang="tr-TR" sz="2400" b="1">
                <a:solidFill>
                  <a:srgbClr val="000000"/>
                </a:solidFill>
                <a:latin typeface="Times" panose="02020603050405020304" charset="0"/>
                <a:cs typeface="Arial" panose="020B0604020202020204" pitchFamily="34" charset="0"/>
              </a:rPr>
              <a:t>Durkheim said society is made up of social facts</a:t>
            </a:r>
            <a:r>
              <a:rPr lang="en-US" altLang="tr-TR" sz="2400">
                <a:solidFill>
                  <a:srgbClr val="000000"/>
                </a:solidFill>
                <a:latin typeface="Times" panose="02020603050405020304" charset="0"/>
                <a:cs typeface="Arial" panose="020B0604020202020204" pitchFamily="34" charset="0"/>
              </a:rPr>
              <a:t>: Ways of thinking, acting, and feeling that exist outside the individual and influence us.</a:t>
            </a:r>
            <a:endParaRPr lang="en-US" altLang="tr-TR" sz="2400" b="1">
              <a:latin typeface="Times" panose="02020603050405020304" charset="0"/>
              <a:cs typeface="Arial" panose="020B0604020202020204" pitchFamily="34" charset="0"/>
            </a:endParaRP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Examples of social facts:</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laws</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religion</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traditions</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moral rules</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education</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language</a:t>
            </a:r>
            <a:endParaRPr lang="en-US" altLang="tr-TR" sz="2400" b="1">
              <a:latin typeface="Times" panose="02020603050405020304" charset="0"/>
              <a:cs typeface="Arial" panose="020B0604020202020204" pitchFamily="34" charset="0"/>
            </a:endParaRP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 We are born into them — we don’t create them individually.</a:t>
            </a:r>
            <a:endParaRPr lang="en-US" altLang="tr-TR" sz="2400" b="1">
              <a:latin typeface="Times" panose="0202060305040502030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51E7EBD2-7655-BA30-BF7C-0415B55DFCC4}"/>
              </a:ext>
            </a:extLst>
          </p:cNvPr>
          <p:cNvSpPr>
            <a:spLocks noGrp="1" noChangeArrowheads="1"/>
          </p:cNvSpPr>
          <p:nvPr>
            <p:ph type="title"/>
          </p:nvPr>
        </p:nvSpPr>
        <p:spPr/>
        <p:txBody>
          <a:bodyPr/>
          <a:lstStyle/>
          <a:p>
            <a:pPr eaLnBrk="1" fontAlgn="auto" hangingPunct="1">
              <a:spcAft>
                <a:spcPts val="0"/>
              </a:spcAft>
              <a:defRPr/>
            </a:pPr>
            <a:r>
              <a:rPr lang="en-US" dirty="0">
                <a:solidFill>
                  <a:schemeClr val="accent3"/>
                </a:solidFill>
                <a:ea typeface="+mj-ea"/>
                <a:cs typeface="+mj-cs"/>
              </a:rPr>
              <a:t>Putting Social Life Into Perspective</a:t>
            </a:r>
          </a:p>
        </p:txBody>
      </p:sp>
      <p:sp>
        <p:nvSpPr>
          <p:cNvPr id="13314" name="Rectangle 7">
            <a:extLst>
              <a:ext uri="{FF2B5EF4-FFF2-40B4-BE49-F238E27FC236}">
                <a16:creationId xmlns:a16="http://schemas.microsoft.com/office/drawing/2014/main" id="{6F44E26D-7FA9-57F3-5BFF-5DC1670D98D7}"/>
              </a:ext>
            </a:extLst>
          </p:cNvPr>
          <p:cNvSpPr>
            <a:spLocks noGrp="1"/>
          </p:cNvSpPr>
          <p:nvPr>
            <p:ph idx="1"/>
          </p:nvPr>
        </p:nvSpPr>
        <p:spPr/>
        <p:txBody>
          <a:bodyPr/>
          <a:lstStyle/>
          <a:p>
            <a:pPr eaLnBrk="1" hangingPunct="1"/>
            <a:r>
              <a:rPr lang="en-US" altLang="tr-TR" b="1">
                <a:cs typeface="Arial" panose="020B0604020202020204" pitchFamily="34" charset="0"/>
              </a:rPr>
              <a:t>Sociology</a:t>
            </a:r>
            <a:r>
              <a:rPr lang="en-US" altLang="tr-TR">
                <a:cs typeface="Arial" panose="020B0604020202020204" pitchFamily="34" charset="0"/>
              </a:rPr>
              <a:t> is the systematic study of human society and social interaction.</a:t>
            </a:r>
          </a:p>
          <a:p>
            <a:pPr eaLnBrk="1" hangingPunct="1"/>
            <a:endParaRPr lang="en-US" altLang="tr-TR">
              <a:cs typeface="Arial" panose="020B0604020202020204" pitchFamily="34" charset="0"/>
            </a:endParaRPr>
          </a:p>
          <a:p>
            <a:pPr eaLnBrk="1" hangingPunct="1"/>
            <a:r>
              <a:rPr lang="en-US" altLang="tr-TR">
                <a:cs typeface="Arial" panose="020B0604020202020204" pitchFamily="34" charset="0"/>
              </a:rPr>
              <a:t>Sociologists study societies and social interactions to develop theories of:</a:t>
            </a:r>
          </a:p>
          <a:p>
            <a:pPr lvl="1" eaLnBrk="1" hangingPunct="1"/>
            <a:r>
              <a:rPr lang="en-US" altLang="tr-TR">
                <a:ea typeface="Arial" panose="020B0604020202020204" pitchFamily="34" charset="0"/>
                <a:cs typeface="Arial" panose="020B0604020202020204" pitchFamily="34" charset="0"/>
              </a:rPr>
              <a:t>how human behavior is shaped by group life</a:t>
            </a:r>
          </a:p>
          <a:p>
            <a:pPr lvl="1" eaLnBrk="1" hangingPunct="1"/>
            <a:r>
              <a:rPr lang="en-US" altLang="tr-TR">
                <a:ea typeface="Arial" panose="020B0604020202020204" pitchFamily="34" charset="0"/>
                <a:cs typeface="Arial" panose="020B0604020202020204" pitchFamily="34" charset="0"/>
              </a:rPr>
              <a:t>how group life is affected by individuals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21B11D-E46E-B9C0-6B08-195A88D2C5B8}"/>
              </a:ext>
            </a:extLst>
          </p:cNvPr>
          <p:cNvSpPr>
            <a:spLocks noGrp="1"/>
          </p:cNvSpPr>
          <p:nvPr>
            <p:ph type="title"/>
          </p:nvPr>
        </p:nvSpPr>
        <p:spPr/>
        <p:txBody>
          <a:bodyPr>
            <a:normAutofit fontScale="90000"/>
          </a:bodyPr>
          <a:lstStyle/>
          <a:p>
            <a:pPr>
              <a:defRPr/>
            </a:pPr>
            <a:r>
              <a:rPr lang="tr-TR" dirty="0"/>
              <a:t>Emile Durkheim-</a:t>
            </a:r>
            <a:r>
              <a:rPr lang="tr-TR" dirty="0" err="1"/>
              <a:t>Social</a:t>
            </a:r>
            <a:r>
              <a:rPr lang="tr-TR" dirty="0"/>
              <a:t> </a:t>
            </a:r>
            <a:r>
              <a:rPr lang="tr-TR" dirty="0" err="1"/>
              <a:t>Solidarity</a:t>
            </a:r>
            <a:r>
              <a:rPr lang="tr-TR" dirty="0"/>
              <a:t> (How </a:t>
            </a:r>
            <a:r>
              <a:rPr lang="tr-TR" dirty="0" err="1"/>
              <a:t>Society</a:t>
            </a:r>
            <a:r>
              <a:rPr lang="tr-TR" dirty="0"/>
              <a:t> </a:t>
            </a:r>
            <a:r>
              <a:rPr lang="tr-TR" dirty="0" err="1"/>
              <a:t>Stays</a:t>
            </a:r>
            <a:r>
              <a:rPr lang="tr-TR" dirty="0"/>
              <a:t> </a:t>
            </a:r>
            <a:r>
              <a:rPr lang="tr-TR" dirty="0" err="1"/>
              <a:t>Together</a:t>
            </a:r>
            <a:r>
              <a:rPr lang="tr-TR" dirty="0"/>
              <a:t>)</a:t>
            </a:r>
          </a:p>
        </p:txBody>
      </p:sp>
      <p:sp>
        <p:nvSpPr>
          <p:cNvPr id="3" name="İçerik Yer Tutucusu 2">
            <a:extLst>
              <a:ext uri="{FF2B5EF4-FFF2-40B4-BE49-F238E27FC236}">
                <a16:creationId xmlns:a16="http://schemas.microsoft.com/office/drawing/2014/main" id="{565EEEAF-C242-BE93-EE20-DE7662D345AA}"/>
              </a:ext>
            </a:extLst>
          </p:cNvPr>
          <p:cNvSpPr>
            <a:spLocks noGrp="1"/>
          </p:cNvSpPr>
          <p:nvPr>
            <p:ph sz="half" idx="1"/>
          </p:nvPr>
        </p:nvSpPr>
        <p:spPr>
          <a:xfrm>
            <a:off x="457200" y="1673225"/>
            <a:ext cx="7848600" cy="4718050"/>
          </a:xfrm>
        </p:spPr>
        <p:txBody>
          <a:bodyPr/>
          <a:lstStyle/>
          <a:p>
            <a:pPr>
              <a:defRPr/>
            </a:pPr>
            <a:r>
              <a:rPr lang="tr-TR" dirty="0"/>
              <a:t>Durkheim </a:t>
            </a:r>
            <a:r>
              <a:rPr lang="tr-TR" dirty="0" err="1"/>
              <a:t>asked</a:t>
            </a:r>
            <a:r>
              <a:rPr lang="tr-TR" dirty="0"/>
              <a:t>:</a:t>
            </a:r>
            <a:br>
              <a:rPr lang="tr-TR" dirty="0"/>
            </a:br>
            <a:r>
              <a:rPr lang="tr-TR" b="1" dirty="0" err="1"/>
              <a:t>What</a:t>
            </a:r>
            <a:r>
              <a:rPr lang="tr-TR" b="1" dirty="0"/>
              <a:t> </a:t>
            </a:r>
            <a:r>
              <a:rPr lang="tr-TR" b="1" dirty="0" err="1"/>
              <a:t>holds</a:t>
            </a:r>
            <a:r>
              <a:rPr lang="tr-TR" b="1" dirty="0"/>
              <a:t> </a:t>
            </a:r>
            <a:r>
              <a:rPr lang="tr-TR" b="1" dirty="0" err="1"/>
              <a:t>society</a:t>
            </a:r>
            <a:r>
              <a:rPr lang="tr-TR" b="1" dirty="0"/>
              <a:t> </a:t>
            </a:r>
            <a:r>
              <a:rPr lang="tr-TR" b="1" dirty="0" err="1"/>
              <a:t>together</a:t>
            </a:r>
            <a:r>
              <a:rPr lang="tr-TR" b="1" dirty="0"/>
              <a:t>?</a:t>
            </a:r>
            <a:endParaRPr lang="tr-TR" dirty="0"/>
          </a:p>
          <a:p>
            <a:pPr>
              <a:defRPr/>
            </a:pPr>
            <a:r>
              <a:rPr lang="tr-TR" dirty="0"/>
              <a:t>He </a:t>
            </a:r>
            <a:r>
              <a:rPr lang="tr-TR" dirty="0" err="1"/>
              <a:t>identified</a:t>
            </a:r>
            <a:r>
              <a:rPr lang="tr-TR" dirty="0"/>
              <a:t> two </a:t>
            </a:r>
            <a:r>
              <a:rPr lang="tr-TR" dirty="0" err="1"/>
              <a:t>types</a:t>
            </a:r>
            <a:r>
              <a:rPr lang="tr-TR" dirty="0"/>
              <a:t>:</a:t>
            </a:r>
          </a:p>
          <a:p>
            <a:pPr marL="0" indent="0">
              <a:buFont typeface="Arial" panose="020B0604020202020204" pitchFamily="34" charset="0"/>
              <a:buNone/>
              <a:defRPr/>
            </a:pPr>
            <a:r>
              <a:rPr lang="tr-TR" b="1" dirty="0"/>
              <a:t>1-Mechanical </a:t>
            </a:r>
            <a:r>
              <a:rPr lang="tr-TR" b="1" dirty="0" err="1"/>
              <a:t>Solidarity</a:t>
            </a:r>
            <a:endParaRPr lang="tr-TR" b="1" dirty="0"/>
          </a:p>
          <a:p>
            <a:pPr marL="0" indent="0">
              <a:buFont typeface="Arial" panose="020B0604020202020204" pitchFamily="34" charset="0"/>
              <a:buNone/>
              <a:defRPr/>
            </a:pPr>
            <a:r>
              <a:rPr lang="tr-TR" b="1" dirty="0"/>
              <a:t>2-Organic </a:t>
            </a:r>
            <a:r>
              <a:rPr lang="tr-TR" b="1" dirty="0" err="1"/>
              <a:t>Solidarity</a:t>
            </a:r>
            <a:endParaRPr lang="tr-TR" b="1" dirty="0"/>
          </a:p>
          <a:p>
            <a:pPr marL="0" indent="0">
              <a:buFont typeface="Arial" panose="020B0604020202020204" pitchFamily="34" charset="0"/>
              <a:buNone/>
              <a:defRPr/>
            </a:pPr>
            <a:endParaRPr lang="tr-TR" b="1" dirty="0"/>
          </a:p>
          <a:p>
            <a:pPr marL="0" indent="0">
              <a:buFont typeface="Arial" panose="020B0604020202020204" pitchFamily="34" charset="0"/>
              <a:buNone/>
              <a:defRPr/>
            </a:pPr>
            <a:r>
              <a:rPr lang="tr-TR" b="1" dirty="0"/>
              <a:t>*</a:t>
            </a:r>
            <a:r>
              <a:rPr lang="tr-TR" b="1" dirty="0" err="1"/>
              <a:t>Anomie</a:t>
            </a:r>
            <a:endParaRPr lang="tr-TR"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3BAA1F-266F-CCB0-501E-04E0A5AABFBD}"/>
              </a:ext>
            </a:extLst>
          </p:cNvPr>
          <p:cNvSpPr>
            <a:spLocks noGrp="1"/>
          </p:cNvSpPr>
          <p:nvPr>
            <p:ph type="title"/>
          </p:nvPr>
        </p:nvSpPr>
        <p:spPr/>
        <p:txBody>
          <a:bodyPr/>
          <a:lstStyle/>
          <a:p>
            <a:pPr>
              <a:defRPr/>
            </a:pPr>
            <a:r>
              <a:rPr lang="tr-TR" dirty="0"/>
              <a:t>Emile Durkheim</a:t>
            </a:r>
          </a:p>
        </p:txBody>
      </p:sp>
      <p:sp>
        <p:nvSpPr>
          <p:cNvPr id="48130" name="Rectangle 1">
            <a:extLst>
              <a:ext uri="{FF2B5EF4-FFF2-40B4-BE49-F238E27FC236}">
                <a16:creationId xmlns:a16="http://schemas.microsoft.com/office/drawing/2014/main" id="{B8AA6667-A0E6-3F27-6DEC-7B0AE6BCB53C}"/>
              </a:ext>
            </a:extLst>
          </p:cNvPr>
          <p:cNvSpPr>
            <a:spLocks noGrp="1" noChangeArrowheads="1"/>
          </p:cNvSpPr>
          <p:nvPr>
            <p:ph sz="half" idx="1"/>
          </p:nvPr>
        </p:nvSpPr>
        <p:spPr>
          <a:xfrm>
            <a:off x="381000" y="1447800"/>
            <a:ext cx="9988550" cy="27384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indent="0">
              <a:spcBef>
                <a:spcPct val="0"/>
              </a:spcBef>
              <a:buClrTx/>
              <a:buSzTx/>
              <a:buFontTx/>
              <a:buNone/>
            </a:pPr>
            <a:r>
              <a:rPr lang="en-US" altLang="tr-TR" b="1">
                <a:solidFill>
                  <a:srgbClr val="000000"/>
                </a:solidFill>
                <a:latin typeface="Times" panose="02020603050405020304" charset="0"/>
                <a:cs typeface="Arial" panose="020B0604020202020204" pitchFamily="34" charset="0"/>
              </a:rPr>
              <a:t>Famous Study: Suicide</a:t>
            </a: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Durkheim showed that suicide is not just a personal issue — it is influenced by:</a:t>
            </a:r>
            <a:endParaRPr lang="en-US" altLang="tr-TR" sz="7200" b="1">
              <a:latin typeface="Times" panose="02020603050405020304" charset="0"/>
              <a:cs typeface="Arial" panose="020B0604020202020204" pitchFamily="34" charset="0"/>
            </a:endParaRP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 social integration</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social regulation</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religion</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family ties</a:t>
            </a:r>
            <a:endParaRPr lang="en-US" altLang="tr-TR" sz="2400" b="1">
              <a:latin typeface="Times" panose="02020603050405020304" charset="0"/>
              <a:cs typeface="Arial" panose="020B0604020202020204" pitchFamily="34" charset="0"/>
            </a:endParaRP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 A perfect example of </a:t>
            </a:r>
            <a:r>
              <a:rPr lang="en-US" altLang="tr-TR" sz="2400" b="1" i="1">
                <a:solidFill>
                  <a:srgbClr val="000000"/>
                </a:solidFill>
                <a:latin typeface="Times" panose="02020603050405020304" charset="0"/>
                <a:cs typeface="Arial" panose="020B0604020202020204" pitchFamily="34" charset="0"/>
              </a:rPr>
              <a:t>sociological imagination</a:t>
            </a:r>
            <a:r>
              <a:rPr lang="en-US" altLang="tr-TR" sz="2400">
                <a:solidFill>
                  <a:srgbClr val="000000"/>
                </a:solidFill>
                <a:latin typeface="Times" panose="02020603050405020304" charset="0"/>
                <a:cs typeface="Arial" panose="020B0604020202020204" pitchFamily="34" charset="0"/>
              </a:rPr>
              <a:t>.</a:t>
            </a:r>
            <a:endParaRPr lang="en-US" altLang="tr-TR" sz="2400" b="1">
              <a:latin typeface="Times" panose="0202060305040502030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04FC4F-8C18-2D16-3149-411251D987E1}"/>
              </a:ext>
            </a:extLst>
          </p:cNvPr>
          <p:cNvSpPr>
            <a:spLocks noGrp="1"/>
          </p:cNvSpPr>
          <p:nvPr>
            <p:ph type="title"/>
          </p:nvPr>
        </p:nvSpPr>
        <p:spPr/>
        <p:txBody>
          <a:bodyPr/>
          <a:lstStyle/>
          <a:p>
            <a:pPr>
              <a:defRPr/>
            </a:pPr>
            <a:r>
              <a:rPr lang="tr-TR" dirty="0"/>
              <a:t>Emile Durkheim</a:t>
            </a:r>
          </a:p>
        </p:txBody>
      </p:sp>
      <p:sp>
        <p:nvSpPr>
          <p:cNvPr id="49154" name="Metin kutusu 6">
            <a:extLst>
              <a:ext uri="{FF2B5EF4-FFF2-40B4-BE49-F238E27FC236}">
                <a16:creationId xmlns:a16="http://schemas.microsoft.com/office/drawing/2014/main" id="{0E7F0B64-F3C7-880E-0746-6CEA87043A0B}"/>
              </a:ext>
            </a:extLst>
          </p:cNvPr>
          <p:cNvSpPr txBox="1">
            <a:spLocks noChangeArrowheads="1"/>
          </p:cNvSpPr>
          <p:nvPr/>
        </p:nvSpPr>
        <p:spPr bwMode="auto">
          <a:xfrm>
            <a:off x="457200" y="1417638"/>
            <a:ext cx="79248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panose="02020603050405020304" charset="0"/>
                <a:ea typeface="MS PGothic" panose="020B0600070205080204" pitchFamily="34" charset="-128"/>
              </a:defRPr>
            </a:lvl1pPr>
            <a:lvl2pPr marL="742950" indent="-285750">
              <a:defRPr sz="2400" b="1">
                <a:solidFill>
                  <a:schemeClr val="tx1"/>
                </a:solidFill>
                <a:latin typeface="Times" panose="02020603050405020304" charset="0"/>
                <a:ea typeface="MS PGothic" panose="020B0600070205080204" pitchFamily="34" charset="-128"/>
              </a:defRPr>
            </a:lvl2pPr>
            <a:lvl3pPr marL="1143000" indent="-228600">
              <a:defRPr sz="2400" b="1">
                <a:solidFill>
                  <a:schemeClr val="tx1"/>
                </a:solidFill>
                <a:latin typeface="Times" panose="02020603050405020304" charset="0"/>
                <a:ea typeface="MS PGothic" panose="020B0600070205080204" pitchFamily="34" charset="-128"/>
              </a:defRPr>
            </a:lvl3pPr>
            <a:lvl4pPr marL="1600200" indent="-228600">
              <a:defRPr sz="2400" b="1">
                <a:solidFill>
                  <a:schemeClr val="tx1"/>
                </a:solidFill>
                <a:latin typeface="Times" panose="02020603050405020304" charset="0"/>
                <a:ea typeface="MS PGothic" panose="020B0600070205080204" pitchFamily="34" charset="-128"/>
              </a:defRPr>
            </a:lvl4pPr>
            <a:lvl5pPr marL="2057400" indent="-228600">
              <a:defRPr sz="2400" b="1">
                <a:solidFill>
                  <a:schemeClr val="tx1"/>
                </a:solidFill>
                <a:latin typeface="Times" panose="0202060305040502030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charset="0"/>
                <a:ea typeface="MS PGothic" panose="020B0600070205080204" pitchFamily="34" charset="-128"/>
              </a:defRPr>
            </a:lvl9pPr>
          </a:lstStyle>
          <a:p>
            <a:r>
              <a:rPr lang="en-US" altLang="tr-TR" sz="4000">
                <a:solidFill>
                  <a:srgbClr val="000000"/>
                </a:solidFill>
              </a:rPr>
              <a:t>Why Durkheim Matters??</a:t>
            </a:r>
          </a:p>
          <a:p>
            <a:r>
              <a:rPr lang="en-US" altLang="tr-TR" b="0">
                <a:solidFill>
                  <a:srgbClr val="000000"/>
                </a:solidFill>
              </a:rPr>
              <a:t>✅ Made sociology scientific</a:t>
            </a:r>
            <a:br>
              <a:rPr lang="en-US" altLang="tr-TR" b="0">
                <a:solidFill>
                  <a:srgbClr val="000000"/>
                </a:solidFill>
              </a:rPr>
            </a:br>
            <a:r>
              <a:rPr lang="en-US" altLang="tr-TR" b="0">
                <a:solidFill>
                  <a:srgbClr val="000000"/>
                </a:solidFill>
              </a:rPr>
              <a:t>✅ Showed society shapes individuals</a:t>
            </a:r>
            <a:br>
              <a:rPr lang="en-US" altLang="tr-TR" b="0">
                <a:solidFill>
                  <a:srgbClr val="000000"/>
                </a:solidFill>
              </a:rPr>
            </a:br>
            <a:r>
              <a:rPr lang="en-US" altLang="tr-TR" b="0">
                <a:solidFill>
                  <a:srgbClr val="000000"/>
                </a:solidFill>
              </a:rPr>
              <a:t>✅ Explained social order</a:t>
            </a:r>
            <a:br>
              <a:rPr lang="en-US" altLang="tr-TR" b="0">
                <a:solidFill>
                  <a:srgbClr val="000000"/>
                </a:solidFill>
              </a:rPr>
            </a:br>
            <a:r>
              <a:rPr lang="en-US" altLang="tr-TR" b="0">
                <a:solidFill>
                  <a:srgbClr val="000000"/>
                </a:solidFill>
              </a:rPr>
              <a:t>✅ Introduced key concepts still used today</a:t>
            </a:r>
            <a:endParaRPr lang="en-US" altLang="tr-TR" sz="6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B72B8D-7A1F-D691-C80F-891B739D496D}"/>
              </a:ext>
            </a:extLst>
          </p:cNvPr>
          <p:cNvSpPr>
            <a:spLocks noGrp="1"/>
          </p:cNvSpPr>
          <p:nvPr>
            <p:ph type="title"/>
          </p:nvPr>
        </p:nvSpPr>
        <p:spPr/>
        <p:txBody>
          <a:bodyPr/>
          <a:lstStyle/>
          <a:p>
            <a:pPr>
              <a:defRPr/>
            </a:pPr>
            <a:r>
              <a:rPr lang="tr-TR" dirty="0"/>
              <a:t>Emile Durkheim</a:t>
            </a:r>
          </a:p>
        </p:txBody>
      </p:sp>
      <p:sp>
        <p:nvSpPr>
          <p:cNvPr id="3" name="İçerik Yer Tutucusu 2">
            <a:extLst>
              <a:ext uri="{FF2B5EF4-FFF2-40B4-BE49-F238E27FC236}">
                <a16:creationId xmlns:a16="http://schemas.microsoft.com/office/drawing/2014/main" id="{8F054C70-98D9-99D7-B4BF-E8C1069C1181}"/>
              </a:ext>
            </a:extLst>
          </p:cNvPr>
          <p:cNvSpPr>
            <a:spLocks noGrp="1"/>
          </p:cNvSpPr>
          <p:nvPr>
            <p:ph sz="half" idx="1"/>
          </p:nvPr>
        </p:nvSpPr>
        <p:spPr>
          <a:xfrm>
            <a:off x="457200" y="1673225"/>
            <a:ext cx="7772400" cy="4718050"/>
          </a:xfrm>
        </p:spPr>
        <p:txBody>
          <a:bodyPr/>
          <a:lstStyle/>
          <a:p>
            <a:pPr>
              <a:defRPr/>
            </a:pPr>
            <a:r>
              <a:rPr lang="tr-TR" dirty="0" err="1"/>
              <a:t>Suicide</a:t>
            </a:r>
            <a:r>
              <a:rPr lang="tr-TR" dirty="0"/>
              <a:t> </a:t>
            </a:r>
            <a:r>
              <a:rPr lang="tr-TR" dirty="0" err="1"/>
              <a:t>statistics</a:t>
            </a:r>
            <a:endParaRPr lang="tr-TR" dirty="0"/>
          </a:p>
          <a:p>
            <a:pPr marL="0" indent="0">
              <a:buFont typeface="Arial" panose="020B0604020202020204" pitchFamily="34" charset="0"/>
              <a:buNone/>
              <a:defRPr/>
            </a:pPr>
            <a:r>
              <a:rPr lang="tr-TR" dirty="0"/>
              <a:t>*</a:t>
            </a:r>
            <a:r>
              <a:rPr lang="tr-TR" dirty="0" err="1"/>
              <a:t>sex</a:t>
            </a:r>
            <a:endParaRPr lang="tr-TR" dirty="0"/>
          </a:p>
          <a:p>
            <a:pPr marL="0" indent="0">
              <a:buFont typeface="Arial" panose="020B0604020202020204" pitchFamily="34" charset="0"/>
              <a:buNone/>
              <a:defRPr/>
            </a:pPr>
            <a:r>
              <a:rPr lang="tr-TR" dirty="0"/>
              <a:t>*</a:t>
            </a:r>
            <a:r>
              <a:rPr lang="tr-TR" dirty="0" err="1"/>
              <a:t>religion</a:t>
            </a:r>
            <a:endParaRPr lang="tr-TR" dirty="0"/>
          </a:p>
          <a:p>
            <a:pPr marL="0" indent="0">
              <a:buFont typeface="Arial" panose="020B0604020202020204" pitchFamily="34" charset="0"/>
              <a:buNone/>
              <a:defRPr/>
            </a:pPr>
            <a:r>
              <a:rPr lang="tr-TR" dirty="0"/>
              <a:t>*</a:t>
            </a:r>
            <a:r>
              <a:rPr lang="tr-TR" dirty="0" err="1"/>
              <a:t>family</a:t>
            </a:r>
            <a:r>
              <a:rPr lang="tr-TR" dirty="0"/>
              <a:t> life</a:t>
            </a:r>
          </a:p>
          <a:p>
            <a:pPr marL="0" indent="0">
              <a:buFont typeface="Arial" panose="020B0604020202020204" pitchFamily="34" charset="0"/>
              <a:buNone/>
              <a:defRPr/>
            </a:pPr>
            <a:endParaRPr lang="tr-TR" dirty="0"/>
          </a:p>
          <a:p>
            <a:pPr marL="0" indent="0">
              <a:buFont typeface="Arial" panose="020B0604020202020204" pitchFamily="34" charset="0"/>
              <a:buNone/>
              <a:defRPr/>
            </a:pPr>
            <a:r>
              <a:rPr lang="tr-TR" dirty="0"/>
              <a:t>**</a:t>
            </a:r>
            <a:r>
              <a:rPr lang="tr-TR" dirty="0" err="1"/>
              <a:t>Suicide</a:t>
            </a:r>
            <a:r>
              <a:rPr lang="tr-TR" dirty="0"/>
              <a:t> is not </a:t>
            </a:r>
            <a:r>
              <a:rPr lang="tr-TR" dirty="0" err="1"/>
              <a:t>just</a:t>
            </a:r>
            <a:r>
              <a:rPr lang="tr-TR" dirty="0"/>
              <a:t> a </a:t>
            </a:r>
            <a:r>
              <a:rPr lang="tr-TR" dirty="0" err="1"/>
              <a:t>personal</a:t>
            </a:r>
            <a:r>
              <a:rPr lang="tr-TR" dirty="0"/>
              <a:t> </a:t>
            </a:r>
            <a:r>
              <a:rPr lang="tr-TR" dirty="0" err="1"/>
              <a:t>psychological</a:t>
            </a:r>
            <a:r>
              <a:rPr lang="tr-TR" dirty="0"/>
              <a:t> </a:t>
            </a:r>
            <a:r>
              <a:rPr lang="tr-TR" dirty="0" err="1"/>
              <a:t>act</a:t>
            </a:r>
            <a:r>
              <a:rPr lang="tr-TR" dirty="0"/>
              <a:t>-it is </a:t>
            </a:r>
            <a:r>
              <a:rPr lang="tr-TR" b="1" dirty="0" err="1"/>
              <a:t>strongly</a:t>
            </a:r>
            <a:r>
              <a:rPr lang="tr-TR" b="1" dirty="0"/>
              <a:t> </a:t>
            </a:r>
            <a:r>
              <a:rPr lang="tr-TR" b="1" dirty="0" err="1"/>
              <a:t>influenced</a:t>
            </a:r>
            <a:r>
              <a:rPr lang="tr-TR" b="1" dirty="0"/>
              <a:t> </a:t>
            </a:r>
            <a:r>
              <a:rPr lang="tr-TR" b="1" dirty="0" err="1"/>
              <a:t>by</a:t>
            </a:r>
            <a:r>
              <a:rPr lang="tr-TR" b="1" dirty="0"/>
              <a:t> </a:t>
            </a:r>
            <a:r>
              <a:rPr lang="tr-TR" b="1" dirty="0" err="1"/>
              <a:t>society</a:t>
            </a:r>
            <a:endParaRPr lang="tr-TR" b="1" dirty="0"/>
          </a:p>
        </p:txBody>
      </p:sp>
      <p:sp>
        <p:nvSpPr>
          <p:cNvPr id="50179" name="Rectangle 2">
            <a:extLst>
              <a:ext uri="{FF2B5EF4-FFF2-40B4-BE49-F238E27FC236}">
                <a16:creationId xmlns:a16="http://schemas.microsoft.com/office/drawing/2014/main" id="{8BB84082-8301-6D95-B31D-34227431F54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panose="02020603050405020304" charset="0"/>
                <a:ea typeface="MS PGothic" panose="020B0600070205080204" pitchFamily="34" charset="-128"/>
              </a:defRPr>
            </a:lvl1pPr>
            <a:lvl2pPr marL="742950" indent="-285750">
              <a:defRPr sz="2400" b="1">
                <a:solidFill>
                  <a:schemeClr val="tx1"/>
                </a:solidFill>
                <a:latin typeface="Times" panose="02020603050405020304" charset="0"/>
                <a:ea typeface="MS PGothic" panose="020B0600070205080204" pitchFamily="34" charset="-128"/>
              </a:defRPr>
            </a:lvl2pPr>
            <a:lvl3pPr marL="1143000" indent="-228600">
              <a:defRPr sz="2400" b="1">
                <a:solidFill>
                  <a:schemeClr val="tx1"/>
                </a:solidFill>
                <a:latin typeface="Times" panose="02020603050405020304" charset="0"/>
                <a:ea typeface="MS PGothic" panose="020B0600070205080204" pitchFamily="34" charset="-128"/>
              </a:defRPr>
            </a:lvl3pPr>
            <a:lvl4pPr marL="1600200" indent="-228600">
              <a:defRPr sz="2400" b="1">
                <a:solidFill>
                  <a:schemeClr val="tx1"/>
                </a:solidFill>
                <a:latin typeface="Times" panose="02020603050405020304" charset="0"/>
                <a:ea typeface="MS PGothic" panose="020B0600070205080204" pitchFamily="34" charset="-128"/>
              </a:defRPr>
            </a:lvl4pPr>
            <a:lvl5pPr marL="2057400" indent="-228600">
              <a:defRPr sz="2400" b="1">
                <a:solidFill>
                  <a:schemeClr val="tx1"/>
                </a:solidFill>
                <a:latin typeface="Times" panose="0202060305040502030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charset="0"/>
                <a:ea typeface="MS PGothic" panose="020B0600070205080204" pitchFamily="34" charset="-128"/>
              </a:defRPr>
            </a:lvl9pPr>
          </a:lstStyle>
          <a:p>
            <a:r>
              <a:rPr lang="en-US" altLang="tr-TR" b="0">
                <a:solidFill>
                  <a:srgbClr val="000000"/>
                </a:solidFill>
                <a:latin typeface="-webkit-standard"/>
              </a:rPr>
              <a:t>Suicide is not just a personal psychological act </a:t>
            </a:r>
            <a:r>
              <a:rPr lang="en-US" altLang="tr-TR" b="0">
                <a:solidFill>
                  <a:srgbClr val="000000"/>
                </a:solidFill>
              </a:rPr>
              <a:t>—</a:t>
            </a:r>
            <a:r>
              <a:rPr lang="en-US" altLang="tr-TR" b="0">
                <a:solidFill>
                  <a:srgbClr val="000000"/>
                </a:solidFill>
                <a:latin typeface="-webkit-standard"/>
              </a:rPr>
              <a:t> it is strongly influenced by society.</a:t>
            </a:r>
            <a:endParaRPr lang="en-US" alt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5A1FE4-8933-B37B-2C61-61A62FD95A9C}"/>
              </a:ext>
            </a:extLst>
          </p:cNvPr>
          <p:cNvSpPr>
            <a:spLocks noGrp="1"/>
          </p:cNvSpPr>
          <p:nvPr>
            <p:ph type="title"/>
          </p:nvPr>
        </p:nvSpPr>
        <p:spPr/>
        <p:txBody>
          <a:bodyPr/>
          <a:lstStyle/>
          <a:p>
            <a:pPr>
              <a:defRPr/>
            </a:pPr>
            <a:r>
              <a:rPr lang="tr-TR" dirty="0"/>
              <a:t>Emile Durkheim</a:t>
            </a:r>
          </a:p>
        </p:txBody>
      </p:sp>
      <p:sp>
        <p:nvSpPr>
          <p:cNvPr id="51202" name="Rectangle 1">
            <a:extLst>
              <a:ext uri="{FF2B5EF4-FFF2-40B4-BE49-F238E27FC236}">
                <a16:creationId xmlns:a16="http://schemas.microsoft.com/office/drawing/2014/main" id="{425862DD-AD60-3F19-40DA-8F83A316E1EF}"/>
              </a:ext>
            </a:extLst>
          </p:cNvPr>
          <p:cNvSpPr>
            <a:spLocks noGrp="1" noChangeArrowheads="1"/>
          </p:cNvSpPr>
          <p:nvPr>
            <p:ph sz="half" idx="1"/>
          </p:nvPr>
        </p:nvSpPr>
        <p:spPr>
          <a:xfrm>
            <a:off x="685800" y="1949450"/>
            <a:ext cx="6592888" cy="218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indent="0">
              <a:spcBef>
                <a:spcPct val="0"/>
              </a:spcBef>
              <a:buClrTx/>
              <a:buSzTx/>
              <a:buFontTx/>
              <a:buNone/>
            </a:pPr>
            <a:r>
              <a:rPr lang="en-US" altLang="tr-TR" sz="1600" b="1">
                <a:solidFill>
                  <a:srgbClr val="000000"/>
                </a:solidFill>
                <a:latin typeface="Times" panose="02020603050405020304" charset="0"/>
                <a:cs typeface="Arial" panose="020B0604020202020204" pitchFamily="34" charset="0"/>
              </a:rPr>
              <a:t>Durkheim’s Four Types of Suicide</a:t>
            </a: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He classified suicide based on</a:t>
            </a:r>
            <a:r>
              <a:rPr lang="en-US" altLang="tr-TR" sz="7200">
                <a:solidFill>
                  <a:srgbClr val="000000"/>
                </a:solidFill>
                <a:latin typeface="Times" panose="02020603050405020304" charset="0"/>
                <a:cs typeface="Arial" panose="020B0604020202020204" pitchFamily="34" charset="0"/>
              </a:rPr>
              <a:t> </a:t>
            </a:r>
            <a:r>
              <a:rPr lang="en-US" altLang="tr-TR" sz="2400" b="1">
                <a:solidFill>
                  <a:srgbClr val="000000"/>
                </a:solidFill>
                <a:latin typeface="Times" panose="02020603050405020304" charset="0"/>
                <a:cs typeface="Arial" panose="020B0604020202020204" pitchFamily="34" charset="0"/>
              </a:rPr>
              <a:t>two social forces</a:t>
            </a:r>
            <a:r>
              <a:rPr lang="en-US" altLang="tr-TR" sz="2400">
                <a:solidFill>
                  <a:srgbClr val="000000"/>
                </a:solidFill>
                <a:latin typeface="Times" panose="02020603050405020304" charset="0"/>
                <a:cs typeface="Arial" panose="020B0604020202020204" pitchFamily="34" charset="0"/>
              </a:rPr>
              <a:t>:</a:t>
            </a:r>
            <a:endParaRPr lang="en-US" altLang="tr-TR" sz="2400" b="1">
              <a:latin typeface="Times" panose="02020603050405020304" charset="0"/>
              <a:cs typeface="Arial" panose="020B0604020202020204" pitchFamily="34" charset="0"/>
            </a:endParaRP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 Social integration (how connected people are)</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Social regulation (how controlled life is by norms)</a:t>
            </a:r>
            <a:endParaRPr lang="en-US" altLang="tr-TR" sz="2400" b="1">
              <a:latin typeface="Times" panose="0202060305040502030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CCF3FA-8767-7932-85B3-4399B927971A}"/>
              </a:ext>
            </a:extLst>
          </p:cNvPr>
          <p:cNvSpPr>
            <a:spLocks noGrp="1"/>
          </p:cNvSpPr>
          <p:nvPr>
            <p:ph type="title"/>
          </p:nvPr>
        </p:nvSpPr>
        <p:spPr/>
        <p:txBody>
          <a:bodyPr/>
          <a:lstStyle/>
          <a:p>
            <a:pPr>
              <a:defRPr/>
            </a:pPr>
            <a:r>
              <a:rPr lang="tr-TR" dirty="0"/>
              <a:t>Emile Durkheim</a:t>
            </a:r>
          </a:p>
        </p:txBody>
      </p:sp>
      <p:sp>
        <p:nvSpPr>
          <p:cNvPr id="52226" name="Rectangle 2">
            <a:extLst>
              <a:ext uri="{FF2B5EF4-FFF2-40B4-BE49-F238E27FC236}">
                <a16:creationId xmlns:a16="http://schemas.microsoft.com/office/drawing/2014/main" id="{81161157-DC4C-B14A-1028-7B66C38A587B}"/>
              </a:ext>
            </a:extLst>
          </p:cNvPr>
          <p:cNvSpPr>
            <a:spLocks noGrp="1" noChangeArrowheads="1"/>
          </p:cNvSpPr>
          <p:nvPr>
            <p:ph sz="half" idx="1"/>
          </p:nvPr>
        </p:nvSpPr>
        <p:spPr>
          <a:xfrm>
            <a:off x="457200" y="1511300"/>
            <a:ext cx="6904038" cy="3540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indent="0">
              <a:spcBef>
                <a:spcPct val="0"/>
              </a:spcBef>
              <a:buClrTx/>
              <a:buSzTx/>
              <a:buFontTx/>
              <a:buNone/>
            </a:pPr>
            <a:r>
              <a:rPr lang="en-US" altLang="tr-TR" b="1">
                <a:solidFill>
                  <a:srgbClr val="000000"/>
                </a:solidFill>
                <a:latin typeface="Times" panose="02020603050405020304" charset="0"/>
                <a:cs typeface="Arial" panose="020B0604020202020204" pitchFamily="34" charset="0"/>
              </a:rPr>
              <a:t>1. Egoistic Suicide (too little integration)</a:t>
            </a:r>
          </a:p>
          <a:p>
            <a:pPr marL="0" indent="0">
              <a:spcBef>
                <a:spcPct val="0"/>
              </a:spcBef>
              <a:buClrTx/>
              <a:buSzTx/>
              <a:buFontTx/>
              <a:buNone/>
            </a:pPr>
            <a:r>
              <a:rPr lang="en-US" altLang="tr-TR">
                <a:solidFill>
                  <a:srgbClr val="000000"/>
                </a:solidFill>
                <a:latin typeface="Times" panose="02020603050405020304" charset="0"/>
                <a:cs typeface="Arial" panose="020B0604020202020204" pitchFamily="34" charset="0"/>
              </a:rPr>
              <a:t>Occurs when people feel:</a:t>
            </a:r>
            <a:endParaRPr lang="en-US" altLang="tr-TR" sz="8000" b="1">
              <a:latin typeface="Times" panose="02020603050405020304" charset="0"/>
              <a:cs typeface="Arial" panose="020B0604020202020204" pitchFamily="34" charset="0"/>
            </a:endParaRP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 isolated</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disconnected</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lonely</a:t>
            </a:r>
            <a:endParaRPr lang="en-US" altLang="tr-TR" sz="2400" b="1">
              <a:latin typeface="Times" panose="02020603050405020304" charset="0"/>
              <a:cs typeface="Arial" panose="020B0604020202020204" pitchFamily="34" charset="0"/>
            </a:endParaRP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Common when:</a:t>
            </a:r>
            <a:endParaRPr lang="en-US" altLang="tr-TR" sz="2400" b="1">
              <a:latin typeface="Times" panose="02020603050405020304" charset="0"/>
              <a:cs typeface="Arial" panose="020B0604020202020204" pitchFamily="34" charset="0"/>
            </a:endParaRPr>
          </a:p>
          <a:p>
            <a:pPr marL="0" indent="0">
              <a:spcBef>
                <a:spcPct val="0"/>
              </a:spcBef>
              <a:buClrTx/>
              <a:buSzTx/>
              <a:buFontTx/>
              <a:buChar char="•"/>
            </a:pPr>
            <a:r>
              <a:rPr lang="en-US" altLang="tr-TR" sz="2400">
                <a:solidFill>
                  <a:srgbClr val="000000"/>
                </a:solidFill>
                <a:latin typeface="Times" panose="02020603050405020304" charset="0"/>
                <a:cs typeface="Arial" panose="020B0604020202020204" pitchFamily="34" charset="0"/>
              </a:rPr>
              <a:t>weak family ties</a:t>
            </a:r>
          </a:p>
          <a:p>
            <a:pPr marL="0" indent="0">
              <a:spcBef>
                <a:spcPct val="0"/>
              </a:spcBef>
              <a:buClrTx/>
              <a:buSzTx/>
              <a:buFontTx/>
              <a:buChar char="•"/>
            </a:pPr>
            <a:r>
              <a:rPr lang="en-US" altLang="tr-TR" sz="2400">
                <a:solidFill>
                  <a:srgbClr val="000000"/>
                </a:solidFill>
                <a:latin typeface="Times" panose="02020603050405020304" charset="0"/>
                <a:cs typeface="Arial" panose="020B0604020202020204" pitchFamily="34" charset="0"/>
              </a:rPr>
              <a:t>weak religious/community life</a:t>
            </a: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Example: someone with no strong social relationships.</a:t>
            </a:r>
            <a:endParaRPr lang="en-US" altLang="tr-TR" sz="2400" b="1">
              <a:latin typeface="Times" panose="0202060305040502030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F894EA-749E-E861-EC9F-BEBF1C236388}"/>
              </a:ext>
            </a:extLst>
          </p:cNvPr>
          <p:cNvSpPr>
            <a:spLocks noGrp="1"/>
          </p:cNvSpPr>
          <p:nvPr>
            <p:ph type="title"/>
          </p:nvPr>
        </p:nvSpPr>
        <p:spPr/>
        <p:txBody>
          <a:bodyPr/>
          <a:lstStyle/>
          <a:p>
            <a:pPr>
              <a:defRPr/>
            </a:pPr>
            <a:r>
              <a:rPr lang="tr-TR" dirty="0"/>
              <a:t>Emile Durkheim</a:t>
            </a:r>
          </a:p>
        </p:txBody>
      </p:sp>
      <p:sp>
        <p:nvSpPr>
          <p:cNvPr id="53250" name="Rectangle 1">
            <a:extLst>
              <a:ext uri="{FF2B5EF4-FFF2-40B4-BE49-F238E27FC236}">
                <a16:creationId xmlns:a16="http://schemas.microsoft.com/office/drawing/2014/main" id="{577A6C6D-3282-C7FE-D63F-29B7123AD624}"/>
              </a:ext>
            </a:extLst>
          </p:cNvPr>
          <p:cNvSpPr>
            <a:spLocks noGrp="1" noChangeArrowheads="1"/>
          </p:cNvSpPr>
          <p:nvPr>
            <p:ph sz="half" idx="1"/>
          </p:nvPr>
        </p:nvSpPr>
        <p:spPr>
          <a:xfrm>
            <a:off x="444500" y="1425575"/>
            <a:ext cx="6661150" cy="32321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indent="0">
              <a:spcBef>
                <a:spcPct val="0"/>
              </a:spcBef>
              <a:buClrTx/>
              <a:buSzTx/>
              <a:buFontTx/>
              <a:buNone/>
            </a:pPr>
            <a:r>
              <a:rPr lang="en-US" altLang="tr-TR" b="1">
                <a:solidFill>
                  <a:srgbClr val="000000"/>
                </a:solidFill>
                <a:latin typeface="Times" panose="02020603050405020304" charset="0"/>
                <a:cs typeface="Arial" panose="020B0604020202020204" pitchFamily="34" charset="0"/>
              </a:rPr>
              <a:t>2.Altruistic Suicide (too much integration)</a:t>
            </a:r>
          </a:p>
          <a:p>
            <a:pPr marL="0" indent="0">
              <a:spcBef>
                <a:spcPct val="0"/>
              </a:spcBef>
              <a:buClrTx/>
              <a:buSzTx/>
              <a:buFontTx/>
              <a:buNone/>
            </a:pPr>
            <a:r>
              <a:rPr lang="en-US" altLang="tr-TR">
                <a:solidFill>
                  <a:srgbClr val="000000"/>
                </a:solidFill>
                <a:latin typeface="Times" panose="02020603050405020304" charset="0"/>
                <a:cs typeface="Arial" panose="020B0604020202020204" pitchFamily="34" charset="0"/>
              </a:rPr>
              <a:t>Occurs when individuals are:</a:t>
            </a:r>
            <a:endParaRPr lang="en-US" altLang="tr-TR" sz="8000" b="1">
              <a:latin typeface="Times" panose="02020603050405020304" charset="0"/>
              <a:cs typeface="Arial" panose="020B0604020202020204" pitchFamily="34" charset="0"/>
            </a:endParaRP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 too strongly attached to a group</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willing to die for it</a:t>
            </a:r>
            <a:endParaRPr lang="en-US" altLang="tr-TR" sz="2400" b="1">
              <a:latin typeface="Times" panose="02020603050405020304" charset="0"/>
              <a:cs typeface="Arial" panose="020B0604020202020204" pitchFamily="34" charset="0"/>
            </a:endParaRP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Examples:</a:t>
            </a:r>
            <a:endParaRPr lang="en-US" altLang="tr-TR" sz="2400" b="1">
              <a:latin typeface="Times" panose="02020603050405020304" charset="0"/>
              <a:cs typeface="Arial" panose="020B0604020202020204" pitchFamily="34" charset="0"/>
            </a:endParaRPr>
          </a:p>
          <a:p>
            <a:pPr marL="0" indent="0">
              <a:spcBef>
                <a:spcPct val="0"/>
              </a:spcBef>
              <a:buClrTx/>
              <a:buSzTx/>
              <a:buFontTx/>
              <a:buChar char="•"/>
            </a:pPr>
            <a:r>
              <a:rPr lang="en-US" altLang="tr-TR" sz="2400">
                <a:solidFill>
                  <a:srgbClr val="000000"/>
                </a:solidFill>
                <a:latin typeface="Times" panose="02020603050405020304" charset="0"/>
                <a:cs typeface="Arial" panose="020B0604020202020204" pitchFamily="34" charset="0"/>
              </a:rPr>
              <a:t>soldiers sacrificing themselves</a:t>
            </a:r>
          </a:p>
          <a:p>
            <a:pPr marL="0" indent="0">
              <a:spcBef>
                <a:spcPct val="0"/>
              </a:spcBef>
              <a:buClrTx/>
              <a:buSzTx/>
              <a:buFontTx/>
              <a:buChar char="•"/>
            </a:pPr>
            <a:r>
              <a:rPr lang="en-US" altLang="tr-TR" sz="2400">
                <a:solidFill>
                  <a:srgbClr val="000000"/>
                </a:solidFill>
                <a:latin typeface="Times" panose="02020603050405020304" charset="0"/>
                <a:cs typeface="Arial" panose="020B0604020202020204" pitchFamily="34" charset="0"/>
              </a:rPr>
              <a:t>ritual suicides in traditional societies</a:t>
            </a: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 The group is more important than the individual.</a:t>
            </a:r>
            <a:endParaRPr lang="en-US" altLang="tr-TR" sz="2400" b="1">
              <a:latin typeface="Times" panose="02020603050405020304"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63711B-A6ED-C0A2-D4A2-547F12B3796E}"/>
              </a:ext>
            </a:extLst>
          </p:cNvPr>
          <p:cNvSpPr>
            <a:spLocks noGrp="1"/>
          </p:cNvSpPr>
          <p:nvPr>
            <p:ph type="title"/>
          </p:nvPr>
        </p:nvSpPr>
        <p:spPr/>
        <p:txBody>
          <a:bodyPr/>
          <a:lstStyle/>
          <a:p>
            <a:pPr>
              <a:defRPr/>
            </a:pPr>
            <a:r>
              <a:rPr lang="tr-TR" dirty="0"/>
              <a:t>Emile Durkheim</a:t>
            </a:r>
          </a:p>
        </p:txBody>
      </p:sp>
      <p:sp>
        <p:nvSpPr>
          <p:cNvPr id="54274" name="Rectangle 1">
            <a:extLst>
              <a:ext uri="{FF2B5EF4-FFF2-40B4-BE49-F238E27FC236}">
                <a16:creationId xmlns:a16="http://schemas.microsoft.com/office/drawing/2014/main" id="{7E1A0119-0990-DED0-4793-F151B5E8914F}"/>
              </a:ext>
            </a:extLst>
          </p:cNvPr>
          <p:cNvSpPr>
            <a:spLocks noGrp="1" noChangeArrowheads="1"/>
          </p:cNvSpPr>
          <p:nvPr>
            <p:ph sz="half" idx="1"/>
          </p:nvPr>
        </p:nvSpPr>
        <p:spPr>
          <a:xfrm>
            <a:off x="457200" y="1524000"/>
            <a:ext cx="7056438" cy="3540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indent="0">
              <a:spcBef>
                <a:spcPct val="0"/>
              </a:spcBef>
              <a:buClrTx/>
              <a:buSzTx/>
              <a:buFontTx/>
              <a:buNone/>
            </a:pPr>
            <a:r>
              <a:rPr lang="en-US" altLang="tr-TR" sz="3200" b="1">
                <a:solidFill>
                  <a:srgbClr val="000000"/>
                </a:solidFill>
                <a:latin typeface="Times" panose="02020603050405020304" charset="0"/>
                <a:cs typeface="Arial" panose="020B0604020202020204" pitchFamily="34" charset="0"/>
              </a:rPr>
              <a:t>3. Anomic Suicide (too little regulation)</a:t>
            </a: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Occurs during:</a:t>
            </a:r>
            <a:endParaRPr lang="en-US" altLang="tr-TR" sz="7200" b="1">
              <a:latin typeface="Times" panose="02020603050405020304" charset="0"/>
              <a:cs typeface="Arial" panose="020B0604020202020204" pitchFamily="34" charset="0"/>
            </a:endParaRP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 economic crashes</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sudden wealth</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major life changes</a:t>
            </a:r>
            <a:endParaRPr lang="en-US" altLang="tr-TR" sz="2400" b="1">
              <a:latin typeface="Times" panose="02020603050405020304" charset="0"/>
              <a:cs typeface="Arial" panose="020B0604020202020204" pitchFamily="34" charset="0"/>
            </a:endParaRP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People feel:</a:t>
            </a:r>
            <a:endParaRPr lang="en-US" altLang="tr-TR" sz="2400" b="1">
              <a:latin typeface="Times" panose="02020603050405020304" charset="0"/>
              <a:cs typeface="Arial" panose="020B0604020202020204" pitchFamily="34" charset="0"/>
            </a:endParaRPr>
          </a:p>
          <a:p>
            <a:pPr marL="0" indent="0">
              <a:spcBef>
                <a:spcPct val="0"/>
              </a:spcBef>
              <a:buClrTx/>
              <a:buSzTx/>
              <a:buFontTx/>
              <a:buChar char="•"/>
            </a:pPr>
            <a:r>
              <a:rPr lang="en-US" altLang="tr-TR" sz="2400">
                <a:solidFill>
                  <a:srgbClr val="000000"/>
                </a:solidFill>
                <a:latin typeface="Times" panose="02020603050405020304" charset="0"/>
                <a:cs typeface="Arial" panose="020B0604020202020204" pitchFamily="34" charset="0"/>
              </a:rPr>
              <a:t>confused</a:t>
            </a:r>
          </a:p>
          <a:p>
            <a:pPr marL="0" indent="0">
              <a:spcBef>
                <a:spcPct val="0"/>
              </a:spcBef>
              <a:buClrTx/>
              <a:buSzTx/>
              <a:buFontTx/>
              <a:buChar char="•"/>
            </a:pPr>
            <a:r>
              <a:rPr lang="en-US" altLang="tr-TR" sz="2400">
                <a:solidFill>
                  <a:srgbClr val="000000"/>
                </a:solidFill>
                <a:latin typeface="Times" panose="02020603050405020304" charset="0"/>
                <a:cs typeface="Arial" panose="020B0604020202020204" pitchFamily="34" charset="0"/>
              </a:rPr>
              <a:t>without clear rules</a:t>
            </a: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Example: job loss during recession.</a:t>
            </a:r>
            <a:endParaRPr lang="en-US" altLang="tr-TR" sz="2400" b="1">
              <a:latin typeface="Times" panose="02020603050405020304" charset="0"/>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64A3DD-A6AB-9C01-A9AD-9229EB6793B9}"/>
              </a:ext>
            </a:extLst>
          </p:cNvPr>
          <p:cNvSpPr>
            <a:spLocks noGrp="1"/>
          </p:cNvSpPr>
          <p:nvPr>
            <p:ph type="title"/>
          </p:nvPr>
        </p:nvSpPr>
        <p:spPr/>
        <p:txBody>
          <a:bodyPr/>
          <a:lstStyle/>
          <a:p>
            <a:pPr>
              <a:defRPr/>
            </a:pPr>
            <a:r>
              <a:rPr lang="tr-TR" dirty="0"/>
              <a:t>Emile Durkheim</a:t>
            </a:r>
          </a:p>
        </p:txBody>
      </p:sp>
      <p:sp>
        <p:nvSpPr>
          <p:cNvPr id="55298" name="Rectangle 1">
            <a:extLst>
              <a:ext uri="{FF2B5EF4-FFF2-40B4-BE49-F238E27FC236}">
                <a16:creationId xmlns:a16="http://schemas.microsoft.com/office/drawing/2014/main" id="{1883CCAF-84F9-612F-B7CB-EC121842AF3B}"/>
              </a:ext>
            </a:extLst>
          </p:cNvPr>
          <p:cNvSpPr>
            <a:spLocks noGrp="1" noChangeArrowheads="1"/>
          </p:cNvSpPr>
          <p:nvPr>
            <p:ph sz="half" idx="1"/>
          </p:nvPr>
        </p:nvSpPr>
        <p:spPr>
          <a:xfrm>
            <a:off x="457200" y="1628775"/>
            <a:ext cx="7388225" cy="36004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indent="0">
              <a:spcBef>
                <a:spcPct val="0"/>
              </a:spcBef>
              <a:buClrTx/>
              <a:buSzTx/>
              <a:buFontTx/>
              <a:buNone/>
            </a:pPr>
            <a:r>
              <a:rPr lang="en-US" altLang="tr-TR" sz="3200" b="1">
                <a:solidFill>
                  <a:srgbClr val="000000"/>
                </a:solidFill>
                <a:latin typeface="Times" panose="02020603050405020304" charset="0"/>
                <a:cs typeface="Arial" panose="020B0604020202020204" pitchFamily="34" charset="0"/>
              </a:rPr>
              <a:t>4.Fatalistic Suicide (too much regulation)</a:t>
            </a:r>
          </a:p>
          <a:p>
            <a:pPr marL="0" indent="0">
              <a:spcBef>
                <a:spcPct val="0"/>
              </a:spcBef>
              <a:buClrTx/>
              <a:buSzTx/>
              <a:buFontTx/>
              <a:buNone/>
            </a:pPr>
            <a:r>
              <a:rPr lang="en-US" altLang="tr-TR">
                <a:solidFill>
                  <a:srgbClr val="000000"/>
                </a:solidFill>
                <a:latin typeface="Times" panose="02020603050405020304" charset="0"/>
                <a:cs typeface="Arial" panose="020B0604020202020204" pitchFamily="34" charset="0"/>
              </a:rPr>
              <a:t>Occurs when life feels:</a:t>
            </a:r>
            <a:endParaRPr lang="en-US" altLang="tr-TR" sz="8000" b="1">
              <a:latin typeface="Times" panose="02020603050405020304" charset="0"/>
              <a:cs typeface="Arial" panose="020B0604020202020204" pitchFamily="34" charset="0"/>
            </a:endParaRP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 overly controlled</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hopeless</a:t>
            </a:r>
            <a:br>
              <a:rPr lang="en-US" altLang="tr-TR" sz="2400">
                <a:solidFill>
                  <a:srgbClr val="000000"/>
                </a:solidFill>
                <a:latin typeface="Times" panose="02020603050405020304" charset="0"/>
                <a:cs typeface="Arial" panose="020B0604020202020204" pitchFamily="34" charset="0"/>
              </a:rPr>
            </a:br>
            <a:r>
              <a:rPr lang="en-US" altLang="tr-TR" sz="2400">
                <a:solidFill>
                  <a:srgbClr val="000000"/>
                </a:solidFill>
                <a:latin typeface="Times" panose="02020603050405020304" charset="0"/>
                <a:cs typeface="Arial" panose="020B0604020202020204" pitchFamily="34" charset="0"/>
              </a:rPr>
              <a:t>• no freedom</a:t>
            </a:r>
            <a:endParaRPr lang="en-US" altLang="tr-TR" sz="2400" b="1">
              <a:latin typeface="Times" panose="02020603050405020304" charset="0"/>
              <a:cs typeface="Arial" panose="020B0604020202020204" pitchFamily="34" charset="0"/>
            </a:endParaRPr>
          </a:p>
          <a:p>
            <a:pPr marL="0" indent="0">
              <a:spcBef>
                <a:spcPct val="0"/>
              </a:spcBef>
              <a:buClrTx/>
              <a:buSzTx/>
              <a:buFontTx/>
              <a:buNone/>
            </a:pPr>
            <a:r>
              <a:rPr lang="en-US" altLang="tr-TR" sz="2400">
                <a:solidFill>
                  <a:srgbClr val="000000"/>
                </a:solidFill>
                <a:latin typeface="Times" panose="02020603050405020304" charset="0"/>
                <a:cs typeface="Arial" panose="020B0604020202020204" pitchFamily="34" charset="0"/>
              </a:rPr>
              <a:t>Examples:</a:t>
            </a:r>
            <a:endParaRPr lang="en-US" altLang="tr-TR" sz="2400" b="1">
              <a:latin typeface="Times" panose="02020603050405020304" charset="0"/>
              <a:cs typeface="Arial" panose="020B0604020202020204" pitchFamily="34" charset="0"/>
            </a:endParaRPr>
          </a:p>
          <a:p>
            <a:pPr marL="0" indent="0">
              <a:spcBef>
                <a:spcPct val="0"/>
              </a:spcBef>
              <a:buClrTx/>
              <a:buSzTx/>
              <a:buFontTx/>
              <a:buChar char="•"/>
            </a:pPr>
            <a:r>
              <a:rPr lang="en-US" altLang="tr-TR" sz="2400">
                <a:solidFill>
                  <a:srgbClr val="000000"/>
                </a:solidFill>
                <a:latin typeface="Times" panose="02020603050405020304" charset="0"/>
                <a:cs typeface="Arial" panose="020B0604020202020204" pitchFamily="34" charset="0"/>
              </a:rPr>
              <a:t>prisoners</a:t>
            </a:r>
          </a:p>
          <a:p>
            <a:pPr marL="0" indent="0">
              <a:spcBef>
                <a:spcPct val="0"/>
              </a:spcBef>
              <a:buClrTx/>
              <a:buSzTx/>
              <a:buFontTx/>
              <a:buChar char="•"/>
            </a:pPr>
            <a:r>
              <a:rPr lang="en-US" altLang="tr-TR" sz="2400">
                <a:solidFill>
                  <a:srgbClr val="000000"/>
                </a:solidFill>
                <a:latin typeface="Times" panose="02020603050405020304" charset="0"/>
                <a:cs typeface="Arial" panose="020B0604020202020204" pitchFamily="34" charset="0"/>
              </a:rPr>
              <a:t>people in extreme oppression</a:t>
            </a:r>
          </a:p>
          <a:p>
            <a:pPr marL="0" indent="0">
              <a:spcBef>
                <a:spcPct val="0"/>
              </a:spcBef>
              <a:buClrTx/>
              <a:buSzTx/>
              <a:buFontTx/>
              <a:buNone/>
            </a:pPr>
            <a:endParaRPr lang="en-US" altLang="tr-TR" sz="2400" b="1">
              <a:latin typeface="Times" panose="02020603050405020304" charset="0"/>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776B3-70AA-4EC4-51D6-2C7BA65221B7}"/>
              </a:ext>
            </a:extLst>
          </p:cNvPr>
          <p:cNvSpPr>
            <a:spLocks noGrp="1"/>
          </p:cNvSpPr>
          <p:nvPr>
            <p:ph type="title"/>
          </p:nvPr>
        </p:nvSpPr>
        <p:spPr/>
        <p:txBody>
          <a:bodyPr/>
          <a:lstStyle/>
          <a:p>
            <a:pPr>
              <a:defRPr/>
            </a:pPr>
            <a:r>
              <a:rPr lang="tr-TR" dirty="0"/>
              <a:t>Emile Durkheim</a:t>
            </a:r>
          </a:p>
        </p:txBody>
      </p:sp>
      <p:graphicFrame>
        <p:nvGraphicFramePr>
          <p:cNvPr id="5" name="İçerik Yer Tutucusu 4">
            <a:extLst>
              <a:ext uri="{FF2B5EF4-FFF2-40B4-BE49-F238E27FC236}">
                <a16:creationId xmlns:a16="http://schemas.microsoft.com/office/drawing/2014/main" id="{2CE54927-9733-5E81-79F8-577D9D4D440B}"/>
              </a:ext>
            </a:extLst>
          </p:cNvPr>
          <p:cNvGraphicFramePr>
            <a:graphicFrameLocks noGrp="1"/>
          </p:cNvGraphicFramePr>
          <p:nvPr>
            <p:ph sz="half" idx="1"/>
          </p:nvPr>
        </p:nvGraphicFramePr>
        <p:xfrm>
          <a:off x="495300" y="2295525"/>
          <a:ext cx="8229600" cy="3474550"/>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639846">
                <a:tc>
                  <a:txBody>
                    <a:bodyPr/>
                    <a:lstStyle/>
                    <a:p>
                      <a:pPr>
                        <a:buNone/>
                      </a:pPr>
                      <a:r>
                        <a:rPr lang="tr-TR" sz="1800" b="1"/>
                        <a:t>Type of Suicide</a:t>
                      </a:r>
                      <a:endParaRPr lang="tr-TR" sz="1800"/>
                    </a:p>
                  </a:txBody>
                  <a:tcPr marT="45703" marB="45703" anchor="ctr">
                    <a:lnL>
                      <a:noFill/>
                    </a:lnL>
                    <a:lnR>
                      <a:noFill/>
                    </a:lnR>
                    <a:lnT>
                      <a:noFill/>
                    </a:lnT>
                    <a:lnB>
                      <a:noFill/>
                    </a:lnB>
                    <a:noFill/>
                  </a:tcPr>
                </a:tc>
                <a:tc>
                  <a:txBody>
                    <a:bodyPr/>
                    <a:lstStyle/>
                    <a:p>
                      <a:pPr>
                        <a:buNone/>
                      </a:pPr>
                      <a:r>
                        <a:rPr lang="tr-TR" sz="1800" b="1"/>
                        <a:t>Level of Social Integration</a:t>
                      </a:r>
                      <a:endParaRPr lang="tr-TR" sz="1800"/>
                    </a:p>
                  </a:txBody>
                  <a:tcPr marT="45703" marB="45703" anchor="ctr">
                    <a:lnL>
                      <a:noFill/>
                    </a:lnL>
                    <a:lnR>
                      <a:noFill/>
                    </a:lnR>
                    <a:lnT>
                      <a:noFill/>
                    </a:lnT>
                    <a:lnB>
                      <a:noFill/>
                    </a:lnB>
                    <a:noFill/>
                  </a:tcPr>
                </a:tc>
                <a:tc>
                  <a:txBody>
                    <a:bodyPr/>
                    <a:lstStyle/>
                    <a:p>
                      <a:pPr>
                        <a:buNone/>
                      </a:pPr>
                      <a:r>
                        <a:rPr lang="tr-TR" sz="1800" b="1"/>
                        <a:t>Level of Social Regulation</a:t>
                      </a:r>
                      <a:endParaRPr lang="tr-TR" sz="1800"/>
                    </a:p>
                  </a:txBody>
                  <a:tcPr marT="45703" marB="45703" anchor="ctr">
                    <a:lnL>
                      <a:noFill/>
                    </a:lnL>
                    <a:lnR>
                      <a:noFill/>
                    </a:lnR>
                    <a:lnT>
                      <a:noFill/>
                    </a:lnT>
                    <a:lnB>
                      <a:noFill/>
                    </a:lnB>
                    <a:noFill/>
                  </a:tcPr>
                </a:tc>
                <a:tc>
                  <a:txBody>
                    <a:bodyPr/>
                    <a:lstStyle/>
                    <a:p>
                      <a:pPr>
                        <a:buNone/>
                      </a:pPr>
                      <a:r>
                        <a:rPr lang="tr-TR" sz="1800" b="1"/>
                        <a:t>Main Cause</a:t>
                      </a:r>
                      <a:endParaRPr lang="tr-TR" sz="1800"/>
                    </a:p>
                  </a:txBody>
                  <a:tcPr marT="45703" marB="45703" anchor="ctr">
                    <a:lnL>
                      <a:noFill/>
                    </a:lnL>
                    <a:lnR>
                      <a:noFill/>
                    </a:lnR>
                    <a:lnT>
                      <a:noFill/>
                    </a:lnT>
                    <a:lnB>
                      <a:noFill/>
                    </a:lnB>
                    <a:noFill/>
                  </a:tcPr>
                </a:tc>
                <a:extLst>
                  <a:ext uri="{0D108BD9-81ED-4DB2-BD59-A6C34878D82A}">
                    <a16:rowId xmlns:a16="http://schemas.microsoft.com/office/drawing/2014/main" val="10000"/>
                  </a:ext>
                </a:extLst>
              </a:tr>
              <a:tr h="639846">
                <a:tc>
                  <a:txBody>
                    <a:bodyPr/>
                    <a:lstStyle/>
                    <a:p>
                      <a:pPr>
                        <a:buNone/>
                      </a:pPr>
                      <a:r>
                        <a:rPr lang="tr-TR" sz="1800" b="1"/>
                        <a:t>Egoistic</a:t>
                      </a:r>
                      <a:endParaRPr lang="tr-TR" sz="1800"/>
                    </a:p>
                  </a:txBody>
                  <a:tcPr marT="45703" marB="45703" anchor="ctr">
                    <a:lnL>
                      <a:noFill/>
                    </a:lnL>
                    <a:lnR>
                      <a:noFill/>
                    </a:lnR>
                    <a:lnT>
                      <a:noFill/>
                    </a:lnT>
                    <a:lnB>
                      <a:noFill/>
                    </a:lnB>
                    <a:noFill/>
                  </a:tcPr>
                </a:tc>
                <a:tc>
                  <a:txBody>
                    <a:bodyPr/>
                    <a:lstStyle/>
                    <a:p>
                      <a:pPr>
                        <a:buNone/>
                      </a:pPr>
                      <a:r>
                        <a:rPr lang="tr-TR" sz="1800"/>
                        <a:t>Low</a:t>
                      </a:r>
                    </a:p>
                  </a:txBody>
                  <a:tcPr marT="45703" marB="45703" anchor="ctr">
                    <a:lnL>
                      <a:noFill/>
                    </a:lnL>
                    <a:lnR>
                      <a:noFill/>
                    </a:lnR>
                    <a:lnT>
                      <a:noFill/>
                    </a:lnT>
                    <a:lnB>
                      <a:noFill/>
                    </a:lnB>
                    <a:noFill/>
                  </a:tcPr>
                </a:tc>
                <a:tc>
                  <a:txBody>
                    <a:bodyPr/>
                    <a:lstStyle/>
                    <a:p>
                      <a:pPr>
                        <a:buNone/>
                      </a:pPr>
                      <a:r>
                        <a:rPr lang="tr-TR" sz="1800"/>
                        <a:t>Normal</a:t>
                      </a:r>
                    </a:p>
                  </a:txBody>
                  <a:tcPr marT="45703" marB="45703" anchor="ctr">
                    <a:lnL>
                      <a:noFill/>
                    </a:lnL>
                    <a:lnR>
                      <a:noFill/>
                    </a:lnR>
                    <a:lnT>
                      <a:noFill/>
                    </a:lnT>
                    <a:lnB>
                      <a:noFill/>
                    </a:lnB>
                    <a:noFill/>
                  </a:tcPr>
                </a:tc>
                <a:tc>
                  <a:txBody>
                    <a:bodyPr/>
                    <a:lstStyle/>
                    <a:p>
                      <a:pPr>
                        <a:buNone/>
                      </a:pPr>
                      <a:r>
                        <a:rPr lang="tr-TR" sz="1800"/>
                        <a:t>Social isolation, weak social ties</a:t>
                      </a:r>
                    </a:p>
                  </a:txBody>
                  <a:tcPr marT="45703" marB="45703" anchor="ctr">
                    <a:lnL>
                      <a:noFill/>
                    </a:lnL>
                    <a:lnR>
                      <a:noFill/>
                    </a:lnR>
                    <a:lnT>
                      <a:noFill/>
                    </a:lnT>
                    <a:lnB>
                      <a:noFill/>
                    </a:lnB>
                    <a:noFill/>
                  </a:tcPr>
                </a:tc>
                <a:extLst>
                  <a:ext uri="{0D108BD9-81ED-4DB2-BD59-A6C34878D82A}">
                    <a16:rowId xmlns:a16="http://schemas.microsoft.com/office/drawing/2014/main" val="10001"/>
                  </a:ext>
                </a:extLst>
              </a:tr>
              <a:tr h="914066">
                <a:tc>
                  <a:txBody>
                    <a:bodyPr/>
                    <a:lstStyle/>
                    <a:p>
                      <a:pPr>
                        <a:buNone/>
                      </a:pPr>
                      <a:r>
                        <a:rPr lang="tr-TR" sz="1800" b="1"/>
                        <a:t>Altruistic</a:t>
                      </a:r>
                      <a:endParaRPr lang="tr-TR" sz="1800"/>
                    </a:p>
                  </a:txBody>
                  <a:tcPr marT="45703" marB="45703" anchor="ctr">
                    <a:lnL>
                      <a:noFill/>
                    </a:lnL>
                    <a:lnR>
                      <a:noFill/>
                    </a:lnR>
                    <a:lnT>
                      <a:noFill/>
                    </a:lnT>
                    <a:lnB>
                      <a:noFill/>
                    </a:lnB>
                    <a:noFill/>
                  </a:tcPr>
                </a:tc>
                <a:tc>
                  <a:txBody>
                    <a:bodyPr/>
                    <a:lstStyle/>
                    <a:p>
                      <a:pPr>
                        <a:buNone/>
                      </a:pPr>
                      <a:r>
                        <a:rPr lang="tr-TR" sz="1800"/>
                        <a:t>High</a:t>
                      </a:r>
                    </a:p>
                  </a:txBody>
                  <a:tcPr marT="45703" marB="45703" anchor="ctr">
                    <a:lnL>
                      <a:noFill/>
                    </a:lnL>
                    <a:lnR>
                      <a:noFill/>
                    </a:lnR>
                    <a:lnT>
                      <a:noFill/>
                    </a:lnT>
                    <a:lnB>
                      <a:noFill/>
                    </a:lnB>
                    <a:noFill/>
                  </a:tcPr>
                </a:tc>
                <a:tc>
                  <a:txBody>
                    <a:bodyPr/>
                    <a:lstStyle/>
                    <a:p>
                      <a:pPr>
                        <a:buNone/>
                      </a:pPr>
                      <a:r>
                        <a:rPr lang="tr-TR" sz="1800"/>
                        <a:t>Normal</a:t>
                      </a:r>
                    </a:p>
                  </a:txBody>
                  <a:tcPr marT="45703" marB="45703" anchor="ctr">
                    <a:lnL>
                      <a:noFill/>
                    </a:lnL>
                    <a:lnR>
                      <a:noFill/>
                    </a:lnR>
                    <a:lnT>
                      <a:noFill/>
                    </a:lnT>
                    <a:lnB>
                      <a:noFill/>
                    </a:lnB>
                    <a:noFill/>
                  </a:tcPr>
                </a:tc>
                <a:tc>
                  <a:txBody>
                    <a:bodyPr/>
                    <a:lstStyle/>
                    <a:p>
                      <a:pPr>
                        <a:buNone/>
                      </a:pPr>
                      <a:r>
                        <a:rPr lang="tr-TR" sz="1800"/>
                        <a:t>Too much attachment to the group</a:t>
                      </a:r>
                    </a:p>
                  </a:txBody>
                  <a:tcPr marT="45703" marB="45703" anchor="ctr">
                    <a:lnL>
                      <a:noFill/>
                    </a:lnL>
                    <a:lnR>
                      <a:noFill/>
                    </a:lnR>
                    <a:lnT>
                      <a:noFill/>
                    </a:lnT>
                    <a:lnB>
                      <a:noFill/>
                    </a:lnB>
                    <a:noFill/>
                  </a:tcPr>
                </a:tc>
                <a:extLst>
                  <a:ext uri="{0D108BD9-81ED-4DB2-BD59-A6C34878D82A}">
                    <a16:rowId xmlns:a16="http://schemas.microsoft.com/office/drawing/2014/main" val="10002"/>
                  </a:ext>
                </a:extLst>
              </a:tr>
              <a:tr h="639846">
                <a:tc>
                  <a:txBody>
                    <a:bodyPr/>
                    <a:lstStyle/>
                    <a:p>
                      <a:pPr>
                        <a:buNone/>
                      </a:pPr>
                      <a:r>
                        <a:rPr lang="tr-TR" sz="1800" b="1"/>
                        <a:t>Anomic</a:t>
                      </a:r>
                      <a:endParaRPr lang="tr-TR" sz="1800"/>
                    </a:p>
                  </a:txBody>
                  <a:tcPr marT="45703" marB="45703" anchor="ctr">
                    <a:lnL>
                      <a:noFill/>
                    </a:lnL>
                    <a:lnR>
                      <a:noFill/>
                    </a:lnR>
                    <a:lnT>
                      <a:noFill/>
                    </a:lnT>
                    <a:lnB>
                      <a:noFill/>
                    </a:lnB>
                    <a:noFill/>
                  </a:tcPr>
                </a:tc>
                <a:tc>
                  <a:txBody>
                    <a:bodyPr/>
                    <a:lstStyle/>
                    <a:p>
                      <a:pPr>
                        <a:buNone/>
                      </a:pPr>
                      <a:r>
                        <a:rPr lang="tr-TR" sz="1800"/>
                        <a:t>Normal</a:t>
                      </a:r>
                    </a:p>
                  </a:txBody>
                  <a:tcPr marT="45703" marB="45703" anchor="ctr">
                    <a:lnL>
                      <a:noFill/>
                    </a:lnL>
                    <a:lnR>
                      <a:noFill/>
                    </a:lnR>
                    <a:lnT>
                      <a:noFill/>
                    </a:lnT>
                    <a:lnB>
                      <a:noFill/>
                    </a:lnB>
                    <a:noFill/>
                  </a:tcPr>
                </a:tc>
                <a:tc>
                  <a:txBody>
                    <a:bodyPr/>
                    <a:lstStyle/>
                    <a:p>
                      <a:pPr>
                        <a:buNone/>
                      </a:pPr>
                      <a:r>
                        <a:rPr lang="tr-TR" sz="1800" dirty="0" err="1"/>
                        <a:t>Low</a:t>
                      </a:r>
                      <a:endParaRPr lang="tr-TR" sz="1800" dirty="0"/>
                    </a:p>
                  </a:txBody>
                  <a:tcPr marT="45703" marB="45703" anchor="ctr">
                    <a:lnL>
                      <a:noFill/>
                    </a:lnL>
                    <a:lnR>
                      <a:noFill/>
                    </a:lnR>
                    <a:lnT>
                      <a:noFill/>
                    </a:lnT>
                    <a:lnB>
                      <a:noFill/>
                    </a:lnB>
                    <a:noFill/>
                  </a:tcPr>
                </a:tc>
                <a:tc>
                  <a:txBody>
                    <a:bodyPr/>
                    <a:lstStyle/>
                    <a:p>
                      <a:pPr>
                        <a:buNone/>
                      </a:pPr>
                      <a:r>
                        <a:rPr lang="tr-TR" sz="1800"/>
                        <a:t>Social instability, loss of norms</a:t>
                      </a:r>
                    </a:p>
                  </a:txBody>
                  <a:tcPr marT="45703" marB="45703" anchor="ctr">
                    <a:lnL>
                      <a:noFill/>
                    </a:lnL>
                    <a:lnR>
                      <a:noFill/>
                    </a:lnR>
                    <a:lnT>
                      <a:noFill/>
                    </a:lnT>
                    <a:lnB>
                      <a:noFill/>
                    </a:lnB>
                    <a:noFill/>
                  </a:tcPr>
                </a:tc>
                <a:extLst>
                  <a:ext uri="{0D108BD9-81ED-4DB2-BD59-A6C34878D82A}">
                    <a16:rowId xmlns:a16="http://schemas.microsoft.com/office/drawing/2014/main" val="10003"/>
                  </a:ext>
                </a:extLst>
              </a:tr>
              <a:tr h="639846">
                <a:tc>
                  <a:txBody>
                    <a:bodyPr/>
                    <a:lstStyle/>
                    <a:p>
                      <a:pPr>
                        <a:buNone/>
                      </a:pPr>
                      <a:r>
                        <a:rPr lang="tr-TR" sz="1800" b="1"/>
                        <a:t>Fatalistic</a:t>
                      </a:r>
                      <a:endParaRPr lang="tr-TR" sz="1800"/>
                    </a:p>
                  </a:txBody>
                  <a:tcPr marT="45703" marB="45703" anchor="ctr">
                    <a:lnL>
                      <a:noFill/>
                    </a:lnL>
                    <a:lnR>
                      <a:noFill/>
                    </a:lnR>
                    <a:lnT>
                      <a:noFill/>
                    </a:lnT>
                    <a:lnB>
                      <a:noFill/>
                    </a:lnB>
                    <a:noFill/>
                  </a:tcPr>
                </a:tc>
                <a:tc>
                  <a:txBody>
                    <a:bodyPr/>
                    <a:lstStyle/>
                    <a:p>
                      <a:pPr>
                        <a:buNone/>
                      </a:pPr>
                      <a:r>
                        <a:rPr lang="tr-TR" sz="1800"/>
                        <a:t>Normal</a:t>
                      </a:r>
                    </a:p>
                  </a:txBody>
                  <a:tcPr marT="45703" marB="45703" anchor="ctr">
                    <a:lnL>
                      <a:noFill/>
                    </a:lnL>
                    <a:lnR>
                      <a:noFill/>
                    </a:lnR>
                    <a:lnT>
                      <a:noFill/>
                    </a:lnT>
                    <a:lnB>
                      <a:noFill/>
                    </a:lnB>
                    <a:noFill/>
                  </a:tcPr>
                </a:tc>
                <a:tc>
                  <a:txBody>
                    <a:bodyPr/>
                    <a:lstStyle/>
                    <a:p>
                      <a:pPr>
                        <a:buNone/>
                      </a:pPr>
                      <a:r>
                        <a:rPr lang="tr-TR" sz="1800"/>
                        <a:t>High</a:t>
                      </a:r>
                    </a:p>
                  </a:txBody>
                  <a:tcPr marT="45703" marB="45703" anchor="ctr">
                    <a:lnL>
                      <a:noFill/>
                    </a:lnL>
                    <a:lnR>
                      <a:noFill/>
                    </a:lnR>
                    <a:lnT>
                      <a:noFill/>
                    </a:lnT>
                    <a:lnB>
                      <a:noFill/>
                    </a:lnB>
                    <a:noFill/>
                  </a:tcPr>
                </a:tc>
                <a:tc>
                  <a:txBody>
                    <a:bodyPr/>
                    <a:lstStyle/>
                    <a:p>
                      <a:pPr>
                        <a:buNone/>
                      </a:pPr>
                      <a:r>
                        <a:rPr lang="tr-TR" sz="1800" dirty="0"/>
                        <a:t>Extreme </a:t>
                      </a:r>
                      <a:r>
                        <a:rPr lang="tr-TR" sz="1800" dirty="0" err="1"/>
                        <a:t>control</a:t>
                      </a:r>
                      <a:r>
                        <a:rPr lang="tr-TR" sz="1800" dirty="0"/>
                        <a:t> </a:t>
                      </a:r>
                      <a:r>
                        <a:rPr lang="tr-TR" sz="1800" dirty="0" err="1"/>
                        <a:t>and</a:t>
                      </a:r>
                      <a:r>
                        <a:rPr lang="tr-TR" sz="1800" dirty="0"/>
                        <a:t> </a:t>
                      </a:r>
                      <a:r>
                        <a:rPr lang="tr-TR" sz="1800" dirty="0" err="1"/>
                        <a:t>oppression</a:t>
                      </a:r>
                      <a:endParaRPr lang="tr-TR" sz="1800" dirty="0"/>
                    </a:p>
                  </a:txBody>
                  <a:tcPr marT="45703" marB="45703" anchor="ctr">
                    <a:lnL>
                      <a:noFill/>
                    </a:lnL>
                    <a:lnR>
                      <a:noFill/>
                    </a:lnR>
                    <a:lnT>
                      <a:noFill/>
                    </a:lnT>
                    <a:lnB>
                      <a:noFill/>
                    </a:lnB>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82243-0799-D8C0-8DB9-B80830D1C396}"/>
              </a:ext>
            </a:extLst>
          </p:cNvPr>
          <p:cNvSpPr>
            <a:spLocks noGrp="1"/>
          </p:cNvSpPr>
          <p:nvPr>
            <p:ph type="title"/>
          </p:nvPr>
        </p:nvSpPr>
        <p:spPr/>
        <p:txBody>
          <a:bodyPr/>
          <a:lstStyle/>
          <a:p>
            <a:pPr>
              <a:defRPr/>
            </a:pPr>
            <a:endParaRPr lang="en-US" dirty="0">
              <a:ea typeface="+mj-ea"/>
              <a:cs typeface="+mj-cs"/>
            </a:endParaRPr>
          </a:p>
        </p:txBody>
      </p:sp>
      <p:sp>
        <p:nvSpPr>
          <p:cNvPr id="15362" name="Content Placeholder 2">
            <a:extLst>
              <a:ext uri="{FF2B5EF4-FFF2-40B4-BE49-F238E27FC236}">
                <a16:creationId xmlns:a16="http://schemas.microsoft.com/office/drawing/2014/main" id="{8556219A-92C1-211B-5D03-7C7B95C387A3}"/>
              </a:ext>
            </a:extLst>
          </p:cNvPr>
          <p:cNvSpPr>
            <a:spLocks noGrp="1"/>
          </p:cNvSpPr>
          <p:nvPr>
            <p:ph idx="1"/>
          </p:nvPr>
        </p:nvSpPr>
        <p:spPr>
          <a:xfrm>
            <a:off x="609600" y="1905000"/>
            <a:ext cx="8229600" cy="4876800"/>
          </a:xfrm>
        </p:spPr>
        <p:txBody>
          <a:bodyPr/>
          <a:lstStyle/>
          <a:p>
            <a:r>
              <a:rPr lang="en-US" altLang="tr-TR" b="1">
                <a:cs typeface="Arial" panose="020B0604020202020204" pitchFamily="34" charset="0"/>
              </a:rPr>
              <a:t>Society</a:t>
            </a:r>
            <a:r>
              <a:rPr lang="en-US" altLang="tr-TR">
                <a:cs typeface="Arial" panose="020B0604020202020204" pitchFamily="34" charset="0"/>
              </a:rPr>
              <a:t> is a large social grouping that shares the same geographical territory and is subject to the same political authority and dominant cultural expectations.</a:t>
            </a:r>
          </a:p>
          <a:p>
            <a:endParaRPr lang="en-US" altLang="tr-TR" b="1">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6ED095-F201-D40F-9C6D-FE51288A4B15}"/>
              </a:ext>
            </a:extLst>
          </p:cNvPr>
          <p:cNvSpPr>
            <a:spLocks noGrp="1"/>
          </p:cNvSpPr>
          <p:nvPr>
            <p:ph type="title"/>
          </p:nvPr>
        </p:nvSpPr>
        <p:spPr/>
        <p:txBody>
          <a:bodyPr/>
          <a:lstStyle/>
          <a:p>
            <a:pPr>
              <a:defRPr/>
            </a:pPr>
            <a:endParaRPr lang="tr-TR" dirty="0"/>
          </a:p>
        </p:txBody>
      </p:sp>
      <p:sp>
        <p:nvSpPr>
          <p:cNvPr id="104450" name="İçerik Yer Tutucusu 2">
            <a:extLst>
              <a:ext uri="{FF2B5EF4-FFF2-40B4-BE49-F238E27FC236}">
                <a16:creationId xmlns:a16="http://schemas.microsoft.com/office/drawing/2014/main" id="{F43FDE0F-07F9-68FE-DC2D-0FAA670DF66A}"/>
              </a:ext>
            </a:extLst>
          </p:cNvPr>
          <p:cNvSpPr>
            <a:spLocks noGrp="1"/>
          </p:cNvSpPr>
          <p:nvPr>
            <p:ph sz="half" idx="1"/>
          </p:nvPr>
        </p:nvSpPr>
        <p:spPr>
          <a:xfrm>
            <a:off x="457200" y="1673225"/>
            <a:ext cx="8229600" cy="4718050"/>
          </a:xfrm>
        </p:spPr>
        <p:txBody>
          <a:bodyPr/>
          <a:lstStyle/>
          <a:p>
            <a:r>
              <a:rPr lang="tr-TR" altLang="tr-TR">
                <a:cs typeface="Arial" panose="020B0604020202020204" pitchFamily="34" charset="0"/>
                <a:hlinkClick r:id="rId2"/>
              </a:rPr>
              <a:t>https://www.youtube.com/watch?v=HSDeI8ZQdc8</a:t>
            </a:r>
            <a:r>
              <a:rPr lang="tr-TR" altLang="tr-TR">
                <a:cs typeface="Arial" panose="020B0604020202020204" pitchFamily="34" charset="0"/>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15845-AEBC-A539-1B16-D52A181A956A}"/>
              </a:ext>
            </a:extLst>
          </p:cNvPr>
          <p:cNvSpPr>
            <a:spLocks noGrp="1"/>
          </p:cNvSpPr>
          <p:nvPr>
            <p:ph type="title"/>
          </p:nvPr>
        </p:nvSpPr>
        <p:spPr/>
        <p:txBody>
          <a:bodyPr/>
          <a:lstStyle/>
          <a:p>
            <a:pPr>
              <a:defRPr/>
            </a:pPr>
            <a:r>
              <a:rPr lang="en-US" b="1" dirty="0">
                <a:ea typeface="+mj-ea"/>
                <a:cs typeface="+mj-cs"/>
              </a:rPr>
              <a:t>Karl Marx (1818-1883)</a:t>
            </a:r>
            <a:endParaRPr lang="en-US" dirty="0">
              <a:ea typeface="+mj-ea"/>
              <a:cs typeface="+mj-cs"/>
            </a:endParaRPr>
          </a:p>
        </p:txBody>
      </p:sp>
      <p:sp>
        <p:nvSpPr>
          <p:cNvPr id="57346" name="Content Placeholder 2">
            <a:extLst>
              <a:ext uri="{FF2B5EF4-FFF2-40B4-BE49-F238E27FC236}">
                <a16:creationId xmlns:a16="http://schemas.microsoft.com/office/drawing/2014/main" id="{D0FBAA87-AB1B-82AC-A484-58EA9A5AD780}"/>
              </a:ext>
            </a:extLst>
          </p:cNvPr>
          <p:cNvSpPr>
            <a:spLocks noGrp="1"/>
          </p:cNvSpPr>
          <p:nvPr>
            <p:ph sz="half" idx="1"/>
          </p:nvPr>
        </p:nvSpPr>
        <p:spPr>
          <a:xfrm>
            <a:off x="457200" y="1673225"/>
            <a:ext cx="4038600" cy="4718050"/>
          </a:xfrm>
        </p:spPr>
        <p:txBody>
          <a:bodyPr/>
          <a:lstStyle/>
          <a:p>
            <a:r>
              <a:rPr lang="en-US" altLang="tr-TR" dirty="0">
                <a:cs typeface="Arial" panose="020B0604020202020204" pitchFamily="34" charset="0"/>
              </a:rPr>
              <a:t>German philosopher, economist, and sociologist</a:t>
            </a:r>
          </a:p>
          <a:p>
            <a:r>
              <a:rPr lang="en-US" altLang="tr-TR" dirty="0">
                <a:cs typeface="Arial" panose="020B0604020202020204" pitchFamily="34" charset="0"/>
              </a:rPr>
              <a:t>• Lived during the Industrial Revolution</a:t>
            </a:r>
          </a:p>
          <a:p>
            <a:r>
              <a:rPr lang="en-US" altLang="tr-TR" dirty="0">
                <a:cs typeface="Arial" panose="020B0604020202020204" pitchFamily="34" charset="0"/>
              </a:rPr>
              <a:t>• Studied </a:t>
            </a:r>
            <a:r>
              <a:rPr lang="en-US" altLang="tr-TR" b="1" dirty="0">
                <a:cs typeface="Arial" panose="020B0604020202020204" pitchFamily="34" charset="0"/>
              </a:rPr>
              <a:t>capitalism </a:t>
            </a:r>
            <a:r>
              <a:rPr lang="en-US" altLang="tr-TR" dirty="0">
                <a:cs typeface="Arial" panose="020B0604020202020204" pitchFamily="34" charset="0"/>
              </a:rPr>
              <a:t>and </a:t>
            </a:r>
            <a:r>
              <a:rPr lang="en-US" altLang="tr-TR" b="1" dirty="0">
                <a:cs typeface="Arial" panose="020B0604020202020204" pitchFamily="34" charset="0"/>
              </a:rPr>
              <a:t>inequality</a:t>
            </a:r>
          </a:p>
          <a:p>
            <a:r>
              <a:rPr lang="en-US" altLang="tr-TR" dirty="0">
                <a:cs typeface="Arial" panose="020B0604020202020204" pitchFamily="34" charset="0"/>
              </a:rPr>
              <a:t>• Believed society is shaped mainly by economic structures</a:t>
            </a:r>
          </a:p>
        </p:txBody>
      </p:sp>
      <p:pic>
        <p:nvPicPr>
          <p:cNvPr id="57347" name="Content Placeholder 2" descr="screenshot_3683.jpg">
            <a:extLst>
              <a:ext uri="{FF2B5EF4-FFF2-40B4-BE49-F238E27FC236}">
                <a16:creationId xmlns:a16="http://schemas.microsoft.com/office/drawing/2014/main" id="{31D63E52-4329-CC73-587C-213F463DF8E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6107" r="-6107"/>
          <a:stretch>
            <a:fillRect/>
          </a:stretch>
        </p:blipFill>
        <p:spPr>
          <a:xfrm>
            <a:off x="4648200" y="1673225"/>
            <a:ext cx="4038600" cy="471805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8FA797-DB42-4F1F-AC50-6924100FE8EA}"/>
              </a:ext>
            </a:extLst>
          </p:cNvPr>
          <p:cNvSpPr>
            <a:spLocks noGrp="1"/>
          </p:cNvSpPr>
          <p:nvPr>
            <p:ph type="title"/>
          </p:nvPr>
        </p:nvSpPr>
        <p:spPr/>
        <p:txBody>
          <a:bodyPr/>
          <a:lstStyle/>
          <a:p>
            <a:r>
              <a:rPr lang="en-US" b="1" dirty="0"/>
              <a:t>Karl Marx (1818-1883)</a:t>
            </a:r>
            <a:endParaRPr lang="tr-TR" dirty="0"/>
          </a:p>
        </p:txBody>
      </p:sp>
      <p:sp>
        <p:nvSpPr>
          <p:cNvPr id="3" name="İçerik Yer Tutucusu 2">
            <a:extLst>
              <a:ext uri="{FF2B5EF4-FFF2-40B4-BE49-F238E27FC236}">
                <a16:creationId xmlns:a16="http://schemas.microsoft.com/office/drawing/2014/main" id="{E86FC90B-A654-45E0-B45B-FA058580EF7C}"/>
              </a:ext>
            </a:extLst>
          </p:cNvPr>
          <p:cNvSpPr>
            <a:spLocks noGrp="1"/>
          </p:cNvSpPr>
          <p:nvPr>
            <p:ph sz="half" idx="1"/>
          </p:nvPr>
        </p:nvSpPr>
        <p:spPr/>
        <p:txBody>
          <a:bodyPr/>
          <a:lstStyle/>
          <a:p>
            <a:r>
              <a:rPr lang="tr-TR" b="1" dirty="0" err="1"/>
              <a:t>Historical</a:t>
            </a:r>
            <a:r>
              <a:rPr lang="tr-TR" b="1" dirty="0"/>
              <a:t> </a:t>
            </a:r>
            <a:r>
              <a:rPr lang="tr-TR" b="1" dirty="0" err="1"/>
              <a:t>Materialism</a:t>
            </a:r>
            <a:r>
              <a:rPr lang="tr-TR" b="1" dirty="0"/>
              <a:t> (</a:t>
            </a:r>
            <a:r>
              <a:rPr lang="tr-TR" b="1" dirty="0" err="1"/>
              <a:t>one</a:t>
            </a:r>
            <a:r>
              <a:rPr lang="tr-TR" b="1" dirty="0"/>
              <a:t> of </a:t>
            </a:r>
            <a:r>
              <a:rPr lang="tr-TR" b="1" dirty="0" err="1"/>
              <a:t>the</a:t>
            </a:r>
            <a:r>
              <a:rPr lang="tr-TR" b="1" dirty="0"/>
              <a:t> </a:t>
            </a:r>
            <a:r>
              <a:rPr lang="tr-TR" b="1" dirty="0" err="1"/>
              <a:t>famous</a:t>
            </a:r>
            <a:r>
              <a:rPr lang="tr-TR" b="1" dirty="0"/>
              <a:t> </a:t>
            </a:r>
            <a:r>
              <a:rPr lang="tr-TR" b="1" dirty="0" err="1"/>
              <a:t>terms</a:t>
            </a:r>
            <a:r>
              <a:rPr lang="tr-TR" b="1" dirty="0"/>
              <a:t>)</a:t>
            </a:r>
          </a:p>
          <a:p>
            <a:pPr marL="0" indent="0">
              <a:buNone/>
            </a:pPr>
            <a:r>
              <a:rPr lang="tr-TR" b="1" dirty="0"/>
              <a:t>Marx </a:t>
            </a:r>
            <a:r>
              <a:rPr lang="tr-TR" b="1" dirty="0" err="1"/>
              <a:t>argued</a:t>
            </a:r>
            <a:r>
              <a:rPr lang="tr-TR" b="1" dirty="0"/>
              <a:t>:</a:t>
            </a:r>
          </a:p>
          <a:p>
            <a:pPr marL="0" indent="0">
              <a:buNone/>
            </a:pPr>
            <a:r>
              <a:rPr lang="tr-TR" dirty="0" err="1"/>
              <a:t>History</a:t>
            </a:r>
            <a:r>
              <a:rPr lang="tr-TR" dirty="0"/>
              <a:t> </a:t>
            </a:r>
            <a:r>
              <a:rPr lang="tr-TR" dirty="0" err="1"/>
              <a:t>moves</a:t>
            </a:r>
            <a:r>
              <a:rPr lang="tr-TR" dirty="0"/>
              <a:t> </a:t>
            </a:r>
            <a:r>
              <a:rPr lang="tr-TR" dirty="0" err="1"/>
              <a:t>forward</a:t>
            </a:r>
            <a:r>
              <a:rPr lang="tr-TR" dirty="0"/>
              <a:t> </a:t>
            </a:r>
            <a:r>
              <a:rPr lang="tr-TR" dirty="0" err="1"/>
              <a:t>through</a:t>
            </a:r>
            <a:r>
              <a:rPr lang="tr-TR" dirty="0"/>
              <a:t> </a:t>
            </a:r>
            <a:r>
              <a:rPr lang="tr-TR" dirty="0" err="1"/>
              <a:t>conflict</a:t>
            </a:r>
            <a:r>
              <a:rPr lang="tr-TR" dirty="0"/>
              <a:t> </a:t>
            </a:r>
            <a:r>
              <a:rPr lang="tr-TR" dirty="0" err="1"/>
              <a:t>between</a:t>
            </a:r>
            <a:r>
              <a:rPr lang="tr-TR" dirty="0"/>
              <a:t> </a:t>
            </a:r>
            <a:r>
              <a:rPr lang="tr-TR" dirty="0" err="1"/>
              <a:t>social</a:t>
            </a:r>
            <a:r>
              <a:rPr lang="tr-TR" dirty="0"/>
              <a:t> </a:t>
            </a:r>
            <a:r>
              <a:rPr lang="tr-TR" dirty="0" err="1"/>
              <a:t>groups</a:t>
            </a:r>
            <a:r>
              <a:rPr lang="tr-TR" b="1" dirty="0"/>
              <a:t>.</a:t>
            </a:r>
          </a:p>
          <a:p>
            <a:pPr marL="0" indent="0">
              <a:buNone/>
            </a:pPr>
            <a:r>
              <a:rPr lang="tr-TR" b="1" dirty="0"/>
              <a:t>Not </a:t>
            </a:r>
            <a:r>
              <a:rPr lang="tr-TR" b="1" dirty="0" err="1"/>
              <a:t>harmony</a:t>
            </a:r>
            <a:r>
              <a:rPr lang="tr-TR" b="1" dirty="0"/>
              <a:t> — but </a:t>
            </a:r>
            <a:r>
              <a:rPr lang="tr-TR" b="1" dirty="0" err="1"/>
              <a:t>struggle</a:t>
            </a:r>
            <a:r>
              <a:rPr lang="tr-TR" b="1" dirty="0"/>
              <a:t>.</a:t>
            </a:r>
          </a:p>
        </p:txBody>
      </p:sp>
      <p:sp>
        <p:nvSpPr>
          <p:cNvPr id="4" name="İçerik Yer Tutucusu 3">
            <a:extLst>
              <a:ext uri="{FF2B5EF4-FFF2-40B4-BE49-F238E27FC236}">
                <a16:creationId xmlns:a16="http://schemas.microsoft.com/office/drawing/2014/main" id="{86E52DE8-6B4A-1953-6021-37ABB552314E}"/>
              </a:ext>
            </a:extLst>
          </p:cNvPr>
          <p:cNvSpPr>
            <a:spLocks noGrp="1"/>
          </p:cNvSpPr>
          <p:nvPr>
            <p:ph sz="half" idx="2"/>
          </p:nvPr>
        </p:nvSpPr>
        <p:spPr/>
        <p:txBody>
          <a:bodyPr/>
          <a:lstStyle/>
          <a:p>
            <a:pPr marL="0" indent="0">
              <a:buNone/>
            </a:pPr>
            <a:r>
              <a:rPr lang="tr-TR" b="1" dirty="0" err="1"/>
              <a:t>Every</a:t>
            </a:r>
            <a:r>
              <a:rPr lang="tr-TR" b="1" dirty="0"/>
              <a:t> </a:t>
            </a:r>
            <a:r>
              <a:rPr lang="tr-TR" b="1" dirty="0" err="1"/>
              <a:t>era</a:t>
            </a:r>
            <a:r>
              <a:rPr lang="tr-TR" b="1" dirty="0"/>
              <a:t> has:</a:t>
            </a:r>
          </a:p>
          <a:p>
            <a:pPr marL="0" indent="0">
              <a:buNone/>
            </a:pPr>
            <a:r>
              <a:rPr lang="tr-TR" b="1" dirty="0"/>
              <a:t>• </a:t>
            </a:r>
            <a:r>
              <a:rPr lang="tr-TR" dirty="0" err="1"/>
              <a:t>those</a:t>
            </a:r>
            <a:r>
              <a:rPr lang="tr-TR" dirty="0"/>
              <a:t> </a:t>
            </a:r>
            <a:r>
              <a:rPr lang="tr-TR" dirty="0" err="1"/>
              <a:t>who</a:t>
            </a:r>
            <a:r>
              <a:rPr lang="tr-TR" dirty="0"/>
              <a:t> </a:t>
            </a:r>
            <a:r>
              <a:rPr lang="tr-TR" dirty="0" err="1"/>
              <a:t>control</a:t>
            </a:r>
            <a:r>
              <a:rPr lang="tr-TR" dirty="0"/>
              <a:t> </a:t>
            </a:r>
            <a:r>
              <a:rPr lang="tr-TR" dirty="0" err="1"/>
              <a:t>resources</a:t>
            </a:r>
            <a:endParaRPr lang="tr-TR" dirty="0"/>
          </a:p>
          <a:p>
            <a:pPr marL="0" indent="0">
              <a:buNone/>
            </a:pPr>
            <a:r>
              <a:rPr lang="tr-TR" b="1" dirty="0"/>
              <a:t>• </a:t>
            </a:r>
            <a:r>
              <a:rPr lang="tr-TR" dirty="0" err="1"/>
              <a:t>those</a:t>
            </a:r>
            <a:r>
              <a:rPr lang="tr-TR" dirty="0"/>
              <a:t> </a:t>
            </a:r>
            <a:r>
              <a:rPr lang="tr-TR" dirty="0" err="1"/>
              <a:t>who</a:t>
            </a:r>
            <a:r>
              <a:rPr lang="tr-TR" dirty="0"/>
              <a:t> </a:t>
            </a:r>
            <a:r>
              <a:rPr lang="tr-TR" dirty="0" err="1"/>
              <a:t>work</a:t>
            </a:r>
            <a:r>
              <a:rPr lang="tr-TR" dirty="0"/>
              <a:t> </a:t>
            </a:r>
            <a:r>
              <a:rPr lang="tr-TR" dirty="0" err="1"/>
              <a:t>for</a:t>
            </a:r>
            <a:r>
              <a:rPr lang="tr-TR" dirty="0"/>
              <a:t> </a:t>
            </a:r>
            <a:r>
              <a:rPr lang="tr-TR" dirty="0" err="1"/>
              <a:t>them</a:t>
            </a:r>
            <a:endParaRPr lang="tr-TR" dirty="0"/>
          </a:p>
          <a:p>
            <a:pPr marL="0" indent="0">
              <a:buNone/>
            </a:pPr>
            <a:r>
              <a:rPr lang="tr-TR" dirty="0" err="1"/>
              <a:t>And</a:t>
            </a:r>
            <a:r>
              <a:rPr lang="tr-TR" dirty="0"/>
              <a:t> </a:t>
            </a:r>
            <a:r>
              <a:rPr lang="tr-TR" dirty="0" err="1"/>
              <a:t>conflict</a:t>
            </a:r>
            <a:r>
              <a:rPr lang="tr-TR" dirty="0"/>
              <a:t> </a:t>
            </a:r>
            <a:r>
              <a:rPr lang="tr-TR" dirty="0" err="1"/>
              <a:t>between</a:t>
            </a:r>
            <a:r>
              <a:rPr lang="tr-TR" dirty="0"/>
              <a:t> </a:t>
            </a:r>
            <a:r>
              <a:rPr lang="tr-TR" dirty="0" err="1"/>
              <a:t>them</a:t>
            </a:r>
            <a:r>
              <a:rPr lang="tr-TR" dirty="0"/>
              <a:t> </a:t>
            </a:r>
            <a:r>
              <a:rPr lang="tr-TR" dirty="0" err="1"/>
              <a:t>creates</a:t>
            </a:r>
            <a:r>
              <a:rPr lang="tr-TR" dirty="0"/>
              <a:t> </a:t>
            </a:r>
            <a:r>
              <a:rPr lang="tr-TR" dirty="0" err="1"/>
              <a:t>social</a:t>
            </a:r>
            <a:r>
              <a:rPr lang="tr-TR" dirty="0"/>
              <a:t> </a:t>
            </a:r>
            <a:r>
              <a:rPr lang="tr-TR" dirty="0" err="1"/>
              <a:t>change</a:t>
            </a:r>
            <a:r>
              <a:rPr lang="tr-TR" dirty="0"/>
              <a:t>.</a:t>
            </a:r>
          </a:p>
        </p:txBody>
      </p:sp>
    </p:spTree>
    <p:extLst>
      <p:ext uri="{BB962C8B-B14F-4D97-AF65-F5344CB8AC3E}">
        <p14:creationId xmlns:p14="http://schemas.microsoft.com/office/powerpoint/2010/main" val="360278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F9D1D1-D807-E188-C671-B4149D436C11}"/>
              </a:ext>
            </a:extLst>
          </p:cNvPr>
          <p:cNvSpPr>
            <a:spLocks noGrp="1"/>
          </p:cNvSpPr>
          <p:nvPr>
            <p:ph type="title"/>
          </p:nvPr>
        </p:nvSpPr>
        <p:spPr/>
        <p:txBody>
          <a:bodyPr/>
          <a:lstStyle/>
          <a:p>
            <a:r>
              <a:rPr lang="en-US" b="1" dirty="0"/>
              <a:t>Karl Marx (1818-1883)</a:t>
            </a:r>
            <a:endParaRPr lang="tr-TR" dirty="0"/>
          </a:p>
        </p:txBody>
      </p:sp>
      <p:sp>
        <p:nvSpPr>
          <p:cNvPr id="3" name="İçerik Yer Tutucusu 2">
            <a:extLst>
              <a:ext uri="{FF2B5EF4-FFF2-40B4-BE49-F238E27FC236}">
                <a16:creationId xmlns:a16="http://schemas.microsoft.com/office/drawing/2014/main" id="{45398A2C-D8C2-5B17-42BB-D134697A7DC6}"/>
              </a:ext>
            </a:extLst>
          </p:cNvPr>
          <p:cNvSpPr>
            <a:spLocks noGrp="1"/>
          </p:cNvSpPr>
          <p:nvPr>
            <p:ph sz="half" idx="1"/>
          </p:nvPr>
        </p:nvSpPr>
        <p:spPr/>
        <p:txBody>
          <a:bodyPr/>
          <a:lstStyle/>
          <a:p>
            <a:r>
              <a:rPr lang="tr-TR" dirty="0" err="1"/>
              <a:t>Examples</a:t>
            </a:r>
            <a:r>
              <a:rPr lang="tr-TR" dirty="0"/>
              <a:t> in </a:t>
            </a:r>
            <a:r>
              <a:rPr lang="tr-TR" dirty="0" err="1"/>
              <a:t>history</a:t>
            </a:r>
            <a:r>
              <a:rPr lang="tr-TR" dirty="0"/>
              <a:t>:</a:t>
            </a:r>
          </a:p>
          <a:p>
            <a:r>
              <a:rPr lang="tr-TR" dirty="0" err="1"/>
              <a:t>slave</a:t>
            </a:r>
            <a:r>
              <a:rPr lang="tr-TR" dirty="0"/>
              <a:t> </a:t>
            </a:r>
            <a:r>
              <a:rPr lang="tr-TR" dirty="0" err="1"/>
              <a:t>owners</a:t>
            </a:r>
            <a:r>
              <a:rPr lang="tr-TR" dirty="0"/>
              <a:t> </a:t>
            </a:r>
            <a:r>
              <a:rPr lang="tr-TR" dirty="0" err="1"/>
              <a:t>vs</a:t>
            </a:r>
            <a:r>
              <a:rPr lang="tr-TR" dirty="0"/>
              <a:t> </a:t>
            </a:r>
            <a:r>
              <a:rPr lang="tr-TR" dirty="0" err="1"/>
              <a:t>slaves</a:t>
            </a:r>
            <a:endParaRPr lang="tr-TR" dirty="0"/>
          </a:p>
          <a:p>
            <a:r>
              <a:rPr lang="tr-TR" dirty="0" err="1"/>
              <a:t>lords</a:t>
            </a:r>
            <a:r>
              <a:rPr lang="tr-TR" dirty="0"/>
              <a:t> </a:t>
            </a:r>
            <a:r>
              <a:rPr lang="tr-TR" dirty="0" err="1"/>
              <a:t>vs</a:t>
            </a:r>
            <a:r>
              <a:rPr lang="tr-TR" dirty="0"/>
              <a:t> </a:t>
            </a:r>
            <a:r>
              <a:rPr lang="tr-TR" dirty="0" err="1"/>
              <a:t>peasants</a:t>
            </a:r>
            <a:endParaRPr lang="tr-TR" dirty="0"/>
          </a:p>
          <a:p>
            <a:r>
              <a:rPr lang="tr-TR" dirty="0" err="1"/>
              <a:t>capitalists</a:t>
            </a:r>
            <a:r>
              <a:rPr lang="tr-TR" dirty="0"/>
              <a:t> </a:t>
            </a:r>
            <a:r>
              <a:rPr lang="tr-TR" dirty="0" err="1"/>
              <a:t>vs</a:t>
            </a:r>
            <a:r>
              <a:rPr lang="tr-TR" dirty="0"/>
              <a:t> </a:t>
            </a:r>
            <a:r>
              <a:rPr lang="tr-TR" dirty="0" err="1"/>
              <a:t>workers</a:t>
            </a:r>
            <a:endParaRPr lang="tr-TR" dirty="0"/>
          </a:p>
          <a:p>
            <a:pPr marL="0" indent="0">
              <a:buNone/>
            </a:pPr>
            <a:endParaRPr lang="tr-TR" dirty="0"/>
          </a:p>
          <a:p>
            <a:pPr marL="0" indent="0">
              <a:buNone/>
            </a:pPr>
            <a:r>
              <a:rPr lang="tr-TR" dirty="0" err="1"/>
              <a:t>Each</a:t>
            </a:r>
            <a:r>
              <a:rPr lang="tr-TR" dirty="0"/>
              <a:t> </a:t>
            </a:r>
            <a:r>
              <a:rPr lang="tr-TR" dirty="0" err="1"/>
              <a:t>system</a:t>
            </a:r>
            <a:r>
              <a:rPr lang="tr-TR" dirty="0"/>
              <a:t> </a:t>
            </a:r>
            <a:r>
              <a:rPr lang="tr-TR" dirty="0" err="1"/>
              <a:t>creates</a:t>
            </a:r>
            <a:r>
              <a:rPr lang="tr-TR" dirty="0"/>
              <a:t>:</a:t>
            </a:r>
          </a:p>
          <a:p>
            <a:pPr marL="0" indent="0">
              <a:buNone/>
            </a:pPr>
            <a:r>
              <a:rPr lang="tr-TR" dirty="0"/>
              <a:t>👉 </a:t>
            </a:r>
            <a:r>
              <a:rPr lang="tr-TR" dirty="0" err="1"/>
              <a:t>specific</a:t>
            </a:r>
            <a:r>
              <a:rPr lang="tr-TR" dirty="0"/>
              <a:t> </a:t>
            </a:r>
            <a:r>
              <a:rPr lang="tr-TR" dirty="0" err="1"/>
              <a:t>classes</a:t>
            </a:r>
            <a:endParaRPr lang="tr-TR" dirty="0"/>
          </a:p>
          <a:p>
            <a:pPr marL="0" indent="0">
              <a:buNone/>
            </a:pPr>
            <a:r>
              <a:rPr lang="tr-TR" dirty="0"/>
              <a:t>👉 </a:t>
            </a:r>
            <a:r>
              <a:rPr lang="tr-TR" dirty="0" err="1"/>
              <a:t>specific</a:t>
            </a:r>
            <a:r>
              <a:rPr lang="tr-TR" dirty="0"/>
              <a:t> </a:t>
            </a:r>
            <a:r>
              <a:rPr lang="tr-TR" dirty="0" err="1"/>
              <a:t>inequalities</a:t>
            </a:r>
            <a:endParaRPr lang="tr-TR" dirty="0"/>
          </a:p>
          <a:p>
            <a:pPr marL="0" indent="0">
              <a:buNone/>
            </a:pPr>
            <a:r>
              <a:rPr lang="tr-TR" dirty="0"/>
              <a:t>👉 </a:t>
            </a:r>
            <a:r>
              <a:rPr lang="tr-TR" dirty="0" err="1"/>
              <a:t>specific</a:t>
            </a:r>
            <a:r>
              <a:rPr lang="tr-TR" dirty="0"/>
              <a:t> </a:t>
            </a:r>
            <a:r>
              <a:rPr lang="tr-TR" dirty="0" err="1"/>
              <a:t>conflicts</a:t>
            </a:r>
            <a:endParaRPr lang="tr-TR" dirty="0"/>
          </a:p>
          <a:p>
            <a:endParaRPr lang="tr-TR" dirty="0"/>
          </a:p>
        </p:txBody>
      </p:sp>
      <p:sp>
        <p:nvSpPr>
          <p:cNvPr id="4" name="İçerik Yer Tutucusu 3">
            <a:extLst>
              <a:ext uri="{FF2B5EF4-FFF2-40B4-BE49-F238E27FC236}">
                <a16:creationId xmlns:a16="http://schemas.microsoft.com/office/drawing/2014/main" id="{586D7FFA-9B31-F00E-6838-07C1B8B695E8}"/>
              </a:ext>
            </a:extLst>
          </p:cNvPr>
          <p:cNvSpPr>
            <a:spLocks noGrp="1"/>
          </p:cNvSpPr>
          <p:nvPr>
            <p:ph sz="half" idx="2"/>
          </p:nvPr>
        </p:nvSpPr>
        <p:spPr/>
        <p:txBody>
          <a:bodyPr/>
          <a:lstStyle/>
          <a:p>
            <a:r>
              <a:rPr lang="tr-TR" dirty="0" err="1"/>
              <a:t>Economic</a:t>
            </a:r>
            <a:r>
              <a:rPr lang="tr-TR" dirty="0"/>
              <a:t> </a:t>
            </a:r>
            <a:r>
              <a:rPr lang="tr-TR" dirty="0" err="1"/>
              <a:t>Systems</a:t>
            </a:r>
            <a:r>
              <a:rPr lang="tr-TR" dirty="0"/>
              <a:t> (</a:t>
            </a:r>
            <a:r>
              <a:rPr lang="tr-TR" dirty="0" err="1"/>
              <a:t>Modes</a:t>
            </a:r>
            <a:r>
              <a:rPr lang="tr-TR" dirty="0"/>
              <a:t> of </a:t>
            </a:r>
            <a:r>
              <a:rPr lang="tr-TR" dirty="0" err="1"/>
              <a:t>Production</a:t>
            </a:r>
            <a:r>
              <a:rPr lang="tr-TR" dirty="0"/>
              <a:t>)</a:t>
            </a:r>
          </a:p>
          <a:p>
            <a:r>
              <a:rPr lang="tr-TR" dirty="0"/>
              <a:t>Marx </a:t>
            </a:r>
            <a:r>
              <a:rPr lang="tr-TR" dirty="0" err="1"/>
              <a:t>said</a:t>
            </a:r>
            <a:r>
              <a:rPr lang="tr-TR" dirty="0"/>
              <a:t> </a:t>
            </a:r>
            <a:r>
              <a:rPr lang="tr-TR" dirty="0" err="1"/>
              <a:t>each</a:t>
            </a:r>
            <a:r>
              <a:rPr lang="tr-TR" dirty="0"/>
              <a:t> </a:t>
            </a:r>
            <a:r>
              <a:rPr lang="tr-TR" dirty="0" err="1"/>
              <a:t>society</a:t>
            </a:r>
            <a:r>
              <a:rPr lang="tr-TR" dirty="0"/>
              <a:t> is </a:t>
            </a:r>
            <a:r>
              <a:rPr lang="tr-TR" dirty="0" err="1"/>
              <a:t>built</a:t>
            </a:r>
            <a:r>
              <a:rPr lang="tr-TR" dirty="0"/>
              <a:t> on an </a:t>
            </a:r>
            <a:r>
              <a:rPr lang="tr-TR" dirty="0" err="1"/>
              <a:t>economic</a:t>
            </a:r>
            <a:r>
              <a:rPr lang="tr-TR" dirty="0"/>
              <a:t> </a:t>
            </a:r>
            <a:r>
              <a:rPr lang="tr-TR" dirty="0" err="1"/>
              <a:t>system</a:t>
            </a:r>
            <a:r>
              <a:rPr lang="tr-TR" dirty="0"/>
              <a:t>:</a:t>
            </a:r>
          </a:p>
          <a:p>
            <a:r>
              <a:rPr lang="tr-TR" dirty="0"/>
              <a:t>• </a:t>
            </a:r>
            <a:r>
              <a:rPr lang="tr-TR" dirty="0" err="1"/>
              <a:t>Feudalism</a:t>
            </a:r>
            <a:r>
              <a:rPr lang="tr-TR" dirty="0"/>
              <a:t> (</a:t>
            </a:r>
            <a:r>
              <a:rPr lang="tr-TR" dirty="0" err="1"/>
              <a:t>land-based</a:t>
            </a:r>
            <a:r>
              <a:rPr lang="tr-TR" dirty="0"/>
              <a:t>)</a:t>
            </a:r>
          </a:p>
          <a:p>
            <a:r>
              <a:rPr lang="tr-TR" dirty="0"/>
              <a:t>• </a:t>
            </a:r>
            <a:r>
              <a:rPr lang="tr-TR" dirty="0" err="1"/>
              <a:t>Capitalism</a:t>
            </a:r>
            <a:r>
              <a:rPr lang="tr-TR" dirty="0"/>
              <a:t> (</a:t>
            </a:r>
            <a:r>
              <a:rPr lang="tr-TR" dirty="0" err="1"/>
              <a:t>factory</a:t>
            </a:r>
            <a:r>
              <a:rPr lang="tr-TR" dirty="0"/>
              <a:t> &amp; </a:t>
            </a:r>
            <a:r>
              <a:rPr lang="tr-TR" dirty="0" err="1"/>
              <a:t>wage</a:t>
            </a:r>
            <a:r>
              <a:rPr lang="tr-TR" dirty="0"/>
              <a:t> </a:t>
            </a:r>
            <a:r>
              <a:rPr lang="tr-TR" dirty="0" err="1"/>
              <a:t>labor</a:t>
            </a:r>
            <a:r>
              <a:rPr lang="tr-TR" dirty="0"/>
              <a:t>)</a:t>
            </a:r>
          </a:p>
          <a:p>
            <a:r>
              <a:rPr lang="tr-TR" dirty="0"/>
              <a:t>• </a:t>
            </a:r>
            <a:r>
              <a:rPr lang="tr-TR" dirty="0" err="1"/>
              <a:t>Socialism</a:t>
            </a:r>
            <a:r>
              <a:rPr lang="tr-TR" dirty="0"/>
              <a:t> (</a:t>
            </a:r>
            <a:r>
              <a:rPr lang="tr-TR" dirty="0" err="1"/>
              <a:t>future</a:t>
            </a:r>
            <a:r>
              <a:rPr lang="tr-TR" dirty="0"/>
              <a:t> </a:t>
            </a:r>
            <a:r>
              <a:rPr lang="tr-TR" dirty="0" err="1"/>
              <a:t>system</a:t>
            </a:r>
            <a:r>
              <a:rPr lang="tr-TR" dirty="0"/>
              <a:t> he </a:t>
            </a:r>
            <a:r>
              <a:rPr lang="tr-TR" dirty="0" err="1"/>
              <a:t>predicted</a:t>
            </a:r>
            <a:r>
              <a:rPr lang="tr-TR" dirty="0"/>
              <a:t>)</a:t>
            </a:r>
          </a:p>
        </p:txBody>
      </p:sp>
    </p:spTree>
    <p:extLst>
      <p:ext uri="{BB962C8B-B14F-4D97-AF65-F5344CB8AC3E}">
        <p14:creationId xmlns:p14="http://schemas.microsoft.com/office/powerpoint/2010/main" val="1407761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8F6970-2D81-6E30-2EFE-3F4644408AC9}"/>
              </a:ext>
            </a:extLst>
          </p:cNvPr>
          <p:cNvSpPr>
            <a:spLocks noGrp="1"/>
          </p:cNvSpPr>
          <p:nvPr>
            <p:ph type="title"/>
          </p:nvPr>
        </p:nvSpPr>
        <p:spPr/>
        <p:txBody>
          <a:bodyPr/>
          <a:lstStyle/>
          <a:p>
            <a:r>
              <a:rPr lang="en-US" b="1" dirty="0"/>
              <a:t>Karl Marx (1818-1883)</a:t>
            </a:r>
            <a:endParaRPr lang="tr-TR" dirty="0"/>
          </a:p>
        </p:txBody>
      </p:sp>
      <p:sp>
        <p:nvSpPr>
          <p:cNvPr id="3" name="İçerik Yer Tutucusu 2">
            <a:extLst>
              <a:ext uri="{FF2B5EF4-FFF2-40B4-BE49-F238E27FC236}">
                <a16:creationId xmlns:a16="http://schemas.microsoft.com/office/drawing/2014/main" id="{AE74A32D-C78F-2D8E-E202-BA0C8450B4C1}"/>
              </a:ext>
            </a:extLst>
          </p:cNvPr>
          <p:cNvSpPr>
            <a:spLocks noGrp="1"/>
          </p:cNvSpPr>
          <p:nvPr>
            <p:ph sz="half" idx="1"/>
          </p:nvPr>
        </p:nvSpPr>
        <p:spPr>
          <a:xfrm>
            <a:off x="457200" y="1673352"/>
            <a:ext cx="8229600" cy="4718304"/>
          </a:xfrm>
        </p:spPr>
        <p:txBody>
          <a:bodyPr/>
          <a:lstStyle/>
          <a:p>
            <a:r>
              <a:rPr lang="tr-TR" i="1" dirty="0" err="1"/>
              <a:t>Communist</a:t>
            </a:r>
            <a:r>
              <a:rPr lang="tr-TR" i="1" dirty="0"/>
              <a:t> Manifesto</a:t>
            </a:r>
          </a:p>
          <a:p>
            <a:r>
              <a:rPr lang="tr-TR" dirty="0" err="1"/>
              <a:t>Most</a:t>
            </a:r>
            <a:r>
              <a:rPr lang="tr-TR" dirty="0"/>
              <a:t> </a:t>
            </a:r>
            <a:r>
              <a:rPr lang="tr-TR" dirty="0" err="1"/>
              <a:t>important</a:t>
            </a:r>
            <a:r>
              <a:rPr lang="tr-TR" dirty="0"/>
              <a:t> </a:t>
            </a:r>
            <a:r>
              <a:rPr lang="tr-TR" dirty="0" err="1"/>
              <a:t>term</a:t>
            </a:r>
            <a:r>
              <a:rPr lang="tr-TR" dirty="0"/>
              <a:t> is </a:t>
            </a:r>
            <a:r>
              <a:rPr lang="tr-TR" dirty="0" err="1"/>
              <a:t>class</a:t>
            </a:r>
            <a:r>
              <a:rPr lang="tr-TR" dirty="0"/>
              <a:t> </a:t>
            </a:r>
            <a:r>
              <a:rPr lang="tr-TR" dirty="0" err="1"/>
              <a:t>conflict</a:t>
            </a:r>
            <a:endParaRPr lang="tr-TR" dirty="0"/>
          </a:p>
          <a:p>
            <a:r>
              <a:rPr lang="tr-TR" b="1" dirty="0" err="1"/>
              <a:t>Bourgeoisie</a:t>
            </a:r>
            <a:r>
              <a:rPr lang="tr-TR" b="1" dirty="0"/>
              <a:t>:</a:t>
            </a:r>
          </a:p>
          <a:p>
            <a:r>
              <a:rPr lang="tr-TR" dirty="0"/>
              <a:t>• </a:t>
            </a:r>
            <a:r>
              <a:rPr lang="tr-TR" dirty="0" err="1"/>
              <a:t>factory</a:t>
            </a:r>
            <a:r>
              <a:rPr lang="tr-TR" dirty="0"/>
              <a:t> </a:t>
            </a:r>
            <a:r>
              <a:rPr lang="tr-TR" dirty="0" err="1"/>
              <a:t>owners</a:t>
            </a:r>
            <a:endParaRPr lang="tr-TR" dirty="0"/>
          </a:p>
          <a:p>
            <a:r>
              <a:rPr lang="tr-TR" dirty="0"/>
              <a:t>• </a:t>
            </a:r>
            <a:r>
              <a:rPr lang="tr-TR" dirty="0" err="1"/>
              <a:t>business</a:t>
            </a:r>
            <a:r>
              <a:rPr lang="tr-TR" dirty="0"/>
              <a:t> </a:t>
            </a:r>
            <a:r>
              <a:rPr lang="tr-TR" dirty="0" err="1"/>
              <a:t>owners</a:t>
            </a:r>
            <a:endParaRPr lang="tr-TR" dirty="0"/>
          </a:p>
          <a:p>
            <a:r>
              <a:rPr lang="tr-TR" dirty="0"/>
              <a:t>• </a:t>
            </a:r>
            <a:r>
              <a:rPr lang="tr-TR" dirty="0" err="1"/>
              <a:t>control</a:t>
            </a:r>
            <a:r>
              <a:rPr lang="tr-TR" dirty="0"/>
              <a:t> </a:t>
            </a:r>
            <a:r>
              <a:rPr lang="tr-TR" dirty="0" err="1"/>
              <a:t>wealth</a:t>
            </a:r>
            <a:r>
              <a:rPr lang="tr-TR" dirty="0"/>
              <a:t> </a:t>
            </a:r>
            <a:r>
              <a:rPr lang="tr-TR" dirty="0" err="1"/>
              <a:t>and</a:t>
            </a:r>
            <a:r>
              <a:rPr lang="tr-TR" dirty="0"/>
              <a:t> </a:t>
            </a:r>
            <a:r>
              <a:rPr lang="tr-TR" dirty="0" err="1"/>
              <a:t>production</a:t>
            </a:r>
            <a:endParaRPr lang="tr-TR" dirty="0"/>
          </a:p>
          <a:p>
            <a:r>
              <a:rPr lang="tr-TR" b="1" dirty="0" err="1"/>
              <a:t>Proletariat</a:t>
            </a:r>
            <a:r>
              <a:rPr lang="tr-TR" b="1" dirty="0"/>
              <a:t>:</a:t>
            </a:r>
          </a:p>
          <a:p>
            <a:r>
              <a:rPr lang="tr-TR" dirty="0"/>
              <a:t>• </a:t>
            </a:r>
            <a:r>
              <a:rPr lang="tr-TR" dirty="0" err="1"/>
              <a:t>workers</a:t>
            </a:r>
            <a:endParaRPr lang="tr-TR" dirty="0"/>
          </a:p>
          <a:p>
            <a:r>
              <a:rPr lang="tr-TR" dirty="0"/>
              <a:t>• </a:t>
            </a:r>
            <a:r>
              <a:rPr lang="tr-TR" dirty="0" err="1"/>
              <a:t>sell</a:t>
            </a:r>
            <a:r>
              <a:rPr lang="tr-TR" dirty="0"/>
              <a:t> </a:t>
            </a:r>
            <a:r>
              <a:rPr lang="tr-TR" dirty="0" err="1"/>
              <a:t>labor</a:t>
            </a:r>
            <a:r>
              <a:rPr lang="tr-TR" dirty="0"/>
              <a:t> </a:t>
            </a:r>
            <a:r>
              <a:rPr lang="tr-TR" dirty="0" err="1"/>
              <a:t>to</a:t>
            </a:r>
            <a:r>
              <a:rPr lang="tr-TR" dirty="0"/>
              <a:t> </a:t>
            </a:r>
            <a:r>
              <a:rPr lang="tr-TR" dirty="0" err="1"/>
              <a:t>survive</a:t>
            </a:r>
            <a:endParaRPr lang="tr-TR" dirty="0"/>
          </a:p>
          <a:p>
            <a:r>
              <a:rPr lang="tr-TR" dirty="0"/>
              <a:t>• </a:t>
            </a:r>
            <a:r>
              <a:rPr lang="tr-TR" dirty="0" err="1"/>
              <a:t>produce</a:t>
            </a:r>
            <a:r>
              <a:rPr lang="tr-TR" dirty="0"/>
              <a:t> </a:t>
            </a:r>
            <a:r>
              <a:rPr lang="tr-TR" dirty="0" err="1"/>
              <a:t>wealth</a:t>
            </a:r>
            <a:r>
              <a:rPr lang="tr-TR" dirty="0"/>
              <a:t> but </a:t>
            </a:r>
            <a:r>
              <a:rPr lang="tr-TR" dirty="0" err="1"/>
              <a:t>don’t</a:t>
            </a:r>
            <a:r>
              <a:rPr lang="tr-TR" dirty="0"/>
              <a:t> </a:t>
            </a:r>
            <a:r>
              <a:rPr lang="tr-TR" dirty="0" err="1"/>
              <a:t>own</a:t>
            </a:r>
            <a:r>
              <a:rPr lang="tr-TR" dirty="0"/>
              <a:t> it</a:t>
            </a:r>
          </a:p>
        </p:txBody>
      </p:sp>
    </p:spTree>
    <p:extLst>
      <p:ext uri="{BB962C8B-B14F-4D97-AF65-F5344CB8AC3E}">
        <p14:creationId xmlns:p14="http://schemas.microsoft.com/office/powerpoint/2010/main" val="203878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E9F401-7C9A-E121-37C9-0385F234A3BA}"/>
              </a:ext>
            </a:extLst>
          </p:cNvPr>
          <p:cNvSpPr>
            <a:spLocks noGrp="1"/>
          </p:cNvSpPr>
          <p:nvPr>
            <p:ph type="title"/>
          </p:nvPr>
        </p:nvSpPr>
        <p:spPr/>
        <p:txBody>
          <a:bodyPr/>
          <a:lstStyle/>
          <a:p>
            <a:r>
              <a:rPr lang="en-US" b="1" dirty="0"/>
              <a:t>Karl Marx (1818-1883)</a:t>
            </a:r>
            <a:endParaRPr lang="tr-TR" dirty="0"/>
          </a:p>
        </p:txBody>
      </p:sp>
      <p:sp>
        <p:nvSpPr>
          <p:cNvPr id="5" name="Rectangle 1">
            <a:extLst>
              <a:ext uri="{FF2B5EF4-FFF2-40B4-BE49-F238E27FC236}">
                <a16:creationId xmlns:a16="http://schemas.microsoft.com/office/drawing/2014/main" id="{E7EBE76A-F04C-FBE5-2E3D-AC85F8401C62}"/>
              </a:ext>
            </a:extLst>
          </p:cNvPr>
          <p:cNvSpPr>
            <a:spLocks noGrp="1" noChangeArrowheads="1"/>
          </p:cNvSpPr>
          <p:nvPr>
            <p:ph sz="half" idx="1"/>
          </p:nvPr>
        </p:nvSpPr>
        <p:spPr bwMode="auto">
          <a:xfrm>
            <a:off x="457200" y="1981200"/>
            <a:ext cx="553549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sz="2400" b="1">
                <a:solidFill>
                  <a:schemeClr val="tx1"/>
                </a:solidFill>
                <a:latin typeface="Times" panose="02020603050405020304" charset="0"/>
                <a:ea typeface="MS PGothic" panose="020B0600070205080204" pitchFamily="34" charset="-128"/>
              </a:defRPr>
            </a:lvl1pPr>
            <a:lvl2pPr>
              <a:defRPr sz="2400" b="1">
                <a:solidFill>
                  <a:schemeClr val="tx1"/>
                </a:solidFill>
                <a:latin typeface="Times" panose="02020603050405020304" charset="0"/>
                <a:ea typeface="MS PGothic" panose="020B0600070205080204" pitchFamily="34" charset="-128"/>
              </a:defRPr>
            </a:lvl2pPr>
            <a:lvl3pPr>
              <a:defRPr sz="2400" b="1">
                <a:solidFill>
                  <a:schemeClr val="tx1"/>
                </a:solidFill>
                <a:latin typeface="Times" panose="02020603050405020304" charset="0"/>
                <a:ea typeface="MS PGothic" panose="020B0600070205080204" pitchFamily="34" charset="-128"/>
              </a:defRPr>
            </a:lvl3pPr>
            <a:lvl4pPr>
              <a:defRPr sz="2400" b="1">
                <a:solidFill>
                  <a:schemeClr val="tx1"/>
                </a:solidFill>
                <a:latin typeface="Times" panose="02020603050405020304" charset="0"/>
                <a:ea typeface="MS PGothic" panose="020B0600070205080204" pitchFamily="34" charset="-128"/>
              </a:defRPr>
            </a:lvl4pPr>
            <a:lvl5pPr>
              <a:defRPr sz="2400" b="1">
                <a:solidFill>
                  <a:schemeClr val="tx1"/>
                </a:solidFill>
                <a:latin typeface="Times" panose="02020603050405020304" charset="0"/>
                <a:ea typeface="MS PGothic" panose="020B0600070205080204" pitchFamily="34" charset="-128"/>
              </a:defRPr>
            </a:lvl5pPr>
            <a:lvl6pPr eaLnBrk="0" fontAlgn="base" hangingPunct="0">
              <a:spcBef>
                <a:spcPct val="0"/>
              </a:spcBef>
              <a:spcAft>
                <a:spcPct val="0"/>
              </a:spcAft>
              <a:defRPr sz="2400" b="1">
                <a:solidFill>
                  <a:schemeClr val="tx1"/>
                </a:solidFill>
                <a:latin typeface="Times" panose="02020603050405020304" charset="0"/>
                <a:ea typeface="MS PGothic" panose="020B0600070205080204" pitchFamily="34" charset="-128"/>
              </a:defRPr>
            </a:lvl6pPr>
            <a:lvl7pPr eaLnBrk="0" fontAlgn="base" hangingPunct="0">
              <a:spcBef>
                <a:spcPct val="0"/>
              </a:spcBef>
              <a:spcAft>
                <a:spcPct val="0"/>
              </a:spcAft>
              <a:defRPr sz="2400" b="1">
                <a:solidFill>
                  <a:schemeClr val="tx1"/>
                </a:solidFill>
                <a:latin typeface="Times" panose="02020603050405020304" charset="0"/>
                <a:ea typeface="MS PGothic" panose="020B0600070205080204" pitchFamily="34" charset="-128"/>
              </a:defRPr>
            </a:lvl7pPr>
            <a:lvl8pPr eaLnBrk="0" fontAlgn="base" hangingPunct="0">
              <a:spcBef>
                <a:spcPct val="0"/>
              </a:spcBef>
              <a:spcAft>
                <a:spcPct val="0"/>
              </a:spcAft>
              <a:defRPr sz="2400" b="1">
                <a:solidFill>
                  <a:schemeClr val="tx1"/>
                </a:solidFill>
                <a:latin typeface="Times" panose="02020603050405020304" charset="0"/>
                <a:ea typeface="MS PGothic" panose="020B0600070205080204" pitchFamily="34" charset="-128"/>
              </a:defRPr>
            </a:lvl8pPr>
            <a:lvl9pPr eaLnBrk="0" fontAlgn="base" hangingPunct="0">
              <a:spcBef>
                <a:spcPct val="0"/>
              </a:spcBef>
              <a:spcAft>
                <a:spcPct val="0"/>
              </a:spcAft>
              <a:defRPr sz="2400" b="1">
                <a:solidFill>
                  <a:schemeClr val="tx1"/>
                </a:solidFill>
                <a:latin typeface="Times" panose="0202060305040502030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900" b="1" i="0" u="none" strike="noStrike" cap="none" normalizeH="0" baseline="0" dirty="0">
                <a:ln>
                  <a:noFill/>
                </a:ln>
                <a:solidFill>
                  <a:srgbClr val="000000"/>
                </a:solidFill>
                <a:effectLst/>
                <a:latin typeface="Times" panose="02020603050405020304" charset="0"/>
                <a:ea typeface="MS PGothic" panose="020B0600070205080204" pitchFamily="34" charset="-128"/>
              </a:rPr>
              <a:t>⚠️ </a:t>
            </a:r>
            <a:r>
              <a:rPr kumimoji="0" lang="en-US" altLang="tr-TR" b="1" i="0" u="none" strike="noStrike" cap="none" normalizeH="0" baseline="0" dirty="0">
                <a:ln>
                  <a:noFill/>
                </a:ln>
                <a:solidFill>
                  <a:srgbClr val="000000"/>
                </a:solidFill>
                <a:effectLst/>
                <a:latin typeface="Times" panose="02020603050405020304" charset="0"/>
                <a:ea typeface="MS PGothic" panose="020B0600070205080204" pitchFamily="34" charset="-128"/>
              </a:rPr>
              <a:t>Marx’s main argument: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2000" b="0" i="0" u="none" strike="noStrike" cap="none" normalizeH="0" baseline="0" dirty="0">
                <a:ln>
                  <a:noFill/>
                </a:ln>
                <a:solidFill>
                  <a:srgbClr val="000000"/>
                </a:solidFill>
                <a:effectLst/>
                <a:latin typeface="Times" panose="02020603050405020304" charset="0"/>
                <a:ea typeface="MS PGothic" panose="020B0600070205080204" pitchFamily="34" charset="-128"/>
              </a:rPr>
              <a:t>The bourgeoisie become rich by exploiting workers.</a:t>
            </a:r>
            <a:endParaRPr kumimoji="0" lang="en-US" altLang="tr-TR" sz="6600" b="1" i="0" u="none" strike="noStrike" cap="none" normalizeH="0" baseline="0" dirty="0">
              <a:ln>
                <a:noFill/>
              </a:ln>
              <a:solidFill>
                <a:schemeClr val="tx1"/>
              </a:solidFill>
              <a:effectLst/>
              <a:latin typeface="Times" panose="02020603050405020304" charset="0"/>
              <a:ea typeface="MS PGothic"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2400" b="0" i="0" u="none" strike="noStrike" cap="none" normalizeH="0" baseline="0" dirty="0">
                <a:ln>
                  <a:noFill/>
                </a:ln>
                <a:solidFill>
                  <a:srgbClr val="000000"/>
                </a:solidFill>
                <a:effectLst/>
                <a:latin typeface="Times" panose="02020603050405020304" charset="0"/>
                <a:ea typeface="MS PGothic" panose="020B0600070205080204" pitchFamily="34" charset="-128"/>
              </a:rPr>
              <a:t>Workers:</a:t>
            </a:r>
            <a:endParaRPr kumimoji="0" lang="en-US" altLang="tr-TR" sz="2400" b="1" i="0" u="none" strike="noStrike" cap="none" normalizeH="0" baseline="0" dirty="0">
              <a:ln>
                <a:noFill/>
              </a:ln>
              <a:solidFill>
                <a:schemeClr val="tx1"/>
              </a:solidFill>
              <a:effectLst/>
              <a:latin typeface="Times" panose="02020603050405020304" charset="0"/>
              <a:ea typeface="MS PGothic"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tr-TR" sz="2400" b="0" i="0" u="none" strike="noStrike" cap="none" normalizeH="0" baseline="0" dirty="0">
                <a:ln>
                  <a:noFill/>
                </a:ln>
                <a:solidFill>
                  <a:srgbClr val="000000"/>
                </a:solidFill>
                <a:effectLst/>
                <a:latin typeface="Times" panose="02020603050405020304" charset="0"/>
                <a:ea typeface="MS PGothic" panose="020B0600070205080204" pitchFamily="34" charset="-128"/>
              </a:rPr>
              <a:t>work long hours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tr-TR" sz="2400" b="0" i="0" u="none" strike="noStrike" cap="none" normalizeH="0" baseline="0" dirty="0">
                <a:ln>
                  <a:noFill/>
                </a:ln>
                <a:solidFill>
                  <a:srgbClr val="000000"/>
                </a:solidFill>
                <a:effectLst/>
                <a:latin typeface="Times" panose="02020603050405020304" charset="0"/>
                <a:ea typeface="MS PGothic" panose="020B0600070205080204" pitchFamily="34" charset="-128"/>
              </a:rPr>
              <a:t>get low wages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tr-TR" sz="2400" b="0" i="0" u="none" strike="noStrike" cap="none" normalizeH="0" baseline="0" dirty="0">
                <a:ln>
                  <a:noFill/>
                </a:ln>
                <a:solidFill>
                  <a:srgbClr val="000000"/>
                </a:solidFill>
                <a:effectLst/>
                <a:latin typeface="Times" panose="02020603050405020304" charset="0"/>
                <a:ea typeface="MS PGothic" panose="020B0600070205080204" pitchFamily="34" charset="-128"/>
              </a:rPr>
              <a:t>create profits for owners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2400" b="0" i="0" u="none" strike="noStrike" cap="none" normalizeH="0" baseline="0" dirty="0">
                <a:ln>
                  <a:noFill/>
                </a:ln>
                <a:solidFill>
                  <a:srgbClr val="000000"/>
                </a:solidFill>
                <a:effectLst/>
                <a:latin typeface="Times" panose="02020603050405020304" charset="0"/>
                <a:ea typeface="MS PGothic" panose="020B0600070205080204" pitchFamily="34" charset="-128"/>
              </a:rPr>
              <a:t>👉 This exploitation causes class struggle.</a:t>
            </a:r>
            <a:endParaRPr kumimoji="0" lang="en-US" altLang="tr-TR" sz="2400" b="1" i="0" u="none" strike="noStrike" cap="none" normalizeH="0" baseline="0" dirty="0">
              <a:ln>
                <a:noFill/>
              </a:ln>
              <a:solidFill>
                <a:schemeClr val="tx1"/>
              </a:solidFill>
              <a:effectLst/>
              <a:latin typeface="Times" panose="02020603050405020304" charset="0"/>
              <a:ea typeface="MS PGothic" panose="020B0600070205080204" pitchFamily="34" charset="-128"/>
            </a:endParaRPr>
          </a:p>
        </p:txBody>
      </p:sp>
    </p:spTree>
    <p:extLst>
      <p:ext uri="{BB962C8B-B14F-4D97-AF65-F5344CB8AC3E}">
        <p14:creationId xmlns:p14="http://schemas.microsoft.com/office/powerpoint/2010/main" val="2831601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545EBD-28F4-6CFC-EE32-919EBC788BEC}"/>
              </a:ext>
            </a:extLst>
          </p:cNvPr>
          <p:cNvSpPr>
            <a:spLocks noGrp="1"/>
          </p:cNvSpPr>
          <p:nvPr>
            <p:ph type="title"/>
          </p:nvPr>
        </p:nvSpPr>
        <p:spPr/>
        <p:txBody>
          <a:bodyPr/>
          <a:lstStyle/>
          <a:p>
            <a:r>
              <a:rPr lang="en-US" b="1" dirty="0"/>
              <a:t>Karl Marx (1818-1883)</a:t>
            </a:r>
            <a:endParaRPr lang="tr-TR" dirty="0"/>
          </a:p>
        </p:txBody>
      </p:sp>
      <p:sp>
        <p:nvSpPr>
          <p:cNvPr id="3" name="İçerik Yer Tutucusu 2">
            <a:extLst>
              <a:ext uri="{FF2B5EF4-FFF2-40B4-BE49-F238E27FC236}">
                <a16:creationId xmlns:a16="http://schemas.microsoft.com/office/drawing/2014/main" id="{3301B771-894A-BE17-FD96-777641C01E42}"/>
              </a:ext>
            </a:extLst>
          </p:cNvPr>
          <p:cNvSpPr>
            <a:spLocks noGrp="1"/>
          </p:cNvSpPr>
          <p:nvPr>
            <p:ph sz="half" idx="1"/>
          </p:nvPr>
        </p:nvSpPr>
        <p:spPr>
          <a:xfrm>
            <a:off x="457200" y="1673352"/>
            <a:ext cx="7772400" cy="4718304"/>
          </a:xfrm>
        </p:spPr>
        <p:txBody>
          <a:bodyPr/>
          <a:lstStyle/>
          <a:p>
            <a:r>
              <a:rPr lang="tr-TR" dirty="0" err="1"/>
              <a:t>Why</a:t>
            </a:r>
            <a:r>
              <a:rPr lang="tr-TR" dirty="0"/>
              <a:t> </a:t>
            </a:r>
            <a:r>
              <a:rPr lang="tr-TR" dirty="0" err="1"/>
              <a:t>Conflict</a:t>
            </a:r>
            <a:r>
              <a:rPr lang="tr-TR" dirty="0"/>
              <a:t> Is </a:t>
            </a:r>
            <a:r>
              <a:rPr lang="tr-TR" dirty="0" err="1"/>
              <a:t>Inevitable</a:t>
            </a:r>
            <a:r>
              <a:rPr lang="tr-TR" dirty="0"/>
              <a:t> (</a:t>
            </a:r>
            <a:r>
              <a:rPr lang="tr-TR" dirty="0" err="1"/>
              <a:t>according</a:t>
            </a:r>
            <a:r>
              <a:rPr lang="tr-TR" dirty="0"/>
              <a:t> </a:t>
            </a:r>
            <a:r>
              <a:rPr lang="tr-TR" dirty="0" err="1"/>
              <a:t>to</a:t>
            </a:r>
            <a:r>
              <a:rPr lang="tr-TR" dirty="0"/>
              <a:t> Marx)</a:t>
            </a:r>
          </a:p>
          <a:p>
            <a:r>
              <a:rPr lang="tr-TR" dirty="0" err="1"/>
              <a:t>Because</a:t>
            </a:r>
            <a:r>
              <a:rPr lang="tr-TR" dirty="0"/>
              <a:t>:</a:t>
            </a:r>
          </a:p>
          <a:p>
            <a:r>
              <a:rPr lang="tr-TR" dirty="0"/>
              <a:t>✔️ </a:t>
            </a:r>
            <a:r>
              <a:rPr lang="tr-TR" dirty="0" err="1"/>
              <a:t>Owners</a:t>
            </a:r>
            <a:r>
              <a:rPr lang="tr-TR" dirty="0"/>
              <a:t> </a:t>
            </a:r>
            <a:r>
              <a:rPr lang="tr-TR" dirty="0" err="1"/>
              <a:t>want</a:t>
            </a:r>
            <a:r>
              <a:rPr lang="tr-TR" dirty="0"/>
              <a:t> </a:t>
            </a:r>
            <a:r>
              <a:rPr lang="tr-TR" dirty="0" err="1"/>
              <a:t>maximum</a:t>
            </a:r>
            <a:r>
              <a:rPr lang="tr-TR" dirty="0"/>
              <a:t> </a:t>
            </a:r>
            <a:r>
              <a:rPr lang="tr-TR" dirty="0" err="1"/>
              <a:t>profit</a:t>
            </a:r>
            <a:endParaRPr lang="tr-TR" dirty="0"/>
          </a:p>
          <a:p>
            <a:r>
              <a:rPr lang="tr-TR" dirty="0"/>
              <a:t>✔️ </a:t>
            </a:r>
            <a:r>
              <a:rPr lang="tr-TR" dirty="0" err="1"/>
              <a:t>Workers</a:t>
            </a:r>
            <a:r>
              <a:rPr lang="tr-TR" dirty="0"/>
              <a:t> </a:t>
            </a:r>
            <a:r>
              <a:rPr lang="tr-TR" dirty="0" err="1"/>
              <a:t>want</a:t>
            </a:r>
            <a:r>
              <a:rPr lang="tr-TR" dirty="0"/>
              <a:t> </a:t>
            </a:r>
            <a:r>
              <a:rPr lang="tr-TR" dirty="0" err="1"/>
              <a:t>fair</a:t>
            </a:r>
            <a:r>
              <a:rPr lang="tr-TR" dirty="0"/>
              <a:t> </a:t>
            </a:r>
            <a:r>
              <a:rPr lang="tr-TR" dirty="0" err="1"/>
              <a:t>wages</a:t>
            </a:r>
            <a:endParaRPr lang="tr-TR" dirty="0"/>
          </a:p>
          <a:p>
            <a:r>
              <a:rPr lang="tr-TR" dirty="0"/>
              <a:t>❌ </a:t>
            </a:r>
            <a:r>
              <a:rPr lang="tr-TR" dirty="0" err="1"/>
              <a:t>Their</a:t>
            </a:r>
            <a:r>
              <a:rPr lang="tr-TR" dirty="0"/>
              <a:t> </a:t>
            </a:r>
            <a:r>
              <a:rPr lang="tr-TR" dirty="0" err="1"/>
              <a:t>interests</a:t>
            </a:r>
            <a:r>
              <a:rPr lang="tr-TR" dirty="0"/>
              <a:t> </a:t>
            </a:r>
            <a:r>
              <a:rPr lang="tr-TR" dirty="0" err="1"/>
              <a:t>oppose</a:t>
            </a:r>
            <a:r>
              <a:rPr lang="tr-TR" dirty="0"/>
              <a:t> </a:t>
            </a:r>
            <a:r>
              <a:rPr lang="tr-TR" dirty="0" err="1"/>
              <a:t>each</a:t>
            </a:r>
            <a:r>
              <a:rPr lang="tr-TR" dirty="0"/>
              <a:t> </a:t>
            </a:r>
            <a:r>
              <a:rPr lang="tr-TR" dirty="0" err="1"/>
              <a:t>other</a:t>
            </a:r>
            <a:endParaRPr lang="tr-TR" dirty="0"/>
          </a:p>
          <a:p>
            <a:r>
              <a:rPr lang="tr-TR" dirty="0" err="1"/>
              <a:t>So</a:t>
            </a:r>
            <a:r>
              <a:rPr lang="tr-TR" dirty="0"/>
              <a:t> </a:t>
            </a:r>
            <a:r>
              <a:rPr lang="tr-TR" dirty="0" err="1"/>
              <a:t>struggle</a:t>
            </a:r>
            <a:r>
              <a:rPr lang="tr-TR" dirty="0"/>
              <a:t> is </a:t>
            </a:r>
            <a:r>
              <a:rPr lang="tr-TR" dirty="0" err="1"/>
              <a:t>built</a:t>
            </a:r>
            <a:r>
              <a:rPr lang="tr-TR" dirty="0"/>
              <a:t> </a:t>
            </a:r>
            <a:r>
              <a:rPr lang="tr-TR" dirty="0" err="1"/>
              <a:t>into</a:t>
            </a:r>
            <a:r>
              <a:rPr lang="tr-TR" dirty="0"/>
              <a:t> </a:t>
            </a:r>
            <a:r>
              <a:rPr lang="tr-TR" dirty="0" err="1"/>
              <a:t>capitalism</a:t>
            </a:r>
            <a:r>
              <a:rPr lang="tr-TR" dirty="0"/>
              <a:t>.</a:t>
            </a:r>
          </a:p>
        </p:txBody>
      </p:sp>
    </p:spTree>
    <p:extLst>
      <p:ext uri="{BB962C8B-B14F-4D97-AF65-F5344CB8AC3E}">
        <p14:creationId xmlns:p14="http://schemas.microsoft.com/office/powerpoint/2010/main" val="4081558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E25090-27A6-C111-F3B1-F48EBEBEC625}"/>
              </a:ext>
            </a:extLst>
          </p:cNvPr>
          <p:cNvSpPr>
            <a:spLocks noGrp="1"/>
          </p:cNvSpPr>
          <p:nvPr>
            <p:ph type="title"/>
          </p:nvPr>
        </p:nvSpPr>
        <p:spPr/>
        <p:txBody>
          <a:bodyPr/>
          <a:lstStyle/>
          <a:p>
            <a:r>
              <a:rPr lang="en-US" b="1" dirty="0"/>
              <a:t>Karl Marx (1818-1883)</a:t>
            </a:r>
            <a:endParaRPr lang="tr-TR" dirty="0"/>
          </a:p>
        </p:txBody>
      </p:sp>
      <p:sp>
        <p:nvSpPr>
          <p:cNvPr id="3" name="İçerik Yer Tutucusu 2">
            <a:extLst>
              <a:ext uri="{FF2B5EF4-FFF2-40B4-BE49-F238E27FC236}">
                <a16:creationId xmlns:a16="http://schemas.microsoft.com/office/drawing/2014/main" id="{6A9A0EBC-7CB2-2729-4F08-8CDA83FD43A3}"/>
              </a:ext>
            </a:extLst>
          </p:cNvPr>
          <p:cNvSpPr>
            <a:spLocks noGrp="1"/>
          </p:cNvSpPr>
          <p:nvPr>
            <p:ph sz="half" idx="1"/>
          </p:nvPr>
        </p:nvSpPr>
        <p:spPr>
          <a:xfrm>
            <a:off x="457200" y="1673352"/>
            <a:ext cx="8229600" cy="4718304"/>
          </a:xfrm>
        </p:spPr>
        <p:txBody>
          <a:bodyPr/>
          <a:lstStyle/>
          <a:p>
            <a:r>
              <a:rPr lang="tr-TR" dirty="0"/>
              <a:t>Marx </a:t>
            </a:r>
            <a:r>
              <a:rPr lang="tr-TR" dirty="0" err="1"/>
              <a:t>predicted</a:t>
            </a:r>
            <a:r>
              <a:rPr lang="tr-TR" dirty="0"/>
              <a:t>: (</a:t>
            </a:r>
            <a:r>
              <a:rPr lang="tr-TR" dirty="0" err="1"/>
              <a:t>Communist</a:t>
            </a:r>
            <a:r>
              <a:rPr lang="tr-TR" dirty="0"/>
              <a:t> Manifesto)</a:t>
            </a:r>
          </a:p>
          <a:p>
            <a:r>
              <a:rPr lang="tr-TR" dirty="0" err="1"/>
              <a:t>Eventually</a:t>
            </a:r>
            <a:r>
              <a:rPr lang="tr-TR" dirty="0"/>
              <a:t>:</a:t>
            </a:r>
          </a:p>
          <a:p>
            <a:r>
              <a:rPr lang="tr-TR" dirty="0"/>
              <a:t>• </a:t>
            </a:r>
            <a:r>
              <a:rPr lang="tr-TR" dirty="0" err="1"/>
              <a:t>workers</a:t>
            </a:r>
            <a:r>
              <a:rPr lang="tr-TR" dirty="0"/>
              <a:t> </a:t>
            </a:r>
            <a:r>
              <a:rPr lang="tr-TR" dirty="0" err="1"/>
              <a:t>would</a:t>
            </a:r>
            <a:r>
              <a:rPr lang="tr-TR" dirty="0"/>
              <a:t> </a:t>
            </a:r>
            <a:r>
              <a:rPr lang="tr-TR" dirty="0" err="1"/>
              <a:t>become</a:t>
            </a:r>
            <a:r>
              <a:rPr lang="tr-TR" dirty="0"/>
              <a:t> </a:t>
            </a:r>
            <a:r>
              <a:rPr lang="tr-TR" dirty="0" err="1"/>
              <a:t>aware</a:t>
            </a:r>
            <a:r>
              <a:rPr lang="tr-TR" dirty="0"/>
              <a:t> of </a:t>
            </a:r>
            <a:r>
              <a:rPr lang="tr-TR" i="1" dirty="0" err="1"/>
              <a:t>exploitation</a:t>
            </a:r>
            <a:endParaRPr lang="tr-TR" i="1" dirty="0"/>
          </a:p>
          <a:p>
            <a:r>
              <a:rPr lang="tr-TR" dirty="0"/>
              <a:t>• organize </a:t>
            </a:r>
            <a:r>
              <a:rPr lang="tr-TR" dirty="0" err="1"/>
              <a:t>together</a:t>
            </a:r>
            <a:endParaRPr lang="tr-TR" dirty="0"/>
          </a:p>
          <a:p>
            <a:r>
              <a:rPr lang="tr-TR" dirty="0"/>
              <a:t>• </a:t>
            </a:r>
            <a:r>
              <a:rPr lang="tr-TR" dirty="0" err="1"/>
              <a:t>overthrow</a:t>
            </a:r>
            <a:r>
              <a:rPr lang="tr-TR" dirty="0"/>
              <a:t> </a:t>
            </a:r>
            <a:r>
              <a:rPr lang="tr-TR" dirty="0" err="1"/>
              <a:t>capitalism</a:t>
            </a:r>
            <a:endParaRPr lang="tr-TR" dirty="0"/>
          </a:p>
          <a:p>
            <a:r>
              <a:rPr lang="tr-TR" dirty="0"/>
              <a:t>(</a:t>
            </a:r>
            <a:r>
              <a:rPr lang="tr-TR" dirty="0" err="1"/>
              <a:t>This</a:t>
            </a:r>
            <a:r>
              <a:rPr lang="tr-TR" dirty="0"/>
              <a:t> is </a:t>
            </a:r>
            <a:r>
              <a:rPr lang="tr-TR" dirty="0" err="1"/>
              <a:t>called</a:t>
            </a:r>
            <a:r>
              <a:rPr lang="tr-TR" dirty="0"/>
              <a:t> </a:t>
            </a:r>
            <a:r>
              <a:rPr lang="tr-TR" b="1" dirty="0" err="1"/>
              <a:t>class</a:t>
            </a:r>
            <a:r>
              <a:rPr lang="tr-TR" b="1" dirty="0"/>
              <a:t> </a:t>
            </a:r>
            <a:r>
              <a:rPr lang="tr-TR" b="1" dirty="0" err="1"/>
              <a:t>consciousness</a:t>
            </a:r>
            <a:r>
              <a:rPr lang="tr-TR" b="1" dirty="0"/>
              <a:t> </a:t>
            </a:r>
            <a:r>
              <a:rPr lang="tr-TR" dirty="0" err="1"/>
              <a:t>and</a:t>
            </a:r>
            <a:r>
              <a:rPr lang="tr-TR" dirty="0"/>
              <a:t> </a:t>
            </a:r>
            <a:r>
              <a:rPr lang="tr-TR" b="1" dirty="0" err="1"/>
              <a:t>revolution</a:t>
            </a:r>
            <a:r>
              <a:rPr lang="tr-TR" dirty="0"/>
              <a:t>)</a:t>
            </a:r>
          </a:p>
        </p:txBody>
      </p:sp>
    </p:spTree>
    <p:extLst>
      <p:ext uri="{BB962C8B-B14F-4D97-AF65-F5344CB8AC3E}">
        <p14:creationId xmlns:p14="http://schemas.microsoft.com/office/powerpoint/2010/main" val="3206685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89CF-652B-0F08-ED05-7E1A4644731A}"/>
              </a:ext>
            </a:extLst>
          </p:cNvPr>
          <p:cNvSpPr>
            <a:spLocks noGrp="1"/>
          </p:cNvSpPr>
          <p:nvPr>
            <p:ph type="title"/>
          </p:nvPr>
        </p:nvSpPr>
        <p:spPr/>
        <p:txBody>
          <a:bodyPr/>
          <a:lstStyle/>
          <a:p>
            <a:pPr>
              <a:defRPr/>
            </a:pPr>
            <a:r>
              <a:rPr lang="en-US" b="1" dirty="0">
                <a:ea typeface="+mj-ea"/>
                <a:cs typeface="+mj-cs"/>
              </a:rPr>
              <a:t>Max Weber (1864-1920)</a:t>
            </a:r>
            <a:endParaRPr lang="en-US" dirty="0">
              <a:ea typeface="+mj-ea"/>
              <a:cs typeface="+mj-cs"/>
            </a:endParaRPr>
          </a:p>
        </p:txBody>
      </p:sp>
      <p:sp>
        <p:nvSpPr>
          <p:cNvPr id="59394" name="Content Placeholder 2">
            <a:extLst>
              <a:ext uri="{FF2B5EF4-FFF2-40B4-BE49-F238E27FC236}">
                <a16:creationId xmlns:a16="http://schemas.microsoft.com/office/drawing/2014/main" id="{285E8E61-8577-8AA7-E6CD-E55A5727238E}"/>
              </a:ext>
            </a:extLst>
          </p:cNvPr>
          <p:cNvSpPr>
            <a:spLocks noGrp="1"/>
          </p:cNvSpPr>
          <p:nvPr>
            <p:ph sz="half" idx="1"/>
          </p:nvPr>
        </p:nvSpPr>
        <p:spPr>
          <a:xfrm>
            <a:off x="457200" y="1673224"/>
            <a:ext cx="4038600" cy="5489575"/>
          </a:xfrm>
        </p:spPr>
        <p:txBody>
          <a:bodyPr/>
          <a:lstStyle/>
          <a:p>
            <a:r>
              <a:rPr lang="tr-TR" altLang="tr-TR" i="1" dirty="0" err="1">
                <a:cs typeface="Arial" panose="020B0604020202020204" pitchFamily="34" charset="0"/>
              </a:rPr>
              <a:t>German</a:t>
            </a:r>
            <a:r>
              <a:rPr lang="tr-TR" altLang="tr-TR" i="1" dirty="0">
                <a:cs typeface="Arial" panose="020B0604020202020204" pitchFamily="34" charset="0"/>
              </a:rPr>
              <a:t> </a:t>
            </a:r>
            <a:r>
              <a:rPr lang="tr-TR" altLang="tr-TR" i="1" dirty="0" err="1">
                <a:cs typeface="Arial" panose="020B0604020202020204" pitchFamily="34" charset="0"/>
              </a:rPr>
              <a:t>sociologist</a:t>
            </a:r>
            <a:r>
              <a:rPr lang="tr-TR" altLang="tr-TR" i="1" dirty="0">
                <a:cs typeface="Arial" panose="020B0604020202020204" pitchFamily="34" charset="0"/>
              </a:rPr>
              <a:t>, </a:t>
            </a:r>
            <a:r>
              <a:rPr lang="tr-TR" altLang="tr-TR" i="1" dirty="0" err="1">
                <a:cs typeface="Arial" panose="020B0604020202020204" pitchFamily="34" charset="0"/>
              </a:rPr>
              <a:t>historian</a:t>
            </a:r>
            <a:r>
              <a:rPr lang="tr-TR" altLang="tr-TR" i="1" dirty="0">
                <a:cs typeface="Arial" panose="020B0604020202020204" pitchFamily="34" charset="0"/>
              </a:rPr>
              <a:t>, </a:t>
            </a:r>
            <a:r>
              <a:rPr lang="tr-TR" altLang="tr-TR" i="1" dirty="0" err="1">
                <a:cs typeface="Arial" panose="020B0604020202020204" pitchFamily="34" charset="0"/>
              </a:rPr>
              <a:t>and</a:t>
            </a:r>
            <a:r>
              <a:rPr lang="tr-TR" altLang="tr-TR" i="1" dirty="0">
                <a:cs typeface="Arial" panose="020B0604020202020204" pitchFamily="34" charset="0"/>
              </a:rPr>
              <a:t> </a:t>
            </a:r>
            <a:r>
              <a:rPr lang="tr-TR" altLang="tr-TR" i="1" dirty="0" err="1">
                <a:cs typeface="Arial" panose="020B0604020202020204" pitchFamily="34" charset="0"/>
              </a:rPr>
              <a:t>economist</a:t>
            </a:r>
            <a:endParaRPr lang="tr-TR" altLang="tr-TR" i="1" dirty="0">
              <a:cs typeface="Arial" panose="020B0604020202020204" pitchFamily="34" charset="0"/>
            </a:endParaRPr>
          </a:p>
          <a:p>
            <a:r>
              <a:rPr lang="tr-TR" altLang="tr-TR" i="1" dirty="0">
                <a:cs typeface="Arial" panose="020B0604020202020204" pitchFamily="34" charset="0"/>
              </a:rPr>
              <a:t>• </a:t>
            </a:r>
            <a:r>
              <a:rPr lang="tr-TR" altLang="tr-TR" i="1" dirty="0" err="1">
                <a:cs typeface="Arial" panose="020B0604020202020204" pitchFamily="34" charset="0"/>
              </a:rPr>
              <a:t>Lived</a:t>
            </a:r>
            <a:r>
              <a:rPr lang="tr-TR" altLang="tr-TR" i="1" dirty="0">
                <a:cs typeface="Arial" panose="020B0604020202020204" pitchFamily="34" charset="0"/>
              </a:rPr>
              <a:t> </a:t>
            </a:r>
            <a:r>
              <a:rPr lang="tr-TR" altLang="tr-TR" i="1" dirty="0" err="1">
                <a:cs typeface="Arial" panose="020B0604020202020204" pitchFamily="34" charset="0"/>
              </a:rPr>
              <a:t>from</a:t>
            </a:r>
            <a:r>
              <a:rPr lang="tr-TR" altLang="tr-TR" i="1" dirty="0">
                <a:cs typeface="Arial" panose="020B0604020202020204" pitchFamily="34" charset="0"/>
              </a:rPr>
              <a:t> 1864 </a:t>
            </a:r>
            <a:r>
              <a:rPr lang="tr-TR" altLang="tr-TR" i="1" dirty="0" err="1">
                <a:cs typeface="Arial" panose="020B0604020202020204" pitchFamily="34" charset="0"/>
              </a:rPr>
              <a:t>to</a:t>
            </a:r>
            <a:r>
              <a:rPr lang="tr-TR" altLang="tr-TR" i="1" dirty="0">
                <a:cs typeface="Arial" panose="020B0604020202020204" pitchFamily="34" charset="0"/>
              </a:rPr>
              <a:t> 1920</a:t>
            </a:r>
          </a:p>
          <a:p>
            <a:r>
              <a:rPr lang="tr-TR" altLang="tr-TR" i="1" dirty="0">
                <a:cs typeface="Arial" panose="020B0604020202020204" pitchFamily="34" charset="0"/>
              </a:rPr>
              <a:t>• </a:t>
            </a:r>
            <a:r>
              <a:rPr lang="tr-TR" altLang="tr-TR" i="1" dirty="0" err="1">
                <a:cs typeface="Arial" panose="020B0604020202020204" pitchFamily="34" charset="0"/>
              </a:rPr>
              <a:t>One</a:t>
            </a:r>
            <a:r>
              <a:rPr lang="tr-TR" altLang="tr-TR" i="1" dirty="0">
                <a:cs typeface="Arial" panose="020B0604020202020204" pitchFamily="34" charset="0"/>
              </a:rPr>
              <a:t> of </a:t>
            </a:r>
            <a:r>
              <a:rPr lang="tr-TR" altLang="tr-TR" i="1" dirty="0" err="1">
                <a:cs typeface="Arial" panose="020B0604020202020204" pitchFamily="34" charset="0"/>
              </a:rPr>
              <a:t>the</a:t>
            </a:r>
            <a:r>
              <a:rPr lang="tr-TR" altLang="tr-TR" i="1" dirty="0">
                <a:cs typeface="Arial" panose="020B0604020202020204" pitchFamily="34" charset="0"/>
              </a:rPr>
              <a:t> </a:t>
            </a:r>
            <a:r>
              <a:rPr lang="tr-TR" altLang="tr-TR" i="1" dirty="0" err="1">
                <a:cs typeface="Arial" panose="020B0604020202020204" pitchFamily="34" charset="0"/>
              </a:rPr>
              <a:t>founders</a:t>
            </a:r>
            <a:r>
              <a:rPr lang="tr-TR" altLang="tr-TR" i="1" dirty="0">
                <a:cs typeface="Arial" panose="020B0604020202020204" pitchFamily="34" charset="0"/>
              </a:rPr>
              <a:t> of </a:t>
            </a:r>
            <a:r>
              <a:rPr lang="tr-TR" altLang="tr-TR" i="1" dirty="0" err="1">
                <a:cs typeface="Arial" panose="020B0604020202020204" pitchFamily="34" charset="0"/>
              </a:rPr>
              <a:t>interpretive</a:t>
            </a:r>
            <a:r>
              <a:rPr lang="tr-TR" altLang="tr-TR" i="1" dirty="0">
                <a:cs typeface="Arial" panose="020B0604020202020204" pitchFamily="34" charset="0"/>
              </a:rPr>
              <a:t> </a:t>
            </a:r>
            <a:r>
              <a:rPr lang="tr-TR" altLang="tr-TR" i="1" dirty="0" err="1">
                <a:cs typeface="Arial" panose="020B0604020202020204" pitchFamily="34" charset="0"/>
              </a:rPr>
              <a:t>sociology</a:t>
            </a:r>
            <a:endParaRPr lang="tr-TR" altLang="tr-TR" i="1" dirty="0">
              <a:cs typeface="Arial" panose="020B0604020202020204" pitchFamily="34" charset="0"/>
            </a:endParaRPr>
          </a:p>
          <a:p>
            <a:r>
              <a:rPr lang="tr-TR" altLang="tr-TR" i="1" dirty="0">
                <a:cs typeface="Arial" panose="020B0604020202020204" pitchFamily="34" charset="0"/>
              </a:rPr>
              <a:t>• </a:t>
            </a:r>
            <a:r>
              <a:rPr lang="tr-TR" altLang="tr-TR" i="1" dirty="0" err="1">
                <a:cs typeface="Arial" panose="020B0604020202020204" pitchFamily="34" charset="0"/>
              </a:rPr>
              <a:t>Interested</a:t>
            </a:r>
            <a:r>
              <a:rPr lang="tr-TR" altLang="tr-TR" i="1" dirty="0">
                <a:cs typeface="Arial" panose="020B0604020202020204" pitchFamily="34" charset="0"/>
              </a:rPr>
              <a:t> in </a:t>
            </a:r>
            <a:r>
              <a:rPr lang="tr-TR" altLang="tr-TR" b="1" i="1" dirty="0" err="1">
                <a:cs typeface="Arial" panose="020B0604020202020204" pitchFamily="34" charset="0"/>
              </a:rPr>
              <a:t>meaning</a:t>
            </a:r>
            <a:r>
              <a:rPr lang="tr-TR" altLang="tr-TR" i="1" dirty="0">
                <a:cs typeface="Arial" panose="020B0604020202020204" pitchFamily="34" charset="0"/>
              </a:rPr>
              <a:t>, not </a:t>
            </a:r>
            <a:r>
              <a:rPr lang="tr-TR" altLang="tr-TR" i="1" dirty="0" err="1">
                <a:cs typeface="Arial" panose="020B0604020202020204" pitchFamily="34" charset="0"/>
              </a:rPr>
              <a:t>just</a:t>
            </a:r>
            <a:r>
              <a:rPr lang="tr-TR" altLang="tr-TR" i="1" dirty="0">
                <a:cs typeface="Arial" panose="020B0604020202020204" pitchFamily="34" charset="0"/>
              </a:rPr>
              <a:t> </a:t>
            </a:r>
            <a:r>
              <a:rPr lang="tr-TR" altLang="tr-TR" i="1" dirty="0" err="1">
                <a:cs typeface="Arial" panose="020B0604020202020204" pitchFamily="34" charset="0"/>
              </a:rPr>
              <a:t>structure</a:t>
            </a:r>
            <a:r>
              <a:rPr lang="tr-TR" altLang="tr-TR" i="1" dirty="0">
                <a:cs typeface="Arial" panose="020B0604020202020204" pitchFamily="34" charset="0"/>
              </a:rPr>
              <a:t> </a:t>
            </a:r>
            <a:r>
              <a:rPr lang="tr-TR" altLang="tr-TR" i="1" dirty="0" err="1">
                <a:cs typeface="Arial" panose="020B0604020202020204" pitchFamily="34" charset="0"/>
              </a:rPr>
              <a:t>or</a:t>
            </a:r>
            <a:r>
              <a:rPr lang="tr-TR" altLang="tr-TR" i="1" dirty="0">
                <a:cs typeface="Arial" panose="020B0604020202020204" pitchFamily="34" charset="0"/>
              </a:rPr>
              <a:t> </a:t>
            </a:r>
            <a:r>
              <a:rPr lang="tr-TR" altLang="tr-TR" i="1" dirty="0" err="1">
                <a:cs typeface="Arial" panose="020B0604020202020204" pitchFamily="34" charset="0"/>
              </a:rPr>
              <a:t>economy</a:t>
            </a:r>
            <a:endParaRPr lang="tr-TR" altLang="tr-TR" i="1" dirty="0">
              <a:cs typeface="Arial" panose="020B0604020202020204" pitchFamily="34" charset="0"/>
            </a:endParaRPr>
          </a:p>
          <a:p>
            <a:r>
              <a:rPr lang="en-US" altLang="tr-TR" dirty="0">
                <a:cs typeface="Arial" panose="020B0604020202020204" pitchFamily="34" charset="0"/>
              </a:rPr>
              <a:t>rationalization</a:t>
            </a:r>
          </a:p>
        </p:txBody>
      </p:sp>
      <p:pic>
        <p:nvPicPr>
          <p:cNvPr id="59395" name="Content Placeholder 2" descr="screenshot_3684.jpg">
            <a:extLst>
              <a:ext uri="{FF2B5EF4-FFF2-40B4-BE49-F238E27FC236}">
                <a16:creationId xmlns:a16="http://schemas.microsoft.com/office/drawing/2014/main" id="{7703EF71-A2D0-3205-6279-24489D78BA9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4659" r="-4659"/>
          <a:stretch>
            <a:fillRect/>
          </a:stretch>
        </p:blipFill>
        <p:spPr>
          <a:xfrm>
            <a:off x="4648200" y="1758950"/>
            <a:ext cx="4038600" cy="471805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BE5B65-AE53-25F6-7158-41C39E276919}"/>
              </a:ext>
            </a:extLst>
          </p:cNvPr>
          <p:cNvSpPr>
            <a:spLocks noGrp="1"/>
          </p:cNvSpPr>
          <p:nvPr>
            <p:ph type="title"/>
          </p:nvPr>
        </p:nvSpPr>
        <p:spPr/>
        <p:txBody>
          <a:bodyPr/>
          <a:lstStyle/>
          <a:p>
            <a:r>
              <a:rPr lang="en-US" b="1" dirty="0"/>
              <a:t>Max Weber (1864-1920)</a:t>
            </a:r>
            <a:endParaRPr lang="tr-TR" dirty="0"/>
          </a:p>
        </p:txBody>
      </p:sp>
      <p:sp>
        <p:nvSpPr>
          <p:cNvPr id="3" name="İçerik Yer Tutucusu 2">
            <a:extLst>
              <a:ext uri="{FF2B5EF4-FFF2-40B4-BE49-F238E27FC236}">
                <a16:creationId xmlns:a16="http://schemas.microsoft.com/office/drawing/2014/main" id="{37C2EAA8-9461-7AFC-1868-C5014AAB510F}"/>
              </a:ext>
            </a:extLst>
          </p:cNvPr>
          <p:cNvSpPr>
            <a:spLocks noGrp="1"/>
          </p:cNvSpPr>
          <p:nvPr>
            <p:ph sz="half" idx="1"/>
          </p:nvPr>
        </p:nvSpPr>
        <p:spPr>
          <a:xfrm>
            <a:off x="457200" y="1673352"/>
            <a:ext cx="8229600" cy="4718304"/>
          </a:xfrm>
        </p:spPr>
        <p:txBody>
          <a:bodyPr/>
          <a:lstStyle/>
          <a:p>
            <a:r>
              <a:rPr lang="tr-TR" dirty="0" err="1"/>
              <a:t>The</a:t>
            </a:r>
            <a:r>
              <a:rPr lang="tr-TR" dirty="0"/>
              <a:t> </a:t>
            </a:r>
            <a:r>
              <a:rPr lang="tr-TR" dirty="0" err="1"/>
              <a:t>Protestant</a:t>
            </a:r>
            <a:r>
              <a:rPr lang="tr-TR" dirty="0"/>
              <a:t> </a:t>
            </a:r>
            <a:r>
              <a:rPr lang="tr-TR" dirty="0" err="1"/>
              <a:t>Ethic</a:t>
            </a:r>
            <a:r>
              <a:rPr lang="tr-TR" dirty="0"/>
              <a:t> </a:t>
            </a:r>
            <a:r>
              <a:rPr lang="tr-TR" dirty="0" err="1"/>
              <a:t>and</a:t>
            </a:r>
            <a:r>
              <a:rPr lang="tr-TR" dirty="0"/>
              <a:t> </a:t>
            </a:r>
            <a:r>
              <a:rPr lang="tr-TR" dirty="0" err="1"/>
              <a:t>the</a:t>
            </a:r>
            <a:r>
              <a:rPr lang="tr-TR" dirty="0"/>
              <a:t> Spirit of </a:t>
            </a:r>
            <a:r>
              <a:rPr lang="tr-TR" dirty="0" err="1"/>
              <a:t>Capitalism</a:t>
            </a:r>
            <a:r>
              <a:rPr lang="tr-TR" dirty="0"/>
              <a:t>(</a:t>
            </a:r>
            <a:r>
              <a:rPr lang="tr-TR" dirty="0" err="1"/>
              <a:t>famous</a:t>
            </a:r>
            <a:r>
              <a:rPr lang="tr-TR" dirty="0"/>
              <a:t> </a:t>
            </a:r>
            <a:r>
              <a:rPr lang="tr-TR" dirty="0" err="1"/>
              <a:t>work</a:t>
            </a:r>
            <a:r>
              <a:rPr lang="tr-TR" dirty="0"/>
              <a:t>)</a:t>
            </a:r>
          </a:p>
          <a:p>
            <a:pPr marL="0" indent="0">
              <a:buNone/>
            </a:pPr>
            <a:r>
              <a:rPr lang="tr-TR" dirty="0"/>
              <a:t>Weber </a:t>
            </a:r>
            <a:r>
              <a:rPr lang="tr-TR" dirty="0" err="1"/>
              <a:t>asked</a:t>
            </a:r>
            <a:r>
              <a:rPr lang="tr-TR" dirty="0"/>
              <a:t>:</a:t>
            </a:r>
          </a:p>
          <a:p>
            <a:pPr marL="0" indent="0">
              <a:buNone/>
            </a:pPr>
            <a:r>
              <a:rPr lang="tr-TR" i="1" dirty="0" err="1"/>
              <a:t>Why</a:t>
            </a:r>
            <a:r>
              <a:rPr lang="tr-TR" i="1" dirty="0"/>
              <a:t> </a:t>
            </a:r>
            <a:r>
              <a:rPr lang="tr-TR" i="1" dirty="0" err="1"/>
              <a:t>did</a:t>
            </a:r>
            <a:r>
              <a:rPr lang="tr-TR" i="1" dirty="0"/>
              <a:t> modern </a:t>
            </a:r>
            <a:r>
              <a:rPr lang="tr-TR" i="1" dirty="0" err="1"/>
              <a:t>capitalism</a:t>
            </a:r>
            <a:r>
              <a:rPr lang="tr-TR" i="1" dirty="0"/>
              <a:t> </a:t>
            </a:r>
            <a:r>
              <a:rPr lang="tr-TR" i="1" dirty="0" err="1"/>
              <a:t>develop</a:t>
            </a:r>
            <a:r>
              <a:rPr lang="tr-TR" i="1" dirty="0"/>
              <a:t> in Western Europe </a:t>
            </a:r>
            <a:r>
              <a:rPr lang="tr-TR" i="1" dirty="0" err="1"/>
              <a:t>and</a:t>
            </a:r>
            <a:r>
              <a:rPr lang="tr-TR" i="1" dirty="0"/>
              <a:t> not </a:t>
            </a:r>
            <a:r>
              <a:rPr lang="tr-TR" i="1" dirty="0" err="1"/>
              <a:t>elsewhere</a:t>
            </a:r>
            <a:r>
              <a:rPr lang="tr-TR" i="1" dirty="0"/>
              <a:t>?</a:t>
            </a:r>
          </a:p>
          <a:p>
            <a:pPr marL="0" indent="0">
              <a:buNone/>
            </a:pPr>
            <a:r>
              <a:rPr lang="tr-TR" dirty="0"/>
              <a:t>His </a:t>
            </a:r>
            <a:r>
              <a:rPr lang="tr-TR" dirty="0" err="1"/>
              <a:t>answer</a:t>
            </a:r>
            <a:r>
              <a:rPr lang="tr-TR" dirty="0"/>
              <a:t>:</a:t>
            </a:r>
          </a:p>
          <a:p>
            <a:pPr marL="0" indent="0">
              <a:buNone/>
            </a:pPr>
            <a:r>
              <a:rPr lang="tr-TR" dirty="0"/>
              <a:t>👉 </a:t>
            </a:r>
            <a:r>
              <a:rPr lang="tr-TR" dirty="0" err="1"/>
              <a:t>Cultural</a:t>
            </a:r>
            <a:r>
              <a:rPr lang="tr-TR" dirty="0"/>
              <a:t> </a:t>
            </a:r>
            <a:r>
              <a:rPr lang="tr-TR" dirty="0" err="1"/>
              <a:t>and</a:t>
            </a:r>
            <a:r>
              <a:rPr lang="tr-TR" dirty="0"/>
              <a:t> </a:t>
            </a:r>
            <a:r>
              <a:rPr lang="tr-TR" dirty="0" err="1"/>
              <a:t>religious</a:t>
            </a:r>
            <a:r>
              <a:rPr lang="tr-TR" dirty="0"/>
              <a:t> </a:t>
            </a:r>
            <a:r>
              <a:rPr lang="tr-TR" dirty="0" err="1"/>
              <a:t>values</a:t>
            </a:r>
            <a:r>
              <a:rPr lang="tr-TR" dirty="0"/>
              <a:t> </a:t>
            </a:r>
            <a:r>
              <a:rPr lang="tr-TR" dirty="0" err="1"/>
              <a:t>played</a:t>
            </a:r>
            <a:r>
              <a:rPr lang="tr-TR" dirty="0"/>
              <a:t> a </a:t>
            </a:r>
            <a:r>
              <a:rPr lang="tr-TR" dirty="0" err="1"/>
              <a:t>major</a:t>
            </a:r>
            <a:r>
              <a:rPr lang="tr-TR" dirty="0"/>
              <a:t> role.</a:t>
            </a:r>
          </a:p>
        </p:txBody>
      </p:sp>
    </p:spTree>
    <p:extLst>
      <p:ext uri="{BB962C8B-B14F-4D97-AF65-F5344CB8AC3E}">
        <p14:creationId xmlns:p14="http://schemas.microsoft.com/office/powerpoint/2010/main" val="1461681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ED7EC-4936-4FAE-2315-59564AE3078A}"/>
              </a:ext>
            </a:extLst>
          </p:cNvPr>
          <p:cNvSpPr>
            <a:spLocks noGrp="1"/>
          </p:cNvSpPr>
          <p:nvPr>
            <p:ph type="title"/>
          </p:nvPr>
        </p:nvSpPr>
        <p:spPr/>
        <p:txBody>
          <a:bodyPr/>
          <a:lstStyle/>
          <a:p>
            <a:pPr>
              <a:defRPr/>
            </a:pPr>
            <a:endParaRPr lang="en-US" dirty="0">
              <a:ea typeface="+mj-ea"/>
              <a:cs typeface="+mj-cs"/>
            </a:endParaRPr>
          </a:p>
        </p:txBody>
      </p:sp>
      <p:sp>
        <p:nvSpPr>
          <p:cNvPr id="17410" name="Content Placeholder 2">
            <a:extLst>
              <a:ext uri="{FF2B5EF4-FFF2-40B4-BE49-F238E27FC236}">
                <a16:creationId xmlns:a16="http://schemas.microsoft.com/office/drawing/2014/main" id="{4FB504F9-407E-EC9A-EE05-C96F0EE7BE73}"/>
              </a:ext>
            </a:extLst>
          </p:cNvPr>
          <p:cNvSpPr>
            <a:spLocks noGrp="1"/>
          </p:cNvSpPr>
          <p:nvPr>
            <p:ph idx="1"/>
          </p:nvPr>
        </p:nvSpPr>
        <p:spPr/>
        <p:txBody>
          <a:bodyPr/>
          <a:lstStyle/>
          <a:p>
            <a:r>
              <a:rPr lang="en-US" altLang="tr-TR">
                <a:cs typeface="Arial" panose="020B0604020202020204" pitchFamily="34" charset="0"/>
              </a:rPr>
              <a:t>The </a:t>
            </a:r>
            <a:r>
              <a:rPr lang="en-US" altLang="tr-TR" b="1">
                <a:cs typeface="Arial" panose="020B0604020202020204" pitchFamily="34" charset="0"/>
              </a:rPr>
              <a:t>sociological imagination </a:t>
            </a:r>
            <a:r>
              <a:rPr lang="en-US" altLang="tr-TR">
                <a:cs typeface="Arial" panose="020B0604020202020204" pitchFamily="34" charset="0"/>
              </a:rPr>
              <a:t>is the ability to see the relationship between individual experiences and the larger society.</a:t>
            </a:r>
          </a:p>
          <a:p>
            <a:endParaRPr lang="en-US" altLang="tr-TR">
              <a:cs typeface="Arial" panose="020B0604020202020204" pitchFamily="34" charset="0"/>
            </a:endParaRPr>
          </a:p>
          <a:p>
            <a:pPr lvl="1"/>
            <a:r>
              <a:rPr lang="en-US" altLang="tr-TR">
                <a:ea typeface="Arial" panose="020B0604020202020204" pitchFamily="34" charset="0"/>
                <a:cs typeface="Arial" panose="020B0604020202020204" pitchFamily="34" charset="0"/>
              </a:rPr>
              <a:t>personal troubles: private problems that affect individuals and the networks of people with which they regularly associate</a:t>
            </a:r>
          </a:p>
          <a:p>
            <a:endParaRPr lang="en-US" altLang="tr-TR">
              <a:cs typeface="Arial" panose="020B0604020202020204" pitchFamily="34" charset="0"/>
            </a:endParaRPr>
          </a:p>
          <a:p>
            <a:pPr lvl="1"/>
            <a:r>
              <a:rPr lang="en-US" altLang="tr-TR">
                <a:ea typeface="Arial" panose="020B0604020202020204" pitchFamily="34" charset="0"/>
                <a:cs typeface="Arial" panose="020B0604020202020204" pitchFamily="34" charset="0"/>
              </a:rPr>
              <a:t>social/public issues: problems that affect large numbers of people and often require solutions at the societal level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58E114-1290-6E74-030D-1D07A4E302A1}"/>
              </a:ext>
            </a:extLst>
          </p:cNvPr>
          <p:cNvSpPr>
            <a:spLocks noGrp="1"/>
          </p:cNvSpPr>
          <p:nvPr>
            <p:ph type="title"/>
          </p:nvPr>
        </p:nvSpPr>
        <p:spPr/>
        <p:txBody>
          <a:bodyPr/>
          <a:lstStyle/>
          <a:p>
            <a:r>
              <a:rPr lang="en-US" b="1" dirty="0"/>
              <a:t>Max Weber (1864-1920)</a:t>
            </a:r>
            <a:endParaRPr lang="tr-TR" dirty="0"/>
          </a:p>
        </p:txBody>
      </p:sp>
      <p:sp>
        <p:nvSpPr>
          <p:cNvPr id="3" name="İçerik Yer Tutucusu 2">
            <a:extLst>
              <a:ext uri="{FF2B5EF4-FFF2-40B4-BE49-F238E27FC236}">
                <a16:creationId xmlns:a16="http://schemas.microsoft.com/office/drawing/2014/main" id="{A22A4B7D-5649-3355-BFE9-CC9D2A3E5789}"/>
              </a:ext>
            </a:extLst>
          </p:cNvPr>
          <p:cNvSpPr>
            <a:spLocks noGrp="1"/>
          </p:cNvSpPr>
          <p:nvPr>
            <p:ph sz="half" idx="1"/>
          </p:nvPr>
        </p:nvSpPr>
        <p:spPr>
          <a:xfrm>
            <a:off x="457200" y="1673352"/>
            <a:ext cx="8229600" cy="4718304"/>
          </a:xfrm>
        </p:spPr>
        <p:txBody>
          <a:bodyPr/>
          <a:lstStyle/>
          <a:p>
            <a:r>
              <a:rPr lang="tr-TR" dirty="0" err="1"/>
              <a:t>Protestant</a:t>
            </a:r>
            <a:r>
              <a:rPr lang="tr-TR" dirty="0"/>
              <a:t> </a:t>
            </a:r>
            <a:r>
              <a:rPr lang="tr-TR" dirty="0" err="1"/>
              <a:t>ethic</a:t>
            </a:r>
            <a:r>
              <a:rPr lang="tr-TR" dirty="0"/>
              <a:t> </a:t>
            </a:r>
            <a:r>
              <a:rPr lang="tr-TR" dirty="0" err="1"/>
              <a:t>included</a:t>
            </a:r>
            <a:r>
              <a:rPr lang="tr-TR" dirty="0"/>
              <a:t>:</a:t>
            </a:r>
          </a:p>
          <a:p>
            <a:r>
              <a:rPr lang="tr-TR" dirty="0"/>
              <a:t>• Hard </a:t>
            </a:r>
            <a:r>
              <a:rPr lang="tr-TR" dirty="0" err="1"/>
              <a:t>work</a:t>
            </a:r>
            <a:endParaRPr lang="tr-TR" dirty="0"/>
          </a:p>
          <a:p>
            <a:r>
              <a:rPr lang="tr-TR" dirty="0"/>
              <a:t>• </a:t>
            </a:r>
            <a:r>
              <a:rPr lang="tr-TR" dirty="0" err="1"/>
              <a:t>Discipline</a:t>
            </a:r>
            <a:endParaRPr lang="tr-TR" dirty="0"/>
          </a:p>
          <a:p>
            <a:r>
              <a:rPr lang="tr-TR" dirty="0"/>
              <a:t>• Self-</a:t>
            </a:r>
            <a:r>
              <a:rPr lang="tr-TR" dirty="0" err="1"/>
              <a:t>control</a:t>
            </a:r>
            <a:endParaRPr lang="tr-TR" dirty="0"/>
          </a:p>
          <a:p>
            <a:r>
              <a:rPr lang="tr-TR" dirty="0"/>
              <a:t>• </a:t>
            </a:r>
            <a:r>
              <a:rPr lang="tr-TR" dirty="0" err="1"/>
              <a:t>Saving</a:t>
            </a:r>
            <a:r>
              <a:rPr lang="tr-TR" dirty="0"/>
              <a:t> </a:t>
            </a:r>
            <a:r>
              <a:rPr lang="tr-TR" dirty="0" err="1"/>
              <a:t>and</a:t>
            </a:r>
            <a:r>
              <a:rPr lang="tr-TR" dirty="0"/>
              <a:t> </a:t>
            </a:r>
            <a:r>
              <a:rPr lang="tr-TR" dirty="0" err="1"/>
              <a:t>reinvesting</a:t>
            </a:r>
            <a:r>
              <a:rPr lang="tr-TR" dirty="0"/>
              <a:t> </a:t>
            </a:r>
            <a:r>
              <a:rPr lang="tr-TR" dirty="0" err="1"/>
              <a:t>money</a:t>
            </a:r>
            <a:endParaRPr lang="tr-TR" dirty="0"/>
          </a:p>
          <a:p>
            <a:r>
              <a:rPr lang="tr-TR" dirty="0"/>
              <a:t>• </a:t>
            </a:r>
            <a:r>
              <a:rPr lang="tr-TR" dirty="0" err="1"/>
              <a:t>Viewing</a:t>
            </a:r>
            <a:r>
              <a:rPr lang="tr-TR" dirty="0"/>
              <a:t> </a:t>
            </a:r>
            <a:r>
              <a:rPr lang="tr-TR" dirty="0" err="1"/>
              <a:t>work</a:t>
            </a:r>
            <a:r>
              <a:rPr lang="tr-TR" dirty="0"/>
              <a:t> as a moral </a:t>
            </a:r>
            <a:r>
              <a:rPr lang="tr-TR" dirty="0" err="1"/>
              <a:t>duty</a:t>
            </a:r>
            <a:endParaRPr lang="tr-TR" dirty="0"/>
          </a:p>
          <a:p>
            <a:r>
              <a:rPr lang="tr-TR" dirty="0" err="1"/>
              <a:t>This</a:t>
            </a:r>
            <a:r>
              <a:rPr lang="tr-TR" dirty="0"/>
              <a:t> </a:t>
            </a:r>
            <a:r>
              <a:rPr lang="tr-TR" dirty="0" err="1"/>
              <a:t>created</a:t>
            </a:r>
            <a:r>
              <a:rPr lang="tr-TR" dirty="0"/>
              <a:t>:</a:t>
            </a:r>
          </a:p>
          <a:p>
            <a:r>
              <a:rPr lang="tr-TR" dirty="0"/>
              <a:t>➡️ </a:t>
            </a:r>
            <a:r>
              <a:rPr lang="tr-TR" dirty="0" err="1"/>
              <a:t>The</a:t>
            </a:r>
            <a:r>
              <a:rPr lang="tr-TR" dirty="0"/>
              <a:t> “</a:t>
            </a:r>
            <a:r>
              <a:rPr lang="tr-TR" b="1" dirty="0"/>
              <a:t>spirit of </a:t>
            </a:r>
            <a:r>
              <a:rPr lang="tr-TR" b="1" dirty="0" err="1"/>
              <a:t>capitalism</a:t>
            </a:r>
            <a:r>
              <a:rPr lang="tr-TR" dirty="0"/>
              <a:t>” — a </a:t>
            </a:r>
            <a:r>
              <a:rPr lang="tr-TR" dirty="0" err="1"/>
              <a:t>mindset</a:t>
            </a:r>
            <a:r>
              <a:rPr lang="tr-TR" dirty="0"/>
              <a:t> </a:t>
            </a:r>
            <a:r>
              <a:rPr lang="tr-TR" dirty="0" err="1"/>
              <a:t>that</a:t>
            </a:r>
            <a:r>
              <a:rPr lang="tr-TR" dirty="0"/>
              <a:t> </a:t>
            </a:r>
            <a:r>
              <a:rPr lang="tr-TR" dirty="0" err="1"/>
              <a:t>supports</a:t>
            </a:r>
            <a:r>
              <a:rPr lang="tr-TR" dirty="0"/>
              <a:t> </a:t>
            </a:r>
            <a:r>
              <a:rPr lang="tr-TR" dirty="0" err="1"/>
              <a:t>continuous</a:t>
            </a:r>
            <a:r>
              <a:rPr lang="tr-TR" dirty="0"/>
              <a:t> </a:t>
            </a:r>
            <a:r>
              <a:rPr lang="tr-TR" dirty="0" err="1"/>
              <a:t>profit-making</a:t>
            </a:r>
            <a:r>
              <a:rPr lang="tr-TR" dirty="0"/>
              <a:t> </a:t>
            </a:r>
            <a:r>
              <a:rPr lang="tr-TR" dirty="0" err="1"/>
              <a:t>and</a:t>
            </a:r>
            <a:r>
              <a:rPr lang="tr-TR" dirty="0"/>
              <a:t> </a:t>
            </a:r>
            <a:r>
              <a:rPr lang="tr-TR" dirty="0" err="1"/>
              <a:t>efficiency</a:t>
            </a:r>
            <a:r>
              <a:rPr lang="tr-TR" dirty="0"/>
              <a:t>.</a:t>
            </a:r>
          </a:p>
        </p:txBody>
      </p:sp>
    </p:spTree>
    <p:extLst>
      <p:ext uri="{BB962C8B-B14F-4D97-AF65-F5344CB8AC3E}">
        <p14:creationId xmlns:p14="http://schemas.microsoft.com/office/powerpoint/2010/main" val="41309775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05FE29-D26B-0598-1D0A-6ED8DE1BDB03}"/>
              </a:ext>
            </a:extLst>
          </p:cNvPr>
          <p:cNvSpPr>
            <a:spLocks noGrp="1"/>
          </p:cNvSpPr>
          <p:nvPr>
            <p:ph type="title"/>
          </p:nvPr>
        </p:nvSpPr>
        <p:spPr/>
        <p:txBody>
          <a:bodyPr/>
          <a:lstStyle/>
          <a:p>
            <a:r>
              <a:rPr lang="en-US" b="1" dirty="0"/>
              <a:t>Max Weber (1864-1920)</a:t>
            </a:r>
            <a:endParaRPr lang="tr-TR" dirty="0"/>
          </a:p>
        </p:txBody>
      </p:sp>
      <p:sp>
        <p:nvSpPr>
          <p:cNvPr id="3" name="İçerik Yer Tutucusu 2">
            <a:extLst>
              <a:ext uri="{FF2B5EF4-FFF2-40B4-BE49-F238E27FC236}">
                <a16:creationId xmlns:a16="http://schemas.microsoft.com/office/drawing/2014/main" id="{DDF1E046-057D-796F-166B-892E1A3E7AE8}"/>
              </a:ext>
            </a:extLst>
          </p:cNvPr>
          <p:cNvSpPr>
            <a:spLocks noGrp="1"/>
          </p:cNvSpPr>
          <p:nvPr>
            <p:ph sz="half" idx="1"/>
          </p:nvPr>
        </p:nvSpPr>
        <p:spPr/>
        <p:txBody>
          <a:bodyPr/>
          <a:lstStyle/>
          <a:p>
            <a:r>
              <a:rPr lang="tr-TR" dirty="0" err="1"/>
              <a:t>Rationalization</a:t>
            </a:r>
            <a:r>
              <a:rPr lang="tr-TR" dirty="0"/>
              <a:t> </a:t>
            </a:r>
            <a:r>
              <a:rPr lang="tr-TR" b="1" dirty="0"/>
              <a:t>(</a:t>
            </a:r>
            <a:r>
              <a:rPr lang="tr-TR" b="1" dirty="0" err="1"/>
              <a:t>Key</a:t>
            </a:r>
            <a:r>
              <a:rPr lang="tr-TR" b="1" dirty="0"/>
              <a:t> </a:t>
            </a:r>
            <a:r>
              <a:rPr lang="tr-TR" b="1" dirty="0" err="1"/>
              <a:t>Concept</a:t>
            </a:r>
            <a:r>
              <a:rPr lang="tr-TR" b="1" dirty="0"/>
              <a:t>)</a:t>
            </a:r>
          </a:p>
          <a:p>
            <a:r>
              <a:rPr lang="tr-TR" dirty="0" err="1"/>
              <a:t>Rationalization</a:t>
            </a:r>
            <a:r>
              <a:rPr lang="tr-TR" dirty="0"/>
              <a:t> </a:t>
            </a:r>
            <a:r>
              <a:rPr lang="tr-TR" dirty="0" err="1"/>
              <a:t>means</a:t>
            </a:r>
            <a:r>
              <a:rPr lang="tr-TR" dirty="0"/>
              <a:t>:</a:t>
            </a:r>
          </a:p>
          <a:p>
            <a:r>
              <a:rPr lang="tr-TR" dirty="0" err="1"/>
              <a:t>The</a:t>
            </a:r>
            <a:r>
              <a:rPr lang="tr-TR" dirty="0"/>
              <a:t> </a:t>
            </a:r>
            <a:r>
              <a:rPr lang="tr-TR" dirty="0" err="1"/>
              <a:t>process</a:t>
            </a:r>
            <a:r>
              <a:rPr lang="tr-TR" dirty="0"/>
              <a:t> </a:t>
            </a:r>
            <a:r>
              <a:rPr lang="tr-TR" dirty="0" err="1"/>
              <a:t>by</a:t>
            </a:r>
            <a:r>
              <a:rPr lang="tr-TR" dirty="0"/>
              <a:t> </a:t>
            </a:r>
            <a:r>
              <a:rPr lang="tr-TR" dirty="0" err="1"/>
              <a:t>which</a:t>
            </a:r>
            <a:r>
              <a:rPr lang="tr-TR" dirty="0"/>
              <a:t> </a:t>
            </a:r>
            <a:r>
              <a:rPr lang="tr-TR" b="1" dirty="0" err="1"/>
              <a:t>traditional</a:t>
            </a:r>
            <a:r>
              <a:rPr lang="tr-TR" b="1" dirty="0"/>
              <a:t>, </a:t>
            </a:r>
            <a:r>
              <a:rPr lang="tr-TR" b="1" dirty="0" err="1"/>
              <a:t>emotional</a:t>
            </a:r>
            <a:r>
              <a:rPr lang="tr-TR" b="1" dirty="0"/>
              <a:t>, </a:t>
            </a:r>
            <a:r>
              <a:rPr lang="tr-TR" b="1" dirty="0" err="1"/>
              <a:t>and</a:t>
            </a:r>
            <a:r>
              <a:rPr lang="tr-TR" b="1" dirty="0"/>
              <a:t> </a:t>
            </a:r>
            <a:r>
              <a:rPr lang="tr-TR" b="1" dirty="0" err="1"/>
              <a:t>value-based</a:t>
            </a:r>
            <a:r>
              <a:rPr lang="tr-TR" b="1" dirty="0"/>
              <a:t> </a:t>
            </a:r>
            <a:r>
              <a:rPr lang="tr-TR" b="1" dirty="0" err="1"/>
              <a:t>ways</a:t>
            </a:r>
            <a:r>
              <a:rPr lang="tr-TR" b="1" dirty="0"/>
              <a:t> of life </a:t>
            </a:r>
            <a:r>
              <a:rPr lang="tr-TR" dirty="0" err="1"/>
              <a:t>are</a:t>
            </a:r>
            <a:r>
              <a:rPr lang="tr-TR" dirty="0"/>
              <a:t> </a:t>
            </a:r>
            <a:r>
              <a:rPr lang="tr-TR" dirty="0" err="1"/>
              <a:t>replaced</a:t>
            </a:r>
            <a:r>
              <a:rPr lang="tr-TR" dirty="0"/>
              <a:t> </a:t>
            </a:r>
            <a:r>
              <a:rPr lang="tr-TR" dirty="0" err="1"/>
              <a:t>by</a:t>
            </a:r>
            <a:r>
              <a:rPr lang="tr-TR" dirty="0"/>
              <a:t> </a:t>
            </a:r>
            <a:r>
              <a:rPr lang="tr-TR" b="1" dirty="0" err="1"/>
              <a:t>efficiency</a:t>
            </a:r>
            <a:r>
              <a:rPr lang="tr-TR" b="1" dirty="0"/>
              <a:t>, </a:t>
            </a:r>
            <a:r>
              <a:rPr lang="tr-TR" b="1" dirty="0" err="1"/>
              <a:t>calculation</a:t>
            </a:r>
            <a:r>
              <a:rPr lang="tr-TR" b="1" dirty="0"/>
              <a:t>, </a:t>
            </a:r>
            <a:r>
              <a:rPr lang="tr-TR" b="1" dirty="0" err="1"/>
              <a:t>rules</a:t>
            </a:r>
            <a:r>
              <a:rPr lang="tr-TR" b="1" dirty="0"/>
              <a:t>, </a:t>
            </a:r>
            <a:r>
              <a:rPr lang="tr-TR" b="1" dirty="0" err="1"/>
              <a:t>and</a:t>
            </a:r>
            <a:r>
              <a:rPr lang="tr-TR" b="1" dirty="0"/>
              <a:t> </a:t>
            </a:r>
            <a:r>
              <a:rPr lang="tr-TR" b="1" dirty="0" err="1"/>
              <a:t>control</a:t>
            </a:r>
            <a:r>
              <a:rPr lang="tr-TR" b="1" dirty="0"/>
              <a:t>.</a:t>
            </a:r>
          </a:p>
          <a:p>
            <a:endParaRPr lang="tr-TR" dirty="0"/>
          </a:p>
        </p:txBody>
      </p:sp>
      <p:sp>
        <p:nvSpPr>
          <p:cNvPr id="4" name="İçerik Yer Tutucusu 3">
            <a:extLst>
              <a:ext uri="{FF2B5EF4-FFF2-40B4-BE49-F238E27FC236}">
                <a16:creationId xmlns:a16="http://schemas.microsoft.com/office/drawing/2014/main" id="{E62D9016-7605-6413-A702-D7AE1B99F573}"/>
              </a:ext>
            </a:extLst>
          </p:cNvPr>
          <p:cNvSpPr>
            <a:spLocks noGrp="1"/>
          </p:cNvSpPr>
          <p:nvPr>
            <p:ph sz="half" idx="2"/>
          </p:nvPr>
        </p:nvSpPr>
        <p:spPr/>
        <p:txBody>
          <a:bodyPr/>
          <a:lstStyle/>
          <a:p>
            <a:r>
              <a:rPr lang="tr-TR" dirty="0" err="1"/>
              <a:t>Examples</a:t>
            </a:r>
            <a:r>
              <a:rPr lang="tr-TR" dirty="0"/>
              <a:t>:</a:t>
            </a:r>
          </a:p>
          <a:p>
            <a:r>
              <a:rPr lang="tr-TR" dirty="0"/>
              <a:t>• </a:t>
            </a:r>
            <a:r>
              <a:rPr lang="tr-TR" dirty="0" err="1"/>
              <a:t>Bureaucracy</a:t>
            </a:r>
            <a:endParaRPr lang="tr-TR" dirty="0"/>
          </a:p>
          <a:p>
            <a:r>
              <a:rPr lang="tr-TR" dirty="0"/>
              <a:t>• Modern </a:t>
            </a:r>
            <a:r>
              <a:rPr lang="tr-TR" dirty="0" err="1"/>
              <a:t>governments</a:t>
            </a:r>
            <a:endParaRPr lang="tr-TR" dirty="0"/>
          </a:p>
          <a:p>
            <a:r>
              <a:rPr lang="tr-TR" dirty="0"/>
              <a:t>• </a:t>
            </a:r>
            <a:r>
              <a:rPr lang="tr-TR" dirty="0" err="1"/>
              <a:t>Corporations</a:t>
            </a:r>
            <a:endParaRPr lang="tr-TR" dirty="0"/>
          </a:p>
          <a:p>
            <a:r>
              <a:rPr lang="tr-TR" dirty="0"/>
              <a:t>• Schools </a:t>
            </a:r>
            <a:r>
              <a:rPr lang="tr-TR" dirty="0" err="1"/>
              <a:t>and</a:t>
            </a:r>
            <a:r>
              <a:rPr lang="tr-TR" dirty="0"/>
              <a:t> </a:t>
            </a:r>
            <a:r>
              <a:rPr lang="tr-TR" dirty="0" err="1"/>
              <a:t>hospitals</a:t>
            </a:r>
            <a:endParaRPr lang="tr-TR" dirty="0"/>
          </a:p>
          <a:p>
            <a:r>
              <a:rPr lang="tr-TR" dirty="0"/>
              <a:t>• Legal </a:t>
            </a:r>
            <a:r>
              <a:rPr lang="tr-TR" dirty="0" err="1"/>
              <a:t>systems</a:t>
            </a:r>
            <a:endParaRPr lang="tr-TR" dirty="0"/>
          </a:p>
        </p:txBody>
      </p:sp>
    </p:spTree>
    <p:extLst>
      <p:ext uri="{BB962C8B-B14F-4D97-AF65-F5344CB8AC3E}">
        <p14:creationId xmlns:p14="http://schemas.microsoft.com/office/powerpoint/2010/main" val="1241869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6EF75C-DEE7-DA97-3557-648C22ADF6F1}"/>
              </a:ext>
            </a:extLst>
          </p:cNvPr>
          <p:cNvSpPr>
            <a:spLocks noGrp="1"/>
          </p:cNvSpPr>
          <p:nvPr>
            <p:ph type="title"/>
          </p:nvPr>
        </p:nvSpPr>
        <p:spPr/>
        <p:txBody>
          <a:bodyPr/>
          <a:lstStyle/>
          <a:p>
            <a:r>
              <a:rPr lang="en-US" b="1" dirty="0"/>
              <a:t>Max Weber (1864-1920)</a:t>
            </a:r>
            <a:endParaRPr lang="tr-TR" dirty="0"/>
          </a:p>
        </p:txBody>
      </p:sp>
      <p:sp>
        <p:nvSpPr>
          <p:cNvPr id="3" name="İçerik Yer Tutucusu 2">
            <a:extLst>
              <a:ext uri="{FF2B5EF4-FFF2-40B4-BE49-F238E27FC236}">
                <a16:creationId xmlns:a16="http://schemas.microsoft.com/office/drawing/2014/main" id="{DF670D09-BEB8-62D5-CA25-14105EB9AC32}"/>
              </a:ext>
            </a:extLst>
          </p:cNvPr>
          <p:cNvSpPr>
            <a:spLocks noGrp="1"/>
          </p:cNvSpPr>
          <p:nvPr>
            <p:ph sz="half" idx="1"/>
          </p:nvPr>
        </p:nvSpPr>
        <p:spPr/>
        <p:txBody>
          <a:bodyPr/>
          <a:lstStyle/>
          <a:p>
            <a:r>
              <a:rPr lang="tr-TR" dirty="0" err="1"/>
              <a:t>The</a:t>
            </a:r>
            <a:r>
              <a:rPr lang="tr-TR" dirty="0"/>
              <a:t> “</a:t>
            </a:r>
            <a:r>
              <a:rPr lang="tr-TR" b="1" dirty="0" err="1"/>
              <a:t>Iron</a:t>
            </a:r>
            <a:r>
              <a:rPr lang="tr-TR" b="1" dirty="0"/>
              <a:t> </a:t>
            </a:r>
            <a:r>
              <a:rPr lang="tr-TR" b="1" dirty="0" err="1"/>
              <a:t>Cage</a:t>
            </a:r>
            <a:r>
              <a:rPr lang="tr-TR" dirty="0"/>
              <a:t>”</a:t>
            </a:r>
          </a:p>
          <a:p>
            <a:r>
              <a:rPr lang="tr-TR" dirty="0"/>
              <a:t>Weber </a:t>
            </a:r>
            <a:r>
              <a:rPr lang="tr-TR" dirty="0" err="1"/>
              <a:t>warned</a:t>
            </a:r>
            <a:r>
              <a:rPr lang="tr-TR" dirty="0"/>
              <a:t> </a:t>
            </a:r>
            <a:r>
              <a:rPr lang="tr-TR" dirty="0" err="1"/>
              <a:t>that</a:t>
            </a:r>
            <a:r>
              <a:rPr lang="tr-TR" dirty="0"/>
              <a:t> </a:t>
            </a:r>
            <a:r>
              <a:rPr lang="tr-TR" dirty="0" err="1"/>
              <a:t>rationalization</a:t>
            </a:r>
            <a:r>
              <a:rPr lang="tr-TR" dirty="0"/>
              <a:t> </a:t>
            </a:r>
            <a:r>
              <a:rPr lang="tr-TR" dirty="0" err="1"/>
              <a:t>creates</a:t>
            </a:r>
            <a:r>
              <a:rPr lang="tr-TR" dirty="0"/>
              <a:t> an </a:t>
            </a:r>
            <a:r>
              <a:rPr lang="tr-TR" dirty="0" err="1"/>
              <a:t>iron</a:t>
            </a:r>
            <a:r>
              <a:rPr lang="tr-TR" dirty="0"/>
              <a:t> </a:t>
            </a:r>
            <a:r>
              <a:rPr lang="tr-TR" dirty="0" err="1"/>
              <a:t>cage</a:t>
            </a:r>
            <a:r>
              <a:rPr lang="tr-TR" dirty="0"/>
              <a:t>:</a:t>
            </a:r>
          </a:p>
          <a:p>
            <a:r>
              <a:rPr lang="tr-TR" dirty="0"/>
              <a:t>• </a:t>
            </a:r>
            <a:r>
              <a:rPr lang="tr-TR" dirty="0" err="1"/>
              <a:t>Society</a:t>
            </a:r>
            <a:r>
              <a:rPr lang="tr-TR" dirty="0"/>
              <a:t> </a:t>
            </a:r>
            <a:r>
              <a:rPr lang="tr-TR" dirty="0" err="1"/>
              <a:t>becomes</a:t>
            </a:r>
            <a:r>
              <a:rPr lang="tr-TR" dirty="0"/>
              <a:t> </a:t>
            </a:r>
            <a:r>
              <a:rPr lang="tr-TR" i="1" dirty="0" err="1"/>
              <a:t>highly</a:t>
            </a:r>
            <a:r>
              <a:rPr lang="tr-TR" i="1" dirty="0"/>
              <a:t> </a:t>
            </a:r>
            <a:r>
              <a:rPr lang="tr-TR" i="1" dirty="0" err="1"/>
              <a:t>efficient</a:t>
            </a:r>
            <a:endParaRPr lang="tr-TR" i="1" dirty="0"/>
          </a:p>
          <a:p>
            <a:r>
              <a:rPr lang="tr-TR" dirty="0"/>
              <a:t>• But </a:t>
            </a:r>
            <a:r>
              <a:rPr lang="tr-TR" dirty="0" err="1"/>
              <a:t>individuals</a:t>
            </a:r>
            <a:r>
              <a:rPr lang="tr-TR" dirty="0"/>
              <a:t> </a:t>
            </a:r>
            <a:r>
              <a:rPr lang="tr-TR" i="1" dirty="0" err="1"/>
              <a:t>lose</a:t>
            </a:r>
            <a:r>
              <a:rPr lang="tr-TR" i="1" dirty="0"/>
              <a:t> </a:t>
            </a:r>
            <a:r>
              <a:rPr lang="tr-TR" i="1" dirty="0" err="1"/>
              <a:t>freedom</a:t>
            </a:r>
            <a:r>
              <a:rPr lang="tr-TR" i="1" dirty="0"/>
              <a:t> </a:t>
            </a:r>
            <a:r>
              <a:rPr lang="tr-TR" i="1" dirty="0" err="1"/>
              <a:t>and</a:t>
            </a:r>
            <a:r>
              <a:rPr lang="tr-TR" i="1" dirty="0"/>
              <a:t> </a:t>
            </a:r>
            <a:r>
              <a:rPr lang="tr-TR" i="1" dirty="0" err="1"/>
              <a:t>creativity</a:t>
            </a:r>
            <a:endParaRPr lang="tr-TR" i="1" dirty="0"/>
          </a:p>
          <a:p>
            <a:r>
              <a:rPr lang="tr-TR" dirty="0"/>
              <a:t>• Life </a:t>
            </a:r>
            <a:r>
              <a:rPr lang="tr-TR" dirty="0" err="1"/>
              <a:t>becomes</a:t>
            </a:r>
            <a:r>
              <a:rPr lang="tr-TR" dirty="0"/>
              <a:t> </a:t>
            </a:r>
            <a:r>
              <a:rPr lang="tr-TR" i="1" dirty="0" err="1"/>
              <a:t>controlled</a:t>
            </a:r>
            <a:r>
              <a:rPr lang="tr-TR" i="1" dirty="0"/>
              <a:t> </a:t>
            </a:r>
            <a:r>
              <a:rPr lang="tr-TR" i="1" dirty="0" err="1"/>
              <a:t>by</a:t>
            </a:r>
            <a:r>
              <a:rPr lang="tr-TR" i="1" dirty="0"/>
              <a:t> </a:t>
            </a:r>
            <a:r>
              <a:rPr lang="tr-TR" i="1" dirty="0" err="1"/>
              <a:t>systems</a:t>
            </a:r>
            <a:r>
              <a:rPr lang="tr-TR" i="1" dirty="0"/>
              <a:t> </a:t>
            </a:r>
            <a:r>
              <a:rPr lang="tr-TR" i="1" dirty="0" err="1"/>
              <a:t>and</a:t>
            </a:r>
            <a:r>
              <a:rPr lang="tr-TR" i="1" dirty="0"/>
              <a:t> </a:t>
            </a:r>
            <a:r>
              <a:rPr lang="tr-TR" i="1" dirty="0" err="1"/>
              <a:t>rules</a:t>
            </a:r>
            <a:endParaRPr lang="tr-TR" i="1" dirty="0"/>
          </a:p>
        </p:txBody>
      </p:sp>
      <p:sp>
        <p:nvSpPr>
          <p:cNvPr id="4" name="İçerik Yer Tutucusu 3">
            <a:extLst>
              <a:ext uri="{FF2B5EF4-FFF2-40B4-BE49-F238E27FC236}">
                <a16:creationId xmlns:a16="http://schemas.microsoft.com/office/drawing/2014/main" id="{B83B7CD3-5AA1-99F3-111A-605028277061}"/>
              </a:ext>
            </a:extLst>
          </p:cNvPr>
          <p:cNvSpPr>
            <a:spLocks noGrp="1"/>
          </p:cNvSpPr>
          <p:nvPr>
            <p:ph sz="half" idx="2"/>
          </p:nvPr>
        </p:nvSpPr>
        <p:spPr/>
        <p:txBody>
          <a:bodyPr/>
          <a:lstStyle/>
          <a:p>
            <a:r>
              <a:rPr lang="tr-TR" dirty="0" err="1"/>
              <a:t>Weber’s</a:t>
            </a:r>
            <a:r>
              <a:rPr lang="tr-TR" dirty="0"/>
              <a:t> </a:t>
            </a:r>
            <a:r>
              <a:rPr lang="tr-TR" dirty="0" err="1"/>
              <a:t>Contribution</a:t>
            </a:r>
            <a:r>
              <a:rPr lang="tr-TR" dirty="0"/>
              <a:t> </a:t>
            </a:r>
            <a:r>
              <a:rPr lang="tr-TR" dirty="0" err="1"/>
              <a:t>to</a:t>
            </a:r>
            <a:r>
              <a:rPr lang="tr-TR" dirty="0"/>
              <a:t> </a:t>
            </a:r>
            <a:r>
              <a:rPr lang="tr-TR" dirty="0" err="1"/>
              <a:t>Sociology</a:t>
            </a:r>
            <a:endParaRPr lang="tr-TR" dirty="0"/>
          </a:p>
          <a:p>
            <a:r>
              <a:rPr lang="tr-TR" dirty="0"/>
              <a:t>• </a:t>
            </a:r>
            <a:r>
              <a:rPr lang="tr-TR" b="1" dirty="0" err="1"/>
              <a:t>Showed</a:t>
            </a:r>
            <a:r>
              <a:rPr lang="tr-TR" b="1" dirty="0"/>
              <a:t> </a:t>
            </a:r>
            <a:r>
              <a:rPr lang="tr-TR" b="1" dirty="0" err="1"/>
              <a:t>culture</a:t>
            </a:r>
            <a:r>
              <a:rPr lang="tr-TR" b="1" dirty="0"/>
              <a:t> </a:t>
            </a:r>
            <a:r>
              <a:rPr lang="tr-TR" b="1" dirty="0" err="1"/>
              <a:t>matters</a:t>
            </a:r>
            <a:endParaRPr lang="tr-TR" b="1" dirty="0"/>
          </a:p>
          <a:p>
            <a:r>
              <a:rPr lang="tr-TR" dirty="0"/>
              <a:t>• </a:t>
            </a:r>
            <a:r>
              <a:rPr lang="tr-TR" dirty="0" err="1"/>
              <a:t>Introduced</a:t>
            </a:r>
            <a:r>
              <a:rPr lang="tr-TR" dirty="0"/>
              <a:t> </a:t>
            </a:r>
            <a:r>
              <a:rPr lang="tr-TR" b="1" dirty="0" err="1"/>
              <a:t>interpretive</a:t>
            </a:r>
            <a:r>
              <a:rPr lang="tr-TR" b="1" dirty="0"/>
              <a:t>(yorumlayıcı) </a:t>
            </a:r>
            <a:r>
              <a:rPr lang="tr-TR" b="1" dirty="0" err="1"/>
              <a:t>sociology</a:t>
            </a:r>
            <a:endParaRPr lang="tr-TR" b="1" dirty="0"/>
          </a:p>
          <a:p>
            <a:r>
              <a:rPr lang="tr-TR" dirty="0"/>
              <a:t>• </a:t>
            </a:r>
            <a:r>
              <a:rPr lang="tr-TR" dirty="0" err="1"/>
              <a:t>Explained</a:t>
            </a:r>
            <a:r>
              <a:rPr lang="tr-TR" dirty="0"/>
              <a:t> </a:t>
            </a:r>
            <a:r>
              <a:rPr lang="tr-TR" b="1" dirty="0"/>
              <a:t>modern </a:t>
            </a:r>
            <a:r>
              <a:rPr lang="tr-TR" b="1" dirty="0" err="1"/>
              <a:t>bureaucracy</a:t>
            </a:r>
            <a:endParaRPr lang="tr-TR" b="1" dirty="0"/>
          </a:p>
          <a:p>
            <a:r>
              <a:rPr lang="tr-TR" dirty="0"/>
              <a:t>• </a:t>
            </a:r>
            <a:r>
              <a:rPr lang="tr-TR" dirty="0" err="1"/>
              <a:t>Analyzed</a:t>
            </a:r>
            <a:r>
              <a:rPr lang="tr-TR" dirty="0"/>
              <a:t> </a:t>
            </a:r>
            <a:r>
              <a:rPr lang="tr-TR" dirty="0" err="1"/>
              <a:t>capitalism</a:t>
            </a:r>
            <a:r>
              <a:rPr lang="tr-TR" dirty="0"/>
              <a:t> </a:t>
            </a:r>
            <a:r>
              <a:rPr lang="tr-TR" b="1" dirty="0" err="1"/>
              <a:t>beyond</a:t>
            </a:r>
            <a:r>
              <a:rPr lang="tr-TR" b="1" dirty="0"/>
              <a:t> </a:t>
            </a:r>
            <a:r>
              <a:rPr lang="tr-TR" b="1" dirty="0" err="1"/>
              <a:t>economics</a:t>
            </a:r>
            <a:endParaRPr lang="tr-TR" b="1" dirty="0"/>
          </a:p>
        </p:txBody>
      </p:sp>
    </p:spTree>
    <p:extLst>
      <p:ext uri="{BB962C8B-B14F-4D97-AF65-F5344CB8AC3E}">
        <p14:creationId xmlns:p14="http://schemas.microsoft.com/office/powerpoint/2010/main" val="2824039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3EB9-14D0-2666-3FB9-D217F896E4C4}"/>
              </a:ext>
            </a:extLst>
          </p:cNvPr>
          <p:cNvSpPr>
            <a:spLocks noGrp="1"/>
          </p:cNvSpPr>
          <p:nvPr>
            <p:ph type="title"/>
          </p:nvPr>
        </p:nvSpPr>
        <p:spPr/>
        <p:txBody>
          <a:bodyPr/>
          <a:lstStyle/>
          <a:p>
            <a:pPr>
              <a:defRPr/>
            </a:pPr>
            <a:r>
              <a:rPr lang="en-US" b="1" dirty="0">
                <a:ea typeface="+mj-ea"/>
                <a:cs typeface="+mj-cs"/>
              </a:rPr>
              <a:t>Georg Simmel (1858-1918)</a:t>
            </a:r>
            <a:endParaRPr lang="en-US" dirty="0">
              <a:ea typeface="+mj-ea"/>
              <a:cs typeface="+mj-cs"/>
            </a:endParaRPr>
          </a:p>
        </p:txBody>
      </p:sp>
      <p:sp>
        <p:nvSpPr>
          <p:cNvPr id="61442" name="Content Placeholder 2">
            <a:extLst>
              <a:ext uri="{FF2B5EF4-FFF2-40B4-BE49-F238E27FC236}">
                <a16:creationId xmlns:a16="http://schemas.microsoft.com/office/drawing/2014/main" id="{E34DD026-CA8A-340C-FCB9-5E3823BCDC88}"/>
              </a:ext>
            </a:extLst>
          </p:cNvPr>
          <p:cNvSpPr>
            <a:spLocks noGrp="1"/>
          </p:cNvSpPr>
          <p:nvPr>
            <p:ph sz="half" idx="1"/>
          </p:nvPr>
        </p:nvSpPr>
        <p:spPr>
          <a:xfrm>
            <a:off x="457200" y="1673225"/>
            <a:ext cx="4038600" cy="4718050"/>
          </a:xfrm>
        </p:spPr>
        <p:txBody>
          <a:bodyPr/>
          <a:lstStyle/>
          <a:p>
            <a:r>
              <a:rPr lang="en-US" altLang="tr-TR" dirty="0">
                <a:cs typeface="Arial" panose="020B0604020202020204" pitchFamily="34" charset="0"/>
              </a:rPr>
              <a:t>• German sociologist and philosopher</a:t>
            </a:r>
          </a:p>
          <a:p>
            <a:r>
              <a:rPr lang="en-US" altLang="tr-TR" dirty="0">
                <a:cs typeface="Arial" panose="020B0604020202020204" pitchFamily="34" charset="0"/>
              </a:rPr>
              <a:t>• Focused on everyday social interactions</a:t>
            </a:r>
          </a:p>
          <a:p>
            <a:r>
              <a:rPr lang="en-US" altLang="tr-TR" dirty="0">
                <a:cs typeface="Arial" panose="020B0604020202020204" pitchFamily="34" charset="0"/>
              </a:rPr>
              <a:t>• Studied how society is created through relationships</a:t>
            </a:r>
          </a:p>
          <a:p>
            <a:r>
              <a:rPr lang="en-US" altLang="tr-TR" dirty="0">
                <a:cs typeface="Arial" panose="020B0604020202020204" pitchFamily="34" charset="0"/>
              </a:rPr>
              <a:t>• Interested in small groups and social patterns</a:t>
            </a:r>
          </a:p>
        </p:txBody>
      </p:sp>
      <p:pic>
        <p:nvPicPr>
          <p:cNvPr id="61443" name="Content Placeholder 2" descr="screenshot_3685.jpg">
            <a:extLst>
              <a:ext uri="{FF2B5EF4-FFF2-40B4-BE49-F238E27FC236}">
                <a16:creationId xmlns:a16="http://schemas.microsoft.com/office/drawing/2014/main" id="{4B60471F-B411-A2E5-688D-1F7DF3635AE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2664" b="-2664"/>
          <a:stretch>
            <a:fillRect/>
          </a:stretch>
        </p:blipFill>
        <p:spPr>
          <a:xfrm>
            <a:off x="4648200" y="1673225"/>
            <a:ext cx="4038600" cy="471805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B456EB-3D05-D2E6-D8BB-892F01E65763}"/>
              </a:ext>
            </a:extLst>
          </p:cNvPr>
          <p:cNvSpPr>
            <a:spLocks noGrp="1"/>
          </p:cNvSpPr>
          <p:nvPr>
            <p:ph type="title"/>
          </p:nvPr>
        </p:nvSpPr>
        <p:spPr/>
        <p:txBody>
          <a:bodyPr/>
          <a:lstStyle/>
          <a:p>
            <a:r>
              <a:rPr lang="tr-TR" dirty="0"/>
              <a:t>George </a:t>
            </a:r>
            <a:r>
              <a:rPr lang="tr-TR" dirty="0" err="1"/>
              <a:t>Simmel-Group</a:t>
            </a:r>
            <a:r>
              <a:rPr lang="tr-TR" dirty="0"/>
              <a:t> Size</a:t>
            </a:r>
          </a:p>
        </p:txBody>
      </p:sp>
      <p:sp>
        <p:nvSpPr>
          <p:cNvPr id="3" name="İçerik Yer Tutucusu 2">
            <a:extLst>
              <a:ext uri="{FF2B5EF4-FFF2-40B4-BE49-F238E27FC236}">
                <a16:creationId xmlns:a16="http://schemas.microsoft.com/office/drawing/2014/main" id="{960FEF6D-8C4E-C176-D0ED-EBFB6F55C047}"/>
              </a:ext>
            </a:extLst>
          </p:cNvPr>
          <p:cNvSpPr>
            <a:spLocks noGrp="1"/>
          </p:cNvSpPr>
          <p:nvPr>
            <p:ph sz="half" idx="1"/>
          </p:nvPr>
        </p:nvSpPr>
        <p:spPr/>
        <p:txBody>
          <a:bodyPr/>
          <a:lstStyle/>
          <a:p>
            <a:r>
              <a:rPr lang="tr-TR" dirty="0" err="1"/>
              <a:t>Simmel</a:t>
            </a:r>
            <a:r>
              <a:rPr lang="tr-TR" dirty="0"/>
              <a:t> </a:t>
            </a:r>
            <a:r>
              <a:rPr lang="tr-TR" dirty="0" err="1"/>
              <a:t>showed</a:t>
            </a:r>
            <a:r>
              <a:rPr lang="tr-TR" dirty="0"/>
              <a:t> </a:t>
            </a:r>
            <a:r>
              <a:rPr lang="tr-TR" dirty="0" err="1"/>
              <a:t>that</a:t>
            </a:r>
            <a:r>
              <a:rPr lang="tr-TR" dirty="0"/>
              <a:t> </a:t>
            </a:r>
            <a:r>
              <a:rPr lang="tr-TR" dirty="0" err="1"/>
              <a:t>group</a:t>
            </a:r>
            <a:r>
              <a:rPr lang="tr-TR" dirty="0"/>
              <a:t> size </a:t>
            </a:r>
            <a:r>
              <a:rPr lang="tr-TR" dirty="0" err="1"/>
              <a:t>changes</a:t>
            </a:r>
            <a:r>
              <a:rPr lang="tr-TR" dirty="0"/>
              <a:t> </a:t>
            </a:r>
            <a:r>
              <a:rPr lang="tr-TR" dirty="0" err="1"/>
              <a:t>social</a:t>
            </a:r>
            <a:r>
              <a:rPr lang="tr-TR" dirty="0"/>
              <a:t> </a:t>
            </a:r>
            <a:r>
              <a:rPr lang="tr-TR" dirty="0" err="1"/>
              <a:t>relationships</a:t>
            </a:r>
            <a:r>
              <a:rPr lang="tr-TR" dirty="0"/>
              <a:t>.</a:t>
            </a:r>
          </a:p>
          <a:p>
            <a:r>
              <a:rPr lang="tr-TR" dirty="0"/>
              <a:t>🔹 </a:t>
            </a:r>
            <a:r>
              <a:rPr lang="tr-TR" dirty="0" err="1"/>
              <a:t>Dyad</a:t>
            </a:r>
            <a:r>
              <a:rPr lang="tr-TR" dirty="0"/>
              <a:t> (2 </a:t>
            </a:r>
            <a:r>
              <a:rPr lang="tr-TR" dirty="0" err="1"/>
              <a:t>people</a:t>
            </a:r>
            <a:r>
              <a:rPr lang="tr-TR" dirty="0"/>
              <a:t>)</a:t>
            </a:r>
          </a:p>
          <a:p>
            <a:r>
              <a:rPr lang="tr-TR" dirty="0" err="1"/>
              <a:t>Examples</a:t>
            </a:r>
            <a:r>
              <a:rPr lang="tr-TR" dirty="0"/>
              <a:t>:</a:t>
            </a:r>
          </a:p>
          <a:p>
            <a:r>
              <a:rPr lang="tr-TR" dirty="0"/>
              <a:t>• </a:t>
            </a:r>
            <a:r>
              <a:rPr lang="tr-TR" dirty="0" err="1"/>
              <a:t>friendship</a:t>
            </a:r>
            <a:endParaRPr lang="tr-TR" dirty="0"/>
          </a:p>
          <a:p>
            <a:r>
              <a:rPr lang="tr-TR" dirty="0"/>
              <a:t>• </a:t>
            </a:r>
            <a:r>
              <a:rPr lang="tr-TR" dirty="0" err="1"/>
              <a:t>marriage</a:t>
            </a:r>
            <a:endParaRPr lang="tr-TR" dirty="0"/>
          </a:p>
          <a:p>
            <a:r>
              <a:rPr lang="tr-TR" dirty="0" err="1"/>
              <a:t>Characteristics</a:t>
            </a:r>
            <a:r>
              <a:rPr lang="tr-TR" dirty="0"/>
              <a:t>:</a:t>
            </a:r>
          </a:p>
          <a:p>
            <a:r>
              <a:rPr lang="tr-TR" dirty="0"/>
              <a:t>✔️ </a:t>
            </a:r>
            <a:r>
              <a:rPr lang="tr-TR" dirty="0" err="1"/>
              <a:t>very</a:t>
            </a:r>
            <a:r>
              <a:rPr lang="tr-TR" dirty="0"/>
              <a:t> </a:t>
            </a:r>
            <a:r>
              <a:rPr lang="tr-TR" dirty="0" err="1"/>
              <a:t>close</a:t>
            </a:r>
            <a:endParaRPr lang="tr-TR" dirty="0"/>
          </a:p>
          <a:p>
            <a:r>
              <a:rPr lang="tr-TR" dirty="0"/>
              <a:t>✔️ </a:t>
            </a:r>
            <a:r>
              <a:rPr lang="tr-TR" dirty="0" err="1"/>
              <a:t>emotionally</a:t>
            </a:r>
            <a:r>
              <a:rPr lang="tr-TR" dirty="0"/>
              <a:t> </a:t>
            </a:r>
            <a:r>
              <a:rPr lang="tr-TR" dirty="0" err="1"/>
              <a:t>intense</a:t>
            </a:r>
            <a:endParaRPr lang="tr-TR" dirty="0"/>
          </a:p>
          <a:p>
            <a:r>
              <a:rPr lang="tr-TR" dirty="0"/>
              <a:t>❌ </a:t>
            </a:r>
            <a:r>
              <a:rPr lang="tr-TR" dirty="0" err="1"/>
              <a:t>unstable</a:t>
            </a:r>
            <a:r>
              <a:rPr lang="tr-TR" dirty="0"/>
              <a:t> (</a:t>
            </a:r>
            <a:r>
              <a:rPr lang="tr-TR" dirty="0" err="1"/>
              <a:t>if</a:t>
            </a:r>
            <a:r>
              <a:rPr lang="tr-TR" dirty="0"/>
              <a:t> </a:t>
            </a:r>
            <a:r>
              <a:rPr lang="tr-TR" dirty="0" err="1"/>
              <a:t>one</a:t>
            </a:r>
            <a:r>
              <a:rPr lang="tr-TR" dirty="0"/>
              <a:t> </a:t>
            </a:r>
            <a:r>
              <a:rPr lang="tr-TR" dirty="0" err="1"/>
              <a:t>leaves</a:t>
            </a:r>
            <a:r>
              <a:rPr lang="tr-TR" dirty="0"/>
              <a:t>, </a:t>
            </a:r>
            <a:r>
              <a:rPr lang="tr-TR" dirty="0" err="1"/>
              <a:t>the</a:t>
            </a:r>
            <a:r>
              <a:rPr lang="tr-TR" dirty="0"/>
              <a:t> </a:t>
            </a:r>
            <a:r>
              <a:rPr lang="tr-TR" dirty="0" err="1"/>
              <a:t>group</a:t>
            </a:r>
            <a:r>
              <a:rPr lang="tr-TR" dirty="0"/>
              <a:t> </a:t>
            </a:r>
            <a:r>
              <a:rPr lang="tr-TR" dirty="0" err="1"/>
              <a:t>ends</a:t>
            </a:r>
            <a:r>
              <a:rPr lang="tr-TR" dirty="0"/>
              <a:t>)</a:t>
            </a:r>
          </a:p>
        </p:txBody>
      </p:sp>
      <p:sp>
        <p:nvSpPr>
          <p:cNvPr id="4" name="İçerik Yer Tutucusu 3">
            <a:extLst>
              <a:ext uri="{FF2B5EF4-FFF2-40B4-BE49-F238E27FC236}">
                <a16:creationId xmlns:a16="http://schemas.microsoft.com/office/drawing/2014/main" id="{E5AFE362-235C-1DED-4055-1C7BF98C91AA}"/>
              </a:ext>
            </a:extLst>
          </p:cNvPr>
          <p:cNvSpPr>
            <a:spLocks noGrp="1"/>
          </p:cNvSpPr>
          <p:nvPr>
            <p:ph sz="half" idx="2"/>
          </p:nvPr>
        </p:nvSpPr>
        <p:spPr/>
        <p:txBody>
          <a:bodyPr/>
          <a:lstStyle/>
          <a:p>
            <a:r>
              <a:rPr lang="tr-TR" dirty="0"/>
              <a:t>🔹 </a:t>
            </a:r>
            <a:r>
              <a:rPr lang="tr-TR" dirty="0" err="1"/>
              <a:t>Triad</a:t>
            </a:r>
            <a:r>
              <a:rPr lang="tr-TR" dirty="0"/>
              <a:t> (3 </a:t>
            </a:r>
            <a:r>
              <a:rPr lang="tr-TR" dirty="0" err="1"/>
              <a:t>people</a:t>
            </a:r>
            <a:r>
              <a:rPr lang="tr-TR" dirty="0"/>
              <a:t>)</a:t>
            </a:r>
          </a:p>
          <a:p>
            <a:r>
              <a:rPr lang="tr-TR" dirty="0"/>
              <a:t>A </a:t>
            </a:r>
            <a:r>
              <a:rPr lang="tr-TR" dirty="0" err="1"/>
              <a:t>third</a:t>
            </a:r>
            <a:r>
              <a:rPr lang="tr-TR" dirty="0"/>
              <a:t> </a:t>
            </a:r>
            <a:r>
              <a:rPr lang="tr-TR" dirty="0" err="1"/>
              <a:t>person</a:t>
            </a:r>
            <a:r>
              <a:rPr lang="tr-TR" dirty="0"/>
              <a:t> </a:t>
            </a:r>
            <a:r>
              <a:rPr lang="tr-TR" dirty="0" err="1"/>
              <a:t>changes</a:t>
            </a:r>
            <a:r>
              <a:rPr lang="tr-TR" dirty="0"/>
              <a:t> </a:t>
            </a:r>
            <a:r>
              <a:rPr lang="tr-TR" dirty="0" err="1"/>
              <a:t>everything</a:t>
            </a:r>
            <a:r>
              <a:rPr lang="tr-TR" dirty="0"/>
              <a:t>:</a:t>
            </a:r>
          </a:p>
          <a:p>
            <a:r>
              <a:rPr lang="tr-TR" dirty="0"/>
              <a:t>• </a:t>
            </a:r>
            <a:r>
              <a:rPr lang="tr-TR" dirty="0" err="1"/>
              <a:t>mediator</a:t>
            </a:r>
            <a:r>
              <a:rPr lang="tr-TR" dirty="0"/>
              <a:t> (</a:t>
            </a:r>
            <a:r>
              <a:rPr lang="tr-TR" dirty="0" err="1"/>
              <a:t>peacemaker</a:t>
            </a:r>
            <a:r>
              <a:rPr lang="tr-TR" dirty="0"/>
              <a:t>)</a:t>
            </a:r>
          </a:p>
          <a:p>
            <a:r>
              <a:rPr lang="tr-TR" dirty="0"/>
              <a:t>• </a:t>
            </a:r>
            <a:r>
              <a:rPr lang="tr-TR" dirty="0" err="1"/>
              <a:t>alliance</a:t>
            </a:r>
            <a:r>
              <a:rPr lang="tr-TR" dirty="0"/>
              <a:t> </a:t>
            </a:r>
            <a:r>
              <a:rPr lang="tr-TR" dirty="0" err="1"/>
              <a:t>builder</a:t>
            </a:r>
            <a:r>
              <a:rPr lang="tr-TR" dirty="0"/>
              <a:t> (two </a:t>
            </a:r>
            <a:r>
              <a:rPr lang="tr-TR" dirty="0" err="1"/>
              <a:t>against</a:t>
            </a:r>
            <a:r>
              <a:rPr lang="tr-TR" dirty="0"/>
              <a:t> </a:t>
            </a:r>
            <a:r>
              <a:rPr lang="tr-TR" dirty="0" err="1"/>
              <a:t>one</a:t>
            </a:r>
            <a:r>
              <a:rPr lang="tr-TR" dirty="0"/>
              <a:t>)</a:t>
            </a:r>
          </a:p>
          <a:p>
            <a:r>
              <a:rPr lang="tr-TR" dirty="0"/>
              <a:t>• </a:t>
            </a:r>
            <a:r>
              <a:rPr lang="tr-TR" dirty="0" err="1"/>
              <a:t>power</a:t>
            </a:r>
            <a:r>
              <a:rPr lang="tr-TR" dirty="0"/>
              <a:t> </a:t>
            </a:r>
            <a:r>
              <a:rPr lang="tr-TR" dirty="0" err="1"/>
              <a:t>shifts</a:t>
            </a:r>
            <a:endParaRPr lang="tr-TR" dirty="0"/>
          </a:p>
          <a:p>
            <a:r>
              <a:rPr lang="tr-TR" dirty="0"/>
              <a:t>👉 </a:t>
            </a:r>
            <a:r>
              <a:rPr lang="tr-TR" dirty="0" err="1"/>
              <a:t>Groups</a:t>
            </a:r>
            <a:r>
              <a:rPr lang="tr-TR" dirty="0"/>
              <a:t> </a:t>
            </a:r>
            <a:r>
              <a:rPr lang="tr-TR" dirty="0" err="1"/>
              <a:t>become</a:t>
            </a:r>
            <a:r>
              <a:rPr lang="tr-TR" dirty="0"/>
              <a:t> </a:t>
            </a:r>
            <a:r>
              <a:rPr lang="tr-TR" dirty="0" err="1"/>
              <a:t>more</a:t>
            </a:r>
            <a:r>
              <a:rPr lang="tr-TR" dirty="0"/>
              <a:t> </a:t>
            </a:r>
            <a:r>
              <a:rPr lang="tr-TR" dirty="0" err="1"/>
              <a:t>stable</a:t>
            </a:r>
            <a:r>
              <a:rPr lang="tr-TR" dirty="0"/>
              <a:t> but </a:t>
            </a:r>
            <a:r>
              <a:rPr lang="tr-TR" dirty="0" err="1"/>
              <a:t>also</a:t>
            </a:r>
            <a:r>
              <a:rPr lang="tr-TR" dirty="0"/>
              <a:t> </a:t>
            </a:r>
            <a:r>
              <a:rPr lang="tr-TR" dirty="0" err="1"/>
              <a:t>more</a:t>
            </a:r>
            <a:r>
              <a:rPr lang="tr-TR" dirty="0"/>
              <a:t> </a:t>
            </a:r>
            <a:r>
              <a:rPr lang="tr-TR" dirty="0" err="1"/>
              <a:t>complex</a:t>
            </a:r>
            <a:r>
              <a:rPr lang="tr-TR" dirty="0"/>
              <a:t>.</a:t>
            </a:r>
          </a:p>
        </p:txBody>
      </p:sp>
    </p:spTree>
    <p:extLst>
      <p:ext uri="{BB962C8B-B14F-4D97-AF65-F5344CB8AC3E}">
        <p14:creationId xmlns:p14="http://schemas.microsoft.com/office/powerpoint/2010/main" val="2604447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F8D9C2-2435-1069-06AE-E510E511E934}"/>
              </a:ext>
            </a:extLst>
          </p:cNvPr>
          <p:cNvSpPr>
            <a:spLocks noGrp="1"/>
          </p:cNvSpPr>
          <p:nvPr>
            <p:ph type="title"/>
          </p:nvPr>
        </p:nvSpPr>
        <p:spPr/>
        <p:txBody>
          <a:bodyPr/>
          <a:lstStyle/>
          <a:p>
            <a:r>
              <a:rPr lang="tr-TR" dirty="0"/>
              <a:t>George </a:t>
            </a:r>
            <a:r>
              <a:rPr lang="tr-TR" dirty="0" err="1"/>
              <a:t>Simmel-Group</a:t>
            </a:r>
            <a:r>
              <a:rPr lang="tr-TR" dirty="0"/>
              <a:t> Size</a:t>
            </a:r>
          </a:p>
        </p:txBody>
      </p:sp>
      <p:sp>
        <p:nvSpPr>
          <p:cNvPr id="3" name="İçerik Yer Tutucusu 2">
            <a:extLst>
              <a:ext uri="{FF2B5EF4-FFF2-40B4-BE49-F238E27FC236}">
                <a16:creationId xmlns:a16="http://schemas.microsoft.com/office/drawing/2014/main" id="{3AF78F4F-939A-4428-4B9E-ACD1ECC1887D}"/>
              </a:ext>
            </a:extLst>
          </p:cNvPr>
          <p:cNvSpPr>
            <a:spLocks noGrp="1"/>
          </p:cNvSpPr>
          <p:nvPr>
            <p:ph sz="half" idx="1"/>
          </p:nvPr>
        </p:nvSpPr>
        <p:spPr>
          <a:xfrm>
            <a:off x="457200" y="1673352"/>
            <a:ext cx="7924800" cy="4718304"/>
          </a:xfrm>
        </p:spPr>
        <p:txBody>
          <a:bodyPr/>
          <a:lstStyle/>
          <a:p>
            <a:r>
              <a:rPr lang="tr-TR" dirty="0"/>
              <a:t>As </a:t>
            </a:r>
            <a:r>
              <a:rPr lang="tr-TR" dirty="0" err="1"/>
              <a:t>group</a:t>
            </a:r>
            <a:r>
              <a:rPr lang="tr-TR" dirty="0"/>
              <a:t> size </a:t>
            </a:r>
            <a:r>
              <a:rPr lang="tr-TR" dirty="0" err="1"/>
              <a:t>increases</a:t>
            </a:r>
            <a:r>
              <a:rPr lang="tr-TR" dirty="0"/>
              <a:t>, </a:t>
            </a:r>
            <a:r>
              <a:rPr lang="tr-TR" dirty="0" err="1"/>
              <a:t>relationships</a:t>
            </a:r>
            <a:r>
              <a:rPr lang="tr-TR" dirty="0"/>
              <a:t> </a:t>
            </a:r>
            <a:r>
              <a:rPr lang="tr-TR" dirty="0" err="1"/>
              <a:t>become</a:t>
            </a:r>
            <a:r>
              <a:rPr lang="tr-TR" dirty="0"/>
              <a:t> </a:t>
            </a:r>
            <a:r>
              <a:rPr lang="tr-TR" dirty="0" err="1"/>
              <a:t>less</a:t>
            </a:r>
            <a:r>
              <a:rPr lang="tr-TR" dirty="0"/>
              <a:t> </a:t>
            </a:r>
            <a:r>
              <a:rPr lang="tr-TR" dirty="0" err="1"/>
              <a:t>personal</a:t>
            </a:r>
            <a:r>
              <a:rPr lang="tr-TR" dirty="0"/>
              <a:t> but </a:t>
            </a:r>
            <a:r>
              <a:rPr lang="tr-TR" dirty="0" err="1"/>
              <a:t>more</a:t>
            </a:r>
            <a:r>
              <a:rPr lang="tr-TR" dirty="0"/>
              <a:t> </a:t>
            </a:r>
            <a:r>
              <a:rPr lang="tr-TR" dirty="0" err="1"/>
              <a:t>stable</a:t>
            </a:r>
            <a:r>
              <a:rPr lang="tr-TR" dirty="0"/>
              <a:t>.</a:t>
            </a:r>
          </a:p>
          <a:p>
            <a:r>
              <a:rPr lang="tr-TR" dirty="0"/>
              <a:t>Formal </a:t>
            </a:r>
            <a:r>
              <a:rPr lang="tr-TR" dirty="0" err="1"/>
              <a:t>Sociology</a:t>
            </a:r>
            <a:r>
              <a:rPr lang="tr-TR" dirty="0"/>
              <a:t> (</a:t>
            </a:r>
            <a:r>
              <a:rPr lang="tr-TR" dirty="0" err="1"/>
              <a:t>Simmel’s</a:t>
            </a:r>
            <a:r>
              <a:rPr lang="tr-TR" dirty="0"/>
              <a:t> main </a:t>
            </a:r>
            <a:r>
              <a:rPr lang="tr-TR" dirty="0" err="1"/>
              <a:t>approach</a:t>
            </a:r>
            <a:r>
              <a:rPr lang="tr-TR" dirty="0"/>
              <a:t>)</a:t>
            </a:r>
          </a:p>
          <a:p>
            <a:r>
              <a:rPr lang="tr-TR" dirty="0" err="1"/>
              <a:t>Simmel</a:t>
            </a:r>
            <a:r>
              <a:rPr lang="tr-TR" dirty="0"/>
              <a:t> </a:t>
            </a:r>
            <a:r>
              <a:rPr lang="tr-TR" dirty="0" err="1"/>
              <a:t>argued</a:t>
            </a:r>
            <a:r>
              <a:rPr lang="tr-TR" dirty="0"/>
              <a:t> </a:t>
            </a:r>
            <a:r>
              <a:rPr lang="tr-TR" dirty="0" err="1"/>
              <a:t>that</a:t>
            </a:r>
            <a:r>
              <a:rPr lang="tr-TR" dirty="0"/>
              <a:t> </a:t>
            </a:r>
            <a:r>
              <a:rPr lang="tr-TR" dirty="0" err="1"/>
              <a:t>sociology</a:t>
            </a:r>
            <a:r>
              <a:rPr lang="tr-TR" dirty="0"/>
              <a:t> </a:t>
            </a:r>
            <a:r>
              <a:rPr lang="tr-TR" dirty="0" err="1"/>
              <a:t>should</a:t>
            </a:r>
            <a:r>
              <a:rPr lang="tr-TR" dirty="0"/>
              <a:t> </a:t>
            </a:r>
            <a:r>
              <a:rPr lang="tr-TR" dirty="0" err="1"/>
              <a:t>study</a:t>
            </a:r>
            <a:r>
              <a:rPr lang="tr-TR" dirty="0"/>
              <a:t>:</a:t>
            </a:r>
          </a:p>
          <a:p>
            <a:r>
              <a:rPr lang="tr-TR" dirty="0"/>
              <a:t>👉 </a:t>
            </a:r>
            <a:r>
              <a:rPr lang="tr-TR" dirty="0" err="1"/>
              <a:t>the</a:t>
            </a:r>
            <a:r>
              <a:rPr lang="tr-TR" dirty="0"/>
              <a:t> </a:t>
            </a:r>
            <a:r>
              <a:rPr lang="tr-TR" dirty="0" err="1"/>
              <a:t>forms</a:t>
            </a:r>
            <a:r>
              <a:rPr lang="tr-TR" dirty="0"/>
              <a:t> of </a:t>
            </a:r>
            <a:r>
              <a:rPr lang="tr-TR" dirty="0" err="1"/>
              <a:t>interaction</a:t>
            </a:r>
            <a:r>
              <a:rPr lang="tr-TR" dirty="0"/>
              <a:t>, not </a:t>
            </a:r>
            <a:r>
              <a:rPr lang="tr-TR" dirty="0" err="1"/>
              <a:t>just</a:t>
            </a:r>
            <a:r>
              <a:rPr lang="tr-TR" dirty="0"/>
              <a:t> </a:t>
            </a:r>
            <a:r>
              <a:rPr lang="tr-TR" dirty="0" err="1"/>
              <a:t>the</a:t>
            </a:r>
            <a:r>
              <a:rPr lang="tr-TR" dirty="0"/>
              <a:t> </a:t>
            </a:r>
            <a:r>
              <a:rPr lang="tr-TR" dirty="0" err="1"/>
              <a:t>content</a:t>
            </a:r>
            <a:r>
              <a:rPr lang="tr-TR" dirty="0"/>
              <a:t>.</a:t>
            </a:r>
          </a:p>
          <a:p>
            <a:r>
              <a:rPr lang="tr-TR" dirty="0" err="1"/>
              <a:t>Meaning</a:t>
            </a:r>
            <a:r>
              <a:rPr lang="tr-TR" dirty="0"/>
              <a:t>:</a:t>
            </a:r>
          </a:p>
          <a:p>
            <a:r>
              <a:rPr lang="tr-TR" dirty="0" err="1"/>
              <a:t>Instead</a:t>
            </a:r>
            <a:r>
              <a:rPr lang="tr-TR" dirty="0"/>
              <a:t> of </a:t>
            </a:r>
            <a:r>
              <a:rPr lang="tr-TR" dirty="0" err="1"/>
              <a:t>studying</a:t>
            </a:r>
            <a:r>
              <a:rPr lang="tr-TR" dirty="0"/>
              <a:t>:</a:t>
            </a:r>
          </a:p>
          <a:p>
            <a:r>
              <a:rPr lang="tr-TR" dirty="0"/>
              <a:t>❌ </a:t>
            </a:r>
            <a:r>
              <a:rPr lang="tr-TR" dirty="0" err="1"/>
              <a:t>love,money</a:t>
            </a:r>
            <a:r>
              <a:rPr lang="tr-TR" dirty="0"/>
              <a:t>, </a:t>
            </a:r>
            <a:r>
              <a:rPr lang="tr-TR" dirty="0" err="1"/>
              <a:t>religion</a:t>
            </a:r>
            <a:r>
              <a:rPr lang="tr-TR" dirty="0"/>
              <a:t>, </a:t>
            </a:r>
          </a:p>
          <a:p>
            <a:r>
              <a:rPr lang="tr-TR" dirty="0"/>
              <a:t>✅ </a:t>
            </a:r>
            <a:r>
              <a:rPr lang="tr-TR" dirty="0" err="1"/>
              <a:t>cooperation</a:t>
            </a:r>
            <a:r>
              <a:rPr lang="tr-TR" dirty="0"/>
              <a:t>, </a:t>
            </a:r>
            <a:r>
              <a:rPr lang="tr-TR" dirty="0" err="1"/>
              <a:t>conflict</a:t>
            </a:r>
            <a:r>
              <a:rPr lang="tr-TR" dirty="0"/>
              <a:t>, </a:t>
            </a:r>
            <a:r>
              <a:rPr lang="tr-TR" dirty="0" err="1"/>
              <a:t>exchange</a:t>
            </a:r>
            <a:r>
              <a:rPr lang="tr-TR" dirty="0"/>
              <a:t>, </a:t>
            </a:r>
            <a:r>
              <a:rPr lang="tr-TR" dirty="0" err="1"/>
              <a:t>domination</a:t>
            </a:r>
            <a:r>
              <a:rPr lang="tr-TR" dirty="0"/>
              <a:t>, </a:t>
            </a:r>
            <a:r>
              <a:rPr lang="tr-TR" dirty="0" err="1"/>
              <a:t>competition</a:t>
            </a:r>
            <a:endParaRPr lang="tr-TR" dirty="0"/>
          </a:p>
          <a:p>
            <a:r>
              <a:rPr lang="tr-TR" dirty="0" err="1"/>
              <a:t>These</a:t>
            </a:r>
            <a:r>
              <a:rPr lang="tr-TR" dirty="0"/>
              <a:t> </a:t>
            </a:r>
            <a:r>
              <a:rPr lang="tr-TR" dirty="0" err="1"/>
              <a:t>forms</a:t>
            </a:r>
            <a:r>
              <a:rPr lang="tr-TR" dirty="0"/>
              <a:t> </a:t>
            </a:r>
            <a:r>
              <a:rPr lang="tr-TR" dirty="0" err="1"/>
              <a:t>appear</a:t>
            </a:r>
            <a:r>
              <a:rPr lang="tr-TR" dirty="0"/>
              <a:t> in </a:t>
            </a:r>
            <a:r>
              <a:rPr lang="tr-TR" dirty="0" err="1"/>
              <a:t>many</a:t>
            </a:r>
            <a:r>
              <a:rPr lang="tr-TR" dirty="0"/>
              <a:t> </a:t>
            </a:r>
            <a:r>
              <a:rPr lang="tr-TR" dirty="0" err="1"/>
              <a:t>areas</a:t>
            </a:r>
            <a:r>
              <a:rPr lang="tr-TR" dirty="0"/>
              <a:t> of life.</a:t>
            </a:r>
          </a:p>
        </p:txBody>
      </p:sp>
    </p:spTree>
    <p:extLst>
      <p:ext uri="{BB962C8B-B14F-4D97-AF65-F5344CB8AC3E}">
        <p14:creationId xmlns:p14="http://schemas.microsoft.com/office/powerpoint/2010/main" val="10277400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7A6636-1243-4C0C-7B8A-3E86577547FC}"/>
              </a:ext>
            </a:extLst>
          </p:cNvPr>
          <p:cNvSpPr>
            <a:spLocks noGrp="1"/>
          </p:cNvSpPr>
          <p:nvPr>
            <p:ph type="title"/>
          </p:nvPr>
        </p:nvSpPr>
        <p:spPr/>
        <p:txBody>
          <a:bodyPr/>
          <a:lstStyle/>
          <a:p>
            <a:r>
              <a:rPr lang="tr-TR" dirty="0"/>
              <a:t>George </a:t>
            </a:r>
            <a:r>
              <a:rPr lang="tr-TR" dirty="0" err="1"/>
              <a:t>Simmel</a:t>
            </a:r>
            <a:endParaRPr lang="tr-TR" dirty="0"/>
          </a:p>
        </p:txBody>
      </p:sp>
      <p:sp>
        <p:nvSpPr>
          <p:cNvPr id="3" name="İçerik Yer Tutucusu 2">
            <a:extLst>
              <a:ext uri="{FF2B5EF4-FFF2-40B4-BE49-F238E27FC236}">
                <a16:creationId xmlns:a16="http://schemas.microsoft.com/office/drawing/2014/main" id="{0D0BB733-FAA1-1DE5-B004-AB09FEC18DDF}"/>
              </a:ext>
            </a:extLst>
          </p:cNvPr>
          <p:cNvSpPr>
            <a:spLocks noGrp="1"/>
          </p:cNvSpPr>
          <p:nvPr>
            <p:ph sz="half" idx="1"/>
          </p:nvPr>
        </p:nvSpPr>
        <p:spPr>
          <a:xfrm>
            <a:off x="381000" y="1676400"/>
            <a:ext cx="8077200" cy="4718304"/>
          </a:xfrm>
        </p:spPr>
        <p:txBody>
          <a:bodyPr/>
          <a:lstStyle/>
          <a:p>
            <a:r>
              <a:rPr lang="tr-TR" dirty="0" err="1"/>
              <a:t>There</a:t>
            </a:r>
            <a:r>
              <a:rPr lang="tr-TR" dirty="0"/>
              <a:t> </a:t>
            </a:r>
            <a:r>
              <a:rPr lang="tr-TR" dirty="0" err="1"/>
              <a:t>are</a:t>
            </a:r>
            <a:r>
              <a:rPr lang="tr-TR" dirty="0"/>
              <a:t> </a:t>
            </a:r>
            <a:r>
              <a:rPr lang="tr-TR" dirty="0" err="1"/>
              <a:t>different</a:t>
            </a:r>
            <a:r>
              <a:rPr lang="tr-TR" dirty="0"/>
              <a:t> </a:t>
            </a:r>
            <a:r>
              <a:rPr lang="tr-TR" dirty="0" err="1"/>
              <a:t>types</a:t>
            </a:r>
            <a:r>
              <a:rPr lang="tr-TR" dirty="0"/>
              <a:t> of </a:t>
            </a:r>
            <a:r>
              <a:rPr lang="tr-TR" dirty="0" err="1"/>
              <a:t>interaction</a:t>
            </a:r>
            <a:r>
              <a:rPr lang="tr-TR" dirty="0"/>
              <a:t> :</a:t>
            </a:r>
          </a:p>
          <a:p>
            <a:r>
              <a:rPr lang="tr-TR" dirty="0" err="1"/>
              <a:t>Competition</a:t>
            </a:r>
            <a:endParaRPr lang="tr-TR" dirty="0"/>
          </a:p>
          <a:p>
            <a:r>
              <a:rPr lang="tr-TR" dirty="0" err="1"/>
              <a:t>Division</a:t>
            </a:r>
            <a:r>
              <a:rPr lang="tr-TR" dirty="0"/>
              <a:t> of </a:t>
            </a:r>
            <a:r>
              <a:rPr lang="tr-TR" dirty="0" err="1"/>
              <a:t>labor</a:t>
            </a:r>
            <a:endParaRPr lang="tr-TR" dirty="0"/>
          </a:p>
          <a:p>
            <a:r>
              <a:rPr lang="tr-TR" dirty="0" err="1"/>
              <a:t>Subordination&amp;Domination</a:t>
            </a:r>
            <a:endParaRPr lang="tr-TR" dirty="0"/>
          </a:p>
        </p:txBody>
      </p:sp>
    </p:spTree>
    <p:extLst>
      <p:ext uri="{BB962C8B-B14F-4D97-AF65-F5344CB8AC3E}">
        <p14:creationId xmlns:p14="http://schemas.microsoft.com/office/powerpoint/2010/main" val="21476844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B580FC-7583-CBBA-E638-ECC5A49CB971}"/>
              </a:ext>
            </a:extLst>
          </p:cNvPr>
          <p:cNvSpPr>
            <a:spLocks noGrp="1"/>
          </p:cNvSpPr>
          <p:nvPr>
            <p:ph type="title"/>
          </p:nvPr>
        </p:nvSpPr>
        <p:spPr/>
        <p:txBody>
          <a:bodyPr>
            <a:normAutofit fontScale="90000"/>
          </a:bodyPr>
          <a:lstStyle/>
          <a:p>
            <a:r>
              <a:rPr lang="tr-TR" dirty="0" err="1"/>
              <a:t>Subordination</a:t>
            </a:r>
            <a:r>
              <a:rPr lang="tr-TR" dirty="0"/>
              <a:t> </a:t>
            </a:r>
            <a:r>
              <a:rPr lang="tr-TR" dirty="0" err="1"/>
              <a:t>and</a:t>
            </a:r>
            <a:r>
              <a:rPr lang="tr-TR" dirty="0"/>
              <a:t> </a:t>
            </a:r>
            <a:r>
              <a:rPr lang="tr-TR" dirty="0" err="1"/>
              <a:t>Domination</a:t>
            </a:r>
            <a:r>
              <a:rPr lang="tr-TR" dirty="0"/>
              <a:t> (</a:t>
            </a:r>
            <a:r>
              <a:rPr lang="tr-TR" dirty="0" err="1"/>
              <a:t>Simmel</a:t>
            </a:r>
            <a:r>
              <a:rPr lang="tr-TR" dirty="0"/>
              <a:t>)</a:t>
            </a:r>
          </a:p>
        </p:txBody>
      </p:sp>
      <p:sp>
        <p:nvSpPr>
          <p:cNvPr id="3" name="İçerik Yer Tutucusu 2">
            <a:extLst>
              <a:ext uri="{FF2B5EF4-FFF2-40B4-BE49-F238E27FC236}">
                <a16:creationId xmlns:a16="http://schemas.microsoft.com/office/drawing/2014/main" id="{F30FBA4B-0107-7E12-8E3B-D4449050C7AE}"/>
              </a:ext>
            </a:extLst>
          </p:cNvPr>
          <p:cNvSpPr>
            <a:spLocks noGrp="1"/>
          </p:cNvSpPr>
          <p:nvPr>
            <p:ph sz="half" idx="1"/>
          </p:nvPr>
        </p:nvSpPr>
        <p:spPr>
          <a:xfrm>
            <a:off x="457200" y="1673352"/>
            <a:ext cx="8153400" cy="4718304"/>
          </a:xfrm>
        </p:spPr>
        <p:txBody>
          <a:bodyPr/>
          <a:lstStyle/>
          <a:p>
            <a:r>
              <a:rPr lang="tr-TR" dirty="0" err="1"/>
              <a:t>Simmel</a:t>
            </a:r>
            <a:r>
              <a:rPr lang="tr-TR" dirty="0"/>
              <a:t> </a:t>
            </a:r>
            <a:r>
              <a:rPr lang="tr-TR" dirty="0" err="1"/>
              <a:t>studied</a:t>
            </a:r>
            <a:r>
              <a:rPr lang="tr-TR" dirty="0"/>
              <a:t> </a:t>
            </a:r>
            <a:r>
              <a:rPr lang="tr-TR" dirty="0" err="1"/>
              <a:t>power</a:t>
            </a:r>
            <a:r>
              <a:rPr lang="tr-TR" dirty="0"/>
              <a:t> </a:t>
            </a:r>
            <a:r>
              <a:rPr lang="tr-TR" dirty="0" err="1"/>
              <a:t>relations</a:t>
            </a:r>
            <a:r>
              <a:rPr lang="tr-TR" dirty="0"/>
              <a:t> as </a:t>
            </a:r>
            <a:r>
              <a:rPr lang="tr-TR" dirty="0" err="1"/>
              <a:t>another</a:t>
            </a:r>
            <a:r>
              <a:rPr lang="tr-TR" dirty="0"/>
              <a:t> “form” of </a:t>
            </a:r>
            <a:r>
              <a:rPr lang="tr-TR" dirty="0" err="1"/>
              <a:t>interaction</a:t>
            </a:r>
            <a:r>
              <a:rPr lang="tr-TR" dirty="0"/>
              <a:t>.</a:t>
            </a:r>
          </a:p>
          <a:p>
            <a:r>
              <a:rPr lang="tr-TR" dirty="0" err="1"/>
              <a:t>Many</a:t>
            </a:r>
            <a:r>
              <a:rPr lang="tr-TR" dirty="0"/>
              <a:t> </a:t>
            </a:r>
            <a:r>
              <a:rPr lang="tr-TR" dirty="0" err="1"/>
              <a:t>social</a:t>
            </a:r>
            <a:r>
              <a:rPr lang="tr-TR" dirty="0"/>
              <a:t> </a:t>
            </a:r>
            <a:r>
              <a:rPr lang="tr-TR" dirty="0" err="1"/>
              <a:t>relationships</a:t>
            </a:r>
            <a:r>
              <a:rPr lang="tr-TR" dirty="0"/>
              <a:t> </a:t>
            </a:r>
            <a:r>
              <a:rPr lang="tr-TR" dirty="0" err="1"/>
              <a:t>involve</a:t>
            </a:r>
            <a:r>
              <a:rPr lang="tr-TR" dirty="0"/>
              <a:t> </a:t>
            </a:r>
            <a:r>
              <a:rPr lang="tr-TR" dirty="0" err="1"/>
              <a:t>hierarchy</a:t>
            </a:r>
            <a:r>
              <a:rPr lang="tr-TR" dirty="0"/>
              <a:t>: </a:t>
            </a:r>
            <a:r>
              <a:rPr lang="tr-TR" dirty="0" err="1"/>
              <a:t>leader</a:t>
            </a:r>
            <a:r>
              <a:rPr lang="tr-TR" dirty="0"/>
              <a:t>–</a:t>
            </a:r>
            <a:r>
              <a:rPr lang="tr-TR" dirty="0" err="1"/>
              <a:t>follower</a:t>
            </a:r>
            <a:r>
              <a:rPr lang="tr-TR" dirty="0"/>
              <a:t>, </a:t>
            </a:r>
            <a:r>
              <a:rPr lang="tr-TR" dirty="0" err="1"/>
              <a:t>boss</a:t>
            </a:r>
            <a:r>
              <a:rPr lang="tr-TR" dirty="0"/>
              <a:t>–</a:t>
            </a:r>
            <a:r>
              <a:rPr lang="tr-TR" dirty="0" err="1"/>
              <a:t>worker</a:t>
            </a:r>
            <a:r>
              <a:rPr lang="tr-TR" dirty="0"/>
              <a:t>, </a:t>
            </a:r>
            <a:r>
              <a:rPr lang="tr-TR" dirty="0" err="1"/>
              <a:t>teacher</a:t>
            </a:r>
            <a:r>
              <a:rPr lang="tr-TR" dirty="0"/>
              <a:t>–</a:t>
            </a:r>
            <a:r>
              <a:rPr lang="tr-TR" dirty="0" err="1"/>
              <a:t>student</a:t>
            </a:r>
            <a:r>
              <a:rPr lang="tr-TR" dirty="0"/>
              <a:t>, </a:t>
            </a:r>
            <a:r>
              <a:rPr lang="tr-TR" dirty="0" err="1"/>
              <a:t>state</a:t>
            </a:r>
            <a:r>
              <a:rPr lang="tr-TR" dirty="0"/>
              <a:t>–</a:t>
            </a:r>
            <a:r>
              <a:rPr lang="tr-TR" dirty="0" err="1"/>
              <a:t>citizen</a:t>
            </a:r>
            <a:r>
              <a:rPr lang="tr-TR" dirty="0"/>
              <a:t>.</a:t>
            </a:r>
          </a:p>
          <a:p>
            <a:r>
              <a:rPr lang="tr-TR" dirty="0" err="1"/>
              <a:t>Power</a:t>
            </a:r>
            <a:r>
              <a:rPr lang="tr-TR" dirty="0"/>
              <a:t> is </a:t>
            </a:r>
            <a:r>
              <a:rPr lang="tr-TR" dirty="0" err="1"/>
              <a:t>rarely</a:t>
            </a:r>
            <a:r>
              <a:rPr lang="tr-TR" dirty="0"/>
              <a:t> </a:t>
            </a:r>
            <a:r>
              <a:rPr lang="tr-TR" dirty="0" err="1"/>
              <a:t>one-sided</a:t>
            </a:r>
            <a:r>
              <a:rPr lang="tr-TR" dirty="0"/>
              <a:t>. </a:t>
            </a:r>
            <a:r>
              <a:rPr lang="tr-TR" dirty="0" err="1"/>
              <a:t>Even</a:t>
            </a:r>
            <a:r>
              <a:rPr lang="tr-TR" dirty="0"/>
              <a:t> </a:t>
            </a:r>
            <a:r>
              <a:rPr lang="tr-TR" dirty="0" err="1"/>
              <a:t>the</a:t>
            </a:r>
            <a:r>
              <a:rPr lang="tr-TR" dirty="0"/>
              <a:t> </a:t>
            </a:r>
            <a:r>
              <a:rPr lang="tr-TR" dirty="0" err="1"/>
              <a:t>subordinate</a:t>
            </a:r>
            <a:r>
              <a:rPr lang="tr-TR" dirty="0"/>
              <a:t> has </a:t>
            </a:r>
            <a:r>
              <a:rPr lang="tr-TR" dirty="0" err="1"/>
              <a:t>some</a:t>
            </a:r>
            <a:r>
              <a:rPr lang="tr-TR" dirty="0"/>
              <a:t> </a:t>
            </a:r>
            <a:r>
              <a:rPr lang="tr-TR" dirty="0" err="1"/>
              <a:t>influence.Why</a:t>
            </a:r>
            <a:r>
              <a:rPr lang="tr-TR" dirty="0"/>
              <a:t>?</a:t>
            </a:r>
          </a:p>
          <a:p>
            <a:r>
              <a:rPr lang="tr-TR" dirty="0"/>
              <a:t>A </a:t>
            </a:r>
            <a:r>
              <a:rPr lang="tr-TR" dirty="0" err="1"/>
              <a:t>leader</a:t>
            </a:r>
            <a:r>
              <a:rPr lang="tr-TR" dirty="0"/>
              <a:t> </a:t>
            </a:r>
            <a:r>
              <a:rPr lang="tr-TR" dirty="0" err="1"/>
              <a:t>depends</a:t>
            </a:r>
            <a:r>
              <a:rPr lang="tr-TR" dirty="0"/>
              <a:t> on </a:t>
            </a:r>
            <a:r>
              <a:rPr lang="tr-TR" dirty="0" err="1"/>
              <a:t>followers</a:t>
            </a:r>
            <a:r>
              <a:rPr lang="tr-TR" dirty="0"/>
              <a:t> </a:t>
            </a:r>
            <a:r>
              <a:rPr lang="tr-TR" dirty="0" err="1"/>
              <a:t>to</a:t>
            </a:r>
            <a:r>
              <a:rPr lang="tr-TR" dirty="0"/>
              <a:t> </a:t>
            </a:r>
            <a:r>
              <a:rPr lang="tr-TR" dirty="0" err="1"/>
              <a:t>obey</a:t>
            </a:r>
            <a:r>
              <a:rPr lang="tr-TR" dirty="0"/>
              <a:t>.</a:t>
            </a:r>
          </a:p>
          <a:p>
            <a:r>
              <a:rPr lang="tr-TR" dirty="0"/>
              <a:t>A </a:t>
            </a:r>
            <a:r>
              <a:rPr lang="tr-TR" dirty="0" err="1"/>
              <a:t>boss</a:t>
            </a:r>
            <a:r>
              <a:rPr lang="tr-TR" dirty="0"/>
              <a:t> </a:t>
            </a:r>
            <a:r>
              <a:rPr lang="tr-TR" dirty="0" err="1"/>
              <a:t>depends</a:t>
            </a:r>
            <a:r>
              <a:rPr lang="tr-TR" dirty="0"/>
              <a:t> on </a:t>
            </a:r>
            <a:r>
              <a:rPr lang="tr-TR" dirty="0" err="1"/>
              <a:t>workers</a:t>
            </a:r>
            <a:r>
              <a:rPr lang="tr-TR" dirty="0"/>
              <a:t> </a:t>
            </a:r>
            <a:r>
              <a:rPr lang="tr-TR" dirty="0" err="1"/>
              <a:t>to</a:t>
            </a:r>
            <a:r>
              <a:rPr lang="tr-TR" dirty="0"/>
              <a:t> </a:t>
            </a:r>
            <a:r>
              <a:rPr lang="tr-TR" dirty="0" err="1"/>
              <a:t>produce</a:t>
            </a:r>
            <a:r>
              <a:rPr lang="tr-TR" dirty="0"/>
              <a:t>.</a:t>
            </a:r>
          </a:p>
          <a:p>
            <a:r>
              <a:rPr lang="tr-TR" dirty="0"/>
              <a:t>A </a:t>
            </a:r>
            <a:r>
              <a:rPr lang="tr-TR" dirty="0" err="1"/>
              <a:t>teacher</a:t>
            </a:r>
            <a:r>
              <a:rPr lang="tr-TR" dirty="0"/>
              <a:t> </a:t>
            </a:r>
            <a:r>
              <a:rPr lang="tr-TR" dirty="0" err="1"/>
              <a:t>depends</a:t>
            </a:r>
            <a:r>
              <a:rPr lang="tr-TR" dirty="0"/>
              <a:t> on </a:t>
            </a:r>
            <a:r>
              <a:rPr lang="tr-TR" dirty="0" err="1"/>
              <a:t>students</a:t>
            </a:r>
            <a:r>
              <a:rPr lang="tr-TR" dirty="0"/>
              <a:t> </a:t>
            </a:r>
            <a:r>
              <a:rPr lang="tr-TR" dirty="0" err="1"/>
              <a:t>to</a:t>
            </a:r>
            <a:r>
              <a:rPr lang="tr-TR" dirty="0"/>
              <a:t> </a:t>
            </a:r>
            <a:r>
              <a:rPr lang="tr-TR" dirty="0" err="1"/>
              <a:t>participate</a:t>
            </a:r>
            <a:r>
              <a:rPr lang="tr-TR" dirty="0"/>
              <a:t>.</a:t>
            </a:r>
          </a:p>
          <a:p>
            <a:r>
              <a:rPr lang="tr-TR" dirty="0" err="1"/>
              <a:t>So</a:t>
            </a:r>
            <a:r>
              <a:rPr lang="tr-TR" dirty="0"/>
              <a:t> </a:t>
            </a:r>
            <a:r>
              <a:rPr lang="tr-TR" dirty="0" err="1"/>
              <a:t>domination</a:t>
            </a:r>
            <a:r>
              <a:rPr lang="tr-TR" dirty="0"/>
              <a:t> is a </a:t>
            </a:r>
            <a:r>
              <a:rPr lang="tr-TR" dirty="0" err="1"/>
              <a:t>relationship</a:t>
            </a:r>
            <a:r>
              <a:rPr lang="tr-TR" dirty="0"/>
              <a:t>, not </a:t>
            </a:r>
            <a:r>
              <a:rPr lang="tr-TR" dirty="0" err="1"/>
              <a:t>just</a:t>
            </a:r>
            <a:r>
              <a:rPr lang="tr-TR" dirty="0"/>
              <a:t> </a:t>
            </a:r>
            <a:r>
              <a:rPr lang="tr-TR" dirty="0" err="1"/>
              <a:t>control</a:t>
            </a:r>
            <a:r>
              <a:rPr lang="tr-TR" dirty="0"/>
              <a:t>.</a:t>
            </a:r>
          </a:p>
        </p:txBody>
      </p:sp>
    </p:spTree>
    <p:extLst>
      <p:ext uri="{BB962C8B-B14F-4D97-AF65-F5344CB8AC3E}">
        <p14:creationId xmlns:p14="http://schemas.microsoft.com/office/powerpoint/2010/main" val="1233599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CD61F3-9B61-2E5A-BD41-9DC539D9020F}"/>
              </a:ext>
            </a:extLst>
          </p:cNvPr>
          <p:cNvSpPr>
            <a:spLocks noGrp="1"/>
          </p:cNvSpPr>
          <p:nvPr>
            <p:ph type="title"/>
          </p:nvPr>
        </p:nvSpPr>
        <p:spPr/>
        <p:txBody>
          <a:bodyPr/>
          <a:lstStyle/>
          <a:p>
            <a:r>
              <a:rPr lang="tr-TR" dirty="0" err="1"/>
              <a:t>Competition</a:t>
            </a:r>
            <a:r>
              <a:rPr lang="tr-TR" dirty="0"/>
              <a:t> (</a:t>
            </a:r>
            <a:r>
              <a:rPr lang="tr-TR" dirty="0" err="1"/>
              <a:t>Simmel</a:t>
            </a:r>
            <a:r>
              <a:rPr lang="tr-TR" dirty="0"/>
              <a:t>)</a:t>
            </a:r>
          </a:p>
        </p:txBody>
      </p:sp>
      <p:sp>
        <p:nvSpPr>
          <p:cNvPr id="3" name="İçerik Yer Tutucusu 2">
            <a:extLst>
              <a:ext uri="{FF2B5EF4-FFF2-40B4-BE49-F238E27FC236}">
                <a16:creationId xmlns:a16="http://schemas.microsoft.com/office/drawing/2014/main" id="{4DE45356-C581-9C1E-D114-7C67A29E6EC1}"/>
              </a:ext>
            </a:extLst>
          </p:cNvPr>
          <p:cNvSpPr>
            <a:spLocks noGrp="1"/>
          </p:cNvSpPr>
          <p:nvPr>
            <p:ph sz="half" idx="1"/>
          </p:nvPr>
        </p:nvSpPr>
        <p:spPr>
          <a:xfrm>
            <a:off x="571500" y="1606296"/>
            <a:ext cx="8115300" cy="4718304"/>
          </a:xfrm>
        </p:spPr>
        <p:txBody>
          <a:bodyPr/>
          <a:lstStyle/>
          <a:p>
            <a:r>
              <a:rPr lang="tr-TR" dirty="0" err="1"/>
              <a:t>For</a:t>
            </a:r>
            <a:r>
              <a:rPr lang="tr-TR" dirty="0"/>
              <a:t> </a:t>
            </a:r>
            <a:r>
              <a:rPr lang="tr-TR" dirty="0" err="1"/>
              <a:t>Georg</a:t>
            </a:r>
            <a:r>
              <a:rPr lang="tr-TR" dirty="0"/>
              <a:t> </a:t>
            </a:r>
            <a:r>
              <a:rPr lang="tr-TR" dirty="0" err="1"/>
              <a:t>Simmel</a:t>
            </a:r>
            <a:r>
              <a:rPr lang="tr-TR" dirty="0"/>
              <a:t>, </a:t>
            </a:r>
            <a:r>
              <a:rPr lang="tr-TR" dirty="0" err="1"/>
              <a:t>competition</a:t>
            </a:r>
            <a:r>
              <a:rPr lang="tr-TR" dirty="0"/>
              <a:t> is not </a:t>
            </a:r>
            <a:r>
              <a:rPr lang="tr-TR" dirty="0" err="1"/>
              <a:t>only</a:t>
            </a:r>
            <a:r>
              <a:rPr lang="tr-TR" dirty="0"/>
              <a:t> </a:t>
            </a:r>
            <a:r>
              <a:rPr lang="tr-TR" dirty="0" err="1"/>
              <a:t>hostility</a:t>
            </a:r>
            <a:r>
              <a:rPr lang="tr-TR" dirty="0"/>
              <a:t>—it is a </a:t>
            </a:r>
            <a:r>
              <a:rPr lang="tr-TR" dirty="0" err="1"/>
              <a:t>social</a:t>
            </a:r>
            <a:r>
              <a:rPr lang="tr-TR" dirty="0"/>
              <a:t> form </a:t>
            </a:r>
            <a:r>
              <a:rPr lang="tr-TR" dirty="0" err="1"/>
              <a:t>that</a:t>
            </a:r>
            <a:r>
              <a:rPr lang="tr-TR" dirty="0"/>
              <a:t> </a:t>
            </a:r>
            <a:r>
              <a:rPr lang="tr-TR" dirty="0" err="1"/>
              <a:t>connects</a:t>
            </a:r>
            <a:r>
              <a:rPr lang="tr-TR" dirty="0"/>
              <a:t> </a:t>
            </a:r>
            <a:r>
              <a:rPr lang="tr-TR" dirty="0" err="1"/>
              <a:t>people</a:t>
            </a:r>
            <a:r>
              <a:rPr lang="tr-TR" dirty="0"/>
              <a:t> </a:t>
            </a:r>
            <a:r>
              <a:rPr lang="tr-TR" dirty="0" err="1"/>
              <a:t>through</a:t>
            </a:r>
            <a:r>
              <a:rPr lang="tr-TR" dirty="0"/>
              <a:t> a </a:t>
            </a:r>
            <a:r>
              <a:rPr lang="tr-TR" dirty="0" err="1"/>
              <a:t>shared</a:t>
            </a:r>
            <a:r>
              <a:rPr lang="tr-TR" dirty="0"/>
              <a:t> </a:t>
            </a:r>
            <a:r>
              <a:rPr lang="tr-TR" dirty="0" err="1"/>
              <a:t>goal</a:t>
            </a:r>
            <a:r>
              <a:rPr lang="tr-TR" dirty="0"/>
              <a:t>.</a:t>
            </a:r>
          </a:p>
          <a:p>
            <a:r>
              <a:rPr lang="tr-TR" dirty="0" err="1"/>
              <a:t>Competition</a:t>
            </a:r>
            <a:r>
              <a:rPr lang="tr-TR" dirty="0"/>
              <a:t> is an </a:t>
            </a:r>
            <a:r>
              <a:rPr lang="tr-TR" dirty="0" err="1"/>
              <a:t>indirect</a:t>
            </a:r>
            <a:r>
              <a:rPr lang="tr-TR" dirty="0"/>
              <a:t> </a:t>
            </a:r>
            <a:r>
              <a:rPr lang="tr-TR" dirty="0" err="1"/>
              <a:t>conflict</a:t>
            </a:r>
            <a:r>
              <a:rPr lang="tr-TR" dirty="0"/>
              <a:t>: </a:t>
            </a:r>
            <a:r>
              <a:rPr lang="tr-TR" b="1" dirty="0" err="1"/>
              <a:t>competitors</a:t>
            </a:r>
            <a:r>
              <a:rPr lang="tr-TR" b="1" dirty="0"/>
              <a:t> </a:t>
            </a:r>
            <a:r>
              <a:rPr lang="tr-TR" b="1" dirty="0" err="1"/>
              <a:t>may</a:t>
            </a:r>
            <a:r>
              <a:rPr lang="tr-TR" b="1" dirty="0"/>
              <a:t> not </a:t>
            </a:r>
            <a:r>
              <a:rPr lang="tr-TR" b="1" dirty="0" err="1"/>
              <a:t>fight</a:t>
            </a:r>
            <a:r>
              <a:rPr lang="tr-TR" b="1" dirty="0"/>
              <a:t> </a:t>
            </a:r>
            <a:r>
              <a:rPr lang="tr-TR" b="1" dirty="0" err="1"/>
              <a:t>each</a:t>
            </a:r>
            <a:r>
              <a:rPr lang="tr-TR" b="1" dirty="0"/>
              <a:t> </a:t>
            </a:r>
            <a:r>
              <a:rPr lang="tr-TR" b="1" dirty="0" err="1"/>
              <a:t>other</a:t>
            </a:r>
            <a:r>
              <a:rPr lang="tr-TR" b="1" dirty="0"/>
              <a:t> </a:t>
            </a:r>
            <a:r>
              <a:rPr lang="tr-TR" b="1" dirty="0" err="1"/>
              <a:t>directly</a:t>
            </a:r>
            <a:r>
              <a:rPr lang="tr-TR" dirty="0"/>
              <a:t>, but they </a:t>
            </a:r>
            <a:r>
              <a:rPr lang="tr-TR" dirty="0" err="1"/>
              <a:t>struggle</a:t>
            </a:r>
            <a:r>
              <a:rPr lang="tr-TR" dirty="0"/>
              <a:t> </a:t>
            </a:r>
            <a:r>
              <a:rPr lang="tr-TR" dirty="0" err="1"/>
              <a:t>over</a:t>
            </a:r>
            <a:r>
              <a:rPr lang="tr-TR" dirty="0"/>
              <a:t> </a:t>
            </a:r>
            <a:r>
              <a:rPr lang="tr-TR" dirty="0" err="1"/>
              <a:t>the</a:t>
            </a:r>
            <a:r>
              <a:rPr lang="tr-TR" dirty="0"/>
              <a:t> </a:t>
            </a:r>
            <a:r>
              <a:rPr lang="tr-TR" dirty="0" err="1"/>
              <a:t>same</a:t>
            </a:r>
            <a:r>
              <a:rPr lang="tr-TR" dirty="0"/>
              <a:t> prize (</a:t>
            </a:r>
            <a:r>
              <a:rPr lang="tr-TR" i="1" dirty="0"/>
              <a:t>a </a:t>
            </a:r>
            <a:r>
              <a:rPr lang="tr-TR" i="1" dirty="0" err="1"/>
              <a:t>job</a:t>
            </a:r>
            <a:r>
              <a:rPr lang="tr-TR" i="1" dirty="0"/>
              <a:t>, </a:t>
            </a:r>
            <a:r>
              <a:rPr lang="tr-TR" i="1" dirty="0" err="1"/>
              <a:t>status</a:t>
            </a:r>
            <a:r>
              <a:rPr lang="tr-TR" i="1" dirty="0"/>
              <a:t>, </a:t>
            </a:r>
            <a:r>
              <a:rPr lang="tr-TR" i="1" dirty="0" err="1"/>
              <a:t>customers</a:t>
            </a:r>
            <a:r>
              <a:rPr lang="tr-TR" i="1" dirty="0"/>
              <a:t>, </a:t>
            </a:r>
            <a:r>
              <a:rPr lang="tr-TR" i="1" dirty="0" err="1"/>
              <a:t>grades</a:t>
            </a:r>
            <a:r>
              <a:rPr lang="tr-TR" i="1" dirty="0"/>
              <a:t>).</a:t>
            </a:r>
          </a:p>
          <a:p>
            <a:r>
              <a:rPr lang="tr-TR" dirty="0" err="1"/>
              <a:t>It</a:t>
            </a:r>
            <a:r>
              <a:rPr lang="tr-TR" dirty="0"/>
              <a:t> </a:t>
            </a:r>
            <a:r>
              <a:rPr lang="tr-TR" dirty="0" err="1"/>
              <a:t>creates</a:t>
            </a:r>
            <a:r>
              <a:rPr lang="tr-TR" dirty="0"/>
              <a:t> </a:t>
            </a:r>
            <a:r>
              <a:rPr lang="tr-TR" b="1" dirty="0" err="1"/>
              <a:t>social</a:t>
            </a:r>
            <a:r>
              <a:rPr lang="tr-TR" b="1" dirty="0"/>
              <a:t> </a:t>
            </a:r>
            <a:r>
              <a:rPr lang="tr-TR" b="1" dirty="0" err="1"/>
              <a:t>order</a:t>
            </a:r>
            <a:r>
              <a:rPr lang="tr-TR" b="1" dirty="0"/>
              <a:t> </a:t>
            </a:r>
            <a:r>
              <a:rPr lang="tr-TR" dirty="0" err="1"/>
              <a:t>by</a:t>
            </a:r>
            <a:r>
              <a:rPr lang="tr-TR" dirty="0"/>
              <a:t> </a:t>
            </a:r>
            <a:r>
              <a:rPr lang="tr-TR" dirty="0" err="1"/>
              <a:t>deciding</a:t>
            </a:r>
            <a:r>
              <a:rPr lang="tr-TR" dirty="0"/>
              <a:t> </a:t>
            </a:r>
            <a:r>
              <a:rPr lang="tr-TR" dirty="0" err="1"/>
              <a:t>who</a:t>
            </a:r>
            <a:r>
              <a:rPr lang="tr-TR" dirty="0"/>
              <a:t> </a:t>
            </a:r>
            <a:r>
              <a:rPr lang="tr-TR" dirty="0" err="1"/>
              <a:t>gets</a:t>
            </a:r>
            <a:r>
              <a:rPr lang="tr-TR" dirty="0"/>
              <a:t> </a:t>
            </a:r>
            <a:r>
              <a:rPr lang="tr-TR" dirty="0" err="1"/>
              <a:t>rewards</a:t>
            </a:r>
            <a:r>
              <a:rPr lang="tr-TR" dirty="0"/>
              <a:t> (</a:t>
            </a:r>
            <a:r>
              <a:rPr lang="tr-TR" dirty="0" err="1"/>
              <a:t>money</a:t>
            </a:r>
            <a:r>
              <a:rPr lang="tr-TR" dirty="0"/>
              <a:t>, </a:t>
            </a:r>
            <a:r>
              <a:rPr lang="tr-TR" dirty="0" err="1"/>
              <a:t>prestige</a:t>
            </a:r>
            <a:r>
              <a:rPr lang="tr-TR" dirty="0"/>
              <a:t>, </a:t>
            </a:r>
            <a:r>
              <a:rPr lang="tr-TR" dirty="0" err="1"/>
              <a:t>power</a:t>
            </a:r>
            <a:r>
              <a:rPr lang="tr-TR" dirty="0"/>
              <a:t>).</a:t>
            </a:r>
          </a:p>
          <a:p>
            <a:r>
              <a:rPr lang="tr-TR" dirty="0" err="1"/>
              <a:t>It</a:t>
            </a:r>
            <a:r>
              <a:rPr lang="tr-TR" dirty="0"/>
              <a:t> can </a:t>
            </a:r>
            <a:r>
              <a:rPr lang="tr-TR" dirty="0" err="1"/>
              <a:t>integrate</a:t>
            </a:r>
            <a:r>
              <a:rPr lang="tr-TR" dirty="0"/>
              <a:t> </a:t>
            </a:r>
            <a:r>
              <a:rPr lang="tr-TR" dirty="0" err="1"/>
              <a:t>society</a:t>
            </a:r>
            <a:r>
              <a:rPr lang="tr-TR" dirty="0"/>
              <a:t>: </a:t>
            </a:r>
            <a:r>
              <a:rPr lang="tr-TR" dirty="0" err="1"/>
              <a:t>people</a:t>
            </a:r>
            <a:r>
              <a:rPr lang="tr-TR" dirty="0"/>
              <a:t> </a:t>
            </a:r>
            <a:r>
              <a:rPr lang="tr-TR" dirty="0" err="1"/>
              <a:t>become</a:t>
            </a:r>
            <a:r>
              <a:rPr lang="tr-TR" dirty="0"/>
              <a:t> </a:t>
            </a:r>
            <a:r>
              <a:rPr lang="tr-TR" dirty="0" err="1"/>
              <a:t>linked</a:t>
            </a:r>
            <a:r>
              <a:rPr lang="tr-TR" dirty="0"/>
              <a:t> </a:t>
            </a:r>
            <a:r>
              <a:rPr lang="tr-TR" dirty="0" err="1"/>
              <a:t>through</a:t>
            </a:r>
            <a:r>
              <a:rPr lang="tr-TR" dirty="0"/>
              <a:t> </a:t>
            </a:r>
            <a:r>
              <a:rPr lang="tr-TR" dirty="0" err="1"/>
              <a:t>markets</a:t>
            </a:r>
            <a:r>
              <a:rPr lang="tr-TR" dirty="0"/>
              <a:t>, </a:t>
            </a:r>
            <a:r>
              <a:rPr lang="tr-TR" dirty="0" err="1"/>
              <a:t>schools</a:t>
            </a:r>
            <a:r>
              <a:rPr lang="tr-TR" dirty="0"/>
              <a:t>, </a:t>
            </a:r>
            <a:r>
              <a:rPr lang="tr-TR" dirty="0" err="1"/>
              <a:t>and</a:t>
            </a:r>
            <a:r>
              <a:rPr lang="tr-TR" dirty="0"/>
              <a:t> </a:t>
            </a:r>
            <a:r>
              <a:rPr lang="tr-TR" dirty="0" err="1"/>
              <a:t>careers</a:t>
            </a:r>
            <a:r>
              <a:rPr lang="tr-TR" dirty="0"/>
              <a:t>—</a:t>
            </a:r>
            <a:r>
              <a:rPr lang="tr-TR" dirty="0" err="1"/>
              <a:t>even</a:t>
            </a:r>
            <a:r>
              <a:rPr lang="tr-TR" dirty="0"/>
              <a:t> </a:t>
            </a:r>
            <a:r>
              <a:rPr lang="tr-TR" dirty="0" err="1"/>
              <a:t>if</a:t>
            </a:r>
            <a:r>
              <a:rPr lang="tr-TR" dirty="0"/>
              <a:t> they do not </a:t>
            </a:r>
            <a:r>
              <a:rPr lang="tr-TR" dirty="0" err="1"/>
              <a:t>know</a:t>
            </a:r>
            <a:r>
              <a:rPr lang="tr-TR" dirty="0"/>
              <a:t> </a:t>
            </a:r>
            <a:r>
              <a:rPr lang="tr-TR" dirty="0" err="1"/>
              <a:t>each</a:t>
            </a:r>
            <a:r>
              <a:rPr lang="tr-TR" dirty="0"/>
              <a:t> </a:t>
            </a:r>
            <a:r>
              <a:rPr lang="tr-TR" dirty="0" err="1"/>
              <a:t>other</a:t>
            </a:r>
            <a:r>
              <a:rPr lang="tr-TR" dirty="0"/>
              <a:t>.</a:t>
            </a:r>
          </a:p>
        </p:txBody>
      </p:sp>
    </p:spTree>
    <p:extLst>
      <p:ext uri="{BB962C8B-B14F-4D97-AF65-F5344CB8AC3E}">
        <p14:creationId xmlns:p14="http://schemas.microsoft.com/office/powerpoint/2010/main" val="42401133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AF1490-F8F8-2D73-D898-1E231BCFE317}"/>
              </a:ext>
            </a:extLst>
          </p:cNvPr>
          <p:cNvSpPr>
            <a:spLocks noGrp="1"/>
          </p:cNvSpPr>
          <p:nvPr>
            <p:ph type="title"/>
          </p:nvPr>
        </p:nvSpPr>
        <p:spPr/>
        <p:txBody>
          <a:bodyPr/>
          <a:lstStyle/>
          <a:p>
            <a:pPr>
              <a:defRPr/>
            </a:pPr>
            <a:r>
              <a:rPr lang="en-US" b="1" dirty="0">
                <a:ea typeface="+mj-ea"/>
                <a:cs typeface="+mj-cs"/>
              </a:rPr>
              <a:t>Jane Addams (1860-1935)</a:t>
            </a:r>
            <a:endParaRPr lang="en-US" dirty="0">
              <a:ea typeface="+mj-ea"/>
              <a:cs typeface="+mj-cs"/>
            </a:endParaRPr>
          </a:p>
        </p:txBody>
      </p:sp>
      <p:sp>
        <p:nvSpPr>
          <p:cNvPr id="63490" name="Content Placeholder 4">
            <a:extLst>
              <a:ext uri="{FF2B5EF4-FFF2-40B4-BE49-F238E27FC236}">
                <a16:creationId xmlns:a16="http://schemas.microsoft.com/office/drawing/2014/main" id="{4100DAE4-C2EB-C06B-FD3A-57EA58291466}"/>
              </a:ext>
            </a:extLst>
          </p:cNvPr>
          <p:cNvSpPr>
            <a:spLocks noGrp="1"/>
          </p:cNvSpPr>
          <p:nvPr>
            <p:ph sz="half" idx="1"/>
          </p:nvPr>
        </p:nvSpPr>
        <p:spPr>
          <a:xfrm>
            <a:off x="457200" y="1673225"/>
            <a:ext cx="4038600" cy="4718050"/>
          </a:xfrm>
        </p:spPr>
        <p:txBody>
          <a:bodyPr/>
          <a:lstStyle/>
          <a:p>
            <a:r>
              <a:rPr lang="tr-TR" altLang="tr-TR">
                <a:cs typeface="Arial" panose="020B0604020202020204" pitchFamily="34" charset="0"/>
              </a:rPr>
              <a:t>Illionis</a:t>
            </a:r>
          </a:p>
          <a:p>
            <a:r>
              <a:rPr lang="tr-TR" altLang="tr-TR">
                <a:cs typeface="Arial" panose="020B0604020202020204" pitchFamily="34" charset="0"/>
              </a:rPr>
              <a:t>Womens’ rights activist and social reformer</a:t>
            </a:r>
          </a:p>
          <a:p>
            <a:r>
              <a:rPr lang="en-US" altLang="tr-TR">
                <a:cs typeface="Arial" panose="020B0604020202020204" pitchFamily="34" charset="0"/>
              </a:rPr>
              <a:t>founded Hull House</a:t>
            </a:r>
          </a:p>
          <a:p>
            <a:r>
              <a:rPr lang="en-US" altLang="tr-TR">
                <a:cs typeface="Arial" panose="020B0604020202020204" pitchFamily="34" charset="0"/>
              </a:rPr>
              <a:t>Nobel Prize</a:t>
            </a:r>
          </a:p>
        </p:txBody>
      </p:sp>
      <p:pic>
        <p:nvPicPr>
          <p:cNvPr id="63491" name="Content Placeholder 1" descr="screenshot_3686.jpg">
            <a:extLst>
              <a:ext uri="{FF2B5EF4-FFF2-40B4-BE49-F238E27FC236}">
                <a16:creationId xmlns:a16="http://schemas.microsoft.com/office/drawing/2014/main" id="{81964C8F-DD75-C24C-C98E-1B3ED5F973F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22600" b="-22600"/>
          <a:stretch>
            <a:fillRect/>
          </a:stretch>
        </p:blipFill>
        <p:spPr>
          <a:xfrm>
            <a:off x="4648200" y="1758950"/>
            <a:ext cx="4038600" cy="47180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BFE124-2D6B-F557-9C3F-0C7A6A2E3718}"/>
              </a:ext>
            </a:extLst>
          </p:cNvPr>
          <p:cNvSpPr>
            <a:spLocks noGrp="1"/>
          </p:cNvSpPr>
          <p:nvPr>
            <p:ph type="title"/>
          </p:nvPr>
        </p:nvSpPr>
        <p:spPr/>
        <p:txBody>
          <a:bodyPr/>
          <a:lstStyle/>
          <a:p>
            <a:pPr>
              <a:defRPr/>
            </a:pPr>
            <a:r>
              <a:rPr lang="tr-TR" dirty="0" err="1"/>
              <a:t>Sociological</a:t>
            </a:r>
            <a:r>
              <a:rPr lang="tr-TR" dirty="0"/>
              <a:t> </a:t>
            </a:r>
            <a:r>
              <a:rPr lang="tr-TR" dirty="0" err="1"/>
              <a:t>Imagination</a:t>
            </a:r>
            <a:endParaRPr lang="tr-TR" dirty="0"/>
          </a:p>
        </p:txBody>
      </p:sp>
      <p:sp>
        <p:nvSpPr>
          <p:cNvPr id="19458" name="İçerik Yer Tutucusu 2">
            <a:extLst>
              <a:ext uri="{FF2B5EF4-FFF2-40B4-BE49-F238E27FC236}">
                <a16:creationId xmlns:a16="http://schemas.microsoft.com/office/drawing/2014/main" id="{3555203C-4B95-D0AF-6703-54EF4E7A3A05}"/>
              </a:ext>
            </a:extLst>
          </p:cNvPr>
          <p:cNvSpPr>
            <a:spLocks noGrp="1"/>
          </p:cNvSpPr>
          <p:nvPr>
            <p:ph idx="1"/>
          </p:nvPr>
        </p:nvSpPr>
        <p:spPr/>
        <p:txBody>
          <a:bodyPr/>
          <a:lstStyle/>
          <a:p>
            <a:r>
              <a:rPr lang="tr-TR" altLang="tr-TR">
                <a:cs typeface="Arial" panose="020B0604020202020204" pitchFamily="34" charset="0"/>
              </a:rPr>
              <a:t>O</a:t>
            </a:r>
            <a:r>
              <a:rPr lang="en-US" altLang="tr-TR">
                <a:cs typeface="Arial" panose="020B0604020202020204" pitchFamily="34" charset="0"/>
              </a:rPr>
              <a:t>verweight, being unemployed, having marital difficulties, or feeling purposeless or depressed</a:t>
            </a:r>
            <a:r>
              <a:rPr lang="tr-TR" altLang="tr-TR">
                <a:cs typeface="Arial" panose="020B0604020202020204" pitchFamily="34" charset="0"/>
              </a:rPr>
              <a:t>.</a:t>
            </a:r>
          </a:p>
          <a:p>
            <a:endParaRPr lang="tr-TR" altLang="tr-TR">
              <a:cs typeface="Arial" panose="020B0604020202020204" pitchFamily="34" charset="0"/>
            </a:endParaRPr>
          </a:p>
          <a:p>
            <a:r>
              <a:rPr lang="tr-TR" altLang="tr-TR">
                <a:cs typeface="Arial" panose="020B0604020202020204" pitchFamily="34" charset="0"/>
              </a:rPr>
              <a:t>Private? Or Public?</a:t>
            </a:r>
          </a:p>
          <a:p>
            <a:endParaRPr lang="tr-TR" altLang="tr-TR">
              <a:cs typeface="Arial" panose="020B0604020202020204" pitchFamily="34" charset="0"/>
            </a:endParaRPr>
          </a:p>
          <a:p>
            <a:r>
              <a:rPr lang="tr-TR" altLang="tr-TR">
                <a:cs typeface="Arial" panose="020B0604020202020204" pitchFamily="34" charset="0"/>
              </a:rPr>
              <a:t>If they are widely shared with others, it shows us that they are social problems.</a:t>
            </a:r>
          </a:p>
          <a:p>
            <a:endParaRPr lang="tr-TR" altLang="tr-TR">
              <a:cs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CBB8-A496-E441-B081-6A59A8C255B2}"/>
              </a:ext>
            </a:extLst>
          </p:cNvPr>
          <p:cNvSpPr>
            <a:spLocks noGrp="1"/>
          </p:cNvSpPr>
          <p:nvPr>
            <p:ph type="title"/>
          </p:nvPr>
        </p:nvSpPr>
        <p:spPr/>
        <p:txBody>
          <a:bodyPr/>
          <a:lstStyle/>
          <a:p>
            <a:pPr>
              <a:defRPr/>
            </a:pPr>
            <a:r>
              <a:rPr lang="en-US" b="1" dirty="0">
                <a:ea typeface="+mj-ea"/>
                <a:cs typeface="+mj-cs"/>
              </a:rPr>
              <a:t>W.E.B. Du Bois (1968-1963)</a:t>
            </a:r>
            <a:endParaRPr lang="en-US" dirty="0">
              <a:ea typeface="+mj-ea"/>
              <a:cs typeface="+mj-cs"/>
            </a:endParaRPr>
          </a:p>
        </p:txBody>
      </p:sp>
      <p:sp>
        <p:nvSpPr>
          <p:cNvPr id="65538" name="Content Placeholder 2">
            <a:extLst>
              <a:ext uri="{FF2B5EF4-FFF2-40B4-BE49-F238E27FC236}">
                <a16:creationId xmlns:a16="http://schemas.microsoft.com/office/drawing/2014/main" id="{DC28B88D-2D4A-718A-F62B-E8558FC746D8}"/>
              </a:ext>
            </a:extLst>
          </p:cNvPr>
          <p:cNvSpPr>
            <a:spLocks noGrp="1"/>
          </p:cNvSpPr>
          <p:nvPr>
            <p:ph sz="half" idx="1"/>
          </p:nvPr>
        </p:nvSpPr>
        <p:spPr>
          <a:xfrm>
            <a:off x="457200" y="1673225"/>
            <a:ext cx="4038600" cy="4718050"/>
          </a:xfrm>
        </p:spPr>
        <p:txBody>
          <a:bodyPr/>
          <a:lstStyle/>
          <a:p>
            <a:r>
              <a:rPr lang="tr-TR" altLang="tr-TR" i="1">
                <a:cs typeface="Arial" panose="020B0604020202020204" pitchFamily="34" charset="0"/>
              </a:rPr>
              <a:t>Afroamerican</a:t>
            </a:r>
          </a:p>
          <a:p>
            <a:r>
              <a:rPr lang="en-US" altLang="tr-TR" i="1">
                <a:cs typeface="Arial" panose="020B0604020202020204" pitchFamily="34" charset="0"/>
              </a:rPr>
              <a:t>The Philadelphia Negro</a:t>
            </a:r>
            <a:endParaRPr lang="tr-TR" altLang="tr-TR" i="1">
              <a:cs typeface="Arial" panose="020B0604020202020204" pitchFamily="34" charset="0"/>
            </a:endParaRPr>
          </a:p>
          <a:p>
            <a:r>
              <a:rPr lang="tr-TR" altLang="tr-TR" i="1">
                <a:cs typeface="Arial" panose="020B0604020202020204" pitchFamily="34" charset="0"/>
              </a:rPr>
              <a:t>Race </a:t>
            </a:r>
            <a:endParaRPr lang="en-US" altLang="tr-TR">
              <a:cs typeface="Arial" panose="020B0604020202020204" pitchFamily="34" charset="0"/>
            </a:endParaRPr>
          </a:p>
        </p:txBody>
      </p:sp>
      <p:pic>
        <p:nvPicPr>
          <p:cNvPr id="65539" name="Content Placeholder 2" descr="screenshot_3687.jpg">
            <a:extLst>
              <a:ext uri="{FF2B5EF4-FFF2-40B4-BE49-F238E27FC236}">
                <a16:creationId xmlns:a16="http://schemas.microsoft.com/office/drawing/2014/main" id="{57942A1C-DDDC-B80A-3691-56B89044088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364" r="-2364"/>
          <a:stretch>
            <a:fillRect/>
          </a:stretch>
        </p:blipFill>
        <p:spPr>
          <a:xfrm>
            <a:off x="4648200" y="1673225"/>
            <a:ext cx="4038600" cy="471805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DF56591-1FAC-3453-CDF5-B7FF44979667}"/>
              </a:ext>
            </a:extLst>
          </p:cNvPr>
          <p:cNvSpPr>
            <a:spLocks noGrp="1"/>
          </p:cNvSpPr>
          <p:nvPr>
            <p:ph type="title"/>
          </p:nvPr>
        </p:nvSpPr>
        <p:spPr/>
        <p:txBody>
          <a:bodyPr/>
          <a:lstStyle/>
          <a:p>
            <a:pPr>
              <a:defRPr/>
            </a:pPr>
            <a:r>
              <a:rPr lang="tr-TR" dirty="0" err="1"/>
              <a:t>Sociological</a:t>
            </a:r>
            <a:r>
              <a:rPr lang="tr-TR" dirty="0"/>
              <a:t> </a:t>
            </a:r>
            <a:r>
              <a:rPr lang="tr-TR" dirty="0" err="1"/>
              <a:t>Imagination</a:t>
            </a:r>
            <a:endParaRPr lang="tr-TR" dirty="0"/>
          </a:p>
        </p:txBody>
      </p:sp>
      <p:sp>
        <p:nvSpPr>
          <p:cNvPr id="3" name="İçerik Yer Tutucusu 2">
            <a:extLst>
              <a:ext uri="{FF2B5EF4-FFF2-40B4-BE49-F238E27FC236}">
                <a16:creationId xmlns:a16="http://schemas.microsoft.com/office/drawing/2014/main" id="{3E44762A-84D2-2595-B86A-ECB01C576C60}"/>
              </a:ext>
            </a:extLst>
          </p:cNvPr>
          <p:cNvSpPr>
            <a:spLocks noGrp="1"/>
          </p:cNvSpPr>
          <p:nvPr>
            <p:ph idx="1"/>
          </p:nvPr>
        </p:nvSpPr>
        <p:spPr/>
        <p:txBody>
          <a:bodyPr/>
          <a:lstStyle/>
          <a:p>
            <a:pPr>
              <a:defRPr/>
            </a:pPr>
            <a:r>
              <a:rPr lang="tr-TR" dirty="0">
                <a:hlinkClick r:id="rId2"/>
              </a:rPr>
              <a:t>https://www.youtube.com/watch?v=gWD6g9CV_sc</a:t>
            </a:r>
            <a:endParaRPr lang="tr-TR" dirty="0"/>
          </a:p>
          <a:p>
            <a:pPr marL="0" indent="0">
              <a:buFont typeface="Arial" panose="020B0604020202020204" pitchFamily="34" charset="0"/>
              <a:buNone/>
              <a:defRPr/>
            </a:pPr>
            <a:r>
              <a:rPr lang="tr-TR" dirty="0"/>
              <a:t>Sam </a:t>
            </a:r>
            <a:r>
              <a:rPr lang="tr-TR" dirty="0" err="1"/>
              <a:t>Richards</a:t>
            </a:r>
            <a:r>
              <a:rPr lang="tr-TR" dirty="0"/>
              <a:t>- </a:t>
            </a:r>
            <a:r>
              <a:rPr lang="tr-TR" dirty="0" err="1"/>
              <a:t>Penn</a:t>
            </a:r>
            <a:r>
              <a:rPr lang="tr-TR" dirty="0"/>
              <a:t> </a:t>
            </a:r>
            <a:r>
              <a:rPr lang="tr-TR" dirty="0" err="1"/>
              <a:t>State</a:t>
            </a:r>
            <a:r>
              <a:rPr lang="tr-TR" dirty="0"/>
              <a:t> </a:t>
            </a:r>
            <a:r>
              <a:rPr lang="tr-TR" dirty="0" err="1"/>
              <a:t>University</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4A30AF-2871-F681-A5E2-B05C5C3BAEB9}"/>
              </a:ext>
            </a:extLst>
          </p:cNvPr>
          <p:cNvSpPr>
            <a:spLocks noGrp="1"/>
          </p:cNvSpPr>
          <p:nvPr>
            <p:ph type="title"/>
          </p:nvPr>
        </p:nvSpPr>
        <p:spPr/>
        <p:txBody>
          <a:bodyPr>
            <a:normAutofit fontScale="90000"/>
          </a:bodyPr>
          <a:lstStyle/>
          <a:p>
            <a:pPr>
              <a:defRPr/>
            </a:pPr>
            <a:r>
              <a:rPr lang="tr-TR" dirty="0" err="1"/>
              <a:t>Example</a:t>
            </a:r>
            <a:r>
              <a:rPr lang="tr-TR" dirty="0"/>
              <a:t>: </a:t>
            </a:r>
            <a:r>
              <a:rPr lang="tr-TR" dirty="0" err="1"/>
              <a:t>Losing</a:t>
            </a:r>
            <a:r>
              <a:rPr lang="tr-TR" dirty="0"/>
              <a:t> a </a:t>
            </a:r>
            <a:r>
              <a:rPr lang="tr-TR" dirty="0" err="1"/>
              <a:t>Job</a:t>
            </a:r>
            <a:br>
              <a:rPr lang="tr-TR" dirty="0"/>
            </a:br>
            <a:endParaRPr lang="tr-TR" dirty="0"/>
          </a:p>
        </p:txBody>
      </p:sp>
      <p:sp>
        <p:nvSpPr>
          <p:cNvPr id="3" name="İçerik Yer Tutucusu 2">
            <a:extLst>
              <a:ext uri="{FF2B5EF4-FFF2-40B4-BE49-F238E27FC236}">
                <a16:creationId xmlns:a16="http://schemas.microsoft.com/office/drawing/2014/main" id="{CB7A691D-9168-13CB-179C-DA6802E73AD8}"/>
              </a:ext>
            </a:extLst>
          </p:cNvPr>
          <p:cNvSpPr>
            <a:spLocks noGrp="1"/>
          </p:cNvSpPr>
          <p:nvPr>
            <p:ph idx="1"/>
          </p:nvPr>
        </p:nvSpPr>
        <p:spPr/>
        <p:txBody>
          <a:bodyPr/>
          <a:lstStyle/>
          <a:p>
            <a:pPr marL="0" indent="0">
              <a:buFont typeface="Arial" panose="020B0604020202020204" pitchFamily="34" charset="0"/>
              <a:buNone/>
              <a:defRPr/>
            </a:pPr>
            <a:r>
              <a:rPr lang="tr-TR" dirty="0" err="1"/>
              <a:t>Without</a:t>
            </a:r>
            <a:r>
              <a:rPr lang="tr-TR" dirty="0"/>
              <a:t> </a:t>
            </a:r>
            <a:r>
              <a:rPr lang="tr-TR" dirty="0" err="1"/>
              <a:t>sociological</a:t>
            </a:r>
            <a:r>
              <a:rPr lang="tr-TR" dirty="0"/>
              <a:t> </a:t>
            </a:r>
            <a:r>
              <a:rPr lang="tr-TR" dirty="0" err="1"/>
              <a:t>imagination</a:t>
            </a:r>
            <a:r>
              <a:rPr lang="tr-TR" dirty="0"/>
              <a:t>:</a:t>
            </a:r>
          </a:p>
          <a:p>
            <a:pPr>
              <a:defRPr/>
            </a:pPr>
            <a:r>
              <a:rPr lang="tr-TR" b="1" dirty="0"/>
              <a:t>“I </a:t>
            </a:r>
            <a:r>
              <a:rPr lang="tr-TR" b="1" dirty="0" err="1"/>
              <a:t>lost</a:t>
            </a:r>
            <a:r>
              <a:rPr lang="tr-TR" b="1" dirty="0"/>
              <a:t> </a:t>
            </a:r>
            <a:r>
              <a:rPr lang="tr-TR" b="1" dirty="0" err="1"/>
              <a:t>my</a:t>
            </a:r>
            <a:r>
              <a:rPr lang="tr-TR" b="1" dirty="0"/>
              <a:t> </a:t>
            </a:r>
            <a:r>
              <a:rPr lang="tr-TR" b="1" dirty="0" err="1"/>
              <a:t>job</a:t>
            </a:r>
            <a:r>
              <a:rPr lang="tr-TR" b="1" dirty="0"/>
              <a:t> </a:t>
            </a:r>
            <a:r>
              <a:rPr lang="tr-TR" b="1" dirty="0" err="1"/>
              <a:t>because</a:t>
            </a:r>
            <a:r>
              <a:rPr lang="tr-TR" b="1" dirty="0"/>
              <a:t> I </a:t>
            </a:r>
            <a:r>
              <a:rPr lang="tr-TR" b="1" dirty="0" err="1"/>
              <a:t>wasn’t</a:t>
            </a:r>
            <a:r>
              <a:rPr lang="tr-TR" b="1" dirty="0"/>
              <a:t> </a:t>
            </a:r>
            <a:r>
              <a:rPr lang="tr-TR" b="1" dirty="0" err="1"/>
              <a:t>working</a:t>
            </a:r>
            <a:r>
              <a:rPr lang="tr-TR" b="1" dirty="0"/>
              <a:t> hard </a:t>
            </a:r>
            <a:r>
              <a:rPr lang="tr-TR" b="1" dirty="0" err="1"/>
              <a:t>enough</a:t>
            </a:r>
            <a:r>
              <a:rPr lang="tr-TR" b="1" dirty="0"/>
              <a:t>.”</a:t>
            </a:r>
          </a:p>
          <a:p>
            <a:pPr>
              <a:defRPr/>
            </a:pPr>
            <a:r>
              <a:rPr lang="tr-TR" dirty="0" err="1"/>
              <a:t>This</a:t>
            </a:r>
            <a:r>
              <a:rPr lang="tr-TR" dirty="0"/>
              <a:t> </a:t>
            </a:r>
            <a:r>
              <a:rPr lang="tr-TR" dirty="0" err="1"/>
              <a:t>explanation</a:t>
            </a:r>
            <a:r>
              <a:rPr lang="tr-TR" dirty="0"/>
              <a:t> </a:t>
            </a:r>
            <a:r>
              <a:rPr lang="tr-TR" dirty="0" err="1"/>
              <a:t>focuses</a:t>
            </a:r>
            <a:r>
              <a:rPr lang="tr-TR" dirty="0"/>
              <a:t> </a:t>
            </a:r>
            <a:r>
              <a:rPr lang="tr-TR" dirty="0" err="1"/>
              <a:t>only</a:t>
            </a:r>
            <a:r>
              <a:rPr lang="tr-TR" dirty="0"/>
              <a:t> on </a:t>
            </a:r>
            <a:r>
              <a:rPr lang="tr-TR" dirty="0" err="1"/>
              <a:t>the</a:t>
            </a:r>
            <a:r>
              <a:rPr lang="tr-TR" dirty="0"/>
              <a:t> </a:t>
            </a:r>
            <a:r>
              <a:rPr lang="tr-TR" dirty="0" err="1"/>
              <a:t>individual</a:t>
            </a:r>
            <a:r>
              <a:rPr lang="tr-TR" dirty="0"/>
              <a:t>.</a:t>
            </a:r>
          </a:p>
          <a:p>
            <a:pPr>
              <a:defRPr/>
            </a:pPr>
            <a:r>
              <a:rPr lang="tr-TR" dirty="0" err="1"/>
              <a:t>With</a:t>
            </a:r>
            <a:r>
              <a:rPr lang="tr-TR" dirty="0"/>
              <a:t> </a:t>
            </a:r>
            <a:r>
              <a:rPr lang="tr-TR" dirty="0" err="1"/>
              <a:t>sociological</a:t>
            </a:r>
            <a:r>
              <a:rPr lang="tr-TR" dirty="0"/>
              <a:t> </a:t>
            </a:r>
            <a:r>
              <a:rPr lang="tr-TR" dirty="0" err="1"/>
              <a:t>imagination</a:t>
            </a:r>
            <a:r>
              <a:rPr lang="tr-TR" dirty="0"/>
              <a:t>:</a:t>
            </a:r>
          </a:p>
          <a:p>
            <a:pPr>
              <a:defRPr/>
            </a:pPr>
            <a:r>
              <a:rPr lang="tr-TR" dirty="0"/>
              <a:t>»</a:t>
            </a:r>
            <a:r>
              <a:rPr lang="tr-TR" b="1" dirty="0"/>
              <a:t>I </a:t>
            </a:r>
            <a:r>
              <a:rPr lang="tr-TR" b="1" dirty="0" err="1"/>
              <a:t>lost</a:t>
            </a:r>
            <a:r>
              <a:rPr lang="tr-TR" b="1" dirty="0"/>
              <a:t> </a:t>
            </a:r>
            <a:r>
              <a:rPr lang="tr-TR" b="1" dirty="0" err="1"/>
              <a:t>my</a:t>
            </a:r>
            <a:r>
              <a:rPr lang="tr-TR" b="1" dirty="0"/>
              <a:t> </a:t>
            </a:r>
            <a:r>
              <a:rPr lang="tr-TR" b="1" dirty="0" err="1"/>
              <a:t>job</a:t>
            </a:r>
            <a:r>
              <a:rPr lang="tr-TR" b="1" dirty="0"/>
              <a:t> </a:t>
            </a:r>
            <a:r>
              <a:rPr lang="tr-TR" b="1" dirty="0" err="1"/>
              <a:t>during</a:t>
            </a:r>
            <a:r>
              <a:rPr lang="tr-TR" b="1" dirty="0"/>
              <a:t> an </a:t>
            </a:r>
            <a:r>
              <a:rPr lang="tr-TR" b="1" dirty="0" err="1"/>
              <a:t>economic</a:t>
            </a:r>
            <a:r>
              <a:rPr lang="tr-TR" b="1" dirty="0"/>
              <a:t> </a:t>
            </a:r>
            <a:r>
              <a:rPr lang="tr-TR" b="1" dirty="0" err="1"/>
              <a:t>recession</a:t>
            </a:r>
            <a:r>
              <a:rPr lang="tr-TR" b="1" dirty="0"/>
              <a:t> </a:t>
            </a:r>
            <a:r>
              <a:rPr lang="tr-TR" b="1" dirty="0" err="1"/>
              <a:t>when</a:t>
            </a:r>
            <a:r>
              <a:rPr lang="tr-TR" b="1" dirty="0"/>
              <a:t> </a:t>
            </a:r>
            <a:r>
              <a:rPr lang="tr-TR" b="1" dirty="0" err="1"/>
              <a:t>many</a:t>
            </a:r>
            <a:r>
              <a:rPr lang="tr-TR" b="1" dirty="0"/>
              <a:t> </a:t>
            </a:r>
            <a:r>
              <a:rPr lang="tr-TR" b="1" dirty="0" err="1"/>
              <a:t>companies</a:t>
            </a:r>
            <a:r>
              <a:rPr lang="tr-TR" b="1" dirty="0"/>
              <a:t> </a:t>
            </a:r>
            <a:r>
              <a:rPr lang="tr-TR" b="1" dirty="0" err="1"/>
              <a:t>were</a:t>
            </a:r>
            <a:r>
              <a:rPr lang="tr-TR" b="1" dirty="0"/>
              <a:t> </a:t>
            </a:r>
            <a:r>
              <a:rPr lang="tr-TR" b="1" dirty="0" err="1"/>
              <a:t>laying</a:t>
            </a:r>
            <a:r>
              <a:rPr lang="tr-TR" b="1" dirty="0"/>
              <a:t> of </a:t>
            </a:r>
            <a:r>
              <a:rPr lang="tr-TR" b="1" dirty="0" err="1"/>
              <a:t>workers</a:t>
            </a:r>
            <a:r>
              <a:rPr lang="tr-TR" dirty="0"/>
              <a:t>»</a:t>
            </a:r>
          </a:p>
          <a:p>
            <a:pPr>
              <a:defRPr/>
            </a:pPr>
            <a:r>
              <a:rPr lang="tr-TR" dirty="0" err="1"/>
              <a:t>Now</a:t>
            </a:r>
            <a:r>
              <a:rPr lang="tr-TR" dirty="0"/>
              <a:t> </a:t>
            </a:r>
            <a:r>
              <a:rPr lang="tr-TR" dirty="0" err="1"/>
              <a:t>we</a:t>
            </a:r>
            <a:r>
              <a:rPr lang="tr-TR" dirty="0"/>
              <a:t> </a:t>
            </a:r>
            <a:r>
              <a:rPr lang="tr-TR" dirty="0" err="1"/>
              <a:t>connect</a:t>
            </a:r>
            <a:r>
              <a:rPr lang="tr-TR" dirty="0"/>
              <a:t>:</a:t>
            </a:r>
          </a:p>
          <a:p>
            <a:pPr>
              <a:defRPr/>
            </a:pPr>
            <a:r>
              <a:rPr lang="tr-TR" dirty="0" err="1"/>
              <a:t>Your</a:t>
            </a:r>
            <a:r>
              <a:rPr lang="tr-TR" dirty="0"/>
              <a:t> </a:t>
            </a:r>
            <a:r>
              <a:rPr lang="tr-TR" dirty="0" err="1"/>
              <a:t>personal</a:t>
            </a:r>
            <a:r>
              <a:rPr lang="tr-TR" dirty="0"/>
              <a:t> </a:t>
            </a:r>
            <a:r>
              <a:rPr lang="tr-TR" dirty="0" err="1"/>
              <a:t>situation</a:t>
            </a:r>
            <a:r>
              <a:rPr lang="tr-TR" dirty="0"/>
              <a:t> </a:t>
            </a:r>
            <a:r>
              <a:rPr lang="tr-TR" dirty="0" err="1"/>
              <a:t>too</a:t>
            </a:r>
            <a:r>
              <a:rPr lang="tr-TR" dirty="0"/>
              <a:t> </a:t>
            </a:r>
            <a:r>
              <a:rPr lang="tr-TR" dirty="0" err="1"/>
              <a:t>broader</a:t>
            </a:r>
            <a:r>
              <a:rPr lang="tr-TR" dirty="0"/>
              <a:t> </a:t>
            </a:r>
            <a:r>
              <a:rPr lang="tr-TR" dirty="0" err="1"/>
              <a:t>issues</a:t>
            </a:r>
            <a:r>
              <a:rPr lang="tr-TR" dirty="0"/>
              <a:t> </a:t>
            </a:r>
            <a:r>
              <a:rPr lang="tr-TR" dirty="0" err="1"/>
              <a:t>like</a:t>
            </a:r>
            <a:r>
              <a:rPr lang="tr-TR" dirty="0"/>
              <a:t> </a:t>
            </a:r>
            <a:r>
              <a:rPr lang="tr-TR" b="1" dirty="0" err="1"/>
              <a:t>the</a:t>
            </a:r>
            <a:r>
              <a:rPr lang="tr-TR" b="1" dirty="0"/>
              <a:t> </a:t>
            </a:r>
            <a:r>
              <a:rPr lang="tr-TR" b="1" dirty="0" err="1"/>
              <a:t>economy</a:t>
            </a:r>
            <a:r>
              <a:rPr lang="tr-TR" b="1" dirty="0"/>
              <a:t>, </a:t>
            </a:r>
            <a:r>
              <a:rPr lang="tr-TR" b="1" dirty="0" err="1"/>
              <a:t>automation</a:t>
            </a:r>
            <a:r>
              <a:rPr lang="tr-TR" b="1" dirty="0"/>
              <a:t>, </a:t>
            </a:r>
            <a:r>
              <a:rPr lang="tr-TR" b="1" dirty="0" err="1"/>
              <a:t>company</a:t>
            </a:r>
            <a:r>
              <a:rPr lang="tr-TR" b="1" dirty="0"/>
              <a:t> </a:t>
            </a:r>
            <a:r>
              <a:rPr lang="tr-TR" b="1" dirty="0" err="1"/>
              <a:t>downsizing</a:t>
            </a:r>
            <a:r>
              <a:rPr lang="tr-TR" b="1" dirty="0"/>
              <a:t>, </a:t>
            </a:r>
            <a:r>
              <a:rPr lang="tr-TR" b="1" dirty="0" err="1"/>
              <a:t>or</a:t>
            </a:r>
            <a:r>
              <a:rPr lang="tr-TR" b="1" dirty="0"/>
              <a:t> global </a:t>
            </a:r>
            <a:r>
              <a:rPr lang="tr-TR" b="1" dirty="0" err="1"/>
              <a:t>crises</a:t>
            </a:r>
            <a:endParaRPr lang="tr-TR" b="1" dirty="0"/>
          </a:p>
          <a:p>
            <a:pPr>
              <a:defRPr/>
            </a:pPr>
            <a:endParaRPr lang="tr-TR" dirty="0"/>
          </a:p>
          <a:p>
            <a:pPr marL="0" indent="0">
              <a:buFont typeface="Arial" panose="020B0604020202020204" pitchFamily="34" charset="0"/>
              <a:buNone/>
              <a:defRPr/>
            </a:pPr>
            <a:endParaRPr lang="tr-TR" dirty="0"/>
          </a:p>
          <a:p>
            <a:pPr>
              <a:defRPr/>
            </a:pPr>
            <a:endParaRPr lang="tr-TR" dirty="0"/>
          </a:p>
        </p:txBody>
      </p:sp>
      <p:sp>
        <p:nvSpPr>
          <p:cNvPr id="21507" name="Rectangle 12">
            <a:extLst>
              <a:ext uri="{FF2B5EF4-FFF2-40B4-BE49-F238E27FC236}">
                <a16:creationId xmlns:a16="http://schemas.microsoft.com/office/drawing/2014/main" id="{D3672D7E-E423-BE55-FA7C-29479B69BE6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b="1">
                <a:solidFill>
                  <a:schemeClr val="tx1"/>
                </a:solidFill>
                <a:latin typeface="Times" panose="02020603050405020304" charset="0"/>
                <a:ea typeface="MS PGothic" panose="020B0600070205080204" pitchFamily="34" charset="-128"/>
              </a:defRPr>
            </a:lvl1pPr>
            <a:lvl2pPr marL="742950" indent="-285750">
              <a:defRPr sz="2400" b="1">
                <a:solidFill>
                  <a:schemeClr val="tx1"/>
                </a:solidFill>
                <a:latin typeface="Times" panose="02020603050405020304" charset="0"/>
                <a:ea typeface="MS PGothic" panose="020B0600070205080204" pitchFamily="34" charset="-128"/>
              </a:defRPr>
            </a:lvl2pPr>
            <a:lvl3pPr marL="1143000" indent="-228600">
              <a:defRPr sz="2400" b="1">
                <a:solidFill>
                  <a:schemeClr val="tx1"/>
                </a:solidFill>
                <a:latin typeface="Times" panose="02020603050405020304" charset="0"/>
                <a:ea typeface="MS PGothic" panose="020B0600070205080204" pitchFamily="34" charset="-128"/>
              </a:defRPr>
            </a:lvl3pPr>
            <a:lvl4pPr marL="1600200" indent="-228600">
              <a:defRPr sz="2400" b="1">
                <a:solidFill>
                  <a:schemeClr val="tx1"/>
                </a:solidFill>
                <a:latin typeface="Times" panose="02020603050405020304" charset="0"/>
                <a:ea typeface="MS PGothic" panose="020B0600070205080204" pitchFamily="34" charset="-128"/>
              </a:defRPr>
            </a:lvl4pPr>
            <a:lvl5pPr marL="2057400" indent="-228600">
              <a:defRPr sz="2400" b="1">
                <a:solidFill>
                  <a:schemeClr val="tx1"/>
                </a:solidFill>
                <a:latin typeface="Times" panose="0202060305040502030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imes" panose="0202060305040502030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imes" panose="0202060305040502030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imes" panose="0202060305040502030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imes" panose="02020603050405020304" charset="0"/>
                <a:ea typeface="MS PGothic" panose="020B0600070205080204" pitchFamily="34" charset="-128"/>
              </a:defRPr>
            </a:lvl9pPr>
          </a:lstStyle>
          <a:p>
            <a:r>
              <a:rPr lang="en-US" altLang="tr-TR" sz="900">
                <a:solidFill>
                  <a:srgbClr val="000000"/>
                </a:solidFill>
              </a:rPr>
              <a:t>With sociological imagination:</a:t>
            </a:r>
          </a:p>
          <a:p>
            <a:r>
              <a:rPr lang="en-US" altLang="tr-TR" sz="800"/>
              <a:t>“I lost my job during an economic recession when many companies were laying off workers.”</a:t>
            </a:r>
            <a:endParaRPr lang="en-US" alt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7335B5-46CB-CF29-F986-6D01CB11040F}"/>
              </a:ext>
            </a:extLst>
          </p:cNvPr>
          <p:cNvSpPr>
            <a:spLocks noGrp="1"/>
          </p:cNvSpPr>
          <p:nvPr>
            <p:ph type="title"/>
          </p:nvPr>
        </p:nvSpPr>
        <p:spPr/>
        <p:txBody>
          <a:bodyPr/>
          <a:lstStyle/>
          <a:p>
            <a:pPr>
              <a:defRPr/>
            </a:pPr>
            <a:r>
              <a:rPr lang="tr-TR" dirty="0" err="1"/>
              <a:t>Struggling</a:t>
            </a:r>
            <a:r>
              <a:rPr lang="tr-TR" dirty="0"/>
              <a:t> in </a:t>
            </a:r>
            <a:r>
              <a:rPr lang="tr-TR" dirty="0" err="1"/>
              <a:t>school</a:t>
            </a:r>
            <a:endParaRPr lang="tr-TR" dirty="0"/>
          </a:p>
        </p:txBody>
      </p:sp>
      <p:sp>
        <p:nvSpPr>
          <p:cNvPr id="22530" name="İçerik Yer Tutucusu 2">
            <a:extLst>
              <a:ext uri="{FF2B5EF4-FFF2-40B4-BE49-F238E27FC236}">
                <a16:creationId xmlns:a16="http://schemas.microsoft.com/office/drawing/2014/main" id="{153B0ACF-3604-DD9D-9B6C-E280313A9C19}"/>
              </a:ext>
            </a:extLst>
          </p:cNvPr>
          <p:cNvSpPr>
            <a:spLocks noGrp="1"/>
          </p:cNvSpPr>
          <p:nvPr>
            <p:ph idx="1"/>
          </p:nvPr>
        </p:nvSpPr>
        <p:spPr/>
        <p:txBody>
          <a:bodyPr/>
          <a:lstStyle/>
          <a:p>
            <a:r>
              <a:rPr lang="tr-TR" altLang="tr-TR" b="1">
                <a:cs typeface="Arial" panose="020B0604020202020204" pitchFamily="34" charset="0"/>
              </a:rPr>
              <a:t>Personal view:</a:t>
            </a:r>
          </a:p>
          <a:p>
            <a:r>
              <a:rPr lang="tr-TR" altLang="tr-TR">
                <a:cs typeface="Arial" panose="020B0604020202020204" pitchFamily="34" charset="0"/>
              </a:rPr>
              <a:t>“I’m bad at school.”</a:t>
            </a:r>
          </a:p>
          <a:p>
            <a:r>
              <a:rPr lang="tr-TR" altLang="tr-TR" b="1">
                <a:cs typeface="Arial" panose="020B0604020202020204" pitchFamily="34" charset="0"/>
              </a:rPr>
              <a:t>Sociological imagination view:</a:t>
            </a:r>
          </a:p>
          <a:p>
            <a:r>
              <a:rPr lang="tr-TR" altLang="tr-TR">
                <a:cs typeface="Arial" panose="020B0604020202020204" pitchFamily="34" charset="0"/>
              </a:rPr>
              <a:t>Maybe the school is underfunded, classes are overcrowded, students must work jobs after school, or certain communities lack resources.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Clarity</Template>
  <TotalTime>4229</TotalTime>
  <Words>2593</Words>
  <Application>Microsoft Macintosh PowerPoint</Application>
  <PresentationFormat>Ekran Gösterisi (4:3)</PresentationFormat>
  <Paragraphs>429</Paragraphs>
  <Slides>60</Slides>
  <Notes>16</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60</vt:i4>
      </vt:variant>
    </vt:vector>
  </HeadingPairs>
  <TitlesOfParts>
    <vt:vector size="67" baseType="lpstr">
      <vt:lpstr>-webkit-standard</vt:lpstr>
      <vt:lpstr>Arial</vt:lpstr>
      <vt:lpstr>Calibri</vt:lpstr>
      <vt:lpstr>Courier New</vt:lpstr>
      <vt:lpstr>Times</vt:lpstr>
      <vt:lpstr>Times New Roman</vt:lpstr>
      <vt:lpstr>Clarity</vt:lpstr>
      <vt:lpstr>Chapter 1</vt:lpstr>
      <vt:lpstr>Chapter Outline</vt:lpstr>
      <vt:lpstr>Putting Social Life Into Perspective</vt:lpstr>
      <vt:lpstr>PowerPoint Sunusu</vt:lpstr>
      <vt:lpstr>PowerPoint Sunusu</vt:lpstr>
      <vt:lpstr>Sociological Imagination</vt:lpstr>
      <vt:lpstr>Sociological Imagination</vt:lpstr>
      <vt:lpstr>Example: Losing a Job </vt:lpstr>
      <vt:lpstr>Struggling in school</vt:lpstr>
      <vt:lpstr>Poverty</vt:lpstr>
      <vt:lpstr>Feeling Insecure on Social Media</vt:lpstr>
      <vt:lpstr>Marrying Later in Life</vt:lpstr>
      <vt:lpstr>Being Overweight</vt:lpstr>
      <vt:lpstr>Emotions?</vt:lpstr>
      <vt:lpstr>PowerPoint Sunusu</vt:lpstr>
      <vt:lpstr>Being Overweight</vt:lpstr>
      <vt:lpstr>PowerPoint Sunusu</vt:lpstr>
      <vt:lpstr>PowerPoint Sunusu</vt:lpstr>
      <vt:lpstr>Discussion</vt:lpstr>
      <vt:lpstr>The Development of Modern Sociology</vt:lpstr>
      <vt:lpstr>August Comte (1798-1857)</vt:lpstr>
      <vt:lpstr>August Comte</vt:lpstr>
      <vt:lpstr>Auguste Comte</vt:lpstr>
      <vt:lpstr>August Comte</vt:lpstr>
      <vt:lpstr>Harriet Martineau (1802-1876)</vt:lpstr>
      <vt:lpstr>Herbert Spencer (1920-1903)</vt:lpstr>
      <vt:lpstr>Herbert Spencer-Evolutionary Perspective </vt:lpstr>
      <vt:lpstr>Emile Durkheim (1858-1917)</vt:lpstr>
      <vt:lpstr>Emile Durkheim (1858-1917)</vt:lpstr>
      <vt:lpstr>Emile Durkheim-Social Solidarity (How Society Stays Together)</vt:lpstr>
      <vt:lpstr>Emile Durkheim</vt:lpstr>
      <vt:lpstr>Emile Durkheim</vt:lpstr>
      <vt:lpstr>Emile Durkheim</vt:lpstr>
      <vt:lpstr>Emile Durkheim</vt:lpstr>
      <vt:lpstr>Emile Durkheim</vt:lpstr>
      <vt:lpstr>Emile Durkheim</vt:lpstr>
      <vt:lpstr>Emile Durkheim</vt:lpstr>
      <vt:lpstr>Emile Durkheim</vt:lpstr>
      <vt:lpstr>Emile Durkheim</vt:lpstr>
      <vt:lpstr>PowerPoint Sunusu</vt:lpstr>
      <vt:lpstr>Karl Marx (1818-1883)</vt:lpstr>
      <vt:lpstr>Karl Marx (1818-1883)</vt:lpstr>
      <vt:lpstr>Karl Marx (1818-1883)</vt:lpstr>
      <vt:lpstr>Karl Marx (1818-1883)</vt:lpstr>
      <vt:lpstr>Karl Marx (1818-1883)</vt:lpstr>
      <vt:lpstr>Karl Marx (1818-1883)</vt:lpstr>
      <vt:lpstr>Karl Marx (1818-1883)</vt:lpstr>
      <vt:lpstr>Max Weber (1864-1920)</vt:lpstr>
      <vt:lpstr>Max Weber (1864-1920)</vt:lpstr>
      <vt:lpstr>Max Weber (1864-1920)</vt:lpstr>
      <vt:lpstr>Max Weber (1864-1920)</vt:lpstr>
      <vt:lpstr>Max Weber (1864-1920)</vt:lpstr>
      <vt:lpstr>Georg Simmel (1858-1918)</vt:lpstr>
      <vt:lpstr>George Simmel-Group Size</vt:lpstr>
      <vt:lpstr>George Simmel-Group Size</vt:lpstr>
      <vt:lpstr>George Simmel</vt:lpstr>
      <vt:lpstr>Subordination and Domination (Simmel)</vt:lpstr>
      <vt:lpstr>Competition (Simmel)</vt:lpstr>
      <vt:lpstr>Jane Addams (1860-1935)</vt:lpstr>
      <vt:lpstr>W.E.B. Du Bois (1968-1963)</vt:lpstr>
    </vt:vector>
  </TitlesOfParts>
  <Company>Innerstace Productions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in Our Times:  The Essentials</dc:title>
  <dc:creator>Stacy SCHOOLFIELD</dc:creator>
  <cp:lastModifiedBy>İLHAN KARMUTOĞLU </cp:lastModifiedBy>
  <cp:revision>128</cp:revision>
  <cp:lastPrinted>2019-09-23T06:58:36Z</cp:lastPrinted>
  <dcterms:created xsi:type="dcterms:W3CDTF">2005-01-17T15:57:44Z</dcterms:created>
  <dcterms:modified xsi:type="dcterms:W3CDTF">2026-03-03T11:07:30Z</dcterms:modified>
</cp:coreProperties>
</file>