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302" r:id="rId11"/>
    <p:sldId id="303" r:id="rId12"/>
    <p:sldId id="281" r:id="rId13"/>
    <p:sldId id="285" r:id="rId14"/>
    <p:sldId id="286" r:id="rId15"/>
    <p:sldId id="288" r:id="rId16"/>
    <p:sldId id="287" r:id="rId17"/>
    <p:sldId id="298" r:id="rId18"/>
    <p:sldId id="299" r:id="rId19"/>
    <p:sldId id="300" r:id="rId20"/>
    <p:sldId id="301" r:id="rId21"/>
    <p:sldId id="304" r:id="rId22"/>
    <p:sldId id="289" r:id="rId23"/>
    <p:sldId id="305" r:id="rId24"/>
    <p:sldId id="291" r:id="rId25"/>
    <p:sldId id="306" r:id="rId26"/>
    <p:sldId id="292" r:id="rId27"/>
    <p:sldId id="293" r:id="rId28"/>
    <p:sldId id="294" r:id="rId29"/>
    <p:sldId id="29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64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38" autoAdjust="0"/>
    <p:restoredTop sz="93285" autoAdjust="0"/>
  </p:normalViewPr>
  <p:slideViewPr>
    <p:cSldViewPr snapToGrid="0">
      <p:cViewPr>
        <p:scale>
          <a:sx n="76" d="100"/>
          <a:sy n="76" d="100"/>
        </p:scale>
        <p:origin x="-960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56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24E27-8339-4ECA-B520-437CE765662F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7B59A-86A2-437E-9BD1-97C7EBEB5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44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3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2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2</a:t>
            </a: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2</a:t>
            </a: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2</a:t>
            </a: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2</a:t>
            </a:r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3818" name="Rectangle 26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3819" name="Rectangle 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864636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C6E22ED-238F-4293-BB96-970F10D865A0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23</a:t>
            </a:r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3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3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404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9306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C6E22ED-238F-4293-BB96-970F10D865A0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23</a:t>
            </a:r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3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3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404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3921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C6E22ED-238F-4293-BB96-970F10D865A0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23</a:t>
            </a:r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3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3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404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11771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C6E22ED-238F-4293-BB96-970F10D865A0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23</a:t>
            </a:r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3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3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404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2728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58CA88A-AB01-4CB7-B8E0-A8EC79417F1A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24</a:t>
            </a:r>
          </a:p>
        </p:txBody>
      </p:sp>
      <p:sp>
        <p:nvSpPr>
          <p:cNvPr id="4608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08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08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608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82155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22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48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482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5002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24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58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584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44113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23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68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68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89459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0426927-08A4-42B0-9B51-AF5759087AA5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3</a:t>
            </a:r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789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89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81568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192DA16-53A2-45C2-AC92-FC855B99E348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9</a:t>
            </a:r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99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199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5205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1CFECD8-4808-41D1-A2DB-CE13393D46A8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17</a:t>
            </a:r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301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301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528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BEBCB43-6EC0-4F98-9F82-6F10F07809A8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20</a:t>
            </a:r>
          </a:p>
        </p:txBody>
      </p:sp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506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506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506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73917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C6E22ED-238F-4293-BB96-970F10D865A0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23</a:t>
            </a:r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3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3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404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61775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8703" y="1935574"/>
            <a:ext cx="676647" cy="259773"/>
          </a:xfrm>
          <a:prstGeom prst="rect">
            <a:avLst/>
          </a:prstGeom>
        </p:spPr>
        <p:txBody>
          <a:bodyPr/>
          <a:lstStyle/>
          <a:p>
            <a:fld id="{877CD8D9-5EE5-4AF0-A74E-06D9DDC7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30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8703" y="1935574"/>
            <a:ext cx="676647" cy="259773"/>
          </a:xfrm>
          <a:prstGeom prst="rect">
            <a:avLst/>
          </a:prstGeom>
        </p:spPr>
        <p:txBody>
          <a:bodyPr/>
          <a:lstStyle/>
          <a:p>
            <a:fld id="{877CD8D9-5EE5-4AF0-A74E-06D9DDC7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00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8703" y="1935574"/>
            <a:ext cx="676647" cy="259773"/>
          </a:xfrm>
          <a:prstGeom prst="rect">
            <a:avLst/>
          </a:prstGeom>
        </p:spPr>
        <p:txBody>
          <a:bodyPr/>
          <a:lstStyle/>
          <a:p>
            <a:fld id="{877CD8D9-5EE5-4AF0-A74E-06D9DDC7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03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3448201"/>
            <a:ext cx="8972550" cy="259773"/>
          </a:xfrm>
          <a:prstGeom prst="rect">
            <a:avLst/>
          </a:prstGeom>
          <a:solidFill>
            <a:srgbClr val="64A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457200"/>
            <a:ext cx="9144000" cy="1066800"/>
          </a:xfrm>
          <a:prstGeom prst="rect">
            <a:avLst/>
          </a:prstGeom>
          <a:solidFill>
            <a:srgbClr val="64A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298938" y="1676400"/>
            <a:ext cx="6934200" cy="1524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Chord 19"/>
          <p:cNvSpPr/>
          <p:nvPr userDrawn="1"/>
        </p:nvSpPr>
        <p:spPr>
          <a:xfrm rot="10800000">
            <a:off x="-1001975" y="4495800"/>
            <a:ext cx="1955822" cy="1805724"/>
          </a:xfrm>
          <a:prstGeom prst="chord">
            <a:avLst>
              <a:gd name="adj1" fmla="val 5406749"/>
              <a:gd name="adj2" fmla="val 16200000"/>
            </a:avLst>
          </a:prstGeom>
          <a:solidFill>
            <a:srgbClr val="E07462"/>
          </a:solidFill>
          <a:ln w="57150">
            <a:solidFill>
              <a:srgbClr val="BC5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2555321" y="4294763"/>
            <a:ext cx="6324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3200" dirty="0" smtClean="0">
                <a:solidFill>
                  <a:schemeClr val="tx1"/>
                </a:solidFill>
                <a:latin typeface="Corbel" pitchFamily="34" charset="0"/>
              </a:rPr>
              <a:t>Brealey, Myers, and Allen</a:t>
            </a:r>
          </a:p>
          <a:p>
            <a:pPr algn="r">
              <a:spcAft>
                <a:spcPts val="1200"/>
              </a:spcAft>
            </a:pPr>
            <a:r>
              <a:rPr lang="en-US" sz="3200" i="1" dirty="0" smtClean="0">
                <a:solidFill>
                  <a:schemeClr val="tx1"/>
                </a:solidFill>
                <a:latin typeface="Corbel" pitchFamily="34" charset="0"/>
              </a:rPr>
              <a:t>Principles of Corporate Finance</a:t>
            </a:r>
          </a:p>
          <a:p>
            <a:pPr algn="r">
              <a:spcAft>
                <a:spcPts val="1200"/>
              </a:spcAft>
            </a:pPr>
            <a:r>
              <a:rPr lang="en-US" sz="3200" dirty="0" smtClean="0">
                <a:solidFill>
                  <a:schemeClr val="tx1"/>
                </a:solidFill>
                <a:latin typeface="Corbel" pitchFamily="34" charset="0"/>
              </a:rPr>
              <a:t>13th Edition</a:t>
            </a:r>
          </a:p>
        </p:txBody>
      </p:sp>
      <p:sp>
        <p:nvSpPr>
          <p:cNvPr id="22" name="Rounded Rectangle 21"/>
          <p:cNvSpPr/>
          <p:nvPr userDrawn="1"/>
        </p:nvSpPr>
        <p:spPr>
          <a:xfrm>
            <a:off x="6881249" y="37278"/>
            <a:ext cx="1910862" cy="1867989"/>
          </a:xfrm>
          <a:prstGeom prst="roundRect">
            <a:avLst/>
          </a:prstGeom>
          <a:solidFill>
            <a:srgbClr val="DC6450"/>
          </a:solidFill>
          <a:ln w="57150">
            <a:solidFill>
              <a:srgbClr val="B05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7590241" y="1560697"/>
            <a:ext cx="492877" cy="114651"/>
            <a:chOff x="7899835" y="1477356"/>
            <a:chExt cx="492877" cy="114651"/>
          </a:xfrm>
        </p:grpSpPr>
        <p:sp>
          <p:nvSpPr>
            <p:cNvPr id="24" name="Flowchart: Connector 23"/>
            <p:cNvSpPr/>
            <p:nvPr userDrawn="1"/>
          </p:nvSpPr>
          <p:spPr>
            <a:xfrm>
              <a:off x="7899835" y="1477356"/>
              <a:ext cx="114649" cy="114649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Connector 24"/>
            <p:cNvSpPr/>
            <p:nvPr userDrawn="1"/>
          </p:nvSpPr>
          <p:spPr>
            <a:xfrm>
              <a:off x="8088949" y="1477358"/>
              <a:ext cx="114649" cy="114649"/>
            </a:xfrm>
            <a:prstGeom prst="flowChartConnector">
              <a:avLst/>
            </a:prstGeom>
            <a:solidFill>
              <a:srgbClr val="FDEB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6" name="Flowchart: Connector 25"/>
            <p:cNvSpPr/>
            <p:nvPr userDrawn="1"/>
          </p:nvSpPr>
          <p:spPr>
            <a:xfrm>
              <a:off x="8278063" y="1477357"/>
              <a:ext cx="114649" cy="114649"/>
            </a:xfrm>
            <a:prstGeom prst="flowChartConnector">
              <a:avLst/>
            </a:prstGeom>
            <a:solidFill>
              <a:srgbClr val="B4D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/>
          <p:cNvSpPr/>
          <p:nvPr userDrawn="1"/>
        </p:nvSpPr>
        <p:spPr>
          <a:xfrm>
            <a:off x="6986633" y="35481"/>
            <a:ext cx="172645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0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30</a:t>
            </a:r>
            <a:endParaRPr lang="en-US" sz="9600" b="0" cap="none" spc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anose="0205050205050A020403" pitchFamily="18" charset="0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5665604" y="830286"/>
            <a:ext cx="1400052" cy="320627"/>
          </a:xfrm>
          <a:prstGeom prst="rect">
            <a:avLst/>
          </a:prstGeom>
          <a:solidFill>
            <a:srgbClr val="3C6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</a:t>
            </a:r>
            <a:endParaRPr lang="en-US" sz="12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29"/>
          <p:cNvSpPr/>
          <p:nvPr userDrawn="1"/>
        </p:nvSpPr>
        <p:spPr>
          <a:xfrm>
            <a:off x="8833758" y="3448201"/>
            <a:ext cx="249357" cy="259774"/>
          </a:xfrm>
          <a:prstGeom prst="ellipse">
            <a:avLst/>
          </a:prstGeom>
          <a:solidFill>
            <a:srgbClr val="DC6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391886" y="3448201"/>
            <a:ext cx="8580664" cy="259774"/>
          </a:xfrm>
          <a:prstGeom prst="rect">
            <a:avLst/>
          </a:prstGeom>
          <a:solidFill>
            <a:srgbClr val="DC6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718131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8295"/>
      </p:ext>
    </p:extLst>
  </p:cSld>
  <p:clrMapOvr>
    <a:masterClrMapping/>
  </p:clrMapOvr>
  <p:transition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628818133"/>
      </p:ext>
    </p:extLst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652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8703" y="1935574"/>
            <a:ext cx="676647" cy="259773"/>
          </a:xfrm>
          <a:prstGeom prst="rect">
            <a:avLst/>
          </a:prstGeom>
        </p:spPr>
        <p:txBody>
          <a:bodyPr/>
          <a:lstStyle/>
          <a:p>
            <a:fld id="{877CD8D9-5EE5-4AF0-A74E-06D9DDC7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8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38703" y="1935574"/>
            <a:ext cx="676647" cy="259773"/>
          </a:xfrm>
          <a:prstGeom prst="rect">
            <a:avLst/>
          </a:prstGeom>
        </p:spPr>
        <p:txBody>
          <a:bodyPr/>
          <a:lstStyle/>
          <a:p>
            <a:fld id="{877CD8D9-5EE5-4AF0-A74E-06D9DDC7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8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38703" y="1935574"/>
            <a:ext cx="676647" cy="259773"/>
          </a:xfrm>
          <a:prstGeom prst="rect">
            <a:avLst/>
          </a:prstGeom>
        </p:spPr>
        <p:txBody>
          <a:bodyPr/>
          <a:lstStyle/>
          <a:p>
            <a:fld id="{877CD8D9-5EE5-4AF0-A74E-06D9DDC7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9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5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38703" y="1935574"/>
            <a:ext cx="676647" cy="259773"/>
          </a:xfrm>
          <a:prstGeom prst="rect">
            <a:avLst/>
          </a:prstGeom>
        </p:spPr>
        <p:txBody>
          <a:bodyPr/>
          <a:lstStyle/>
          <a:p>
            <a:fld id="{877CD8D9-5EE5-4AF0-A74E-06D9DDC7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78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38703" y="1935574"/>
            <a:ext cx="676647" cy="259773"/>
          </a:xfrm>
          <a:prstGeom prst="rect">
            <a:avLst/>
          </a:prstGeom>
        </p:spPr>
        <p:txBody>
          <a:bodyPr/>
          <a:lstStyle/>
          <a:p>
            <a:fld id="{877CD8D9-5EE5-4AF0-A74E-06D9DDC7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94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38703" y="1935574"/>
            <a:ext cx="676647" cy="259773"/>
          </a:xfrm>
          <a:prstGeom prst="rect">
            <a:avLst/>
          </a:prstGeom>
        </p:spPr>
        <p:txBody>
          <a:bodyPr/>
          <a:lstStyle/>
          <a:p>
            <a:fld id="{877CD8D9-5EE5-4AF0-A74E-06D9DDC7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3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45667"/>
            <a:ext cx="8972550" cy="259773"/>
          </a:xfrm>
          <a:prstGeom prst="rect">
            <a:avLst/>
          </a:prstGeom>
          <a:solidFill>
            <a:srgbClr val="64A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136" y="71212"/>
            <a:ext cx="9037864" cy="973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857" y="1524000"/>
            <a:ext cx="8025493" cy="465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Oval 7"/>
          <p:cNvSpPr/>
          <p:nvPr userDrawn="1"/>
        </p:nvSpPr>
        <p:spPr>
          <a:xfrm>
            <a:off x="8833758" y="1045667"/>
            <a:ext cx="249357" cy="259774"/>
          </a:xfrm>
          <a:prstGeom prst="ellipse">
            <a:avLst/>
          </a:prstGeom>
          <a:solidFill>
            <a:srgbClr val="DC6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315396" y="1045667"/>
            <a:ext cx="676647" cy="259773"/>
          </a:xfrm>
          <a:prstGeom prst="rect">
            <a:avLst/>
          </a:prstGeom>
          <a:solidFill>
            <a:srgbClr val="DC645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30-</a:t>
            </a:r>
            <a:fld id="{877CD8D9-5EE5-4AF0-A74E-06D9DDC76A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627168"/>
            <a:ext cx="82377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Copyright © 2020 McGraw-Hill Education. All rights reserved. No reproduction or distribution without the prior written consent of McGraw-Hill Education.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8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Working Capital Management</a:t>
            </a:r>
            <a:endParaRPr lang="en-US" dirty="0"/>
          </a:p>
        </p:txBody>
      </p:sp>
      <p:sp>
        <p:nvSpPr>
          <p:cNvPr id="3" name="TextBox 1"/>
          <p:cNvSpPr txBox="1"/>
          <p:nvPr/>
        </p:nvSpPr>
        <p:spPr>
          <a:xfrm>
            <a:off x="0" y="6347457"/>
            <a:ext cx="232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Slides by Matthew Will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922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Management of trade credit requires answers to five sets of questions: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long are you going to give customers to pay their bills? Are you prepared to offer a cash discount for prompt payment?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you require some formal IOU from the buyer or do you just ask him or her to sign a receipt?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 you determine which customers are likely to pay their bills?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142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Management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How much credit are you prepared to extend to each customer? Do you play it safe by turning down any doubtful prospects? Or do you accept the risk of a few bad debts as part of the cost of building a large regular clientele?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How do you collect the money when it becomes due? What do you do about reluctant payers or deadbeats?</a:t>
            </a:r>
          </a:p>
        </p:txBody>
      </p:sp>
    </p:spTree>
    <p:extLst>
      <p:ext uri="{BB962C8B-B14F-4D97-AF65-F5344CB8AC3E}">
        <p14:creationId xmlns:p14="http://schemas.microsoft.com/office/powerpoint/2010/main" val="701364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Terms of Sale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800" b="1" u="sng" dirty="0" smtClean="0"/>
              <a:t>Terms of Sale</a:t>
            </a:r>
            <a:r>
              <a:rPr lang="en-US" altLang="en-US" dirty="0"/>
              <a:t>:</a:t>
            </a:r>
            <a:r>
              <a:rPr lang="en-US" altLang="en-US" sz="2800" dirty="0" smtClean="0"/>
              <a:t> Credit, discount, and payment terms offered on a sale.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 smtClean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b="1" dirty="0" smtClean="0"/>
              <a:t>Example</a:t>
            </a:r>
            <a:r>
              <a:rPr lang="en-US" altLang="en-US" dirty="0"/>
              <a:t>:</a:t>
            </a:r>
            <a:r>
              <a:rPr lang="en-US" altLang="en-US" sz="2800" dirty="0" smtClean="0"/>
              <a:t>  </a:t>
            </a:r>
            <a:r>
              <a:rPr lang="en-US" altLang="en-US" i="1" dirty="0"/>
              <a:t>2</a:t>
            </a:r>
            <a:r>
              <a:rPr lang="en-US" altLang="en-US" sz="2800" i="1" dirty="0" smtClean="0"/>
              <a:t>/10, net 30</a:t>
            </a:r>
            <a:endParaRPr lang="en-US" altLang="en-US" sz="2800" dirty="0" smtClean="0"/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 smtClean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i="1" dirty="0" smtClean="0"/>
              <a:t>2</a:t>
            </a:r>
            <a:r>
              <a:rPr lang="en-US" altLang="en-US" dirty="0" smtClean="0"/>
              <a:t>:</a:t>
            </a:r>
            <a:r>
              <a:rPr lang="en-US" altLang="en-US" sz="2800" dirty="0" smtClean="0"/>
              <a:t> percent discount for early payment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i="1" dirty="0" smtClean="0"/>
              <a:t>10</a:t>
            </a:r>
            <a:r>
              <a:rPr lang="en-US" altLang="en-US" dirty="0"/>
              <a:t>:</a:t>
            </a:r>
            <a:r>
              <a:rPr lang="en-US" altLang="en-US" sz="2800" dirty="0" smtClean="0"/>
              <a:t> number of days that the discount is available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i="1" dirty="0" smtClean="0"/>
              <a:t>net 30</a:t>
            </a:r>
            <a:r>
              <a:rPr lang="en-US" altLang="en-US" dirty="0"/>
              <a:t>:</a:t>
            </a:r>
            <a:r>
              <a:rPr lang="en-US" altLang="en-US" sz="2800" dirty="0" smtClean="0"/>
              <a:t> number of days before payment is due</a:t>
            </a:r>
          </a:p>
        </p:txBody>
      </p:sp>
    </p:spTree>
    <p:extLst>
      <p:ext uri="{BB962C8B-B14F-4D97-AF65-F5344CB8AC3E}">
        <p14:creationId xmlns:p14="http://schemas.microsoft.com/office/powerpoint/2010/main" val="3332466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Credit Analysis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800" b="1" u="sng" dirty="0" smtClean="0"/>
              <a:t>Credit Analysis</a:t>
            </a:r>
            <a:r>
              <a:rPr lang="en-US" altLang="en-US" dirty="0"/>
              <a:t>:</a:t>
            </a:r>
            <a:r>
              <a:rPr lang="en-US" altLang="en-US" sz="2800" dirty="0" smtClean="0"/>
              <a:t> Procedure to determine the likelihood a customer will pay its bills.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 smtClean="0"/>
          </a:p>
          <a:p>
            <a:r>
              <a:rPr lang="en-US" altLang="en-US" sz="2800" dirty="0" smtClean="0"/>
              <a:t>Credit agencies such as Dun and Bradstreet provide reports on the creditworthiness of a potential customer.</a:t>
            </a:r>
          </a:p>
          <a:p>
            <a:r>
              <a:rPr lang="en-US" altLang="en-US" sz="2800" dirty="0" smtClean="0"/>
              <a:t>Financial ratios can be calculated to help determine a customer’s ability to pay its bills.</a:t>
            </a:r>
          </a:p>
        </p:txBody>
      </p:sp>
    </p:spTree>
    <p:extLst>
      <p:ext uri="{BB962C8B-B14F-4D97-AF65-F5344CB8AC3E}">
        <p14:creationId xmlns:p14="http://schemas.microsoft.com/office/powerpoint/2010/main" val="3796185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The Credit Decision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 dirty="0" smtClean="0"/>
              <a:t>Credit Policy</a:t>
            </a:r>
            <a:r>
              <a:rPr lang="en-US" altLang="en-US" dirty="0"/>
              <a:t>:</a:t>
            </a:r>
            <a:r>
              <a:rPr lang="en-US" altLang="en-US" sz="2800" dirty="0" smtClean="0"/>
              <a:t> Standards set to determine the amount and nature of credit to extend to customers.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 dirty="0" smtClean="0"/>
              <a:t>Credit Scoring</a:t>
            </a:r>
            <a:r>
              <a:rPr lang="en-US" altLang="en-US" dirty="0"/>
              <a:t>:</a:t>
            </a:r>
            <a:r>
              <a:rPr lang="en-US" altLang="en-US" sz="2800" dirty="0" smtClean="0"/>
              <a:t> What your lender won’t tell you.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 smtClean="0"/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Extending credit gives you the probability of making a profit, not the guarantee. There is still a chance of default.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Denying credit guarantees neither profit or loss.</a:t>
            </a:r>
          </a:p>
        </p:txBody>
      </p:sp>
    </p:spTree>
    <p:extLst>
      <p:ext uri="{BB962C8B-B14F-4D97-AF65-F5344CB8AC3E}">
        <p14:creationId xmlns:p14="http://schemas.microsoft.com/office/powerpoint/2010/main" val="1091920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6868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6868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6868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6868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Figure 30.4 The Credit Decision</a:t>
            </a:r>
          </a:p>
        </p:txBody>
      </p:sp>
      <p:pic>
        <p:nvPicPr>
          <p:cNvPr id="23" name="Content Placeholder 22"/>
          <p:cNvPicPr>
            <a:picLocks noGrp="1"/>
          </p:cNvPicPr>
          <p:nvPr>
            <p:ph idx="1"/>
          </p:nvPr>
        </p:nvPicPr>
        <p:blipFill rotWithShape="1">
          <a:blip r:embed="rId3"/>
          <a:srcRect l="17789" t="43305" r="52243" b="19088"/>
          <a:stretch/>
        </p:blipFill>
        <p:spPr bwMode="auto">
          <a:xfrm>
            <a:off x="1762670" y="1916165"/>
            <a:ext cx="5480548" cy="3868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9693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2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The Credit Decision Continued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idx="1"/>
          </p:nvPr>
        </p:nvSpPr>
        <p:spPr>
          <a:xfrm>
            <a:off x="493776" y="1527048"/>
            <a:ext cx="7772400" cy="1300163"/>
          </a:xfrm>
        </p:spPr>
        <p:txBody>
          <a:bodyPr/>
          <a:lstStyle/>
          <a:p>
            <a:r>
              <a:rPr lang="en-US" altLang="en-US" sz="2800" dirty="0" smtClean="0"/>
              <a:t>Based on the probability of payoffs, the expected profit can be expressed as:</a:t>
            </a:r>
          </a:p>
        </p:txBody>
      </p:sp>
      <p:graphicFrame>
        <p:nvGraphicFramePr>
          <p:cNvPr id="29702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520649"/>
              </p:ext>
            </p:extLst>
          </p:nvPr>
        </p:nvGraphicFramePr>
        <p:xfrm>
          <a:off x="731838" y="2692400"/>
          <a:ext cx="7062787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name="Equation" r:id="rId4" imgW="2946400" imgH="203200" progId="Equation.3">
                  <p:embed/>
                </p:oleObj>
              </mc:Choice>
              <mc:Fallback>
                <p:oleObj name="Equation" r:id="rId4" imgW="2946400" imgH="2032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2692400"/>
                        <a:ext cx="7062787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85800" y="4038600"/>
            <a:ext cx="7772400" cy="2116329"/>
            <a:chOff x="432" y="2544"/>
            <a:chExt cx="4896" cy="1128"/>
          </a:xfrm>
        </p:grpSpPr>
        <p:graphicFrame>
          <p:nvGraphicFramePr>
            <p:cNvPr id="5123" name="Object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46955131"/>
                </p:ext>
              </p:extLst>
            </p:nvPr>
          </p:nvGraphicFramePr>
          <p:xfrm>
            <a:off x="1867" y="3050"/>
            <a:ext cx="1925" cy="6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6" name="Equation" r:id="rId6" imgW="1015920" imgH="419040" progId="Equation.3">
                    <p:embed/>
                  </p:oleObj>
                </mc:Choice>
                <mc:Fallback>
                  <p:oleObj name="Equation" r:id="rId6" imgW="1015920" imgH="41904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7" y="3050"/>
                          <a:ext cx="1925" cy="6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432" y="2544"/>
              <a:ext cx="4896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800" dirty="0"/>
                <a:t>The </a:t>
              </a:r>
              <a:r>
                <a:rPr lang="en-US" altLang="en-US" sz="2800" dirty="0" smtClean="0"/>
                <a:t>break-even </a:t>
              </a:r>
              <a:r>
                <a:rPr lang="en-US" altLang="en-US" sz="2800" dirty="0"/>
                <a:t>probability of collection is:</a:t>
              </a:r>
            </a:p>
            <a:p>
              <a:endParaRPr lang="en-US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61763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2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The Credit Decision Continued 2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idx="1"/>
          </p:nvPr>
        </p:nvSpPr>
        <p:spPr>
          <a:xfrm>
            <a:off x="493776" y="1527048"/>
            <a:ext cx="7772400" cy="18705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b="1" i="1" u="sng" dirty="0" smtClean="0"/>
              <a:t>Example</a:t>
            </a:r>
            <a:r>
              <a:rPr lang="en-US" altLang="en-US" i="1" dirty="0"/>
              <a:t>:</a:t>
            </a:r>
            <a:r>
              <a:rPr lang="en-US" altLang="en-US" i="1" dirty="0" smtClean="0"/>
              <a:t> </a:t>
            </a:r>
            <a:r>
              <a:rPr lang="en-US" altLang="en-US" i="1" dirty="0"/>
              <a:t>Cast Iron receives revenues with a present value of $1,200 and incurs costs with a value of  $1,000. Therefore the company’s expected profit if it offers credit </a:t>
            </a:r>
            <a:r>
              <a:rPr lang="en-US" altLang="en-US" i="1" dirty="0" smtClean="0"/>
              <a:t>is:</a:t>
            </a:r>
            <a:endParaRPr lang="en-US" altLang="en-US" i="1" dirty="0"/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r>
              <a:rPr lang="en-US" altLang="en-US" i="1" dirty="0" smtClean="0"/>
              <a:t>p</a:t>
            </a:r>
            <a:r>
              <a:rPr lang="en-US" altLang="en-US" dirty="0" smtClean="0"/>
              <a:t> </a:t>
            </a:r>
            <a:r>
              <a:rPr lang="en-US" altLang="en-US" dirty="0"/>
              <a:t>× </a:t>
            </a:r>
            <a:r>
              <a:rPr lang="en-US" altLang="en-US" dirty="0" smtClean="0"/>
              <a:t>PV(REV </a:t>
            </a:r>
            <a:r>
              <a:rPr lang="en-US" altLang="en-US" dirty="0"/>
              <a:t>− COST) − (1 − </a:t>
            </a:r>
            <a:r>
              <a:rPr lang="en-US" altLang="en-US" i="1" dirty="0"/>
              <a:t>p</a:t>
            </a:r>
            <a:r>
              <a:rPr lang="en-US" altLang="en-US" dirty="0"/>
              <a:t>)PV(COST) </a:t>
            </a:r>
            <a:endParaRPr lang="en-US" altLang="en-US" dirty="0" smtClean="0"/>
          </a:p>
          <a:p>
            <a:pPr marL="457200" indent="0">
              <a:buNone/>
            </a:pPr>
            <a:r>
              <a:rPr lang="en-US" altLang="en-US" dirty="0" smtClean="0"/>
              <a:t>= </a:t>
            </a:r>
            <a:r>
              <a:rPr lang="en-US" altLang="en-US" i="1" dirty="0"/>
              <a:t>p</a:t>
            </a:r>
            <a:r>
              <a:rPr lang="en-US" altLang="en-US" dirty="0"/>
              <a:t> × 200 − (1 − </a:t>
            </a:r>
            <a:r>
              <a:rPr lang="en-US" altLang="en-US" i="1" dirty="0"/>
              <a:t>p</a:t>
            </a:r>
            <a:r>
              <a:rPr lang="en-US" altLang="en-US" dirty="0"/>
              <a:t>) × </a:t>
            </a:r>
            <a:r>
              <a:rPr lang="en-US" altLang="en-US" dirty="0" smtClean="0"/>
              <a:t>1,000</a:t>
            </a:r>
          </a:p>
        </p:txBody>
      </p:sp>
    </p:spTree>
    <p:extLst>
      <p:ext uri="{BB962C8B-B14F-4D97-AF65-F5344CB8AC3E}">
        <p14:creationId xmlns:p14="http://schemas.microsoft.com/office/powerpoint/2010/main" val="3864618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2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The Credit </a:t>
            </a:r>
            <a:r>
              <a:rPr lang="en-US" altLang="en-US" dirty="0"/>
              <a:t>Decision Continued </a:t>
            </a:r>
            <a:r>
              <a:rPr lang="en-US" altLang="en-US" dirty="0" smtClean="0"/>
              <a:t>3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idx="1"/>
          </p:nvPr>
        </p:nvSpPr>
        <p:spPr>
          <a:xfrm>
            <a:off x="493776" y="1527048"/>
            <a:ext cx="7772400" cy="1300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b="1" i="1" u="sng" dirty="0"/>
              <a:t>Example:</a:t>
            </a:r>
            <a:r>
              <a:rPr lang="en-US" altLang="en-US" dirty="0"/>
              <a:t> </a:t>
            </a:r>
            <a:r>
              <a:rPr lang="en-US" altLang="en-US" i="1" dirty="0"/>
              <a:t>If the probability of collection is 5/6, Cast Iron can expect to break even: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 smtClean="0"/>
          </a:p>
        </p:txBody>
      </p:sp>
      <p:graphicFrame>
        <p:nvGraphicFramePr>
          <p:cNvPr id="6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8941640"/>
              </p:ext>
            </p:extLst>
          </p:nvPr>
        </p:nvGraphicFramePr>
        <p:xfrm>
          <a:off x="808254" y="3345464"/>
          <a:ext cx="7379041" cy="1053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Equation" r:id="rId4" imgW="2755800" imgH="393480" progId="Equation.3">
                  <p:embed/>
                </p:oleObj>
              </mc:Choice>
              <mc:Fallback>
                <p:oleObj name="Equation" r:id="rId4" imgW="2755800" imgH="39348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254" y="3345464"/>
                        <a:ext cx="7379041" cy="10535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407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2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The Credit </a:t>
            </a:r>
            <a:r>
              <a:rPr lang="en-US" altLang="en-US" dirty="0"/>
              <a:t>Decision Continued </a:t>
            </a:r>
            <a:r>
              <a:rPr lang="en-US" altLang="en-US" dirty="0" smtClean="0"/>
              <a:t>4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idx="1"/>
          </p:nvPr>
        </p:nvSpPr>
        <p:spPr>
          <a:xfrm>
            <a:off x="493776" y="1527048"/>
            <a:ext cx="7772400" cy="1300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b="1" i="1" u="sng" dirty="0" smtClean="0"/>
              <a:t>Example</a:t>
            </a:r>
            <a:r>
              <a:rPr lang="en-US" altLang="en-US" b="1" i="1" u="sng" dirty="0"/>
              <a:t>:</a:t>
            </a:r>
            <a:r>
              <a:rPr lang="en-US" altLang="en-US" i="1" dirty="0" smtClean="0"/>
              <a:t> You </a:t>
            </a:r>
            <a:r>
              <a:rPr lang="en-US" altLang="en-US" i="1" dirty="0"/>
              <a:t>can find </a:t>
            </a:r>
            <a:r>
              <a:rPr lang="en-US" altLang="en-US" i="1" dirty="0" smtClean="0"/>
              <a:t>little information </a:t>
            </a:r>
            <a:r>
              <a:rPr lang="en-US" altLang="en-US" i="1" dirty="0"/>
              <a:t>on the firm, and you believe that the probability of payment is no better than .8.</a:t>
            </a:r>
            <a:endParaRPr lang="en-US" altLang="en-US" i="1" dirty="0" smtClean="0"/>
          </a:p>
        </p:txBody>
      </p:sp>
      <p:graphicFrame>
        <p:nvGraphicFramePr>
          <p:cNvPr id="7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637858"/>
              </p:ext>
            </p:extLst>
          </p:nvPr>
        </p:nvGraphicFramePr>
        <p:xfrm>
          <a:off x="1500188" y="3727450"/>
          <a:ext cx="5894387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Equation" r:id="rId4" imgW="2159000" imgH="431800" progId="Equation.3">
                  <p:embed/>
                </p:oleObj>
              </mc:Choice>
              <mc:Fallback>
                <p:oleObj name="Equation" r:id="rId4" imgW="2159000" imgH="4318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3727450"/>
                        <a:ext cx="5894387" cy="118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8858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51" name="Rectangle 1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Topics Covered</a:t>
            </a:r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en-US" sz="3200" dirty="0" smtClean="0"/>
              <a:t>The Composition of Working Capital</a:t>
            </a:r>
          </a:p>
          <a:p>
            <a:r>
              <a:rPr lang="en-US" altLang="en-US" sz="3200" dirty="0" smtClean="0"/>
              <a:t>Inventories</a:t>
            </a:r>
          </a:p>
          <a:p>
            <a:r>
              <a:rPr lang="en-US" altLang="en-US" sz="3200" dirty="0" smtClean="0"/>
              <a:t>Credit Management</a:t>
            </a:r>
          </a:p>
          <a:p>
            <a:r>
              <a:rPr lang="en-US" altLang="en-US" sz="3200" dirty="0" smtClean="0"/>
              <a:t>Cash</a:t>
            </a:r>
          </a:p>
          <a:p>
            <a:r>
              <a:rPr lang="en-US" altLang="en-US" sz="3200" dirty="0" smtClean="0"/>
              <a:t>Marketable Securities</a:t>
            </a:r>
          </a:p>
        </p:txBody>
      </p:sp>
    </p:spTree>
    <p:extLst>
      <p:ext uri="{BB962C8B-B14F-4D97-AF65-F5344CB8AC3E}">
        <p14:creationId xmlns:p14="http://schemas.microsoft.com/office/powerpoint/2010/main" val="3323315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2F404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2F404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2F404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2F404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2F404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2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The Credit Decision Continued 5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idx="1"/>
          </p:nvPr>
        </p:nvSpPr>
        <p:spPr>
          <a:xfrm>
            <a:off x="493776" y="1527048"/>
            <a:ext cx="7772400" cy="1300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b="1" i="1" u="sng" dirty="0" smtClean="0"/>
              <a:t>Example</a:t>
            </a:r>
            <a:r>
              <a:rPr lang="en-US" altLang="en-US" i="1" dirty="0"/>
              <a:t>:</a:t>
            </a:r>
            <a:r>
              <a:rPr lang="en-US" altLang="en-US" i="1" dirty="0" smtClean="0"/>
              <a:t> </a:t>
            </a:r>
            <a:r>
              <a:rPr lang="en-US" i="1" dirty="0"/>
              <a:t>Because the customer has paid once, you can be 95% sure that he or she will pay again. </a:t>
            </a:r>
            <a:endParaRPr lang="en-US" altLang="en-US" i="1" dirty="0" smtClean="0"/>
          </a:p>
        </p:txBody>
      </p:sp>
      <p:graphicFrame>
        <p:nvGraphicFramePr>
          <p:cNvPr id="7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8452827"/>
              </p:ext>
            </p:extLst>
          </p:nvPr>
        </p:nvGraphicFramePr>
        <p:xfrm>
          <a:off x="736646" y="3408363"/>
          <a:ext cx="7900988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7" name="Equation" r:id="rId4" imgW="2895600" imgH="431800" progId="Equation.3">
                  <p:embed/>
                </p:oleObj>
              </mc:Choice>
              <mc:Fallback>
                <p:oleObj name="Equation" r:id="rId4" imgW="2895600" imgH="4318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46" y="3408363"/>
                        <a:ext cx="7900988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3519586"/>
              </p:ext>
            </p:extLst>
          </p:nvPr>
        </p:nvGraphicFramePr>
        <p:xfrm>
          <a:off x="617538" y="4975225"/>
          <a:ext cx="7138987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name="Equation" r:id="rId6" imgW="2616200" imgH="203200" progId="Equation.3">
                  <p:embed/>
                </p:oleObj>
              </mc:Choice>
              <mc:Fallback>
                <p:oleObj name="Equation" r:id="rId6" imgW="2616200" imgH="2032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8" y="4975225"/>
                        <a:ext cx="7138987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717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30.5 Example Illustrated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43429" t="32764" r="29167" b="21937"/>
          <a:stretch/>
        </p:blipFill>
        <p:spPr bwMode="auto">
          <a:xfrm>
            <a:off x="2000857" y="1524000"/>
            <a:ext cx="5004174" cy="4652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6616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Collection Policy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800" b="1" dirty="0" smtClean="0"/>
              <a:t>Collection Policy</a:t>
            </a:r>
            <a:r>
              <a:rPr lang="en-US" altLang="en-US" dirty="0"/>
              <a:t>:</a:t>
            </a:r>
            <a:r>
              <a:rPr lang="en-US" altLang="en-US" sz="2800" dirty="0" smtClean="0"/>
              <a:t> Procedures to collect and monitor receivables.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280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800" b="1" dirty="0" smtClean="0"/>
              <a:t>Factoring</a:t>
            </a:r>
            <a:r>
              <a:rPr lang="en-US" altLang="en-US" dirty="0"/>
              <a:t>:</a:t>
            </a:r>
            <a:r>
              <a:rPr lang="en-US" altLang="en-US" sz="2800" dirty="0" smtClean="0"/>
              <a:t> Arrangement whereby a financial institution buys a company's </a:t>
            </a:r>
            <a:r>
              <a:rPr lang="en-US" altLang="en-US" sz="2800" i="1" dirty="0" smtClean="0"/>
              <a:t>accounts receivable</a:t>
            </a:r>
            <a:r>
              <a:rPr lang="en-US" altLang="en-US" sz="2800" dirty="0" smtClean="0"/>
              <a:t> and collects the debt.</a:t>
            </a:r>
          </a:p>
        </p:txBody>
      </p:sp>
    </p:spTree>
    <p:extLst>
      <p:ext uri="{BB962C8B-B14F-4D97-AF65-F5344CB8AC3E}">
        <p14:creationId xmlns:p14="http://schemas.microsoft.com/office/powerpoint/2010/main" val="68843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Credit Decision Concluded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Credit allocation involves judgement. Below are reminders to consider.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Maximize profits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Concentrate on the dangerous accounts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Look beyond the immediate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1481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Cash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dirty="0" smtClean="0"/>
              <a:t>Cash does not pay interest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 smtClean="0"/>
              <a:t>Move money from cash accounts into short-term securities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 smtClean="0"/>
              <a:t>“Sweep” programs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 smtClean="0"/>
              <a:t>Concentration banking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 smtClean="0"/>
              <a:t>Lockbox system</a:t>
            </a:r>
          </a:p>
        </p:txBody>
      </p:sp>
    </p:spTree>
    <p:extLst>
      <p:ext uri="{BB962C8B-B14F-4D97-AF65-F5344CB8AC3E}">
        <p14:creationId xmlns:p14="http://schemas.microsoft.com/office/powerpoint/2010/main" val="422086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bldLvl="2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30.3 Ways to Pay Bills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8590" t="31624" r="27243" b="16524"/>
          <a:stretch/>
        </p:blipFill>
        <p:spPr bwMode="auto">
          <a:xfrm>
            <a:off x="490538" y="1689962"/>
            <a:ext cx="8024812" cy="43210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8041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Figure 30.6 How Purchases Are Paid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/>
          <a:srcRect l="17147" t="24785" r="41987" b="8832"/>
          <a:stretch/>
        </p:blipFill>
        <p:spPr bwMode="auto">
          <a:xfrm>
            <a:off x="2078928" y="1694335"/>
            <a:ext cx="5092280" cy="4652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6586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dirty="0" smtClean="0"/>
              <a:t>Table 30.4 Use of Payment Systems in the United States, 2016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28846" t="45299" r="20833" b="35898"/>
          <a:stretch/>
        </p:blipFill>
        <p:spPr bwMode="auto">
          <a:xfrm>
            <a:off x="490538" y="3007136"/>
            <a:ext cx="8024812" cy="16866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9805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136" y="64395"/>
            <a:ext cx="9037864" cy="973817"/>
          </a:xfrm>
        </p:spPr>
        <p:txBody>
          <a:bodyPr/>
          <a:lstStyle/>
          <a:p>
            <a:r>
              <a:rPr lang="en-US" altLang="en-US" sz="4000" dirty="0" smtClean="0"/>
              <a:t>Marketable Securities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990600" y="1371600"/>
            <a:ext cx="678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Apple 2017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cash investments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/>
          <a:srcRect l="35416" t="23931" r="27083" b="35328"/>
          <a:stretch/>
        </p:blipFill>
        <p:spPr bwMode="auto">
          <a:xfrm>
            <a:off x="990600" y="2088797"/>
            <a:ext cx="6858183" cy="41910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5113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 smtClean="0"/>
              <a:t>Table 30.5 Money Market Investments in the United States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24680" t="16239" r="29167" b="9971"/>
          <a:stretch/>
        </p:blipFill>
        <p:spPr bwMode="auto">
          <a:xfrm>
            <a:off x="1451429" y="1349829"/>
            <a:ext cx="6393157" cy="52541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1251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Table 30.1 Current Assets and Liabilities</a:t>
            </a:r>
          </a:p>
        </p:txBody>
      </p:sp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807811" y="1613918"/>
            <a:ext cx="7634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U.S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manufacturing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firms, 4</a:t>
            </a:r>
            <a:r>
              <a:rPr lang="en-US" alt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quarter 2017 ($ billions)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/>
          <a:srcRect l="17147" t="36182" r="25802" b="33333"/>
          <a:stretch/>
        </p:blipFill>
        <p:spPr bwMode="auto">
          <a:xfrm>
            <a:off x="490538" y="2644473"/>
            <a:ext cx="8024812" cy="24120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817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 smtClean="0"/>
              <a:t>Figure 30.1 Current Assets as a Percentage of Total Assets </a:t>
            </a: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3396341" y="1441749"/>
            <a:ext cx="46251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quarter 2017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/>
          <a:srcRect l="16667" t="24216" r="22596" b="14815"/>
          <a:stretch/>
        </p:blipFill>
        <p:spPr bwMode="auto">
          <a:xfrm>
            <a:off x="473869" y="1975574"/>
            <a:ext cx="8024812" cy="45311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5882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Inventories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3776" y="1527048"/>
            <a:ext cx="7696200" cy="4876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dirty="0" smtClean="0"/>
              <a:t>Components of Inventory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dirty="0" smtClean="0"/>
              <a:t>Raw materials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dirty="0" smtClean="0"/>
              <a:t>Work in process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dirty="0" smtClean="0"/>
              <a:t>Finished goods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dirty="0" smtClean="0"/>
              <a:t>Goal = Minimize amount of cash tied up in inventory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dirty="0" smtClean="0"/>
              <a:t>Tools used to minimize inventory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dirty="0" smtClean="0"/>
              <a:t>Just-in-time </a:t>
            </a:r>
          </a:p>
        </p:txBody>
      </p:sp>
    </p:spTree>
    <p:extLst>
      <p:ext uri="{BB962C8B-B14F-4D97-AF65-F5344CB8AC3E}">
        <p14:creationId xmlns:p14="http://schemas.microsoft.com/office/powerpoint/2010/main" val="1472025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Inventories Continued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en-US" dirty="0" smtClean="0"/>
              <a:t>As the firm increases its order size, the number of orders falls and therefore the order costs decline. 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en-US" dirty="0" smtClean="0"/>
              <a:t>However, an increase in order size also increases the average amount in inventory, so that the carrying cost of inventory rises. 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en-US" dirty="0" smtClean="0"/>
              <a:t>The trick is to strike a balance between these two costs.</a:t>
            </a:r>
          </a:p>
        </p:txBody>
      </p:sp>
    </p:spTree>
    <p:extLst>
      <p:ext uri="{BB962C8B-B14F-4D97-AF65-F5344CB8AC3E}">
        <p14:creationId xmlns:p14="http://schemas.microsoft.com/office/powerpoint/2010/main" val="4027334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Figure 30.2 Simple Inventory Rule</a:t>
            </a:r>
          </a:p>
        </p:txBody>
      </p:sp>
      <p:pic>
        <p:nvPicPr>
          <p:cNvPr id="19" name="Content Placeholder 18"/>
          <p:cNvPicPr>
            <a:picLocks noGrp="1"/>
          </p:cNvPicPr>
          <p:nvPr>
            <p:ph idx="1"/>
          </p:nvPr>
        </p:nvPicPr>
        <p:blipFill rotWithShape="1">
          <a:blip r:embed="rId2"/>
          <a:srcRect l="41828" t="31339" r="27886" b="31908"/>
          <a:stretch/>
        </p:blipFill>
        <p:spPr bwMode="auto">
          <a:xfrm>
            <a:off x="1689427" y="1960091"/>
            <a:ext cx="5538688" cy="37807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7969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en-US" sz="3200" dirty="0" smtClean="0"/>
              <a:t>Figure 30.3 Optimal Order Size Determination</a:t>
            </a:r>
          </a:p>
        </p:txBody>
      </p:sp>
      <p:pic>
        <p:nvPicPr>
          <p:cNvPr id="22" name="Content Placeholder 21"/>
          <p:cNvPicPr>
            <a:picLocks noGrp="1"/>
          </p:cNvPicPr>
          <p:nvPr>
            <p:ph idx="1"/>
          </p:nvPr>
        </p:nvPicPr>
        <p:blipFill rotWithShape="1">
          <a:blip r:embed="rId3"/>
          <a:srcRect l="19551" t="30484" r="37981" b="17664"/>
          <a:stretch/>
        </p:blipFill>
        <p:spPr bwMode="auto">
          <a:xfrm>
            <a:off x="1115490" y="1524000"/>
            <a:ext cx="6774907" cy="4652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7610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Inventories Concluded</a:t>
            </a: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altLang="en-US" sz="2800" b="1" u="sng" dirty="0" smtClean="0"/>
              <a:t>Economic Order Quantity</a:t>
            </a:r>
            <a:r>
              <a:rPr lang="en-US" altLang="en-US" dirty="0"/>
              <a:t>:</a:t>
            </a:r>
            <a:r>
              <a:rPr lang="en-US" altLang="en-US" sz="2800" dirty="0" smtClean="0"/>
              <a:t> Order size that minimizes total inventory costs</a:t>
            </a:r>
          </a:p>
        </p:txBody>
      </p:sp>
      <p:graphicFrame>
        <p:nvGraphicFramePr>
          <p:cNvPr id="2050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3608607"/>
              </p:ext>
            </p:extLst>
          </p:nvPr>
        </p:nvGraphicFramePr>
        <p:xfrm>
          <a:off x="993775" y="3070225"/>
          <a:ext cx="7158038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4" imgW="3276600" imgH="495300" progId="Equation.3">
                  <p:embed/>
                </p:oleObj>
              </mc:Choice>
              <mc:Fallback>
                <p:oleObj name="Equation" r:id="rId4" imgW="3276600" imgH="4953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3070225"/>
                        <a:ext cx="7158038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9347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</TotalTime>
  <Words>794</Words>
  <Application>Microsoft Office PowerPoint</Application>
  <PresentationFormat>On-screen Show (4:3)</PresentationFormat>
  <Paragraphs>122</Paragraphs>
  <Slides>29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Equation</vt:lpstr>
      <vt:lpstr>Working Capital Management</vt:lpstr>
      <vt:lpstr>Topics Covered</vt:lpstr>
      <vt:lpstr>Table 30.1 Current Assets and Liabilities</vt:lpstr>
      <vt:lpstr>Figure 30.1 Current Assets as a Percentage of Total Assets </vt:lpstr>
      <vt:lpstr>Inventories </vt:lpstr>
      <vt:lpstr>Inventories Continued</vt:lpstr>
      <vt:lpstr>Figure 30.2 Simple Inventory Rule</vt:lpstr>
      <vt:lpstr>Figure 30.3 Optimal Order Size Determination</vt:lpstr>
      <vt:lpstr>Inventories Concluded</vt:lpstr>
      <vt:lpstr>Credit Management</vt:lpstr>
      <vt:lpstr>Credit Management Continued</vt:lpstr>
      <vt:lpstr>Terms of Sale</vt:lpstr>
      <vt:lpstr>Credit Analysis</vt:lpstr>
      <vt:lpstr>The Credit Decision</vt:lpstr>
      <vt:lpstr>Figure 30.4 The Credit Decision</vt:lpstr>
      <vt:lpstr>The Credit Decision Continued</vt:lpstr>
      <vt:lpstr>The Credit Decision Continued 2</vt:lpstr>
      <vt:lpstr>The Credit Decision Continued 3</vt:lpstr>
      <vt:lpstr>The Credit Decision Continued 4</vt:lpstr>
      <vt:lpstr>The Credit Decision Continued 5</vt:lpstr>
      <vt:lpstr>Figure 30.5 Example Illustrated</vt:lpstr>
      <vt:lpstr>Collection Policy</vt:lpstr>
      <vt:lpstr>The Credit Decision Concluded</vt:lpstr>
      <vt:lpstr>Cash</vt:lpstr>
      <vt:lpstr>Table 30.3 Ways to Pay Bills</vt:lpstr>
      <vt:lpstr>Figure 30.6 How Purchases Are Paid</vt:lpstr>
      <vt:lpstr>Table 30.4 Use of Payment Systems in the United States, 2016</vt:lpstr>
      <vt:lpstr>Marketable Securities</vt:lpstr>
      <vt:lpstr>Table 30.5 Money Market Investments in the United States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Will</dc:creator>
  <cp:lastModifiedBy>Aysegul KURTULGAN</cp:lastModifiedBy>
  <cp:revision>47</cp:revision>
  <dcterms:created xsi:type="dcterms:W3CDTF">2015-10-07T12:27:36Z</dcterms:created>
  <dcterms:modified xsi:type="dcterms:W3CDTF">2019-12-17T13:01:50Z</dcterms:modified>
</cp:coreProperties>
</file>