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1"/>
  </p:notesMasterIdLst>
  <p:handoutMasterIdLst>
    <p:handoutMasterId r:id="rId32"/>
  </p:handoutMasterIdLst>
  <p:sldIdLst>
    <p:sldId id="368" r:id="rId5"/>
    <p:sldId id="290" r:id="rId6"/>
    <p:sldId id="314" r:id="rId7"/>
    <p:sldId id="321" r:id="rId8"/>
    <p:sldId id="316" r:id="rId9"/>
    <p:sldId id="336" r:id="rId10"/>
    <p:sldId id="338" r:id="rId11"/>
    <p:sldId id="340" r:id="rId12"/>
    <p:sldId id="341" r:id="rId13"/>
    <p:sldId id="372" r:id="rId14"/>
    <p:sldId id="342" r:id="rId15"/>
    <p:sldId id="357" r:id="rId16"/>
    <p:sldId id="359" r:id="rId17"/>
    <p:sldId id="343" r:id="rId18"/>
    <p:sldId id="345" r:id="rId19"/>
    <p:sldId id="373" r:id="rId20"/>
    <p:sldId id="346" r:id="rId21"/>
    <p:sldId id="348" r:id="rId22"/>
    <p:sldId id="361" r:id="rId23"/>
    <p:sldId id="374" r:id="rId24"/>
    <p:sldId id="375" r:id="rId25"/>
    <p:sldId id="349" r:id="rId26"/>
    <p:sldId id="352" r:id="rId27"/>
    <p:sldId id="351" r:id="rId28"/>
    <p:sldId id="367" r:id="rId29"/>
    <p:sldId id="370"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CA"/>
    <a:srgbClr val="CC0000"/>
    <a:srgbClr val="FFCC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561A8-D4E7-7759-65DA-453543A65316}" v="21" dt="2023-09-04T18:28:30.355"/>
    <p1510:client id="{E4029BBC-D924-EFAB-C94B-F127AA17BCB0}" v="9" dt="2023-09-04T21:35:05.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74691" autoAdjust="0"/>
  </p:normalViewPr>
  <p:slideViewPr>
    <p:cSldViewPr snapToGrid="0" snapToObjects="1">
      <p:cViewPr>
        <p:scale>
          <a:sx n="60" d="100"/>
          <a:sy n="60" d="100"/>
        </p:scale>
        <p:origin x="-15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safarough@gmail.com" userId="S::urn:spo:guest#teressafarough@gmail.com::" providerId="AD" clId="Web-{E4029BBC-D924-EFAB-C94B-F127AA17BCB0}"/>
    <pc:docChg chg="modSld">
      <pc:chgData name="teressafarough@gmail.com" userId="S::urn:spo:guest#teressafarough@gmail.com::" providerId="AD" clId="Web-{E4029BBC-D924-EFAB-C94B-F127AA17BCB0}" dt="2023-09-04T21:35:05.007" v="8" actId="1076"/>
      <pc:docMkLst>
        <pc:docMk/>
      </pc:docMkLst>
      <pc:sldChg chg="modSp">
        <pc:chgData name="teressafarough@gmail.com" userId="S::urn:spo:guest#teressafarough@gmail.com::" providerId="AD" clId="Web-{E4029BBC-D924-EFAB-C94B-F127AA17BCB0}" dt="2023-09-04T21:33:16.329" v="1" actId="1076"/>
        <pc:sldMkLst>
          <pc:docMk/>
          <pc:sldMk cId="0" sldId="342"/>
        </pc:sldMkLst>
        <pc:spChg chg="mod">
          <ac:chgData name="teressafarough@gmail.com" userId="S::urn:spo:guest#teressafarough@gmail.com::" providerId="AD" clId="Web-{E4029BBC-D924-EFAB-C94B-F127AA17BCB0}" dt="2023-09-04T21:33:16.329" v="1" actId="1076"/>
          <ac:spMkLst>
            <pc:docMk/>
            <pc:sldMk cId="0" sldId="342"/>
            <ac:spMk id="5" creationId="{393CD610-4729-458D-9D2E-2A0355A961FC}"/>
          </ac:spMkLst>
        </pc:spChg>
      </pc:sldChg>
      <pc:sldChg chg="modSp">
        <pc:chgData name="teressafarough@gmail.com" userId="S::urn:spo:guest#teressafarough@gmail.com::" providerId="AD" clId="Web-{E4029BBC-D924-EFAB-C94B-F127AA17BCB0}" dt="2023-09-04T21:33:44.159" v="2" actId="1076"/>
        <pc:sldMkLst>
          <pc:docMk/>
          <pc:sldMk cId="0" sldId="343"/>
        </pc:sldMkLst>
        <pc:spChg chg="mod">
          <ac:chgData name="teressafarough@gmail.com" userId="S::urn:spo:guest#teressafarough@gmail.com::" providerId="AD" clId="Web-{E4029BBC-D924-EFAB-C94B-F127AA17BCB0}" dt="2023-09-04T21:33:44.159" v="2" actId="1076"/>
          <ac:spMkLst>
            <pc:docMk/>
            <pc:sldMk cId="0" sldId="343"/>
            <ac:spMk id="5" creationId="{D6F6CD81-6DB5-42AF-BF60-14ECB0FE37ED}"/>
          </ac:spMkLst>
        </pc:spChg>
      </pc:sldChg>
      <pc:sldChg chg="modSp">
        <pc:chgData name="teressafarough@gmail.com" userId="S::urn:spo:guest#teressafarough@gmail.com::" providerId="AD" clId="Web-{E4029BBC-D924-EFAB-C94B-F127AA17BCB0}" dt="2023-09-04T21:34:03.441" v="4" actId="1076"/>
        <pc:sldMkLst>
          <pc:docMk/>
          <pc:sldMk cId="0" sldId="346"/>
        </pc:sldMkLst>
        <pc:spChg chg="mod">
          <ac:chgData name="teressafarough@gmail.com" userId="S::urn:spo:guest#teressafarough@gmail.com::" providerId="AD" clId="Web-{E4029BBC-D924-EFAB-C94B-F127AA17BCB0}" dt="2023-09-04T21:34:03.441" v="4" actId="1076"/>
          <ac:spMkLst>
            <pc:docMk/>
            <pc:sldMk cId="0" sldId="346"/>
            <ac:spMk id="4" creationId="{B31C008E-4F99-4198-AD9A-74B9EA49D8C0}"/>
          </ac:spMkLst>
        </pc:spChg>
      </pc:sldChg>
      <pc:sldChg chg="modSp">
        <pc:chgData name="teressafarough@gmail.com" userId="S::urn:spo:guest#teressafarough@gmail.com::" providerId="AD" clId="Web-{E4029BBC-D924-EFAB-C94B-F127AA17BCB0}" dt="2023-09-04T21:34:56.006" v="7" actId="1076"/>
        <pc:sldMkLst>
          <pc:docMk/>
          <pc:sldMk cId="0" sldId="367"/>
        </pc:sldMkLst>
        <pc:spChg chg="mod">
          <ac:chgData name="teressafarough@gmail.com" userId="S::urn:spo:guest#teressafarough@gmail.com::" providerId="AD" clId="Web-{E4029BBC-D924-EFAB-C94B-F127AA17BCB0}" dt="2023-09-04T21:34:56.006" v="7" actId="1076"/>
          <ac:spMkLst>
            <pc:docMk/>
            <pc:sldMk cId="0" sldId="367"/>
            <ac:spMk id="6" creationId="{A1084639-7D40-4B4E-8215-56FBC059339A}"/>
          </ac:spMkLst>
        </pc:spChg>
      </pc:sldChg>
      <pc:sldChg chg="modSp">
        <pc:chgData name="teressafarough@gmail.com" userId="S::urn:spo:guest#teressafarough@gmail.com::" providerId="AD" clId="Web-{E4029BBC-D924-EFAB-C94B-F127AA17BCB0}" dt="2023-09-04T21:35:05.007" v="8" actId="1076"/>
        <pc:sldMkLst>
          <pc:docMk/>
          <pc:sldMk cId="0" sldId="370"/>
        </pc:sldMkLst>
        <pc:spChg chg="mod">
          <ac:chgData name="teressafarough@gmail.com" userId="S::urn:spo:guest#teressafarough@gmail.com::" providerId="AD" clId="Web-{E4029BBC-D924-EFAB-C94B-F127AA17BCB0}" dt="2023-09-04T21:35:05.007" v="8" actId="1076"/>
          <ac:spMkLst>
            <pc:docMk/>
            <pc:sldMk cId="0" sldId="370"/>
            <ac:spMk id="5" creationId="{85A1013B-8D5B-4849-85E9-3DEF06A4190A}"/>
          </ac:spMkLst>
        </pc:spChg>
      </pc:sldChg>
      <pc:sldChg chg="modSp">
        <pc:chgData name="teressafarough@gmail.com" userId="S::urn:spo:guest#teressafarough@gmail.com::" providerId="AD" clId="Web-{E4029BBC-D924-EFAB-C94B-F127AA17BCB0}" dt="2023-09-04T21:33:08.094" v="0" actId="1076"/>
        <pc:sldMkLst>
          <pc:docMk/>
          <pc:sldMk cId="2729956084" sldId="372"/>
        </pc:sldMkLst>
        <pc:spChg chg="mod">
          <ac:chgData name="teressafarough@gmail.com" userId="S::urn:spo:guest#teressafarough@gmail.com::" providerId="AD" clId="Web-{E4029BBC-D924-EFAB-C94B-F127AA17BCB0}" dt="2023-09-04T21:33:08.094" v="0" actId="1076"/>
          <ac:spMkLst>
            <pc:docMk/>
            <pc:sldMk cId="2729956084" sldId="372"/>
            <ac:spMk id="6" creationId="{28138FCD-7F75-4CDA-8964-F70B72B1BB00}"/>
          </ac:spMkLst>
        </pc:spChg>
      </pc:sldChg>
      <pc:sldChg chg="modSp">
        <pc:chgData name="teressafarough@gmail.com" userId="S::urn:spo:guest#teressafarough@gmail.com::" providerId="AD" clId="Web-{E4029BBC-D924-EFAB-C94B-F127AA17BCB0}" dt="2023-09-04T21:33:54.487" v="3" actId="1076"/>
        <pc:sldMkLst>
          <pc:docMk/>
          <pc:sldMk cId="2284527127" sldId="373"/>
        </pc:sldMkLst>
        <pc:spChg chg="mod">
          <ac:chgData name="teressafarough@gmail.com" userId="S::urn:spo:guest#teressafarough@gmail.com::" providerId="AD" clId="Web-{E4029BBC-D924-EFAB-C94B-F127AA17BCB0}" dt="2023-09-04T21:33:54.487" v="3" actId="1076"/>
          <ac:spMkLst>
            <pc:docMk/>
            <pc:sldMk cId="2284527127" sldId="373"/>
            <ac:spMk id="4" creationId="{11B00339-259F-4448-ABB2-2D79C1E9851F}"/>
          </ac:spMkLst>
        </pc:spChg>
      </pc:sldChg>
      <pc:sldChg chg="modSp">
        <pc:chgData name="teressafarough@gmail.com" userId="S::urn:spo:guest#teressafarough@gmail.com::" providerId="AD" clId="Web-{E4029BBC-D924-EFAB-C94B-F127AA17BCB0}" dt="2023-09-04T21:34:22.098" v="5" actId="1076"/>
        <pc:sldMkLst>
          <pc:docMk/>
          <pc:sldMk cId="3889686367" sldId="374"/>
        </pc:sldMkLst>
        <pc:spChg chg="mod">
          <ac:chgData name="teressafarough@gmail.com" userId="S::urn:spo:guest#teressafarough@gmail.com::" providerId="AD" clId="Web-{E4029BBC-D924-EFAB-C94B-F127AA17BCB0}" dt="2023-09-04T21:34:22.098" v="5" actId="1076"/>
          <ac:spMkLst>
            <pc:docMk/>
            <pc:sldMk cId="3889686367" sldId="374"/>
            <ac:spMk id="5" creationId="{2A74135B-47E0-4AF0-A8A2-C4A71638D41E}"/>
          </ac:spMkLst>
        </pc:spChg>
      </pc:sldChg>
      <pc:sldChg chg="modSp">
        <pc:chgData name="teressafarough@gmail.com" userId="S::urn:spo:guest#teressafarough@gmail.com::" providerId="AD" clId="Web-{E4029BBC-D924-EFAB-C94B-F127AA17BCB0}" dt="2023-09-04T21:34:34.536" v="6" actId="1076"/>
        <pc:sldMkLst>
          <pc:docMk/>
          <pc:sldMk cId="306876490" sldId="375"/>
        </pc:sldMkLst>
        <pc:spChg chg="mod">
          <ac:chgData name="teressafarough@gmail.com" userId="S::urn:spo:guest#teressafarough@gmail.com::" providerId="AD" clId="Web-{E4029BBC-D924-EFAB-C94B-F127AA17BCB0}" dt="2023-09-04T21:34:34.536" v="6" actId="1076"/>
          <ac:spMkLst>
            <pc:docMk/>
            <pc:sldMk cId="306876490" sldId="375"/>
            <ac:spMk id="5" creationId="{2A74135B-47E0-4AF0-A8A2-C4A71638D41E}"/>
          </ac:spMkLst>
        </pc:spChg>
      </pc:sldChg>
    </pc:docChg>
  </pc:docChgLst>
  <pc:docChgLst>
    <pc:chgData name="teressafarough@gmail.com" userId="S::urn:spo:guest#teressafarough@gmail.com::" providerId="AD" clId="Web-{D84561A8-D4E7-7759-65DA-453543A65316}"/>
    <pc:docChg chg="modSld">
      <pc:chgData name="teressafarough@gmail.com" userId="S::urn:spo:guest#teressafarough@gmail.com::" providerId="AD" clId="Web-{D84561A8-D4E7-7759-65DA-453543A65316}" dt="2023-09-04T18:28:30.355" v="20" actId="1076"/>
      <pc:docMkLst>
        <pc:docMk/>
      </pc:docMkLst>
      <pc:sldChg chg="modSp">
        <pc:chgData name="teressafarough@gmail.com" userId="S::urn:spo:guest#teressafarough@gmail.com::" providerId="AD" clId="Web-{D84561A8-D4E7-7759-65DA-453543A65316}" dt="2023-09-04T18:25:57.851" v="1" actId="1076"/>
        <pc:sldMkLst>
          <pc:docMk/>
          <pc:sldMk cId="0" sldId="314"/>
        </pc:sldMkLst>
        <pc:spChg chg="mod">
          <ac:chgData name="teressafarough@gmail.com" userId="S::urn:spo:guest#teressafarough@gmail.com::" providerId="AD" clId="Web-{D84561A8-D4E7-7759-65DA-453543A65316}" dt="2023-09-04T18:25:57.851" v="1" actId="1076"/>
          <ac:spMkLst>
            <pc:docMk/>
            <pc:sldMk cId="0" sldId="314"/>
            <ac:spMk id="5" creationId="{80380DB8-30D0-4F42-B928-A6E3E5D8D698}"/>
          </ac:spMkLst>
        </pc:spChg>
      </pc:sldChg>
      <pc:sldChg chg="modSp">
        <pc:chgData name="teressafarough@gmail.com" userId="S::urn:spo:guest#teressafarough@gmail.com::" providerId="AD" clId="Web-{D84561A8-D4E7-7759-65DA-453543A65316}" dt="2023-09-04T18:26:20.164" v="3" actId="1076"/>
        <pc:sldMkLst>
          <pc:docMk/>
          <pc:sldMk cId="0" sldId="336"/>
        </pc:sldMkLst>
        <pc:spChg chg="mod">
          <ac:chgData name="teressafarough@gmail.com" userId="S::urn:spo:guest#teressafarough@gmail.com::" providerId="AD" clId="Web-{D84561A8-D4E7-7759-65DA-453543A65316}" dt="2023-09-04T18:26:13.039" v="2" actId="1076"/>
          <ac:spMkLst>
            <pc:docMk/>
            <pc:sldMk cId="0" sldId="336"/>
            <ac:spMk id="6" creationId="{97F233F1-426B-4080-A043-08701F608798}"/>
          </ac:spMkLst>
        </pc:spChg>
        <pc:spChg chg="mod">
          <ac:chgData name="teressafarough@gmail.com" userId="S::urn:spo:guest#teressafarough@gmail.com::" providerId="AD" clId="Web-{D84561A8-D4E7-7759-65DA-453543A65316}" dt="2023-09-04T18:26:20.164" v="3" actId="1076"/>
          <ac:spMkLst>
            <pc:docMk/>
            <pc:sldMk cId="0" sldId="336"/>
            <ac:spMk id="8197" creationId="{00000000-0000-0000-0000-000000000000}"/>
          </ac:spMkLst>
        </pc:spChg>
      </pc:sldChg>
      <pc:sldChg chg="modSp">
        <pc:chgData name="teressafarough@gmail.com" userId="S::urn:spo:guest#teressafarough@gmail.com::" providerId="AD" clId="Web-{D84561A8-D4E7-7759-65DA-453543A65316}" dt="2023-09-04T18:27:00.431" v="8" actId="1076"/>
        <pc:sldMkLst>
          <pc:docMk/>
          <pc:sldMk cId="0" sldId="342"/>
        </pc:sldMkLst>
        <pc:spChg chg="mod">
          <ac:chgData name="teressafarough@gmail.com" userId="S::urn:spo:guest#teressafarough@gmail.com::" providerId="AD" clId="Web-{D84561A8-D4E7-7759-65DA-453543A65316}" dt="2023-09-04T18:27:00.431" v="8" actId="1076"/>
          <ac:spMkLst>
            <pc:docMk/>
            <pc:sldMk cId="0" sldId="342"/>
            <ac:spMk id="19461" creationId="{00000000-0000-0000-0000-000000000000}"/>
          </ac:spMkLst>
        </pc:spChg>
      </pc:sldChg>
      <pc:sldChg chg="modSp">
        <pc:chgData name="teressafarough@gmail.com" userId="S::urn:spo:guest#teressafarough@gmail.com::" providerId="AD" clId="Web-{D84561A8-D4E7-7759-65DA-453543A65316}" dt="2023-09-04T18:27:42.885" v="14" actId="1076"/>
        <pc:sldMkLst>
          <pc:docMk/>
          <pc:sldMk cId="0" sldId="343"/>
        </pc:sldMkLst>
        <pc:spChg chg="mod">
          <ac:chgData name="teressafarough@gmail.com" userId="S::urn:spo:guest#teressafarough@gmail.com::" providerId="AD" clId="Web-{D84561A8-D4E7-7759-65DA-453543A65316}" dt="2023-09-04T18:27:42.885" v="14" actId="1076"/>
          <ac:spMkLst>
            <pc:docMk/>
            <pc:sldMk cId="0" sldId="343"/>
            <ac:spMk id="23557" creationId="{00000000-0000-0000-0000-000000000000}"/>
          </ac:spMkLst>
        </pc:spChg>
      </pc:sldChg>
      <pc:sldChg chg="modSp">
        <pc:chgData name="teressafarough@gmail.com" userId="S::urn:spo:guest#teressafarough@gmail.com::" providerId="AD" clId="Web-{D84561A8-D4E7-7759-65DA-453543A65316}" dt="2023-09-04T18:27:54.870" v="15" actId="1076"/>
        <pc:sldMkLst>
          <pc:docMk/>
          <pc:sldMk cId="0" sldId="345"/>
        </pc:sldMkLst>
        <pc:spChg chg="mod">
          <ac:chgData name="teressafarough@gmail.com" userId="S::urn:spo:guest#teressafarough@gmail.com::" providerId="AD" clId="Web-{D84561A8-D4E7-7759-65DA-453543A65316}" dt="2023-09-04T18:27:54.870" v="15" actId="1076"/>
          <ac:spMkLst>
            <pc:docMk/>
            <pc:sldMk cId="0" sldId="345"/>
            <ac:spMk id="5" creationId="{038EFF2D-1CC7-40D5-A2A5-2635106D1DA1}"/>
          </ac:spMkLst>
        </pc:spChg>
      </pc:sldChg>
      <pc:sldChg chg="modSp">
        <pc:chgData name="teressafarough@gmail.com" userId="S::urn:spo:guest#teressafarough@gmail.com::" providerId="AD" clId="Web-{D84561A8-D4E7-7759-65DA-453543A65316}" dt="2023-09-04T18:28:09.464" v="17" actId="1076"/>
        <pc:sldMkLst>
          <pc:docMk/>
          <pc:sldMk cId="0" sldId="348"/>
        </pc:sldMkLst>
        <pc:spChg chg="mod">
          <ac:chgData name="teressafarough@gmail.com" userId="S::urn:spo:guest#teressafarough@gmail.com::" providerId="AD" clId="Web-{D84561A8-D4E7-7759-65DA-453543A65316}" dt="2023-09-04T18:28:09.464" v="17" actId="1076"/>
          <ac:spMkLst>
            <pc:docMk/>
            <pc:sldMk cId="0" sldId="348"/>
            <ac:spMk id="33797" creationId="{00000000-0000-0000-0000-000000000000}"/>
          </ac:spMkLst>
        </pc:spChg>
      </pc:sldChg>
      <pc:sldChg chg="modSp">
        <pc:chgData name="teressafarough@gmail.com" userId="S::urn:spo:guest#teressafarough@gmail.com::" providerId="AD" clId="Web-{D84561A8-D4E7-7759-65DA-453543A65316}" dt="2023-09-04T18:28:30.355" v="20" actId="1076"/>
        <pc:sldMkLst>
          <pc:docMk/>
          <pc:sldMk cId="0" sldId="349"/>
        </pc:sldMkLst>
        <pc:spChg chg="mod">
          <ac:chgData name="teressafarough@gmail.com" userId="S::urn:spo:guest#teressafarough@gmail.com::" providerId="AD" clId="Web-{D84561A8-D4E7-7759-65DA-453543A65316}" dt="2023-09-04T18:28:30.355" v="20" actId="1076"/>
          <ac:spMkLst>
            <pc:docMk/>
            <pc:sldMk cId="0" sldId="349"/>
            <ac:spMk id="34821" creationId="{00000000-0000-0000-0000-000000000000}"/>
          </ac:spMkLst>
        </pc:spChg>
      </pc:sldChg>
      <pc:sldChg chg="modSp">
        <pc:chgData name="teressafarough@gmail.com" userId="S::urn:spo:guest#teressafarough@gmail.com::" providerId="AD" clId="Web-{D84561A8-D4E7-7759-65DA-453543A65316}" dt="2023-09-04T18:27:18.447" v="11" actId="1076"/>
        <pc:sldMkLst>
          <pc:docMk/>
          <pc:sldMk cId="0" sldId="357"/>
        </pc:sldMkLst>
        <pc:spChg chg="mod">
          <ac:chgData name="teressafarough@gmail.com" userId="S::urn:spo:guest#teressafarough@gmail.com::" providerId="AD" clId="Web-{D84561A8-D4E7-7759-65DA-453543A65316}" dt="2023-09-04T18:27:18.447" v="11" actId="1076"/>
          <ac:spMkLst>
            <pc:docMk/>
            <pc:sldMk cId="0" sldId="357"/>
            <ac:spMk id="5" creationId="{DC9F9C07-8CE6-4926-864F-827211B50A0E}"/>
          </ac:spMkLst>
        </pc:spChg>
        <pc:spChg chg="mod">
          <ac:chgData name="teressafarough@gmail.com" userId="S::urn:spo:guest#teressafarough@gmail.com::" providerId="AD" clId="Web-{D84561A8-D4E7-7759-65DA-453543A65316}" dt="2023-09-04T18:27:05.415" v="9" actId="1076"/>
          <ac:spMkLst>
            <pc:docMk/>
            <pc:sldMk cId="0" sldId="357"/>
            <ac:spMk id="20485" creationId="{00000000-0000-0000-0000-000000000000}"/>
          </ac:spMkLst>
        </pc:spChg>
      </pc:sldChg>
      <pc:sldChg chg="modSp">
        <pc:chgData name="teressafarough@gmail.com" userId="S::urn:spo:guest#teressafarough@gmail.com::" providerId="AD" clId="Web-{D84561A8-D4E7-7759-65DA-453543A65316}" dt="2023-09-04T18:27:34.041" v="13" actId="1076"/>
        <pc:sldMkLst>
          <pc:docMk/>
          <pc:sldMk cId="0" sldId="359"/>
        </pc:sldMkLst>
        <pc:spChg chg="mod">
          <ac:chgData name="teressafarough@gmail.com" userId="S::urn:spo:guest#teressafarough@gmail.com::" providerId="AD" clId="Web-{D84561A8-D4E7-7759-65DA-453543A65316}" dt="2023-09-04T18:27:28.759" v="12" actId="1076"/>
          <ac:spMkLst>
            <pc:docMk/>
            <pc:sldMk cId="0" sldId="359"/>
            <ac:spMk id="5" creationId="{58BA4331-6D4F-4AAE-940F-D4D4E7F29E92}"/>
          </ac:spMkLst>
        </pc:spChg>
        <pc:spChg chg="mod">
          <ac:chgData name="teressafarough@gmail.com" userId="S::urn:spo:guest#teressafarough@gmail.com::" providerId="AD" clId="Web-{D84561A8-D4E7-7759-65DA-453543A65316}" dt="2023-09-04T18:27:34.041" v="13" actId="1076"/>
          <ac:spMkLst>
            <pc:docMk/>
            <pc:sldMk cId="0" sldId="359"/>
            <ac:spMk id="6" creationId="{C1B0DCC3-98DE-43EC-A241-D1220CC5CEEB}"/>
          </ac:spMkLst>
        </pc:spChg>
      </pc:sldChg>
      <pc:sldChg chg="modSp">
        <pc:chgData name="teressafarough@gmail.com" userId="S::urn:spo:guest#teressafarough@gmail.com::" providerId="AD" clId="Web-{D84561A8-D4E7-7759-65DA-453543A65316}" dt="2023-09-04T18:26:48.977" v="7" actId="1076"/>
        <pc:sldMkLst>
          <pc:docMk/>
          <pc:sldMk cId="2729956084" sldId="372"/>
        </pc:sldMkLst>
        <pc:spChg chg="mod">
          <ac:chgData name="teressafarough@gmail.com" userId="S::urn:spo:guest#teressafarough@gmail.com::" providerId="AD" clId="Web-{D84561A8-D4E7-7759-65DA-453543A65316}" dt="2023-09-04T18:26:42.977" v="6" actId="1076"/>
          <ac:spMkLst>
            <pc:docMk/>
            <pc:sldMk cId="2729956084" sldId="372"/>
            <ac:spMk id="15365" creationId="{00000000-0000-0000-0000-000000000000}"/>
          </ac:spMkLst>
        </pc:spChg>
        <pc:picChg chg="mod">
          <ac:chgData name="teressafarough@gmail.com" userId="S::urn:spo:guest#teressafarough@gmail.com::" providerId="AD" clId="Web-{D84561A8-D4E7-7759-65DA-453543A65316}" dt="2023-09-04T18:26:48.977" v="7" actId="1076"/>
          <ac:picMkLst>
            <pc:docMk/>
            <pc:sldMk cId="2729956084" sldId="372"/>
            <ac:picMk id="8" creationId="{61E9A92D-EE3B-4378-8240-99C49F52B185}"/>
          </ac:picMkLst>
        </pc:picChg>
      </pc:sldChg>
      <pc:sldChg chg="modSp">
        <pc:chgData name="teressafarough@gmail.com" userId="S::urn:spo:guest#teressafarough@gmail.com::" providerId="AD" clId="Web-{D84561A8-D4E7-7759-65DA-453543A65316}" dt="2023-09-04T18:28:01.073" v="16" actId="1076"/>
        <pc:sldMkLst>
          <pc:docMk/>
          <pc:sldMk cId="2284527127" sldId="373"/>
        </pc:sldMkLst>
        <pc:spChg chg="mod">
          <ac:chgData name="teressafarough@gmail.com" userId="S::urn:spo:guest#teressafarough@gmail.com::" providerId="AD" clId="Web-{D84561A8-D4E7-7759-65DA-453543A65316}" dt="2023-09-04T18:28:01.073" v="16" actId="1076"/>
          <ac:spMkLst>
            <pc:docMk/>
            <pc:sldMk cId="2284527127" sldId="373"/>
            <ac:spMk id="24581" creationId="{00000000-0000-0000-0000-000000000000}"/>
          </ac:spMkLst>
        </pc:spChg>
      </pc:sldChg>
      <pc:sldChg chg="modSp">
        <pc:chgData name="teressafarough@gmail.com" userId="S::urn:spo:guest#teressafarough@gmail.com::" providerId="AD" clId="Web-{D84561A8-D4E7-7759-65DA-453543A65316}" dt="2023-09-04T18:28:17.370" v="18" actId="1076"/>
        <pc:sldMkLst>
          <pc:docMk/>
          <pc:sldMk cId="3889686367" sldId="374"/>
        </pc:sldMkLst>
        <pc:spChg chg="mod">
          <ac:chgData name="teressafarough@gmail.com" userId="S::urn:spo:guest#teressafarough@gmail.com::" providerId="AD" clId="Web-{D84561A8-D4E7-7759-65DA-453543A65316}" dt="2023-09-04T18:28:17.370" v="18" actId="1076"/>
          <ac:spMkLst>
            <pc:docMk/>
            <pc:sldMk cId="3889686367" sldId="374"/>
            <ac:spMk id="33797" creationId="{00000000-0000-0000-0000-000000000000}"/>
          </ac:spMkLst>
        </pc:spChg>
      </pc:sldChg>
      <pc:sldChg chg="modSp">
        <pc:chgData name="teressafarough@gmail.com" userId="S::urn:spo:guest#teressafarough@gmail.com::" providerId="AD" clId="Web-{D84561A8-D4E7-7759-65DA-453543A65316}" dt="2023-09-04T18:28:23.355" v="19" actId="1076"/>
        <pc:sldMkLst>
          <pc:docMk/>
          <pc:sldMk cId="306876490" sldId="375"/>
        </pc:sldMkLst>
        <pc:spChg chg="mod">
          <ac:chgData name="teressafarough@gmail.com" userId="S::urn:spo:guest#teressafarough@gmail.com::" providerId="AD" clId="Web-{D84561A8-D4E7-7759-65DA-453543A65316}" dt="2023-09-04T18:28:23.355" v="19" actId="1076"/>
          <ac:spMkLst>
            <pc:docMk/>
            <pc:sldMk cId="306876490" sldId="375"/>
            <ac:spMk id="3379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91D25871-69F1-4526-987C-3C975FAF7341}" type="slidenum">
              <a:rPr lang="en-US"/>
              <a:pPr>
                <a:defRPr/>
              </a:pPr>
              <a:t>‹#›</a:t>
            </a:fld>
            <a:endParaRPr lang="en-US" dirty="0"/>
          </a:p>
        </p:txBody>
      </p:sp>
    </p:spTree>
    <p:extLst>
      <p:ext uri="{BB962C8B-B14F-4D97-AF65-F5344CB8AC3E}">
        <p14:creationId xmlns:p14="http://schemas.microsoft.com/office/powerpoint/2010/main" val="3646293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1A773C14-1984-4B03-8714-740BA4874D8A}" type="slidenum">
              <a:rPr lang="en-US"/>
              <a:pPr>
                <a:defRPr/>
              </a:pPr>
              <a:t>‹#›</a:t>
            </a:fld>
            <a:endParaRPr lang="en-US" dirty="0"/>
          </a:p>
        </p:txBody>
      </p:sp>
    </p:spTree>
    <p:extLst>
      <p:ext uri="{BB962C8B-B14F-4D97-AF65-F5344CB8AC3E}">
        <p14:creationId xmlns:p14="http://schemas.microsoft.com/office/powerpoint/2010/main" val="1036221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E59A3C7-87D8-4514-82FD-41E4AA9FC208}" type="slidenum">
              <a:rPr lang="en-US" altLang="en-US" sz="1200" smtClean="0"/>
              <a:pPr>
                <a:defRPr/>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BF5EBA5-1433-47F8-997C-A021B9E3DD8C}" type="slidenum">
              <a:rPr lang="en-US" altLang="en-US" sz="1200" smtClean="0"/>
              <a:pPr>
                <a:defRPr/>
              </a:pPr>
              <a:t>11</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1656109-2E1B-4A6F-A859-06BD98EC0AB9}" type="slidenum">
              <a:rPr lang="en-US" altLang="en-US" sz="1200" smtClean="0"/>
              <a:pPr>
                <a:defRPr/>
              </a:pPr>
              <a:t>12</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F91D36-9E51-4E7A-9ED3-EE494128CB7A}" type="slidenum">
              <a:rPr lang="en-US" altLang="en-US" sz="1200" smtClean="0"/>
              <a:pPr>
                <a:defRPr/>
              </a:pPr>
              <a:t>13</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D07C338-75DF-404D-81D8-87FF32CBEE59}" type="slidenum">
              <a:rPr lang="en-US" altLang="en-US" sz="1200" smtClean="0"/>
              <a:pPr>
                <a:defRPr/>
              </a:pPr>
              <a:t>14</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5F65A9D-2BC7-4CC8-A765-1F3F71CE80D0}" type="slidenum">
              <a:rPr lang="en-US" altLang="en-US" sz="1200" smtClean="0"/>
              <a:pPr>
                <a:defRPr/>
              </a:pPr>
              <a:t>15</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5F65A9D-2BC7-4CC8-A765-1F3F71CE80D0}" type="slidenum">
              <a:rPr lang="en-US" altLang="en-US" sz="1200" smtClean="0"/>
              <a:pPr>
                <a:defRPr/>
              </a:pPr>
              <a:t>16</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1950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22B7D50-8A7B-4EDA-8179-9AF324678FDC}" type="slidenum">
              <a:rPr lang="en-US" altLang="en-US" sz="1200" smtClean="0"/>
              <a:pPr>
                <a:defRPr/>
              </a:pPr>
              <a:t>17</a:t>
            </a:fld>
            <a:endParaRPr lang="en-US" alt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838DD37-8830-4DE4-A8B6-C22334D055BB}" type="slidenum">
              <a:rPr lang="en-US" altLang="en-US" sz="1200" smtClean="0"/>
              <a:pPr>
                <a:defRPr/>
              </a:pPr>
              <a:t>18</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A9A7B1-D6FC-462C-9F5F-4C5C7DF94554}" type="slidenum">
              <a:rPr lang="en-US" altLang="en-US" sz="1200" smtClean="0"/>
              <a:pPr>
                <a:defRPr/>
              </a:pPr>
              <a:t>19</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Table 7–3 reports the amount of mortgage-backed pass-through securities outstanding for each from 1995 through third quarter of 2021. </a:t>
            </a:r>
            <a:endParaRPr lang="en-US" altLang="en-US"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838DD37-8830-4DE4-A8B6-C22334D055BB}" type="slidenum">
              <a:rPr lang="en-US" altLang="en-US" sz="1200" smtClean="0"/>
              <a:pPr>
                <a:defRPr/>
              </a:pPr>
              <a:t>20</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FNMA was a more active agency than GNMA in creating pass-through securities until the financial crisis.</a:t>
            </a:r>
          </a:p>
        </p:txBody>
      </p:sp>
    </p:spTree>
    <p:extLst>
      <p:ext uri="{BB962C8B-B14F-4D97-AF65-F5344CB8AC3E}">
        <p14:creationId xmlns:p14="http://schemas.microsoft.com/office/powerpoint/2010/main" val="63104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742F151-4310-4161-9D3E-CBD65ECD1BF6}" type="slidenum">
              <a:rPr lang="en-US" altLang="en-US" sz="1200" smtClean="0"/>
              <a:pPr>
                <a:defRPr/>
              </a:pPr>
              <a:t>3</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838DD37-8830-4DE4-A8B6-C22334D055BB}" type="slidenum">
              <a:rPr lang="en-US" altLang="en-US" sz="1200" smtClean="0"/>
              <a:pPr>
                <a:defRPr/>
              </a:pPr>
              <a:t>21</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3898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81CCE6A-B2A8-4036-A455-2D0D4EEF4B75}" type="slidenum">
              <a:rPr lang="en-US" altLang="en-US" sz="1200" smtClean="0"/>
              <a:pPr>
                <a:defRPr/>
              </a:pPr>
              <a:t>22</a:t>
            </a:fld>
            <a:endParaRPr lang="en-US" alt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1CAE47E-23E0-4927-9498-6039BDA66FD3}" type="slidenum">
              <a:rPr lang="en-US" altLang="en-US" sz="1200" smtClean="0"/>
              <a:pPr>
                <a:defRPr/>
              </a:pPr>
              <a:t>23</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7–9 shows the distribution of mortgages outstanding in 1992, 2007, and 2021 by type of mortgage holder—the ultimate investor. </a:t>
            </a:r>
            <a:endParaRPr lang="en-US" altLang="en-US"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729C70A-1FB1-4189-B9EC-4BB95361B87B}" type="slidenum">
              <a:rPr lang="en-US" altLang="en-US" sz="1200" smtClean="0"/>
              <a:pPr>
                <a:defRPr/>
              </a:pPr>
              <a:t>24</a:t>
            </a:fld>
            <a:endParaRPr lang="en-US" altLang="en-US"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9570C3C-D9FD-47E3-A742-41E83EC0C0F0}" type="slidenum">
              <a:rPr lang="en-US" altLang="en-US" sz="1200" smtClean="0"/>
              <a:pPr>
                <a:defRPr/>
              </a:pPr>
              <a:t>25</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CB0353F-DF22-47C4-9184-09FCC55D9427}" type="slidenum">
              <a:rPr lang="en-US" altLang="en-US" sz="1200" smtClean="0"/>
              <a:pPr>
                <a:defRPr/>
              </a:pPr>
              <a:t>26</a:t>
            </a:fld>
            <a:endParaRPr lang="en-US" alt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Table 7–5 reports the value of securitized mortgage issuances in the United States and Europe from 2002 to 2021.</a:t>
            </a:r>
            <a:endParaRPr lang="en-US" altLang="en-US"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5C4D63A-9E18-4C91-B769-EC28AD63B4F8}" type="slidenum">
              <a:rPr lang="en-US" altLang="en-US" sz="1200" smtClean="0"/>
              <a:pPr>
                <a:defRPr/>
              </a:pPr>
              <a:t>4</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0A0F71-1D72-4BB0-AA3B-549BC8D8A983}" type="slidenum">
              <a:rPr lang="en-US" altLang="en-US" sz="1200" smtClean="0"/>
              <a:pPr>
                <a:defRPr/>
              </a:pPr>
              <a:t>5</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A4628FE-5730-4989-9F7F-4A87C96D9D26}" type="slidenum">
              <a:rPr lang="en-US" altLang="en-US" sz="1200" smtClean="0"/>
              <a:pPr>
                <a:defRPr/>
              </a:pPr>
              <a:t>6</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0BDFBBC-BEDD-4174-9E56-39398CA50CE7}" type="slidenum">
              <a:rPr lang="en-US" altLang="en-US" sz="1200" smtClean="0"/>
              <a:pPr>
                <a:defRPr/>
              </a:pPr>
              <a:t>7</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041C623-EECD-40A9-8BAD-C138BA5BFE45}" type="slidenum">
              <a:rPr lang="en-US" altLang="en-US" sz="1200" smtClean="0"/>
              <a:pPr>
                <a:defRPr/>
              </a:pPr>
              <a:t>8</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0EBF595-0BE0-4BDD-B536-DA39223D677B}" type="slidenum">
              <a:rPr lang="en-US" altLang="en-US" sz="1200" smtClean="0"/>
              <a:pPr>
                <a:defRPr/>
              </a:pPr>
              <a:t>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0EBF595-0BE0-4BDD-B536-DA39223D677B}" type="slidenum">
              <a:rPr lang="en-US" altLang="en-US" sz="1200" smtClean="0"/>
              <a:pPr>
                <a:defRPr/>
              </a:pPr>
              <a:t>10</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3448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xmlns="" id="{719937F1-7938-41AB-BED8-7465E9566AF8}"/>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2/14/2025</a:t>
            </a:fld>
            <a:endParaRPr lang="en-US" altLang="en-US" dirty="0"/>
          </a:p>
        </p:txBody>
      </p:sp>
      <p:sp>
        <p:nvSpPr>
          <p:cNvPr id="43" name="Line 2">
            <a:extLst>
              <a:ext uri="{FF2B5EF4-FFF2-40B4-BE49-F238E27FC236}">
                <a16:creationId xmlns:a16="http://schemas.microsoft.com/office/drawing/2014/main" xmlns="" id="{927F0D8E-A8C2-4324-AB3B-4CB6B442BC6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xmlns="" id="{A9E594F8-550E-43E4-B1EB-53CC3C75005F}"/>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xmlns="" id="{85E7F29C-162F-4478-835B-73222DD4D76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xmlns="" id="{3ED5EFEB-AB77-4F12-B238-2F1CA4B6BB9D}"/>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xmlns="" id="{56BC9DC5-6DCC-4F0B-B2AE-BE0C12E56504}"/>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xmlns="" id="{1FC96198-9880-407E-989B-CA29D03D3CB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xmlns="" id="{62BECE68-69F3-4A55-91BE-5BFFC7403972}"/>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xmlns="" id="{9AEDFD07-7020-4544-B166-E46114BCA81E}"/>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xmlns="" id="{47299E76-2B41-4377-AD08-3BF2212A7570}"/>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xmlns="" id="{7BD167C4-9B26-4712-A192-3E9D50B0C9AF}"/>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xmlns="" id="{034037AC-3CF9-4AD9-A308-F46CD4FAB26C}"/>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xmlns="" id="{0544541E-6E4C-4548-9C40-B19F9FC182AE}"/>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xmlns="" id="{34A44D79-634B-4548-BDC8-2D75A6B42942}"/>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xmlns="" id="{9839A12B-8C5F-4C70-978F-6714515E19C4}"/>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xmlns="" id="{34F1DE2C-C700-4039-AF75-9908F286A92B}"/>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xmlns="" id="{21A1BBBF-9266-40D8-9A5C-6ABAD42DCF16}"/>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xmlns="" id="{92E8DE68-FD63-4A6D-8315-7DB7721FAB72}"/>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xmlns="" id="{C86CC13B-8A8F-40AC-AD41-3A1711174A17}"/>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xmlns="" id="{7B591161-3260-428D-857E-C31057A57037}"/>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xmlns="" id="{021173A4-5E8C-49C9-B763-FE1FDAB5D66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xmlns="" id="{BB2B9C94-8C6B-41D0-9FA3-C999706ADF59}"/>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xmlns="" id="{A600DF82-C0A1-4C94-A3C7-A123BB796E6B}"/>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xmlns="" id="{F11D9E3E-0FCE-4578-A40E-4137BF33611D}"/>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xmlns="" id="{63F1DF03-AE77-4B9E-8852-794E7C05B451}"/>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xmlns="" id="{5A00DD24-C8FD-4818-B728-F79A3CA9478A}"/>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xmlns="" id="{0EC936EB-2268-467A-9A81-4C64AB4B4649}"/>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xmlns="" id="{75A6ABB2-7EAC-488C-B72A-5FD345265820}"/>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xmlns="" id="{044A6BBA-B622-4CC7-BC1C-A27AD23B6271}"/>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xmlns="" id="{E9E5FA32-06C5-42CD-80E2-B7017F54285A}"/>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xmlns="" id="{41FA1F69-7CD4-4631-8247-086F44B681A3}"/>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xmlns="" id="{1AD3F6C2-5E61-4B06-ABCA-F60CEB724457}"/>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xmlns="" id="{14551ED2-6CDC-474B-BE55-8C1D91B0386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xmlns="" id="{0AE29653-248B-4F83-9B85-0D366BBA258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xmlns="" id="{E462D671-E05C-4402-AF68-63FB563260AE}"/>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xmlns="" id="{A661230C-DBF2-40C4-B88D-0F1A92498304}"/>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xmlns="" id="{740370CB-DAD8-49BD-AC96-D0A656E10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xmlns="" id="{1F710B5A-0AE8-4E4C-8F93-3A264176E1F1}"/>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xmlns="" id="{3A94DCB3-5C01-49EE-8BCE-9BF17A353516}"/>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6394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E1D843F-3D90-4949-941A-3A0A26AC2F9C}"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AA20F28-3A3D-462D-BE40-60629CBD65B0}" type="slidenum">
              <a:rPr lang="en-US" altLang="en-US"/>
              <a:pPr>
                <a:defRPr/>
              </a:pPr>
              <a:t>‹#›</a:t>
            </a:fld>
            <a:endParaRPr lang="en-US" altLang="en-US" dirty="0"/>
          </a:p>
        </p:txBody>
      </p:sp>
    </p:spTree>
    <p:extLst>
      <p:ext uri="{BB962C8B-B14F-4D97-AF65-F5344CB8AC3E}">
        <p14:creationId xmlns:p14="http://schemas.microsoft.com/office/powerpoint/2010/main" val="916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8A28092-E017-4012-8FC2-27FC2C359FA8}"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E6F894C-CBB3-49B6-AB63-450FBAED579E}" type="slidenum">
              <a:rPr lang="en-US" altLang="en-US"/>
              <a:pPr>
                <a:defRPr/>
              </a:pPr>
              <a:t>‹#›</a:t>
            </a:fld>
            <a:endParaRPr lang="en-US" altLang="en-US" dirty="0"/>
          </a:p>
        </p:txBody>
      </p:sp>
    </p:spTree>
    <p:extLst>
      <p:ext uri="{BB962C8B-B14F-4D97-AF65-F5344CB8AC3E}">
        <p14:creationId xmlns:p14="http://schemas.microsoft.com/office/powerpoint/2010/main" val="336443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387E531-6843-4B4F-B3D2-677A0E25FAD3}"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39122EBD-D4EE-42A8-BBB8-F2CDA528D462}" type="slidenum">
              <a:rPr lang="en-US" altLang="en-US"/>
              <a:pPr>
                <a:defRPr/>
              </a:pPr>
              <a:t>‹#›</a:t>
            </a:fld>
            <a:endParaRPr lang="en-US" altLang="en-US" dirty="0"/>
          </a:p>
        </p:txBody>
      </p:sp>
    </p:spTree>
    <p:extLst>
      <p:ext uri="{BB962C8B-B14F-4D97-AF65-F5344CB8AC3E}">
        <p14:creationId xmlns:p14="http://schemas.microsoft.com/office/powerpoint/2010/main" val="244581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43509DA-0121-4CBA-8585-AFEF8A52EFFA}"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C4EBB054-E7CF-4FDE-A1A0-9B94D1514FF0}" type="slidenum">
              <a:rPr lang="en-US" altLang="en-US"/>
              <a:pPr>
                <a:defRPr/>
              </a:pPr>
              <a:t>‹#›</a:t>
            </a:fld>
            <a:endParaRPr lang="en-US" altLang="en-US" dirty="0"/>
          </a:p>
        </p:txBody>
      </p:sp>
    </p:spTree>
    <p:extLst>
      <p:ext uri="{BB962C8B-B14F-4D97-AF65-F5344CB8AC3E}">
        <p14:creationId xmlns:p14="http://schemas.microsoft.com/office/powerpoint/2010/main" val="20345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74D1A34-5CAB-4DA1-900D-BED8366D15E3}"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2248395-02EE-4015-8247-B909D40540E0}" type="slidenum">
              <a:rPr lang="en-US" altLang="en-US"/>
              <a:pPr>
                <a:defRPr/>
              </a:pPr>
              <a:t>‹#›</a:t>
            </a:fld>
            <a:endParaRPr lang="en-US" altLang="en-US" dirty="0"/>
          </a:p>
        </p:txBody>
      </p:sp>
    </p:spTree>
    <p:extLst>
      <p:ext uri="{BB962C8B-B14F-4D97-AF65-F5344CB8AC3E}">
        <p14:creationId xmlns:p14="http://schemas.microsoft.com/office/powerpoint/2010/main" val="261093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267C335B-4D50-479A-B795-7445CE7D7752}" type="datetime1">
              <a:rPr lang="en-US" smtClean="0"/>
              <a:t>2/14/2025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F2F5756E-A973-4F57-8D91-146271E27D25}" type="slidenum">
              <a:rPr lang="en-US" altLang="en-US"/>
              <a:pPr>
                <a:defRPr/>
              </a:pPr>
              <a:t>‹#›</a:t>
            </a:fld>
            <a:endParaRPr lang="en-US" altLang="en-US" dirty="0"/>
          </a:p>
        </p:txBody>
      </p:sp>
    </p:spTree>
    <p:extLst>
      <p:ext uri="{BB962C8B-B14F-4D97-AF65-F5344CB8AC3E}">
        <p14:creationId xmlns:p14="http://schemas.microsoft.com/office/powerpoint/2010/main" val="4255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3F27023-2FAB-4545-9A2D-22BD907FEFAA}" type="datetime1">
              <a:rPr lang="en-US" smtClean="0"/>
              <a:t>2/14/2025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13523C79-A9CF-49BC-9C1B-D28C65953066}" type="slidenum">
              <a:rPr lang="en-US" altLang="en-US"/>
              <a:pPr>
                <a:defRPr/>
              </a:pPr>
              <a:t>‹#›</a:t>
            </a:fld>
            <a:endParaRPr lang="en-US" altLang="en-US" dirty="0"/>
          </a:p>
        </p:txBody>
      </p:sp>
    </p:spTree>
    <p:extLst>
      <p:ext uri="{BB962C8B-B14F-4D97-AF65-F5344CB8AC3E}">
        <p14:creationId xmlns:p14="http://schemas.microsoft.com/office/powerpoint/2010/main" val="166835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92FDE49-496A-4FFE-82FB-4AFC5B55B3EB}" type="datetime1">
              <a:rPr lang="en-US" smtClean="0"/>
              <a:t>2/14/2025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5F9CF21B-794B-4DDF-A852-6D792F627258}" type="slidenum">
              <a:rPr lang="en-US" altLang="en-US"/>
              <a:pPr>
                <a:defRPr/>
              </a:pPr>
              <a:t>‹#›</a:t>
            </a:fld>
            <a:endParaRPr lang="en-US" altLang="en-US" dirty="0"/>
          </a:p>
        </p:txBody>
      </p:sp>
    </p:spTree>
    <p:extLst>
      <p:ext uri="{BB962C8B-B14F-4D97-AF65-F5344CB8AC3E}">
        <p14:creationId xmlns:p14="http://schemas.microsoft.com/office/powerpoint/2010/main" val="134246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30D4ABF-6D95-4AFA-9D1F-575AE5FBEB62}"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AF2AB244-8E55-435E-B179-4B6D8E9960E6}" type="slidenum">
              <a:rPr lang="en-US" altLang="en-US"/>
              <a:pPr>
                <a:defRPr/>
              </a:pPr>
              <a:t>‹#›</a:t>
            </a:fld>
            <a:endParaRPr lang="en-US" altLang="en-US" dirty="0"/>
          </a:p>
        </p:txBody>
      </p:sp>
    </p:spTree>
    <p:extLst>
      <p:ext uri="{BB962C8B-B14F-4D97-AF65-F5344CB8AC3E}">
        <p14:creationId xmlns:p14="http://schemas.microsoft.com/office/powerpoint/2010/main" val="211570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9A45C10-2ABA-49E0-B9F8-7869861E51FC}"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7F9D5103-F970-43BC-9B0E-2A6A69BA6241}" type="slidenum">
              <a:rPr lang="en-US" altLang="en-US"/>
              <a:pPr>
                <a:defRPr/>
              </a:pPr>
              <a:t>‹#›</a:t>
            </a:fld>
            <a:endParaRPr lang="en-US" altLang="en-US" dirty="0"/>
          </a:p>
        </p:txBody>
      </p:sp>
    </p:spTree>
    <p:extLst>
      <p:ext uri="{BB962C8B-B14F-4D97-AF65-F5344CB8AC3E}">
        <p14:creationId xmlns:p14="http://schemas.microsoft.com/office/powerpoint/2010/main" val="166902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a:defRPr/>
            </a:pPr>
            <a:fld id="{99567A49-030E-4B64-845B-284B2426395B}" type="datetime1">
              <a:rPr lang="en-US" smtClean="0"/>
              <a:t>2/14/2025</a:t>
            </a:fld>
            <a:endParaRPr lang="en-US" altLang="en-US" dirty="0"/>
          </a:p>
        </p:txBody>
      </p:sp>
      <p:sp>
        <p:nvSpPr>
          <p:cNvPr id="8909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mn-cs"/>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909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cs typeface="+mn-cs"/>
              </a:defRPr>
            </a:lvl1pPr>
          </a:lstStyle>
          <a:p>
            <a:pPr>
              <a:defRPr/>
            </a:pPr>
            <a:r>
              <a:rPr lang="en-US" altLang="en-US" dirty="0"/>
              <a:t>1-</a:t>
            </a:r>
            <a:fld id="{29A0AD2C-87A4-4471-A6B3-86AAD5964B28}"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Seven</a:t>
            </a:r>
          </a:p>
        </p:txBody>
      </p:sp>
      <p:sp>
        <p:nvSpPr>
          <p:cNvPr id="3075" name="Rectangle 5"/>
          <p:cNvSpPr>
            <a:spLocks noGrp="1" noChangeArrowheads="1"/>
          </p:cNvSpPr>
          <p:nvPr>
            <p:ph type="subTitle" idx="1"/>
          </p:nvPr>
        </p:nvSpPr>
        <p:spPr/>
        <p:txBody>
          <a:bodyPr/>
          <a:lstStyle/>
          <a:p>
            <a:pPr eaLnBrk="1" hangingPunct="1"/>
            <a:r>
              <a:rPr lang="en-US" altLang="en-US" sz="5500" dirty="0"/>
              <a:t>Mortgage Markets</a:t>
            </a:r>
          </a:p>
        </p:txBody>
      </p:sp>
      <p:sp>
        <p:nvSpPr>
          <p:cNvPr id="4" name="Content Placeholder 1">
            <a:extLst>
              <a:ext uri="{FF2B5EF4-FFF2-40B4-BE49-F238E27FC236}">
                <a16:creationId xmlns:a16="http://schemas.microsoft.com/office/drawing/2014/main" xmlns="" id="{4BF68B55-202E-4A96-9CA9-C4A80D8B5803}"/>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nchor="ctr"/>
          <a:lstStyle/>
          <a:p>
            <a:pPr eaLnBrk="1" hangingPunct="1"/>
            <a:r>
              <a:rPr lang="en-US" altLang="en-US" sz="3500" dirty="0"/>
              <a:t>Comparison of Interest Paid </a:t>
            </a:r>
            <a:endParaRPr lang="en-US" altLang="en-US" dirty="0">
              <a:solidFill>
                <a:srgbClr val="CC0000"/>
              </a:solidFill>
            </a:endParaRPr>
          </a:p>
        </p:txBody>
      </p:sp>
      <p:sp>
        <p:nvSpPr>
          <p:cNvPr id="15365" name="Rectangle 3"/>
          <p:cNvSpPr>
            <a:spLocks noGrp="1" noChangeArrowheads="1"/>
          </p:cNvSpPr>
          <p:nvPr>
            <p:ph type="body" sz="half" idx="4294967295"/>
          </p:nvPr>
        </p:nvSpPr>
        <p:spPr>
          <a:xfrm>
            <a:off x="219716" y="1487294"/>
            <a:ext cx="8641724" cy="503467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0" indent="0" eaLnBrk="1" hangingPunct="1">
              <a:buNone/>
            </a:pPr>
            <a:endParaRPr lang="en-US" altLang="en-US" sz="2500" dirty="0"/>
          </a:p>
          <a:p>
            <a:pPr eaLnBrk="1" hangingPunct="1"/>
            <a:endParaRPr lang="en-US" altLang="en-US" sz="2500"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dirty="0"/>
          </a:p>
        </p:txBody>
      </p:sp>
      <p:sp>
        <p:nvSpPr>
          <p:cNvPr id="6" name="Footer Placeholder 3">
            <a:extLst>
              <a:ext uri="{FF2B5EF4-FFF2-40B4-BE49-F238E27FC236}">
                <a16:creationId xmlns:a16="http://schemas.microsoft.com/office/drawing/2014/main" xmlns="" id="{28138FCD-7F75-4CDA-8964-F70B72B1BB00}"/>
              </a:ext>
            </a:extLst>
          </p:cNvPr>
          <p:cNvSpPr>
            <a:spLocks noGrp="1"/>
          </p:cNvSpPr>
          <p:nvPr>
            <p:ph type="ftr" sz="quarter" idx="11"/>
          </p:nvPr>
        </p:nvSpPr>
        <p:spPr>
          <a:xfrm>
            <a:off x="799907" y="6581132"/>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F11E6D7E-EBF2-4BCE-9DA8-6677A1E473F6}"/>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10</a:t>
            </a:fld>
            <a:endParaRPr lang="en-US" altLang="en-US" dirty="0"/>
          </a:p>
        </p:txBody>
      </p:sp>
      <p:pic>
        <p:nvPicPr>
          <p:cNvPr id="8" name="Picture 7">
            <a:extLst>
              <a:ext uri="{FF2B5EF4-FFF2-40B4-BE49-F238E27FC236}">
                <a16:creationId xmlns:a16="http://schemas.microsoft.com/office/drawing/2014/main" xmlns="" id="{61E9A92D-EE3B-4378-8240-99C49F52B185}"/>
              </a:ext>
            </a:extLst>
          </p:cNvPr>
          <p:cNvPicPr>
            <a:picLocks noChangeAspect="1"/>
          </p:cNvPicPr>
          <p:nvPr/>
        </p:nvPicPr>
        <p:blipFill>
          <a:blip r:embed="rId3"/>
          <a:stretch>
            <a:fillRect/>
          </a:stretch>
        </p:blipFill>
        <p:spPr>
          <a:xfrm>
            <a:off x="800100" y="1532176"/>
            <a:ext cx="7543800" cy="4944869"/>
          </a:xfrm>
          <a:prstGeom prst="rect">
            <a:avLst/>
          </a:prstGeom>
        </p:spPr>
      </p:pic>
    </p:spTree>
    <p:extLst>
      <p:ext uri="{BB962C8B-B14F-4D97-AF65-F5344CB8AC3E}">
        <p14:creationId xmlns:p14="http://schemas.microsoft.com/office/powerpoint/2010/main" val="27299560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p:txBody>
          <a:bodyPr anchor="ctr"/>
          <a:lstStyle/>
          <a:p>
            <a:pPr eaLnBrk="1" hangingPunct="1"/>
            <a:r>
              <a:rPr lang="en-US" altLang="en-US" sz="3500" dirty="0"/>
              <a:t>Other Types of Mortgages</a:t>
            </a:r>
            <a:r>
              <a:rPr lang="en-US" altLang="en-US" dirty="0">
                <a:solidFill>
                  <a:srgbClr val="CC0000"/>
                </a:solidFill>
              </a:rPr>
              <a:t> </a:t>
            </a:r>
          </a:p>
        </p:txBody>
      </p:sp>
      <p:sp>
        <p:nvSpPr>
          <p:cNvPr id="19461" name="Rectangle 3"/>
          <p:cNvSpPr>
            <a:spLocks noGrp="1" noChangeArrowheads="1"/>
          </p:cNvSpPr>
          <p:nvPr>
            <p:ph type="body" sz="half" idx="4294967295"/>
          </p:nvPr>
        </p:nvSpPr>
        <p:spPr>
          <a:xfrm>
            <a:off x="457200" y="1638065"/>
            <a:ext cx="822960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Jumbo mortgages </a:t>
            </a:r>
            <a:r>
              <a:rPr lang="en-US" altLang="en-US" sz="2500" dirty="0"/>
              <a:t>are those that exceed the conventional mortgage conforming limits</a:t>
            </a:r>
            <a:endParaRPr lang="en-US" altLang="en-US" sz="2500" b="1" dirty="0"/>
          </a:p>
          <a:p>
            <a:pPr lvl="1" eaLnBrk="1" hangingPunct="1"/>
            <a:r>
              <a:rPr lang="en-US" altLang="en-US" sz="2200" dirty="0"/>
              <a:t>Limits are set by the two government-sponsored enterprises, Fannie Mae and Freddie Mac, and are based on the maximum value of any individual mortgage they will purchase from a mortgage lender ($726,200 in 2023, with some exceptions)</a:t>
            </a:r>
          </a:p>
          <a:p>
            <a:pPr eaLnBrk="1" hangingPunct="1"/>
            <a:r>
              <a:rPr lang="en-US" altLang="en-US" sz="2500" b="1" dirty="0"/>
              <a:t>Subprime mortgages </a:t>
            </a:r>
            <a:r>
              <a:rPr lang="en-US" altLang="en-US" sz="2500" dirty="0"/>
              <a:t>are mortgages to borrowers who have weakened credit histories</a:t>
            </a:r>
          </a:p>
          <a:p>
            <a:pPr lvl="1" eaLnBrk="1" hangingPunct="1"/>
            <a:r>
              <a:rPr lang="en-US" altLang="en-US" sz="2200" dirty="0"/>
              <a:t>These borrowers may have weakened credit due to </a:t>
            </a:r>
            <a:r>
              <a:rPr lang="en-US" sz="2200" dirty="0"/>
              <a:t>payment delinquencies and possibly more severe problems such as charge-offs, judgments, and bankruptcies </a:t>
            </a:r>
            <a:endParaRPr lang="en-US" altLang="en-US" sz="2200" dirty="0"/>
          </a:p>
        </p:txBody>
      </p:sp>
      <p:sp>
        <p:nvSpPr>
          <p:cNvPr id="5" name="Footer Placeholder 3">
            <a:extLst>
              <a:ext uri="{FF2B5EF4-FFF2-40B4-BE49-F238E27FC236}">
                <a16:creationId xmlns:a16="http://schemas.microsoft.com/office/drawing/2014/main" xmlns="" id="{393CD610-4729-458D-9D2E-2A0355A961FC}"/>
              </a:ext>
            </a:extLst>
          </p:cNvPr>
          <p:cNvSpPr>
            <a:spLocks noGrp="1"/>
          </p:cNvSpPr>
          <p:nvPr>
            <p:ph type="ftr" sz="quarter" idx="11"/>
          </p:nvPr>
        </p:nvSpPr>
        <p:spPr>
          <a:xfrm>
            <a:off x="733778" y="6551902"/>
            <a:ext cx="767644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E4AC353-18BB-427F-AE74-379493014C43}"/>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nchor="ctr"/>
          <a:lstStyle/>
          <a:p>
            <a:pPr eaLnBrk="1" hangingPunct="1"/>
            <a:r>
              <a:rPr lang="en-US" altLang="en-US" sz="3500" dirty="0"/>
              <a:t>Other Types of Mortgages (Continued)</a:t>
            </a:r>
            <a:r>
              <a:rPr lang="en-US" altLang="en-US" dirty="0">
                <a:solidFill>
                  <a:srgbClr val="CC0000"/>
                </a:solidFill>
              </a:rPr>
              <a:t> </a:t>
            </a:r>
          </a:p>
        </p:txBody>
      </p:sp>
      <p:sp>
        <p:nvSpPr>
          <p:cNvPr id="20485" name="Rectangle 3"/>
          <p:cNvSpPr>
            <a:spLocks noGrp="1" noChangeArrowheads="1"/>
          </p:cNvSpPr>
          <p:nvPr>
            <p:ph type="body" sz="half" idx="4294967295"/>
          </p:nvPr>
        </p:nvSpPr>
        <p:spPr>
          <a:xfrm>
            <a:off x="296214" y="1593182"/>
            <a:ext cx="8590209"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Alt-A mortgages </a:t>
            </a:r>
            <a:r>
              <a:rPr lang="en-US" altLang="en-US" sz="2500" dirty="0"/>
              <a:t>are considered riskier than a prime mortgage and less risky than a subprime mortgage</a:t>
            </a:r>
            <a:endParaRPr lang="en-US" altLang="en-US" sz="2100" dirty="0"/>
          </a:p>
          <a:p>
            <a:pPr lvl="1" eaLnBrk="1" hangingPunct="1"/>
            <a:r>
              <a:rPr lang="en-US" altLang="en-US" sz="2100" dirty="0"/>
              <a:t>Interest rates on Alt-A loans are usually between prime and subprime rates</a:t>
            </a:r>
          </a:p>
          <a:p>
            <a:pPr eaLnBrk="1" hangingPunct="1"/>
            <a:r>
              <a:rPr lang="en-US" altLang="en-US" sz="2500" b="1" dirty="0"/>
              <a:t>Option ARMs </a:t>
            </a:r>
            <a:r>
              <a:rPr lang="en-US" altLang="en-US" sz="2500" dirty="0"/>
              <a:t>are adjustable rate mortgages that offer the borrower several monthly payment options:</a:t>
            </a:r>
            <a:endParaRPr lang="en-US" altLang="en-US" sz="2100" dirty="0"/>
          </a:p>
          <a:p>
            <a:pPr marL="801687" lvl="1" indent="-457200" eaLnBrk="1" hangingPunct="1">
              <a:buFont typeface="+mj-lt"/>
              <a:buAutoNum type="arabicPeriod"/>
            </a:pPr>
            <a:r>
              <a:rPr lang="en-US" altLang="en-US" sz="2100" i="1" dirty="0"/>
              <a:t>Minimum payment option </a:t>
            </a:r>
            <a:r>
              <a:rPr lang="en-US" altLang="en-US" sz="2100" dirty="0"/>
              <a:t>- L</a:t>
            </a:r>
            <a:r>
              <a:rPr lang="en-US" sz="2100" dirty="0"/>
              <a:t>owest of the four payment options and carries the most risk </a:t>
            </a:r>
            <a:endParaRPr lang="en-US" altLang="en-US" sz="2100" dirty="0"/>
          </a:p>
          <a:p>
            <a:pPr marL="801687" lvl="1" indent="-457200" eaLnBrk="1" hangingPunct="1">
              <a:buFont typeface="+mj-lt"/>
              <a:buAutoNum type="arabicPeriod"/>
            </a:pPr>
            <a:r>
              <a:rPr lang="en-US" altLang="en-US" sz="2100" i="1" dirty="0"/>
              <a:t>Interest-only payment </a:t>
            </a:r>
            <a:r>
              <a:rPr lang="en-US" altLang="en-US" sz="2100" dirty="0"/>
              <a:t>- M</a:t>
            </a:r>
            <a:r>
              <a:rPr lang="en-US" sz="2100" dirty="0"/>
              <a:t>onthly payments must increase substantially after the initial interest-only period lapses </a:t>
            </a:r>
            <a:endParaRPr lang="en-US" altLang="en-US" sz="2100" dirty="0"/>
          </a:p>
          <a:p>
            <a:pPr marL="801687" lvl="1" indent="-457200" eaLnBrk="1" hangingPunct="1">
              <a:buFont typeface="+mj-lt"/>
              <a:buAutoNum type="arabicPeriod"/>
            </a:pPr>
            <a:r>
              <a:rPr lang="en-US" altLang="en-US" sz="2100" i="1" dirty="0"/>
              <a:t>30-year fully amortizing payment </a:t>
            </a:r>
            <a:r>
              <a:rPr lang="en-US" altLang="en-US" sz="2100" dirty="0"/>
              <a:t>- B</a:t>
            </a:r>
            <a:r>
              <a:rPr lang="en-US" sz="2100" dirty="0"/>
              <a:t>orrower pays both principal and interest on the loan, based on a 30-year term </a:t>
            </a:r>
            <a:endParaRPr lang="en-US" altLang="en-US" sz="2100" dirty="0"/>
          </a:p>
          <a:p>
            <a:pPr marL="801687" lvl="1" indent="-457200" eaLnBrk="1" hangingPunct="1">
              <a:buFont typeface="+mj-lt"/>
              <a:buAutoNum type="arabicPeriod"/>
            </a:pPr>
            <a:r>
              <a:rPr lang="en-US" altLang="en-US" sz="2100" i="1" dirty="0"/>
              <a:t>15-year fully amortizing payment </a:t>
            </a:r>
            <a:r>
              <a:rPr lang="en-US" altLang="en-US" sz="2100" dirty="0"/>
              <a:t>- B</a:t>
            </a:r>
            <a:r>
              <a:rPr lang="en-US" sz="2100" dirty="0"/>
              <a:t>ased on a 15-year term </a:t>
            </a:r>
            <a:endParaRPr lang="en-US" altLang="en-US" sz="2100" dirty="0"/>
          </a:p>
          <a:p>
            <a:pPr eaLnBrk="1" hangingPunct="1"/>
            <a:endParaRPr lang="en-US" altLang="en-US" sz="2600" dirty="0"/>
          </a:p>
        </p:txBody>
      </p:sp>
      <p:sp>
        <p:nvSpPr>
          <p:cNvPr id="5" name="Footer Placeholder 3">
            <a:extLst>
              <a:ext uri="{FF2B5EF4-FFF2-40B4-BE49-F238E27FC236}">
                <a16:creationId xmlns:a16="http://schemas.microsoft.com/office/drawing/2014/main" xmlns="" id="{DC9F9C07-8CE6-4926-864F-827211B50A0E}"/>
              </a:ext>
            </a:extLst>
          </p:cNvPr>
          <p:cNvSpPr>
            <a:spLocks noGrp="1"/>
          </p:cNvSpPr>
          <p:nvPr>
            <p:ph type="ftr" sz="quarter" idx="11"/>
          </p:nvPr>
        </p:nvSpPr>
        <p:spPr>
          <a:xfrm>
            <a:off x="613116" y="6553200"/>
            <a:ext cx="723071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251BB15-480A-4C61-813F-99143A8564EC}"/>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p:txBody>
          <a:bodyPr anchor="ctr"/>
          <a:lstStyle/>
          <a:p>
            <a:pPr eaLnBrk="1" hangingPunct="1"/>
            <a:r>
              <a:rPr lang="en-US" altLang="en-US" sz="3500" dirty="0"/>
              <a:t>Other Types of Mortgages (Concluded)</a:t>
            </a:r>
            <a:r>
              <a:rPr lang="en-US" altLang="en-US" dirty="0">
                <a:solidFill>
                  <a:srgbClr val="CC0000"/>
                </a:solidFill>
              </a:rPr>
              <a:t> </a:t>
            </a:r>
          </a:p>
        </p:txBody>
      </p:sp>
      <p:sp>
        <p:nvSpPr>
          <p:cNvPr id="22533" name="Rectangle 3"/>
          <p:cNvSpPr>
            <a:spLocks noGrp="1" noChangeArrowheads="1"/>
          </p:cNvSpPr>
          <p:nvPr>
            <p:ph type="body" sz="half" idx="4294967295"/>
          </p:nvPr>
        </p:nvSpPr>
        <p:spPr>
          <a:xfrm>
            <a:off x="180305" y="1596980"/>
            <a:ext cx="8757634" cy="495621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Second mortgages </a:t>
            </a:r>
            <a:r>
              <a:rPr lang="en-US" altLang="en-US" sz="2500" dirty="0"/>
              <a:t>are loans secured by a piece of real estate already used to secure a first mortgage</a:t>
            </a:r>
          </a:p>
          <a:p>
            <a:pPr lvl="1" eaLnBrk="1" hangingPunct="1"/>
            <a:r>
              <a:rPr lang="en-US" sz="2100" dirty="0"/>
              <a:t>Should a default occur, the second mortgage holder is paid only after the first mortgage is paid off </a:t>
            </a:r>
            <a:endParaRPr lang="en-US" altLang="en-US" sz="2100" dirty="0"/>
          </a:p>
          <a:p>
            <a:pPr eaLnBrk="1" hangingPunct="1"/>
            <a:r>
              <a:rPr lang="en-US" altLang="en-US" sz="2500" b="1" dirty="0"/>
              <a:t>Home equity loans </a:t>
            </a:r>
            <a:r>
              <a:rPr lang="en-US" altLang="en-US" sz="2500" dirty="0"/>
              <a:t>let customers borrow on a line of credit secured with a second mortgage on their homes</a:t>
            </a:r>
          </a:p>
          <a:p>
            <a:pPr eaLnBrk="1" hangingPunct="1"/>
            <a:r>
              <a:rPr lang="en-US" altLang="en-US" sz="2500" b="1" dirty="0"/>
              <a:t>Reverse-annuity mortgages (RAMs)</a:t>
            </a:r>
          </a:p>
          <a:p>
            <a:pPr lvl="1" eaLnBrk="1" hangingPunct="1"/>
            <a:r>
              <a:rPr lang="en-US" sz="2100" dirty="0"/>
              <a:t>Borrower receives regular monthly payments from a financial institution rather than making them </a:t>
            </a:r>
          </a:p>
          <a:p>
            <a:pPr lvl="1" eaLnBrk="1" hangingPunct="1"/>
            <a:r>
              <a:rPr lang="en-US" sz="2100" dirty="0"/>
              <a:t>When the RAM matures (or the borrower dies), the borrower (or the borrower’s estate) sells the property to retire the debt</a:t>
            </a:r>
          </a:p>
          <a:p>
            <a:pPr lvl="1" eaLnBrk="1" hangingPunct="1"/>
            <a:r>
              <a:rPr lang="en-US" sz="2100" dirty="0"/>
              <a:t>RAMs are attractive mainly to older homeowners who have accumulated substantial equity in their homes </a:t>
            </a:r>
          </a:p>
        </p:txBody>
      </p:sp>
      <p:sp>
        <p:nvSpPr>
          <p:cNvPr id="5" name="Footer Placeholder 3">
            <a:extLst>
              <a:ext uri="{FF2B5EF4-FFF2-40B4-BE49-F238E27FC236}">
                <a16:creationId xmlns:a16="http://schemas.microsoft.com/office/drawing/2014/main" xmlns="" id="{58BA4331-6D4F-4AAE-940F-D4D4E7F29E92}"/>
              </a:ext>
            </a:extLst>
          </p:cNvPr>
          <p:cNvSpPr>
            <a:spLocks noGrp="1"/>
          </p:cNvSpPr>
          <p:nvPr>
            <p:ph type="ftr" sz="quarter" idx="11"/>
          </p:nvPr>
        </p:nvSpPr>
        <p:spPr>
          <a:xfrm>
            <a:off x="739422" y="6599784"/>
            <a:ext cx="766515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1B0DCC3-98DE-43EC-A241-D1220CC5CEEB}"/>
              </a:ext>
            </a:extLst>
          </p:cNvPr>
          <p:cNvSpPr>
            <a:spLocks noGrp="1"/>
          </p:cNvSpPr>
          <p:nvPr>
            <p:ph type="sldNum" sz="quarter" idx="12"/>
          </p:nvPr>
        </p:nvSpPr>
        <p:spPr>
          <a:xfrm>
            <a:off x="6546954" y="6596921"/>
            <a:ext cx="2133600" cy="273050"/>
          </a:xfrm>
        </p:spPr>
        <p:txBody>
          <a:bodyPr/>
          <a:lstStyle/>
          <a:p>
            <a:pPr>
              <a:defRPr/>
            </a:pPr>
            <a:r>
              <a:rPr lang="en-US" altLang="en-US" dirty="0"/>
              <a:t>7-</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nchor="ctr"/>
          <a:lstStyle/>
          <a:p>
            <a:pPr eaLnBrk="1" hangingPunct="1"/>
            <a:r>
              <a:rPr lang="en-US" altLang="en-US" sz="3500" dirty="0"/>
              <a:t>Secondary Mortgage Markets</a:t>
            </a:r>
          </a:p>
        </p:txBody>
      </p:sp>
      <p:sp>
        <p:nvSpPr>
          <p:cNvPr id="23557" name="Rectangle 3"/>
          <p:cNvSpPr>
            <a:spLocks noGrp="1" noChangeArrowheads="1"/>
          </p:cNvSpPr>
          <p:nvPr>
            <p:ph type="body" sz="half" idx="4294967295"/>
          </p:nvPr>
        </p:nvSpPr>
        <p:spPr>
          <a:xfrm>
            <a:off x="283335" y="1656803"/>
            <a:ext cx="8512935"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FIs remove mortgages from their balance sheets through one of two mechanisms:</a:t>
            </a:r>
            <a:endParaRPr lang="en-US" altLang="en-US" sz="2500" b="1" dirty="0"/>
          </a:p>
          <a:p>
            <a:pPr marL="801687" lvl="1" indent="-457200" eaLnBrk="1" hangingPunct="1">
              <a:lnSpc>
                <a:spcPct val="90000"/>
              </a:lnSpc>
              <a:buFont typeface="+mj-lt"/>
              <a:buAutoNum type="arabicPeriod"/>
            </a:pPr>
            <a:r>
              <a:rPr lang="en-US" altLang="en-US" sz="2200" dirty="0"/>
              <a:t>By pooling recently originated mortgages together and selling them in the secondary market</a:t>
            </a:r>
          </a:p>
          <a:p>
            <a:pPr marL="801687" lvl="1" indent="-457200" eaLnBrk="1" hangingPunct="1">
              <a:lnSpc>
                <a:spcPct val="90000"/>
              </a:lnSpc>
              <a:buFont typeface="+mj-lt"/>
              <a:buAutoNum type="arabicPeriod"/>
            </a:pPr>
            <a:r>
              <a:rPr lang="en-US" altLang="en-US" sz="2200" b="1" dirty="0"/>
              <a:t>By securitizing mortgages </a:t>
            </a:r>
            <a:r>
              <a:rPr lang="en-US" altLang="en-US" sz="2200" dirty="0"/>
              <a:t>(i.e., by issuing securities backed by newly originated mortgages)</a:t>
            </a:r>
          </a:p>
          <a:p>
            <a:pPr marL="344487" lvl="1" indent="0" eaLnBrk="1" hangingPunct="1">
              <a:lnSpc>
                <a:spcPct val="90000"/>
              </a:lnSpc>
              <a:buNone/>
            </a:pPr>
            <a:endParaRPr lang="en-US" altLang="en-US" sz="2200" dirty="0"/>
          </a:p>
          <a:p>
            <a:pPr eaLnBrk="1" hangingPunct="1">
              <a:lnSpc>
                <a:spcPct val="90000"/>
              </a:lnSpc>
            </a:pPr>
            <a:r>
              <a:rPr lang="en-US" altLang="en-US" sz="2500" dirty="0"/>
              <a:t>Advantages of securitization:</a:t>
            </a:r>
            <a:endParaRPr lang="en-US" altLang="en-US" sz="2500" b="1" dirty="0"/>
          </a:p>
          <a:p>
            <a:pPr lvl="1" eaLnBrk="1" hangingPunct="1">
              <a:lnSpc>
                <a:spcPct val="90000"/>
              </a:lnSpc>
            </a:pPr>
            <a:r>
              <a:rPr lang="en-US" altLang="en-US" sz="2200" dirty="0"/>
              <a:t>FIs can reduce their liquidity risk, interest rate risk, and credit risk  </a:t>
            </a:r>
            <a:endParaRPr lang="en-US" altLang="en-US" sz="2200" b="1" dirty="0"/>
          </a:p>
          <a:p>
            <a:pPr lvl="1" eaLnBrk="1" hangingPunct="1">
              <a:lnSpc>
                <a:spcPct val="90000"/>
              </a:lnSpc>
            </a:pPr>
            <a:r>
              <a:rPr lang="en-US" altLang="en-US" sz="2200" dirty="0"/>
              <a:t>FIs generate fee income, which helps to offset the effects of regulatory constraints </a:t>
            </a:r>
          </a:p>
        </p:txBody>
      </p:sp>
      <p:sp>
        <p:nvSpPr>
          <p:cNvPr id="5" name="Footer Placeholder 3">
            <a:extLst>
              <a:ext uri="{FF2B5EF4-FFF2-40B4-BE49-F238E27FC236}">
                <a16:creationId xmlns:a16="http://schemas.microsoft.com/office/drawing/2014/main" xmlns="" id="{D6F6CD81-6DB5-42AF-BF60-14ECB0FE37ED}"/>
              </a:ext>
            </a:extLst>
          </p:cNvPr>
          <p:cNvSpPr>
            <a:spLocks noGrp="1"/>
          </p:cNvSpPr>
          <p:nvPr>
            <p:ph type="ftr" sz="quarter" idx="11"/>
          </p:nvPr>
        </p:nvSpPr>
        <p:spPr>
          <a:xfrm>
            <a:off x="758992" y="6581046"/>
            <a:ext cx="756355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3DB3A538-611A-490A-AC5E-FB409508A089}"/>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nchor="ctr"/>
          <a:lstStyle/>
          <a:p>
            <a:pPr eaLnBrk="1" hangingPunct="1"/>
            <a:r>
              <a:rPr lang="en-US" altLang="en-US" sz="3500" dirty="0"/>
              <a:t>History and Background of Secondary Mortgage Markets</a:t>
            </a:r>
          </a:p>
        </p:txBody>
      </p:sp>
      <p:sp>
        <p:nvSpPr>
          <p:cNvPr id="24581" name="Rectangle 3"/>
          <p:cNvSpPr>
            <a:spLocks noGrp="1" noChangeArrowheads="1"/>
          </p:cNvSpPr>
          <p:nvPr>
            <p:ph type="body" sz="half" idx="4294967295"/>
          </p:nvPr>
        </p:nvSpPr>
        <p:spPr>
          <a:xfrm>
            <a:off x="339213" y="1716871"/>
            <a:ext cx="8347587" cy="47700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Mortgage market is unique in that the U.S. government is deliberately involved in the development of its secondary markets</a:t>
            </a:r>
          </a:p>
          <a:p>
            <a:pPr lvl="1" eaLnBrk="1" hangingPunct="1"/>
            <a:r>
              <a:rPr lang="en-US" sz="2100" dirty="0"/>
              <a:t>In 1938, the government established the </a:t>
            </a:r>
            <a:r>
              <a:rPr lang="en-US" sz="2100" i="1" dirty="0"/>
              <a:t>Federal National Mortgage Association</a:t>
            </a:r>
            <a:r>
              <a:rPr lang="en-US" sz="2100" dirty="0"/>
              <a:t> (FNMA, or Fannie Mae) to buy mortgages from depository institutions so they could lend to other mortgage borrowers </a:t>
            </a:r>
          </a:p>
          <a:p>
            <a:pPr lvl="1" eaLnBrk="1" hangingPunct="1"/>
            <a:r>
              <a:rPr lang="en-US" sz="2100" dirty="0"/>
              <a:t>To encourage continued expansion in the housing market and to promote competition for FNMA, the U.S. government created the </a:t>
            </a:r>
            <a:r>
              <a:rPr lang="en-US" sz="2100" i="1" dirty="0"/>
              <a:t>Government National Mortgage Association </a:t>
            </a:r>
            <a:r>
              <a:rPr lang="en-US" sz="2100" dirty="0"/>
              <a:t>(GNMA, or Ginnie Mae) and the </a:t>
            </a:r>
            <a:r>
              <a:rPr lang="en-US" sz="2100" i="1" dirty="0"/>
              <a:t>Federal Home Loan Mortgage Corporation</a:t>
            </a:r>
            <a:r>
              <a:rPr lang="en-US" sz="2100" dirty="0"/>
              <a:t> (FHLMC, or Freddie Mac)</a:t>
            </a:r>
          </a:p>
        </p:txBody>
      </p:sp>
      <p:sp>
        <p:nvSpPr>
          <p:cNvPr id="4" name="Footer Placeholder 3">
            <a:extLst>
              <a:ext uri="{FF2B5EF4-FFF2-40B4-BE49-F238E27FC236}">
                <a16:creationId xmlns:a16="http://schemas.microsoft.com/office/drawing/2014/main" xmlns="" id="{8CDA5104-5399-4BA7-A903-19D58B6FAA6A}"/>
              </a:ext>
            </a:extLst>
          </p:cNvPr>
          <p:cNvSpPr>
            <a:spLocks noGrp="1"/>
          </p:cNvSpPr>
          <p:nvPr>
            <p:ph type="ftr" sz="quarter" idx="11"/>
          </p:nvPr>
        </p:nvSpPr>
        <p:spPr>
          <a:xfrm>
            <a:off x="500079" y="6587752"/>
            <a:ext cx="8025854"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038EFF2D-1CC7-40D5-A2A5-2635106D1DA1}"/>
              </a:ext>
            </a:extLst>
          </p:cNvPr>
          <p:cNvSpPr>
            <a:spLocks noGrp="1"/>
          </p:cNvSpPr>
          <p:nvPr>
            <p:ph type="sldNum" sz="quarter" idx="12"/>
          </p:nvPr>
        </p:nvSpPr>
        <p:spPr>
          <a:xfrm>
            <a:off x="6553200" y="6584430"/>
            <a:ext cx="2133600" cy="273050"/>
          </a:xfrm>
        </p:spPr>
        <p:txBody>
          <a:bodyPr/>
          <a:lstStyle/>
          <a:p>
            <a:pPr>
              <a:defRPr/>
            </a:pPr>
            <a:r>
              <a:rPr lang="en-US" altLang="en-US" dirty="0"/>
              <a:t>7-</a:t>
            </a:r>
            <a:fld id="{50570873-5802-4945-8C73-C2B4359A39C0}"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nchor="ctr"/>
          <a:lstStyle/>
          <a:p>
            <a:pPr eaLnBrk="1" hangingPunct="1"/>
            <a:r>
              <a:rPr lang="en-US" altLang="en-US" sz="3500" dirty="0"/>
              <a:t>Mortgage Sales</a:t>
            </a:r>
          </a:p>
        </p:txBody>
      </p:sp>
      <p:sp>
        <p:nvSpPr>
          <p:cNvPr id="24581" name="Rectangle 3"/>
          <p:cNvSpPr>
            <a:spLocks noGrp="1" noChangeArrowheads="1"/>
          </p:cNvSpPr>
          <p:nvPr>
            <p:ph type="body" sz="half" idx="4294967295"/>
          </p:nvPr>
        </p:nvSpPr>
        <p:spPr>
          <a:xfrm>
            <a:off x="147914" y="1632250"/>
            <a:ext cx="8796269" cy="481614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FIs have sold mortgages and commercial real estate among themselves for over 100 years</a:t>
            </a:r>
          </a:p>
          <a:p>
            <a:pPr eaLnBrk="1" hangingPunct="1"/>
            <a:r>
              <a:rPr lang="en-US" altLang="en-US" sz="2500" dirty="0"/>
              <a:t>A large part of </a:t>
            </a:r>
            <a:r>
              <a:rPr lang="en-US" altLang="en-US" sz="2500" b="1" dirty="0"/>
              <a:t>correspondent banking</a:t>
            </a:r>
            <a:r>
              <a:rPr lang="en-US" altLang="en-US" sz="2500" dirty="0"/>
              <a:t> involves small banks making loans that are too big for them to hold on their balance sheets and selling parts of these loans to large banks with whom they have had a long-term deposit and lending correspondent relationship</a:t>
            </a:r>
          </a:p>
          <a:p>
            <a:pPr lvl="1" eaLnBrk="1" hangingPunct="1"/>
            <a:r>
              <a:rPr lang="en-US" altLang="en-US" sz="2100" dirty="0"/>
              <a:t>Large banks often sell parts of their loans (i.e., participations) to smaller banks</a:t>
            </a:r>
          </a:p>
          <a:p>
            <a:pPr eaLnBrk="1" hangingPunct="1"/>
            <a:r>
              <a:rPr lang="en-US" altLang="en-US" sz="2500" b="1" dirty="0"/>
              <a:t>Mortgage sales</a:t>
            </a:r>
            <a:r>
              <a:rPr lang="en-US" altLang="en-US" sz="2500" dirty="0"/>
              <a:t> occur when an FI originates a mortgage and sells it to an outside buyer</a:t>
            </a:r>
          </a:p>
          <a:p>
            <a:pPr lvl="1" eaLnBrk="1" hangingPunct="1"/>
            <a:r>
              <a:rPr lang="en-US" altLang="en-US" sz="2100" dirty="0"/>
              <a:t>May be sold with or without </a:t>
            </a:r>
            <a:r>
              <a:rPr lang="en-US" altLang="en-US" sz="2100" b="1" dirty="0"/>
              <a:t>recourse</a:t>
            </a:r>
          </a:p>
        </p:txBody>
      </p:sp>
      <p:sp>
        <p:nvSpPr>
          <p:cNvPr id="4" name="Footer Placeholder 3">
            <a:extLst>
              <a:ext uri="{FF2B5EF4-FFF2-40B4-BE49-F238E27FC236}">
                <a16:creationId xmlns:a16="http://schemas.microsoft.com/office/drawing/2014/main" xmlns="" id="{11B00339-259F-4448-ABB2-2D79C1E9851F}"/>
              </a:ext>
            </a:extLst>
          </p:cNvPr>
          <p:cNvSpPr>
            <a:spLocks noGrp="1"/>
          </p:cNvSpPr>
          <p:nvPr>
            <p:ph type="ftr" sz="quarter" idx="11"/>
          </p:nvPr>
        </p:nvSpPr>
        <p:spPr>
          <a:xfrm>
            <a:off x="991016" y="6556063"/>
            <a:ext cx="7112000"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6F400EF0-A7CD-461F-8F16-2AA0259E60BA}"/>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16</a:t>
            </a:fld>
            <a:endParaRPr lang="en-US" altLang="en-US" dirty="0"/>
          </a:p>
        </p:txBody>
      </p:sp>
    </p:spTree>
    <p:extLst>
      <p:ext uri="{BB962C8B-B14F-4D97-AF65-F5344CB8AC3E}">
        <p14:creationId xmlns:p14="http://schemas.microsoft.com/office/powerpoint/2010/main" val="2284527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nchor="ctr"/>
          <a:lstStyle/>
          <a:p>
            <a:pPr eaLnBrk="1" hangingPunct="1"/>
            <a:r>
              <a:rPr lang="en-US" altLang="en-US" sz="3500" dirty="0"/>
              <a:t>Mortgage-Backed Securities</a:t>
            </a:r>
          </a:p>
        </p:txBody>
      </p:sp>
      <p:sp>
        <p:nvSpPr>
          <p:cNvPr id="25605" name="Rectangle 3"/>
          <p:cNvSpPr>
            <a:spLocks noGrp="1" noChangeArrowheads="1"/>
          </p:cNvSpPr>
          <p:nvPr>
            <p:ph type="body" sz="half" idx="4294967295"/>
          </p:nvPr>
        </p:nvSpPr>
        <p:spPr>
          <a:xfrm>
            <a:off x="457200" y="1660269"/>
            <a:ext cx="822960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Securitization of mortgages involves the pooling of a group of mortgages with similar characteristics, the removal of these mortgages from the balance sheet, and the subsequent sale of interests in the mortgage pool to secondary market investors </a:t>
            </a:r>
          </a:p>
          <a:p>
            <a:pPr eaLnBrk="1" hangingPunct="1">
              <a:lnSpc>
                <a:spcPct val="90000"/>
              </a:lnSpc>
            </a:pPr>
            <a:r>
              <a:rPr lang="en-US" sz="2500" dirty="0"/>
              <a:t>Mortgage-backed securities allow mortgage issuers to separate the credit risk exposure from the lending process itself </a:t>
            </a:r>
            <a:endParaRPr lang="en-US" altLang="en-US" sz="2500" dirty="0"/>
          </a:p>
          <a:p>
            <a:pPr eaLnBrk="1" hangingPunct="1">
              <a:lnSpc>
                <a:spcPct val="90000"/>
              </a:lnSpc>
            </a:pPr>
            <a:r>
              <a:rPr lang="en-US" altLang="en-US" sz="2500" dirty="0"/>
              <a:t>There are three major types of mortgage-backed securities:</a:t>
            </a:r>
          </a:p>
          <a:p>
            <a:pPr marL="801687" lvl="1" indent="-457200" eaLnBrk="1" hangingPunct="1">
              <a:lnSpc>
                <a:spcPct val="90000"/>
              </a:lnSpc>
              <a:buFont typeface="+mj-lt"/>
              <a:buAutoNum type="arabicPeriod"/>
            </a:pPr>
            <a:r>
              <a:rPr lang="en-US" altLang="en-US" sz="2100" dirty="0"/>
              <a:t>Pass-through security</a:t>
            </a:r>
          </a:p>
          <a:p>
            <a:pPr marL="801687" lvl="1" indent="-457200" eaLnBrk="1" hangingPunct="1">
              <a:lnSpc>
                <a:spcPct val="90000"/>
              </a:lnSpc>
              <a:buFont typeface="+mj-lt"/>
              <a:buAutoNum type="arabicPeriod"/>
            </a:pPr>
            <a:r>
              <a:rPr lang="en-US" altLang="en-US" sz="2100" dirty="0"/>
              <a:t>Collateralized mortgage obligation (CMO)</a:t>
            </a:r>
          </a:p>
          <a:p>
            <a:pPr marL="801687" lvl="1" indent="-457200" eaLnBrk="1" hangingPunct="1">
              <a:lnSpc>
                <a:spcPct val="90000"/>
              </a:lnSpc>
              <a:buFont typeface="+mj-lt"/>
              <a:buAutoNum type="arabicPeriod"/>
            </a:pPr>
            <a:r>
              <a:rPr lang="en-US" altLang="en-US" sz="2100" dirty="0"/>
              <a:t>Mortgage-backed bond</a:t>
            </a:r>
          </a:p>
        </p:txBody>
      </p:sp>
      <p:sp>
        <p:nvSpPr>
          <p:cNvPr id="4" name="Footer Placeholder 3">
            <a:extLst>
              <a:ext uri="{FF2B5EF4-FFF2-40B4-BE49-F238E27FC236}">
                <a16:creationId xmlns:a16="http://schemas.microsoft.com/office/drawing/2014/main" xmlns="" id="{B31C008E-4F99-4198-AD9A-74B9EA49D8C0}"/>
              </a:ext>
            </a:extLst>
          </p:cNvPr>
          <p:cNvSpPr>
            <a:spLocks noGrp="1"/>
          </p:cNvSpPr>
          <p:nvPr>
            <p:ph type="ftr" sz="quarter" idx="11"/>
          </p:nvPr>
        </p:nvSpPr>
        <p:spPr>
          <a:xfrm>
            <a:off x="914400" y="6579988"/>
            <a:ext cx="7315200"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3A6FA3AA-4254-44E4-B5DA-B5380B9AFDD0}"/>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nchor="ctr"/>
          <a:lstStyle/>
          <a:p>
            <a:pPr eaLnBrk="1" hangingPunct="1"/>
            <a:r>
              <a:rPr lang="en-US" altLang="en-US" sz="3500" dirty="0"/>
              <a:t>Pass-Through Securities</a:t>
            </a:r>
          </a:p>
        </p:txBody>
      </p:sp>
      <p:sp>
        <p:nvSpPr>
          <p:cNvPr id="33797" name="Rectangle 3"/>
          <p:cNvSpPr>
            <a:spLocks noGrp="1" noChangeArrowheads="1"/>
          </p:cNvSpPr>
          <p:nvPr>
            <p:ph type="body" sz="half" idx="4294967295"/>
          </p:nvPr>
        </p:nvSpPr>
        <p:spPr>
          <a:xfrm>
            <a:off x="180304" y="1640261"/>
            <a:ext cx="8783392" cy="47630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Pass-through mortgage securities</a:t>
            </a:r>
            <a:r>
              <a:rPr lang="en-US" altLang="en-US" sz="2500" dirty="0"/>
              <a:t> “pass through” promised payments of principal and interest on pools of mortgages created by FIs to secondary market participants holding interests in the pools</a:t>
            </a:r>
          </a:p>
          <a:p>
            <a:pPr eaLnBrk="1" hangingPunct="1">
              <a:lnSpc>
                <a:spcPct val="90000"/>
              </a:lnSpc>
            </a:pPr>
            <a:r>
              <a:rPr lang="en-US" altLang="en-US" sz="2500" dirty="0"/>
              <a:t>Three agencies are directly involved in the creation of mortgage-backed pass-through securities</a:t>
            </a:r>
          </a:p>
          <a:p>
            <a:pPr lvl="1" eaLnBrk="1" hangingPunct="1">
              <a:lnSpc>
                <a:spcPct val="90000"/>
              </a:lnSpc>
            </a:pPr>
            <a:r>
              <a:rPr lang="en-US" sz="2100" dirty="0"/>
              <a:t>Government National Mortgage Association (GNMA; Ginnie Mae) </a:t>
            </a:r>
          </a:p>
          <a:p>
            <a:pPr lvl="1" eaLnBrk="1" hangingPunct="1">
              <a:lnSpc>
                <a:spcPct val="90000"/>
              </a:lnSpc>
            </a:pPr>
            <a:r>
              <a:rPr lang="en-US" sz="2100" dirty="0"/>
              <a:t>Federal National Mortgage Association (FNMA; Fannie Mae) </a:t>
            </a:r>
          </a:p>
          <a:p>
            <a:pPr lvl="1" eaLnBrk="1" hangingPunct="1">
              <a:lnSpc>
                <a:spcPct val="90000"/>
              </a:lnSpc>
            </a:pPr>
            <a:r>
              <a:rPr lang="en-US" sz="2100" dirty="0"/>
              <a:t>Federal Home Loan Mortgage Corporation (FHLMC; Freddie Mac) </a:t>
            </a:r>
          </a:p>
          <a:p>
            <a:pPr eaLnBrk="1" hangingPunct="1">
              <a:lnSpc>
                <a:spcPct val="90000"/>
              </a:lnSpc>
            </a:pPr>
            <a:r>
              <a:rPr lang="en-US" sz="2500" dirty="0"/>
              <a:t>Private mortgage issuers, such as banks and thrifts, also purchase mortgage pools, but they do not conform to government-related issuer standards </a:t>
            </a:r>
            <a:endParaRPr lang="en-US" altLang="en-US" sz="2500" dirty="0"/>
          </a:p>
        </p:txBody>
      </p:sp>
      <p:sp>
        <p:nvSpPr>
          <p:cNvPr id="5" name="Footer Placeholder 3">
            <a:extLst>
              <a:ext uri="{FF2B5EF4-FFF2-40B4-BE49-F238E27FC236}">
                <a16:creationId xmlns:a16="http://schemas.microsoft.com/office/drawing/2014/main" xmlns="" id="{2A74135B-47E0-4AF0-A8A2-C4A71638D41E}"/>
              </a:ext>
            </a:extLst>
          </p:cNvPr>
          <p:cNvSpPr>
            <a:spLocks noGrp="1"/>
          </p:cNvSpPr>
          <p:nvPr>
            <p:ph type="ftr" sz="quarter" idx="11"/>
          </p:nvPr>
        </p:nvSpPr>
        <p:spPr>
          <a:xfrm>
            <a:off x="857955" y="6553200"/>
            <a:ext cx="74280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BF864A8-A861-4CAF-B60D-E1284E96216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chor="ctr"/>
          <a:lstStyle/>
          <a:p>
            <a:pPr eaLnBrk="1" hangingPunct="1"/>
            <a:r>
              <a:rPr lang="en-US" altLang="en-US" sz="3500" dirty="0"/>
              <a:t>Government-Related Mortgage-Backed Pass-Through Securities Outstanding</a:t>
            </a:r>
          </a:p>
        </p:txBody>
      </p:sp>
      <p:sp>
        <p:nvSpPr>
          <p:cNvPr id="5" name="Footer Placeholder 3">
            <a:extLst>
              <a:ext uri="{FF2B5EF4-FFF2-40B4-BE49-F238E27FC236}">
                <a16:creationId xmlns:a16="http://schemas.microsoft.com/office/drawing/2014/main" xmlns="" id="{8D65934F-FE2F-4F8E-AA68-EBDED92D2E1A}"/>
              </a:ext>
            </a:extLst>
          </p:cNvPr>
          <p:cNvSpPr>
            <a:spLocks noGrp="1"/>
          </p:cNvSpPr>
          <p:nvPr>
            <p:ph type="ftr" sz="quarter" idx="11"/>
          </p:nvPr>
        </p:nvSpPr>
        <p:spPr>
          <a:xfrm>
            <a:off x="131233" y="6553200"/>
            <a:ext cx="819573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5DAA7B1-E569-4616-9DD5-FCD78DD3585C}"/>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19</a:t>
            </a:fld>
            <a:endParaRPr lang="en-US" altLang="en-US" dirty="0"/>
          </a:p>
        </p:txBody>
      </p:sp>
      <p:pic>
        <p:nvPicPr>
          <p:cNvPr id="4" name="Content Placeholder 3">
            <a:extLst>
              <a:ext uri="{FF2B5EF4-FFF2-40B4-BE49-F238E27FC236}">
                <a16:creationId xmlns:a16="http://schemas.microsoft.com/office/drawing/2014/main" xmlns="" id="{6198E56A-958F-AA02-8B27-C05CE4847A62}"/>
              </a:ext>
            </a:extLst>
          </p:cNvPr>
          <p:cNvPicPr>
            <a:picLocks noGrp="1" noChangeAspect="1"/>
          </p:cNvPicPr>
          <p:nvPr>
            <p:ph idx="1"/>
          </p:nvPr>
        </p:nvPicPr>
        <p:blipFill>
          <a:blip r:embed="rId3"/>
          <a:stretch>
            <a:fillRect/>
          </a:stretch>
        </p:blipFill>
        <p:spPr>
          <a:xfrm>
            <a:off x="109246" y="2544629"/>
            <a:ext cx="8925507" cy="2536385"/>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Mortgages and Mortgage-Backed Securities</a:t>
            </a:r>
          </a:p>
        </p:txBody>
      </p:sp>
      <p:sp>
        <p:nvSpPr>
          <p:cNvPr id="4101" name="Rectangle 3"/>
          <p:cNvSpPr>
            <a:spLocks noGrp="1" noChangeArrowheads="1"/>
          </p:cNvSpPr>
          <p:nvPr>
            <p:ph type="body" sz="half" idx="4294967295"/>
          </p:nvPr>
        </p:nvSpPr>
        <p:spPr>
          <a:xfrm>
            <a:off x="457200" y="1719262"/>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Mortgages</a:t>
            </a:r>
            <a:r>
              <a:rPr lang="en-US" altLang="en-US" sz="2500" dirty="0"/>
              <a:t> are loans to individuals or businesses to purchase homes, land, or other real property</a:t>
            </a:r>
          </a:p>
          <a:p>
            <a:pPr eaLnBrk="1" hangingPunct="1"/>
            <a:r>
              <a:rPr lang="en-US" altLang="en-US" sz="2500" dirty="0"/>
              <a:t>Many mortgages are </a:t>
            </a:r>
            <a:r>
              <a:rPr lang="en-US" altLang="en-US" sz="2500" b="1" dirty="0"/>
              <a:t>securitized</a:t>
            </a:r>
          </a:p>
          <a:p>
            <a:pPr lvl="1" eaLnBrk="1" hangingPunct="1"/>
            <a:r>
              <a:rPr lang="en-US" altLang="en-US" sz="2200" dirty="0"/>
              <a:t>Securitization occurs when securities are packaged and sold as assets backing a publicly traded or privately held debt instrument</a:t>
            </a:r>
          </a:p>
          <a:p>
            <a:pPr eaLnBrk="1" hangingPunct="1"/>
            <a:r>
              <a:rPr lang="en-US" altLang="en-US" sz="2500" dirty="0"/>
              <a:t>Mortgages differ from bonds and stocks</a:t>
            </a:r>
          </a:p>
          <a:p>
            <a:pPr lvl="1" eaLnBrk="1" hangingPunct="1"/>
            <a:r>
              <a:rPr lang="en-US" altLang="en-US" sz="2200" dirty="0"/>
              <a:t>Mortgages are backed by a specific piece of real property</a:t>
            </a:r>
          </a:p>
          <a:p>
            <a:pPr lvl="1" eaLnBrk="1" hangingPunct="1"/>
            <a:r>
              <a:rPr lang="en-US" altLang="en-US" sz="2200" dirty="0"/>
              <a:t>Primary mortgages have no set size or denomination</a:t>
            </a:r>
          </a:p>
          <a:p>
            <a:pPr lvl="1" eaLnBrk="1" hangingPunct="1"/>
            <a:r>
              <a:rPr lang="en-US" altLang="en-US" sz="2200" dirty="0"/>
              <a:t>Primary mortgages generally involve a single investor</a:t>
            </a:r>
          </a:p>
          <a:p>
            <a:pPr lvl="1" eaLnBrk="1" hangingPunct="1"/>
            <a:r>
              <a:rPr lang="en-US" altLang="en-US" sz="2200" dirty="0"/>
              <a:t>Comparatively little information exists on mortgage borrowers</a:t>
            </a:r>
          </a:p>
        </p:txBody>
      </p:sp>
      <p:sp>
        <p:nvSpPr>
          <p:cNvPr id="5" name="Footer Placeholder 3">
            <a:extLst>
              <a:ext uri="{FF2B5EF4-FFF2-40B4-BE49-F238E27FC236}">
                <a16:creationId xmlns:a16="http://schemas.microsoft.com/office/drawing/2014/main" xmlns="" id="{1795996E-DBB6-4E8D-9765-0184884D7593}"/>
              </a:ext>
            </a:extLst>
          </p:cNvPr>
          <p:cNvSpPr>
            <a:spLocks noGrp="1"/>
          </p:cNvSpPr>
          <p:nvPr>
            <p:ph type="ftr" sz="quarter" idx="11"/>
          </p:nvPr>
        </p:nvSpPr>
        <p:spPr>
          <a:xfrm>
            <a:off x="1117600" y="6553200"/>
            <a:ext cx="68834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1CEE8E7C-5ABD-4E03-96AB-C5ADBCA6090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nchor="ctr"/>
          <a:lstStyle/>
          <a:p>
            <a:pPr eaLnBrk="1" hangingPunct="1"/>
            <a:r>
              <a:rPr lang="en-US" altLang="en-US" sz="3500" dirty="0"/>
              <a:t>Pass-Through Securities (Continued)</a:t>
            </a:r>
          </a:p>
        </p:txBody>
      </p:sp>
      <p:sp>
        <p:nvSpPr>
          <p:cNvPr id="33797" name="Rectangle 3"/>
          <p:cNvSpPr>
            <a:spLocks noGrp="1" noChangeArrowheads="1"/>
          </p:cNvSpPr>
          <p:nvPr>
            <p:ph type="body" sz="half" idx="4294967295"/>
          </p:nvPr>
        </p:nvSpPr>
        <p:spPr>
          <a:xfrm>
            <a:off x="212695" y="1670844"/>
            <a:ext cx="8718997" cy="47824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i="1" dirty="0"/>
              <a:t>Government National Mortgage Association (GNMA)</a:t>
            </a:r>
          </a:p>
          <a:p>
            <a:pPr lvl="1" eaLnBrk="1" hangingPunct="1">
              <a:lnSpc>
                <a:spcPct val="90000"/>
              </a:lnSpc>
            </a:pPr>
            <a:r>
              <a:rPr lang="en-US" sz="2100" dirty="0"/>
              <a:t>Began operations in 1968 when it split off from the Federal National Mortgage Association (FNMA) </a:t>
            </a:r>
          </a:p>
          <a:p>
            <a:pPr lvl="1" eaLnBrk="1" hangingPunct="1">
              <a:lnSpc>
                <a:spcPct val="90000"/>
              </a:lnSpc>
            </a:pPr>
            <a:r>
              <a:rPr lang="en-US" sz="2100" dirty="0"/>
              <a:t>Government-owned agency with two major functions: sponsoring mortgage-backed securities programs of FIs and providing </a:t>
            </a:r>
            <a:r>
              <a:rPr lang="en-US" sz="2100" b="1" dirty="0"/>
              <a:t>timing insurance</a:t>
            </a:r>
          </a:p>
          <a:p>
            <a:pPr eaLnBrk="1" hangingPunct="1">
              <a:lnSpc>
                <a:spcPct val="90000"/>
              </a:lnSpc>
            </a:pPr>
            <a:r>
              <a:rPr lang="en-US" sz="2500" i="1" dirty="0"/>
              <a:t>Federal National Mortgage Association (FNMA) </a:t>
            </a:r>
          </a:p>
          <a:p>
            <a:pPr lvl="1" eaLnBrk="1" hangingPunct="1">
              <a:lnSpc>
                <a:spcPct val="90000"/>
              </a:lnSpc>
            </a:pPr>
            <a:r>
              <a:rPr lang="en-US" sz="2100" dirty="0"/>
              <a:t>Originally created in 1938 and, since 1968, FNMA has operated as a private corporation owned by shareholders </a:t>
            </a:r>
          </a:p>
          <a:p>
            <a:pPr lvl="1" eaLnBrk="1" hangingPunct="1">
              <a:lnSpc>
                <a:spcPct val="90000"/>
              </a:lnSpc>
            </a:pPr>
            <a:r>
              <a:rPr lang="en-US" sz="2100" dirty="0"/>
              <a:t>Creates mortgage-backed securities (MBSs) by purchasing packages of mortgage loans from banks and thrifts </a:t>
            </a:r>
          </a:p>
          <a:p>
            <a:pPr eaLnBrk="1" hangingPunct="1">
              <a:lnSpc>
                <a:spcPct val="90000"/>
              </a:lnSpc>
            </a:pPr>
            <a:r>
              <a:rPr lang="en-US" sz="2500" i="1" dirty="0"/>
              <a:t>Federal Home Loan Mortgage Corporation (</a:t>
            </a:r>
            <a:r>
              <a:rPr lang="en-US" altLang="en-US" sz="2500" i="1" dirty="0"/>
              <a:t>FHLMC)</a:t>
            </a:r>
          </a:p>
          <a:p>
            <a:pPr lvl="1" eaLnBrk="1" hangingPunct="1">
              <a:lnSpc>
                <a:spcPct val="90000"/>
              </a:lnSpc>
            </a:pPr>
            <a:r>
              <a:rPr lang="en-US" sz="2100" dirty="0"/>
              <a:t>Performs a similar function to that of FNMA except that its major securitization role has historically involved thrifts </a:t>
            </a:r>
            <a:endParaRPr lang="en-US" altLang="en-US" sz="2100" dirty="0"/>
          </a:p>
          <a:p>
            <a:pPr eaLnBrk="1" hangingPunct="1">
              <a:lnSpc>
                <a:spcPct val="90000"/>
              </a:lnSpc>
            </a:pPr>
            <a:endParaRPr lang="en-US" altLang="en-US" sz="2500" dirty="0"/>
          </a:p>
        </p:txBody>
      </p:sp>
      <p:sp>
        <p:nvSpPr>
          <p:cNvPr id="5" name="Footer Placeholder 3">
            <a:extLst>
              <a:ext uri="{FF2B5EF4-FFF2-40B4-BE49-F238E27FC236}">
                <a16:creationId xmlns:a16="http://schemas.microsoft.com/office/drawing/2014/main" xmlns="" id="{2A74135B-47E0-4AF0-A8A2-C4A71638D41E}"/>
              </a:ext>
            </a:extLst>
          </p:cNvPr>
          <p:cNvSpPr>
            <a:spLocks noGrp="1"/>
          </p:cNvSpPr>
          <p:nvPr>
            <p:ph type="ftr" sz="quarter" idx="11"/>
          </p:nvPr>
        </p:nvSpPr>
        <p:spPr>
          <a:xfrm>
            <a:off x="578555" y="6556063"/>
            <a:ext cx="79868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BF864A8-A861-4CAF-B60D-E1284E96216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8896863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nchor="ctr"/>
          <a:lstStyle/>
          <a:p>
            <a:pPr eaLnBrk="1" hangingPunct="1"/>
            <a:r>
              <a:rPr lang="en-US" altLang="en-US" sz="3500" dirty="0"/>
              <a:t>Government Sponsorship and Oversight of FNMA and Freddie Mac</a:t>
            </a:r>
          </a:p>
        </p:txBody>
      </p:sp>
      <p:sp>
        <p:nvSpPr>
          <p:cNvPr id="33797" name="Rectangle 3"/>
          <p:cNvSpPr>
            <a:spLocks noGrp="1" noChangeArrowheads="1"/>
          </p:cNvSpPr>
          <p:nvPr>
            <p:ph type="body" sz="half" idx="4294967295"/>
          </p:nvPr>
        </p:nvSpPr>
        <p:spPr>
          <a:xfrm>
            <a:off x="250171" y="1677089"/>
            <a:ext cx="8718997" cy="47824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FNMA and FHLMC represent a huge presence in the financial system, as they have over 44 percent of the single-family mortgages and mortgage pools in the U.S.</a:t>
            </a:r>
          </a:p>
          <a:p>
            <a:pPr eaLnBrk="1" hangingPunct="1">
              <a:lnSpc>
                <a:spcPct val="90000"/>
              </a:lnSpc>
            </a:pPr>
            <a:r>
              <a:rPr lang="en-US" sz="2500" dirty="0"/>
              <a:t>In the early 2000s, these two agencies came under fire for several reasons </a:t>
            </a:r>
          </a:p>
          <a:p>
            <a:pPr lvl="1" eaLnBrk="1" hangingPunct="1">
              <a:lnSpc>
                <a:spcPct val="90000"/>
              </a:lnSpc>
            </a:pPr>
            <a:r>
              <a:rPr lang="en-US" sz="2100" dirty="0"/>
              <a:t>The Housing and Economic Recovery Act of 2008 gave the authority for the government’s takeover of the GSEs </a:t>
            </a:r>
          </a:p>
          <a:p>
            <a:pPr lvl="1" eaLnBrk="1" hangingPunct="1">
              <a:lnSpc>
                <a:spcPct val="90000"/>
              </a:lnSpc>
            </a:pPr>
            <a:r>
              <a:rPr lang="en-US" sz="2100" dirty="0"/>
              <a:t>The takeover of Fannie and Freddie, and specifically the commitment to meet all of the firms’ obligations to debt holders, exposes the U.S. government to a potentially large financial risk </a:t>
            </a:r>
          </a:p>
          <a:p>
            <a:pPr lvl="1" eaLnBrk="1" hangingPunct="1">
              <a:lnSpc>
                <a:spcPct val="90000"/>
              </a:lnSpc>
            </a:pPr>
            <a:r>
              <a:rPr lang="en-US" sz="2100" dirty="0"/>
              <a:t>To date, Treasury has provided $119.8 billion to Fannie Mae and $71.6 billion to Freddie Mac to keep them solvent </a:t>
            </a:r>
          </a:p>
          <a:p>
            <a:pPr lvl="1" eaLnBrk="1" hangingPunct="1">
              <a:lnSpc>
                <a:spcPct val="90000"/>
              </a:lnSpc>
            </a:pPr>
            <a:r>
              <a:rPr lang="en-US" sz="2100" dirty="0"/>
              <a:t>FHFA told the two GSEs in October 2019 to prepare for transition out of government control</a:t>
            </a:r>
          </a:p>
        </p:txBody>
      </p:sp>
      <p:sp>
        <p:nvSpPr>
          <p:cNvPr id="5" name="Footer Placeholder 3">
            <a:extLst>
              <a:ext uri="{FF2B5EF4-FFF2-40B4-BE49-F238E27FC236}">
                <a16:creationId xmlns:a16="http://schemas.microsoft.com/office/drawing/2014/main" xmlns="" id="{2A74135B-47E0-4AF0-A8A2-C4A71638D41E}"/>
              </a:ext>
            </a:extLst>
          </p:cNvPr>
          <p:cNvSpPr>
            <a:spLocks noGrp="1"/>
          </p:cNvSpPr>
          <p:nvPr>
            <p:ph type="ftr" sz="quarter" idx="11"/>
          </p:nvPr>
        </p:nvSpPr>
        <p:spPr>
          <a:xfrm>
            <a:off x="698069" y="6556063"/>
            <a:ext cx="78232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BF864A8-A861-4CAF-B60D-E1284E96216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21</a:t>
            </a:fld>
            <a:endParaRPr lang="en-US" altLang="en-US" dirty="0"/>
          </a:p>
        </p:txBody>
      </p:sp>
    </p:spTree>
    <p:extLst>
      <p:ext uri="{BB962C8B-B14F-4D97-AF65-F5344CB8AC3E}">
        <p14:creationId xmlns:p14="http://schemas.microsoft.com/office/powerpoint/2010/main" val="3068764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p:txBody>
          <a:bodyPr anchor="ctr"/>
          <a:lstStyle/>
          <a:p>
            <a:pPr eaLnBrk="1" hangingPunct="1"/>
            <a:r>
              <a:rPr lang="en-US" altLang="en-US" sz="3500" dirty="0"/>
              <a:t>Mortgage-Backed Securities (Continued)</a:t>
            </a:r>
          </a:p>
        </p:txBody>
      </p:sp>
      <p:sp>
        <p:nvSpPr>
          <p:cNvPr id="34821" name="Rectangle 3"/>
          <p:cNvSpPr>
            <a:spLocks noGrp="1" noChangeArrowheads="1"/>
          </p:cNvSpPr>
          <p:nvPr>
            <p:ph type="body" sz="half" idx="4294967295"/>
          </p:nvPr>
        </p:nvSpPr>
        <p:spPr>
          <a:xfrm>
            <a:off x="167425" y="1562679"/>
            <a:ext cx="8809150" cy="49343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Collateralized mortgage obligations (CMOs)</a:t>
            </a:r>
            <a:r>
              <a:rPr lang="en-US" altLang="en-US" sz="2500" dirty="0"/>
              <a:t> are mortgage-backed bonds with multiple bond holder classes, or </a:t>
            </a:r>
            <a:r>
              <a:rPr lang="en-US" altLang="en-US" sz="2500" b="1" dirty="0"/>
              <a:t>tranches</a:t>
            </a:r>
          </a:p>
          <a:p>
            <a:pPr lvl="1" eaLnBrk="1" hangingPunct="1"/>
            <a:r>
              <a:rPr lang="en-US" altLang="en-US" sz="2200" dirty="0"/>
              <a:t>Each bond holder class has a different guaranteed coupon</a:t>
            </a:r>
          </a:p>
          <a:p>
            <a:pPr lvl="1" eaLnBrk="1" hangingPunct="1"/>
            <a:r>
              <a:rPr lang="en-US" altLang="en-US" sz="2200" dirty="0"/>
              <a:t>Mortgage prepayments retire only one tranche at a time, so all other trances are sequentially prepayment protected</a:t>
            </a:r>
          </a:p>
          <a:p>
            <a:pPr eaLnBrk="1" hangingPunct="1"/>
            <a:r>
              <a:rPr lang="en-US" altLang="en-US" sz="2500" b="1" dirty="0"/>
              <a:t>Mortgage-backed bonds (MBBs)</a:t>
            </a:r>
          </a:p>
          <a:p>
            <a:pPr lvl="1" eaLnBrk="1" hangingPunct="1"/>
            <a:r>
              <a:rPr lang="en-US" altLang="en-US" sz="2200" dirty="0"/>
              <a:t>MBBs are bonds collateralized by a pool of assets, also called </a:t>
            </a:r>
            <a:r>
              <a:rPr lang="en-US" altLang="en-US" sz="2200" i="1" dirty="0"/>
              <a:t>asset-backed bonds</a:t>
            </a:r>
          </a:p>
          <a:p>
            <a:pPr lvl="1" eaLnBrk="1" hangingPunct="1"/>
            <a:r>
              <a:rPr lang="en-US" sz="2200" dirty="0"/>
              <a:t>The relationship for MBBs is one of collateralization rather than securitization; the cash flows on the mortgages backing the bond are not necessarily directly connected to interest and principal payments on the MBB </a:t>
            </a:r>
            <a:endParaRPr lang="en-US" altLang="en-US" sz="2200" dirty="0"/>
          </a:p>
        </p:txBody>
      </p:sp>
      <p:sp>
        <p:nvSpPr>
          <p:cNvPr id="5" name="Footer Placeholder 3">
            <a:extLst>
              <a:ext uri="{FF2B5EF4-FFF2-40B4-BE49-F238E27FC236}">
                <a16:creationId xmlns:a16="http://schemas.microsoft.com/office/drawing/2014/main" xmlns="" id="{2C34736D-EB2D-4EDC-864E-3D4A0E8A224C}"/>
              </a:ext>
            </a:extLst>
          </p:cNvPr>
          <p:cNvSpPr>
            <a:spLocks noGrp="1"/>
          </p:cNvSpPr>
          <p:nvPr>
            <p:ph type="ftr" sz="quarter" idx="11"/>
          </p:nvPr>
        </p:nvSpPr>
        <p:spPr>
          <a:xfrm>
            <a:off x="807155" y="6553200"/>
            <a:ext cx="75296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6F09E22C-2E2D-4F53-8F34-C94D0828E7F9}"/>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chor="ctr"/>
          <a:lstStyle/>
          <a:p>
            <a:pPr eaLnBrk="1" hangingPunct="1"/>
            <a:r>
              <a:rPr lang="en-US" altLang="en-US" sz="3500" dirty="0"/>
              <a:t>Mortgages Outstanding by </a:t>
            </a:r>
            <a:br>
              <a:rPr lang="en-US" altLang="en-US" sz="3500" dirty="0"/>
            </a:br>
            <a:r>
              <a:rPr lang="en-US" altLang="en-US" sz="3500" dirty="0"/>
              <a:t>Type of Holder </a:t>
            </a:r>
          </a:p>
        </p:txBody>
      </p:sp>
      <p:sp>
        <p:nvSpPr>
          <p:cNvPr id="5" name="Footer Placeholder 3">
            <a:extLst>
              <a:ext uri="{FF2B5EF4-FFF2-40B4-BE49-F238E27FC236}">
                <a16:creationId xmlns:a16="http://schemas.microsoft.com/office/drawing/2014/main" xmlns="" id="{263C17A0-DB23-46C3-BF88-CE93EC3B650C}"/>
              </a:ext>
            </a:extLst>
          </p:cNvPr>
          <p:cNvSpPr>
            <a:spLocks noGrp="1"/>
          </p:cNvSpPr>
          <p:nvPr>
            <p:ph type="ftr" sz="quarter" idx="11"/>
          </p:nvPr>
        </p:nvSpPr>
        <p:spPr>
          <a:xfrm>
            <a:off x="257261" y="6537325"/>
            <a:ext cx="862947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D9F6805D-A43B-4DED-BB7F-BE0387D2420F}"/>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23</a:t>
            </a:fld>
            <a:endParaRPr lang="en-US" altLang="en-US" dirty="0"/>
          </a:p>
        </p:txBody>
      </p:sp>
      <p:pic>
        <p:nvPicPr>
          <p:cNvPr id="7" name="Content Placeholder 6">
            <a:extLst>
              <a:ext uri="{FF2B5EF4-FFF2-40B4-BE49-F238E27FC236}">
                <a16:creationId xmlns:a16="http://schemas.microsoft.com/office/drawing/2014/main" xmlns="" id="{B729D891-137F-FE32-D725-0F01D3547B7C}"/>
              </a:ext>
            </a:extLst>
          </p:cNvPr>
          <p:cNvPicPr>
            <a:picLocks noGrp="1" noChangeAspect="1"/>
          </p:cNvPicPr>
          <p:nvPr>
            <p:ph idx="1"/>
          </p:nvPr>
        </p:nvPicPr>
        <p:blipFill>
          <a:blip r:embed="rId3"/>
          <a:stretch>
            <a:fillRect/>
          </a:stretch>
        </p:blipFill>
        <p:spPr>
          <a:xfrm>
            <a:off x="57323" y="2359377"/>
            <a:ext cx="9029354" cy="3431821"/>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nchor="ctr"/>
          <a:lstStyle/>
          <a:p>
            <a:pPr eaLnBrk="1" hangingPunct="1"/>
            <a:r>
              <a:rPr lang="en-US" altLang="en-US" sz="3500" dirty="0"/>
              <a:t>International Trends in Securitization</a:t>
            </a:r>
          </a:p>
        </p:txBody>
      </p:sp>
      <p:sp>
        <p:nvSpPr>
          <p:cNvPr id="37893" name="Rectangle 3"/>
          <p:cNvSpPr>
            <a:spLocks noGrp="1" noChangeArrowheads="1"/>
          </p:cNvSpPr>
          <p:nvPr>
            <p:ph type="body" sz="half" idx="4294967295"/>
          </p:nvPr>
        </p:nvSpPr>
        <p:spPr>
          <a:xfrm>
            <a:off x="257577" y="1719263"/>
            <a:ext cx="8564451" cy="47330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International investors participate in U.S. mortgage and mortgage-backed securities markets</a:t>
            </a:r>
          </a:p>
          <a:p>
            <a:pPr lvl="1" eaLnBrk="1" hangingPunct="1"/>
            <a:r>
              <a:rPr lang="en-US" sz="2100" dirty="0"/>
              <a:t>The value of mortgages held by foreign banks has decreased by 67.2 percent (from $51.6 billion in 1992 to $16.9 billion in 2014), before rebounding to $91.1 billion in 2021 </a:t>
            </a:r>
          </a:p>
          <a:p>
            <a:pPr lvl="1" eaLnBrk="1" hangingPunct="1"/>
            <a:r>
              <a:rPr lang="en-US" sz="2100" dirty="0"/>
              <a:t>This compares to primary mortgages issued and held by domestic entities of $18.06 trillion in 2021 </a:t>
            </a:r>
          </a:p>
          <a:p>
            <a:pPr eaLnBrk="1" hangingPunct="1"/>
            <a:r>
              <a:rPr lang="en-US" sz="2500" dirty="0"/>
              <a:t>After the United States, Europe is the world’s second-largest and most developed securitization market </a:t>
            </a:r>
          </a:p>
          <a:p>
            <a:pPr eaLnBrk="1" hangingPunct="1"/>
            <a:r>
              <a:rPr lang="en-US" sz="2500" dirty="0"/>
              <a:t>Germany is one of the countries that moved toward making widespread use of securitization in its mortgage markets </a:t>
            </a:r>
            <a:endParaRPr lang="en-US" altLang="en-US" sz="2500" dirty="0"/>
          </a:p>
        </p:txBody>
      </p:sp>
      <p:sp>
        <p:nvSpPr>
          <p:cNvPr id="5" name="Footer Placeholder 3">
            <a:extLst>
              <a:ext uri="{FF2B5EF4-FFF2-40B4-BE49-F238E27FC236}">
                <a16:creationId xmlns:a16="http://schemas.microsoft.com/office/drawing/2014/main" xmlns="" id="{F3213230-137C-487B-87CA-B9CEF1236AFD}"/>
              </a:ext>
            </a:extLst>
          </p:cNvPr>
          <p:cNvSpPr>
            <a:spLocks noGrp="1"/>
          </p:cNvSpPr>
          <p:nvPr>
            <p:ph type="ftr" sz="quarter" idx="11"/>
          </p:nvPr>
        </p:nvSpPr>
        <p:spPr>
          <a:xfrm>
            <a:off x="1123244" y="6583362"/>
            <a:ext cx="689751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8C028D94-17B7-4040-8ABE-483FD32E47F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p:txBody>
          <a:bodyPr anchor="ctr"/>
          <a:lstStyle/>
          <a:p>
            <a:pPr eaLnBrk="1" hangingPunct="1"/>
            <a:r>
              <a:rPr lang="en-US" altLang="en-US" sz="3500" dirty="0"/>
              <a:t>International Trends in Securitization (Continued)</a:t>
            </a:r>
          </a:p>
        </p:txBody>
      </p:sp>
      <p:sp>
        <p:nvSpPr>
          <p:cNvPr id="38917" name="Rectangle 3"/>
          <p:cNvSpPr>
            <a:spLocks noGrp="1" noChangeArrowheads="1"/>
          </p:cNvSpPr>
          <p:nvPr>
            <p:ph type="body" sz="half" idx="4294967295"/>
          </p:nvPr>
        </p:nvSpPr>
        <p:spPr>
          <a:xfrm>
            <a:off x="457200" y="1719262"/>
            <a:ext cx="8229600"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i="1" dirty="0"/>
              <a:t>Synthetic securitizations </a:t>
            </a:r>
            <a:r>
              <a:rPr lang="en-US" sz="2500" dirty="0"/>
              <a:t>are a far more common form of mortgage financing in countries outside the U.S.</a:t>
            </a:r>
          </a:p>
          <a:p>
            <a:pPr lvl="1" eaLnBrk="1" hangingPunct="1"/>
            <a:r>
              <a:rPr lang="en-US" sz="2200" dirty="0"/>
              <a:t>Refers to structured transactions in which banks use credit derivatives to transfer the credit risk of a specified pool of assets to third parties, such as insurance companies, other banks, and unregulated entities </a:t>
            </a:r>
          </a:p>
          <a:p>
            <a:pPr lvl="1" eaLnBrk="1" hangingPunct="1"/>
            <a:r>
              <a:rPr lang="en-US" sz="2200" dirty="0"/>
              <a:t>Can replicate the economic risk transfer characteristics of a traditional securitization without removing the portfolio of assets from the originating bank’s balance sheet </a:t>
            </a:r>
          </a:p>
          <a:p>
            <a:pPr lvl="1" eaLnBrk="1" hangingPunct="1"/>
            <a:r>
              <a:rPr lang="en-US" sz="2200" dirty="0"/>
              <a:t>Reasons to prefer synthetic securitization might include the complexity and prohibitive cost of a traditional securitization transaction as well as its potentially unfavorable tax implications </a:t>
            </a:r>
            <a:endParaRPr lang="en-US" altLang="en-US" sz="2200" dirty="0"/>
          </a:p>
        </p:txBody>
      </p:sp>
      <p:sp>
        <p:nvSpPr>
          <p:cNvPr id="5" name="Slide Number Placeholder 2">
            <a:extLst>
              <a:ext uri="{FF2B5EF4-FFF2-40B4-BE49-F238E27FC236}">
                <a16:creationId xmlns:a16="http://schemas.microsoft.com/office/drawing/2014/main" xmlns="" id="{7453CE41-1660-4982-8335-C955E6232AB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25</a:t>
            </a:fld>
            <a:endParaRPr lang="en-US" altLang="en-US" dirty="0"/>
          </a:p>
        </p:txBody>
      </p:sp>
      <p:sp>
        <p:nvSpPr>
          <p:cNvPr id="6" name="Footer Placeholder 3">
            <a:extLst>
              <a:ext uri="{FF2B5EF4-FFF2-40B4-BE49-F238E27FC236}">
                <a16:creationId xmlns:a16="http://schemas.microsoft.com/office/drawing/2014/main" xmlns="" id="{A1084639-7D40-4B4E-8215-56FBC059339A}"/>
              </a:ext>
            </a:extLst>
          </p:cNvPr>
          <p:cNvSpPr>
            <a:spLocks noGrp="1"/>
          </p:cNvSpPr>
          <p:nvPr>
            <p:ph type="ftr" sz="quarter" idx="11"/>
          </p:nvPr>
        </p:nvSpPr>
        <p:spPr>
          <a:xfrm>
            <a:off x="1062566" y="6552078"/>
            <a:ext cx="7018867"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chor="ctr"/>
          <a:lstStyle/>
          <a:p>
            <a:pPr eaLnBrk="1" hangingPunct="1"/>
            <a:r>
              <a:rPr lang="en-US" altLang="en-US" sz="3500" dirty="0"/>
              <a:t>Global Securitized Asset Issuance</a:t>
            </a:r>
          </a:p>
        </p:txBody>
      </p:sp>
      <p:sp>
        <p:nvSpPr>
          <p:cNvPr id="5" name="Footer Placeholder 3">
            <a:extLst>
              <a:ext uri="{FF2B5EF4-FFF2-40B4-BE49-F238E27FC236}">
                <a16:creationId xmlns:a16="http://schemas.microsoft.com/office/drawing/2014/main" xmlns="" id="{85A1013B-8D5B-4849-85E9-3DEF06A4190A}"/>
              </a:ext>
            </a:extLst>
          </p:cNvPr>
          <p:cNvSpPr>
            <a:spLocks noGrp="1"/>
          </p:cNvSpPr>
          <p:nvPr>
            <p:ph type="ftr" sz="quarter" idx="11"/>
          </p:nvPr>
        </p:nvSpPr>
        <p:spPr>
          <a:xfrm>
            <a:off x="1017302" y="6555005"/>
            <a:ext cx="71093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0D7D135-5301-43D4-946F-480A0D869434}"/>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26</a:t>
            </a:fld>
            <a:endParaRPr lang="en-US" altLang="en-US" dirty="0"/>
          </a:p>
        </p:txBody>
      </p:sp>
      <p:pic>
        <p:nvPicPr>
          <p:cNvPr id="7" name="Content Placeholder 6">
            <a:extLst>
              <a:ext uri="{FF2B5EF4-FFF2-40B4-BE49-F238E27FC236}">
                <a16:creationId xmlns:a16="http://schemas.microsoft.com/office/drawing/2014/main" xmlns="" id="{AED8622B-4033-4148-F92F-B3F77AF91581}"/>
              </a:ext>
            </a:extLst>
          </p:cNvPr>
          <p:cNvPicPr>
            <a:picLocks noGrp="1" noChangeAspect="1"/>
          </p:cNvPicPr>
          <p:nvPr>
            <p:ph idx="1"/>
          </p:nvPr>
        </p:nvPicPr>
        <p:blipFill>
          <a:blip r:embed="rId3"/>
          <a:stretch>
            <a:fillRect/>
          </a:stretch>
        </p:blipFill>
        <p:spPr>
          <a:xfrm>
            <a:off x="954313" y="1027289"/>
            <a:ext cx="7235373" cy="5293729"/>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Primary Mortgage Market</a:t>
            </a:r>
            <a:r>
              <a:rPr lang="en-US" altLang="en-US" dirty="0">
                <a:solidFill>
                  <a:srgbClr val="CC0000"/>
                </a:solidFill>
              </a:rPr>
              <a:t> </a:t>
            </a:r>
          </a:p>
        </p:txBody>
      </p:sp>
      <p:sp>
        <p:nvSpPr>
          <p:cNvPr id="5125" name="Rectangle 3"/>
          <p:cNvSpPr>
            <a:spLocks noGrp="1" noChangeArrowheads="1"/>
          </p:cNvSpPr>
          <p:nvPr>
            <p:ph type="body" sz="half" idx="4294967295"/>
          </p:nvPr>
        </p:nvSpPr>
        <p:spPr>
          <a:xfrm>
            <a:off x="457200" y="1719262"/>
            <a:ext cx="8416344" cy="472017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Four basic types of mortgages are issued by financial institutions:</a:t>
            </a:r>
          </a:p>
          <a:p>
            <a:pPr marL="801687" lvl="1" indent="-457200" eaLnBrk="1" hangingPunct="1">
              <a:lnSpc>
                <a:spcPct val="90000"/>
              </a:lnSpc>
              <a:buFont typeface="+mj-lt"/>
              <a:buAutoNum type="arabicPeriod"/>
            </a:pPr>
            <a:r>
              <a:rPr lang="en-US" altLang="en-US" sz="2200" i="1" dirty="0"/>
              <a:t>Home</a:t>
            </a:r>
            <a:r>
              <a:rPr lang="en-US" altLang="en-US" sz="2200" b="1" i="1" dirty="0"/>
              <a:t> </a:t>
            </a:r>
            <a:r>
              <a:rPr lang="en-US" altLang="en-US" sz="2200" i="1" dirty="0"/>
              <a:t>mortgages</a:t>
            </a:r>
            <a:r>
              <a:rPr lang="en-US" altLang="en-US" sz="2200" b="1" i="1" dirty="0"/>
              <a:t> </a:t>
            </a:r>
            <a:r>
              <a:rPr lang="en-US" altLang="en-US" sz="2200" dirty="0"/>
              <a:t>are used to purchase one- to four-family dwellings (called “single-family mortgages”)</a:t>
            </a:r>
          </a:p>
          <a:p>
            <a:pPr marL="1096962" lvl="2" indent="-457200" eaLnBrk="1" hangingPunct="1">
              <a:lnSpc>
                <a:spcPct val="90000"/>
              </a:lnSpc>
            </a:pPr>
            <a:r>
              <a:rPr lang="en-US" sz="2000" dirty="0"/>
              <a:t>$12.55 trillion outstanding in 2021</a:t>
            </a:r>
            <a:endParaRPr lang="en-US" altLang="en-US" sz="2000" dirty="0"/>
          </a:p>
          <a:p>
            <a:pPr marL="801687" lvl="1" indent="-457200" eaLnBrk="1" hangingPunct="1">
              <a:lnSpc>
                <a:spcPct val="90000"/>
              </a:lnSpc>
              <a:buFont typeface="+mj-lt"/>
              <a:buAutoNum type="arabicPeriod"/>
            </a:pPr>
            <a:r>
              <a:rPr lang="en-US" altLang="en-US" sz="2200" i="1" dirty="0"/>
              <a:t>Multifamily dwelling mortgages </a:t>
            </a:r>
            <a:r>
              <a:rPr lang="en-US" altLang="en-US" sz="2200" dirty="0"/>
              <a:t>are used to purchase apartment complexes, townhouses, and condominiums</a:t>
            </a:r>
          </a:p>
          <a:p>
            <a:pPr marL="1096962" lvl="2" indent="-457200" eaLnBrk="1" hangingPunct="1">
              <a:lnSpc>
                <a:spcPct val="90000"/>
              </a:lnSpc>
            </a:pPr>
            <a:r>
              <a:rPr lang="en-US" sz="2000" dirty="0"/>
              <a:t>$1.88 trillion outstanding </a:t>
            </a:r>
            <a:endParaRPr lang="en-US" altLang="en-US" sz="2000" dirty="0"/>
          </a:p>
          <a:p>
            <a:pPr marL="801687" lvl="1" indent="-457200" eaLnBrk="1" hangingPunct="1">
              <a:lnSpc>
                <a:spcPct val="90000"/>
              </a:lnSpc>
              <a:buFont typeface="+mj-lt"/>
              <a:buAutoNum type="arabicPeriod"/>
            </a:pPr>
            <a:r>
              <a:rPr lang="en-US" altLang="en-US" sz="2200" i="1" dirty="0"/>
              <a:t>Commercial mortgages </a:t>
            </a:r>
            <a:r>
              <a:rPr lang="en-US" altLang="en-US" sz="2200" dirty="0"/>
              <a:t>are used to finance the purchase of real estate for business purposes</a:t>
            </a:r>
          </a:p>
          <a:p>
            <a:pPr marL="1096962" lvl="2" indent="-457200" eaLnBrk="1" hangingPunct="1">
              <a:lnSpc>
                <a:spcPct val="90000"/>
              </a:lnSpc>
            </a:pPr>
            <a:r>
              <a:rPr lang="en-US" sz="2000" dirty="0"/>
              <a:t>$3.31 trillion outstanding</a:t>
            </a:r>
            <a:endParaRPr lang="en-US" altLang="en-US" sz="2000" dirty="0"/>
          </a:p>
          <a:p>
            <a:pPr marL="801687" lvl="1" indent="-457200" eaLnBrk="1" hangingPunct="1">
              <a:lnSpc>
                <a:spcPct val="90000"/>
              </a:lnSpc>
              <a:buFont typeface="+mj-lt"/>
              <a:buAutoNum type="arabicPeriod"/>
            </a:pPr>
            <a:r>
              <a:rPr lang="en-US" altLang="en-US" sz="2200" i="1" dirty="0"/>
              <a:t>Farm mortgages </a:t>
            </a:r>
            <a:r>
              <a:rPr lang="en-US" altLang="en-US" sz="2200" dirty="0"/>
              <a:t>are used to finance the purchase of farms</a:t>
            </a:r>
          </a:p>
          <a:p>
            <a:pPr marL="1096962" lvl="2" indent="-457200" eaLnBrk="1" hangingPunct="1">
              <a:lnSpc>
                <a:spcPct val="90000"/>
              </a:lnSpc>
            </a:pPr>
            <a:r>
              <a:rPr lang="en-US" sz="2000" dirty="0"/>
              <a:t>$0.30 trillion outstanding </a:t>
            </a:r>
            <a:endParaRPr lang="en-US" altLang="en-US" sz="2000" dirty="0"/>
          </a:p>
        </p:txBody>
      </p:sp>
      <p:sp>
        <p:nvSpPr>
          <p:cNvPr id="5" name="Footer Placeholder 3">
            <a:extLst>
              <a:ext uri="{FF2B5EF4-FFF2-40B4-BE49-F238E27FC236}">
                <a16:creationId xmlns:a16="http://schemas.microsoft.com/office/drawing/2014/main" xmlns="" id="{80380DB8-30D0-4F42-B928-A6E3E5D8D698}"/>
              </a:ext>
            </a:extLst>
          </p:cNvPr>
          <p:cNvSpPr>
            <a:spLocks noGrp="1"/>
          </p:cNvSpPr>
          <p:nvPr>
            <p:ph type="ftr" sz="quarter" idx="11"/>
          </p:nvPr>
        </p:nvSpPr>
        <p:spPr>
          <a:xfrm>
            <a:off x="1106543" y="6553200"/>
            <a:ext cx="706934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207E18BE-4048-4184-81C3-611508813C90}"/>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chor="ctr"/>
          <a:lstStyle/>
          <a:p>
            <a:pPr eaLnBrk="1" hangingPunct="1"/>
            <a:r>
              <a:rPr lang="en-US" altLang="en-US" sz="3500" dirty="0"/>
              <a:t>Mortgage Loans Outstanding</a:t>
            </a:r>
          </a:p>
        </p:txBody>
      </p:sp>
      <p:sp>
        <p:nvSpPr>
          <p:cNvPr id="5" name="Footer Placeholder 3">
            <a:extLst>
              <a:ext uri="{FF2B5EF4-FFF2-40B4-BE49-F238E27FC236}">
                <a16:creationId xmlns:a16="http://schemas.microsoft.com/office/drawing/2014/main" xmlns="" id="{890D2DA6-643C-4E65-832B-B8B44361C950}"/>
              </a:ext>
            </a:extLst>
          </p:cNvPr>
          <p:cNvSpPr>
            <a:spLocks noGrp="1"/>
          </p:cNvSpPr>
          <p:nvPr>
            <p:ph type="ftr" sz="quarter" idx="11"/>
          </p:nvPr>
        </p:nvSpPr>
        <p:spPr>
          <a:xfrm>
            <a:off x="457200" y="6536267"/>
            <a:ext cx="812795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AA719F16-2186-4A6A-8E62-3C7C3B29B023}"/>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4</a:t>
            </a:fld>
            <a:endParaRPr lang="en-US" altLang="en-US" dirty="0"/>
          </a:p>
        </p:txBody>
      </p:sp>
      <p:pic>
        <p:nvPicPr>
          <p:cNvPr id="7" name="Content Placeholder 6">
            <a:extLst>
              <a:ext uri="{FF2B5EF4-FFF2-40B4-BE49-F238E27FC236}">
                <a16:creationId xmlns:a16="http://schemas.microsoft.com/office/drawing/2014/main" xmlns="" id="{D4DE2A4E-F1B2-9036-66B5-9339E7BC324C}"/>
              </a:ext>
            </a:extLst>
          </p:cNvPr>
          <p:cNvPicPr>
            <a:picLocks noGrp="1" noChangeAspect="1"/>
          </p:cNvPicPr>
          <p:nvPr>
            <p:ph idx="1"/>
          </p:nvPr>
        </p:nvPicPr>
        <p:blipFill rotWithShape="1">
          <a:blip r:embed="rId3"/>
          <a:srcRect l="564" t="2497" r="797" b="1939"/>
          <a:stretch/>
        </p:blipFill>
        <p:spPr>
          <a:xfrm>
            <a:off x="626533" y="1535289"/>
            <a:ext cx="7890934" cy="4504267"/>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Mortgage Characteristics</a:t>
            </a:r>
            <a:r>
              <a:rPr lang="en-US" altLang="en-US" dirty="0">
                <a:solidFill>
                  <a:srgbClr val="CC0000"/>
                </a:solidFill>
              </a:rPr>
              <a:t> </a:t>
            </a:r>
          </a:p>
        </p:txBody>
      </p:sp>
      <p:sp>
        <p:nvSpPr>
          <p:cNvPr id="7173" name="Rectangle 3"/>
          <p:cNvSpPr>
            <a:spLocks noGrp="1" noChangeArrowheads="1"/>
          </p:cNvSpPr>
          <p:nvPr>
            <p:ph type="body" sz="half" idx="4294967295"/>
          </p:nvPr>
        </p:nvSpPr>
        <p:spPr>
          <a:xfrm>
            <a:off x="344510" y="1745020"/>
            <a:ext cx="8454980" cy="472017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All mortgage loans are backed by a specific piece of property that serves as collateral to the mortgage loan</a:t>
            </a:r>
            <a:endParaRPr lang="en-US" altLang="en-US" sz="2200" dirty="0"/>
          </a:p>
          <a:p>
            <a:pPr eaLnBrk="1" hangingPunct="1"/>
            <a:r>
              <a:rPr lang="en-US" altLang="en-US" sz="2500" dirty="0"/>
              <a:t>A </a:t>
            </a:r>
            <a:r>
              <a:rPr lang="en-US" altLang="en-US" sz="2500" b="1" dirty="0"/>
              <a:t>down payment</a:t>
            </a:r>
            <a:r>
              <a:rPr lang="en-US" altLang="en-US" sz="2500" dirty="0"/>
              <a:t> is a portion of the purchase price of the property a financial institution requires the mortgage borrower to pay up front</a:t>
            </a:r>
          </a:p>
          <a:p>
            <a:pPr lvl="1" eaLnBrk="1" hangingPunct="1"/>
            <a:r>
              <a:rPr lang="en-US" altLang="en-US" sz="2200" b="1" dirty="0"/>
              <a:t>Private mortgage insurance (PMI) </a:t>
            </a:r>
            <a:r>
              <a:rPr lang="en-US" altLang="en-US" sz="2200" dirty="0"/>
              <a:t>is generally required when the loan-to-value ratio is more than 80% (i.e., the borrower makes a down payment of less than 20%)</a:t>
            </a:r>
          </a:p>
          <a:p>
            <a:pPr eaLnBrk="1" hangingPunct="1"/>
            <a:r>
              <a:rPr lang="en-US" altLang="en-US" sz="2500" b="1" dirty="0"/>
              <a:t>Federally insured mortgages</a:t>
            </a:r>
          </a:p>
          <a:p>
            <a:pPr lvl="1" eaLnBrk="1" hangingPunct="1"/>
            <a:r>
              <a:rPr lang="en-US" altLang="en-US" sz="2200" dirty="0"/>
              <a:t>Repayment is guaranteed by either the Federal Housing Administration (FHA) or the Veterans Administration (VA)</a:t>
            </a:r>
          </a:p>
          <a:p>
            <a:pPr lvl="1" eaLnBrk="1" hangingPunct="1"/>
            <a:r>
              <a:rPr lang="en-US" altLang="en-US" sz="2200" b="1" dirty="0"/>
              <a:t>Conventional mortgages </a:t>
            </a:r>
            <a:r>
              <a:rPr lang="en-US" altLang="en-US" sz="2200" dirty="0"/>
              <a:t>are not federally insured</a:t>
            </a:r>
          </a:p>
        </p:txBody>
      </p:sp>
      <p:sp>
        <p:nvSpPr>
          <p:cNvPr id="5" name="Footer Placeholder 3">
            <a:extLst>
              <a:ext uri="{FF2B5EF4-FFF2-40B4-BE49-F238E27FC236}">
                <a16:creationId xmlns:a16="http://schemas.microsoft.com/office/drawing/2014/main" xmlns="" id="{03DFF2C7-63F5-4705-A25F-3B4949C5C48D}"/>
              </a:ext>
            </a:extLst>
          </p:cNvPr>
          <p:cNvSpPr>
            <a:spLocks noGrp="1"/>
          </p:cNvSpPr>
          <p:nvPr>
            <p:ph type="ftr" sz="quarter" idx="11"/>
          </p:nvPr>
        </p:nvSpPr>
        <p:spPr>
          <a:xfrm>
            <a:off x="660400" y="6527094"/>
            <a:ext cx="78232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50D7A85-FA72-4A48-A0D1-E01B3746E3BE}"/>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p:txBody>
          <a:bodyPr anchor="ctr"/>
          <a:lstStyle/>
          <a:p>
            <a:pPr eaLnBrk="1" hangingPunct="1"/>
            <a:r>
              <a:rPr lang="en-US" altLang="en-US" sz="3500" dirty="0"/>
              <a:t>Mortgage Characteristics (Continued)</a:t>
            </a:r>
            <a:endParaRPr lang="en-US" altLang="en-US" dirty="0">
              <a:solidFill>
                <a:srgbClr val="CC0000"/>
              </a:solidFill>
            </a:endParaRPr>
          </a:p>
        </p:txBody>
      </p:sp>
      <p:sp>
        <p:nvSpPr>
          <p:cNvPr id="8197" name="Rectangle 3"/>
          <p:cNvSpPr>
            <a:spLocks noGrp="1" noChangeArrowheads="1"/>
          </p:cNvSpPr>
          <p:nvPr>
            <p:ph type="body" sz="half" idx="4294967295"/>
          </p:nvPr>
        </p:nvSpPr>
        <p:spPr>
          <a:xfrm>
            <a:off x="96398" y="1568073"/>
            <a:ext cx="8950817" cy="487894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mortgage is </a:t>
            </a:r>
            <a:r>
              <a:rPr lang="en-US" altLang="en-US" sz="2500" b="1" dirty="0"/>
              <a:t>amortized</a:t>
            </a:r>
            <a:r>
              <a:rPr lang="en-US" altLang="en-US" sz="2500" dirty="0"/>
              <a:t> when the fixed principal and interest payments fully pay off the mortgage by its maturity date</a:t>
            </a:r>
          </a:p>
          <a:p>
            <a:pPr eaLnBrk="1" hangingPunct="1"/>
            <a:r>
              <a:rPr lang="en-US" altLang="en-US" sz="2500" b="1" dirty="0"/>
              <a:t>Balloon payment mortgages</a:t>
            </a:r>
            <a:r>
              <a:rPr lang="en-US" altLang="en-US" sz="2500" dirty="0"/>
              <a:t> require fixed monthly interest payments for a 3- to 5-year period, at which point full payment of the mortgage principal is due</a:t>
            </a:r>
          </a:p>
          <a:p>
            <a:pPr eaLnBrk="1" hangingPunct="1"/>
            <a:r>
              <a:rPr lang="en-US" altLang="en-US" sz="2500" b="1" dirty="0"/>
              <a:t>Fixed-rate mortgages</a:t>
            </a:r>
            <a:r>
              <a:rPr lang="en-US" altLang="en-US" sz="2500" dirty="0"/>
              <a:t> lock in the borrower’s interest rate</a:t>
            </a:r>
          </a:p>
          <a:p>
            <a:pPr lvl="1" eaLnBrk="1" hangingPunct="1"/>
            <a:r>
              <a:rPr lang="en-US" altLang="en-US" sz="2100" dirty="0"/>
              <a:t>Therefore, required monthly payments are fixed over the life of the mortgage and lenders assume interest rate risk</a:t>
            </a:r>
          </a:p>
          <a:p>
            <a:pPr eaLnBrk="1" hangingPunct="1"/>
            <a:r>
              <a:rPr lang="en-US" altLang="en-US" sz="2500" b="1" dirty="0"/>
              <a:t>Adjustable-rate mortgages (ARMs) </a:t>
            </a:r>
            <a:r>
              <a:rPr lang="en-US" altLang="en-US" sz="2500" dirty="0"/>
              <a:t>have interest rates tied to some market interest rate</a:t>
            </a:r>
          </a:p>
          <a:p>
            <a:pPr lvl="1" eaLnBrk="1" hangingPunct="1"/>
            <a:r>
              <a:rPr lang="en-US" altLang="en-US" sz="2100" dirty="0"/>
              <a:t>Required monthly payments can change</a:t>
            </a:r>
          </a:p>
          <a:p>
            <a:pPr marL="0" indent="0" eaLnBrk="1" hangingPunct="1">
              <a:buNone/>
            </a:pPr>
            <a:endParaRPr lang="en-US" altLang="en-US" sz="2200" dirty="0"/>
          </a:p>
        </p:txBody>
      </p:sp>
      <p:sp>
        <p:nvSpPr>
          <p:cNvPr id="5" name="Footer Placeholder 3">
            <a:extLst>
              <a:ext uri="{FF2B5EF4-FFF2-40B4-BE49-F238E27FC236}">
                <a16:creationId xmlns:a16="http://schemas.microsoft.com/office/drawing/2014/main" xmlns="" id="{B5EB1E2B-03D0-416E-A954-5977D7457CD6}"/>
              </a:ext>
            </a:extLst>
          </p:cNvPr>
          <p:cNvSpPr>
            <a:spLocks noGrp="1"/>
          </p:cNvSpPr>
          <p:nvPr>
            <p:ph type="ftr" sz="quarter" idx="11"/>
          </p:nvPr>
        </p:nvSpPr>
        <p:spPr>
          <a:xfrm>
            <a:off x="513644" y="6583362"/>
            <a:ext cx="811671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97F233F1-426B-4080-A043-08701F608798}"/>
              </a:ext>
            </a:extLst>
          </p:cNvPr>
          <p:cNvSpPr>
            <a:spLocks noGrp="1"/>
          </p:cNvSpPr>
          <p:nvPr>
            <p:ph type="sldNum" sz="quarter" idx="12"/>
          </p:nvPr>
        </p:nvSpPr>
        <p:spPr>
          <a:xfrm>
            <a:off x="6553200" y="6584430"/>
            <a:ext cx="2133600" cy="273050"/>
          </a:xfrm>
        </p:spPr>
        <p:txBody>
          <a:bodyPr/>
          <a:lstStyle/>
          <a:p>
            <a:pPr>
              <a:defRPr/>
            </a:pPr>
            <a:r>
              <a:rPr lang="en-US" altLang="en-US" dirty="0"/>
              <a:t>7-</a:t>
            </a:r>
            <a:fld id="{50570873-5802-4945-8C73-C2B4359A39C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nchor="ctr"/>
          <a:lstStyle/>
          <a:p>
            <a:pPr eaLnBrk="1" hangingPunct="1"/>
            <a:r>
              <a:rPr lang="en-US" altLang="en-US" sz="3500" dirty="0"/>
              <a:t>Mortgage Characteristics (Concluded)</a:t>
            </a:r>
            <a:endParaRPr lang="en-US" altLang="en-US" dirty="0">
              <a:solidFill>
                <a:srgbClr val="CC0000"/>
              </a:solidFill>
            </a:endParaRPr>
          </a:p>
        </p:txBody>
      </p:sp>
      <p:sp>
        <p:nvSpPr>
          <p:cNvPr id="11269" name="Rectangle 3"/>
          <p:cNvSpPr>
            <a:spLocks noGrp="1" noChangeArrowheads="1"/>
          </p:cNvSpPr>
          <p:nvPr>
            <p:ph type="body" sz="half" idx="4294967295"/>
          </p:nvPr>
        </p:nvSpPr>
        <p:spPr>
          <a:xfrm>
            <a:off x="321973" y="1719263"/>
            <a:ext cx="8538692" cy="472017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0000"/>
              </a:lnSpc>
              <a:spcAft>
                <a:spcPts val="400"/>
              </a:spcAft>
            </a:pPr>
            <a:r>
              <a:rPr lang="en-US" altLang="en-US" sz="2500" b="1" dirty="0"/>
              <a:t>Discount points</a:t>
            </a:r>
            <a:r>
              <a:rPr lang="en-US" altLang="en-US" sz="2500" dirty="0"/>
              <a:t> are fees or payments made when a mortgage loan is issued (at closing)</a:t>
            </a:r>
            <a:endParaRPr lang="en-US" altLang="en-US" sz="2500" b="1" dirty="0"/>
          </a:p>
          <a:p>
            <a:pPr lvl="1" eaLnBrk="1" hangingPunct="1">
              <a:lnSpc>
                <a:spcPct val="80000"/>
              </a:lnSpc>
              <a:spcAft>
                <a:spcPts val="400"/>
              </a:spcAft>
            </a:pPr>
            <a:r>
              <a:rPr lang="en-US" altLang="en-US" sz="2100" dirty="0"/>
              <a:t>One discount point paid up front is equal to 1 percent of the principal value of the mortgage</a:t>
            </a:r>
            <a:endParaRPr lang="en-US" altLang="en-US" sz="2000" dirty="0"/>
          </a:p>
          <a:p>
            <a:pPr eaLnBrk="1" hangingPunct="1">
              <a:lnSpc>
                <a:spcPct val="80000"/>
              </a:lnSpc>
              <a:spcAft>
                <a:spcPts val="400"/>
              </a:spcAft>
            </a:pPr>
            <a:r>
              <a:rPr lang="en-US" altLang="en-US" sz="2500" dirty="0"/>
              <a:t>Mortgage contracts generally require the borrower to pay an assortment of fees to cover the mortgage issuer’s costs of processing the mortgage</a:t>
            </a:r>
          </a:p>
          <a:p>
            <a:pPr lvl="1" eaLnBrk="1" hangingPunct="1">
              <a:lnSpc>
                <a:spcPct val="80000"/>
              </a:lnSpc>
              <a:spcAft>
                <a:spcPts val="400"/>
              </a:spcAft>
            </a:pPr>
            <a:r>
              <a:rPr lang="en-US" altLang="en-US" sz="2100" dirty="0"/>
              <a:t>E.g., application fee, title search, title insurance, appraisal fee, loan origination fee, closing agent and review fees, etc.</a:t>
            </a:r>
          </a:p>
          <a:p>
            <a:pPr eaLnBrk="1" hangingPunct="1">
              <a:lnSpc>
                <a:spcPct val="80000"/>
              </a:lnSpc>
              <a:spcAft>
                <a:spcPts val="400"/>
              </a:spcAft>
            </a:pPr>
            <a:r>
              <a:rPr lang="en-US" altLang="en-US" sz="2500" dirty="0"/>
              <a:t>Mortgage refinancing occurs when a mortgage borrower takes out a new mortgage and uses the proceeds obtained to pay off the current mortgage</a:t>
            </a:r>
          </a:p>
          <a:p>
            <a:pPr lvl="1" eaLnBrk="1" hangingPunct="1">
              <a:lnSpc>
                <a:spcPct val="80000"/>
              </a:lnSpc>
              <a:spcAft>
                <a:spcPts val="400"/>
              </a:spcAft>
            </a:pPr>
            <a:r>
              <a:rPr lang="en-US" sz="2100" dirty="0"/>
              <a:t>Mortgages are most often refinanced when a current mortgage has an interest rate that is higher than the current interest rate </a:t>
            </a:r>
            <a:endParaRPr lang="en-US" altLang="en-US" sz="2100" dirty="0"/>
          </a:p>
          <a:p>
            <a:pPr eaLnBrk="1" hangingPunct="1">
              <a:lnSpc>
                <a:spcPct val="80000"/>
              </a:lnSpc>
              <a:spcAft>
                <a:spcPts val="400"/>
              </a:spcAft>
            </a:pPr>
            <a:endParaRPr lang="en-US" altLang="en-US" sz="2000" dirty="0"/>
          </a:p>
        </p:txBody>
      </p:sp>
      <p:sp>
        <p:nvSpPr>
          <p:cNvPr id="5" name="Footer Placeholder 3">
            <a:extLst>
              <a:ext uri="{FF2B5EF4-FFF2-40B4-BE49-F238E27FC236}">
                <a16:creationId xmlns:a16="http://schemas.microsoft.com/office/drawing/2014/main" xmlns="" id="{53BB005B-5994-4306-9BF6-48BB6B4EC12F}"/>
              </a:ext>
            </a:extLst>
          </p:cNvPr>
          <p:cNvSpPr>
            <a:spLocks noGrp="1"/>
          </p:cNvSpPr>
          <p:nvPr>
            <p:ph type="ftr" sz="quarter" idx="11"/>
          </p:nvPr>
        </p:nvSpPr>
        <p:spPr>
          <a:xfrm>
            <a:off x="569652" y="6529211"/>
            <a:ext cx="804333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E001B618-2A45-4519-86E3-3FB41D8C801C}"/>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p:txBody>
          <a:bodyPr anchor="ctr"/>
          <a:lstStyle/>
          <a:p>
            <a:pPr eaLnBrk="1" hangingPunct="1"/>
            <a:r>
              <a:rPr lang="en-US" altLang="en-US" sz="3500" dirty="0"/>
              <a:t>Mortgage Amortization</a:t>
            </a:r>
            <a:r>
              <a:rPr lang="en-US" altLang="en-US" dirty="0">
                <a:solidFill>
                  <a:srgbClr val="CC0000"/>
                </a:solidFill>
              </a:rPr>
              <a:t> </a:t>
            </a:r>
          </a:p>
        </p:txBody>
      </p:sp>
      <p:sp>
        <p:nvSpPr>
          <p:cNvPr id="14341" name="Rectangle 3"/>
          <p:cNvSpPr>
            <a:spLocks noGrp="1" noChangeArrowheads="1"/>
          </p:cNvSpPr>
          <p:nvPr>
            <p:ph type="body" sz="half" idx="4294967295"/>
          </p:nvPr>
        </p:nvSpPr>
        <p:spPr>
          <a:xfrm>
            <a:off x="457200" y="1719263"/>
            <a:ext cx="8229600" cy="469441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The fixed monthly payment made by a mortgage borrower generally consists partly of repayment of the principal borrowed and partly of the interest on the outstanding (remaining) balance of the mortgage </a:t>
            </a:r>
          </a:p>
          <a:p>
            <a:pPr lvl="1" eaLnBrk="1" hangingPunct="1"/>
            <a:r>
              <a:rPr lang="en-US" sz="2100" dirty="0"/>
              <a:t>During the early years of the mortgage, most of the fixed monthly payment represents interest on the outstanding principal and a small amount represents a payoff of the outstanding principal </a:t>
            </a:r>
          </a:p>
          <a:p>
            <a:pPr eaLnBrk="1" hangingPunct="1"/>
            <a:r>
              <a:rPr lang="en-US" altLang="en-US" sz="2500" dirty="0"/>
              <a:t>An </a:t>
            </a:r>
            <a:r>
              <a:rPr lang="en-US" altLang="en-US" sz="2500" b="1" dirty="0"/>
              <a:t>amortization schedule</a:t>
            </a:r>
            <a:r>
              <a:rPr lang="en-US" altLang="en-US" sz="2500" dirty="0"/>
              <a:t> shows how the fixed monthly payments are split between principal and interest</a:t>
            </a:r>
          </a:p>
        </p:txBody>
      </p:sp>
      <p:sp>
        <p:nvSpPr>
          <p:cNvPr id="5" name="Footer Placeholder 3">
            <a:extLst>
              <a:ext uri="{FF2B5EF4-FFF2-40B4-BE49-F238E27FC236}">
                <a16:creationId xmlns:a16="http://schemas.microsoft.com/office/drawing/2014/main" xmlns="" id="{992DBE23-4D0C-4E69-AF72-74AEBEAF1CAA}"/>
              </a:ext>
            </a:extLst>
          </p:cNvPr>
          <p:cNvSpPr>
            <a:spLocks noGrp="1"/>
          </p:cNvSpPr>
          <p:nvPr>
            <p:ph type="ftr" sz="quarter" idx="11"/>
          </p:nvPr>
        </p:nvSpPr>
        <p:spPr>
          <a:xfrm>
            <a:off x="705555" y="6537325"/>
            <a:ext cx="77328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904989C-853E-40AD-85A5-BFAF5E53B6D0}"/>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nchor="ctr"/>
          <a:lstStyle/>
          <a:p>
            <a:pPr eaLnBrk="1" hangingPunct="1"/>
            <a:r>
              <a:rPr lang="en-US" altLang="en-US" sz="3500" dirty="0"/>
              <a:t>Mortgage Payments</a:t>
            </a:r>
            <a:r>
              <a:rPr lang="en-US" altLang="en-US" dirty="0">
                <a:solidFill>
                  <a:srgbClr val="CC0000"/>
                </a:solidFill>
              </a:rPr>
              <a:t> </a:t>
            </a:r>
          </a:p>
        </p:txBody>
      </p:sp>
      <p:sp>
        <p:nvSpPr>
          <p:cNvPr id="15365" name="Rectangle 3"/>
          <p:cNvSpPr>
            <a:spLocks noGrp="1" noChangeArrowheads="1"/>
          </p:cNvSpPr>
          <p:nvPr>
            <p:ph type="body" sz="half" idx="4294967295"/>
          </p:nvPr>
        </p:nvSpPr>
        <p:spPr>
          <a:xfrm>
            <a:off x="244699" y="1719263"/>
            <a:ext cx="8641724" cy="47330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present value of a mortgage can be written as:</a:t>
            </a:r>
          </a:p>
          <a:p>
            <a:pPr marL="0" indent="0" eaLnBrk="1" hangingPunct="1">
              <a:buNone/>
            </a:pPr>
            <a:endParaRPr lang="en-US" altLang="en-US" sz="2500" dirty="0"/>
          </a:p>
          <a:p>
            <a:pPr eaLnBrk="1" hangingPunct="1"/>
            <a:endParaRPr lang="en-US" altLang="en-US" sz="2500" dirty="0"/>
          </a:p>
          <a:p>
            <a:pPr eaLnBrk="1" hangingPunct="1"/>
            <a:endParaRPr lang="en-US" altLang="en-US" sz="2500"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dirty="0"/>
          </a:p>
        </p:txBody>
      </p:sp>
      <p:sp>
        <p:nvSpPr>
          <p:cNvPr id="6" name="Footer Placeholder 3">
            <a:extLst>
              <a:ext uri="{FF2B5EF4-FFF2-40B4-BE49-F238E27FC236}">
                <a16:creationId xmlns:a16="http://schemas.microsoft.com/office/drawing/2014/main" xmlns="" id="{28138FCD-7F75-4CDA-8964-F70B72B1BB00}"/>
              </a:ext>
            </a:extLst>
          </p:cNvPr>
          <p:cNvSpPr>
            <a:spLocks noGrp="1"/>
          </p:cNvSpPr>
          <p:nvPr>
            <p:ph type="ftr" sz="quarter" idx="11"/>
          </p:nvPr>
        </p:nvSpPr>
        <p:spPr>
          <a:xfrm>
            <a:off x="857954" y="6521450"/>
            <a:ext cx="742808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F11E6D7E-EBF2-4BCE-9DA8-6677A1E473F6}"/>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9</a:t>
            </a:fld>
            <a:endParaRPr lang="en-US" altLang="en-US" dirty="0"/>
          </a:p>
        </p:txBody>
      </p:sp>
      <p:pic>
        <p:nvPicPr>
          <p:cNvPr id="4" name="Picture 3">
            <a:extLst>
              <a:ext uri="{FF2B5EF4-FFF2-40B4-BE49-F238E27FC236}">
                <a16:creationId xmlns:a16="http://schemas.microsoft.com/office/drawing/2014/main" xmlns="" id="{B0E5260F-3545-4E6B-8F2E-73BDE8438D5C}"/>
              </a:ext>
            </a:extLst>
          </p:cNvPr>
          <p:cNvPicPr>
            <a:picLocks noChangeAspect="1"/>
          </p:cNvPicPr>
          <p:nvPr/>
        </p:nvPicPr>
        <p:blipFill>
          <a:blip r:embed="rId3"/>
          <a:stretch>
            <a:fillRect/>
          </a:stretch>
        </p:blipFill>
        <p:spPr>
          <a:xfrm>
            <a:off x="363510" y="2678804"/>
            <a:ext cx="8416979" cy="3245477"/>
          </a:xfrm>
          <a:prstGeom prst="rect">
            <a:avLst/>
          </a:prstGeom>
        </p:spPr>
      </p:pic>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E2BB50-2E7A-4E46-8DC0-B069A3570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08F9D9-C3A1-4064-BC0D-DE90C44CC9E3}">
  <ds:schemaRefs>
    <ds:schemaRef ds:uri="ceffe371-beea-496d-8355-49b3f4f3bd58"/>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 ds:uri="893f84f8-0566-415c-9cf5-b575de20e0a3"/>
    <ds:schemaRef ds:uri="http://purl.org/dc/terms/"/>
  </ds:schemaRefs>
</ds:datastoreItem>
</file>

<file path=customXml/itemProps3.xml><?xml version="1.0" encoding="utf-8"?>
<ds:datastoreItem xmlns:ds="http://schemas.openxmlformats.org/officeDocument/2006/customXml" ds:itemID="{0155050E-000F-4B92-9983-3745A8317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3683</TotalTime>
  <Words>2663</Words>
  <Application>Microsoft Office PowerPoint</Application>
  <PresentationFormat>Ekran Gösterisi (4:3)</PresentationFormat>
  <Paragraphs>229</Paragraphs>
  <Slides>26</Slides>
  <Notes>25</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Network</vt:lpstr>
      <vt:lpstr>Chapter Seven</vt:lpstr>
      <vt:lpstr>Mortgages and Mortgage-Backed Securities</vt:lpstr>
      <vt:lpstr>Primary Mortgage Market </vt:lpstr>
      <vt:lpstr>Mortgage Loans Outstanding</vt:lpstr>
      <vt:lpstr>Mortgage Characteristics </vt:lpstr>
      <vt:lpstr>Mortgage Characteristics (Continued)</vt:lpstr>
      <vt:lpstr>Mortgage Characteristics (Concluded)</vt:lpstr>
      <vt:lpstr>Mortgage Amortization </vt:lpstr>
      <vt:lpstr>Mortgage Payments </vt:lpstr>
      <vt:lpstr>Comparison of Interest Paid </vt:lpstr>
      <vt:lpstr>Other Types of Mortgages </vt:lpstr>
      <vt:lpstr>Other Types of Mortgages (Continued) </vt:lpstr>
      <vt:lpstr>Other Types of Mortgages (Concluded) </vt:lpstr>
      <vt:lpstr>Secondary Mortgage Markets</vt:lpstr>
      <vt:lpstr>History and Background of Secondary Mortgage Markets</vt:lpstr>
      <vt:lpstr>Mortgage Sales</vt:lpstr>
      <vt:lpstr>Mortgage-Backed Securities</vt:lpstr>
      <vt:lpstr>Pass-Through Securities</vt:lpstr>
      <vt:lpstr>Government-Related Mortgage-Backed Pass-Through Securities Outstanding</vt:lpstr>
      <vt:lpstr>Pass-Through Securities (Continued)</vt:lpstr>
      <vt:lpstr>Government Sponsorship and Oversight of FNMA and Freddie Mac</vt:lpstr>
      <vt:lpstr>Mortgage-Backed Securities (Continued)</vt:lpstr>
      <vt:lpstr>Mortgages Outstanding by  Type of Holder </vt:lpstr>
      <vt:lpstr>International Trends in Securitization</vt:lpstr>
      <vt:lpstr>International Trends in Securitization (Continued)</vt:lpstr>
      <vt:lpstr>Global Securitized Asset Issuance</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Aysegul KURTULGAN</cp:lastModifiedBy>
  <cp:revision>512</cp:revision>
  <dcterms:created xsi:type="dcterms:W3CDTF">2000-07-01T19:33:32Z</dcterms:created>
  <dcterms:modified xsi:type="dcterms:W3CDTF">2025-02-14T08:32:41Z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